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82" r:id="rId2"/>
  </p:sldMasterIdLst>
  <p:notesMasterIdLst>
    <p:notesMasterId r:id="rId74"/>
  </p:notesMasterIdLst>
  <p:sldIdLst>
    <p:sldId id="256" r:id="rId3"/>
    <p:sldId id="258" r:id="rId4"/>
    <p:sldId id="259" r:id="rId5"/>
    <p:sldId id="262" r:id="rId6"/>
    <p:sldId id="264" r:id="rId7"/>
    <p:sldId id="265" r:id="rId8"/>
    <p:sldId id="267" r:id="rId9"/>
    <p:sldId id="270" r:id="rId10"/>
    <p:sldId id="273" r:id="rId11"/>
    <p:sldId id="278" r:id="rId12"/>
    <p:sldId id="280" r:id="rId13"/>
    <p:sldId id="283" r:id="rId14"/>
    <p:sldId id="284" r:id="rId15"/>
    <p:sldId id="285" r:id="rId16"/>
    <p:sldId id="287" r:id="rId17"/>
    <p:sldId id="290" r:id="rId18"/>
    <p:sldId id="291" r:id="rId19"/>
    <p:sldId id="294" r:id="rId20"/>
    <p:sldId id="295" r:id="rId21"/>
    <p:sldId id="303" r:id="rId22"/>
    <p:sldId id="304" r:id="rId23"/>
    <p:sldId id="305" r:id="rId24"/>
    <p:sldId id="307" r:id="rId25"/>
    <p:sldId id="309" r:id="rId26"/>
    <p:sldId id="310" r:id="rId27"/>
    <p:sldId id="311" r:id="rId28"/>
    <p:sldId id="312" r:id="rId29"/>
    <p:sldId id="313" r:id="rId30"/>
    <p:sldId id="314" r:id="rId31"/>
    <p:sldId id="317" r:id="rId32"/>
    <p:sldId id="318" r:id="rId33"/>
    <p:sldId id="319" r:id="rId34"/>
    <p:sldId id="320" r:id="rId35"/>
    <p:sldId id="321" r:id="rId36"/>
    <p:sldId id="330" r:id="rId37"/>
    <p:sldId id="331" r:id="rId38"/>
    <p:sldId id="332" r:id="rId39"/>
    <p:sldId id="335" r:id="rId40"/>
    <p:sldId id="334" r:id="rId41"/>
    <p:sldId id="345" r:id="rId42"/>
    <p:sldId id="347" r:id="rId43"/>
    <p:sldId id="349" r:id="rId44"/>
    <p:sldId id="351" r:id="rId45"/>
    <p:sldId id="352" r:id="rId46"/>
    <p:sldId id="354" r:id="rId47"/>
    <p:sldId id="356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69" r:id="rId60"/>
    <p:sldId id="370" r:id="rId61"/>
    <p:sldId id="373" r:id="rId62"/>
    <p:sldId id="376" r:id="rId63"/>
    <p:sldId id="377" r:id="rId64"/>
    <p:sldId id="378" r:id="rId65"/>
    <p:sldId id="379" r:id="rId66"/>
    <p:sldId id="380" r:id="rId67"/>
    <p:sldId id="350" r:id="rId68"/>
    <p:sldId id="386" r:id="rId69"/>
    <p:sldId id="382" r:id="rId70"/>
    <p:sldId id="383" r:id="rId71"/>
    <p:sldId id="384" r:id="rId72"/>
    <p:sldId id="385" r:id="rId7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60" autoAdjust="0"/>
    <p:restoredTop sz="94660"/>
  </p:normalViewPr>
  <p:slideViewPr>
    <p:cSldViewPr>
      <p:cViewPr varScale="1">
        <p:scale>
          <a:sx n="61" d="100"/>
          <a:sy n="61" d="100"/>
        </p:scale>
        <p:origin x="24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C61C9-EDED-4BB9-A1E0-305E51E9932F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312CB-8494-43A2-89CB-7270C8949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A789F0-87D2-444B-A20B-0BA842A845EB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2315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C6AC3-E37D-4D65-8FE4-90BC03E4D3D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7716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CAACF-7989-4F6F-92E5-876BC2E0B1C1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8068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93E890-E715-4E4A-AE3C-97446CEC2A99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7778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25FDB-7BA1-4CA7-92BC-9042B7298EDC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45802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92AD0-999A-431A-80D8-4AE8088DD47B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6982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E6F43-6574-46D8-9C1D-AC5C0A2329A9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155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D88CB2-4257-4BDF-936F-469B91B3472C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053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F81AF-662A-4E1A-BDB3-9BB5320DD7E7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851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1457A0-53A9-4161-8680-CBBE2A4D0CE9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6216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06C579-EB5C-40AB-A814-3827F77A170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1272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41997B-FE7F-404F-96DB-5276B453CE2E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7274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2703F1-FFC6-4040-8060-A2E3CCEDF0D3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5867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4A86BC-F8FA-487D-A54E-907EA6E2B73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90497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6ED2E-F502-4DC7-B5E0-29456219516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88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C93-C863-4CEE-8B90-6DF3C42DEA54}" type="datetimeFigureOut">
              <a:rPr lang="zh-CN" altLang="en-US" smtClean="0"/>
              <a:pPr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6FAB-DE3A-40E3-876E-40544864BD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C93-C863-4CEE-8B90-6DF3C42DEA54}" type="datetimeFigureOut">
              <a:rPr lang="zh-CN" altLang="en-US" smtClean="0"/>
              <a:pPr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6FAB-DE3A-40E3-876E-40544864BD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C93-C863-4CEE-8B90-6DF3C42DEA54}" type="datetimeFigureOut">
              <a:rPr lang="zh-CN" altLang="en-US" smtClean="0"/>
              <a:pPr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6FAB-DE3A-40E3-876E-40544864BD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D56E9-7EC8-4751-BC94-C8DE331384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E5377-7E7D-44D8-BF61-C737E5DB80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C93-C863-4CEE-8B90-6DF3C42DEA54}" type="datetimeFigureOut">
              <a:rPr lang="zh-CN" altLang="en-US" smtClean="0"/>
              <a:pPr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6FAB-DE3A-40E3-876E-40544864BD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49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C93-C863-4CEE-8B90-6DF3C42DEA54}" type="datetimeFigureOut">
              <a:rPr lang="zh-CN" altLang="en-US" smtClean="0"/>
              <a:pPr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6FAB-DE3A-40E3-876E-40544864BD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93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C93-C863-4CEE-8B90-6DF3C42DEA54}" type="datetimeFigureOut">
              <a:rPr lang="zh-CN" altLang="en-US" smtClean="0"/>
              <a:pPr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6FAB-DE3A-40E3-876E-40544864BD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2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C93-C863-4CEE-8B90-6DF3C42DEA54}" type="datetimeFigureOut">
              <a:rPr lang="zh-CN" altLang="en-US" smtClean="0"/>
              <a:pPr/>
              <a:t>2021/11/20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6FAB-DE3A-40E3-876E-40544864BD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575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C93-C863-4CEE-8B90-6DF3C42DEA54}" type="datetimeFigureOut">
              <a:rPr lang="zh-CN" altLang="en-US" smtClean="0"/>
              <a:pPr/>
              <a:t>2021/11/20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6FAB-DE3A-40E3-876E-40544864BD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396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C93-C863-4CEE-8B90-6DF3C42DEA54}" type="datetimeFigureOut">
              <a:rPr lang="zh-CN" altLang="en-US" smtClean="0"/>
              <a:pPr/>
              <a:t>2021/11/20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6FAB-DE3A-40E3-876E-40544864BD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84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C93-C863-4CEE-8B90-6DF3C42DEA54}" type="datetimeFigureOut">
              <a:rPr lang="zh-CN" altLang="en-US" smtClean="0"/>
              <a:pPr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6FAB-DE3A-40E3-876E-40544864BD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C93-C863-4CEE-8B90-6DF3C42DEA54}" type="datetimeFigureOut">
              <a:rPr lang="zh-CN" altLang="en-US" smtClean="0"/>
              <a:pPr/>
              <a:t>2021/11/20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6FAB-DE3A-40E3-876E-40544864BD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310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C93-C863-4CEE-8B90-6DF3C42DEA54}" type="datetimeFigureOut">
              <a:rPr lang="zh-CN" altLang="en-US" smtClean="0"/>
              <a:pPr/>
              <a:t>2021/11/20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6FAB-DE3A-40E3-876E-40544864BD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850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C93-C863-4CEE-8B90-6DF3C42DEA54}" type="datetimeFigureOut">
              <a:rPr lang="zh-CN" altLang="en-US" smtClean="0"/>
              <a:pPr/>
              <a:t>2021/11/20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6FAB-DE3A-40E3-876E-40544864BD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598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C93-C863-4CEE-8B90-6DF3C42DEA54}" type="datetimeFigureOut">
              <a:rPr lang="zh-CN" altLang="en-US" smtClean="0"/>
              <a:pPr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6FAB-DE3A-40E3-876E-40544864BD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148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C93-C863-4CEE-8B90-6DF3C42DEA54}" type="datetimeFigureOut">
              <a:rPr lang="zh-CN" altLang="en-US" smtClean="0"/>
              <a:pPr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6FAB-DE3A-40E3-876E-40544864BD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61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D56E9-7EC8-4751-BC94-C8DE331384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10776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FAFAB-4816-4F63-8A61-378A978FEF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197579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C93-C863-4CEE-8B90-6DF3C42DEA54}" type="datetimeFigureOut">
              <a:rPr lang="zh-CN" altLang="en-US" smtClean="0"/>
              <a:pPr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6FAB-DE3A-40E3-876E-40544864BD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C93-C863-4CEE-8B90-6DF3C42DEA54}" type="datetimeFigureOut">
              <a:rPr lang="zh-CN" altLang="en-US" smtClean="0"/>
              <a:pPr/>
              <a:t>2021/11/20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6FAB-DE3A-40E3-876E-40544864BD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C93-C863-4CEE-8B90-6DF3C42DEA54}" type="datetimeFigureOut">
              <a:rPr lang="zh-CN" altLang="en-US" smtClean="0"/>
              <a:pPr/>
              <a:t>2021/11/20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6FAB-DE3A-40E3-876E-40544864BD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C93-C863-4CEE-8B90-6DF3C42DEA54}" type="datetimeFigureOut">
              <a:rPr lang="zh-CN" altLang="en-US" smtClean="0"/>
              <a:pPr/>
              <a:t>2021/11/20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6FAB-DE3A-40E3-876E-40544864BD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C93-C863-4CEE-8B90-6DF3C42DEA54}" type="datetimeFigureOut">
              <a:rPr lang="zh-CN" altLang="en-US" smtClean="0"/>
              <a:pPr/>
              <a:t>2021/11/20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6FAB-DE3A-40E3-876E-40544864BD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C93-C863-4CEE-8B90-6DF3C42DEA54}" type="datetimeFigureOut">
              <a:rPr lang="zh-CN" altLang="en-US" smtClean="0"/>
              <a:pPr/>
              <a:t>2021/11/20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6FAB-DE3A-40E3-876E-40544864BD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C93-C863-4CEE-8B90-6DF3C42DEA54}" type="datetimeFigureOut">
              <a:rPr lang="zh-CN" altLang="en-US" smtClean="0"/>
              <a:pPr/>
              <a:t>2021/11/20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6FAB-DE3A-40E3-876E-40544864BD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87C93-C863-4CEE-8B90-6DF3C42DEA54}" type="datetimeFigureOut">
              <a:rPr lang="zh-CN" altLang="en-US" smtClean="0"/>
              <a:pPr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F6FAB-DE3A-40E3-876E-40544864BD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87C93-C863-4CEE-8B90-6DF3C42DEA54}" type="datetimeFigureOut">
              <a:rPr lang="zh-CN" altLang="en-US" smtClean="0"/>
              <a:pPr/>
              <a:t>2021/11/20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F6FAB-DE3A-40E3-876E-40544864BD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6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lash/PN&#32467;&#30340;&#24418;&#25104;.ex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5" Type="http://schemas.openxmlformats.org/officeDocument/2006/relationships/hyperlink" Target="../Flash/PN&#32467;&#30340;&#24418;&#25104;.exe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PN&#32467;&#30340;&#21333;&#39033;&#23548;&#30005;&#24615;.sw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hyperlink" Target="../Flash/PN&#32467;&#30340;&#21333;&#21521;&#23548;&#30005;&#24615;.exe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hyperlink" Target="../Flash/&#26725;&#24335;&#20840;&#27874;&#25972;&#27969;&#30005;&#36335;.exe" TargetMode="Externa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9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0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5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7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0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7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5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8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2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第四章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半导体二极管和三极管</a:t>
            </a:r>
            <a:endParaRPr lang="zh-CN" altLang="en-US" sz="3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>
                <a:latin typeface="Times New Roman" pitchFamily="18" charset="0"/>
              </a:rPr>
              <a:t>② </a:t>
            </a:r>
            <a:r>
              <a:rPr lang="en-US" altLang="zh-CN" sz="3600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3600" b="1">
                <a:latin typeface="Times New Roman" pitchFamily="18" charset="0"/>
              </a:rPr>
              <a:t>型半导体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93838"/>
            <a:ext cx="7924800" cy="900112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在本征半导体中加入微量的三价元素，可使半导体中的空穴浓度大为增加，形成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型半导体。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endParaRPr lang="zh-CN" altLang="en-US" sz="2800" b="1" dirty="0">
              <a:latin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4254" y="2493962"/>
            <a:ext cx="7451725" cy="3978275"/>
            <a:chOff x="385" y="1621"/>
            <a:chExt cx="4694" cy="250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335" y="1690"/>
              <a:ext cx="356" cy="267"/>
              <a:chOff x="2618" y="6973"/>
              <a:chExt cx="890" cy="667"/>
            </a:xfrm>
          </p:grpSpPr>
          <p:sp>
            <p:nvSpPr>
              <p:cNvPr id="32881" name="Arc 6"/>
              <p:cNvSpPr>
                <a:spLocks/>
              </p:cNvSpPr>
              <p:nvPr/>
            </p:nvSpPr>
            <p:spPr bwMode="auto">
              <a:xfrm flipV="1">
                <a:off x="3276" y="6973"/>
                <a:ext cx="232" cy="6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82" name="Arc 7"/>
              <p:cNvSpPr>
                <a:spLocks/>
              </p:cNvSpPr>
              <p:nvPr/>
            </p:nvSpPr>
            <p:spPr bwMode="auto">
              <a:xfrm flipH="1" flipV="1">
                <a:off x="2618" y="6973"/>
                <a:ext cx="232" cy="66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83" name="Oval 8"/>
              <p:cNvSpPr>
                <a:spLocks noChangeArrowheads="1"/>
              </p:cNvSpPr>
              <p:nvPr/>
            </p:nvSpPr>
            <p:spPr bwMode="auto">
              <a:xfrm flipH="1" flipV="1">
                <a:off x="2978" y="7180"/>
                <a:ext cx="160" cy="18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407" y="1653"/>
              <a:ext cx="321" cy="280"/>
              <a:chOff x="5298" y="6880"/>
              <a:chExt cx="803" cy="699"/>
            </a:xfrm>
          </p:grpSpPr>
          <p:sp>
            <p:nvSpPr>
              <p:cNvPr id="32878" name="Arc 10"/>
              <p:cNvSpPr>
                <a:spLocks/>
              </p:cNvSpPr>
              <p:nvPr/>
            </p:nvSpPr>
            <p:spPr bwMode="auto">
              <a:xfrm flipV="1">
                <a:off x="5858" y="6880"/>
                <a:ext cx="243" cy="6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9" name="Arc 11"/>
              <p:cNvSpPr>
                <a:spLocks/>
              </p:cNvSpPr>
              <p:nvPr/>
            </p:nvSpPr>
            <p:spPr bwMode="auto">
              <a:xfrm flipH="1" flipV="1">
                <a:off x="5298" y="6920"/>
                <a:ext cx="200" cy="64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80" name="Oval 12"/>
              <p:cNvSpPr>
                <a:spLocks noChangeArrowheads="1"/>
              </p:cNvSpPr>
              <p:nvPr/>
            </p:nvSpPr>
            <p:spPr bwMode="auto">
              <a:xfrm flipH="1" flipV="1">
                <a:off x="5622" y="7140"/>
                <a:ext cx="176" cy="1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431" y="1621"/>
              <a:ext cx="352" cy="301"/>
              <a:chOff x="7858" y="6833"/>
              <a:chExt cx="860" cy="719"/>
            </a:xfrm>
          </p:grpSpPr>
          <p:sp>
            <p:nvSpPr>
              <p:cNvPr id="32875" name="Arc 14"/>
              <p:cNvSpPr>
                <a:spLocks/>
              </p:cNvSpPr>
              <p:nvPr/>
            </p:nvSpPr>
            <p:spPr bwMode="auto">
              <a:xfrm flipV="1">
                <a:off x="8482" y="6833"/>
                <a:ext cx="236" cy="71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6" name="Arc 15"/>
              <p:cNvSpPr>
                <a:spLocks/>
              </p:cNvSpPr>
              <p:nvPr/>
            </p:nvSpPr>
            <p:spPr bwMode="auto">
              <a:xfrm flipH="1" flipV="1">
                <a:off x="7858" y="6833"/>
                <a:ext cx="192" cy="68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7" name="Oval 16"/>
              <p:cNvSpPr>
                <a:spLocks noChangeArrowheads="1"/>
              </p:cNvSpPr>
              <p:nvPr/>
            </p:nvSpPr>
            <p:spPr bwMode="auto">
              <a:xfrm flipH="1" flipV="1">
                <a:off x="8207" y="7157"/>
                <a:ext cx="157" cy="1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81" name="Text Box 17"/>
            <p:cNvSpPr txBox="1">
              <a:spLocks noChangeArrowheads="1"/>
            </p:cNvSpPr>
            <p:nvPr/>
          </p:nvSpPr>
          <p:spPr bwMode="auto">
            <a:xfrm>
              <a:off x="3761" y="2983"/>
              <a:ext cx="602" cy="37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 sz="2000" b="1">
                  <a:latin typeface="Times New Roman" pitchFamily="18" charset="0"/>
                </a:rPr>
                <a:t>空位</a:t>
              </a:r>
            </a:p>
          </p:txBody>
        </p:sp>
        <p:sp>
          <p:nvSpPr>
            <p:cNvPr id="32782" name="Text Box 18"/>
            <p:cNvSpPr txBox="1">
              <a:spLocks noChangeArrowheads="1"/>
            </p:cNvSpPr>
            <p:nvPr/>
          </p:nvSpPr>
          <p:spPr bwMode="auto">
            <a:xfrm>
              <a:off x="3704" y="2473"/>
              <a:ext cx="467" cy="38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783" name="Text Box 19"/>
            <p:cNvSpPr txBox="1">
              <a:spLocks noChangeArrowheads="1"/>
            </p:cNvSpPr>
            <p:nvPr/>
          </p:nvSpPr>
          <p:spPr bwMode="auto">
            <a:xfrm>
              <a:off x="385" y="3566"/>
              <a:ext cx="1633" cy="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zh-CN" altLang="en-US" sz="2400" b="1" dirty="0">
                  <a:latin typeface="Times New Roman" pitchFamily="18" charset="0"/>
                </a:rPr>
                <a:t>图</a:t>
              </a:r>
              <a:r>
                <a:rPr lang="en-US" altLang="zh-CN" sz="2400" b="1" dirty="0">
                  <a:latin typeface="Times New Roman" pitchFamily="18" charset="0"/>
                </a:rPr>
                <a:t>4-3   </a:t>
              </a:r>
              <a:r>
                <a:rPr lang="en-US" altLang="zh-CN" sz="2400" b="1" i="1" dirty="0">
                  <a:latin typeface="Times New Roman" pitchFamily="18" charset="0"/>
                </a:rPr>
                <a:t>P</a:t>
              </a:r>
              <a:r>
                <a:rPr lang="zh-CN" altLang="en-US" sz="2400" b="1" dirty="0">
                  <a:latin typeface="Times New Roman" pitchFamily="18" charset="0"/>
                </a:rPr>
                <a:t>型半导体</a:t>
              </a:r>
            </a:p>
          </p:txBody>
        </p:sp>
        <p:sp>
          <p:nvSpPr>
            <p:cNvPr id="32784" name="Oval 20"/>
            <p:cNvSpPr>
              <a:spLocks noChangeArrowheads="1"/>
            </p:cNvSpPr>
            <p:nvPr/>
          </p:nvSpPr>
          <p:spPr bwMode="auto">
            <a:xfrm>
              <a:off x="2510" y="1922"/>
              <a:ext cx="1021" cy="266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Oval 21"/>
            <p:cNvSpPr>
              <a:spLocks noChangeArrowheads="1"/>
            </p:cNvSpPr>
            <p:nvPr/>
          </p:nvSpPr>
          <p:spPr bwMode="auto">
            <a:xfrm>
              <a:off x="2819" y="2022"/>
              <a:ext cx="62" cy="6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6" name="Oval 22"/>
            <p:cNvSpPr>
              <a:spLocks noChangeArrowheads="1"/>
            </p:cNvSpPr>
            <p:nvPr/>
          </p:nvSpPr>
          <p:spPr bwMode="auto">
            <a:xfrm>
              <a:off x="3144" y="2022"/>
              <a:ext cx="62" cy="6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7" name="Oval 23"/>
            <p:cNvSpPr>
              <a:spLocks noChangeArrowheads="1"/>
            </p:cNvSpPr>
            <p:nvPr/>
          </p:nvSpPr>
          <p:spPr bwMode="auto">
            <a:xfrm>
              <a:off x="2355" y="2072"/>
              <a:ext cx="310" cy="78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Oval 24"/>
            <p:cNvSpPr>
              <a:spLocks noChangeArrowheads="1"/>
            </p:cNvSpPr>
            <p:nvPr/>
          </p:nvSpPr>
          <p:spPr bwMode="auto">
            <a:xfrm>
              <a:off x="2479" y="2305"/>
              <a:ext cx="62" cy="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Oval 25"/>
            <p:cNvSpPr>
              <a:spLocks noChangeArrowheads="1"/>
            </p:cNvSpPr>
            <p:nvPr/>
          </p:nvSpPr>
          <p:spPr bwMode="auto">
            <a:xfrm>
              <a:off x="2479" y="2588"/>
              <a:ext cx="62" cy="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0" name="Oval 26"/>
            <p:cNvSpPr>
              <a:spLocks noChangeArrowheads="1"/>
            </p:cNvSpPr>
            <p:nvPr/>
          </p:nvSpPr>
          <p:spPr bwMode="auto">
            <a:xfrm>
              <a:off x="2354" y="1938"/>
              <a:ext cx="340" cy="3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Text Box 27"/>
            <p:cNvSpPr txBox="1">
              <a:spLocks noChangeArrowheads="1"/>
            </p:cNvSpPr>
            <p:nvPr/>
          </p:nvSpPr>
          <p:spPr bwMode="auto">
            <a:xfrm>
              <a:off x="2359" y="1927"/>
              <a:ext cx="464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>
                  <a:latin typeface="Times New Roman" pitchFamily="18" charset="0"/>
                </a:rPr>
                <a:t>+4</a:t>
              </a:r>
            </a:p>
          </p:txBody>
        </p:sp>
        <p:sp>
          <p:nvSpPr>
            <p:cNvPr id="32792" name="Oval 28"/>
            <p:cNvSpPr>
              <a:spLocks noChangeArrowheads="1"/>
            </p:cNvSpPr>
            <p:nvPr/>
          </p:nvSpPr>
          <p:spPr bwMode="auto">
            <a:xfrm>
              <a:off x="3547" y="1905"/>
              <a:ext cx="1021" cy="267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Oval 29"/>
            <p:cNvSpPr>
              <a:spLocks noChangeArrowheads="1"/>
            </p:cNvSpPr>
            <p:nvPr/>
          </p:nvSpPr>
          <p:spPr bwMode="auto">
            <a:xfrm>
              <a:off x="3856" y="2005"/>
              <a:ext cx="62" cy="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Oval 30"/>
            <p:cNvSpPr>
              <a:spLocks noChangeArrowheads="1"/>
            </p:cNvSpPr>
            <p:nvPr/>
          </p:nvSpPr>
          <p:spPr bwMode="auto">
            <a:xfrm>
              <a:off x="4182" y="2005"/>
              <a:ext cx="62" cy="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Oval 31"/>
            <p:cNvSpPr>
              <a:spLocks noChangeArrowheads="1"/>
            </p:cNvSpPr>
            <p:nvPr/>
          </p:nvSpPr>
          <p:spPr bwMode="auto">
            <a:xfrm>
              <a:off x="3392" y="2055"/>
              <a:ext cx="309" cy="78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Oval 32"/>
            <p:cNvSpPr>
              <a:spLocks noChangeArrowheads="1"/>
            </p:cNvSpPr>
            <p:nvPr/>
          </p:nvSpPr>
          <p:spPr bwMode="auto">
            <a:xfrm>
              <a:off x="4445" y="2055"/>
              <a:ext cx="309" cy="817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7" name="Oval 33"/>
            <p:cNvSpPr>
              <a:spLocks noChangeArrowheads="1"/>
            </p:cNvSpPr>
            <p:nvPr/>
          </p:nvSpPr>
          <p:spPr bwMode="auto">
            <a:xfrm>
              <a:off x="3516" y="2288"/>
              <a:ext cx="62" cy="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Oval 34"/>
            <p:cNvSpPr>
              <a:spLocks noChangeArrowheads="1"/>
            </p:cNvSpPr>
            <p:nvPr/>
          </p:nvSpPr>
          <p:spPr bwMode="auto">
            <a:xfrm>
              <a:off x="3516" y="2572"/>
              <a:ext cx="62" cy="6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Oval 35"/>
            <p:cNvSpPr>
              <a:spLocks noChangeArrowheads="1"/>
            </p:cNvSpPr>
            <p:nvPr/>
          </p:nvSpPr>
          <p:spPr bwMode="auto">
            <a:xfrm>
              <a:off x="4568" y="2272"/>
              <a:ext cx="62" cy="6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Oval 36"/>
            <p:cNvSpPr>
              <a:spLocks noChangeArrowheads="1"/>
            </p:cNvSpPr>
            <p:nvPr/>
          </p:nvSpPr>
          <p:spPr bwMode="auto">
            <a:xfrm>
              <a:off x="4584" y="2588"/>
              <a:ext cx="62" cy="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Oval 37"/>
            <p:cNvSpPr>
              <a:spLocks noChangeArrowheads="1"/>
            </p:cNvSpPr>
            <p:nvPr/>
          </p:nvSpPr>
          <p:spPr bwMode="auto">
            <a:xfrm>
              <a:off x="3392" y="1922"/>
              <a:ext cx="341" cy="3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Oval 38"/>
            <p:cNvSpPr>
              <a:spLocks noChangeArrowheads="1"/>
            </p:cNvSpPr>
            <p:nvPr/>
          </p:nvSpPr>
          <p:spPr bwMode="auto">
            <a:xfrm>
              <a:off x="4398" y="1905"/>
              <a:ext cx="356" cy="31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Text Box 39"/>
            <p:cNvSpPr txBox="1">
              <a:spLocks noChangeArrowheads="1"/>
            </p:cNvSpPr>
            <p:nvPr/>
          </p:nvSpPr>
          <p:spPr bwMode="auto">
            <a:xfrm>
              <a:off x="3383" y="1919"/>
              <a:ext cx="464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>
                  <a:latin typeface="Times New Roman" pitchFamily="18" charset="0"/>
                </a:rPr>
                <a:t>+4</a:t>
              </a:r>
            </a:p>
          </p:txBody>
        </p:sp>
        <p:sp>
          <p:nvSpPr>
            <p:cNvPr id="32804" name="Text Box 40"/>
            <p:cNvSpPr txBox="1">
              <a:spLocks noChangeArrowheads="1"/>
            </p:cNvSpPr>
            <p:nvPr/>
          </p:nvSpPr>
          <p:spPr bwMode="auto">
            <a:xfrm>
              <a:off x="4407" y="1919"/>
              <a:ext cx="465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>
                  <a:latin typeface="Times New Roman" pitchFamily="18" charset="0"/>
                </a:rPr>
                <a:t>+4</a:t>
              </a:r>
            </a:p>
          </p:txBody>
        </p:sp>
        <p:sp>
          <p:nvSpPr>
            <p:cNvPr id="32805" name="Oval 41"/>
            <p:cNvSpPr>
              <a:spLocks noChangeArrowheads="1"/>
            </p:cNvSpPr>
            <p:nvPr/>
          </p:nvSpPr>
          <p:spPr bwMode="auto">
            <a:xfrm>
              <a:off x="2510" y="2722"/>
              <a:ext cx="1021" cy="266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Oval 42"/>
            <p:cNvSpPr>
              <a:spLocks noChangeArrowheads="1"/>
            </p:cNvSpPr>
            <p:nvPr/>
          </p:nvSpPr>
          <p:spPr bwMode="auto">
            <a:xfrm>
              <a:off x="2819" y="2822"/>
              <a:ext cx="62" cy="6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Oval 43"/>
            <p:cNvSpPr>
              <a:spLocks noChangeArrowheads="1"/>
            </p:cNvSpPr>
            <p:nvPr/>
          </p:nvSpPr>
          <p:spPr bwMode="auto">
            <a:xfrm>
              <a:off x="3144" y="2822"/>
              <a:ext cx="62" cy="6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Oval 44"/>
            <p:cNvSpPr>
              <a:spLocks noChangeArrowheads="1"/>
            </p:cNvSpPr>
            <p:nvPr/>
          </p:nvSpPr>
          <p:spPr bwMode="auto">
            <a:xfrm>
              <a:off x="2355" y="2872"/>
              <a:ext cx="310" cy="78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Oval 45"/>
            <p:cNvSpPr>
              <a:spLocks noChangeArrowheads="1"/>
            </p:cNvSpPr>
            <p:nvPr/>
          </p:nvSpPr>
          <p:spPr bwMode="auto">
            <a:xfrm>
              <a:off x="2541" y="3522"/>
              <a:ext cx="1006" cy="28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0" name="Oval 46"/>
            <p:cNvSpPr>
              <a:spLocks noChangeArrowheads="1"/>
            </p:cNvSpPr>
            <p:nvPr/>
          </p:nvSpPr>
          <p:spPr bwMode="auto">
            <a:xfrm>
              <a:off x="2479" y="3105"/>
              <a:ext cx="62" cy="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1" name="Oval 47"/>
            <p:cNvSpPr>
              <a:spLocks noChangeArrowheads="1"/>
            </p:cNvSpPr>
            <p:nvPr/>
          </p:nvSpPr>
          <p:spPr bwMode="auto">
            <a:xfrm>
              <a:off x="2479" y="3388"/>
              <a:ext cx="62" cy="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2" name="Oval 48"/>
            <p:cNvSpPr>
              <a:spLocks noChangeArrowheads="1"/>
            </p:cNvSpPr>
            <p:nvPr/>
          </p:nvSpPr>
          <p:spPr bwMode="auto">
            <a:xfrm>
              <a:off x="2835" y="3655"/>
              <a:ext cx="62" cy="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3" name="Oval 49"/>
            <p:cNvSpPr>
              <a:spLocks noChangeArrowheads="1"/>
            </p:cNvSpPr>
            <p:nvPr/>
          </p:nvSpPr>
          <p:spPr bwMode="auto">
            <a:xfrm>
              <a:off x="3206" y="3655"/>
              <a:ext cx="62" cy="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4" name="Oval 50"/>
            <p:cNvSpPr>
              <a:spLocks noChangeArrowheads="1"/>
            </p:cNvSpPr>
            <p:nvPr/>
          </p:nvSpPr>
          <p:spPr bwMode="auto">
            <a:xfrm>
              <a:off x="2355" y="2738"/>
              <a:ext cx="340" cy="3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5" name="Oval 51"/>
            <p:cNvSpPr>
              <a:spLocks noChangeArrowheads="1"/>
            </p:cNvSpPr>
            <p:nvPr/>
          </p:nvSpPr>
          <p:spPr bwMode="auto">
            <a:xfrm>
              <a:off x="2355" y="3522"/>
              <a:ext cx="356" cy="31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6" name="Text Box 52"/>
            <p:cNvSpPr txBox="1">
              <a:spLocks noChangeArrowheads="1"/>
            </p:cNvSpPr>
            <p:nvPr/>
          </p:nvSpPr>
          <p:spPr bwMode="auto">
            <a:xfrm>
              <a:off x="2359" y="2735"/>
              <a:ext cx="464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>
                  <a:latin typeface="Times New Roman" pitchFamily="18" charset="0"/>
                </a:rPr>
                <a:t>+4</a:t>
              </a:r>
            </a:p>
          </p:txBody>
        </p:sp>
        <p:sp>
          <p:nvSpPr>
            <p:cNvPr id="32817" name="Text Box 53"/>
            <p:cNvSpPr txBox="1">
              <a:spLocks noChangeArrowheads="1"/>
            </p:cNvSpPr>
            <p:nvPr/>
          </p:nvSpPr>
          <p:spPr bwMode="auto">
            <a:xfrm>
              <a:off x="2367" y="3527"/>
              <a:ext cx="464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>
                  <a:latin typeface="Times New Roman" pitchFamily="18" charset="0"/>
                </a:rPr>
                <a:t>+4</a:t>
              </a:r>
            </a:p>
          </p:txBody>
        </p:sp>
        <p:sp>
          <p:nvSpPr>
            <p:cNvPr id="32818" name="Oval 54"/>
            <p:cNvSpPr>
              <a:spLocks noChangeArrowheads="1"/>
            </p:cNvSpPr>
            <p:nvPr/>
          </p:nvSpPr>
          <p:spPr bwMode="auto">
            <a:xfrm>
              <a:off x="3547" y="2722"/>
              <a:ext cx="1021" cy="266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9" name="Oval 55"/>
            <p:cNvSpPr>
              <a:spLocks noChangeArrowheads="1"/>
            </p:cNvSpPr>
            <p:nvPr/>
          </p:nvSpPr>
          <p:spPr bwMode="auto">
            <a:xfrm>
              <a:off x="4182" y="2822"/>
              <a:ext cx="62" cy="6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0" name="Oval 56"/>
            <p:cNvSpPr>
              <a:spLocks noChangeArrowheads="1"/>
            </p:cNvSpPr>
            <p:nvPr/>
          </p:nvSpPr>
          <p:spPr bwMode="auto">
            <a:xfrm>
              <a:off x="3392" y="2872"/>
              <a:ext cx="309" cy="78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1" name="Oval 57"/>
            <p:cNvSpPr>
              <a:spLocks noChangeArrowheads="1"/>
            </p:cNvSpPr>
            <p:nvPr/>
          </p:nvSpPr>
          <p:spPr bwMode="auto">
            <a:xfrm>
              <a:off x="4445" y="2872"/>
              <a:ext cx="309" cy="816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2" name="Oval 58"/>
            <p:cNvSpPr>
              <a:spLocks noChangeArrowheads="1"/>
            </p:cNvSpPr>
            <p:nvPr/>
          </p:nvSpPr>
          <p:spPr bwMode="auto">
            <a:xfrm>
              <a:off x="3578" y="3522"/>
              <a:ext cx="1006" cy="28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3" name="Oval 59"/>
            <p:cNvSpPr>
              <a:spLocks noChangeArrowheads="1"/>
            </p:cNvSpPr>
            <p:nvPr/>
          </p:nvSpPr>
          <p:spPr bwMode="auto">
            <a:xfrm>
              <a:off x="3516" y="3105"/>
              <a:ext cx="62" cy="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4" name="Oval 60"/>
            <p:cNvSpPr>
              <a:spLocks noChangeArrowheads="1"/>
            </p:cNvSpPr>
            <p:nvPr/>
          </p:nvSpPr>
          <p:spPr bwMode="auto">
            <a:xfrm>
              <a:off x="3516" y="3388"/>
              <a:ext cx="62" cy="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5" name="Oval 61"/>
            <p:cNvSpPr>
              <a:spLocks noChangeArrowheads="1"/>
            </p:cNvSpPr>
            <p:nvPr/>
          </p:nvSpPr>
          <p:spPr bwMode="auto">
            <a:xfrm>
              <a:off x="4568" y="3105"/>
              <a:ext cx="62" cy="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6" name="Oval 62"/>
            <p:cNvSpPr>
              <a:spLocks noChangeArrowheads="1"/>
            </p:cNvSpPr>
            <p:nvPr/>
          </p:nvSpPr>
          <p:spPr bwMode="auto">
            <a:xfrm>
              <a:off x="4584" y="3405"/>
              <a:ext cx="62" cy="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7" name="Oval 63"/>
            <p:cNvSpPr>
              <a:spLocks noChangeArrowheads="1"/>
            </p:cNvSpPr>
            <p:nvPr/>
          </p:nvSpPr>
          <p:spPr bwMode="auto">
            <a:xfrm>
              <a:off x="3872" y="3655"/>
              <a:ext cx="62" cy="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8" name="Oval 64"/>
            <p:cNvSpPr>
              <a:spLocks noChangeArrowheads="1"/>
            </p:cNvSpPr>
            <p:nvPr/>
          </p:nvSpPr>
          <p:spPr bwMode="auto">
            <a:xfrm>
              <a:off x="4244" y="3655"/>
              <a:ext cx="61" cy="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9" name="Oval 65"/>
            <p:cNvSpPr>
              <a:spLocks noChangeArrowheads="1"/>
            </p:cNvSpPr>
            <p:nvPr/>
          </p:nvSpPr>
          <p:spPr bwMode="auto">
            <a:xfrm>
              <a:off x="3392" y="2738"/>
              <a:ext cx="341" cy="3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0" name="Oval 66"/>
            <p:cNvSpPr>
              <a:spLocks noChangeArrowheads="1"/>
            </p:cNvSpPr>
            <p:nvPr/>
          </p:nvSpPr>
          <p:spPr bwMode="auto">
            <a:xfrm>
              <a:off x="4398" y="2722"/>
              <a:ext cx="356" cy="31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1" name="Oval 67"/>
            <p:cNvSpPr>
              <a:spLocks noChangeArrowheads="1"/>
            </p:cNvSpPr>
            <p:nvPr/>
          </p:nvSpPr>
          <p:spPr bwMode="auto">
            <a:xfrm>
              <a:off x="3392" y="3522"/>
              <a:ext cx="356" cy="31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2" name="Oval 68"/>
            <p:cNvSpPr>
              <a:spLocks noChangeArrowheads="1"/>
            </p:cNvSpPr>
            <p:nvPr/>
          </p:nvSpPr>
          <p:spPr bwMode="auto">
            <a:xfrm>
              <a:off x="4398" y="3522"/>
              <a:ext cx="356" cy="31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3" name="Text Box 69"/>
            <p:cNvSpPr txBox="1">
              <a:spLocks noChangeArrowheads="1"/>
            </p:cNvSpPr>
            <p:nvPr/>
          </p:nvSpPr>
          <p:spPr bwMode="auto">
            <a:xfrm>
              <a:off x="3391" y="2719"/>
              <a:ext cx="464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>
                  <a:latin typeface="Times New Roman" pitchFamily="18" charset="0"/>
                </a:rPr>
                <a:t>+3</a:t>
              </a:r>
            </a:p>
          </p:txBody>
        </p:sp>
        <p:sp>
          <p:nvSpPr>
            <p:cNvPr id="32834" name="Text Box 70"/>
            <p:cNvSpPr txBox="1">
              <a:spLocks noChangeArrowheads="1"/>
            </p:cNvSpPr>
            <p:nvPr/>
          </p:nvSpPr>
          <p:spPr bwMode="auto">
            <a:xfrm>
              <a:off x="4415" y="2727"/>
              <a:ext cx="465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>
                  <a:latin typeface="Times New Roman" pitchFamily="18" charset="0"/>
                </a:rPr>
                <a:t>+4</a:t>
              </a:r>
            </a:p>
          </p:txBody>
        </p:sp>
        <p:sp>
          <p:nvSpPr>
            <p:cNvPr id="32835" name="Text Box 71"/>
            <p:cNvSpPr txBox="1">
              <a:spLocks noChangeArrowheads="1"/>
            </p:cNvSpPr>
            <p:nvPr/>
          </p:nvSpPr>
          <p:spPr bwMode="auto">
            <a:xfrm>
              <a:off x="3399" y="3527"/>
              <a:ext cx="464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>
                  <a:latin typeface="Times New Roman" pitchFamily="18" charset="0"/>
                </a:rPr>
                <a:t>+4</a:t>
              </a:r>
            </a:p>
          </p:txBody>
        </p:sp>
        <p:sp>
          <p:nvSpPr>
            <p:cNvPr id="32836" name="Text Box 72"/>
            <p:cNvSpPr txBox="1">
              <a:spLocks noChangeArrowheads="1"/>
            </p:cNvSpPr>
            <p:nvPr/>
          </p:nvSpPr>
          <p:spPr bwMode="auto">
            <a:xfrm>
              <a:off x="4399" y="3511"/>
              <a:ext cx="464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>
                  <a:latin typeface="Times New Roman" pitchFamily="18" charset="0"/>
                </a:rPr>
                <a:t>+4</a:t>
              </a:r>
            </a:p>
          </p:txBody>
        </p:sp>
        <p:grpSp>
          <p:nvGrpSpPr>
            <p:cNvPr id="6" name="Group 73"/>
            <p:cNvGrpSpPr>
              <a:grpSpLocks/>
            </p:cNvGrpSpPr>
            <p:nvPr/>
          </p:nvGrpSpPr>
          <p:grpSpPr bwMode="auto">
            <a:xfrm>
              <a:off x="2363" y="3822"/>
              <a:ext cx="316" cy="283"/>
              <a:chOff x="6098" y="4860"/>
              <a:chExt cx="480" cy="340"/>
            </a:xfrm>
          </p:grpSpPr>
          <p:sp>
            <p:nvSpPr>
              <p:cNvPr id="32872" name="Arc 74"/>
              <p:cNvSpPr>
                <a:spLocks/>
              </p:cNvSpPr>
              <p:nvPr/>
            </p:nvSpPr>
            <p:spPr bwMode="auto">
              <a:xfrm flipH="1">
                <a:off x="6098" y="4860"/>
                <a:ext cx="120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3" name="Arc 75"/>
              <p:cNvSpPr>
                <a:spLocks/>
              </p:cNvSpPr>
              <p:nvPr/>
            </p:nvSpPr>
            <p:spPr bwMode="auto">
              <a:xfrm>
                <a:off x="6458" y="4880"/>
                <a:ext cx="120" cy="3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4" name="Oval 76"/>
              <p:cNvSpPr>
                <a:spLocks noChangeArrowheads="1"/>
              </p:cNvSpPr>
              <p:nvPr/>
            </p:nvSpPr>
            <p:spPr bwMode="auto">
              <a:xfrm>
                <a:off x="6278" y="4940"/>
                <a:ext cx="120" cy="8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77"/>
            <p:cNvGrpSpPr>
              <a:grpSpLocks/>
            </p:cNvGrpSpPr>
            <p:nvPr/>
          </p:nvGrpSpPr>
          <p:grpSpPr bwMode="auto">
            <a:xfrm>
              <a:off x="3409" y="3822"/>
              <a:ext cx="326" cy="283"/>
              <a:chOff x="6098" y="4860"/>
              <a:chExt cx="480" cy="340"/>
            </a:xfrm>
          </p:grpSpPr>
          <p:sp>
            <p:nvSpPr>
              <p:cNvPr id="32869" name="Arc 78"/>
              <p:cNvSpPr>
                <a:spLocks/>
              </p:cNvSpPr>
              <p:nvPr/>
            </p:nvSpPr>
            <p:spPr bwMode="auto">
              <a:xfrm flipH="1">
                <a:off x="6098" y="4860"/>
                <a:ext cx="120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0" name="Arc 79"/>
              <p:cNvSpPr>
                <a:spLocks/>
              </p:cNvSpPr>
              <p:nvPr/>
            </p:nvSpPr>
            <p:spPr bwMode="auto">
              <a:xfrm>
                <a:off x="6458" y="4880"/>
                <a:ext cx="120" cy="3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1" name="Oval 80"/>
              <p:cNvSpPr>
                <a:spLocks noChangeArrowheads="1"/>
              </p:cNvSpPr>
              <p:nvPr/>
            </p:nvSpPr>
            <p:spPr bwMode="auto">
              <a:xfrm>
                <a:off x="6278" y="4940"/>
                <a:ext cx="120" cy="8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81"/>
            <p:cNvGrpSpPr>
              <a:grpSpLocks/>
            </p:cNvGrpSpPr>
            <p:nvPr/>
          </p:nvGrpSpPr>
          <p:grpSpPr bwMode="auto">
            <a:xfrm>
              <a:off x="4398" y="3822"/>
              <a:ext cx="341" cy="283"/>
              <a:chOff x="6098" y="4860"/>
              <a:chExt cx="480" cy="340"/>
            </a:xfrm>
          </p:grpSpPr>
          <p:sp>
            <p:nvSpPr>
              <p:cNvPr id="32866" name="Arc 82"/>
              <p:cNvSpPr>
                <a:spLocks/>
              </p:cNvSpPr>
              <p:nvPr/>
            </p:nvSpPr>
            <p:spPr bwMode="auto">
              <a:xfrm flipH="1">
                <a:off x="6098" y="4860"/>
                <a:ext cx="120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67" name="Arc 83"/>
              <p:cNvSpPr>
                <a:spLocks/>
              </p:cNvSpPr>
              <p:nvPr/>
            </p:nvSpPr>
            <p:spPr bwMode="auto">
              <a:xfrm>
                <a:off x="6458" y="4880"/>
                <a:ext cx="120" cy="3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68" name="Oval 84"/>
              <p:cNvSpPr>
                <a:spLocks noChangeArrowheads="1"/>
              </p:cNvSpPr>
              <p:nvPr/>
            </p:nvSpPr>
            <p:spPr bwMode="auto">
              <a:xfrm>
                <a:off x="6278" y="4940"/>
                <a:ext cx="120" cy="8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85"/>
            <p:cNvGrpSpPr>
              <a:grpSpLocks/>
            </p:cNvGrpSpPr>
            <p:nvPr/>
          </p:nvGrpSpPr>
          <p:grpSpPr bwMode="auto">
            <a:xfrm>
              <a:off x="2087" y="1922"/>
              <a:ext cx="284" cy="316"/>
              <a:chOff x="5818" y="2580"/>
              <a:chExt cx="320" cy="380"/>
            </a:xfrm>
          </p:grpSpPr>
          <p:sp>
            <p:nvSpPr>
              <p:cNvPr id="32863" name="Arc 86"/>
              <p:cNvSpPr>
                <a:spLocks/>
              </p:cNvSpPr>
              <p:nvPr/>
            </p:nvSpPr>
            <p:spPr bwMode="auto">
              <a:xfrm rot="16200000" flipV="1">
                <a:off x="5927" y="2490"/>
                <a:ext cx="120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64" name="Arc 87"/>
              <p:cNvSpPr>
                <a:spLocks/>
              </p:cNvSpPr>
              <p:nvPr/>
            </p:nvSpPr>
            <p:spPr bwMode="auto">
              <a:xfrm rot="-5400000" flipH="1" flipV="1">
                <a:off x="5918" y="2740"/>
                <a:ext cx="120" cy="3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65" name="Oval 88"/>
              <p:cNvSpPr>
                <a:spLocks noChangeArrowheads="1"/>
              </p:cNvSpPr>
              <p:nvPr/>
            </p:nvSpPr>
            <p:spPr bwMode="auto">
              <a:xfrm rot="-5400000" flipH="1" flipV="1">
                <a:off x="5967" y="2749"/>
                <a:ext cx="80" cy="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89"/>
            <p:cNvGrpSpPr>
              <a:grpSpLocks/>
            </p:cNvGrpSpPr>
            <p:nvPr/>
          </p:nvGrpSpPr>
          <p:grpSpPr bwMode="auto">
            <a:xfrm>
              <a:off x="2079" y="2722"/>
              <a:ext cx="292" cy="316"/>
              <a:chOff x="1978" y="9547"/>
              <a:chExt cx="729" cy="791"/>
            </a:xfrm>
          </p:grpSpPr>
          <p:sp>
            <p:nvSpPr>
              <p:cNvPr id="32860" name="Arc 90"/>
              <p:cNvSpPr>
                <a:spLocks/>
              </p:cNvSpPr>
              <p:nvPr/>
            </p:nvSpPr>
            <p:spPr bwMode="auto">
              <a:xfrm rot="16200000" flipV="1">
                <a:off x="2238" y="9330"/>
                <a:ext cx="250" cy="6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61" name="Arc 91"/>
              <p:cNvSpPr>
                <a:spLocks/>
              </p:cNvSpPr>
              <p:nvPr/>
            </p:nvSpPr>
            <p:spPr bwMode="auto">
              <a:xfrm rot="-5400000" flipH="1" flipV="1">
                <a:off x="2218" y="9848"/>
                <a:ext cx="250" cy="72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62" name="Oval 92"/>
              <p:cNvSpPr>
                <a:spLocks noChangeArrowheads="1"/>
              </p:cNvSpPr>
              <p:nvPr/>
            </p:nvSpPr>
            <p:spPr bwMode="auto">
              <a:xfrm rot="-5400000" flipH="1" flipV="1">
                <a:off x="2326" y="9892"/>
                <a:ext cx="166" cy="13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93"/>
            <p:cNvGrpSpPr>
              <a:grpSpLocks/>
            </p:cNvGrpSpPr>
            <p:nvPr/>
          </p:nvGrpSpPr>
          <p:grpSpPr bwMode="auto">
            <a:xfrm>
              <a:off x="2039" y="3538"/>
              <a:ext cx="316" cy="317"/>
              <a:chOff x="5818" y="2580"/>
              <a:chExt cx="320" cy="380"/>
            </a:xfrm>
          </p:grpSpPr>
          <p:sp>
            <p:nvSpPr>
              <p:cNvPr id="32857" name="Arc 94"/>
              <p:cNvSpPr>
                <a:spLocks/>
              </p:cNvSpPr>
              <p:nvPr/>
            </p:nvSpPr>
            <p:spPr bwMode="auto">
              <a:xfrm rot="16200000" flipV="1">
                <a:off x="5927" y="2490"/>
                <a:ext cx="120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58" name="Arc 95"/>
              <p:cNvSpPr>
                <a:spLocks/>
              </p:cNvSpPr>
              <p:nvPr/>
            </p:nvSpPr>
            <p:spPr bwMode="auto">
              <a:xfrm rot="-5400000" flipH="1" flipV="1">
                <a:off x="5918" y="2740"/>
                <a:ext cx="120" cy="3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59" name="Oval 96"/>
              <p:cNvSpPr>
                <a:spLocks noChangeArrowheads="1"/>
              </p:cNvSpPr>
              <p:nvPr/>
            </p:nvSpPr>
            <p:spPr bwMode="auto">
              <a:xfrm rot="-5400000" flipH="1" flipV="1">
                <a:off x="5967" y="2749"/>
                <a:ext cx="80" cy="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97"/>
            <p:cNvGrpSpPr>
              <a:grpSpLocks/>
            </p:cNvGrpSpPr>
            <p:nvPr/>
          </p:nvGrpSpPr>
          <p:grpSpPr bwMode="auto">
            <a:xfrm>
              <a:off x="4743" y="1888"/>
              <a:ext cx="272" cy="317"/>
              <a:chOff x="8638" y="7463"/>
              <a:chExt cx="680" cy="792"/>
            </a:xfrm>
          </p:grpSpPr>
          <p:sp>
            <p:nvSpPr>
              <p:cNvPr id="32854" name="Arc 98"/>
              <p:cNvSpPr>
                <a:spLocks/>
              </p:cNvSpPr>
              <p:nvPr/>
            </p:nvSpPr>
            <p:spPr bwMode="auto">
              <a:xfrm rot="5400000" flipH="1" flipV="1">
                <a:off x="8834" y="7269"/>
                <a:ext cx="250" cy="6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55" name="Arc 99"/>
              <p:cNvSpPr>
                <a:spLocks/>
              </p:cNvSpPr>
              <p:nvPr/>
            </p:nvSpPr>
            <p:spPr bwMode="auto">
              <a:xfrm rot="5400000" flipV="1">
                <a:off x="8853" y="7790"/>
                <a:ext cx="250" cy="6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56" name="Oval 100"/>
              <p:cNvSpPr>
                <a:spLocks noChangeArrowheads="1"/>
              </p:cNvSpPr>
              <p:nvPr/>
            </p:nvSpPr>
            <p:spPr bwMode="auto">
              <a:xfrm rot="5400000" flipV="1">
                <a:off x="8833" y="7814"/>
                <a:ext cx="167" cy="12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101"/>
            <p:cNvGrpSpPr>
              <a:grpSpLocks/>
            </p:cNvGrpSpPr>
            <p:nvPr/>
          </p:nvGrpSpPr>
          <p:grpSpPr bwMode="auto">
            <a:xfrm flipH="1">
              <a:off x="4754" y="2705"/>
              <a:ext cx="325" cy="317"/>
              <a:chOff x="5818" y="2580"/>
              <a:chExt cx="320" cy="380"/>
            </a:xfrm>
          </p:grpSpPr>
          <p:sp>
            <p:nvSpPr>
              <p:cNvPr id="32851" name="Arc 102"/>
              <p:cNvSpPr>
                <a:spLocks/>
              </p:cNvSpPr>
              <p:nvPr/>
            </p:nvSpPr>
            <p:spPr bwMode="auto">
              <a:xfrm rot="16200000" flipV="1">
                <a:off x="5927" y="2490"/>
                <a:ext cx="120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52" name="Arc 103"/>
              <p:cNvSpPr>
                <a:spLocks/>
              </p:cNvSpPr>
              <p:nvPr/>
            </p:nvSpPr>
            <p:spPr bwMode="auto">
              <a:xfrm rot="-5400000" flipH="1" flipV="1">
                <a:off x="5918" y="2740"/>
                <a:ext cx="120" cy="3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53" name="Oval 104"/>
              <p:cNvSpPr>
                <a:spLocks noChangeArrowheads="1"/>
              </p:cNvSpPr>
              <p:nvPr/>
            </p:nvSpPr>
            <p:spPr bwMode="auto">
              <a:xfrm rot="-5400000" flipH="1" flipV="1">
                <a:off x="5967" y="2749"/>
                <a:ext cx="80" cy="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105"/>
            <p:cNvGrpSpPr>
              <a:grpSpLocks/>
            </p:cNvGrpSpPr>
            <p:nvPr/>
          </p:nvGrpSpPr>
          <p:grpSpPr bwMode="auto">
            <a:xfrm flipH="1">
              <a:off x="4739" y="3522"/>
              <a:ext cx="308" cy="316"/>
              <a:chOff x="5818" y="2580"/>
              <a:chExt cx="320" cy="380"/>
            </a:xfrm>
          </p:grpSpPr>
          <p:sp>
            <p:nvSpPr>
              <p:cNvPr id="32848" name="Arc 106"/>
              <p:cNvSpPr>
                <a:spLocks/>
              </p:cNvSpPr>
              <p:nvPr/>
            </p:nvSpPr>
            <p:spPr bwMode="auto">
              <a:xfrm rot="16200000" flipV="1">
                <a:off x="5927" y="2490"/>
                <a:ext cx="120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49" name="Arc 107"/>
              <p:cNvSpPr>
                <a:spLocks/>
              </p:cNvSpPr>
              <p:nvPr/>
            </p:nvSpPr>
            <p:spPr bwMode="auto">
              <a:xfrm rot="-5400000" flipH="1" flipV="1">
                <a:off x="5918" y="2740"/>
                <a:ext cx="120" cy="3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50" name="Oval 108"/>
              <p:cNvSpPr>
                <a:spLocks noChangeArrowheads="1"/>
              </p:cNvSpPr>
              <p:nvPr/>
            </p:nvSpPr>
            <p:spPr bwMode="auto">
              <a:xfrm rot="-5400000" flipH="1" flipV="1">
                <a:off x="5967" y="2749"/>
                <a:ext cx="80" cy="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56111" name="Oval 111"/>
          <p:cNvSpPr>
            <a:spLocks noChangeArrowheads="1"/>
          </p:cNvSpPr>
          <p:nvPr/>
        </p:nvSpPr>
        <p:spPr bwMode="auto">
          <a:xfrm>
            <a:off x="6084888" y="4483100"/>
            <a:ext cx="88900" cy="98425"/>
          </a:xfrm>
          <a:prstGeom prst="ellipse">
            <a:avLst/>
          </a:prstGeom>
          <a:solidFill>
            <a:srgbClr val="7030A0"/>
          </a:solidFill>
          <a:ln w="2857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12" name="Line 112"/>
          <p:cNvSpPr>
            <a:spLocks noChangeShapeType="1"/>
          </p:cNvSpPr>
          <p:nvPr/>
        </p:nvSpPr>
        <p:spPr bwMode="auto">
          <a:xfrm flipH="1">
            <a:off x="6219825" y="3762375"/>
            <a:ext cx="909638" cy="693738"/>
          </a:xfrm>
          <a:prstGeom prst="line">
            <a:avLst/>
          </a:prstGeom>
          <a:noFill/>
          <a:ln w="41275">
            <a:solidFill>
              <a:srgbClr val="7030A0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13" name="Oval 113"/>
          <p:cNvSpPr>
            <a:spLocks noChangeArrowheads="1"/>
          </p:cNvSpPr>
          <p:nvPr/>
        </p:nvSpPr>
        <p:spPr bwMode="auto">
          <a:xfrm>
            <a:off x="7250113" y="3573016"/>
            <a:ext cx="98425" cy="104775"/>
          </a:xfrm>
          <a:prstGeom prst="ellipse">
            <a:avLst/>
          </a:prstGeom>
          <a:solidFill>
            <a:srgbClr val="001DB6"/>
          </a:solidFill>
          <a:ln w="28575">
            <a:solidFill>
              <a:srgbClr val="66FF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E59BDCD-42EF-4EA6-95C5-AF525EB9CFB8}"/>
              </a:ext>
            </a:extLst>
          </p:cNvPr>
          <p:cNvSpPr/>
          <p:nvPr/>
        </p:nvSpPr>
        <p:spPr>
          <a:xfrm>
            <a:off x="453628" y="2947877"/>
            <a:ext cx="20377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</a:rPr>
              <a:t>空穴</a:t>
            </a:r>
            <a:r>
              <a:rPr lang="en-US" altLang="zh-CN" sz="2400" b="1" dirty="0">
                <a:latin typeface="Times New Roman" pitchFamily="18" charset="0"/>
              </a:rPr>
              <a:t>——</a:t>
            </a:r>
            <a:r>
              <a:rPr lang="zh-CN" altLang="en-US" sz="2400" b="1" dirty="0">
                <a:latin typeface="Times New Roman" pitchFamily="18" charset="0"/>
              </a:rPr>
              <a:t>多子</a:t>
            </a:r>
            <a:endParaRPr lang="en-US" altLang="zh-CN" sz="2400" b="1" dirty="0">
              <a:latin typeface="Times New Roman" pitchFamily="18" charset="0"/>
            </a:endParaRPr>
          </a:p>
          <a:p>
            <a:r>
              <a:rPr lang="zh-CN" altLang="en-US" sz="2400" b="1" dirty="0">
                <a:latin typeface="Times New Roman" pitchFamily="18" charset="0"/>
              </a:rPr>
              <a:t>电子</a:t>
            </a:r>
            <a:r>
              <a:rPr lang="en-US" altLang="zh-CN" sz="2400" b="1" dirty="0">
                <a:latin typeface="Times New Roman" pitchFamily="18" charset="0"/>
              </a:rPr>
              <a:t>——</a:t>
            </a:r>
            <a:r>
              <a:rPr lang="zh-CN" altLang="en-US" sz="2400" b="1" dirty="0">
                <a:latin typeface="Times New Roman" pitchFamily="18" charset="0"/>
              </a:rPr>
              <a:t>少子</a:t>
            </a:r>
            <a:endParaRPr lang="en-US" altLang="zh-CN" sz="2400" b="1" dirty="0">
              <a:latin typeface="Times New Roman" pitchFamily="18" charset="0"/>
            </a:endParaRPr>
          </a:p>
          <a:p>
            <a:r>
              <a:rPr lang="zh-CN" altLang="en-US" sz="2400" b="1" dirty="0">
                <a:latin typeface="Times New Roman" pitchFamily="18" charset="0"/>
              </a:rPr>
              <a:t>电中性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 autoUpdateAnimBg="0"/>
      <p:bldP spid="256111" grpId="0" animBg="1"/>
      <p:bldP spid="256112" grpId="0" animBg="1"/>
      <p:bldP spid="2561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>
                <a:latin typeface="Times New Roman" pitchFamily="18" charset="0"/>
              </a:rPr>
              <a:t>⑶ </a:t>
            </a:r>
            <a:r>
              <a:rPr lang="zh-CN" altLang="en-US" sz="3600" b="1">
                <a:latin typeface="Times New Roman" pitchFamily="18" charset="0"/>
              </a:rPr>
              <a:t>载流子的漂移运动和扩散运动 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584325"/>
            <a:ext cx="8469313" cy="4648200"/>
          </a:xfrm>
        </p:spPr>
        <p:txBody>
          <a:bodyPr>
            <a:normAutofit fontScale="85000" lnSpcReduction="20000"/>
          </a:bodyPr>
          <a:lstStyle/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b="1" dirty="0">
                <a:latin typeface="Times New Roman" pitchFamily="18" charset="0"/>
              </a:rPr>
              <a:t>① </a:t>
            </a:r>
            <a:r>
              <a:rPr lang="zh-CN" altLang="en-US" sz="3200" b="1" dirty="0">
                <a:latin typeface="Times New Roman" pitchFamily="18" charset="0"/>
              </a:rPr>
              <a:t>漂移运动（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Drift Movement</a:t>
            </a:r>
            <a:r>
              <a:rPr lang="zh-CN" altLang="en-US" sz="3200" b="1" dirty="0">
                <a:latin typeface="Times New Roman" pitchFamily="18" charset="0"/>
              </a:rPr>
              <a:t>）</a:t>
            </a:r>
            <a:r>
              <a:rPr lang="zh-CN" altLang="en-US" sz="3200" b="1" dirty="0">
                <a:latin typeface="宋体" pitchFamily="2" charset="-122"/>
              </a:rPr>
              <a:t> </a:t>
            </a:r>
          </a:p>
          <a:p>
            <a:pPr algn="just">
              <a:spcBef>
                <a:spcPct val="0"/>
              </a:spcBef>
            </a:pPr>
            <a:endParaRPr lang="zh-CN" altLang="en-US" sz="3200" b="1" dirty="0">
              <a:latin typeface="宋体" pitchFamily="2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3200" b="1" dirty="0">
                <a:latin typeface="宋体" pitchFamily="2" charset="-122"/>
              </a:rPr>
              <a:t>有电场力作用时，电子和空穴便产生定向运动，称为漂移运动。漂移运动产生的电流称为漂移电流。</a:t>
            </a:r>
            <a:endParaRPr lang="en-US" altLang="zh-CN" sz="3200" b="1" dirty="0">
              <a:latin typeface="宋体" pitchFamily="2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n-US" altLang="zh-CN" sz="3200" b="1" dirty="0">
              <a:latin typeface="宋体" pitchFamily="2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3200" b="1" dirty="0"/>
              <a:t>② </a:t>
            </a:r>
            <a:r>
              <a:rPr lang="zh-CN" altLang="en-US" sz="3200" b="1" dirty="0">
                <a:latin typeface="Times New Roman" pitchFamily="18" charset="0"/>
              </a:rPr>
              <a:t>扩散</a:t>
            </a:r>
            <a:r>
              <a:rPr lang="zh-CN" altLang="en-US" sz="3200" b="1" dirty="0">
                <a:latin typeface="宋体" pitchFamily="2" charset="-122"/>
              </a:rPr>
              <a:t>运动</a:t>
            </a:r>
            <a:endParaRPr lang="en-US" altLang="zh-CN" sz="3200" b="1" dirty="0">
              <a:latin typeface="宋体" pitchFamily="2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由于浓度差而引起的定向运动称为扩散运动（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Diffusion Movement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），扩散运动所形成的电流称为扩散电流。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zh-CN" altLang="en-US" sz="3200" b="1" dirty="0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zh-CN" sz="3600" b="1">
                <a:latin typeface="Times New Roman" pitchFamily="18" charset="0"/>
              </a:rPr>
              <a:t>3. PN</a:t>
            </a:r>
            <a:r>
              <a:rPr lang="zh-CN" altLang="en-US" sz="3600" b="1">
                <a:latin typeface="Times New Roman" pitchFamily="18" charset="0"/>
              </a:rPr>
              <a:t>结的形成 </a:t>
            </a:r>
          </a:p>
        </p:txBody>
      </p:sp>
      <p:sp>
        <p:nvSpPr>
          <p:cNvPr id="257026" name="Rectangle 2"/>
          <p:cNvSpPr>
            <a:spLocks noGrp="1" noChangeArrowheads="1"/>
          </p:cNvSpPr>
          <p:nvPr>
            <p:ph idx="1"/>
          </p:nvPr>
        </p:nvSpPr>
        <p:spPr>
          <a:xfrm>
            <a:off x="385763" y="1484313"/>
            <a:ext cx="8153400" cy="4648200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</a:rPr>
              <a:t>浓度差引起载流子的扩散。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endParaRPr lang="en-US" altLang="zh-CN" sz="2800" b="1" dirty="0">
              <a:latin typeface="Times New Roman" pitchFamily="18" charset="0"/>
            </a:endParaRPr>
          </a:p>
        </p:txBody>
      </p:sp>
      <p:pic>
        <p:nvPicPr>
          <p:cNvPr id="257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276475"/>
            <a:ext cx="35274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323850" y="5229225"/>
            <a:ext cx="51283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FF00"/>
              </a:buClr>
            </a:pPr>
            <a:r>
              <a:rPr lang="zh-CN" altLang="en-US" sz="3200" b="1" dirty="0"/>
              <a:t>扩散的结果形成自建电场。</a:t>
            </a:r>
          </a:p>
        </p:txBody>
      </p:sp>
      <p:pic>
        <p:nvPicPr>
          <p:cNvPr id="257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0550" y="2251075"/>
            <a:ext cx="4348163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BBD81672-8201-4957-A10C-CE41311D822A}"/>
              </a:ext>
            </a:extLst>
          </p:cNvPr>
          <p:cNvSpPr/>
          <p:nvPr/>
        </p:nvSpPr>
        <p:spPr>
          <a:xfrm>
            <a:off x="5783787" y="5213201"/>
            <a:ext cx="2028573" cy="919312"/>
          </a:xfrm>
          <a:prstGeom prst="wedgeRoundRectCallout">
            <a:avLst>
              <a:gd name="adj1" fmla="val -20564"/>
              <a:gd name="adj2" fmla="val -740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400" b="1" dirty="0">
                <a:solidFill>
                  <a:schemeClr val="tx1"/>
                </a:solidFill>
                <a:latin typeface="Tahoma" pitchFamily="34" charset="0"/>
              </a:rPr>
              <a:t>空间电荷区</a:t>
            </a:r>
          </a:p>
          <a:p>
            <a:pPr algn="ctr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7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6" grpId="0" build="p" autoUpdateAnimBg="0"/>
      <p:bldP spid="2570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zh-CN" sz="3600" b="1">
                <a:latin typeface="Times New Roman" pitchFamily="18" charset="0"/>
              </a:rPr>
              <a:t>3. PN</a:t>
            </a:r>
            <a:r>
              <a:rPr lang="zh-CN" altLang="en-US" sz="3600" b="1">
                <a:latin typeface="Times New Roman" pitchFamily="18" charset="0"/>
              </a:rPr>
              <a:t>结的形成</a:t>
            </a:r>
            <a:r>
              <a:rPr lang="zh-CN" altLang="en-US" sz="3600">
                <a:latin typeface="Times New Roman" pitchFamily="18" charset="0"/>
              </a:rPr>
              <a:t> 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538288"/>
            <a:ext cx="8153400" cy="720725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zh-CN" altLang="en-US" sz="3200" b="1">
                <a:latin typeface="Times New Roman" pitchFamily="18" charset="0"/>
              </a:rPr>
              <a:t>自建电场阻止扩散，加强漂移。</a:t>
            </a:r>
            <a:endParaRPr lang="zh-CN" altLang="en-US" sz="3200" b="1">
              <a:latin typeface="宋体" pitchFamily="2" charset="-122"/>
            </a:endParaRP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endParaRPr lang="en-US" altLang="zh-CN">
              <a:latin typeface="Times New Roman" pitchFamily="18" charset="0"/>
            </a:endParaRPr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75" y="2393950"/>
            <a:ext cx="497998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611188" y="5499100"/>
            <a:ext cx="81534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buClr>
                <a:srgbClr val="FFFF00"/>
              </a:buClr>
              <a:buFont typeface="Wingdings" pitchFamily="2" charset="2"/>
              <a:buChar char="l"/>
            </a:pPr>
            <a:r>
              <a:rPr lang="zh-CN" altLang="en-US" sz="3200" b="1">
                <a:latin typeface="Times New Roman" pitchFamily="18" charset="0"/>
              </a:rPr>
              <a:t>动态平衡。</a:t>
            </a:r>
          </a:p>
          <a:p>
            <a:pPr marL="342900" indent="-342900" algn="just" eaLnBrk="0" hangingPunct="0">
              <a:buClr>
                <a:srgbClr val="FFFF00"/>
              </a:buClr>
              <a:buFont typeface="Wingdings" pitchFamily="2" charset="2"/>
              <a:buNone/>
            </a:pPr>
            <a:r>
              <a:rPr lang="zh-CN" altLang="en-US" sz="3200" b="1">
                <a:latin typeface="Times New Roman" pitchFamily="18" charset="0"/>
              </a:rPr>
              <a:t>    扩散</a:t>
            </a:r>
            <a:r>
              <a:rPr lang="en-US" altLang="zh-CN" sz="3200" b="1">
                <a:latin typeface="Times New Roman" pitchFamily="18" charset="0"/>
              </a:rPr>
              <a:t>=</a:t>
            </a:r>
            <a:r>
              <a:rPr lang="zh-CN" altLang="en-US" sz="3200" b="1">
                <a:latin typeface="Times New Roman" pitchFamily="18" charset="0"/>
              </a:rPr>
              <a:t>漂移</a:t>
            </a:r>
            <a:endParaRPr lang="zh-CN" altLang="en-US" sz="3200" b="1">
              <a:latin typeface="宋体" pitchFamily="2" charset="-122"/>
            </a:endParaRPr>
          </a:p>
          <a:p>
            <a:pPr marL="342900" indent="-342900" algn="just" eaLnBrk="0" hangingPunct="0">
              <a:buClr>
                <a:srgbClr val="FFFF00"/>
              </a:buClr>
              <a:buFont typeface="Wingdings" pitchFamily="2" charset="2"/>
              <a:buNone/>
            </a:pPr>
            <a:endParaRPr lang="en-US" altLang="zh-CN" sz="3200" b="1">
              <a:latin typeface="Times New Roman" pitchFamily="18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451725" y="5499100"/>
            <a:ext cx="981075" cy="900113"/>
            <a:chOff x="2426" y="2432"/>
            <a:chExt cx="1417" cy="1024"/>
          </a:xfrm>
        </p:grpSpPr>
        <p:pic>
          <p:nvPicPr>
            <p:cNvPr id="38919" name="Picture 12" descr="黄圆">
              <a:hlinkClick r:id="rId3" action="ppaction://hlinkfile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26" y="2432"/>
              <a:ext cx="1417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0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2761" y="2707"/>
              <a:ext cx="708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44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新魏"/>
                  <a:ea typeface="华文新魏"/>
                  <a:hlinkClick r:id="rId5" action="ppaction://hlinkfile"/>
                </a:rPr>
                <a:t>动画</a:t>
              </a:r>
              <a:endParaRPr lang="zh-CN" altLang="en-US" sz="44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华文新魏"/>
                <a:ea typeface="华文新魏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utoUpdateAnimBg="0"/>
      <p:bldP spid="18227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>
                <a:latin typeface="宋体" pitchFamily="2" charset="-122"/>
              </a:rPr>
              <a:t>4.</a:t>
            </a:r>
            <a:r>
              <a:rPr lang="en-US" altLang="zh-CN" sz="3600" b="1">
                <a:latin typeface="Times New Roman" pitchFamily="18" charset="0"/>
              </a:rPr>
              <a:t>PN</a:t>
            </a:r>
            <a:r>
              <a:rPr lang="zh-CN" altLang="en-US" sz="3600" b="1">
                <a:latin typeface="宋体" pitchFamily="2" charset="-122"/>
              </a:rPr>
              <a:t>结的特性</a:t>
            </a:r>
            <a:r>
              <a:rPr lang="zh-CN" altLang="en-US" sz="3600" b="1">
                <a:latin typeface="Times New Roman" pitchFamily="18" charset="0"/>
              </a:rPr>
              <a:t> 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522288" y="1412776"/>
            <a:ext cx="8153400" cy="125104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b="1" dirty="0">
                <a:latin typeface="Times New Roman" pitchFamily="18" charset="0"/>
              </a:rPr>
              <a:t>⑴ </a:t>
            </a:r>
            <a:r>
              <a:rPr lang="en-US" altLang="zh-CN" sz="3200" b="1" i="1" dirty="0">
                <a:latin typeface="Times New Roman" pitchFamily="18" charset="0"/>
              </a:rPr>
              <a:t>PN</a:t>
            </a:r>
            <a:r>
              <a:rPr lang="zh-CN" altLang="en-US" sz="3200" b="1" dirty="0">
                <a:latin typeface="宋体" pitchFamily="2" charset="-122"/>
              </a:rPr>
              <a:t>结的单向导电性</a:t>
            </a:r>
            <a:r>
              <a:rPr lang="zh-CN" altLang="en-US" sz="3200" dirty="0">
                <a:latin typeface="Times New Roman" pitchFamily="18" charset="0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200" b="1" dirty="0">
                <a:latin typeface="Times New Roman" pitchFamily="18" charset="0"/>
              </a:rPr>
              <a:t>①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sz="3200" b="1" dirty="0">
                <a:latin typeface="Times New Roman" pitchFamily="18" charset="0"/>
              </a:rPr>
              <a:t>结外加正向电压：电源的正极接</a:t>
            </a:r>
            <a:r>
              <a:rPr lang="en-US" altLang="zh-CN" sz="3200" b="1" i="1" dirty="0">
                <a:latin typeface="Times New Roman" pitchFamily="18" charset="0"/>
              </a:rPr>
              <a:t>P</a:t>
            </a:r>
            <a:r>
              <a:rPr lang="zh-CN" altLang="en-US" sz="3200" b="1" dirty="0">
                <a:latin typeface="Times New Roman" pitchFamily="18" charset="0"/>
              </a:rPr>
              <a:t>区，负极接</a:t>
            </a:r>
            <a:r>
              <a:rPr lang="en-US" altLang="zh-CN" sz="3200" b="1" i="1" dirty="0">
                <a:latin typeface="Times New Roman" pitchFamily="18" charset="0"/>
              </a:rPr>
              <a:t>N</a:t>
            </a:r>
            <a:r>
              <a:rPr lang="zh-CN" altLang="en-US" sz="3200" b="1" dirty="0">
                <a:latin typeface="Times New Roman" pitchFamily="18" charset="0"/>
              </a:rPr>
              <a:t>区。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endParaRPr lang="zh-CN" altLang="en-US" sz="3200" dirty="0">
              <a:latin typeface="宋体" pitchFamily="2" charset="-122"/>
            </a:endParaRPr>
          </a:p>
          <a:p>
            <a:pPr algn="just">
              <a:spcBef>
                <a:spcPct val="0"/>
              </a:spcBef>
            </a:pPr>
            <a:endParaRPr lang="en-US" altLang="zh-CN" dirty="0">
              <a:latin typeface="Times New Roman" pitchFamily="18" charset="0"/>
            </a:endParaRPr>
          </a:p>
        </p:txBody>
      </p:sp>
      <p:pic>
        <p:nvPicPr>
          <p:cNvPr id="184338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708275"/>
            <a:ext cx="4679950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788024" y="5904998"/>
            <a:ext cx="981075" cy="900113"/>
            <a:chOff x="2426" y="2432"/>
            <a:chExt cx="1417" cy="1024"/>
          </a:xfrm>
        </p:grpSpPr>
        <p:pic>
          <p:nvPicPr>
            <p:cNvPr id="39943" name="Picture 20" descr="黄圆">
              <a:hlinkClick r:id="rId3" action="ppaction://hlinkfile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26" y="2432"/>
              <a:ext cx="1417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4" name="WordArt 21">
              <a:hlinkClick r:id="rId5" action="ppaction://hlinkfile"/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761" y="2707"/>
              <a:ext cx="708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44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新魏"/>
                  <a:ea typeface="华文新魏"/>
                </a:rPr>
                <a:t>动画</a:t>
              </a:r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E9DCB272-0B78-4E90-9482-25CF875A241F}"/>
              </a:ext>
            </a:extLst>
          </p:cNvPr>
          <p:cNvSpPr txBox="1">
            <a:spLocks noChangeArrowheads="1"/>
          </p:cNvSpPr>
          <p:nvPr/>
        </p:nvSpPr>
        <p:spPr>
          <a:xfrm>
            <a:off x="5164304" y="2869093"/>
            <a:ext cx="3800184" cy="2609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zh-CN" sz="2400" b="1" i="1" dirty="0">
                <a:latin typeface="Times New Roman" pitchFamily="18" charset="0"/>
              </a:rPr>
              <a:t>PN</a:t>
            </a:r>
            <a:r>
              <a:rPr lang="zh-CN" altLang="en-US" sz="2400" b="1" dirty="0">
                <a:latin typeface="宋体" pitchFamily="2" charset="-122"/>
              </a:rPr>
              <a:t>结外加正向电压时（</a:t>
            </a:r>
            <a:r>
              <a:rPr lang="en-US" altLang="zh-CN" sz="2400" b="1" i="1" dirty="0">
                <a:latin typeface="Times New Roman" pitchFamily="18" charset="0"/>
              </a:rPr>
              <a:t>P</a:t>
            </a:r>
            <a:r>
              <a:rPr lang="zh-CN" altLang="en-US" sz="2400" b="1" dirty="0">
                <a:latin typeface="宋体" pitchFamily="2" charset="-122"/>
              </a:rPr>
              <a:t>正、</a:t>
            </a:r>
            <a:r>
              <a:rPr lang="en-US" altLang="zh-CN" sz="2400" b="1" i="1" dirty="0">
                <a:latin typeface="Times New Roman" pitchFamily="18" charset="0"/>
              </a:rPr>
              <a:t>N</a:t>
            </a:r>
            <a:r>
              <a:rPr lang="zh-CN" altLang="en-US" sz="2400" b="1" dirty="0">
                <a:latin typeface="宋体" pitchFamily="2" charset="-122"/>
              </a:rPr>
              <a:t>负），空间电荷区变窄。</a:t>
            </a:r>
          </a:p>
          <a:p>
            <a:pPr algn="just">
              <a:spcBef>
                <a:spcPct val="0"/>
              </a:spcBef>
            </a:pPr>
            <a:endParaRPr lang="zh-CN" altLang="en-US" sz="2400" b="1" dirty="0">
              <a:latin typeface="宋体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zh-CN" altLang="en-US" sz="2400" b="1" dirty="0">
                <a:latin typeface="宋体" pitchFamily="2" charset="-122"/>
              </a:rPr>
              <a:t>不大的正向电压，产生相当大的正向电流。</a:t>
            </a:r>
          </a:p>
          <a:p>
            <a:pPr algn="just">
              <a:spcBef>
                <a:spcPct val="0"/>
              </a:spcBef>
            </a:pPr>
            <a:endParaRPr lang="zh-CN" altLang="en-US" sz="2400" b="1" dirty="0">
              <a:latin typeface="宋体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zh-CN" altLang="en-US" sz="2400" b="1" dirty="0">
                <a:latin typeface="宋体" pitchFamily="2" charset="-122"/>
              </a:rPr>
              <a:t>外加电压的微小变化，扩散电流变化较大。</a:t>
            </a:r>
            <a:r>
              <a:rPr lang="zh-CN" altLang="en-US" sz="240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autoUpdateAnimBg="0"/>
      <p:bldP spid="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>
                <a:latin typeface="Times New Roman" pitchFamily="18" charset="0"/>
              </a:rPr>
              <a:t>② </a:t>
            </a:r>
            <a:r>
              <a:rPr lang="en-US" altLang="zh-CN" sz="3600" b="1" i="1">
                <a:latin typeface="Times New Roman" pitchFamily="18" charset="0"/>
              </a:rPr>
              <a:t>PN</a:t>
            </a:r>
            <a:r>
              <a:rPr lang="zh-CN" altLang="en-US" sz="3600" b="1">
                <a:latin typeface="Times New Roman" pitchFamily="18" charset="0"/>
              </a:rPr>
              <a:t>结外加反向电压 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538288"/>
            <a:ext cx="7848600" cy="1614487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</a:rPr>
              <a:t>电源的正极接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b="1" dirty="0">
                <a:latin typeface="Times New Roman" pitchFamily="18" charset="0"/>
              </a:rPr>
              <a:t>区，负极接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3200" b="1" dirty="0">
                <a:latin typeface="Times New Roman" pitchFamily="18" charset="0"/>
              </a:rPr>
              <a:t>区。</a:t>
            </a:r>
            <a:endParaRPr lang="zh-CN" altLang="en-US" sz="3200" b="1" dirty="0">
              <a:latin typeface="宋体" pitchFamily="2" charset="-122"/>
            </a:endParaRP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98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6" y="2331285"/>
            <a:ext cx="4725988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40E172E-E661-4C5F-BC0C-35F989914FE0}"/>
              </a:ext>
            </a:extLst>
          </p:cNvPr>
          <p:cNvSpPr txBox="1">
            <a:spLocks noChangeArrowheads="1"/>
          </p:cNvSpPr>
          <p:nvPr/>
        </p:nvSpPr>
        <p:spPr>
          <a:xfrm>
            <a:off x="5292726" y="2365674"/>
            <a:ext cx="3672408" cy="4087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spcBef>
                <a:spcPct val="0"/>
              </a:spcBef>
            </a:pPr>
            <a:r>
              <a:rPr lang="zh-CN" altLang="en-US" sz="3800" b="1" dirty="0">
                <a:latin typeface="Times New Roman" pitchFamily="18" charset="0"/>
              </a:rPr>
              <a:t>流过</a:t>
            </a:r>
            <a:r>
              <a:rPr lang="en-US" altLang="zh-CN" sz="3800" b="1" dirty="0">
                <a:latin typeface="Times New Roman" pitchFamily="18" charset="0"/>
              </a:rPr>
              <a:t>PN</a:t>
            </a:r>
            <a:r>
              <a:rPr lang="zh-CN" altLang="en-US" sz="3800" b="1" dirty="0">
                <a:latin typeface="Times New Roman" pitchFamily="18" charset="0"/>
              </a:rPr>
              <a:t>结的电流主要是少子的漂移决定的，称为</a:t>
            </a:r>
            <a:r>
              <a:rPr lang="en-US" altLang="zh-CN" sz="3800" b="1" dirty="0">
                <a:latin typeface="Times New Roman" pitchFamily="18" charset="0"/>
              </a:rPr>
              <a:t>PN</a:t>
            </a:r>
            <a:r>
              <a:rPr lang="zh-CN" altLang="en-US" sz="3800" b="1" dirty="0">
                <a:latin typeface="Times New Roman" pitchFamily="18" charset="0"/>
              </a:rPr>
              <a:t>结的反向电流。</a:t>
            </a:r>
            <a:endParaRPr lang="en-US" altLang="zh-CN" sz="3800" b="1" dirty="0">
              <a:latin typeface="Times New Roman" pitchFamily="18" charset="0"/>
            </a:endParaRPr>
          </a:p>
          <a:p>
            <a:pPr algn="just">
              <a:lnSpc>
                <a:spcPct val="160000"/>
              </a:lnSpc>
              <a:spcBef>
                <a:spcPct val="0"/>
              </a:spcBef>
            </a:pPr>
            <a:r>
              <a:rPr kumimoji="1" lang="en-US" altLang="zh-CN" sz="3800" b="1" i="1" dirty="0">
                <a:latin typeface="Times New Roman" pitchFamily="18" charset="0"/>
              </a:rPr>
              <a:t>PN</a:t>
            </a:r>
            <a:r>
              <a:rPr kumimoji="1" lang="zh-CN" altLang="en-US" sz="3800" b="1" dirty="0">
                <a:latin typeface="Times New Roman" pitchFamily="18" charset="0"/>
              </a:rPr>
              <a:t>结的反向电流很小，而且与反向电压的大小基本无关。</a:t>
            </a:r>
            <a:r>
              <a:rPr kumimoji="1" lang="en-US" altLang="zh-CN" sz="3800" b="1" dirty="0">
                <a:latin typeface="Times New Roman" pitchFamily="18" charset="0"/>
              </a:rPr>
              <a:t>PN</a:t>
            </a:r>
            <a:r>
              <a:rPr kumimoji="1" lang="zh-CN" altLang="en-US" sz="3800" b="1" dirty="0">
                <a:latin typeface="Times New Roman" pitchFamily="18" charset="0"/>
              </a:rPr>
              <a:t>结表现为很大的电阻，称之截止。</a:t>
            </a:r>
            <a:endParaRPr kumimoji="1" lang="en-US" altLang="zh-CN" sz="3800" b="1" dirty="0">
              <a:latin typeface="Times New Roman" pitchFamily="18" charset="0"/>
            </a:endParaRPr>
          </a:p>
          <a:p>
            <a:pPr algn="just">
              <a:lnSpc>
                <a:spcPct val="160000"/>
              </a:lnSpc>
              <a:spcBef>
                <a:spcPct val="0"/>
              </a:spcBef>
            </a:pPr>
            <a:r>
              <a:rPr lang="zh-CN" altLang="en-US" sz="3800" b="1" dirty="0">
                <a:latin typeface="Times New Roman" pitchFamily="18" charset="0"/>
              </a:rPr>
              <a:t>反向电流的大小与反向电压大小基本无关，故称为反向饱和电流。</a:t>
            </a:r>
          </a:p>
          <a:p>
            <a:pPr algn="just">
              <a:lnSpc>
                <a:spcPct val="160000"/>
              </a:lnSpc>
              <a:spcBef>
                <a:spcPct val="0"/>
              </a:spcBef>
            </a:pPr>
            <a:r>
              <a:rPr lang="zh-CN" altLang="en-US" sz="3800" b="1" dirty="0">
                <a:latin typeface="Times New Roman" pitchFamily="18" charset="0"/>
              </a:rPr>
              <a:t>温度升高时，少子值迅速增大，所以</a:t>
            </a:r>
            <a:r>
              <a:rPr lang="en-US" altLang="zh-CN" sz="3800" b="1" dirty="0">
                <a:latin typeface="Times New Roman" pitchFamily="18" charset="0"/>
              </a:rPr>
              <a:t>PN</a:t>
            </a:r>
            <a:r>
              <a:rPr lang="zh-CN" altLang="en-US" sz="3800" b="1" dirty="0">
                <a:latin typeface="Times New Roman" pitchFamily="18" charset="0"/>
              </a:rPr>
              <a:t>结的反向电流受温度影响很大。</a:t>
            </a:r>
          </a:p>
          <a:p>
            <a:pPr algn="just">
              <a:lnSpc>
                <a:spcPct val="160000"/>
              </a:lnSpc>
              <a:spcBef>
                <a:spcPct val="0"/>
              </a:spcBef>
            </a:pPr>
            <a:endParaRPr kumimoji="1" lang="zh-CN" altLang="en-US" sz="3800" b="1" dirty="0">
              <a:latin typeface="Times New Roman" pitchFamily="18" charset="0"/>
            </a:endParaRPr>
          </a:p>
          <a:p>
            <a:pPr algn="just">
              <a:spcBef>
                <a:spcPct val="0"/>
              </a:spcBef>
            </a:pPr>
            <a:endParaRPr lang="zh-CN" altLang="en-US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autoUpdateAnimBg="0"/>
      <p:bldP spid="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b="1">
                <a:latin typeface="Times New Roman" pitchFamily="18" charset="0"/>
              </a:rPr>
              <a:t>结论</a:t>
            </a:r>
            <a:r>
              <a:rPr lang="zh-CN" altLang="en-US" b="1">
                <a:latin typeface="Times New Roman" pitchFamily="18" charset="0"/>
              </a:rPr>
              <a:t>：</a:t>
            </a:r>
            <a:endParaRPr lang="zh-CN" altLang="en-US" sz="4000" b="1">
              <a:latin typeface="Times New Roman" pitchFamily="18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8001000" cy="4648200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sz="3200" b="1" dirty="0">
                <a:latin typeface="Times New Roman" pitchFamily="18" charset="0"/>
              </a:rPr>
              <a:t>结的单向导电性：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endParaRPr lang="zh-CN" altLang="en-US" sz="3200" b="1" dirty="0">
              <a:latin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200" b="1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sz="3200" b="1" dirty="0">
                <a:latin typeface="Times New Roman" pitchFamily="18" charset="0"/>
              </a:rPr>
              <a:t>结加正向电压产生大的正向电流，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sz="3200" b="1" dirty="0">
                <a:latin typeface="Times New Roman" pitchFamily="18" charset="0"/>
              </a:rPr>
              <a:t>结导电。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endParaRPr lang="zh-CN" altLang="en-US" sz="3200" b="1" dirty="0">
              <a:latin typeface="Times New Roman" pitchFamily="18" charset="0"/>
            </a:endParaRP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200" b="1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sz="3200" b="1" dirty="0">
                <a:latin typeface="Times New Roman" pitchFamily="18" charset="0"/>
              </a:rPr>
              <a:t>结加反向电压产生很小的反向饱和电流，近似为零，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sz="3200" b="1" dirty="0">
                <a:latin typeface="Times New Roman" pitchFamily="18" charset="0"/>
              </a:rPr>
              <a:t>结不导电。</a:t>
            </a: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endParaRPr lang="en-US" altLang="zh-CN" sz="3200" b="1" dirty="0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>
                <a:latin typeface="Times New Roman" pitchFamily="18" charset="0"/>
              </a:rPr>
              <a:t>⑵ PN</a:t>
            </a:r>
            <a:r>
              <a:rPr lang="zh-CN" altLang="en-US" sz="3600" b="1">
                <a:latin typeface="Times New Roman" pitchFamily="18" charset="0"/>
              </a:rPr>
              <a:t>结的伏安特性 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15219"/>
            <a:ext cx="7777162" cy="452596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结两端电压和流过的电流的关系曲线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800" b="1" i="1" dirty="0">
                <a:latin typeface="Times New Roman" pitchFamily="18" charset="0"/>
              </a:rPr>
              <a:t>PN</a:t>
            </a:r>
            <a:r>
              <a:rPr lang="zh-CN" altLang="en-US" sz="2800" b="1" dirty="0">
                <a:latin typeface="宋体" pitchFamily="2" charset="-122"/>
              </a:rPr>
              <a:t>结的伏安特性方程为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805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37842216"/>
              </p:ext>
            </p:extLst>
          </p:nvPr>
        </p:nvGraphicFramePr>
        <p:xfrm>
          <a:off x="2682875" y="2986088"/>
          <a:ext cx="21209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公式" r:id="rId3" imgW="927000" imgH="342720" progId="Equation.3">
                  <p:embed/>
                </p:oleObj>
              </mc:Choice>
              <mc:Fallback>
                <p:oleObj name="公式" r:id="rId3" imgW="92700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2986088"/>
                        <a:ext cx="2120900" cy="784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3" name="AutoShape 5"/>
          <p:cNvSpPr>
            <a:spLocks noChangeArrowheads="1"/>
          </p:cNvSpPr>
          <p:nvPr/>
        </p:nvSpPr>
        <p:spPr bwMode="auto">
          <a:xfrm flipV="1">
            <a:off x="6011863" y="3141663"/>
            <a:ext cx="2376487" cy="792162"/>
          </a:xfrm>
          <a:prstGeom prst="wedgeEllipseCallout">
            <a:avLst>
              <a:gd name="adj1" fmla="val -124486"/>
              <a:gd name="adj2" fmla="val 58417"/>
            </a:avLst>
          </a:prstGeom>
          <a:noFill/>
          <a:ln w="28575">
            <a:solidFill>
              <a:srgbClr val="66FFFF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zh-CN" altLang="en-US" sz="2800" b="1"/>
              <a:t>外加电压</a:t>
            </a:r>
          </a:p>
        </p:txBody>
      </p:sp>
      <p:sp>
        <p:nvSpPr>
          <p:cNvPr id="258054" name="AutoShape 6"/>
          <p:cNvSpPr>
            <a:spLocks noChangeArrowheads="1"/>
          </p:cNvSpPr>
          <p:nvPr/>
        </p:nvSpPr>
        <p:spPr bwMode="auto">
          <a:xfrm flipH="1" flipV="1">
            <a:off x="250825" y="3789363"/>
            <a:ext cx="2592388" cy="1295400"/>
          </a:xfrm>
          <a:prstGeom prst="wedgeEllipseCallout">
            <a:avLst>
              <a:gd name="adj1" fmla="val -40509"/>
              <a:gd name="adj2" fmla="val 58208"/>
            </a:avLst>
          </a:prstGeom>
          <a:noFill/>
          <a:ln w="28575">
            <a:solidFill>
              <a:srgbClr val="66FFFF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zh-CN" altLang="en-US" sz="2800" b="1">
                <a:latin typeface="Times New Roman" pitchFamily="18" charset="0"/>
              </a:rPr>
              <a:t>流过</a:t>
            </a:r>
            <a:r>
              <a:rPr lang="en-US" altLang="zh-CN" sz="2800" b="1" i="1">
                <a:latin typeface="Times New Roman" pitchFamily="18" charset="0"/>
              </a:rPr>
              <a:t>PN</a:t>
            </a:r>
            <a:r>
              <a:rPr lang="zh-CN" altLang="en-US" sz="2800" b="1">
                <a:latin typeface="Times New Roman" pitchFamily="18" charset="0"/>
              </a:rPr>
              <a:t>结的电流</a:t>
            </a:r>
          </a:p>
        </p:txBody>
      </p:sp>
      <p:sp>
        <p:nvSpPr>
          <p:cNvPr id="258055" name="AutoShape 7"/>
          <p:cNvSpPr>
            <a:spLocks noChangeArrowheads="1"/>
          </p:cNvSpPr>
          <p:nvPr/>
        </p:nvSpPr>
        <p:spPr bwMode="auto">
          <a:xfrm flipV="1">
            <a:off x="3276600" y="4365625"/>
            <a:ext cx="3024188" cy="1008063"/>
          </a:xfrm>
          <a:prstGeom prst="wedgeRoundRectCallout">
            <a:avLst>
              <a:gd name="adj1" fmla="val -27954"/>
              <a:gd name="adj2" fmla="val 160394"/>
              <a:gd name="adj3" fmla="val 16667"/>
            </a:avLst>
          </a:prstGeom>
          <a:noFill/>
          <a:ln w="28575">
            <a:solidFill>
              <a:srgbClr val="66FFFF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zh-CN" altLang="en-US" sz="2800" b="1">
                <a:latin typeface="Times New Roman" pitchFamily="18" charset="0"/>
              </a:rPr>
              <a:t>电子电荷量</a:t>
            </a:r>
          </a:p>
          <a:p>
            <a:pPr algn="ctr"/>
            <a:r>
              <a:rPr lang="en-US" altLang="zh-CN" sz="2800" b="1" i="1">
                <a:latin typeface="Times New Roman" pitchFamily="18" charset="0"/>
              </a:rPr>
              <a:t>q</a:t>
            </a:r>
            <a:r>
              <a:rPr lang="en-US" altLang="zh-CN" sz="2800" b="1">
                <a:latin typeface="Times New Roman" pitchFamily="18" charset="0"/>
              </a:rPr>
              <a:t> =1.6×10</a:t>
            </a:r>
            <a:r>
              <a:rPr lang="en-US" altLang="zh-CN" sz="2800" b="1" baseline="30000">
                <a:latin typeface="Times New Roman" pitchFamily="18" charset="0"/>
              </a:rPr>
              <a:t>-19</a:t>
            </a:r>
            <a:r>
              <a:rPr lang="en-US" altLang="zh-CN" sz="2800" b="1">
                <a:latin typeface="Times New Roman" pitchFamily="18" charset="0"/>
              </a:rPr>
              <a:t>C</a:t>
            </a:r>
          </a:p>
        </p:txBody>
      </p:sp>
      <p:sp>
        <p:nvSpPr>
          <p:cNvPr id="258056" name="AutoShape 8"/>
          <p:cNvSpPr>
            <a:spLocks noChangeArrowheads="1"/>
          </p:cNvSpPr>
          <p:nvPr/>
        </p:nvSpPr>
        <p:spPr bwMode="auto">
          <a:xfrm flipV="1">
            <a:off x="1619250" y="4219575"/>
            <a:ext cx="3673475" cy="865188"/>
          </a:xfrm>
          <a:prstGeom prst="cloudCallout">
            <a:avLst>
              <a:gd name="adj1" fmla="val -3157"/>
              <a:gd name="adj2" fmla="val 100273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rot="10800000"/>
          <a:lstStyle/>
          <a:p>
            <a:pPr algn="ctr"/>
            <a:r>
              <a:rPr lang="zh-CN" altLang="en-US" sz="2800" b="1"/>
              <a:t>反向饱和电流</a:t>
            </a:r>
            <a:endParaRPr lang="zh-CN" altLang="en-US" sz="2800" b="1">
              <a:latin typeface="Times New Roman" pitchFamily="18" charset="0"/>
            </a:endParaRPr>
          </a:p>
        </p:txBody>
      </p:sp>
      <p:sp>
        <p:nvSpPr>
          <p:cNvPr id="258057" name="AutoShape 9"/>
          <p:cNvSpPr>
            <a:spLocks noChangeArrowheads="1"/>
          </p:cNvSpPr>
          <p:nvPr/>
        </p:nvSpPr>
        <p:spPr bwMode="auto">
          <a:xfrm flipV="1">
            <a:off x="4643438" y="4005263"/>
            <a:ext cx="2305050" cy="574675"/>
          </a:xfrm>
          <a:prstGeom prst="wedgeRectCallout">
            <a:avLst>
              <a:gd name="adj1" fmla="val -69218"/>
              <a:gd name="adj2" fmla="val 147787"/>
            </a:avLst>
          </a:prstGeom>
          <a:noFill/>
          <a:ln w="28575">
            <a:solidFill>
              <a:srgbClr val="FF5050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zh-CN" altLang="en-US" sz="2800" b="1"/>
              <a:t>绝对温度</a:t>
            </a:r>
            <a:r>
              <a:rPr lang="en-US" altLang="zh-CN" sz="2800" b="1"/>
              <a:t>(K)</a:t>
            </a:r>
          </a:p>
          <a:p>
            <a:pPr algn="ctr"/>
            <a:endParaRPr lang="en-US" altLang="zh-CN" sz="2800" b="1"/>
          </a:p>
        </p:txBody>
      </p:sp>
      <p:sp>
        <p:nvSpPr>
          <p:cNvPr id="258058" name="AutoShape 10"/>
          <p:cNvSpPr>
            <a:spLocks noChangeArrowheads="1"/>
          </p:cNvSpPr>
          <p:nvPr/>
        </p:nvSpPr>
        <p:spPr bwMode="auto">
          <a:xfrm flipV="1">
            <a:off x="3851275" y="4797425"/>
            <a:ext cx="4105275" cy="1412875"/>
          </a:xfrm>
          <a:prstGeom prst="wedgeEllipseCallout">
            <a:avLst>
              <a:gd name="adj1" fmla="val -46329"/>
              <a:gd name="adj2" fmla="val 142921"/>
            </a:avLst>
          </a:prstGeom>
          <a:noFill/>
          <a:ln w="28575">
            <a:solidFill>
              <a:srgbClr val="FF5050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zh-CN" altLang="en-US" sz="2800" b="1">
                <a:latin typeface="Times New Roman" pitchFamily="18" charset="0"/>
              </a:rPr>
              <a:t>玻耳兹曼常数</a:t>
            </a:r>
          </a:p>
          <a:p>
            <a:pPr algn="ctr"/>
            <a:r>
              <a:rPr lang="en-US" altLang="zh-CN" sz="2800" b="1" i="1">
                <a:latin typeface="Times New Roman" pitchFamily="18" charset="0"/>
              </a:rPr>
              <a:t>k</a:t>
            </a:r>
            <a:r>
              <a:rPr lang="en-US" altLang="zh-CN" sz="2800" b="1">
                <a:latin typeface="Times New Roman" pitchFamily="18" charset="0"/>
              </a:rPr>
              <a:t> =1.38×10</a:t>
            </a:r>
            <a:r>
              <a:rPr lang="en-US" altLang="zh-CN" sz="2800" b="1" baseline="30000">
                <a:latin typeface="Times New Roman" pitchFamily="18" charset="0"/>
              </a:rPr>
              <a:t>-23</a:t>
            </a:r>
            <a:r>
              <a:rPr lang="en-US" altLang="zh-CN" sz="2800" b="1">
                <a:latin typeface="Times New Roman" pitchFamily="18" charset="0"/>
              </a:rPr>
              <a:t>J/K</a:t>
            </a:r>
          </a:p>
        </p:txBody>
      </p:sp>
      <p:sp>
        <p:nvSpPr>
          <p:cNvPr id="258059" name="AutoShape 11"/>
          <p:cNvSpPr>
            <a:spLocks noChangeArrowheads="1"/>
          </p:cNvSpPr>
          <p:nvPr/>
        </p:nvSpPr>
        <p:spPr bwMode="auto">
          <a:xfrm flipH="1" flipV="1">
            <a:off x="971550" y="5373688"/>
            <a:ext cx="2808288" cy="719137"/>
          </a:xfrm>
          <a:prstGeom prst="wedgeRoundRectCallout">
            <a:avLst>
              <a:gd name="adj1" fmla="val -49778"/>
              <a:gd name="adj2" fmla="val 291056"/>
              <a:gd name="adj3" fmla="val 16667"/>
            </a:avLst>
          </a:prstGeom>
          <a:noFill/>
          <a:ln w="28575">
            <a:solidFill>
              <a:srgbClr val="F6A8E0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zh-CN" altLang="en-US" sz="2800" b="1"/>
              <a:t>自然对数的底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5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 autoUpdateAnimBg="0"/>
      <p:bldP spid="258053" grpId="0" animBg="1"/>
      <p:bldP spid="258054" grpId="0" animBg="1"/>
      <p:bldP spid="258055" grpId="0" animBg="1"/>
      <p:bldP spid="258056" grpId="0" animBg="1"/>
      <p:bldP spid="258057" grpId="0" animBg="1"/>
      <p:bldP spid="258058" grpId="0" animBg="1"/>
      <p:bldP spid="2580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latin typeface="Times New Roman" pitchFamily="18" charset="0"/>
              </a:rPr>
              <a:t>⑵</a:t>
            </a:r>
            <a:r>
              <a:rPr lang="en-US" altLang="zh-CN" sz="4000" b="1" dirty="0">
                <a:latin typeface="宋体" pitchFamily="2" charset="-122"/>
              </a:rPr>
              <a:t> </a:t>
            </a:r>
            <a:r>
              <a:rPr lang="en-US" altLang="zh-CN" sz="4000" b="1" dirty="0">
                <a:latin typeface="Times New Roman" pitchFamily="18" charset="0"/>
              </a:rPr>
              <a:t>PN</a:t>
            </a:r>
            <a:r>
              <a:rPr lang="zh-CN" altLang="en-US" sz="4000" b="1" dirty="0">
                <a:latin typeface="宋体" pitchFamily="2" charset="-122"/>
              </a:rPr>
              <a:t>结的</a:t>
            </a:r>
            <a:r>
              <a:rPr lang="zh-CN" altLang="en-US" sz="4000" b="1" dirty="0"/>
              <a:t>理论</a:t>
            </a:r>
            <a:r>
              <a:rPr lang="zh-CN" altLang="en-US" sz="4000" b="1" dirty="0">
                <a:latin typeface="宋体" pitchFamily="2" charset="-122"/>
              </a:rPr>
              <a:t>伏安特性</a:t>
            </a:r>
            <a:r>
              <a:rPr lang="zh-CN" altLang="en-US" b="1" dirty="0">
                <a:latin typeface="Times New Roman" pitchFamily="18" charset="0"/>
              </a:rPr>
              <a:t> 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5181600" y="3284538"/>
            <a:ext cx="3962400" cy="3573462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zh-CN" altLang="en-US" sz="2800" b="1">
                <a:latin typeface="宋体" pitchFamily="2" charset="-122"/>
              </a:rPr>
              <a:t>曲线</a:t>
            </a:r>
            <a:r>
              <a:rPr lang="en-US" altLang="zh-CN" sz="2800" b="1" i="1">
                <a:latin typeface="Times New Roman" pitchFamily="18" charset="0"/>
              </a:rPr>
              <a:t>OD</a:t>
            </a:r>
            <a:r>
              <a:rPr lang="zh-CN" altLang="en-US" sz="2800" b="1">
                <a:latin typeface="宋体" pitchFamily="2" charset="-122"/>
              </a:rPr>
              <a:t>段表示</a:t>
            </a:r>
            <a:r>
              <a:rPr lang="en-US" altLang="zh-CN" sz="2800" b="1" i="1">
                <a:latin typeface="Times New Roman" pitchFamily="18" charset="0"/>
              </a:rPr>
              <a:t>PN</a:t>
            </a:r>
            <a:r>
              <a:rPr lang="zh-CN" altLang="en-US" sz="2800" b="1">
                <a:latin typeface="宋体" pitchFamily="2" charset="-122"/>
              </a:rPr>
              <a:t>结正向偏置时的伏安特性，称为正向特性；</a:t>
            </a:r>
          </a:p>
          <a:p>
            <a:pPr algn="just">
              <a:spcBef>
                <a:spcPct val="0"/>
              </a:spcBef>
            </a:pPr>
            <a:endParaRPr lang="zh-CN" altLang="en-US" sz="2800" b="1">
              <a:latin typeface="宋体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zh-CN" altLang="en-US" sz="2800" b="1">
                <a:latin typeface="宋体" pitchFamily="2" charset="-122"/>
              </a:rPr>
              <a:t>曲线</a:t>
            </a:r>
            <a:r>
              <a:rPr lang="en-US" altLang="zh-CN" sz="2800" b="1" i="1">
                <a:latin typeface="Times New Roman" pitchFamily="18" charset="0"/>
              </a:rPr>
              <a:t>OB</a:t>
            </a:r>
            <a:r>
              <a:rPr lang="zh-CN" altLang="en-US" sz="2800" b="1">
                <a:latin typeface="宋体" pitchFamily="2" charset="-122"/>
              </a:rPr>
              <a:t>段表示</a:t>
            </a:r>
            <a:r>
              <a:rPr lang="en-US" altLang="zh-CN" sz="2800" b="1" i="1">
                <a:latin typeface="Times New Roman" pitchFamily="18" charset="0"/>
              </a:rPr>
              <a:t>PN</a:t>
            </a:r>
            <a:r>
              <a:rPr lang="zh-CN" altLang="en-US" sz="2800" b="1">
                <a:latin typeface="宋体" pitchFamily="2" charset="-122"/>
              </a:rPr>
              <a:t>结反向偏置时的伏安特性，称为反向特性。</a:t>
            </a:r>
          </a:p>
          <a:p>
            <a:pPr algn="just">
              <a:spcBef>
                <a:spcPct val="0"/>
              </a:spcBef>
            </a:pPr>
            <a:endParaRPr lang="zh-CN" altLang="en-US" sz="2800" b="1">
              <a:latin typeface="宋体" pitchFamily="2" charset="-122"/>
            </a:endParaRPr>
          </a:p>
          <a:p>
            <a:pPr algn="just">
              <a:spcBef>
                <a:spcPct val="0"/>
              </a:spcBef>
            </a:pP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0" y="1446213"/>
            <a:ext cx="5472113" cy="4960937"/>
            <a:chOff x="0" y="911"/>
            <a:chExt cx="3447" cy="3125"/>
          </a:xfrm>
        </p:grpSpPr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>
              <a:off x="1544" y="1155"/>
              <a:ext cx="0" cy="251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arrow" w="sm" len="lg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 rot="5400000">
              <a:off x="1613" y="1053"/>
              <a:ext cx="0" cy="2862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arrow" w="sm" len="lg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2353" y="2158"/>
              <a:ext cx="1094" cy="331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  <a:ea typeface="楷体_GB2312" pitchFamily="49" charset="-122"/>
                </a:rPr>
                <a:t>U</a:t>
              </a:r>
              <a:r>
                <a:rPr kumimoji="1" lang="zh-CN" altLang="en-US" sz="2400" b="1" i="1">
                  <a:latin typeface="Times New Roman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mV</a:t>
              </a:r>
              <a:r>
                <a:rPr kumimoji="1" lang="zh-CN" altLang="en-US" sz="2400" b="1" i="1">
                  <a:latin typeface="Times New Roman" pitchFamily="18" charset="0"/>
                  <a:ea typeface="楷体_GB2312" pitchFamily="49" charset="-122"/>
                </a:rPr>
                <a:t>）</a:t>
              </a:r>
              <a:endParaRPr kumimoji="1" lang="zh-CN" altLang="en-US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6097" name="Text Box 17"/>
            <p:cNvSpPr txBox="1">
              <a:spLocks noChangeArrowheads="1"/>
            </p:cNvSpPr>
            <p:nvPr/>
          </p:nvSpPr>
          <p:spPr bwMode="auto">
            <a:xfrm>
              <a:off x="1259" y="911"/>
              <a:ext cx="1273" cy="331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  <a:ea typeface="楷体_GB2312" pitchFamily="49" charset="-122"/>
                </a:rPr>
                <a:t>I</a:t>
              </a:r>
              <a:r>
                <a:rPr kumimoji="1" lang="zh-CN" altLang="en-US" sz="2400" b="1" i="1">
                  <a:latin typeface="Times New Roman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mA</a:t>
              </a:r>
              <a:r>
                <a:rPr kumimoji="1" lang="zh-CN" altLang="en-US" sz="2400" b="1" i="1">
                  <a:latin typeface="Times New Roman" pitchFamily="18" charset="0"/>
                  <a:ea typeface="楷体_GB2312" pitchFamily="49" charset="-122"/>
                </a:rPr>
                <a:t>）</a:t>
              </a:r>
              <a:endParaRPr kumimoji="1" lang="zh-CN" altLang="en-US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6098" name="Line 18"/>
            <p:cNvSpPr>
              <a:spLocks noChangeShapeType="1"/>
            </p:cNvSpPr>
            <p:nvPr/>
          </p:nvSpPr>
          <p:spPr bwMode="auto">
            <a:xfrm>
              <a:off x="511" y="2443"/>
              <a:ext cx="0" cy="5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9" name="Text Box 19"/>
            <p:cNvSpPr txBox="1">
              <a:spLocks noChangeArrowheads="1"/>
            </p:cNvSpPr>
            <p:nvPr/>
          </p:nvSpPr>
          <p:spPr bwMode="auto">
            <a:xfrm>
              <a:off x="1503" y="2441"/>
              <a:ext cx="226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0</a:t>
              </a:r>
              <a:endParaRPr kumimoji="1" lang="en-US" altLang="zh-CN" sz="2400" b="1" i="1" baseline="-250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6100" name="Text Box 20"/>
            <p:cNvSpPr txBox="1">
              <a:spLocks noChangeArrowheads="1"/>
            </p:cNvSpPr>
            <p:nvPr/>
          </p:nvSpPr>
          <p:spPr bwMode="auto">
            <a:xfrm>
              <a:off x="397" y="3748"/>
              <a:ext cx="26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图</a:t>
              </a:r>
              <a:r>
                <a:rPr lang="en-US" altLang="zh-CN" sz="2400" b="1">
                  <a:latin typeface="Times New Roman" pitchFamily="18" charset="0"/>
                </a:rPr>
                <a:t>4-5  </a:t>
              </a:r>
              <a:r>
                <a:rPr lang="en-US" altLang="zh-CN" sz="2400" b="1" i="1">
                  <a:latin typeface="Times New Roman" pitchFamily="18" charset="0"/>
                </a:rPr>
                <a:t>PN</a:t>
              </a:r>
              <a:r>
                <a:rPr lang="zh-CN" altLang="en-US" sz="2400" b="1">
                  <a:latin typeface="Times New Roman" pitchFamily="18" charset="0"/>
                </a:rPr>
                <a:t>结的理论伏安特性</a:t>
              </a:r>
            </a:p>
          </p:txBody>
        </p:sp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340" y="2500"/>
              <a:ext cx="1191" cy="283"/>
              <a:chOff x="158" y="2529"/>
              <a:chExt cx="1191" cy="283"/>
            </a:xfrm>
          </p:grpSpPr>
          <p:grpSp>
            <p:nvGrpSpPr>
              <p:cNvPr id="4" name="Group 30"/>
              <p:cNvGrpSpPr>
                <a:grpSpLocks/>
              </p:cNvGrpSpPr>
              <p:nvPr/>
            </p:nvGrpSpPr>
            <p:grpSpPr bwMode="auto">
              <a:xfrm>
                <a:off x="499" y="2529"/>
                <a:ext cx="850" cy="283"/>
                <a:chOff x="499" y="2529"/>
                <a:chExt cx="850" cy="283"/>
              </a:xfrm>
            </p:grpSpPr>
            <p:sp>
              <p:nvSpPr>
                <p:cNvPr id="46128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236" y="2529"/>
                  <a:ext cx="113" cy="85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9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151" y="2614"/>
                  <a:ext cx="85" cy="56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30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037" y="2670"/>
                  <a:ext cx="114" cy="57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31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924" y="2727"/>
                  <a:ext cx="113" cy="28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32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754" y="2755"/>
                  <a:ext cx="170" cy="29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33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499" y="2784"/>
                  <a:ext cx="255" cy="28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6127" name="Line 37"/>
              <p:cNvSpPr>
                <a:spLocks noChangeShapeType="1"/>
              </p:cNvSpPr>
              <p:nvPr/>
            </p:nvSpPr>
            <p:spPr bwMode="auto">
              <a:xfrm flipH="1">
                <a:off x="158" y="2812"/>
                <a:ext cx="341" cy="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102" name="Text Box 38"/>
            <p:cNvSpPr txBox="1">
              <a:spLocks noChangeArrowheads="1"/>
            </p:cNvSpPr>
            <p:nvPr/>
          </p:nvSpPr>
          <p:spPr bwMode="auto">
            <a:xfrm>
              <a:off x="1871" y="1222"/>
              <a:ext cx="311" cy="331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  <a:ea typeface="楷体_GB2312" pitchFamily="49" charset="-122"/>
                </a:rPr>
                <a:t>D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6103" name="Text Box 39"/>
            <p:cNvSpPr txBox="1">
              <a:spLocks noChangeArrowheads="1"/>
            </p:cNvSpPr>
            <p:nvPr/>
          </p:nvSpPr>
          <p:spPr bwMode="auto">
            <a:xfrm>
              <a:off x="2098" y="1421"/>
              <a:ext cx="850" cy="331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  <a:ea typeface="楷体_GB2312" pitchFamily="49" charset="-122"/>
                </a:rPr>
                <a:t>T=25</a:t>
              </a:r>
              <a:r>
                <a:rPr kumimoji="1" lang="en-US" altLang="zh-CN" sz="2400" b="1" i="1"/>
                <a:t>℃</a:t>
              </a:r>
            </a:p>
          </p:txBody>
        </p:sp>
        <p:sp>
          <p:nvSpPr>
            <p:cNvPr id="46104" name="Rectangle 40"/>
            <p:cNvSpPr>
              <a:spLocks noChangeArrowheads="1"/>
            </p:cNvSpPr>
            <p:nvPr/>
          </p:nvSpPr>
          <p:spPr bwMode="auto">
            <a:xfrm>
              <a:off x="284" y="2784"/>
              <a:ext cx="24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/>
                <a:t>B</a:t>
              </a:r>
            </a:p>
          </p:txBody>
        </p:sp>
        <p:sp>
          <p:nvSpPr>
            <p:cNvPr id="46105" name="Rectangle 41"/>
            <p:cNvSpPr>
              <a:spLocks noChangeArrowheads="1"/>
            </p:cNvSpPr>
            <p:nvPr/>
          </p:nvSpPr>
          <p:spPr bwMode="auto">
            <a:xfrm>
              <a:off x="1616" y="2670"/>
              <a:ext cx="3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-</a:t>
              </a:r>
              <a:r>
                <a:rPr lang="en-US" altLang="zh-CN" sz="2400" b="1" i="1"/>
                <a:t>I</a:t>
              </a:r>
              <a:r>
                <a:rPr lang="en-US" altLang="zh-CN" b="1" baseline="-25000"/>
                <a:t>S</a:t>
              </a:r>
            </a:p>
          </p:txBody>
        </p:sp>
        <p:sp>
          <p:nvSpPr>
            <p:cNvPr id="46106" name="Line 42"/>
            <p:cNvSpPr>
              <a:spLocks noChangeShapeType="1"/>
            </p:cNvSpPr>
            <p:nvPr/>
          </p:nvSpPr>
          <p:spPr bwMode="auto">
            <a:xfrm>
              <a:off x="1531" y="2727"/>
              <a:ext cx="57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7" name="Line 43"/>
            <p:cNvSpPr>
              <a:spLocks noChangeShapeType="1"/>
            </p:cNvSpPr>
            <p:nvPr/>
          </p:nvSpPr>
          <p:spPr bwMode="auto">
            <a:xfrm>
              <a:off x="1531" y="2245"/>
              <a:ext cx="57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8" name="Line 44"/>
            <p:cNvSpPr>
              <a:spLocks noChangeShapeType="1"/>
            </p:cNvSpPr>
            <p:nvPr/>
          </p:nvSpPr>
          <p:spPr bwMode="auto">
            <a:xfrm>
              <a:off x="1531" y="2018"/>
              <a:ext cx="57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Line 45"/>
            <p:cNvSpPr>
              <a:spLocks noChangeShapeType="1"/>
            </p:cNvSpPr>
            <p:nvPr/>
          </p:nvSpPr>
          <p:spPr bwMode="auto">
            <a:xfrm>
              <a:off x="1531" y="1763"/>
              <a:ext cx="57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0" name="Line 46"/>
            <p:cNvSpPr>
              <a:spLocks noChangeShapeType="1"/>
            </p:cNvSpPr>
            <p:nvPr/>
          </p:nvSpPr>
          <p:spPr bwMode="auto">
            <a:xfrm>
              <a:off x="1531" y="1508"/>
              <a:ext cx="57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1" name="Line 47"/>
            <p:cNvSpPr>
              <a:spLocks noChangeShapeType="1"/>
            </p:cNvSpPr>
            <p:nvPr/>
          </p:nvSpPr>
          <p:spPr bwMode="auto">
            <a:xfrm>
              <a:off x="1021" y="2443"/>
              <a:ext cx="0" cy="5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2" name="Line 48"/>
            <p:cNvSpPr>
              <a:spLocks noChangeShapeType="1"/>
            </p:cNvSpPr>
            <p:nvPr/>
          </p:nvSpPr>
          <p:spPr bwMode="auto">
            <a:xfrm>
              <a:off x="1843" y="2443"/>
              <a:ext cx="0" cy="5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3" name="Line 49"/>
            <p:cNvSpPr>
              <a:spLocks noChangeShapeType="1"/>
            </p:cNvSpPr>
            <p:nvPr/>
          </p:nvSpPr>
          <p:spPr bwMode="auto">
            <a:xfrm>
              <a:off x="2098" y="2443"/>
              <a:ext cx="0" cy="5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4" name="Line 50"/>
            <p:cNvSpPr>
              <a:spLocks noChangeShapeType="1"/>
            </p:cNvSpPr>
            <p:nvPr/>
          </p:nvSpPr>
          <p:spPr bwMode="auto">
            <a:xfrm>
              <a:off x="2382" y="2443"/>
              <a:ext cx="0" cy="5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5" name="Line 51"/>
            <p:cNvSpPr>
              <a:spLocks noChangeShapeType="1"/>
            </p:cNvSpPr>
            <p:nvPr/>
          </p:nvSpPr>
          <p:spPr bwMode="auto">
            <a:xfrm>
              <a:off x="2665" y="2443"/>
              <a:ext cx="0" cy="5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6" name="Text Box 52"/>
            <p:cNvSpPr txBox="1">
              <a:spLocks noChangeArrowheads="1"/>
            </p:cNvSpPr>
            <p:nvPr/>
          </p:nvSpPr>
          <p:spPr bwMode="auto">
            <a:xfrm>
              <a:off x="0" y="2470"/>
              <a:ext cx="652" cy="292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i="1">
                  <a:latin typeface="Times New Roman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V</a:t>
              </a:r>
              <a:r>
                <a:rPr kumimoji="1" lang="zh-CN" altLang="en-US" sz="2400" b="1" i="1">
                  <a:latin typeface="Times New Roman" pitchFamily="18" charset="0"/>
                  <a:ea typeface="楷体_GB2312" pitchFamily="49" charset="-122"/>
                </a:rPr>
                <a:t>）</a:t>
              </a:r>
              <a:endParaRPr kumimoji="1" lang="zh-CN" altLang="en-US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6117" name="Text Box 53"/>
            <p:cNvSpPr txBox="1">
              <a:spLocks noChangeArrowheads="1"/>
            </p:cNvSpPr>
            <p:nvPr/>
          </p:nvSpPr>
          <p:spPr bwMode="auto">
            <a:xfrm>
              <a:off x="1673" y="2469"/>
              <a:ext cx="454" cy="234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  <a:ea typeface="楷体_GB2312" pitchFamily="49" charset="-122"/>
                </a:rPr>
                <a:t>0.25</a:t>
              </a:r>
              <a:endParaRPr kumimoji="1" lang="en-US" altLang="zh-CN" b="1" i="1" baseline="-250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6118" name="Text Box 54"/>
            <p:cNvSpPr txBox="1">
              <a:spLocks noChangeArrowheads="1"/>
            </p:cNvSpPr>
            <p:nvPr/>
          </p:nvSpPr>
          <p:spPr bwMode="auto">
            <a:xfrm>
              <a:off x="1985" y="2470"/>
              <a:ext cx="454" cy="234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  <a:ea typeface="楷体_GB2312" pitchFamily="49" charset="-122"/>
                </a:rPr>
                <a:t>50</a:t>
              </a:r>
              <a:endParaRPr kumimoji="1" lang="en-US" altLang="zh-CN" b="1" i="1" baseline="-250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6119" name="Text Box 55"/>
            <p:cNvSpPr txBox="1">
              <a:spLocks noChangeArrowheads="1"/>
            </p:cNvSpPr>
            <p:nvPr/>
          </p:nvSpPr>
          <p:spPr bwMode="auto">
            <a:xfrm>
              <a:off x="2240" y="2470"/>
              <a:ext cx="454" cy="234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  <a:ea typeface="楷体_GB2312" pitchFamily="49" charset="-122"/>
                </a:rPr>
                <a:t>75</a:t>
              </a:r>
              <a:endParaRPr kumimoji="1" lang="en-US" altLang="zh-CN" b="1" i="1" baseline="-250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6120" name="Text Box 56"/>
            <p:cNvSpPr txBox="1">
              <a:spLocks noChangeArrowheads="1"/>
            </p:cNvSpPr>
            <p:nvPr/>
          </p:nvSpPr>
          <p:spPr bwMode="auto">
            <a:xfrm>
              <a:off x="2495" y="2470"/>
              <a:ext cx="454" cy="234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  <a:ea typeface="楷体_GB2312" pitchFamily="49" charset="-122"/>
                </a:rPr>
                <a:t>100</a:t>
              </a:r>
              <a:endParaRPr kumimoji="1" lang="en-US" altLang="zh-CN" b="1" i="1" baseline="-250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6121" name="Text Box 57"/>
            <p:cNvSpPr txBox="1">
              <a:spLocks noChangeArrowheads="1"/>
            </p:cNvSpPr>
            <p:nvPr/>
          </p:nvSpPr>
          <p:spPr bwMode="auto">
            <a:xfrm>
              <a:off x="1503" y="3349"/>
              <a:ext cx="454" cy="234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  <a:ea typeface="楷体_GB2312" pitchFamily="49" charset="-122"/>
                </a:rPr>
                <a:t>(uA)</a:t>
              </a:r>
              <a:endParaRPr kumimoji="1" lang="en-US" altLang="zh-CN" b="1" i="1" baseline="-250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6122" name="Text Box 58"/>
            <p:cNvSpPr txBox="1">
              <a:spLocks noChangeArrowheads="1"/>
            </p:cNvSpPr>
            <p:nvPr/>
          </p:nvSpPr>
          <p:spPr bwMode="auto">
            <a:xfrm>
              <a:off x="1248" y="2130"/>
              <a:ext cx="454" cy="234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  <a:ea typeface="楷体_GB2312" pitchFamily="49" charset="-122"/>
                </a:rPr>
                <a:t>0.5</a:t>
              </a:r>
              <a:endParaRPr kumimoji="1" lang="en-US" altLang="zh-CN" b="1" i="1" baseline="-250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6123" name="Text Box 59"/>
            <p:cNvSpPr txBox="1">
              <a:spLocks noChangeArrowheads="1"/>
            </p:cNvSpPr>
            <p:nvPr/>
          </p:nvSpPr>
          <p:spPr bwMode="auto">
            <a:xfrm>
              <a:off x="1361" y="1903"/>
              <a:ext cx="454" cy="234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b="1" i="1" baseline="-250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6124" name="Text Box 60"/>
            <p:cNvSpPr txBox="1">
              <a:spLocks noChangeArrowheads="1"/>
            </p:cNvSpPr>
            <p:nvPr/>
          </p:nvSpPr>
          <p:spPr bwMode="auto">
            <a:xfrm>
              <a:off x="1248" y="1648"/>
              <a:ext cx="454" cy="234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  <a:ea typeface="楷体_GB2312" pitchFamily="49" charset="-122"/>
                </a:rPr>
                <a:t>1.5</a:t>
              </a:r>
              <a:endParaRPr kumimoji="1" lang="en-US" altLang="zh-CN" b="1" i="1" baseline="-250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6125" name="Text Box 61"/>
            <p:cNvSpPr txBox="1">
              <a:spLocks noChangeArrowheads="1"/>
            </p:cNvSpPr>
            <p:nvPr/>
          </p:nvSpPr>
          <p:spPr bwMode="auto">
            <a:xfrm>
              <a:off x="1333" y="1393"/>
              <a:ext cx="454" cy="234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  <a:ea typeface="楷体_GB2312" pitchFamily="49" charset="-122"/>
                </a:rPr>
                <a:t>2</a:t>
              </a:r>
              <a:endParaRPr kumimoji="1" lang="en-US" altLang="zh-CN" b="1" i="1" baseline="-2500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2411413" y="2259013"/>
            <a:ext cx="912812" cy="1736725"/>
            <a:chOff x="5699" y="7309"/>
            <a:chExt cx="1298" cy="2471"/>
          </a:xfrm>
        </p:grpSpPr>
        <p:sp>
          <p:nvSpPr>
            <p:cNvPr id="46087" name="Line 63"/>
            <p:cNvSpPr>
              <a:spLocks noChangeShapeType="1"/>
            </p:cNvSpPr>
            <p:nvPr/>
          </p:nvSpPr>
          <p:spPr bwMode="auto">
            <a:xfrm>
              <a:off x="5727" y="9780"/>
              <a:ext cx="0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6088" name="Line 64"/>
            <p:cNvSpPr>
              <a:spLocks noChangeShapeType="1"/>
            </p:cNvSpPr>
            <p:nvPr/>
          </p:nvSpPr>
          <p:spPr bwMode="auto">
            <a:xfrm flipH="1">
              <a:off x="6500" y="7309"/>
              <a:ext cx="497" cy="185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9" name="Line 65"/>
            <p:cNvSpPr>
              <a:spLocks noChangeShapeType="1"/>
            </p:cNvSpPr>
            <p:nvPr/>
          </p:nvSpPr>
          <p:spPr bwMode="auto">
            <a:xfrm flipH="1">
              <a:off x="6438" y="9127"/>
              <a:ext cx="62" cy="185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0" name="Line 66"/>
            <p:cNvSpPr>
              <a:spLocks noChangeShapeType="1"/>
            </p:cNvSpPr>
            <p:nvPr/>
          </p:nvSpPr>
          <p:spPr bwMode="auto">
            <a:xfrm flipH="1">
              <a:off x="6316" y="9312"/>
              <a:ext cx="122" cy="185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1" name="Line 67"/>
            <p:cNvSpPr>
              <a:spLocks noChangeShapeType="1"/>
            </p:cNvSpPr>
            <p:nvPr/>
          </p:nvSpPr>
          <p:spPr bwMode="auto">
            <a:xfrm flipH="1">
              <a:off x="6131" y="9497"/>
              <a:ext cx="185" cy="12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2" name="Line 68"/>
            <p:cNvSpPr>
              <a:spLocks noChangeShapeType="1"/>
            </p:cNvSpPr>
            <p:nvPr/>
          </p:nvSpPr>
          <p:spPr bwMode="auto">
            <a:xfrm flipH="1">
              <a:off x="5946" y="9619"/>
              <a:ext cx="185" cy="63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3" name="Line 69"/>
            <p:cNvSpPr>
              <a:spLocks noChangeShapeType="1"/>
            </p:cNvSpPr>
            <p:nvPr/>
          </p:nvSpPr>
          <p:spPr bwMode="auto">
            <a:xfrm flipH="1">
              <a:off x="5699" y="9682"/>
              <a:ext cx="247" cy="6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b="1">
                <a:latin typeface="Times New Roman" pitchFamily="18" charset="0"/>
                <a:ea typeface="黑体" pitchFamily="2" charset="-122"/>
              </a:rPr>
              <a:t>4.2  </a:t>
            </a:r>
            <a:r>
              <a:rPr lang="zh-CN" altLang="en-US" sz="4000" b="1">
                <a:latin typeface="Times New Roman" pitchFamily="18" charset="0"/>
                <a:ea typeface="黑体" pitchFamily="2" charset="-122"/>
              </a:rPr>
              <a:t>半导体二极管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714348" y="2000240"/>
            <a:ext cx="41417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2800" b="1" dirty="0">
                <a:latin typeface="Times New Roman" pitchFamily="18" charset="0"/>
              </a:rPr>
              <a:t>二极管的代表符号</a:t>
            </a:r>
            <a:endParaRPr kumimoji="1" lang="zh-CN" altLang="en-US" sz="2800" dirty="0">
              <a:latin typeface="Times New Roman" pitchFamily="18" charset="0"/>
            </a:endParaRPr>
          </a:p>
          <a:p>
            <a:pPr marL="342900" indent="-342900" algn="just" eaLnBrk="0" hangingPunct="0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 sz="2800" b="1" dirty="0">
              <a:latin typeface="Times New Roman" pitchFamily="18" charset="0"/>
            </a:endParaRPr>
          </a:p>
        </p:txBody>
      </p: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6072161" y="1077903"/>
            <a:ext cx="1393825" cy="1589087"/>
            <a:chOff x="3759" y="3067"/>
            <a:chExt cx="878" cy="1001"/>
          </a:xfrm>
        </p:grpSpPr>
        <p:grpSp>
          <p:nvGrpSpPr>
            <p:cNvPr id="12" name="Group 28"/>
            <p:cNvGrpSpPr>
              <a:grpSpLocks/>
            </p:cNvGrpSpPr>
            <p:nvPr/>
          </p:nvGrpSpPr>
          <p:grpSpPr bwMode="auto">
            <a:xfrm>
              <a:off x="3759" y="3152"/>
              <a:ext cx="311" cy="878"/>
              <a:chOff x="3986" y="3096"/>
              <a:chExt cx="311" cy="878"/>
            </a:xfrm>
          </p:grpSpPr>
          <p:sp>
            <p:nvSpPr>
              <p:cNvPr id="15" name="Line 21"/>
              <p:cNvSpPr>
                <a:spLocks noChangeShapeType="1"/>
              </p:cNvSpPr>
              <p:nvPr/>
            </p:nvSpPr>
            <p:spPr bwMode="auto">
              <a:xfrm>
                <a:off x="4127" y="3096"/>
                <a:ext cx="0" cy="878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22"/>
              <p:cNvSpPr>
                <a:spLocks noChangeShapeType="1"/>
              </p:cNvSpPr>
              <p:nvPr/>
            </p:nvSpPr>
            <p:spPr bwMode="auto">
              <a:xfrm>
                <a:off x="3986" y="3407"/>
                <a:ext cx="283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23"/>
              <p:cNvSpPr>
                <a:spLocks noChangeShapeType="1"/>
              </p:cNvSpPr>
              <p:nvPr/>
            </p:nvSpPr>
            <p:spPr bwMode="auto">
              <a:xfrm>
                <a:off x="3986" y="3407"/>
                <a:ext cx="141" cy="227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24"/>
              <p:cNvSpPr>
                <a:spLocks noChangeShapeType="1"/>
              </p:cNvSpPr>
              <p:nvPr/>
            </p:nvSpPr>
            <p:spPr bwMode="auto">
              <a:xfrm flipH="1">
                <a:off x="4127" y="3407"/>
                <a:ext cx="142" cy="227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>
                <a:off x="3986" y="3634"/>
                <a:ext cx="311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3957" y="3067"/>
              <a:ext cx="680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阳极</a:t>
              </a:r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3957" y="3776"/>
              <a:ext cx="680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/>
                <a:t>阴极</a:t>
              </a:r>
            </a:p>
          </p:txBody>
        </p:sp>
      </p:grp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980621"/>
              </p:ext>
            </p:extLst>
          </p:nvPr>
        </p:nvGraphicFramePr>
        <p:xfrm>
          <a:off x="1371600" y="2930956"/>
          <a:ext cx="4914912" cy="3712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BMP 图象" r:id="rId3" imgW="3114355" imgH="2352301" progId="PBrush">
                  <p:embed/>
                </p:oleObj>
              </mc:Choice>
              <mc:Fallback>
                <p:oleObj name="BMP 图象" r:id="rId3" imgW="3114355" imgH="2352301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30956"/>
                        <a:ext cx="4914912" cy="3712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FF"/>
                                </a:gs>
                                <a:gs pos="100000">
                                  <a:srgbClr val="66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Times New Roman" pitchFamily="18" charset="0"/>
              </a:rPr>
              <a:t>第</a:t>
            </a:r>
            <a:r>
              <a:rPr lang="en-US" altLang="zh-CN" b="1">
                <a:latin typeface="Times New Roman" pitchFamily="18" charset="0"/>
              </a:rPr>
              <a:t>4</a:t>
            </a:r>
            <a:r>
              <a:rPr lang="zh-CN" altLang="en-US" b="1">
                <a:latin typeface="Times New Roman" pitchFamily="18" charset="0"/>
              </a:rPr>
              <a:t>章 半导体二极管和三极管</a:t>
            </a:r>
            <a:r>
              <a:rPr lang="zh-CN" altLang="en-US">
                <a:latin typeface="Times New Roman" pitchFamily="18" charset="0"/>
              </a:rPr>
              <a:t> 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28800"/>
            <a:ext cx="8153400" cy="5076800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内容主要有：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半导体的导电性能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zh-CN" altLang="en-US" sz="2400" b="1" dirty="0">
                <a:latin typeface="Times New Roman" pitchFamily="18" charset="0"/>
              </a:rPr>
              <a:t>结的形成及单向导电性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半导体器件的</a:t>
            </a:r>
            <a:r>
              <a:rPr lang="zh-CN" altLang="en-US" sz="2400" b="1" dirty="0">
                <a:latin typeface="Times New Roman" pitchFamily="18" charset="0"/>
              </a:rPr>
              <a:t>结构、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伏安特性</a:t>
            </a:r>
            <a:r>
              <a:rPr lang="zh-CN" altLang="en-US" sz="2400" b="1" dirty="0">
                <a:latin typeface="Times New Roman" pitchFamily="18" charset="0"/>
              </a:rPr>
              <a:t>、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参数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0"/>
              </a:spcBef>
              <a:buFontTx/>
              <a:buNone/>
            </a:pP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半导体器件</a:t>
            </a:r>
            <a:r>
              <a:rPr lang="zh-CN" altLang="en-US" sz="2800" b="1" dirty="0">
                <a:latin typeface="Times New Roman" pitchFamily="18" charset="0"/>
              </a:rPr>
              <a:t>主要包括：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二极管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三极管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场效应管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88913"/>
            <a:ext cx="7793038" cy="1143000"/>
          </a:xfrm>
        </p:spPr>
        <p:txBody>
          <a:bodyPr/>
          <a:lstStyle/>
          <a:p>
            <a:pPr algn="l"/>
            <a:r>
              <a:rPr lang="en-US" altLang="zh-CN" sz="3600" b="1">
                <a:latin typeface="Times New Roman" pitchFamily="18" charset="0"/>
              </a:rPr>
              <a:t>2. </a:t>
            </a:r>
            <a:r>
              <a:rPr lang="zh-CN" altLang="en-US" sz="3600" b="1">
                <a:latin typeface="宋体" pitchFamily="2" charset="-122"/>
              </a:rPr>
              <a:t>二极管的伏安特性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4298846" y="1624400"/>
            <a:ext cx="4499272" cy="4648200"/>
          </a:xfrm>
          <a:noFill/>
          <a:ln/>
        </p:spPr>
        <p:txBody>
          <a:bodyPr>
            <a:normAutofit fontScale="92500" lnSpcReduction="20000"/>
          </a:bodyPr>
          <a:lstStyle/>
          <a:p>
            <a:pPr algn="just" eaLnBrk="0" hangingPunc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3200" b="1" dirty="0">
                <a:latin typeface="Times New Roman" pitchFamily="18" charset="0"/>
              </a:rPr>
              <a:t>②</a:t>
            </a: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zh-CN" altLang="en-US" sz="3200" b="1" dirty="0">
                <a:latin typeface="Times New Roman" pitchFamily="18" charset="0"/>
              </a:rPr>
              <a:t>反向特性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latin typeface="Times New Roman" pitchFamily="18" charset="0"/>
              </a:rPr>
              <a:t>反向电流：很小。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            硅管 </a:t>
            </a:r>
            <a:r>
              <a:rPr lang="en-US" altLang="zh-CN" sz="2800" b="1" dirty="0">
                <a:latin typeface="Times New Roman" pitchFamily="18" charset="0"/>
              </a:rPr>
              <a:t>0.1</a:t>
            </a:r>
            <a:r>
              <a:rPr lang="zh-CN" altLang="en-US" sz="2800" b="1" dirty="0">
                <a:latin typeface="Times New Roman" pitchFamily="18" charset="0"/>
              </a:rPr>
              <a:t>微安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            锗管 几十个微安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latin typeface="Times New Roman" pitchFamily="18" charset="0"/>
              </a:rPr>
              <a:t>受温度影响大：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           温度每升高</a:t>
            </a:r>
            <a:r>
              <a:rPr lang="en-US" altLang="zh-CN" sz="2800" b="1" dirty="0">
                <a:latin typeface="Times New Roman" pitchFamily="18" charset="0"/>
              </a:rPr>
              <a:t>10℃→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           </a:t>
            </a:r>
            <a:r>
              <a:rPr lang="zh-CN" altLang="en-US" sz="2800" b="1" dirty="0">
                <a:latin typeface="Times New Roman" pitchFamily="18" charset="0"/>
              </a:rPr>
              <a:t>反向电流增加约</a:t>
            </a:r>
            <a:r>
              <a:rPr lang="en-US" altLang="zh-CN" sz="2800" b="1" dirty="0">
                <a:latin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</a:rPr>
              <a:t>倍。</a:t>
            </a:r>
          </a:p>
          <a:p>
            <a:pPr algn="just" eaLnBrk="0" hangingPunct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3200" b="1" dirty="0">
                <a:latin typeface="Times New Roman" pitchFamily="18" charset="0"/>
              </a:rPr>
              <a:t>③</a:t>
            </a:r>
            <a:r>
              <a:rPr lang="zh-CN" altLang="en-US" sz="3200" b="1" dirty="0">
                <a:latin typeface="Times New Roman" pitchFamily="18" charset="0"/>
              </a:rPr>
              <a:t> 反向击穿特性</a:t>
            </a:r>
          </a:p>
          <a:p>
            <a:pPr algn="just" eaLnBrk="0" hangingPunct="0">
              <a:lnSpc>
                <a:spcPct val="160000"/>
              </a:lnSpc>
              <a:spcBef>
                <a:spcPct val="0"/>
              </a:spcBef>
            </a:pPr>
            <a:r>
              <a:rPr lang="zh-CN" altLang="en-US" sz="2800" b="1" dirty="0">
                <a:latin typeface="Times New Roman" pitchFamily="18" charset="0"/>
              </a:rPr>
              <a:t>反向击穿</a:t>
            </a:r>
            <a:r>
              <a:rPr lang="en-US" altLang="zh-CN" sz="2800" b="1" i="1" dirty="0">
                <a:latin typeface="Times New Roman" pitchFamily="18" charset="0"/>
              </a:rPr>
              <a:t>U</a:t>
            </a:r>
            <a:r>
              <a:rPr lang="en-US" altLang="zh-CN" sz="2800" b="1" baseline="-25000" dirty="0">
                <a:latin typeface="Times New Roman" pitchFamily="18" charset="0"/>
              </a:rPr>
              <a:t>BR</a:t>
            </a:r>
            <a:r>
              <a:rPr lang="en-US" altLang="zh-CN" sz="2800" b="1" dirty="0">
                <a:latin typeface="Times New Roman" pitchFamily="18" charset="0"/>
              </a:rPr>
              <a:t>:</a:t>
            </a:r>
            <a:r>
              <a:rPr lang="zh-CN" altLang="en-US" sz="2800" b="1" dirty="0">
                <a:latin typeface="Times New Roman" pitchFamily="18" charset="0"/>
              </a:rPr>
              <a:t>几十伏以上。</a:t>
            </a:r>
          </a:p>
          <a:p>
            <a:pPr algn="just" eaLnBrk="0" hangingPunct="0">
              <a:spcBef>
                <a:spcPct val="0"/>
              </a:spcBef>
              <a:buFont typeface="Wingdings" pitchFamily="2" charset="2"/>
              <a:buNone/>
            </a:pPr>
            <a:endParaRPr lang="zh-CN" altLang="en-US" sz="3200" dirty="0">
              <a:latin typeface="Times New Roman" pitchFamily="18" charset="0"/>
            </a:endParaRPr>
          </a:p>
          <a:p>
            <a:pPr algn="just" eaLnBrk="0" hangingPunct="0">
              <a:spcBef>
                <a:spcPct val="0"/>
              </a:spcBef>
            </a:pP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593725" y="4928745"/>
            <a:ext cx="3200400" cy="42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</a:rPr>
              <a:t>a</a:t>
            </a:r>
            <a:r>
              <a:rPr kumimoji="1" lang="en-US" altLang="zh-CN" sz="2000" b="1">
                <a:latin typeface="Times New Roman" pitchFamily="18" charset="0"/>
              </a:rPr>
              <a:t>)</a:t>
            </a:r>
            <a:r>
              <a:rPr kumimoji="1" lang="zh-CN" altLang="en-US" sz="2000" b="1">
                <a:latin typeface="Times New Roman" pitchFamily="18" charset="0"/>
              </a:rPr>
              <a:t>二极管理论伏安特性</a:t>
            </a:r>
          </a:p>
        </p:txBody>
      </p:sp>
      <p:sp>
        <p:nvSpPr>
          <p:cNvPr id="146444" name="AutoShape 12"/>
          <p:cNvSpPr>
            <a:spLocks noChangeArrowheads="1"/>
          </p:cNvSpPr>
          <p:nvPr/>
        </p:nvSpPr>
        <p:spPr bwMode="auto">
          <a:xfrm>
            <a:off x="547688" y="3948500"/>
            <a:ext cx="1081087" cy="908864"/>
          </a:xfrm>
          <a:prstGeom prst="wedgeEllipseCallout">
            <a:avLst>
              <a:gd name="adj1" fmla="val -65861"/>
              <a:gd name="adj2" fmla="val -68282"/>
            </a:avLst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pPr algn="ctr"/>
            <a:r>
              <a:rPr kumimoji="1" lang="zh-CN" altLang="en-US" b="1">
                <a:latin typeface="Times New Roman" pitchFamily="18" charset="0"/>
              </a:rPr>
              <a:t>反向击穿特性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61925" y="1673225"/>
            <a:ext cx="3402013" cy="2879725"/>
            <a:chOff x="0" y="1848"/>
            <a:chExt cx="2143" cy="1814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0" y="1933"/>
              <a:ext cx="1985" cy="1729"/>
              <a:chOff x="130" y="1905"/>
              <a:chExt cx="1985" cy="1729"/>
            </a:xfrm>
          </p:grpSpPr>
          <p:sp>
            <p:nvSpPr>
              <p:cNvPr id="146447" name="Line 15"/>
              <p:cNvSpPr>
                <a:spLocks noChangeShapeType="1"/>
              </p:cNvSpPr>
              <p:nvPr/>
            </p:nvSpPr>
            <p:spPr bwMode="auto">
              <a:xfrm>
                <a:off x="187" y="2812"/>
                <a:ext cx="1928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48" name="Line 16"/>
              <p:cNvSpPr>
                <a:spLocks noChangeShapeType="1"/>
              </p:cNvSpPr>
              <p:nvPr/>
            </p:nvSpPr>
            <p:spPr bwMode="auto">
              <a:xfrm flipV="1">
                <a:off x="1094" y="1905"/>
                <a:ext cx="0" cy="1729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49" name="Line 17"/>
              <p:cNvSpPr>
                <a:spLocks noChangeShapeType="1"/>
              </p:cNvSpPr>
              <p:nvPr/>
            </p:nvSpPr>
            <p:spPr bwMode="auto">
              <a:xfrm flipH="1">
                <a:off x="1491" y="1962"/>
                <a:ext cx="142" cy="539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50" name="Line 18"/>
              <p:cNvSpPr>
                <a:spLocks noChangeShapeType="1"/>
              </p:cNvSpPr>
              <p:nvPr/>
            </p:nvSpPr>
            <p:spPr bwMode="auto">
              <a:xfrm flipH="1">
                <a:off x="1434" y="2500"/>
                <a:ext cx="57" cy="14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51" name="Line 19"/>
              <p:cNvSpPr>
                <a:spLocks noChangeShapeType="1"/>
              </p:cNvSpPr>
              <p:nvPr/>
            </p:nvSpPr>
            <p:spPr bwMode="auto">
              <a:xfrm flipH="1">
                <a:off x="1349" y="2642"/>
                <a:ext cx="85" cy="85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52" name="Line 20"/>
              <p:cNvSpPr>
                <a:spLocks noChangeShapeType="1"/>
              </p:cNvSpPr>
              <p:nvPr/>
            </p:nvSpPr>
            <p:spPr bwMode="auto">
              <a:xfrm flipH="1">
                <a:off x="1264" y="2727"/>
                <a:ext cx="85" cy="28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53" name="Line 21"/>
              <p:cNvSpPr>
                <a:spLocks noChangeShapeType="1"/>
              </p:cNvSpPr>
              <p:nvPr/>
            </p:nvSpPr>
            <p:spPr bwMode="auto">
              <a:xfrm flipH="1">
                <a:off x="1179" y="2755"/>
                <a:ext cx="85" cy="29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54" name="Line 22"/>
              <p:cNvSpPr>
                <a:spLocks noChangeShapeType="1"/>
              </p:cNvSpPr>
              <p:nvPr/>
            </p:nvSpPr>
            <p:spPr bwMode="auto">
              <a:xfrm flipH="1">
                <a:off x="981" y="2784"/>
                <a:ext cx="198" cy="56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55" name="Line 23"/>
              <p:cNvSpPr>
                <a:spLocks noChangeShapeType="1"/>
              </p:cNvSpPr>
              <p:nvPr/>
            </p:nvSpPr>
            <p:spPr bwMode="auto">
              <a:xfrm flipH="1">
                <a:off x="697" y="2840"/>
                <a:ext cx="284" cy="29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56" name="Line 24"/>
              <p:cNvSpPr>
                <a:spLocks noChangeShapeType="1"/>
              </p:cNvSpPr>
              <p:nvPr/>
            </p:nvSpPr>
            <p:spPr bwMode="auto">
              <a:xfrm flipH="1">
                <a:off x="357" y="2869"/>
                <a:ext cx="340" cy="28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57" name="Line 25"/>
              <p:cNvSpPr>
                <a:spLocks noChangeShapeType="1"/>
              </p:cNvSpPr>
              <p:nvPr/>
            </p:nvSpPr>
            <p:spPr bwMode="auto">
              <a:xfrm flipH="1">
                <a:off x="272" y="2897"/>
                <a:ext cx="85" cy="28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58" name="Line 26"/>
              <p:cNvSpPr>
                <a:spLocks noChangeShapeType="1"/>
              </p:cNvSpPr>
              <p:nvPr/>
            </p:nvSpPr>
            <p:spPr bwMode="auto">
              <a:xfrm flipH="1">
                <a:off x="243" y="2925"/>
                <a:ext cx="29" cy="85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59" name="Line 27"/>
              <p:cNvSpPr>
                <a:spLocks noChangeShapeType="1"/>
              </p:cNvSpPr>
              <p:nvPr/>
            </p:nvSpPr>
            <p:spPr bwMode="auto">
              <a:xfrm flipH="1">
                <a:off x="130" y="3010"/>
                <a:ext cx="113" cy="511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6460" name="Text Box 28"/>
            <p:cNvSpPr txBox="1">
              <a:spLocks noChangeArrowheads="1"/>
            </p:cNvSpPr>
            <p:nvPr/>
          </p:nvSpPr>
          <p:spPr bwMode="auto">
            <a:xfrm>
              <a:off x="1066" y="2443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C</a:t>
              </a:r>
            </a:p>
          </p:txBody>
        </p:sp>
        <p:sp>
          <p:nvSpPr>
            <p:cNvPr id="146461" name="Text Box 29"/>
            <p:cNvSpPr txBox="1">
              <a:spLocks noChangeArrowheads="1"/>
            </p:cNvSpPr>
            <p:nvPr/>
          </p:nvSpPr>
          <p:spPr bwMode="auto">
            <a:xfrm>
              <a:off x="1207" y="1905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D</a:t>
              </a:r>
            </a:p>
          </p:txBody>
        </p:sp>
        <p:sp>
          <p:nvSpPr>
            <p:cNvPr id="146462" name="Text Box 30"/>
            <p:cNvSpPr txBox="1">
              <a:spLocks noChangeArrowheads="1"/>
            </p:cNvSpPr>
            <p:nvPr/>
          </p:nvSpPr>
          <p:spPr bwMode="auto">
            <a:xfrm>
              <a:off x="952" y="2784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o</a:t>
              </a:r>
            </a:p>
          </p:txBody>
        </p:sp>
        <p:sp>
          <p:nvSpPr>
            <p:cNvPr id="146463" name="Text Box 31"/>
            <p:cNvSpPr txBox="1">
              <a:spLocks noChangeArrowheads="1"/>
            </p:cNvSpPr>
            <p:nvPr/>
          </p:nvSpPr>
          <p:spPr bwMode="auto">
            <a:xfrm>
              <a:off x="102" y="2925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B</a:t>
              </a:r>
            </a:p>
          </p:txBody>
        </p:sp>
        <p:sp>
          <p:nvSpPr>
            <p:cNvPr id="146464" name="Text Box 32"/>
            <p:cNvSpPr txBox="1">
              <a:spLocks noChangeArrowheads="1"/>
            </p:cNvSpPr>
            <p:nvPr/>
          </p:nvSpPr>
          <p:spPr bwMode="auto">
            <a:xfrm>
              <a:off x="0" y="3294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A</a:t>
              </a:r>
            </a:p>
          </p:txBody>
        </p:sp>
        <p:sp>
          <p:nvSpPr>
            <p:cNvPr id="146465" name="Line 33"/>
            <p:cNvSpPr>
              <a:spLocks noChangeShapeType="1"/>
            </p:cNvSpPr>
            <p:nvPr/>
          </p:nvSpPr>
          <p:spPr bwMode="auto">
            <a:xfrm>
              <a:off x="102" y="2784"/>
              <a:ext cx="0" cy="5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6" name="Text Box 34"/>
            <p:cNvSpPr txBox="1">
              <a:spLocks noChangeArrowheads="1"/>
            </p:cNvSpPr>
            <p:nvPr/>
          </p:nvSpPr>
          <p:spPr bwMode="auto">
            <a:xfrm>
              <a:off x="0" y="2529"/>
              <a:ext cx="5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/>
                <a:t>U</a:t>
              </a:r>
              <a:r>
                <a:rPr lang="en-US" altLang="zh-CN" sz="2400" b="1" baseline="-25000"/>
                <a:t>BR</a:t>
              </a:r>
            </a:p>
          </p:txBody>
        </p:sp>
        <p:sp>
          <p:nvSpPr>
            <p:cNvPr id="146467" name="Text Box 35"/>
            <p:cNvSpPr txBox="1">
              <a:spLocks noChangeArrowheads="1"/>
            </p:cNvSpPr>
            <p:nvPr/>
          </p:nvSpPr>
          <p:spPr bwMode="auto">
            <a:xfrm>
              <a:off x="1689" y="2812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/>
                <a:t>u</a:t>
              </a:r>
              <a:r>
                <a:rPr lang="en-US" altLang="zh-CN" sz="2400" b="1" baseline="-25000"/>
                <a:t>D</a:t>
              </a:r>
            </a:p>
          </p:txBody>
        </p:sp>
        <p:sp>
          <p:nvSpPr>
            <p:cNvPr id="146468" name="Text Box 36"/>
            <p:cNvSpPr txBox="1">
              <a:spLocks noChangeArrowheads="1"/>
            </p:cNvSpPr>
            <p:nvPr/>
          </p:nvSpPr>
          <p:spPr bwMode="auto">
            <a:xfrm>
              <a:off x="697" y="1848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/>
                <a:t>i</a:t>
              </a:r>
              <a:r>
                <a:rPr lang="en-US" altLang="zh-CN" sz="2400" b="1" baseline="-25000"/>
                <a:t>D</a:t>
              </a:r>
            </a:p>
          </p:txBody>
        </p:sp>
      </p:grpSp>
      <p:sp>
        <p:nvSpPr>
          <p:cNvPr id="146443" name="AutoShape 11"/>
          <p:cNvSpPr>
            <a:spLocks noChangeArrowheads="1"/>
          </p:cNvSpPr>
          <p:nvPr/>
        </p:nvSpPr>
        <p:spPr bwMode="auto">
          <a:xfrm>
            <a:off x="684213" y="2089537"/>
            <a:ext cx="925512" cy="908864"/>
          </a:xfrm>
          <a:prstGeom prst="wedgeEllipseCallout">
            <a:avLst>
              <a:gd name="adj1" fmla="val 8491"/>
              <a:gd name="adj2" fmla="val 85833"/>
            </a:avLst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pPr algn="ctr"/>
            <a:r>
              <a:rPr kumimoji="1" lang="zh-CN" altLang="en-US" b="1">
                <a:latin typeface="Times New Roman" pitchFamily="18" charset="0"/>
              </a:rPr>
              <a:t>反向特性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  <p:bldP spid="146444" grpId="0" animBg="1"/>
      <p:bldP spid="1464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233363"/>
            <a:ext cx="7793037" cy="1143000"/>
          </a:xfrm>
        </p:spPr>
        <p:txBody>
          <a:bodyPr/>
          <a:lstStyle/>
          <a:p>
            <a:pPr algn="l"/>
            <a:r>
              <a:rPr lang="en-US" altLang="zh-CN" sz="3600" b="1">
                <a:latin typeface="Times New Roman" pitchFamily="18" charset="0"/>
              </a:rPr>
              <a:t>3. </a:t>
            </a:r>
            <a:r>
              <a:rPr lang="zh-CN" altLang="en-US" sz="3600" b="1">
                <a:latin typeface="Times New Roman" pitchFamily="18" charset="0"/>
              </a:rPr>
              <a:t>二极管的主要参数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077200" cy="4648200"/>
          </a:xfrm>
          <a:noFill/>
          <a:ln/>
        </p:spPr>
        <p:txBody>
          <a:bodyPr/>
          <a:lstStyle/>
          <a:p>
            <a:pPr algn="just" eaLnBrk="0" hangingPunct="0">
              <a:spcBef>
                <a:spcPct val="0"/>
              </a:spcBef>
              <a:buFont typeface="Wingdings" pitchFamily="2" charset="2"/>
              <a:buNone/>
            </a:pPr>
            <a:endParaRPr lang="en-US" altLang="zh-CN" b="1" dirty="0">
              <a:latin typeface="Times New Roman" pitchFamily="18" charset="0"/>
            </a:endParaRPr>
          </a:p>
          <a:p>
            <a:pPr algn="just" eaLnBrk="0" hangingPunct="0">
              <a:spcBef>
                <a:spcPct val="0"/>
              </a:spcBef>
            </a:pP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zh-CN" altLang="en-US" sz="3200" b="1" dirty="0">
                <a:latin typeface="Times New Roman" pitchFamily="18" charset="0"/>
              </a:rPr>
              <a:t>最大整流电流</a:t>
            </a:r>
            <a:r>
              <a:rPr lang="en-US" altLang="zh-CN" sz="3200" b="1" i="1" dirty="0">
                <a:latin typeface="Times New Roman" pitchFamily="18" charset="0"/>
              </a:rPr>
              <a:t>I</a:t>
            </a:r>
            <a:r>
              <a:rPr lang="en-US" altLang="zh-CN" sz="3200" b="1" baseline="-25000" dirty="0">
                <a:latin typeface="Times New Roman" pitchFamily="18" charset="0"/>
              </a:rPr>
              <a:t>F</a:t>
            </a:r>
            <a:r>
              <a:rPr lang="zh-CN" altLang="en-US" sz="3200" b="1" dirty="0">
                <a:latin typeface="Times New Roman" pitchFamily="18" charset="0"/>
              </a:rPr>
              <a:t>：二极管允许的最大正向电流</a:t>
            </a:r>
            <a:endParaRPr lang="en-US" altLang="zh-CN" sz="3200" b="1" baseline="-25000" dirty="0">
              <a:latin typeface="Times New Roman" pitchFamily="18" charset="0"/>
            </a:endParaRPr>
          </a:p>
          <a:p>
            <a:pPr algn="just" eaLnBrk="0" hangingPunct="0">
              <a:spcBef>
                <a:spcPct val="0"/>
              </a:spcBef>
              <a:buFont typeface="Wingdings" pitchFamily="2" charset="2"/>
              <a:buNone/>
            </a:pPr>
            <a:endParaRPr lang="en-US" altLang="zh-CN" sz="3200" b="1" dirty="0">
              <a:latin typeface="宋体" pitchFamily="2" charset="-122"/>
            </a:endParaRPr>
          </a:p>
          <a:p>
            <a:pPr algn="just" eaLnBrk="0" hangingPunct="0">
              <a:spcBef>
                <a:spcPct val="0"/>
              </a:spcBef>
            </a:pP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zh-CN" altLang="en-US" sz="3200" b="1" dirty="0">
                <a:latin typeface="Times New Roman" pitchFamily="18" charset="0"/>
              </a:rPr>
              <a:t>最大反向工作电压</a:t>
            </a:r>
            <a:r>
              <a:rPr lang="en-US" altLang="zh-CN" sz="3200" b="1" i="1" dirty="0">
                <a:latin typeface="Times New Roman" pitchFamily="18" charset="0"/>
              </a:rPr>
              <a:t>U</a:t>
            </a:r>
            <a:r>
              <a:rPr lang="en-US" altLang="zh-CN" sz="3200" b="1" baseline="-25000" dirty="0">
                <a:latin typeface="Times New Roman" pitchFamily="18" charset="0"/>
              </a:rPr>
              <a:t>R</a:t>
            </a:r>
          </a:p>
          <a:p>
            <a:pPr algn="just" eaLnBrk="0" hangingPunct="0">
              <a:spcBef>
                <a:spcPct val="0"/>
              </a:spcBef>
              <a:buFont typeface="Wingdings" pitchFamily="2" charset="2"/>
              <a:buNone/>
            </a:pPr>
            <a:endParaRPr lang="en-US" altLang="zh-CN" sz="3200" b="1" baseline="-25000" dirty="0">
              <a:latin typeface="Times New Roman" pitchFamily="18" charset="0"/>
            </a:endParaRPr>
          </a:p>
          <a:p>
            <a:pPr algn="just" eaLnBrk="0" hangingPunct="0">
              <a:spcBef>
                <a:spcPct val="0"/>
              </a:spcBef>
            </a:pP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zh-CN" altLang="en-US" sz="3200" b="1" dirty="0">
                <a:latin typeface="宋体" pitchFamily="2" charset="-122"/>
              </a:rPr>
              <a:t>反向电流</a:t>
            </a:r>
            <a:r>
              <a:rPr lang="en-US" altLang="zh-CN" sz="3200" b="1" i="1" dirty="0">
                <a:latin typeface="宋体" pitchFamily="2" charset="-122"/>
              </a:rPr>
              <a:t>I</a:t>
            </a:r>
            <a:r>
              <a:rPr lang="en-US" altLang="zh-CN" sz="3200" b="1" baseline="-25000" dirty="0">
                <a:latin typeface="宋体" pitchFamily="2" charset="-122"/>
              </a:rPr>
              <a:t>R</a:t>
            </a:r>
          </a:p>
          <a:p>
            <a:pPr algn="just" eaLnBrk="0" hangingPunct="0">
              <a:spcBef>
                <a:spcPct val="0"/>
              </a:spcBef>
              <a:buFont typeface="Wingdings" pitchFamily="2" charset="2"/>
              <a:buNone/>
            </a:pPr>
            <a:endParaRPr lang="en-US" altLang="zh-CN" sz="3200" b="1" baseline="-25000" dirty="0">
              <a:latin typeface="宋体" pitchFamily="2" charset="-122"/>
            </a:endParaRPr>
          </a:p>
          <a:p>
            <a:pPr algn="just" eaLnBrk="0" hangingPunct="0">
              <a:spcBef>
                <a:spcPct val="0"/>
              </a:spcBef>
            </a:pP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zh-CN" altLang="en-US" sz="3200" b="1" dirty="0">
                <a:latin typeface="Times New Roman" pitchFamily="18" charset="0"/>
              </a:rPr>
              <a:t>最高工作频率</a:t>
            </a:r>
            <a:r>
              <a:rPr lang="en-US" altLang="zh-CN" sz="3200" b="1" i="1" dirty="0" err="1">
                <a:latin typeface="Times New Roman" pitchFamily="18" charset="0"/>
              </a:rPr>
              <a:t>f</a:t>
            </a:r>
            <a:r>
              <a:rPr lang="en-US" altLang="zh-CN" sz="3200" b="1" baseline="-25000" dirty="0" err="1">
                <a:latin typeface="Times New Roman" pitchFamily="18" charset="0"/>
              </a:rPr>
              <a:t>M</a:t>
            </a:r>
            <a:r>
              <a:rPr lang="zh-CN" altLang="en-US" sz="3200" b="1" dirty="0">
                <a:latin typeface="Times New Roman" pitchFamily="18" charset="0"/>
              </a:rPr>
              <a:t>：二极管的电容特性在高频时会影响其单向导电性，</a:t>
            </a:r>
            <a:r>
              <a:rPr lang="en-US" altLang="zh-CN" sz="3200" b="1" i="1" dirty="0">
                <a:latin typeface="Times New Roman" pitchFamily="18" charset="0"/>
              </a:rPr>
              <a:t> </a:t>
            </a:r>
            <a:r>
              <a:rPr lang="en-US" altLang="zh-CN" sz="3200" b="1" i="1" dirty="0" err="1">
                <a:latin typeface="Times New Roman" pitchFamily="18" charset="0"/>
              </a:rPr>
              <a:t>f</a:t>
            </a:r>
            <a:r>
              <a:rPr lang="en-US" altLang="zh-CN" sz="3200" b="1" baseline="-25000" dirty="0" err="1">
                <a:latin typeface="Times New Roman" pitchFamily="18" charset="0"/>
              </a:rPr>
              <a:t>M</a:t>
            </a:r>
            <a:r>
              <a:rPr lang="zh-CN" altLang="en-US" sz="3200" b="1" dirty="0">
                <a:latin typeface="Times New Roman" pitchFamily="18" charset="0"/>
              </a:rPr>
              <a:t>是对应的信号频率。</a:t>
            </a:r>
            <a:endParaRPr lang="en-US" altLang="zh-CN" sz="3200" b="1" baseline="-25000" dirty="0">
              <a:latin typeface="Times New Roman" pitchFamily="18" charset="0"/>
            </a:endParaRPr>
          </a:p>
          <a:p>
            <a:pPr algn="just" eaLnBrk="0" hangingPunct="0">
              <a:spcBef>
                <a:spcPct val="0"/>
              </a:spcBef>
            </a:pPr>
            <a:endParaRPr lang="en-US" altLang="zh-CN" sz="3200" b="1" dirty="0">
              <a:latin typeface="宋体" pitchFamily="2" charset="-122"/>
            </a:endParaRPr>
          </a:p>
          <a:p>
            <a:pPr algn="just" eaLnBrk="0" hangingPunct="0">
              <a:spcBef>
                <a:spcPct val="0"/>
              </a:spcBef>
            </a:pPr>
            <a:endParaRPr lang="en-US" altLang="zh-CN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b="1">
                <a:latin typeface="Times New Roman" pitchFamily="18" charset="0"/>
              </a:rPr>
              <a:t>4. </a:t>
            </a:r>
            <a:r>
              <a:rPr lang="zh-CN" altLang="en-US" sz="3600" b="1">
                <a:latin typeface="Times New Roman" pitchFamily="18" charset="0"/>
              </a:rPr>
              <a:t>二极管的等效电路及应用</a:t>
            </a:r>
            <a:r>
              <a:rPr lang="zh-CN" altLang="en-US" sz="3600">
                <a:latin typeface="Times New Roman" pitchFamily="18" charset="0"/>
              </a:rPr>
              <a:t> 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357298"/>
            <a:ext cx="7543800" cy="4648200"/>
          </a:xfrm>
        </p:spPr>
        <p:txBody>
          <a:bodyPr/>
          <a:lstStyle/>
          <a:p>
            <a:pPr algn="just"/>
            <a:r>
              <a:rPr lang="zh-CN" altLang="en-US" sz="3200" b="1" dirty="0">
                <a:latin typeface="Times New Roman" pitchFamily="18" charset="0"/>
              </a:rPr>
              <a:t>近似方法有二种。</a:t>
            </a: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785786" y="4500570"/>
            <a:ext cx="3014663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2271686" y="2476507"/>
            <a:ext cx="0" cy="297021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271686" y="3060707"/>
            <a:ext cx="0" cy="1439863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>
            <a:off x="1190599" y="4500570"/>
            <a:ext cx="1081087" cy="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2630461" y="2790832"/>
            <a:ext cx="406400" cy="1709738"/>
            <a:chOff x="1774" y="1678"/>
            <a:chExt cx="256" cy="1077"/>
          </a:xfrm>
        </p:grpSpPr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1944" y="1678"/>
              <a:ext cx="86" cy="82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1916" y="2500"/>
              <a:ext cx="28" cy="8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1888" y="2557"/>
              <a:ext cx="28" cy="8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1831" y="2642"/>
              <a:ext cx="57" cy="5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1774" y="2699"/>
              <a:ext cx="57" cy="5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530574" y="4456120"/>
            <a:ext cx="765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>
                <a:latin typeface="Times New Roman" pitchFamily="18" charset="0"/>
              </a:rPr>
              <a:t>u</a:t>
            </a:r>
            <a:r>
              <a:rPr lang="en-US" altLang="zh-CN" sz="2000" b="1" baseline="-25000">
                <a:latin typeface="Times New Roman" pitchFamily="18" charset="0"/>
              </a:rPr>
              <a:t>D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911324" y="2386020"/>
            <a:ext cx="765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>
                <a:latin typeface="Times New Roman" pitchFamily="18" charset="0"/>
              </a:rPr>
              <a:t>i</a:t>
            </a:r>
            <a:r>
              <a:rPr lang="en-US" altLang="zh-CN" sz="2000" b="1" baseline="-25000">
                <a:latin typeface="Times New Roman" pitchFamily="18" charset="0"/>
              </a:rPr>
              <a:t>D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225649" y="4456120"/>
            <a:ext cx="765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>
                <a:latin typeface="Times New Roman" pitchFamily="18" charset="0"/>
              </a:rPr>
              <a:t>o</a:t>
            </a:r>
            <a:endParaRPr lang="en-US" altLang="zh-CN" sz="2000" b="1" baseline="-25000">
              <a:latin typeface="Times New Roman" pitchFamily="18" charset="0"/>
            </a:endParaRPr>
          </a:p>
        </p:txBody>
      </p:sp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4881536" y="2520957"/>
            <a:ext cx="989013" cy="2251075"/>
            <a:chOff x="3192" y="1508"/>
            <a:chExt cx="623" cy="1418"/>
          </a:xfrm>
        </p:grpSpPr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3305" y="1565"/>
              <a:ext cx="0" cy="133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3277" y="1508"/>
              <a:ext cx="57" cy="5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3277" y="2869"/>
              <a:ext cx="57" cy="5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192" y="2047"/>
              <a:ext cx="22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305" y="2047"/>
              <a:ext cx="114" cy="17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3192" y="2047"/>
              <a:ext cx="113" cy="17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3192" y="2217"/>
              <a:ext cx="227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3390" y="1877"/>
              <a:ext cx="4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/>
                <a:t>D</a:t>
              </a:r>
            </a:p>
          </p:txBody>
        </p:sp>
      </p:grpSp>
      <p:sp>
        <p:nvSpPr>
          <p:cNvPr id="26" name="AutoShape 30"/>
          <p:cNvSpPr>
            <a:spLocks noChangeArrowheads="1"/>
          </p:cNvSpPr>
          <p:nvPr/>
        </p:nvSpPr>
        <p:spPr bwMode="auto">
          <a:xfrm>
            <a:off x="5691161" y="3286132"/>
            <a:ext cx="585788" cy="450850"/>
          </a:xfrm>
          <a:prstGeom prst="rightArrow">
            <a:avLst>
              <a:gd name="adj1" fmla="val 50000"/>
              <a:gd name="adj2" fmla="val 32482"/>
            </a:avLst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" name="Group 44"/>
          <p:cNvGrpSpPr>
            <a:grpSpLocks/>
          </p:cNvGrpSpPr>
          <p:nvPr/>
        </p:nvGrpSpPr>
        <p:grpSpPr bwMode="auto">
          <a:xfrm>
            <a:off x="6770661" y="2520957"/>
            <a:ext cx="854075" cy="2295525"/>
            <a:chOff x="4382" y="1508"/>
            <a:chExt cx="538" cy="1446"/>
          </a:xfrm>
        </p:grpSpPr>
        <p:sp>
          <p:nvSpPr>
            <p:cNvPr id="28" name="Line 32"/>
            <p:cNvSpPr>
              <a:spLocks noChangeShapeType="1"/>
            </p:cNvSpPr>
            <p:nvPr/>
          </p:nvSpPr>
          <p:spPr bwMode="auto">
            <a:xfrm flipH="1">
              <a:off x="4411" y="2387"/>
              <a:ext cx="1" cy="51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33"/>
            <p:cNvSpPr>
              <a:spLocks noChangeArrowheads="1"/>
            </p:cNvSpPr>
            <p:nvPr/>
          </p:nvSpPr>
          <p:spPr bwMode="auto">
            <a:xfrm>
              <a:off x="4382" y="1508"/>
              <a:ext cx="57" cy="5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4"/>
            <p:cNvSpPr>
              <a:spLocks noChangeArrowheads="1"/>
            </p:cNvSpPr>
            <p:nvPr/>
          </p:nvSpPr>
          <p:spPr bwMode="auto">
            <a:xfrm>
              <a:off x="4383" y="2897"/>
              <a:ext cx="57" cy="5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4495" y="1877"/>
              <a:ext cx="4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/>
                <a:t>K</a:t>
              </a:r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>
              <a:off x="4411" y="1565"/>
              <a:ext cx="0" cy="51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42"/>
            <p:cNvSpPr>
              <a:spLocks noChangeArrowheads="1"/>
            </p:cNvSpPr>
            <p:nvPr/>
          </p:nvSpPr>
          <p:spPr bwMode="auto">
            <a:xfrm>
              <a:off x="4383" y="2330"/>
              <a:ext cx="57" cy="5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43"/>
            <p:cNvSpPr>
              <a:spLocks noChangeShapeType="1"/>
            </p:cNvSpPr>
            <p:nvPr/>
          </p:nvSpPr>
          <p:spPr bwMode="auto">
            <a:xfrm flipV="1">
              <a:off x="4439" y="2075"/>
              <a:ext cx="170" cy="25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3351186" y="5626107"/>
            <a:ext cx="3195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理想二极管等效电路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autoUpdateAnimBg="0"/>
      <p:bldP spid="6" grpId="0" animBg="1"/>
      <p:bldP spid="7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6133"/>
            <a:ext cx="7886700" cy="1325563"/>
          </a:xfrm>
        </p:spPr>
        <p:txBody>
          <a:bodyPr/>
          <a:lstStyle/>
          <a:p>
            <a:pPr algn="l"/>
            <a:r>
              <a:rPr lang="en-US" altLang="zh-CN" sz="3600" b="1" dirty="0">
                <a:latin typeface="Times New Roman" pitchFamily="18" charset="0"/>
              </a:rPr>
              <a:t>⑵ </a:t>
            </a:r>
            <a:r>
              <a:rPr lang="zh-CN" altLang="en-US" sz="3600" b="1" dirty="0">
                <a:latin typeface="Times New Roman" pitchFamily="18" charset="0"/>
              </a:rPr>
              <a:t>考虑正向压降的等效电路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640960" cy="187220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Times New Roman" pitchFamily="18" charset="0"/>
              </a:rPr>
              <a:t>二极管的正向压降</a:t>
            </a:r>
            <a:r>
              <a:rPr lang="en-US" altLang="zh-CN" sz="2000" b="1" i="1" dirty="0">
                <a:latin typeface="Times New Roman" pitchFamily="18" charset="0"/>
              </a:rPr>
              <a:t>U</a:t>
            </a:r>
            <a:r>
              <a:rPr lang="en-US" altLang="zh-CN" sz="2000" b="1" i="1" baseline="-30000" dirty="0">
                <a:latin typeface="Times New Roman" pitchFamily="18" charset="0"/>
              </a:rPr>
              <a:t>D</a:t>
            </a:r>
            <a:r>
              <a:rPr lang="zh-CN" altLang="en-US" sz="2000" b="1" dirty="0">
                <a:latin typeface="Times New Roman" pitchFamily="18" charset="0"/>
              </a:rPr>
              <a:t>变化不大（例如硅管约为</a:t>
            </a:r>
            <a:r>
              <a:rPr lang="en-US" altLang="zh-CN" sz="2000" b="1" dirty="0">
                <a:latin typeface="Times New Roman" pitchFamily="18" charset="0"/>
              </a:rPr>
              <a:t>0.6~0.8V</a:t>
            </a:r>
            <a:r>
              <a:rPr lang="zh-CN" altLang="en-US" sz="2000" b="1" dirty="0">
                <a:latin typeface="Times New Roman" pitchFamily="18" charset="0"/>
              </a:rPr>
              <a:t>），因此近似认为二极管正向导通时有一个固定的管压降</a:t>
            </a:r>
            <a:r>
              <a:rPr lang="en-US" altLang="zh-CN" sz="2000" b="1" i="1" dirty="0">
                <a:latin typeface="Times New Roman" pitchFamily="18" charset="0"/>
              </a:rPr>
              <a:t>U</a:t>
            </a:r>
            <a:r>
              <a:rPr lang="en-US" altLang="zh-CN" sz="2000" b="1" i="1" baseline="-30000" dirty="0">
                <a:latin typeface="Times New Roman" pitchFamily="18" charset="0"/>
              </a:rPr>
              <a:t>D</a:t>
            </a:r>
            <a:r>
              <a:rPr lang="zh-CN" altLang="en-US" sz="2000" b="1" dirty="0">
                <a:latin typeface="Times New Roman" pitchFamily="18" charset="0"/>
              </a:rPr>
              <a:t>（硅管取</a:t>
            </a:r>
            <a:r>
              <a:rPr lang="en-US" altLang="zh-CN" sz="2000" b="1" dirty="0">
                <a:latin typeface="Times New Roman" pitchFamily="18" charset="0"/>
              </a:rPr>
              <a:t>0.7V</a:t>
            </a:r>
            <a:r>
              <a:rPr lang="zh-CN" altLang="en-US" sz="2000" b="1" dirty="0">
                <a:latin typeface="Times New Roman" pitchFamily="18" charset="0"/>
              </a:rPr>
              <a:t>，锗管取</a:t>
            </a:r>
            <a:r>
              <a:rPr lang="en-US" altLang="zh-CN" sz="2000" b="1" dirty="0">
                <a:latin typeface="Times New Roman" pitchFamily="18" charset="0"/>
              </a:rPr>
              <a:t>0.2V</a:t>
            </a:r>
            <a:r>
              <a:rPr lang="zh-CN" altLang="en-US" sz="2000" b="1" dirty="0">
                <a:latin typeface="Times New Roman" pitchFamily="18" charset="0"/>
              </a:rPr>
              <a:t>），可用固定电压源来等效正向导通的二极管。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Times New Roman" pitchFamily="18" charset="0"/>
              </a:rPr>
              <a:t>当外加电压</a:t>
            </a:r>
            <a:r>
              <a:rPr lang="en-US" altLang="zh-CN" sz="2000" b="1" i="1" dirty="0">
                <a:latin typeface="Times New Roman" pitchFamily="18" charset="0"/>
              </a:rPr>
              <a:t>U</a:t>
            </a:r>
            <a:r>
              <a:rPr lang="en-US" altLang="zh-CN" sz="2000" b="1" dirty="0">
                <a:latin typeface="Times New Roman" pitchFamily="18" charset="0"/>
              </a:rPr>
              <a:t>&lt;</a:t>
            </a:r>
            <a:r>
              <a:rPr lang="en-US" altLang="zh-CN" sz="2000" b="1" i="1" dirty="0">
                <a:latin typeface="Times New Roman" pitchFamily="18" charset="0"/>
              </a:rPr>
              <a:t>U</a:t>
            </a:r>
            <a:r>
              <a:rPr lang="en-US" altLang="zh-CN" sz="2000" b="1" i="1" baseline="-30000" dirty="0">
                <a:latin typeface="Times New Roman" pitchFamily="18" charset="0"/>
              </a:rPr>
              <a:t>D</a:t>
            </a:r>
            <a:r>
              <a:rPr lang="zh-CN" altLang="en-US" sz="2000" b="1" dirty="0">
                <a:latin typeface="Times New Roman" pitchFamily="18" charset="0"/>
              </a:rPr>
              <a:t>时，二极管不通，电流为零，相当于开路。</a:t>
            </a:r>
          </a:p>
        </p:txBody>
      </p:sp>
      <p:grpSp>
        <p:nvGrpSpPr>
          <p:cNvPr id="4" name="Group 48">
            <a:extLst>
              <a:ext uri="{FF2B5EF4-FFF2-40B4-BE49-F238E27FC236}">
                <a16:creationId xmlns:a16="http://schemas.microsoft.com/office/drawing/2014/main" id="{E5CDC85F-5E05-49F4-B464-2E6C8DFDB35F}"/>
              </a:ext>
            </a:extLst>
          </p:cNvPr>
          <p:cNvGrpSpPr>
            <a:grpSpLocks/>
          </p:cNvGrpSpPr>
          <p:nvPr/>
        </p:nvGrpSpPr>
        <p:grpSpPr bwMode="auto">
          <a:xfrm>
            <a:off x="902468" y="3113683"/>
            <a:ext cx="4814888" cy="3060700"/>
            <a:chOff x="612" y="1423"/>
            <a:chExt cx="3033" cy="1928"/>
          </a:xfrm>
        </p:grpSpPr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7F8663A3-CEFC-4AA4-894C-0D7162B60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755"/>
              <a:ext cx="189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4804660E-1809-4437-9EAA-A211502CB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8" y="1480"/>
              <a:ext cx="0" cy="187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11">
              <a:extLst>
                <a:ext uri="{FF2B5EF4-FFF2-40B4-BE49-F238E27FC236}">
                  <a16:creationId xmlns:a16="http://schemas.microsoft.com/office/drawing/2014/main" id="{A1DAD675-5B8F-4045-9809-65B741066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4" y="1678"/>
              <a:ext cx="256" cy="1077"/>
              <a:chOff x="1774" y="1678"/>
              <a:chExt cx="256" cy="1077"/>
            </a:xfrm>
          </p:grpSpPr>
          <p:sp>
            <p:nvSpPr>
              <p:cNvPr id="21" name="Line 12">
                <a:extLst>
                  <a:ext uri="{FF2B5EF4-FFF2-40B4-BE49-F238E27FC236}">
                    <a16:creationId xmlns:a16="http://schemas.microsoft.com/office/drawing/2014/main" id="{E288BDA9-0E80-4018-A8A6-51CDEF836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44" y="1678"/>
                <a:ext cx="86" cy="82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3">
                <a:extLst>
                  <a:ext uri="{FF2B5EF4-FFF2-40B4-BE49-F238E27FC236}">
                    <a16:creationId xmlns:a16="http://schemas.microsoft.com/office/drawing/2014/main" id="{3B118BCA-3602-4ECC-9D7A-85CB31C96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16" y="2500"/>
                <a:ext cx="28" cy="8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4">
                <a:extLst>
                  <a:ext uri="{FF2B5EF4-FFF2-40B4-BE49-F238E27FC236}">
                    <a16:creationId xmlns:a16="http://schemas.microsoft.com/office/drawing/2014/main" id="{8B67822F-46EA-41CF-9501-E49AC0D81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8" y="2557"/>
                <a:ext cx="28" cy="8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5">
                <a:extLst>
                  <a:ext uri="{FF2B5EF4-FFF2-40B4-BE49-F238E27FC236}">
                    <a16:creationId xmlns:a16="http://schemas.microsoft.com/office/drawing/2014/main" id="{10290A88-29C0-4540-BA50-144977926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31" y="2642"/>
                <a:ext cx="57" cy="57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6">
                <a:extLst>
                  <a:ext uri="{FF2B5EF4-FFF2-40B4-BE49-F238E27FC236}">
                    <a16:creationId xmlns:a16="http://schemas.microsoft.com/office/drawing/2014/main" id="{7EF624EB-C780-4C7F-81DC-35A534C35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74" y="2699"/>
                <a:ext cx="57" cy="56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" name="Text Box 17">
              <a:extLst>
                <a:ext uri="{FF2B5EF4-FFF2-40B4-BE49-F238E27FC236}">
                  <a16:creationId xmlns:a16="http://schemas.microsoft.com/office/drawing/2014/main" id="{374D9472-9DDC-4A1D-A6C8-60F58D52B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2727"/>
              <a:ext cx="4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pitchFamily="18" charset="0"/>
                </a:rPr>
                <a:t>u</a:t>
              </a:r>
              <a:r>
                <a:rPr lang="en-US" altLang="zh-CN" sz="2000" b="1" baseline="-250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9" name="Text Box 18">
              <a:extLst>
                <a:ext uri="{FF2B5EF4-FFF2-40B4-BE49-F238E27FC236}">
                  <a16:creationId xmlns:a16="http://schemas.microsoft.com/office/drawing/2014/main" id="{D825F909-9F90-49F2-8D56-7E8365DB2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" y="1423"/>
              <a:ext cx="4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pitchFamily="18" charset="0"/>
                </a:rPr>
                <a:t>i</a:t>
              </a:r>
              <a:r>
                <a:rPr lang="en-US" altLang="zh-CN" sz="2000" b="1" baseline="-250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0" name="Text Box 19">
              <a:extLst>
                <a:ext uri="{FF2B5EF4-FFF2-40B4-BE49-F238E27FC236}">
                  <a16:creationId xmlns:a16="http://schemas.microsoft.com/office/drawing/2014/main" id="{14E0A555-C3B4-4E56-B28B-0B737FC30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727"/>
              <a:ext cx="4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pitchFamily="18" charset="0"/>
                </a:rPr>
                <a:t>o</a:t>
              </a:r>
              <a:endParaRPr lang="en-US" altLang="zh-CN" sz="2000" b="1" baseline="-25000">
                <a:latin typeface="Times New Roman" pitchFamily="18" charset="0"/>
              </a:endParaRPr>
            </a:p>
          </p:txBody>
        </p:sp>
        <p:grpSp>
          <p:nvGrpSpPr>
            <p:cNvPr id="11" name="Group 20">
              <a:extLst>
                <a:ext uri="{FF2B5EF4-FFF2-40B4-BE49-F238E27FC236}">
                  <a16:creationId xmlns:a16="http://schemas.microsoft.com/office/drawing/2014/main" id="{BCB2FEE3-367D-4B25-973F-24831FA0F7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2" y="1508"/>
              <a:ext cx="623" cy="1418"/>
              <a:chOff x="3192" y="1508"/>
              <a:chExt cx="623" cy="1418"/>
            </a:xfrm>
          </p:grpSpPr>
          <p:sp>
            <p:nvSpPr>
              <p:cNvPr id="13" name="Line 21">
                <a:extLst>
                  <a:ext uri="{FF2B5EF4-FFF2-40B4-BE49-F238E27FC236}">
                    <a16:creationId xmlns:a16="http://schemas.microsoft.com/office/drawing/2014/main" id="{F281E5D3-1CA7-4F95-B4F9-98361D2D1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5" y="1565"/>
                <a:ext cx="0" cy="133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Oval 22">
                <a:extLst>
                  <a:ext uri="{FF2B5EF4-FFF2-40B4-BE49-F238E27FC236}">
                    <a16:creationId xmlns:a16="http://schemas.microsoft.com/office/drawing/2014/main" id="{3D612C65-969D-4105-8C03-1EA679EE1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1508"/>
                <a:ext cx="57" cy="57"/>
              </a:xfrm>
              <a:prstGeom prst="ellips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Oval 23">
                <a:extLst>
                  <a:ext uri="{FF2B5EF4-FFF2-40B4-BE49-F238E27FC236}">
                    <a16:creationId xmlns:a16="http://schemas.microsoft.com/office/drawing/2014/main" id="{731FBF31-DA54-4795-93C8-38F837E70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2869"/>
                <a:ext cx="57" cy="57"/>
              </a:xfrm>
              <a:prstGeom prst="ellips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24">
                <a:extLst>
                  <a:ext uri="{FF2B5EF4-FFF2-40B4-BE49-F238E27FC236}">
                    <a16:creationId xmlns:a16="http://schemas.microsoft.com/office/drawing/2014/main" id="{437F0CF1-6AC6-49BC-A984-C75A3FD14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2" y="2047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25">
                <a:extLst>
                  <a:ext uri="{FF2B5EF4-FFF2-40B4-BE49-F238E27FC236}">
                    <a16:creationId xmlns:a16="http://schemas.microsoft.com/office/drawing/2014/main" id="{36D1B217-D3B5-4984-85BA-A43944E75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5" y="2047"/>
                <a:ext cx="114" cy="17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26">
                <a:extLst>
                  <a:ext uri="{FF2B5EF4-FFF2-40B4-BE49-F238E27FC236}">
                    <a16:creationId xmlns:a16="http://schemas.microsoft.com/office/drawing/2014/main" id="{B14C4DF3-1BEB-4EB9-9B6A-10FF9A411D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2" y="2047"/>
                <a:ext cx="113" cy="17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27">
                <a:extLst>
                  <a:ext uri="{FF2B5EF4-FFF2-40B4-BE49-F238E27FC236}">
                    <a16:creationId xmlns:a16="http://schemas.microsoft.com/office/drawing/2014/main" id="{CFF633E7-FA03-4B57-AE7A-749088A2D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2" y="2217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28">
                <a:extLst>
                  <a:ext uri="{FF2B5EF4-FFF2-40B4-BE49-F238E27FC236}">
                    <a16:creationId xmlns:a16="http://schemas.microsoft.com/office/drawing/2014/main" id="{AC0AB927-5D4A-41DA-9A9D-2E62A6C3E6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0" y="1877"/>
                <a:ext cx="42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pitchFamily="18" charset="0"/>
                  </a:rPr>
                  <a:t>D</a:t>
                </a:r>
              </a:p>
            </p:txBody>
          </p:sp>
        </p:grpSp>
        <p:sp>
          <p:nvSpPr>
            <p:cNvPr id="12" name="Text Box 39">
              <a:extLst>
                <a:ext uri="{FF2B5EF4-FFF2-40B4-BE49-F238E27FC236}">
                  <a16:creationId xmlns:a16="http://schemas.microsoft.com/office/drawing/2014/main" id="{72BEE91B-E2D6-4E0B-9CB3-171EBF087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1" y="2755"/>
              <a:ext cx="4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pitchFamily="18" charset="0"/>
                </a:rPr>
                <a:t>U</a:t>
              </a:r>
              <a:r>
                <a:rPr lang="en-US" altLang="zh-CN" sz="2000" b="1" baseline="-25000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26" name="Line 9">
            <a:extLst>
              <a:ext uri="{FF2B5EF4-FFF2-40B4-BE49-F238E27FC236}">
                <a16:creationId xmlns:a16="http://schemas.microsoft.com/office/drawing/2014/main" id="{9F126633-FF0B-4570-B163-B6143CB5A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3056" y="3608983"/>
            <a:ext cx="0" cy="161925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5E3D825D-0FEE-45BD-882C-69C75C2BC6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62831" y="5228233"/>
            <a:ext cx="1755775" cy="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" name="AutoShape 29">
            <a:extLst>
              <a:ext uri="{FF2B5EF4-FFF2-40B4-BE49-F238E27FC236}">
                <a16:creationId xmlns:a16="http://schemas.microsoft.com/office/drawing/2014/main" id="{A89A816E-89B3-4E50-A100-804A3BC22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843" y="4013795"/>
            <a:ext cx="585788" cy="450850"/>
          </a:xfrm>
          <a:prstGeom prst="rightArrow">
            <a:avLst>
              <a:gd name="adj1" fmla="val 50000"/>
              <a:gd name="adj2" fmla="val 32482"/>
            </a:avLst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38">
            <a:extLst>
              <a:ext uri="{FF2B5EF4-FFF2-40B4-BE49-F238E27FC236}">
                <a16:creationId xmlns:a16="http://schemas.microsoft.com/office/drawing/2014/main" id="{ADC9DF7B-2F40-4FA4-B8BF-89A861A14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543" y="6309320"/>
            <a:ext cx="373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考虑正向压降的等效电路</a:t>
            </a:r>
          </a:p>
        </p:txBody>
      </p:sp>
      <p:grpSp>
        <p:nvGrpSpPr>
          <p:cNvPr id="30" name="Group 45">
            <a:extLst>
              <a:ext uri="{FF2B5EF4-FFF2-40B4-BE49-F238E27FC236}">
                <a16:creationId xmlns:a16="http://schemas.microsoft.com/office/drawing/2014/main" id="{3EFD4D53-DF03-46CD-99CF-241556E6E5EB}"/>
              </a:ext>
            </a:extLst>
          </p:cNvPr>
          <p:cNvGrpSpPr>
            <a:grpSpLocks/>
          </p:cNvGrpSpPr>
          <p:nvPr/>
        </p:nvGrpSpPr>
        <p:grpSpPr bwMode="auto">
          <a:xfrm>
            <a:off x="6707956" y="3248620"/>
            <a:ext cx="1125537" cy="2295525"/>
            <a:chOff x="4269" y="1508"/>
            <a:chExt cx="709" cy="1446"/>
          </a:xfrm>
        </p:grpSpPr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A30B22CA-8DD1-40A5-9139-1122FEC0E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1" y="2585"/>
              <a:ext cx="0" cy="31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32">
              <a:extLst>
                <a:ext uri="{FF2B5EF4-FFF2-40B4-BE49-F238E27FC236}">
                  <a16:creationId xmlns:a16="http://schemas.microsoft.com/office/drawing/2014/main" id="{000DB773-D0AF-47F6-8AC9-BA3BE0532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508"/>
              <a:ext cx="57" cy="5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3">
              <a:extLst>
                <a:ext uri="{FF2B5EF4-FFF2-40B4-BE49-F238E27FC236}">
                  <a16:creationId xmlns:a16="http://schemas.microsoft.com/office/drawing/2014/main" id="{D8A4639B-0982-4043-9964-9DBD9019F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" y="2897"/>
              <a:ext cx="57" cy="57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34">
              <a:extLst>
                <a:ext uri="{FF2B5EF4-FFF2-40B4-BE49-F238E27FC236}">
                  <a16:creationId xmlns:a16="http://schemas.microsoft.com/office/drawing/2014/main" id="{CCA10717-31C7-49FD-B29B-0D317C7E8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1" y="1621"/>
              <a:ext cx="4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/>
                <a:t>K</a:t>
              </a:r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A9F30F95-A1B3-447E-B803-6425986B9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1" y="1565"/>
              <a:ext cx="0" cy="28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" name="Group 40">
              <a:extLst>
                <a:ext uri="{FF2B5EF4-FFF2-40B4-BE49-F238E27FC236}">
                  <a16:creationId xmlns:a16="http://schemas.microsoft.com/office/drawing/2014/main" id="{B8D53B02-62C8-48B3-8829-92F9C77B1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3" y="1820"/>
              <a:ext cx="226" cy="312"/>
              <a:chOff x="4383" y="2075"/>
              <a:chExt cx="226" cy="312"/>
            </a:xfrm>
          </p:grpSpPr>
          <p:sp>
            <p:nvSpPr>
              <p:cNvPr id="41" name="Oval 36">
                <a:extLst>
                  <a:ext uri="{FF2B5EF4-FFF2-40B4-BE49-F238E27FC236}">
                    <a16:creationId xmlns:a16="http://schemas.microsoft.com/office/drawing/2014/main" id="{039E775B-355C-4FF9-AEAD-09958A045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3" y="2330"/>
                <a:ext cx="57" cy="57"/>
              </a:xfrm>
              <a:prstGeom prst="ellips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7">
                <a:extLst>
                  <a:ext uri="{FF2B5EF4-FFF2-40B4-BE49-F238E27FC236}">
                    <a16:creationId xmlns:a16="http://schemas.microsoft.com/office/drawing/2014/main" id="{9C4C9E0F-AAA8-4F18-8BF2-88AC5786E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39" y="2075"/>
                <a:ext cx="170" cy="25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" name="Line 41">
              <a:extLst>
                <a:ext uri="{FF2B5EF4-FFF2-40B4-BE49-F238E27FC236}">
                  <a16:creationId xmlns:a16="http://schemas.microsoft.com/office/drawing/2014/main" id="{B0D96E89-FBD1-4E40-B2D9-3AA6602B1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" y="2585"/>
              <a:ext cx="11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2">
              <a:extLst>
                <a:ext uri="{FF2B5EF4-FFF2-40B4-BE49-F238E27FC236}">
                  <a16:creationId xmlns:a16="http://schemas.microsoft.com/office/drawing/2014/main" id="{940593AF-3CB2-481F-8679-72936A367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9" y="2529"/>
              <a:ext cx="25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3">
              <a:extLst>
                <a:ext uri="{FF2B5EF4-FFF2-40B4-BE49-F238E27FC236}">
                  <a16:creationId xmlns:a16="http://schemas.microsoft.com/office/drawing/2014/main" id="{07A69EFB-4A9A-445A-A90B-B7B8484086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1" y="2132"/>
              <a:ext cx="0" cy="39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44">
              <a:extLst>
                <a:ext uri="{FF2B5EF4-FFF2-40B4-BE49-F238E27FC236}">
                  <a16:creationId xmlns:a16="http://schemas.microsoft.com/office/drawing/2014/main" id="{6818B7DE-0DEF-4BFD-9DFA-EF8B5AB3A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" y="2415"/>
              <a:ext cx="4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/>
                <a:t>U</a:t>
              </a:r>
              <a:r>
                <a:rPr lang="en-US" altLang="zh-CN" sz="2000" b="1" baseline="-25000"/>
                <a:t>D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  <p:bldP spid="26" grpId="0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b="1">
                <a:latin typeface="Times New Roman" pitchFamily="18" charset="0"/>
              </a:rPr>
              <a:t>⑶ </a:t>
            </a:r>
            <a:r>
              <a:rPr lang="zh-CN" altLang="en-US" sz="3600" b="1">
                <a:latin typeface="Times New Roman" pitchFamily="18" charset="0"/>
              </a:rPr>
              <a:t>二极管电路的分析方法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701675" y="1538288"/>
            <a:ext cx="7543800" cy="2898824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图解法：利用二极管伏安特性曲线，用做负载线的方法来分析电路。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计算分析法：根据不同的条件利用二极管的等效电路来近似分析和计算电路。</a:t>
            </a:r>
            <a:endParaRPr lang="zh-CN" altLang="en-US" sz="2800" b="1" dirty="0">
              <a:latin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39" name="Rectangle 115"/>
          <p:cNvSpPr>
            <a:spLocks noGrp="1" noChangeArrowheads="1"/>
          </p:cNvSpPr>
          <p:nvPr>
            <p:ph type="title"/>
          </p:nvPr>
        </p:nvSpPr>
        <p:spPr>
          <a:xfrm>
            <a:off x="217029" y="48910"/>
            <a:ext cx="7886700" cy="1325563"/>
          </a:xfrm>
          <a:noFill/>
          <a:ln/>
        </p:spPr>
        <p:txBody>
          <a:bodyPr/>
          <a:lstStyle/>
          <a:p>
            <a:pPr algn="l"/>
            <a:r>
              <a:rPr lang="en-US" altLang="zh-CN" sz="3600" b="1" dirty="0">
                <a:latin typeface="Times New Roman" pitchFamily="18" charset="0"/>
              </a:rPr>
              <a:t>⑶ </a:t>
            </a:r>
            <a:r>
              <a:rPr lang="zh-CN" altLang="en-US" sz="3600" b="1" dirty="0">
                <a:latin typeface="Times New Roman" pitchFamily="18" charset="0"/>
              </a:rPr>
              <a:t>二极管电路的分析方法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93838"/>
            <a:ext cx="8077200" cy="306070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zh-CN" altLang="en-US" sz="2800" b="1" dirty="0">
                <a:latin typeface="Times New Roman" pitchFamily="18" charset="0"/>
              </a:rPr>
              <a:t>整流电路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(Rectifier Circuits)</a:t>
            </a:r>
            <a:r>
              <a:rPr lang="zh-CN" altLang="en-US" sz="2800" b="1" dirty="0">
                <a:latin typeface="Times New Roman" pitchFamily="18" charset="0"/>
              </a:rPr>
              <a:t>：图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是一个单相桥式全波整流电路，常应用于直流稳压电源中。四个二极管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~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latin typeface="Times New Roman" pitchFamily="18" charset="0"/>
              </a:rPr>
              <a:t>接成电桥形式。</a:t>
            </a:r>
          </a:p>
          <a:p>
            <a:pPr algn="just">
              <a:lnSpc>
                <a:spcPct val="100000"/>
              </a:lnSpc>
            </a:pPr>
            <a:r>
              <a:rPr lang="zh-CN" altLang="en-US" sz="2800" b="1" dirty="0">
                <a:latin typeface="Times New Roman" pitchFamily="18" charset="0"/>
              </a:rPr>
              <a:t>交流电源</a:t>
            </a:r>
          </a:p>
        </p:txBody>
      </p:sp>
      <p:graphicFrame>
        <p:nvGraphicFramePr>
          <p:cNvPr id="154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111485"/>
              </p:ext>
            </p:extLst>
          </p:nvPr>
        </p:nvGraphicFramePr>
        <p:xfrm>
          <a:off x="2460411" y="2841627"/>
          <a:ext cx="49625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公式" r:id="rId3" imgW="1879560" imgH="253800" progId="Equation.3">
                  <p:embed/>
                </p:oleObj>
              </mc:Choice>
              <mc:Fallback>
                <p:oleObj name="公式" r:id="rId3" imgW="187956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411" y="2841627"/>
                        <a:ext cx="49625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703" name="Text Box 79"/>
          <p:cNvSpPr txBox="1">
            <a:spLocks noChangeArrowheads="1"/>
          </p:cNvSpPr>
          <p:nvPr/>
        </p:nvSpPr>
        <p:spPr bwMode="auto">
          <a:xfrm>
            <a:off x="5042484" y="5394821"/>
            <a:ext cx="71913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endParaRPr kumimoji="1" lang="zh-CN" altLang="zh-CN" sz="2800" i="1">
              <a:latin typeface="Times New Roman" pitchFamily="18" charset="0"/>
            </a:endParaRPr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5171072" y="4293096"/>
            <a:ext cx="3948112" cy="1963738"/>
            <a:chOff x="3273" y="2954"/>
            <a:chExt cx="2487" cy="1237"/>
          </a:xfrm>
        </p:grpSpPr>
        <p:sp>
          <p:nvSpPr>
            <p:cNvPr id="154713" name="Line 89"/>
            <p:cNvSpPr>
              <a:spLocks noChangeShapeType="1"/>
            </p:cNvSpPr>
            <p:nvPr/>
          </p:nvSpPr>
          <p:spPr bwMode="auto">
            <a:xfrm>
              <a:off x="4266" y="3229"/>
              <a:ext cx="0" cy="936"/>
            </a:xfrm>
            <a:prstGeom prst="line">
              <a:avLst/>
            </a:prstGeom>
            <a:noFill/>
            <a:ln w="381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4" name="Line 90"/>
            <p:cNvSpPr>
              <a:spLocks noChangeShapeType="1"/>
            </p:cNvSpPr>
            <p:nvPr/>
          </p:nvSpPr>
          <p:spPr bwMode="auto">
            <a:xfrm>
              <a:off x="4724" y="3255"/>
              <a:ext cx="0" cy="936"/>
            </a:xfrm>
            <a:prstGeom prst="line">
              <a:avLst/>
            </a:prstGeom>
            <a:noFill/>
            <a:ln w="381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5" name="Line 91"/>
            <p:cNvSpPr>
              <a:spLocks noChangeShapeType="1"/>
            </p:cNvSpPr>
            <p:nvPr/>
          </p:nvSpPr>
          <p:spPr bwMode="auto">
            <a:xfrm>
              <a:off x="5152" y="3255"/>
              <a:ext cx="13" cy="925"/>
            </a:xfrm>
            <a:prstGeom prst="line">
              <a:avLst/>
            </a:prstGeom>
            <a:noFill/>
            <a:ln w="381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6" name="Line 92"/>
            <p:cNvSpPr>
              <a:spLocks noChangeShapeType="1"/>
            </p:cNvSpPr>
            <p:nvPr/>
          </p:nvSpPr>
          <p:spPr bwMode="auto">
            <a:xfrm>
              <a:off x="5593" y="3255"/>
              <a:ext cx="0" cy="936"/>
            </a:xfrm>
            <a:prstGeom prst="line">
              <a:avLst/>
            </a:prstGeom>
            <a:noFill/>
            <a:ln w="38100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05" name="Text Box 81"/>
            <p:cNvSpPr txBox="1">
              <a:spLocks noChangeArrowheads="1"/>
            </p:cNvSpPr>
            <p:nvPr/>
          </p:nvSpPr>
          <p:spPr bwMode="auto">
            <a:xfrm>
              <a:off x="3273" y="2954"/>
              <a:ext cx="542" cy="52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1" lang="en-US" altLang="zh-CN" sz="3200" i="1">
                  <a:latin typeface="Times New Roman" pitchFamily="18" charset="0"/>
                </a:rPr>
                <a:t> u</a:t>
              </a:r>
              <a:r>
                <a:rPr kumimoji="1" lang="en-US" altLang="zh-CN" sz="3600" baseline="-25000">
                  <a:latin typeface="宋体" pitchFamily="2" charset="-122"/>
                </a:rPr>
                <a:t>  </a:t>
              </a:r>
              <a:endParaRPr kumimoji="1" lang="en-US" altLang="zh-CN" sz="3600">
                <a:latin typeface="Times New Roman" pitchFamily="18" charset="0"/>
              </a:endParaRPr>
            </a:p>
          </p:txBody>
        </p:sp>
        <p:sp>
          <p:nvSpPr>
            <p:cNvPr id="154706" name="Freeform 82"/>
            <p:cNvSpPr>
              <a:spLocks/>
            </p:cNvSpPr>
            <p:nvPr/>
          </p:nvSpPr>
          <p:spPr bwMode="auto">
            <a:xfrm>
              <a:off x="3606" y="3300"/>
              <a:ext cx="1725" cy="662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340" y="0"/>
                </a:cxn>
                <a:cxn ang="0">
                  <a:pos x="700" y="460"/>
                </a:cxn>
                <a:cxn ang="0">
                  <a:pos x="1060" y="860"/>
                </a:cxn>
                <a:cxn ang="0">
                  <a:pos x="1440" y="440"/>
                </a:cxn>
                <a:cxn ang="0">
                  <a:pos x="1780" y="40"/>
                </a:cxn>
                <a:cxn ang="0">
                  <a:pos x="2100" y="460"/>
                </a:cxn>
                <a:cxn ang="0">
                  <a:pos x="2480" y="840"/>
                </a:cxn>
                <a:cxn ang="0">
                  <a:pos x="2820" y="440"/>
                </a:cxn>
              </a:cxnLst>
              <a:rect l="0" t="0" r="r" b="b"/>
              <a:pathLst>
                <a:path w="2820" h="863">
                  <a:moveTo>
                    <a:pt x="0" y="460"/>
                  </a:moveTo>
                  <a:cubicBezTo>
                    <a:pt x="111" y="230"/>
                    <a:pt x="223" y="0"/>
                    <a:pt x="340" y="0"/>
                  </a:cubicBezTo>
                  <a:cubicBezTo>
                    <a:pt x="457" y="0"/>
                    <a:pt x="580" y="317"/>
                    <a:pt x="700" y="460"/>
                  </a:cubicBezTo>
                  <a:cubicBezTo>
                    <a:pt x="820" y="603"/>
                    <a:pt x="937" y="863"/>
                    <a:pt x="1060" y="860"/>
                  </a:cubicBezTo>
                  <a:cubicBezTo>
                    <a:pt x="1183" y="857"/>
                    <a:pt x="1320" y="577"/>
                    <a:pt x="1440" y="440"/>
                  </a:cubicBezTo>
                  <a:cubicBezTo>
                    <a:pt x="1560" y="303"/>
                    <a:pt x="1670" y="37"/>
                    <a:pt x="1780" y="40"/>
                  </a:cubicBezTo>
                  <a:cubicBezTo>
                    <a:pt x="1890" y="43"/>
                    <a:pt x="1983" y="327"/>
                    <a:pt x="2100" y="460"/>
                  </a:cubicBezTo>
                  <a:cubicBezTo>
                    <a:pt x="2217" y="593"/>
                    <a:pt x="2360" y="843"/>
                    <a:pt x="2480" y="840"/>
                  </a:cubicBezTo>
                  <a:cubicBezTo>
                    <a:pt x="2600" y="837"/>
                    <a:pt x="2763" y="507"/>
                    <a:pt x="2820" y="440"/>
                  </a:cubicBezTo>
                </a:path>
              </a:pathLst>
            </a:custGeom>
            <a:noFill/>
            <a:ln w="38100" cmpd="sng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07" name="Line 83"/>
            <p:cNvSpPr>
              <a:spLocks noChangeShapeType="1"/>
            </p:cNvSpPr>
            <p:nvPr/>
          </p:nvSpPr>
          <p:spPr bwMode="auto">
            <a:xfrm>
              <a:off x="3606" y="3626"/>
              <a:ext cx="2045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08" name="Line 84"/>
            <p:cNvSpPr>
              <a:spLocks noChangeShapeType="1"/>
            </p:cNvSpPr>
            <p:nvPr/>
          </p:nvSpPr>
          <p:spPr bwMode="auto">
            <a:xfrm flipV="1">
              <a:off x="3606" y="3146"/>
              <a:ext cx="1" cy="86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09" name="Text Box 85"/>
            <p:cNvSpPr txBox="1">
              <a:spLocks noChangeArrowheads="1"/>
            </p:cNvSpPr>
            <p:nvPr/>
          </p:nvSpPr>
          <p:spPr bwMode="auto">
            <a:xfrm>
              <a:off x="3818" y="3559"/>
              <a:ext cx="281" cy="32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1" lang="en-GB" altLang="zh-CN" sz="2400">
                  <a:latin typeface="宋体" pitchFamily="2" charset="-122"/>
                </a:rPr>
                <a:t>π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54710" name="Text Box 86"/>
            <p:cNvSpPr txBox="1">
              <a:spLocks noChangeArrowheads="1"/>
            </p:cNvSpPr>
            <p:nvPr/>
          </p:nvSpPr>
          <p:spPr bwMode="auto">
            <a:xfrm>
              <a:off x="4367" y="3549"/>
              <a:ext cx="562" cy="34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1" lang="en-GB" altLang="en-US" sz="2400">
                  <a:latin typeface="宋体" pitchFamily="2" charset="-122"/>
                </a:rPr>
                <a:t>2</a:t>
              </a:r>
              <a:r>
                <a:rPr kumimoji="1" lang="en-GB" altLang="zh-CN" sz="2400">
                  <a:latin typeface="宋体" pitchFamily="2" charset="-122"/>
                </a:rPr>
                <a:t>π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54711" name="Text Box 87"/>
            <p:cNvSpPr txBox="1">
              <a:spLocks noChangeArrowheads="1"/>
            </p:cNvSpPr>
            <p:nvPr/>
          </p:nvSpPr>
          <p:spPr bwMode="auto">
            <a:xfrm>
              <a:off x="4780" y="3549"/>
              <a:ext cx="515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1" lang="en-GB" altLang="en-US" sz="2400">
                  <a:latin typeface="宋体" pitchFamily="2" charset="-122"/>
                </a:rPr>
                <a:t>3</a:t>
              </a:r>
              <a:r>
                <a:rPr kumimoji="1" lang="en-GB" altLang="zh-CN" sz="2400">
                  <a:latin typeface="宋体" pitchFamily="2" charset="-122"/>
                </a:rPr>
                <a:t>π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154712" name="Text Box 88"/>
            <p:cNvSpPr txBox="1">
              <a:spLocks noChangeArrowheads="1"/>
            </p:cNvSpPr>
            <p:nvPr/>
          </p:nvSpPr>
          <p:spPr bwMode="auto">
            <a:xfrm>
              <a:off x="5233" y="3564"/>
              <a:ext cx="527" cy="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1" lang="en-GB" altLang="en-US" sz="2400">
                  <a:latin typeface="宋体" pitchFamily="2" charset="-122"/>
                </a:rPr>
                <a:t>4</a:t>
              </a:r>
              <a:r>
                <a:rPr kumimoji="1" lang="en-GB" altLang="zh-CN" sz="2400">
                  <a:latin typeface="宋体" pitchFamily="2" charset="-122"/>
                </a:rPr>
                <a:t>π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grpSp>
          <p:nvGrpSpPr>
            <p:cNvPr id="3" name="Group 110"/>
            <p:cNvGrpSpPr>
              <a:grpSpLocks/>
            </p:cNvGrpSpPr>
            <p:nvPr/>
          </p:nvGrpSpPr>
          <p:grpSpPr bwMode="auto">
            <a:xfrm>
              <a:off x="5326" y="3322"/>
              <a:ext cx="434" cy="270"/>
              <a:chOff x="5091" y="3294"/>
              <a:chExt cx="434" cy="270"/>
            </a:xfrm>
          </p:grpSpPr>
          <p:sp>
            <p:nvSpPr>
              <p:cNvPr id="154718" name="Rectangle 94"/>
              <p:cNvSpPr>
                <a:spLocks noChangeArrowheads="1"/>
              </p:cNvSpPr>
              <p:nvPr/>
            </p:nvSpPr>
            <p:spPr bwMode="auto">
              <a:xfrm>
                <a:off x="5374" y="3295"/>
                <a:ext cx="62" cy="2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kumimoji="1" lang="en-US" altLang="zh-CN" sz="2800" i="1">
                    <a:latin typeface="Times New Roman" pitchFamily="18" charset="0"/>
                    <a:ea typeface="楷体_GB2312" pitchFamily="49" charset="-122"/>
                  </a:rPr>
                  <a:t>t</a:t>
                </a:r>
                <a:endParaRPr kumimoji="1" lang="en-US" altLang="zh-CN" sz="3200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4719" name="Rectangle 95"/>
              <p:cNvSpPr>
                <a:spLocks noChangeArrowheads="1"/>
              </p:cNvSpPr>
              <p:nvPr/>
            </p:nvSpPr>
            <p:spPr bwMode="auto">
              <a:xfrm>
                <a:off x="5091" y="3294"/>
                <a:ext cx="434" cy="2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kumimoji="1" lang="en-US" altLang="zh-CN" sz="2800" i="1">
                    <a:latin typeface="Symbol" pitchFamily="18" charset="2"/>
                    <a:ea typeface="楷体_GB2312" pitchFamily="49" charset="-122"/>
                  </a:rPr>
                  <a:t>w</a:t>
                </a:r>
                <a:endParaRPr kumimoji="1" lang="en-US" altLang="zh-CN" sz="2800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54731" name="Text Box 107"/>
            <p:cNvSpPr txBox="1">
              <a:spLocks noChangeArrowheads="1"/>
            </p:cNvSpPr>
            <p:nvPr/>
          </p:nvSpPr>
          <p:spPr bwMode="auto">
            <a:xfrm>
              <a:off x="3408" y="3459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</a:rPr>
                <a:t>o</a:t>
              </a:r>
            </a:p>
          </p:txBody>
        </p:sp>
      </p:grpSp>
      <p:grpSp>
        <p:nvGrpSpPr>
          <p:cNvPr id="4" name="Group 113"/>
          <p:cNvGrpSpPr>
            <a:grpSpLocks/>
          </p:cNvGrpSpPr>
          <p:nvPr/>
        </p:nvGrpSpPr>
        <p:grpSpPr bwMode="auto">
          <a:xfrm>
            <a:off x="360947" y="4023221"/>
            <a:ext cx="4460875" cy="2535238"/>
            <a:chOff x="243" y="2784"/>
            <a:chExt cx="2810" cy="1597"/>
          </a:xfrm>
        </p:grpSpPr>
        <p:grpSp>
          <p:nvGrpSpPr>
            <p:cNvPr id="5" name="Group 77"/>
            <p:cNvGrpSpPr>
              <a:grpSpLocks/>
            </p:cNvGrpSpPr>
            <p:nvPr/>
          </p:nvGrpSpPr>
          <p:grpSpPr bwMode="auto">
            <a:xfrm>
              <a:off x="243" y="2784"/>
              <a:ext cx="2810" cy="1308"/>
              <a:chOff x="612" y="2888"/>
              <a:chExt cx="2810" cy="1308"/>
            </a:xfrm>
          </p:grpSpPr>
          <p:sp>
            <p:nvSpPr>
              <p:cNvPr id="154640" name="Line 16"/>
              <p:cNvSpPr>
                <a:spLocks noChangeShapeType="1"/>
              </p:cNvSpPr>
              <p:nvPr/>
            </p:nvSpPr>
            <p:spPr bwMode="auto">
              <a:xfrm>
                <a:off x="1037" y="3010"/>
                <a:ext cx="16" cy="94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 rot="8071415">
                <a:off x="1501" y="3640"/>
                <a:ext cx="197" cy="182"/>
                <a:chOff x="8580" y="6360"/>
                <a:chExt cx="240" cy="227"/>
              </a:xfrm>
            </p:grpSpPr>
            <p:sp>
              <p:nvSpPr>
                <p:cNvPr id="154642" name="AutoShape 18"/>
                <p:cNvSpPr>
                  <a:spLocks noChangeArrowheads="1"/>
                </p:cNvSpPr>
                <p:nvPr/>
              </p:nvSpPr>
              <p:spPr bwMode="auto">
                <a:xfrm>
                  <a:off x="8580" y="6360"/>
                  <a:ext cx="227" cy="227"/>
                </a:xfrm>
                <a:prstGeom prst="flowChartExtract">
                  <a:avLst/>
                </a:prstGeom>
                <a:noFill/>
                <a:ln w="38100">
                  <a:solidFill>
                    <a:srgbClr val="FF66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643" name="Line 19"/>
                <p:cNvSpPr>
                  <a:spLocks noChangeShapeType="1"/>
                </p:cNvSpPr>
                <p:nvPr/>
              </p:nvSpPr>
              <p:spPr bwMode="auto">
                <a:xfrm>
                  <a:off x="8580" y="636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 rot="8071415">
                <a:off x="1947" y="3195"/>
                <a:ext cx="198" cy="183"/>
                <a:chOff x="8580" y="6360"/>
                <a:chExt cx="240" cy="227"/>
              </a:xfrm>
            </p:grpSpPr>
            <p:sp>
              <p:nvSpPr>
                <p:cNvPr id="154645" name="AutoShape 21"/>
                <p:cNvSpPr>
                  <a:spLocks noChangeArrowheads="1"/>
                </p:cNvSpPr>
                <p:nvPr/>
              </p:nvSpPr>
              <p:spPr bwMode="auto">
                <a:xfrm>
                  <a:off x="8580" y="6360"/>
                  <a:ext cx="227" cy="227"/>
                </a:xfrm>
                <a:prstGeom prst="flowChartExtract">
                  <a:avLst/>
                </a:prstGeom>
                <a:noFill/>
                <a:ln w="38100">
                  <a:solidFill>
                    <a:srgbClr val="FF66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646" name="Line 22"/>
                <p:cNvSpPr>
                  <a:spLocks noChangeShapeType="1"/>
                </p:cNvSpPr>
                <p:nvPr/>
              </p:nvSpPr>
              <p:spPr bwMode="auto">
                <a:xfrm>
                  <a:off x="8580" y="636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23"/>
              <p:cNvGrpSpPr>
                <a:grpSpLocks/>
              </p:cNvGrpSpPr>
              <p:nvPr/>
            </p:nvGrpSpPr>
            <p:grpSpPr bwMode="auto">
              <a:xfrm rot="3042535">
                <a:off x="1936" y="3640"/>
                <a:ext cx="197" cy="182"/>
                <a:chOff x="8580" y="6360"/>
                <a:chExt cx="240" cy="227"/>
              </a:xfrm>
            </p:grpSpPr>
            <p:sp>
              <p:nvSpPr>
                <p:cNvPr id="154648" name="AutoShape 24"/>
                <p:cNvSpPr>
                  <a:spLocks noChangeArrowheads="1"/>
                </p:cNvSpPr>
                <p:nvPr/>
              </p:nvSpPr>
              <p:spPr bwMode="auto">
                <a:xfrm>
                  <a:off x="8580" y="6360"/>
                  <a:ext cx="227" cy="227"/>
                </a:xfrm>
                <a:prstGeom prst="flowChartExtract">
                  <a:avLst/>
                </a:prstGeom>
                <a:noFill/>
                <a:ln w="38100">
                  <a:solidFill>
                    <a:srgbClr val="FF66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649" name="Line 25"/>
                <p:cNvSpPr>
                  <a:spLocks noChangeShapeType="1"/>
                </p:cNvSpPr>
                <p:nvPr/>
              </p:nvSpPr>
              <p:spPr bwMode="auto">
                <a:xfrm>
                  <a:off x="8580" y="636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6"/>
              <p:cNvGrpSpPr>
                <a:grpSpLocks/>
              </p:cNvGrpSpPr>
              <p:nvPr/>
            </p:nvGrpSpPr>
            <p:grpSpPr bwMode="auto">
              <a:xfrm rot="3042535">
                <a:off x="1464" y="3146"/>
                <a:ext cx="197" cy="183"/>
                <a:chOff x="8580" y="6360"/>
                <a:chExt cx="240" cy="227"/>
              </a:xfrm>
            </p:grpSpPr>
            <p:sp>
              <p:nvSpPr>
                <p:cNvPr id="154651" name="AutoShape 27"/>
                <p:cNvSpPr>
                  <a:spLocks noChangeArrowheads="1"/>
                </p:cNvSpPr>
                <p:nvPr/>
              </p:nvSpPr>
              <p:spPr bwMode="auto">
                <a:xfrm>
                  <a:off x="8580" y="6360"/>
                  <a:ext cx="227" cy="227"/>
                </a:xfrm>
                <a:prstGeom prst="flowChartExtract">
                  <a:avLst/>
                </a:prstGeom>
                <a:noFill/>
                <a:ln w="38100">
                  <a:solidFill>
                    <a:srgbClr val="FF66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652" name="Line 28"/>
                <p:cNvSpPr>
                  <a:spLocks noChangeShapeType="1"/>
                </p:cNvSpPr>
                <p:nvPr/>
              </p:nvSpPr>
              <p:spPr bwMode="auto">
                <a:xfrm>
                  <a:off x="8580" y="636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4653" name="Line 29"/>
              <p:cNvSpPr>
                <a:spLocks noChangeShapeType="1"/>
              </p:cNvSpPr>
              <p:nvPr/>
            </p:nvSpPr>
            <p:spPr bwMode="auto">
              <a:xfrm>
                <a:off x="1350" y="3459"/>
                <a:ext cx="0" cy="66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54" name="Rectangle 30"/>
              <p:cNvSpPr>
                <a:spLocks noChangeArrowheads="1"/>
              </p:cNvSpPr>
              <p:nvPr/>
            </p:nvSpPr>
            <p:spPr bwMode="auto">
              <a:xfrm>
                <a:off x="2880" y="3379"/>
                <a:ext cx="154" cy="333"/>
              </a:xfrm>
              <a:prstGeom prst="rect">
                <a:avLst/>
              </a:prstGeom>
              <a:gradFill rotWithShape="1">
                <a:gsLst>
                  <a:gs pos="0">
                    <a:srgbClr val="FF6600">
                      <a:gamma/>
                      <a:shade val="46275"/>
                      <a:invGamma/>
                    </a:srgbClr>
                  </a:gs>
                  <a:gs pos="50000">
                    <a:srgbClr val="FF6600"/>
                  </a:gs>
                  <a:gs pos="100000">
                    <a:srgbClr val="FF66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55" name="Line 31"/>
              <p:cNvSpPr>
                <a:spLocks noChangeShapeType="1"/>
              </p:cNvSpPr>
              <p:nvPr/>
            </p:nvSpPr>
            <p:spPr bwMode="auto">
              <a:xfrm flipV="1">
                <a:off x="1053" y="3953"/>
                <a:ext cx="761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56" name="Line 32"/>
              <p:cNvSpPr>
                <a:spLocks noChangeShapeType="1"/>
              </p:cNvSpPr>
              <p:nvPr/>
            </p:nvSpPr>
            <p:spPr bwMode="auto">
              <a:xfrm flipH="1">
                <a:off x="2968" y="3007"/>
                <a:ext cx="0" cy="39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57" name="Line 33"/>
              <p:cNvSpPr>
                <a:spLocks noChangeShapeType="1"/>
              </p:cNvSpPr>
              <p:nvPr/>
            </p:nvSpPr>
            <p:spPr bwMode="auto">
              <a:xfrm flipV="1">
                <a:off x="1032" y="3011"/>
                <a:ext cx="757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58" name="Line 34"/>
              <p:cNvSpPr>
                <a:spLocks noChangeShapeType="1"/>
              </p:cNvSpPr>
              <p:nvPr/>
            </p:nvSpPr>
            <p:spPr bwMode="auto">
              <a:xfrm>
                <a:off x="1358" y="4124"/>
                <a:ext cx="1610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59" name="Line 35"/>
              <p:cNvSpPr>
                <a:spLocks noChangeShapeType="1"/>
              </p:cNvSpPr>
              <p:nvPr/>
            </p:nvSpPr>
            <p:spPr bwMode="auto">
              <a:xfrm flipH="1">
                <a:off x="2965" y="3691"/>
                <a:ext cx="0" cy="45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75" name="Line 51"/>
              <p:cNvSpPr>
                <a:spLocks noChangeShapeType="1"/>
              </p:cNvSpPr>
              <p:nvPr/>
            </p:nvSpPr>
            <p:spPr bwMode="auto">
              <a:xfrm flipH="1">
                <a:off x="1347" y="3016"/>
                <a:ext cx="433" cy="44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76" name="Line 52"/>
              <p:cNvSpPr>
                <a:spLocks noChangeShapeType="1"/>
              </p:cNvSpPr>
              <p:nvPr/>
            </p:nvSpPr>
            <p:spPr bwMode="auto">
              <a:xfrm>
                <a:off x="1780" y="3016"/>
                <a:ext cx="471" cy="481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77" name="Line 53"/>
              <p:cNvSpPr>
                <a:spLocks noChangeShapeType="1"/>
              </p:cNvSpPr>
              <p:nvPr/>
            </p:nvSpPr>
            <p:spPr bwMode="auto">
              <a:xfrm>
                <a:off x="1347" y="3459"/>
                <a:ext cx="470" cy="481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78" name="Line 54"/>
              <p:cNvSpPr>
                <a:spLocks noChangeShapeType="1"/>
              </p:cNvSpPr>
              <p:nvPr/>
            </p:nvSpPr>
            <p:spPr bwMode="auto">
              <a:xfrm flipH="1">
                <a:off x="1780" y="3497"/>
                <a:ext cx="471" cy="48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79" name="Line 55"/>
              <p:cNvSpPr>
                <a:spLocks noChangeShapeType="1"/>
              </p:cNvSpPr>
              <p:nvPr/>
            </p:nvSpPr>
            <p:spPr bwMode="auto">
              <a:xfrm>
                <a:off x="2257" y="3011"/>
                <a:ext cx="0" cy="489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80" name="Text Box 56"/>
              <p:cNvSpPr txBox="1">
                <a:spLocks noChangeArrowheads="1"/>
              </p:cNvSpPr>
              <p:nvPr/>
            </p:nvSpPr>
            <p:spPr bwMode="auto">
              <a:xfrm>
                <a:off x="2968" y="3361"/>
                <a:ext cx="454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 i="1">
                    <a:latin typeface="Times New Roman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800" baseline="-25000">
                    <a:latin typeface="Times New Roman" pitchFamily="18" charset="0"/>
                    <a:ea typeface="楷体_GB2312" pitchFamily="49" charset="-122"/>
                  </a:rPr>
                  <a:t>o</a:t>
                </a:r>
                <a:endParaRPr kumimoji="1" lang="en-US" altLang="zh-CN" sz="28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4681" name="Text Box 57"/>
              <p:cNvSpPr txBox="1">
                <a:spLocks noChangeArrowheads="1"/>
              </p:cNvSpPr>
              <p:nvPr/>
            </p:nvSpPr>
            <p:spPr bwMode="auto">
              <a:xfrm>
                <a:off x="2937" y="3124"/>
                <a:ext cx="244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154682" name="Text Box 58"/>
              <p:cNvSpPr txBox="1">
                <a:spLocks noChangeArrowheads="1"/>
              </p:cNvSpPr>
              <p:nvPr/>
            </p:nvSpPr>
            <p:spPr bwMode="auto">
              <a:xfrm>
                <a:off x="2965" y="3577"/>
                <a:ext cx="22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en-US" sz="2800" b="1" i="1">
                    <a:latin typeface="Times New Roman" pitchFamily="18" charset="0"/>
                    <a:ea typeface="楷体_GB2312" pitchFamily="49" charset="-122"/>
                  </a:rPr>
                  <a:t>_</a:t>
                </a:r>
                <a:endParaRPr kumimoji="1" lang="en-US" altLang="zh-CN" sz="28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4684" name="Text Box 60"/>
              <p:cNvSpPr txBox="1">
                <a:spLocks noChangeArrowheads="1"/>
              </p:cNvSpPr>
              <p:nvPr/>
            </p:nvSpPr>
            <p:spPr bwMode="auto">
              <a:xfrm>
                <a:off x="612" y="3351"/>
                <a:ext cx="455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 i="1">
                    <a:latin typeface="Times New Roman" pitchFamily="18" charset="0"/>
                    <a:ea typeface="楷体_GB2312" pitchFamily="49" charset="-122"/>
                  </a:rPr>
                  <a:t>u</a:t>
                </a:r>
                <a:endParaRPr kumimoji="1" lang="en-US" altLang="zh-CN" sz="28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4685" name="Text Box 61"/>
              <p:cNvSpPr txBox="1">
                <a:spLocks noChangeArrowheads="1"/>
              </p:cNvSpPr>
              <p:nvPr/>
            </p:nvSpPr>
            <p:spPr bwMode="auto">
              <a:xfrm>
                <a:off x="809" y="3066"/>
                <a:ext cx="246" cy="3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154686" name="Text Box 62"/>
              <p:cNvSpPr txBox="1">
                <a:spLocks noChangeArrowheads="1"/>
              </p:cNvSpPr>
              <p:nvPr/>
            </p:nvSpPr>
            <p:spPr bwMode="auto">
              <a:xfrm>
                <a:off x="839" y="3549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en-US" sz="2800" b="1" i="1">
                    <a:latin typeface="Times New Roman" pitchFamily="18" charset="0"/>
                    <a:ea typeface="楷体_GB2312" pitchFamily="49" charset="-122"/>
                  </a:rPr>
                  <a:t>_</a:t>
                </a:r>
                <a:endParaRPr kumimoji="1" lang="en-US" altLang="zh-CN" sz="28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4687" name="Text Box 63"/>
              <p:cNvSpPr txBox="1">
                <a:spLocks noChangeArrowheads="1"/>
              </p:cNvSpPr>
              <p:nvPr/>
            </p:nvSpPr>
            <p:spPr bwMode="auto">
              <a:xfrm>
                <a:off x="2511" y="3379"/>
                <a:ext cx="454" cy="32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 i="1">
                    <a:latin typeface="Times New Roman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800" baseline="-25000">
                    <a:latin typeface="Times New Roman" pitchFamily="18" charset="0"/>
                    <a:ea typeface="楷体_GB2312" pitchFamily="49" charset="-122"/>
                  </a:rPr>
                  <a:t>L</a:t>
                </a:r>
                <a:endParaRPr kumimoji="1" lang="en-US" altLang="zh-CN" sz="28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4688" name="Line 64"/>
              <p:cNvSpPr>
                <a:spLocks noChangeShapeType="1"/>
              </p:cNvSpPr>
              <p:nvPr/>
            </p:nvSpPr>
            <p:spPr bwMode="auto">
              <a:xfrm>
                <a:off x="2745" y="3011"/>
                <a:ext cx="211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689" name="Line 65"/>
              <p:cNvSpPr>
                <a:spLocks noChangeShapeType="1"/>
              </p:cNvSpPr>
              <p:nvPr/>
            </p:nvSpPr>
            <p:spPr bwMode="auto">
              <a:xfrm>
                <a:off x="2259" y="3011"/>
                <a:ext cx="508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90" name="Rectangle 66"/>
              <p:cNvSpPr>
                <a:spLocks noChangeArrowheads="1"/>
              </p:cNvSpPr>
              <p:nvPr/>
            </p:nvSpPr>
            <p:spPr bwMode="auto">
              <a:xfrm>
                <a:off x="1161" y="2943"/>
                <a:ext cx="40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>
                    <a:latin typeface="Times New Roman" pitchFamily="18" charset="0"/>
                  </a:rPr>
                  <a:t>D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54691" name="Rectangle 67"/>
              <p:cNvSpPr>
                <a:spLocks noChangeArrowheads="1"/>
              </p:cNvSpPr>
              <p:nvPr/>
            </p:nvSpPr>
            <p:spPr bwMode="auto">
              <a:xfrm>
                <a:off x="2033" y="3717"/>
                <a:ext cx="319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>
                    <a:latin typeface="Times New Roman" pitchFamily="18" charset="0"/>
                  </a:rPr>
                  <a:t>D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54692" name="Rectangle 68"/>
              <p:cNvSpPr>
                <a:spLocks noChangeArrowheads="1"/>
              </p:cNvSpPr>
              <p:nvPr/>
            </p:nvSpPr>
            <p:spPr bwMode="auto">
              <a:xfrm>
                <a:off x="1906" y="2895"/>
                <a:ext cx="370" cy="29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>
                    <a:latin typeface="Times New Roman" pitchFamily="18" charset="0"/>
                  </a:rPr>
                  <a:t> D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4693" name="Rectangle 69"/>
              <p:cNvSpPr>
                <a:spLocks noChangeArrowheads="1"/>
              </p:cNvSpPr>
              <p:nvPr/>
            </p:nvSpPr>
            <p:spPr bwMode="auto">
              <a:xfrm>
                <a:off x="1286" y="3669"/>
                <a:ext cx="319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kumimoji="1" lang="en-US" altLang="zh-CN" sz="2400">
                    <a:latin typeface="Times New Roman" pitchFamily="18" charset="0"/>
                  </a:rPr>
                  <a:t>D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54694" name="Oval 70"/>
              <p:cNvSpPr>
                <a:spLocks noChangeArrowheads="1"/>
              </p:cNvSpPr>
              <p:nvPr/>
            </p:nvSpPr>
            <p:spPr bwMode="auto">
              <a:xfrm>
                <a:off x="924" y="3370"/>
                <a:ext cx="259" cy="283"/>
              </a:xfrm>
              <a:prstGeom prst="ellips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695" name="Line 71"/>
              <p:cNvSpPr>
                <a:spLocks noChangeShapeType="1"/>
              </p:cNvSpPr>
              <p:nvPr/>
            </p:nvSpPr>
            <p:spPr bwMode="auto">
              <a:xfrm>
                <a:off x="2455" y="3067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696" name="Text Box 72"/>
              <p:cNvSpPr txBox="1">
                <a:spLocks noChangeArrowheads="1"/>
              </p:cNvSpPr>
              <p:nvPr/>
            </p:nvSpPr>
            <p:spPr bwMode="auto">
              <a:xfrm>
                <a:off x="2370" y="3010"/>
                <a:ext cx="454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 i="1">
                    <a:latin typeface="Times New Roman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800" baseline="-25000">
                    <a:latin typeface="Times New Roman" pitchFamily="18" charset="0"/>
                    <a:ea typeface="楷体_GB2312" pitchFamily="49" charset="-122"/>
                  </a:rPr>
                  <a:t>o</a:t>
                </a:r>
                <a:endParaRPr kumimoji="1" lang="en-US" altLang="zh-CN" sz="28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4697" name="Text Box 73"/>
              <p:cNvSpPr txBox="1">
                <a:spLocks noChangeArrowheads="1"/>
              </p:cNvSpPr>
              <p:nvPr/>
            </p:nvSpPr>
            <p:spPr bwMode="auto">
              <a:xfrm>
                <a:off x="2880" y="2888"/>
                <a:ext cx="45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i="1">
                    <a:latin typeface="Times New Roman" pitchFamily="18" charset="0"/>
                    <a:ea typeface="楷体_GB2312" pitchFamily="49" charset="-122"/>
                  </a:rPr>
                  <a:t>A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4698" name="Text Box 74"/>
              <p:cNvSpPr txBox="1">
                <a:spLocks noChangeArrowheads="1"/>
              </p:cNvSpPr>
              <p:nvPr/>
            </p:nvSpPr>
            <p:spPr bwMode="auto">
              <a:xfrm>
                <a:off x="2880" y="3908"/>
                <a:ext cx="45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i="1">
                    <a:latin typeface="Times New Roman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54736" name="Text Box 112"/>
            <p:cNvSpPr txBox="1">
              <a:spLocks noChangeArrowheads="1"/>
            </p:cNvSpPr>
            <p:nvPr/>
          </p:nvSpPr>
          <p:spPr bwMode="auto">
            <a:xfrm>
              <a:off x="1292" y="4089"/>
              <a:ext cx="709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（</a:t>
              </a:r>
              <a:r>
                <a:rPr lang="en-US" altLang="zh-CN" sz="2400" b="1"/>
                <a:t>a</a:t>
              </a:r>
              <a:r>
                <a:rPr lang="zh-CN" altLang="en-US" sz="2400" b="1"/>
                <a:t>）</a:t>
              </a:r>
            </a:p>
          </p:txBody>
        </p:sp>
      </p:grpSp>
      <p:grpSp>
        <p:nvGrpSpPr>
          <p:cNvPr id="10" name="Group 119"/>
          <p:cNvGrpSpPr>
            <a:grpSpLocks/>
          </p:cNvGrpSpPr>
          <p:nvPr/>
        </p:nvGrpSpPr>
        <p:grpSpPr bwMode="auto">
          <a:xfrm>
            <a:off x="7833309" y="4158159"/>
            <a:ext cx="981075" cy="900112"/>
            <a:chOff x="2426" y="2432"/>
            <a:chExt cx="1417" cy="1024"/>
          </a:xfrm>
        </p:grpSpPr>
        <p:pic>
          <p:nvPicPr>
            <p:cNvPr id="154744" name="Picture 120" descr="黄圆">
              <a:hlinkClick r:id="rId5" action="ppaction://hlinkfile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26" y="2432"/>
              <a:ext cx="1417" cy="1024"/>
            </a:xfrm>
            <a:prstGeom prst="rect">
              <a:avLst/>
            </a:prstGeom>
            <a:noFill/>
          </p:spPr>
        </p:pic>
        <p:sp>
          <p:nvSpPr>
            <p:cNvPr id="154745" name="WordArt 121"/>
            <p:cNvSpPr>
              <a:spLocks noChangeArrowheads="1" noChangeShapeType="1" noTextEdit="1"/>
            </p:cNvSpPr>
            <p:nvPr/>
          </p:nvSpPr>
          <p:spPr bwMode="auto">
            <a:xfrm>
              <a:off x="2761" y="2707"/>
              <a:ext cx="708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44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新魏"/>
                  <a:ea typeface="华文新魏"/>
                  <a:hlinkClick r:id="rId5" action="ppaction://hlinkfile"/>
                </a:rPr>
                <a:t>动画</a:t>
              </a:r>
              <a:endParaRPr lang="zh-CN" altLang="en-US" sz="44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华文新魏"/>
                <a:ea typeface="华文新魏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77" name="Rectangle 12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altLang="zh-CN" sz="3600" b="1">
                <a:latin typeface="Times New Roman" pitchFamily="18" charset="0"/>
              </a:rPr>
              <a:t>⑶ </a:t>
            </a:r>
            <a:r>
              <a:rPr lang="zh-CN" altLang="en-US" sz="3600" b="1">
                <a:latin typeface="Times New Roman" pitchFamily="18" charset="0"/>
              </a:rPr>
              <a:t>二极管电路的分析方法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522288" y="4238625"/>
            <a:ext cx="8077200" cy="224948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b="1" dirty="0">
                <a:latin typeface="Times New Roman" pitchFamily="18" charset="0"/>
              </a:rPr>
              <a:t>在一般整流电路中，交流电压幅值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i="1" baseline="-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b="1" dirty="0">
                <a:latin typeface="Times New Roman" pitchFamily="18" charset="0"/>
              </a:rPr>
              <a:t>都要远远大于二极管的正向压降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30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b="1" dirty="0">
                <a:latin typeface="Times New Roman" pitchFamily="18" charset="0"/>
              </a:rPr>
              <a:t>，因此常近似为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30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b="1" i="1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en-US" b="1" dirty="0">
                <a:latin typeface="Times New Roman" pitchFamily="18" charset="0"/>
              </a:rPr>
              <a:t>，可以用理想二极管等效电路来分析电路的工作原理。</a:t>
            </a:r>
          </a:p>
          <a:p>
            <a:pPr algn="just">
              <a:lnSpc>
                <a:spcPct val="100000"/>
              </a:lnSpc>
            </a:pPr>
            <a:r>
              <a:rPr lang="zh-CN" altLang="en-US" b="1" dirty="0">
                <a:latin typeface="Times New Roman" pitchFamily="18" charset="0"/>
              </a:rPr>
              <a:t>当交流电源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en-US" b="1" dirty="0">
                <a:latin typeface="Times New Roman" pitchFamily="18" charset="0"/>
              </a:rPr>
              <a:t>时，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</a:rPr>
              <a:t>点电位高，</a:t>
            </a:r>
            <a:r>
              <a:rPr lang="en-US" altLang="zh-CN" b="1" dirty="0">
                <a:latin typeface="Times New Roman" pitchFamily="18" charset="0"/>
              </a:rPr>
              <a:t>B</a:t>
            </a:r>
            <a:r>
              <a:rPr lang="zh-CN" altLang="en-US" b="1" dirty="0">
                <a:latin typeface="Times New Roman" pitchFamily="18" charset="0"/>
              </a:rPr>
              <a:t>点电位低，二极管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b="1" baseline="-30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>
                <a:latin typeface="Times New Roman" pitchFamily="18" charset="0"/>
              </a:rPr>
              <a:t>导通，相当于开关闭合；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>
                <a:latin typeface="Times New Roman" pitchFamily="18" charset="0"/>
              </a:rPr>
              <a:t>截止，相当于开关断开，如图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>
                <a:latin typeface="Times New Roman" pitchFamily="18" charset="0"/>
              </a:rPr>
              <a:t>所示。因此输出电压</a:t>
            </a:r>
            <a:r>
              <a:rPr lang="en-US" altLang="zh-CN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baseline="-30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b="1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b="1" dirty="0">
                <a:latin typeface="Times New Roman" pitchFamily="18" charset="0"/>
              </a:rPr>
              <a:t>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1365250"/>
            <a:ext cx="4460875" cy="2798763"/>
            <a:chOff x="243" y="2618"/>
            <a:chExt cx="2810" cy="1763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43" y="2618"/>
              <a:ext cx="2810" cy="1430"/>
              <a:chOff x="612" y="2722"/>
              <a:chExt cx="2810" cy="1430"/>
            </a:xfrm>
          </p:grpSpPr>
          <p:sp>
            <p:nvSpPr>
              <p:cNvPr id="155657" name="Line 9"/>
              <p:cNvSpPr>
                <a:spLocks noChangeShapeType="1"/>
              </p:cNvSpPr>
              <p:nvPr/>
            </p:nvSpPr>
            <p:spPr bwMode="auto">
              <a:xfrm>
                <a:off x="1037" y="3010"/>
                <a:ext cx="16" cy="94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 rot="8071415">
                <a:off x="1501" y="3640"/>
                <a:ext cx="197" cy="182"/>
                <a:chOff x="8580" y="6360"/>
                <a:chExt cx="240" cy="227"/>
              </a:xfrm>
            </p:grpSpPr>
            <p:sp>
              <p:nvSpPr>
                <p:cNvPr id="155659" name="AutoShape 11"/>
                <p:cNvSpPr>
                  <a:spLocks noChangeArrowheads="1"/>
                </p:cNvSpPr>
                <p:nvPr/>
              </p:nvSpPr>
              <p:spPr bwMode="auto">
                <a:xfrm>
                  <a:off x="8580" y="6360"/>
                  <a:ext cx="227" cy="227"/>
                </a:xfrm>
                <a:prstGeom prst="flowChartExtract">
                  <a:avLst/>
                </a:prstGeom>
                <a:noFill/>
                <a:ln w="38100">
                  <a:solidFill>
                    <a:srgbClr val="FF66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60" name="Line 12"/>
                <p:cNvSpPr>
                  <a:spLocks noChangeShapeType="1"/>
                </p:cNvSpPr>
                <p:nvPr/>
              </p:nvSpPr>
              <p:spPr bwMode="auto">
                <a:xfrm>
                  <a:off x="8580" y="636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 rot="8071415">
                <a:off x="1947" y="3195"/>
                <a:ext cx="198" cy="183"/>
                <a:chOff x="8580" y="6360"/>
                <a:chExt cx="240" cy="227"/>
              </a:xfrm>
            </p:grpSpPr>
            <p:sp>
              <p:nvSpPr>
                <p:cNvPr id="155662" name="AutoShape 14"/>
                <p:cNvSpPr>
                  <a:spLocks noChangeArrowheads="1"/>
                </p:cNvSpPr>
                <p:nvPr/>
              </p:nvSpPr>
              <p:spPr bwMode="auto">
                <a:xfrm>
                  <a:off x="8580" y="6360"/>
                  <a:ext cx="227" cy="227"/>
                </a:xfrm>
                <a:prstGeom prst="flowChartExtract">
                  <a:avLst/>
                </a:prstGeom>
                <a:noFill/>
                <a:ln w="38100">
                  <a:solidFill>
                    <a:srgbClr val="FF66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63" name="Line 15"/>
                <p:cNvSpPr>
                  <a:spLocks noChangeShapeType="1"/>
                </p:cNvSpPr>
                <p:nvPr/>
              </p:nvSpPr>
              <p:spPr bwMode="auto">
                <a:xfrm>
                  <a:off x="8580" y="636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 rot="3042535">
                <a:off x="1936" y="3640"/>
                <a:ext cx="197" cy="182"/>
                <a:chOff x="8580" y="6360"/>
                <a:chExt cx="240" cy="227"/>
              </a:xfrm>
            </p:grpSpPr>
            <p:sp>
              <p:nvSpPr>
                <p:cNvPr id="155665" name="AutoShape 17"/>
                <p:cNvSpPr>
                  <a:spLocks noChangeArrowheads="1"/>
                </p:cNvSpPr>
                <p:nvPr/>
              </p:nvSpPr>
              <p:spPr bwMode="auto">
                <a:xfrm>
                  <a:off x="8580" y="6360"/>
                  <a:ext cx="227" cy="227"/>
                </a:xfrm>
                <a:prstGeom prst="flowChartExtract">
                  <a:avLst/>
                </a:prstGeom>
                <a:noFill/>
                <a:ln w="38100">
                  <a:solidFill>
                    <a:srgbClr val="FF66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66" name="Line 18"/>
                <p:cNvSpPr>
                  <a:spLocks noChangeShapeType="1"/>
                </p:cNvSpPr>
                <p:nvPr/>
              </p:nvSpPr>
              <p:spPr bwMode="auto">
                <a:xfrm>
                  <a:off x="8580" y="636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 rot="3042535">
                <a:off x="1464" y="3146"/>
                <a:ext cx="197" cy="183"/>
                <a:chOff x="8580" y="6360"/>
                <a:chExt cx="240" cy="227"/>
              </a:xfrm>
            </p:grpSpPr>
            <p:sp>
              <p:nvSpPr>
                <p:cNvPr id="155668" name="AutoShape 20"/>
                <p:cNvSpPr>
                  <a:spLocks noChangeArrowheads="1"/>
                </p:cNvSpPr>
                <p:nvPr/>
              </p:nvSpPr>
              <p:spPr bwMode="auto">
                <a:xfrm>
                  <a:off x="8580" y="6360"/>
                  <a:ext cx="227" cy="227"/>
                </a:xfrm>
                <a:prstGeom prst="flowChartExtract">
                  <a:avLst/>
                </a:prstGeom>
                <a:noFill/>
                <a:ln w="38100">
                  <a:solidFill>
                    <a:srgbClr val="FF66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69" name="Line 21"/>
                <p:cNvSpPr>
                  <a:spLocks noChangeShapeType="1"/>
                </p:cNvSpPr>
                <p:nvPr/>
              </p:nvSpPr>
              <p:spPr bwMode="auto">
                <a:xfrm>
                  <a:off x="8580" y="636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5670" name="Line 22"/>
              <p:cNvSpPr>
                <a:spLocks noChangeShapeType="1"/>
              </p:cNvSpPr>
              <p:nvPr/>
            </p:nvSpPr>
            <p:spPr bwMode="auto">
              <a:xfrm>
                <a:off x="1350" y="3459"/>
                <a:ext cx="0" cy="66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71" name="Rectangle 23"/>
              <p:cNvSpPr>
                <a:spLocks noChangeArrowheads="1"/>
              </p:cNvSpPr>
              <p:nvPr/>
            </p:nvSpPr>
            <p:spPr bwMode="auto">
              <a:xfrm>
                <a:off x="2880" y="3379"/>
                <a:ext cx="154" cy="333"/>
              </a:xfrm>
              <a:prstGeom prst="rect">
                <a:avLst/>
              </a:prstGeom>
              <a:gradFill rotWithShape="1">
                <a:gsLst>
                  <a:gs pos="0">
                    <a:srgbClr val="FF6600">
                      <a:gamma/>
                      <a:shade val="46275"/>
                      <a:invGamma/>
                    </a:srgbClr>
                  </a:gs>
                  <a:gs pos="50000">
                    <a:srgbClr val="FF6600"/>
                  </a:gs>
                  <a:gs pos="100000">
                    <a:srgbClr val="FF66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72" name="Line 24"/>
              <p:cNvSpPr>
                <a:spLocks noChangeShapeType="1"/>
              </p:cNvSpPr>
              <p:nvPr/>
            </p:nvSpPr>
            <p:spPr bwMode="auto">
              <a:xfrm flipV="1">
                <a:off x="1053" y="3953"/>
                <a:ext cx="761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73" name="Line 25"/>
              <p:cNvSpPr>
                <a:spLocks noChangeShapeType="1"/>
              </p:cNvSpPr>
              <p:nvPr/>
            </p:nvSpPr>
            <p:spPr bwMode="auto">
              <a:xfrm flipH="1">
                <a:off x="2968" y="3007"/>
                <a:ext cx="0" cy="39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74" name="Line 26"/>
              <p:cNvSpPr>
                <a:spLocks noChangeShapeType="1"/>
              </p:cNvSpPr>
              <p:nvPr/>
            </p:nvSpPr>
            <p:spPr bwMode="auto">
              <a:xfrm flipV="1">
                <a:off x="1032" y="3011"/>
                <a:ext cx="757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75" name="Line 27"/>
              <p:cNvSpPr>
                <a:spLocks noChangeShapeType="1"/>
              </p:cNvSpPr>
              <p:nvPr/>
            </p:nvSpPr>
            <p:spPr bwMode="auto">
              <a:xfrm>
                <a:off x="1358" y="4124"/>
                <a:ext cx="1610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76" name="Line 28"/>
              <p:cNvSpPr>
                <a:spLocks noChangeShapeType="1"/>
              </p:cNvSpPr>
              <p:nvPr/>
            </p:nvSpPr>
            <p:spPr bwMode="auto">
              <a:xfrm flipH="1">
                <a:off x="2965" y="3691"/>
                <a:ext cx="0" cy="45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77" name="Line 29"/>
              <p:cNvSpPr>
                <a:spLocks noChangeShapeType="1"/>
              </p:cNvSpPr>
              <p:nvPr/>
            </p:nvSpPr>
            <p:spPr bwMode="auto">
              <a:xfrm flipH="1">
                <a:off x="1347" y="3016"/>
                <a:ext cx="433" cy="44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78" name="Line 30"/>
              <p:cNvSpPr>
                <a:spLocks noChangeShapeType="1"/>
              </p:cNvSpPr>
              <p:nvPr/>
            </p:nvSpPr>
            <p:spPr bwMode="auto">
              <a:xfrm>
                <a:off x="1780" y="3016"/>
                <a:ext cx="471" cy="481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79" name="Line 31"/>
              <p:cNvSpPr>
                <a:spLocks noChangeShapeType="1"/>
              </p:cNvSpPr>
              <p:nvPr/>
            </p:nvSpPr>
            <p:spPr bwMode="auto">
              <a:xfrm>
                <a:off x="1347" y="3459"/>
                <a:ext cx="470" cy="481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80" name="Line 32"/>
              <p:cNvSpPr>
                <a:spLocks noChangeShapeType="1"/>
              </p:cNvSpPr>
              <p:nvPr/>
            </p:nvSpPr>
            <p:spPr bwMode="auto">
              <a:xfrm flipH="1">
                <a:off x="1780" y="3497"/>
                <a:ext cx="471" cy="48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81" name="Line 33"/>
              <p:cNvSpPr>
                <a:spLocks noChangeShapeType="1"/>
              </p:cNvSpPr>
              <p:nvPr/>
            </p:nvSpPr>
            <p:spPr bwMode="auto">
              <a:xfrm>
                <a:off x="2257" y="3011"/>
                <a:ext cx="0" cy="489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82" name="Text Box 34"/>
              <p:cNvSpPr txBox="1">
                <a:spLocks noChangeArrowheads="1"/>
              </p:cNvSpPr>
              <p:nvPr/>
            </p:nvSpPr>
            <p:spPr bwMode="auto">
              <a:xfrm>
                <a:off x="2968" y="3361"/>
                <a:ext cx="454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 i="1">
                    <a:latin typeface="Times New Roman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800" baseline="-25000">
                    <a:latin typeface="Times New Roman" pitchFamily="18" charset="0"/>
                    <a:ea typeface="楷体_GB2312" pitchFamily="49" charset="-122"/>
                  </a:rPr>
                  <a:t>o</a:t>
                </a:r>
                <a:endParaRPr kumimoji="1" lang="en-US" altLang="zh-CN" sz="28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5683" name="Text Box 35"/>
              <p:cNvSpPr txBox="1">
                <a:spLocks noChangeArrowheads="1"/>
              </p:cNvSpPr>
              <p:nvPr/>
            </p:nvSpPr>
            <p:spPr bwMode="auto">
              <a:xfrm>
                <a:off x="2937" y="3124"/>
                <a:ext cx="244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155684" name="Text Box 36"/>
              <p:cNvSpPr txBox="1">
                <a:spLocks noChangeArrowheads="1"/>
              </p:cNvSpPr>
              <p:nvPr/>
            </p:nvSpPr>
            <p:spPr bwMode="auto">
              <a:xfrm>
                <a:off x="2965" y="3577"/>
                <a:ext cx="22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en-US" sz="2800" b="1" i="1">
                    <a:latin typeface="Times New Roman" pitchFamily="18" charset="0"/>
                    <a:ea typeface="楷体_GB2312" pitchFamily="49" charset="-122"/>
                  </a:rPr>
                  <a:t>_</a:t>
                </a:r>
                <a:endParaRPr kumimoji="1" lang="en-US" altLang="zh-CN" sz="28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5685" name="Text Box 37"/>
              <p:cNvSpPr txBox="1">
                <a:spLocks noChangeArrowheads="1"/>
              </p:cNvSpPr>
              <p:nvPr/>
            </p:nvSpPr>
            <p:spPr bwMode="auto">
              <a:xfrm>
                <a:off x="612" y="3351"/>
                <a:ext cx="455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 i="1">
                    <a:latin typeface="Times New Roman" pitchFamily="18" charset="0"/>
                    <a:ea typeface="楷体_GB2312" pitchFamily="49" charset="-122"/>
                  </a:rPr>
                  <a:t>u</a:t>
                </a:r>
                <a:endParaRPr kumimoji="1" lang="en-US" altLang="zh-CN" sz="28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5686" name="Text Box 38"/>
              <p:cNvSpPr txBox="1">
                <a:spLocks noChangeArrowheads="1"/>
              </p:cNvSpPr>
              <p:nvPr/>
            </p:nvSpPr>
            <p:spPr bwMode="auto">
              <a:xfrm>
                <a:off x="809" y="3066"/>
                <a:ext cx="246" cy="3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155687" name="Text Box 39"/>
              <p:cNvSpPr txBox="1">
                <a:spLocks noChangeArrowheads="1"/>
              </p:cNvSpPr>
              <p:nvPr/>
            </p:nvSpPr>
            <p:spPr bwMode="auto">
              <a:xfrm>
                <a:off x="839" y="3549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en-US" sz="2800" b="1" i="1" dirty="0">
                    <a:latin typeface="Times New Roman" pitchFamily="18" charset="0"/>
                    <a:ea typeface="楷体_GB2312" pitchFamily="49" charset="-122"/>
                  </a:rPr>
                  <a:t>_</a:t>
                </a:r>
                <a:endParaRPr kumimoji="1" lang="en-US" altLang="zh-CN" sz="2800" b="1" i="1" dirty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5688" name="Text Box 40"/>
              <p:cNvSpPr txBox="1">
                <a:spLocks noChangeArrowheads="1"/>
              </p:cNvSpPr>
              <p:nvPr/>
            </p:nvSpPr>
            <p:spPr bwMode="auto">
              <a:xfrm>
                <a:off x="2511" y="3379"/>
                <a:ext cx="454" cy="32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 i="1">
                    <a:latin typeface="Times New Roman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800" baseline="-25000">
                    <a:latin typeface="Times New Roman" pitchFamily="18" charset="0"/>
                    <a:ea typeface="楷体_GB2312" pitchFamily="49" charset="-122"/>
                  </a:rPr>
                  <a:t>L</a:t>
                </a:r>
                <a:endParaRPr kumimoji="1" lang="en-US" altLang="zh-CN" sz="28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5689" name="Line 41"/>
              <p:cNvSpPr>
                <a:spLocks noChangeShapeType="1"/>
              </p:cNvSpPr>
              <p:nvPr/>
            </p:nvSpPr>
            <p:spPr bwMode="auto">
              <a:xfrm>
                <a:off x="2745" y="3011"/>
                <a:ext cx="211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690" name="Line 42"/>
              <p:cNvSpPr>
                <a:spLocks noChangeShapeType="1"/>
              </p:cNvSpPr>
              <p:nvPr/>
            </p:nvSpPr>
            <p:spPr bwMode="auto">
              <a:xfrm>
                <a:off x="2259" y="3011"/>
                <a:ext cx="508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91" name="Rectangle 43"/>
              <p:cNvSpPr>
                <a:spLocks noChangeArrowheads="1"/>
              </p:cNvSpPr>
              <p:nvPr/>
            </p:nvSpPr>
            <p:spPr bwMode="auto">
              <a:xfrm>
                <a:off x="1161" y="2943"/>
                <a:ext cx="40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>
                    <a:latin typeface="Times New Roman" pitchFamily="18" charset="0"/>
                  </a:rPr>
                  <a:t>D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55692" name="Rectangle 44"/>
              <p:cNvSpPr>
                <a:spLocks noChangeArrowheads="1"/>
              </p:cNvSpPr>
              <p:nvPr/>
            </p:nvSpPr>
            <p:spPr bwMode="auto">
              <a:xfrm>
                <a:off x="2033" y="3717"/>
                <a:ext cx="319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>
                    <a:latin typeface="Times New Roman" pitchFamily="18" charset="0"/>
                  </a:rPr>
                  <a:t>D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55693" name="Rectangle 45"/>
              <p:cNvSpPr>
                <a:spLocks noChangeArrowheads="1"/>
              </p:cNvSpPr>
              <p:nvPr/>
            </p:nvSpPr>
            <p:spPr bwMode="auto">
              <a:xfrm>
                <a:off x="1906" y="2895"/>
                <a:ext cx="370" cy="29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>
                    <a:latin typeface="Times New Roman" pitchFamily="18" charset="0"/>
                  </a:rPr>
                  <a:t> D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5694" name="Rectangle 46"/>
              <p:cNvSpPr>
                <a:spLocks noChangeArrowheads="1"/>
              </p:cNvSpPr>
              <p:nvPr/>
            </p:nvSpPr>
            <p:spPr bwMode="auto">
              <a:xfrm>
                <a:off x="1286" y="3669"/>
                <a:ext cx="319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kumimoji="1" lang="en-US" altLang="zh-CN" sz="2400">
                    <a:latin typeface="Times New Roman" pitchFamily="18" charset="0"/>
                  </a:rPr>
                  <a:t>D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55696" name="Line 48"/>
              <p:cNvSpPr>
                <a:spLocks noChangeShapeType="1"/>
              </p:cNvSpPr>
              <p:nvPr/>
            </p:nvSpPr>
            <p:spPr bwMode="auto">
              <a:xfrm>
                <a:off x="2455" y="3067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697" name="Text Box 49"/>
              <p:cNvSpPr txBox="1">
                <a:spLocks noChangeArrowheads="1"/>
              </p:cNvSpPr>
              <p:nvPr/>
            </p:nvSpPr>
            <p:spPr bwMode="auto">
              <a:xfrm>
                <a:off x="2370" y="3010"/>
                <a:ext cx="454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 i="1">
                    <a:latin typeface="Times New Roman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800" baseline="-25000">
                    <a:latin typeface="Times New Roman" pitchFamily="18" charset="0"/>
                    <a:ea typeface="楷体_GB2312" pitchFamily="49" charset="-122"/>
                  </a:rPr>
                  <a:t>o</a:t>
                </a:r>
                <a:endParaRPr kumimoji="1" lang="en-US" altLang="zh-CN" sz="28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5698" name="Text Box 50"/>
              <p:cNvSpPr txBox="1">
                <a:spLocks noChangeArrowheads="1"/>
              </p:cNvSpPr>
              <p:nvPr/>
            </p:nvSpPr>
            <p:spPr bwMode="auto">
              <a:xfrm>
                <a:off x="1562" y="2722"/>
                <a:ext cx="45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i="1" dirty="0">
                    <a:latin typeface="Times New Roman" pitchFamily="18" charset="0"/>
                    <a:ea typeface="楷体_GB2312" pitchFamily="49" charset="-122"/>
                  </a:rPr>
                  <a:t>A</a:t>
                </a:r>
                <a:endParaRPr kumimoji="1" lang="en-US" altLang="zh-CN" sz="2400" b="1" i="1" dirty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5699" name="Text Box 51"/>
              <p:cNvSpPr txBox="1">
                <a:spLocks noChangeArrowheads="1"/>
              </p:cNvSpPr>
              <p:nvPr/>
            </p:nvSpPr>
            <p:spPr bwMode="auto">
              <a:xfrm>
                <a:off x="1646" y="3864"/>
                <a:ext cx="45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i="1" dirty="0">
                    <a:latin typeface="Times New Roman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 b="1" i="1" dirty="0"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55700" name="Text Box 52"/>
            <p:cNvSpPr txBox="1">
              <a:spLocks noChangeArrowheads="1"/>
            </p:cNvSpPr>
            <p:nvPr/>
          </p:nvSpPr>
          <p:spPr bwMode="auto">
            <a:xfrm>
              <a:off x="1292" y="4089"/>
              <a:ext cx="709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（</a:t>
              </a:r>
              <a:r>
                <a:rPr lang="en-US" altLang="zh-CN" sz="2400" b="1"/>
                <a:t>a</a:t>
              </a:r>
              <a:r>
                <a:rPr lang="zh-CN" altLang="en-US" sz="2400" b="1"/>
                <a:t>）</a:t>
              </a:r>
            </a:p>
          </p:txBody>
        </p:sp>
      </p:grpSp>
      <p:grpSp>
        <p:nvGrpSpPr>
          <p:cNvPr id="8" name="Group 128"/>
          <p:cNvGrpSpPr>
            <a:grpSpLocks/>
          </p:cNvGrpSpPr>
          <p:nvPr/>
        </p:nvGrpSpPr>
        <p:grpSpPr bwMode="auto">
          <a:xfrm>
            <a:off x="4818063" y="1347788"/>
            <a:ext cx="4325937" cy="2817813"/>
            <a:chOff x="2823" y="2436"/>
            <a:chExt cx="2725" cy="1775"/>
          </a:xfrm>
        </p:grpSpPr>
        <p:sp>
          <p:nvSpPr>
            <p:cNvPr id="155731" name="Text Box 83"/>
            <p:cNvSpPr txBox="1">
              <a:spLocks noChangeArrowheads="1"/>
            </p:cNvSpPr>
            <p:nvPr/>
          </p:nvSpPr>
          <p:spPr bwMode="auto">
            <a:xfrm>
              <a:off x="2823" y="3067"/>
              <a:ext cx="31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i="1" dirty="0">
                  <a:latin typeface="Times New Roman" pitchFamily="18" charset="0"/>
                  <a:ea typeface="楷体_GB2312" pitchFamily="49" charset="-122"/>
                </a:rPr>
                <a:t>u</a:t>
              </a:r>
              <a:endParaRPr kumimoji="1" lang="en-US" altLang="zh-CN" sz="2800" b="1" i="1" dirty="0"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9" name="Group 127"/>
            <p:cNvGrpSpPr>
              <a:grpSpLocks/>
            </p:cNvGrpSpPr>
            <p:nvPr/>
          </p:nvGrpSpPr>
          <p:grpSpPr bwMode="auto">
            <a:xfrm>
              <a:off x="2908" y="2436"/>
              <a:ext cx="2640" cy="1775"/>
              <a:chOff x="2908" y="2436"/>
              <a:chExt cx="2640" cy="1775"/>
            </a:xfrm>
          </p:grpSpPr>
          <p:sp>
            <p:nvSpPr>
              <p:cNvPr id="155703" name="Line 55"/>
              <p:cNvSpPr>
                <a:spLocks noChangeShapeType="1"/>
              </p:cNvSpPr>
              <p:nvPr/>
            </p:nvSpPr>
            <p:spPr bwMode="auto">
              <a:xfrm>
                <a:off x="3163" y="2736"/>
                <a:ext cx="16" cy="94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16" name="Line 68"/>
              <p:cNvSpPr>
                <a:spLocks noChangeShapeType="1"/>
              </p:cNvSpPr>
              <p:nvPr/>
            </p:nvSpPr>
            <p:spPr bwMode="auto">
              <a:xfrm>
                <a:off x="3476" y="3185"/>
                <a:ext cx="0" cy="66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17" name="Rectangle 69"/>
              <p:cNvSpPr>
                <a:spLocks noChangeArrowheads="1"/>
              </p:cNvSpPr>
              <p:nvPr/>
            </p:nvSpPr>
            <p:spPr bwMode="auto">
              <a:xfrm>
                <a:off x="5006" y="3105"/>
                <a:ext cx="154" cy="333"/>
              </a:xfrm>
              <a:prstGeom prst="rect">
                <a:avLst/>
              </a:prstGeom>
              <a:gradFill rotWithShape="1">
                <a:gsLst>
                  <a:gs pos="0">
                    <a:srgbClr val="FF6600">
                      <a:gamma/>
                      <a:shade val="46275"/>
                      <a:invGamma/>
                    </a:srgbClr>
                  </a:gs>
                  <a:gs pos="50000">
                    <a:srgbClr val="FF6600"/>
                  </a:gs>
                  <a:gs pos="100000">
                    <a:srgbClr val="FF66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18" name="Line 70"/>
              <p:cNvSpPr>
                <a:spLocks noChangeShapeType="1"/>
              </p:cNvSpPr>
              <p:nvPr/>
            </p:nvSpPr>
            <p:spPr bwMode="auto">
              <a:xfrm flipV="1">
                <a:off x="3179" y="3679"/>
                <a:ext cx="761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19" name="Line 71"/>
              <p:cNvSpPr>
                <a:spLocks noChangeShapeType="1"/>
              </p:cNvSpPr>
              <p:nvPr/>
            </p:nvSpPr>
            <p:spPr bwMode="auto">
              <a:xfrm flipH="1">
                <a:off x="5094" y="2733"/>
                <a:ext cx="0" cy="39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20" name="Line 72"/>
              <p:cNvSpPr>
                <a:spLocks noChangeShapeType="1"/>
              </p:cNvSpPr>
              <p:nvPr/>
            </p:nvSpPr>
            <p:spPr bwMode="auto">
              <a:xfrm flipV="1">
                <a:off x="3158" y="2737"/>
                <a:ext cx="757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21" name="Line 73"/>
              <p:cNvSpPr>
                <a:spLocks noChangeShapeType="1"/>
              </p:cNvSpPr>
              <p:nvPr/>
            </p:nvSpPr>
            <p:spPr bwMode="auto">
              <a:xfrm>
                <a:off x="3484" y="3850"/>
                <a:ext cx="1610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22" name="Line 74"/>
              <p:cNvSpPr>
                <a:spLocks noChangeShapeType="1"/>
              </p:cNvSpPr>
              <p:nvPr/>
            </p:nvSpPr>
            <p:spPr bwMode="auto">
              <a:xfrm flipH="1">
                <a:off x="5091" y="3417"/>
                <a:ext cx="0" cy="45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28" name="Text Box 80"/>
              <p:cNvSpPr txBox="1">
                <a:spLocks noChangeArrowheads="1"/>
              </p:cNvSpPr>
              <p:nvPr/>
            </p:nvSpPr>
            <p:spPr bwMode="auto">
              <a:xfrm>
                <a:off x="5094" y="3087"/>
                <a:ext cx="454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 i="1">
                    <a:latin typeface="Times New Roman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800" baseline="-25000">
                    <a:latin typeface="Times New Roman" pitchFamily="18" charset="0"/>
                    <a:ea typeface="楷体_GB2312" pitchFamily="49" charset="-122"/>
                  </a:rPr>
                  <a:t>o</a:t>
                </a:r>
                <a:endParaRPr kumimoji="1" lang="en-US" altLang="zh-CN" sz="28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5729" name="Text Box 81"/>
              <p:cNvSpPr txBox="1">
                <a:spLocks noChangeArrowheads="1"/>
              </p:cNvSpPr>
              <p:nvPr/>
            </p:nvSpPr>
            <p:spPr bwMode="auto">
              <a:xfrm>
                <a:off x="5063" y="2850"/>
                <a:ext cx="244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155730" name="Text Box 82"/>
              <p:cNvSpPr txBox="1">
                <a:spLocks noChangeArrowheads="1"/>
              </p:cNvSpPr>
              <p:nvPr/>
            </p:nvSpPr>
            <p:spPr bwMode="auto">
              <a:xfrm>
                <a:off x="5091" y="3303"/>
                <a:ext cx="22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en-US" sz="2800" b="1" i="1">
                    <a:latin typeface="Times New Roman" pitchFamily="18" charset="0"/>
                    <a:ea typeface="楷体_GB2312" pitchFamily="49" charset="-122"/>
                  </a:rPr>
                  <a:t>_</a:t>
                </a:r>
                <a:endParaRPr kumimoji="1" lang="en-US" altLang="zh-CN" sz="28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5733" name="Text Box 85"/>
              <p:cNvSpPr txBox="1">
                <a:spLocks noChangeArrowheads="1"/>
              </p:cNvSpPr>
              <p:nvPr/>
            </p:nvSpPr>
            <p:spPr bwMode="auto">
              <a:xfrm>
                <a:off x="3021" y="3275"/>
                <a:ext cx="11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endParaRPr kumimoji="1" lang="zh-CN" altLang="zh-CN" sz="28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5734" name="Text Box 86"/>
              <p:cNvSpPr txBox="1">
                <a:spLocks noChangeArrowheads="1"/>
              </p:cNvSpPr>
              <p:nvPr/>
            </p:nvSpPr>
            <p:spPr bwMode="auto">
              <a:xfrm>
                <a:off x="4637" y="3105"/>
                <a:ext cx="454" cy="32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 i="1">
                    <a:latin typeface="Times New Roman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800" baseline="-25000">
                    <a:latin typeface="Times New Roman" pitchFamily="18" charset="0"/>
                    <a:ea typeface="楷体_GB2312" pitchFamily="49" charset="-122"/>
                  </a:rPr>
                  <a:t>L</a:t>
                </a:r>
                <a:endParaRPr kumimoji="1" lang="en-US" altLang="zh-CN" sz="28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5735" name="Line 87"/>
              <p:cNvSpPr>
                <a:spLocks noChangeShapeType="1"/>
              </p:cNvSpPr>
              <p:nvPr/>
            </p:nvSpPr>
            <p:spPr bwMode="auto">
              <a:xfrm>
                <a:off x="4871" y="2737"/>
                <a:ext cx="211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36" name="Line 88"/>
              <p:cNvSpPr>
                <a:spLocks noChangeShapeType="1"/>
              </p:cNvSpPr>
              <p:nvPr/>
            </p:nvSpPr>
            <p:spPr bwMode="auto">
              <a:xfrm>
                <a:off x="4385" y="2737"/>
                <a:ext cx="508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37" name="Rectangle 89"/>
              <p:cNvSpPr>
                <a:spLocks noChangeArrowheads="1"/>
              </p:cNvSpPr>
              <p:nvPr/>
            </p:nvSpPr>
            <p:spPr bwMode="auto">
              <a:xfrm>
                <a:off x="3287" y="2669"/>
                <a:ext cx="40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>
                    <a:latin typeface="Times New Roman" pitchFamily="18" charset="0"/>
                  </a:rPr>
                  <a:t>D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55738" name="Rectangle 90"/>
              <p:cNvSpPr>
                <a:spLocks noChangeArrowheads="1"/>
              </p:cNvSpPr>
              <p:nvPr/>
            </p:nvSpPr>
            <p:spPr bwMode="auto">
              <a:xfrm>
                <a:off x="4159" y="3443"/>
                <a:ext cx="319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>
                    <a:latin typeface="Times New Roman" pitchFamily="18" charset="0"/>
                  </a:rPr>
                  <a:t>D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55739" name="Rectangle 91"/>
              <p:cNvSpPr>
                <a:spLocks noChangeArrowheads="1"/>
              </p:cNvSpPr>
              <p:nvPr/>
            </p:nvSpPr>
            <p:spPr bwMode="auto">
              <a:xfrm>
                <a:off x="4041" y="2612"/>
                <a:ext cx="370" cy="29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>
                    <a:latin typeface="Times New Roman" pitchFamily="18" charset="0"/>
                  </a:rPr>
                  <a:t> D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5740" name="Rectangle 92"/>
              <p:cNvSpPr>
                <a:spLocks noChangeArrowheads="1"/>
              </p:cNvSpPr>
              <p:nvPr/>
            </p:nvSpPr>
            <p:spPr bwMode="auto">
              <a:xfrm>
                <a:off x="3412" y="3395"/>
                <a:ext cx="319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kumimoji="1" lang="en-US" altLang="zh-CN" sz="2400">
                    <a:latin typeface="Times New Roman" pitchFamily="18" charset="0"/>
                  </a:rPr>
                  <a:t>D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55742" name="Line 94"/>
              <p:cNvSpPr>
                <a:spLocks noChangeShapeType="1"/>
              </p:cNvSpPr>
              <p:nvPr/>
            </p:nvSpPr>
            <p:spPr bwMode="auto">
              <a:xfrm>
                <a:off x="4581" y="2793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743" name="Text Box 95"/>
              <p:cNvSpPr txBox="1">
                <a:spLocks noChangeArrowheads="1"/>
              </p:cNvSpPr>
              <p:nvPr/>
            </p:nvSpPr>
            <p:spPr bwMode="auto">
              <a:xfrm>
                <a:off x="4496" y="2736"/>
                <a:ext cx="454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 i="1">
                    <a:latin typeface="Times New Roman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800" baseline="-25000">
                    <a:latin typeface="Times New Roman" pitchFamily="18" charset="0"/>
                    <a:ea typeface="楷体_GB2312" pitchFamily="49" charset="-122"/>
                  </a:rPr>
                  <a:t>o</a:t>
                </a:r>
                <a:endParaRPr kumimoji="1" lang="en-US" altLang="zh-CN" sz="28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5744" name="Text Box 96"/>
              <p:cNvSpPr txBox="1">
                <a:spLocks noChangeArrowheads="1"/>
              </p:cNvSpPr>
              <p:nvPr/>
            </p:nvSpPr>
            <p:spPr bwMode="auto">
              <a:xfrm>
                <a:off x="3707" y="2436"/>
                <a:ext cx="45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i="1" dirty="0">
                    <a:latin typeface="Times New Roman" pitchFamily="18" charset="0"/>
                    <a:ea typeface="楷体_GB2312" pitchFamily="49" charset="-122"/>
                  </a:rPr>
                  <a:t>A</a:t>
                </a:r>
                <a:endParaRPr kumimoji="1" lang="en-US" altLang="zh-CN" sz="2400" b="1" i="1" dirty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5745" name="Text Box 97"/>
              <p:cNvSpPr txBox="1">
                <a:spLocks noChangeArrowheads="1"/>
              </p:cNvSpPr>
              <p:nvPr/>
            </p:nvSpPr>
            <p:spPr bwMode="auto">
              <a:xfrm>
                <a:off x="3810" y="3606"/>
                <a:ext cx="45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i="1" dirty="0">
                    <a:latin typeface="Times New Roman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 b="1" i="1" dirty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5746" name="Text Box 98"/>
              <p:cNvSpPr txBox="1">
                <a:spLocks noChangeArrowheads="1"/>
              </p:cNvSpPr>
              <p:nvPr/>
            </p:nvSpPr>
            <p:spPr bwMode="auto">
              <a:xfrm>
                <a:off x="3787" y="3919"/>
                <a:ext cx="709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/>
                  <a:t>（</a:t>
                </a:r>
                <a:r>
                  <a:rPr lang="en-US" altLang="zh-CN" sz="2400" b="1"/>
                  <a:t>b</a:t>
                </a:r>
                <a:r>
                  <a:rPr lang="zh-CN" altLang="en-US" sz="2400" b="1"/>
                  <a:t>）</a:t>
                </a:r>
              </a:p>
            </p:txBody>
          </p:sp>
          <p:grpSp>
            <p:nvGrpSpPr>
              <p:cNvPr id="10" name="Group 102"/>
              <p:cNvGrpSpPr>
                <a:grpSpLocks/>
              </p:cNvGrpSpPr>
              <p:nvPr/>
            </p:nvGrpSpPr>
            <p:grpSpPr bwMode="auto">
              <a:xfrm>
                <a:off x="3906" y="2737"/>
                <a:ext cx="477" cy="500"/>
                <a:chOff x="3906" y="2737"/>
                <a:chExt cx="477" cy="500"/>
              </a:xfrm>
            </p:grpSpPr>
            <p:sp>
              <p:nvSpPr>
                <p:cNvPr id="155724" name="Line 76"/>
                <p:cNvSpPr>
                  <a:spLocks noChangeShapeType="1"/>
                </p:cNvSpPr>
                <p:nvPr/>
              </p:nvSpPr>
              <p:spPr bwMode="auto">
                <a:xfrm>
                  <a:off x="3906" y="2742"/>
                  <a:ext cx="136" cy="155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27" name="Line 79"/>
                <p:cNvSpPr>
                  <a:spLocks noChangeShapeType="1"/>
                </p:cNvSpPr>
                <p:nvPr/>
              </p:nvSpPr>
              <p:spPr bwMode="auto">
                <a:xfrm>
                  <a:off x="4383" y="2737"/>
                  <a:ext cx="0" cy="489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48" name="Line 100"/>
                <p:cNvSpPr>
                  <a:spLocks noChangeShapeType="1"/>
                </p:cNvSpPr>
                <p:nvPr/>
              </p:nvSpPr>
              <p:spPr bwMode="auto">
                <a:xfrm>
                  <a:off x="4071" y="2925"/>
                  <a:ext cx="312" cy="312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749" name="Line 101"/>
                <p:cNvSpPr>
                  <a:spLocks noChangeShapeType="1"/>
                </p:cNvSpPr>
                <p:nvPr/>
              </p:nvSpPr>
              <p:spPr bwMode="auto">
                <a:xfrm>
                  <a:off x="4071" y="2925"/>
                  <a:ext cx="85" cy="114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109"/>
              <p:cNvGrpSpPr>
                <a:grpSpLocks/>
              </p:cNvGrpSpPr>
              <p:nvPr/>
            </p:nvGrpSpPr>
            <p:grpSpPr bwMode="auto">
              <a:xfrm>
                <a:off x="3475" y="3181"/>
                <a:ext cx="477" cy="495"/>
                <a:chOff x="3844" y="2108"/>
                <a:chExt cx="477" cy="495"/>
              </a:xfrm>
            </p:grpSpPr>
            <p:sp>
              <p:nvSpPr>
                <p:cNvPr id="155752" name="Line 104"/>
                <p:cNvSpPr>
                  <a:spLocks noChangeShapeType="1"/>
                </p:cNvSpPr>
                <p:nvPr/>
              </p:nvSpPr>
              <p:spPr bwMode="auto">
                <a:xfrm>
                  <a:off x="3844" y="2108"/>
                  <a:ext cx="136" cy="155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55" name="Line 107"/>
                <p:cNvSpPr>
                  <a:spLocks noChangeShapeType="1"/>
                </p:cNvSpPr>
                <p:nvPr/>
              </p:nvSpPr>
              <p:spPr bwMode="auto">
                <a:xfrm>
                  <a:off x="4009" y="2291"/>
                  <a:ext cx="312" cy="312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756" name="Line 108"/>
                <p:cNvSpPr>
                  <a:spLocks noChangeShapeType="1"/>
                </p:cNvSpPr>
                <p:nvPr/>
              </p:nvSpPr>
              <p:spPr bwMode="auto">
                <a:xfrm>
                  <a:off x="4009" y="2291"/>
                  <a:ext cx="85" cy="114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115"/>
              <p:cNvGrpSpPr>
                <a:grpSpLocks/>
              </p:cNvGrpSpPr>
              <p:nvPr/>
            </p:nvGrpSpPr>
            <p:grpSpPr bwMode="auto">
              <a:xfrm rot="16200000">
                <a:off x="3449" y="2754"/>
                <a:ext cx="477" cy="426"/>
                <a:chOff x="3844" y="2108"/>
                <a:chExt cx="477" cy="495"/>
              </a:xfrm>
            </p:grpSpPr>
            <p:sp>
              <p:nvSpPr>
                <p:cNvPr id="155759" name="Line 111"/>
                <p:cNvSpPr>
                  <a:spLocks noChangeShapeType="1"/>
                </p:cNvSpPr>
                <p:nvPr/>
              </p:nvSpPr>
              <p:spPr bwMode="auto">
                <a:xfrm>
                  <a:off x="3844" y="2108"/>
                  <a:ext cx="136" cy="155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61" name="Line 113"/>
                <p:cNvSpPr>
                  <a:spLocks noChangeShapeType="1"/>
                </p:cNvSpPr>
                <p:nvPr/>
              </p:nvSpPr>
              <p:spPr bwMode="auto">
                <a:xfrm>
                  <a:off x="4099" y="2387"/>
                  <a:ext cx="222" cy="216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762" name="Line 114"/>
                <p:cNvSpPr>
                  <a:spLocks noChangeShapeType="1"/>
                </p:cNvSpPr>
                <p:nvPr/>
              </p:nvSpPr>
              <p:spPr bwMode="auto">
                <a:xfrm>
                  <a:off x="4009" y="2291"/>
                  <a:ext cx="175" cy="67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116"/>
              <p:cNvGrpSpPr>
                <a:grpSpLocks/>
              </p:cNvGrpSpPr>
              <p:nvPr/>
            </p:nvGrpSpPr>
            <p:grpSpPr bwMode="auto">
              <a:xfrm rot="16200000">
                <a:off x="3915" y="3223"/>
                <a:ext cx="482" cy="454"/>
                <a:chOff x="3844" y="2108"/>
                <a:chExt cx="477" cy="495"/>
              </a:xfrm>
            </p:grpSpPr>
            <p:sp>
              <p:nvSpPr>
                <p:cNvPr id="155765" name="Line 117"/>
                <p:cNvSpPr>
                  <a:spLocks noChangeShapeType="1"/>
                </p:cNvSpPr>
                <p:nvPr/>
              </p:nvSpPr>
              <p:spPr bwMode="auto">
                <a:xfrm>
                  <a:off x="3844" y="2108"/>
                  <a:ext cx="136" cy="155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67" name="Line 119"/>
                <p:cNvSpPr>
                  <a:spLocks noChangeShapeType="1"/>
                </p:cNvSpPr>
                <p:nvPr/>
              </p:nvSpPr>
              <p:spPr bwMode="auto">
                <a:xfrm>
                  <a:off x="4099" y="2387"/>
                  <a:ext cx="222" cy="216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768" name="Line 120"/>
                <p:cNvSpPr>
                  <a:spLocks noChangeShapeType="1"/>
                </p:cNvSpPr>
                <p:nvPr/>
              </p:nvSpPr>
              <p:spPr bwMode="auto">
                <a:xfrm>
                  <a:off x="4009" y="2291"/>
                  <a:ext cx="175" cy="67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5732" name="Text Box 84"/>
              <p:cNvSpPr txBox="1">
                <a:spLocks noChangeArrowheads="1"/>
              </p:cNvSpPr>
              <p:nvPr/>
            </p:nvSpPr>
            <p:spPr bwMode="auto">
              <a:xfrm>
                <a:off x="2908" y="2585"/>
                <a:ext cx="227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 b="1" dirty="0">
                    <a:latin typeface="Times New Roman" pitchFamily="18" charset="0"/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155772" name="Text Box 124"/>
              <p:cNvSpPr txBox="1">
                <a:spLocks noChangeArrowheads="1"/>
              </p:cNvSpPr>
              <p:nvPr/>
            </p:nvSpPr>
            <p:spPr bwMode="auto">
              <a:xfrm>
                <a:off x="2965" y="3492"/>
                <a:ext cx="227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  <a:ea typeface="楷体_GB2312" pitchFamily="49" charset="-122"/>
                  </a:rPr>
                  <a:t>-</a:t>
                </a:r>
              </a:p>
            </p:txBody>
          </p:sp>
        </p:grpSp>
      </p:grpSp>
      <p:sp>
        <p:nvSpPr>
          <p:cNvPr id="105" name="Oval 35">
            <a:extLst>
              <a:ext uri="{FF2B5EF4-FFF2-40B4-BE49-F238E27FC236}">
                <a16:creationId xmlns:a16="http://schemas.microsoft.com/office/drawing/2014/main" id="{BEB4E50C-3E53-49E3-8915-AE468F87F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829" y="2373245"/>
            <a:ext cx="351621" cy="38191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6" name="Oval 35">
            <a:extLst>
              <a:ext uri="{FF2B5EF4-FFF2-40B4-BE49-F238E27FC236}">
                <a16:creationId xmlns:a16="http://schemas.microsoft.com/office/drawing/2014/main" id="{6F7D3ECE-8D09-4FE6-8137-4C83CEDE6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77" y="2473296"/>
            <a:ext cx="351621" cy="38191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43" name="Rectangle 17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altLang="zh-CN" sz="3600" b="1">
                <a:latin typeface="Times New Roman" pitchFamily="18" charset="0"/>
              </a:rPr>
              <a:t>⑶ </a:t>
            </a:r>
            <a:r>
              <a:rPr lang="zh-CN" altLang="en-US" sz="3600" b="1">
                <a:latin typeface="Times New Roman" pitchFamily="18" charset="0"/>
              </a:rPr>
              <a:t>二极管电路的分析方法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385763" y="4598988"/>
            <a:ext cx="8077200" cy="1214437"/>
          </a:xfrm>
        </p:spPr>
        <p:txBody>
          <a:bodyPr/>
          <a:lstStyle/>
          <a:p>
            <a:pPr algn="just"/>
            <a:r>
              <a:rPr lang="zh-CN" altLang="en-US" sz="2800" b="1" dirty="0">
                <a:latin typeface="Times New Roman" pitchFamily="18" charset="0"/>
              </a:rPr>
              <a:t>当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&lt; 0</a:t>
            </a:r>
            <a:r>
              <a:rPr lang="zh-CN" altLang="en-US" sz="2800" b="1" dirty="0">
                <a:latin typeface="Times New Roman" pitchFamily="18" charset="0"/>
              </a:rPr>
              <a:t>时，</a:t>
            </a:r>
            <a:r>
              <a:rPr lang="en-US" altLang="zh-CN" sz="2800" b="1" dirty="0">
                <a:latin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</a:rPr>
              <a:t>点电位低，</a:t>
            </a:r>
            <a:r>
              <a:rPr lang="en-US" altLang="zh-CN" sz="2800" b="1" dirty="0">
                <a:latin typeface="Times New Roman" pitchFamily="18" charset="0"/>
              </a:rPr>
              <a:t>B</a:t>
            </a:r>
            <a:r>
              <a:rPr lang="zh-CN" altLang="en-US" sz="2800" b="1" dirty="0">
                <a:latin typeface="Times New Roman" pitchFamily="18" charset="0"/>
              </a:rPr>
              <a:t>点电位高，二极管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</a:rPr>
              <a:t>、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latin typeface="Times New Roman" pitchFamily="18" charset="0"/>
              </a:rPr>
              <a:t>导通，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</a:rPr>
              <a:t>、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</a:rPr>
              <a:t>截止，如图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所示。因此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=-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1408113"/>
            <a:ext cx="4460875" cy="2800351"/>
            <a:chOff x="243" y="2617"/>
            <a:chExt cx="2810" cy="1764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43" y="2617"/>
              <a:ext cx="2810" cy="1424"/>
              <a:chOff x="612" y="2721"/>
              <a:chExt cx="2810" cy="1424"/>
            </a:xfrm>
          </p:grpSpPr>
          <p:sp>
            <p:nvSpPr>
              <p:cNvPr id="156680" name="Line 8"/>
              <p:cNvSpPr>
                <a:spLocks noChangeShapeType="1"/>
              </p:cNvSpPr>
              <p:nvPr/>
            </p:nvSpPr>
            <p:spPr bwMode="auto">
              <a:xfrm>
                <a:off x="1037" y="3010"/>
                <a:ext cx="16" cy="94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 rot="8071415">
                <a:off x="1501" y="3640"/>
                <a:ext cx="197" cy="182"/>
                <a:chOff x="8580" y="6360"/>
                <a:chExt cx="240" cy="227"/>
              </a:xfrm>
            </p:grpSpPr>
            <p:sp>
              <p:nvSpPr>
                <p:cNvPr id="156682" name="AutoShape 10"/>
                <p:cNvSpPr>
                  <a:spLocks noChangeArrowheads="1"/>
                </p:cNvSpPr>
                <p:nvPr/>
              </p:nvSpPr>
              <p:spPr bwMode="auto">
                <a:xfrm>
                  <a:off x="8580" y="6360"/>
                  <a:ext cx="227" cy="227"/>
                </a:xfrm>
                <a:prstGeom prst="flowChartExtract">
                  <a:avLst/>
                </a:prstGeom>
                <a:noFill/>
                <a:ln w="38100">
                  <a:solidFill>
                    <a:srgbClr val="FF66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683" name="Line 11"/>
                <p:cNvSpPr>
                  <a:spLocks noChangeShapeType="1"/>
                </p:cNvSpPr>
                <p:nvPr/>
              </p:nvSpPr>
              <p:spPr bwMode="auto">
                <a:xfrm>
                  <a:off x="8580" y="636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 rot="8071415">
                <a:off x="1947" y="3195"/>
                <a:ext cx="198" cy="183"/>
                <a:chOff x="8580" y="6360"/>
                <a:chExt cx="240" cy="227"/>
              </a:xfrm>
            </p:grpSpPr>
            <p:sp>
              <p:nvSpPr>
                <p:cNvPr id="156685" name="AutoShape 13"/>
                <p:cNvSpPr>
                  <a:spLocks noChangeArrowheads="1"/>
                </p:cNvSpPr>
                <p:nvPr/>
              </p:nvSpPr>
              <p:spPr bwMode="auto">
                <a:xfrm>
                  <a:off x="8580" y="6360"/>
                  <a:ext cx="227" cy="227"/>
                </a:xfrm>
                <a:prstGeom prst="flowChartExtract">
                  <a:avLst/>
                </a:prstGeom>
                <a:noFill/>
                <a:ln w="38100">
                  <a:solidFill>
                    <a:srgbClr val="FF66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686" name="Line 14"/>
                <p:cNvSpPr>
                  <a:spLocks noChangeShapeType="1"/>
                </p:cNvSpPr>
                <p:nvPr/>
              </p:nvSpPr>
              <p:spPr bwMode="auto">
                <a:xfrm>
                  <a:off x="8580" y="636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 rot="3042535">
                <a:off x="1936" y="3640"/>
                <a:ext cx="197" cy="182"/>
                <a:chOff x="8580" y="6360"/>
                <a:chExt cx="240" cy="227"/>
              </a:xfrm>
            </p:grpSpPr>
            <p:sp>
              <p:nvSpPr>
                <p:cNvPr id="156688" name="AutoShape 16"/>
                <p:cNvSpPr>
                  <a:spLocks noChangeArrowheads="1"/>
                </p:cNvSpPr>
                <p:nvPr/>
              </p:nvSpPr>
              <p:spPr bwMode="auto">
                <a:xfrm>
                  <a:off x="8580" y="6360"/>
                  <a:ext cx="227" cy="227"/>
                </a:xfrm>
                <a:prstGeom prst="flowChartExtract">
                  <a:avLst/>
                </a:prstGeom>
                <a:noFill/>
                <a:ln w="38100">
                  <a:solidFill>
                    <a:srgbClr val="FF66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689" name="Line 17"/>
                <p:cNvSpPr>
                  <a:spLocks noChangeShapeType="1"/>
                </p:cNvSpPr>
                <p:nvPr/>
              </p:nvSpPr>
              <p:spPr bwMode="auto">
                <a:xfrm>
                  <a:off x="8580" y="636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 rot="3042535">
                <a:off x="1464" y="3146"/>
                <a:ext cx="197" cy="183"/>
                <a:chOff x="8580" y="6360"/>
                <a:chExt cx="240" cy="227"/>
              </a:xfrm>
            </p:grpSpPr>
            <p:sp>
              <p:nvSpPr>
                <p:cNvPr id="156691" name="AutoShape 19"/>
                <p:cNvSpPr>
                  <a:spLocks noChangeArrowheads="1"/>
                </p:cNvSpPr>
                <p:nvPr/>
              </p:nvSpPr>
              <p:spPr bwMode="auto">
                <a:xfrm>
                  <a:off x="8580" y="6360"/>
                  <a:ext cx="227" cy="227"/>
                </a:xfrm>
                <a:prstGeom prst="flowChartExtract">
                  <a:avLst/>
                </a:prstGeom>
                <a:noFill/>
                <a:ln w="38100">
                  <a:solidFill>
                    <a:srgbClr val="FF66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692" name="Line 20"/>
                <p:cNvSpPr>
                  <a:spLocks noChangeShapeType="1"/>
                </p:cNvSpPr>
                <p:nvPr/>
              </p:nvSpPr>
              <p:spPr bwMode="auto">
                <a:xfrm>
                  <a:off x="8580" y="636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6693" name="Line 21"/>
              <p:cNvSpPr>
                <a:spLocks noChangeShapeType="1"/>
              </p:cNvSpPr>
              <p:nvPr/>
            </p:nvSpPr>
            <p:spPr bwMode="auto">
              <a:xfrm>
                <a:off x="1350" y="3459"/>
                <a:ext cx="0" cy="66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94" name="Rectangle 22"/>
              <p:cNvSpPr>
                <a:spLocks noChangeArrowheads="1"/>
              </p:cNvSpPr>
              <p:nvPr/>
            </p:nvSpPr>
            <p:spPr bwMode="auto">
              <a:xfrm>
                <a:off x="2880" y="3379"/>
                <a:ext cx="154" cy="333"/>
              </a:xfrm>
              <a:prstGeom prst="rect">
                <a:avLst/>
              </a:prstGeom>
              <a:gradFill rotWithShape="1">
                <a:gsLst>
                  <a:gs pos="0">
                    <a:srgbClr val="FF6600">
                      <a:gamma/>
                      <a:shade val="46275"/>
                      <a:invGamma/>
                    </a:srgbClr>
                  </a:gs>
                  <a:gs pos="50000">
                    <a:srgbClr val="FF6600"/>
                  </a:gs>
                  <a:gs pos="100000">
                    <a:srgbClr val="FF66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95" name="Line 23"/>
              <p:cNvSpPr>
                <a:spLocks noChangeShapeType="1"/>
              </p:cNvSpPr>
              <p:nvPr/>
            </p:nvSpPr>
            <p:spPr bwMode="auto">
              <a:xfrm flipV="1">
                <a:off x="1053" y="3953"/>
                <a:ext cx="761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96" name="Line 24"/>
              <p:cNvSpPr>
                <a:spLocks noChangeShapeType="1"/>
              </p:cNvSpPr>
              <p:nvPr/>
            </p:nvSpPr>
            <p:spPr bwMode="auto">
              <a:xfrm flipH="1">
                <a:off x="2968" y="3007"/>
                <a:ext cx="0" cy="39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97" name="Line 25"/>
              <p:cNvSpPr>
                <a:spLocks noChangeShapeType="1"/>
              </p:cNvSpPr>
              <p:nvPr/>
            </p:nvSpPr>
            <p:spPr bwMode="auto">
              <a:xfrm flipV="1">
                <a:off x="1032" y="3011"/>
                <a:ext cx="757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98" name="Line 26"/>
              <p:cNvSpPr>
                <a:spLocks noChangeShapeType="1"/>
              </p:cNvSpPr>
              <p:nvPr/>
            </p:nvSpPr>
            <p:spPr bwMode="auto">
              <a:xfrm>
                <a:off x="1358" y="4124"/>
                <a:ext cx="1610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699" name="Line 27"/>
              <p:cNvSpPr>
                <a:spLocks noChangeShapeType="1"/>
              </p:cNvSpPr>
              <p:nvPr/>
            </p:nvSpPr>
            <p:spPr bwMode="auto">
              <a:xfrm flipH="1">
                <a:off x="2965" y="3691"/>
                <a:ext cx="0" cy="45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00" name="Line 28"/>
              <p:cNvSpPr>
                <a:spLocks noChangeShapeType="1"/>
              </p:cNvSpPr>
              <p:nvPr/>
            </p:nvSpPr>
            <p:spPr bwMode="auto">
              <a:xfrm flipH="1">
                <a:off x="1347" y="3016"/>
                <a:ext cx="433" cy="44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01" name="Line 29"/>
              <p:cNvSpPr>
                <a:spLocks noChangeShapeType="1"/>
              </p:cNvSpPr>
              <p:nvPr/>
            </p:nvSpPr>
            <p:spPr bwMode="auto">
              <a:xfrm>
                <a:off x="1780" y="3016"/>
                <a:ext cx="471" cy="481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02" name="Line 30"/>
              <p:cNvSpPr>
                <a:spLocks noChangeShapeType="1"/>
              </p:cNvSpPr>
              <p:nvPr/>
            </p:nvSpPr>
            <p:spPr bwMode="auto">
              <a:xfrm>
                <a:off x="1347" y="3459"/>
                <a:ext cx="470" cy="481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03" name="Line 31"/>
              <p:cNvSpPr>
                <a:spLocks noChangeShapeType="1"/>
              </p:cNvSpPr>
              <p:nvPr/>
            </p:nvSpPr>
            <p:spPr bwMode="auto">
              <a:xfrm flipH="1">
                <a:off x="1780" y="3497"/>
                <a:ext cx="471" cy="48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04" name="Line 32"/>
              <p:cNvSpPr>
                <a:spLocks noChangeShapeType="1"/>
              </p:cNvSpPr>
              <p:nvPr/>
            </p:nvSpPr>
            <p:spPr bwMode="auto">
              <a:xfrm>
                <a:off x="2257" y="3011"/>
                <a:ext cx="0" cy="489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05" name="Text Box 33"/>
              <p:cNvSpPr txBox="1">
                <a:spLocks noChangeArrowheads="1"/>
              </p:cNvSpPr>
              <p:nvPr/>
            </p:nvSpPr>
            <p:spPr bwMode="auto">
              <a:xfrm>
                <a:off x="2968" y="3361"/>
                <a:ext cx="454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 i="1">
                    <a:latin typeface="Times New Roman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800" baseline="-25000">
                    <a:latin typeface="Times New Roman" pitchFamily="18" charset="0"/>
                    <a:ea typeface="楷体_GB2312" pitchFamily="49" charset="-122"/>
                  </a:rPr>
                  <a:t>o</a:t>
                </a:r>
                <a:endParaRPr kumimoji="1" lang="en-US" altLang="zh-CN" sz="28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6706" name="Text Box 34"/>
              <p:cNvSpPr txBox="1">
                <a:spLocks noChangeArrowheads="1"/>
              </p:cNvSpPr>
              <p:nvPr/>
            </p:nvSpPr>
            <p:spPr bwMode="auto">
              <a:xfrm>
                <a:off x="2937" y="3124"/>
                <a:ext cx="244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156707" name="Text Box 35"/>
              <p:cNvSpPr txBox="1">
                <a:spLocks noChangeArrowheads="1"/>
              </p:cNvSpPr>
              <p:nvPr/>
            </p:nvSpPr>
            <p:spPr bwMode="auto">
              <a:xfrm>
                <a:off x="2965" y="3577"/>
                <a:ext cx="22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en-US" sz="2800" b="1" i="1">
                    <a:latin typeface="Times New Roman" pitchFamily="18" charset="0"/>
                    <a:ea typeface="楷体_GB2312" pitchFamily="49" charset="-122"/>
                  </a:rPr>
                  <a:t>_</a:t>
                </a:r>
                <a:endParaRPr kumimoji="1" lang="en-US" altLang="zh-CN" sz="28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6708" name="Text Box 36"/>
              <p:cNvSpPr txBox="1">
                <a:spLocks noChangeArrowheads="1"/>
              </p:cNvSpPr>
              <p:nvPr/>
            </p:nvSpPr>
            <p:spPr bwMode="auto">
              <a:xfrm>
                <a:off x="612" y="3351"/>
                <a:ext cx="455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 i="1">
                    <a:latin typeface="Times New Roman" pitchFamily="18" charset="0"/>
                    <a:ea typeface="楷体_GB2312" pitchFamily="49" charset="-122"/>
                  </a:rPr>
                  <a:t>u</a:t>
                </a:r>
                <a:endParaRPr kumimoji="1" lang="en-US" altLang="zh-CN" sz="28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6709" name="Text Box 37"/>
              <p:cNvSpPr txBox="1">
                <a:spLocks noChangeArrowheads="1"/>
              </p:cNvSpPr>
              <p:nvPr/>
            </p:nvSpPr>
            <p:spPr bwMode="auto">
              <a:xfrm>
                <a:off x="809" y="3066"/>
                <a:ext cx="246" cy="3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156710" name="Text Box 38"/>
              <p:cNvSpPr txBox="1">
                <a:spLocks noChangeArrowheads="1"/>
              </p:cNvSpPr>
              <p:nvPr/>
            </p:nvSpPr>
            <p:spPr bwMode="auto">
              <a:xfrm>
                <a:off x="839" y="3549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en-US" sz="2800" b="1" i="1">
                    <a:latin typeface="Times New Roman" pitchFamily="18" charset="0"/>
                    <a:ea typeface="楷体_GB2312" pitchFamily="49" charset="-122"/>
                  </a:rPr>
                  <a:t>_</a:t>
                </a:r>
                <a:endParaRPr kumimoji="1" lang="en-US" altLang="zh-CN" sz="28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6711" name="Text Box 39"/>
              <p:cNvSpPr txBox="1">
                <a:spLocks noChangeArrowheads="1"/>
              </p:cNvSpPr>
              <p:nvPr/>
            </p:nvSpPr>
            <p:spPr bwMode="auto">
              <a:xfrm>
                <a:off x="2511" y="3379"/>
                <a:ext cx="454" cy="32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 i="1">
                    <a:latin typeface="Times New Roman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800" baseline="-25000">
                    <a:latin typeface="Times New Roman" pitchFamily="18" charset="0"/>
                    <a:ea typeface="楷体_GB2312" pitchFamily="49" charset="-122"/>
                  </a:rPr>
                  <a:t>L</a:t>
                </a:r>
                <a:endParaRPr kumimoji="1" lang="en-US" altLang="zh-CN" sz="28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6712" name="Line 40"/>
              <p:cNvSpPr>
                <a:spLocks noChangeShapeType="1"/>
              </p:cNvSpPr>
              <p:nvPr/>
            </p:nvSpPr>
            <p:spPr bwMode="auto">
              <a:xfrm>
                <a:off x="2745" y="3011"/>
                <a:ext cx="211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713" name="Line 41"/>
              <p:cNvSpPr>
                <a:spLocks noChangeShapeType="1"/>
              </p:cNvSpPr>
              <p:nvPr/>
            </p:nvSpPr>
            <p:spPr bwMode="auto">
              <a:xfrm>
                <a:off x="2259" y="3011"/>
                <a:ext cx="508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714" name="Rectangle 42"/>
              <p:cNvSpPr>
                <a:spLocks noChangeArrowheads="1"/>
              </p:cNvSpPr>
              <p:nvPr/>
            </p:nvSpPr>
            <p:spPr bwMode="auto">
              <a:xfrm>
                <a:off x="1161" y="2943"/>
                <a:ext cx="40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>
                    <a:latin typeface="Times New Roman" pitchFamily="18" charset="0"/>
                  </a:rPr>
                  <a:t>D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56715" name="Rectangle 43"/>
              <p:cNvSpPr>
                <a:spLocks noChangeArrowheads="1"/>
              </p:cNvSpPr>
              <p:nvPr/>
            </p:nvSpPr>
            <p:spPr bwMode="auto">
              <a:xfrm>
                <a:off x="2033" y="3717"/>
                <a:ext cx="319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>
                    <a:latin typeface="Times New Roman" pitchFamily="18" charset="0"/>
                  </a:rPr>
                  <a:t>D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56716" name="Rectangle 44"/>
              <p:cNvSpPr>
                <a:spLocks noChangeArrowheads="1"/>
              </p:cNvSpPr>
              <p:nvPr/>
            </p:nvSpPr>
            <p:spPr bwMode="auto">
              <a:xfrm>
                <a:off x="1906" y="2895"/>
                <a:ext cx="370" cy="29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>
                    <a:latin typeface="Times New Roman" pitchFamily="18" charset="0"/>
                  </a:rPr>
                  <a:t> D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56717" name="Rectangle 45"/>
              <p:cNvSpPr>
                <a:spLocks noChangeArrowheads="1"/>
              </p:cNvSpPr>
              <p:nvPr/>
            </p:nvSpPr>
            <p:spPr bwMode="auto">
              <a:xfrm>
                <a:off x="1286" y="3669"/>
                <a:ext cx="319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r>
                  <a:rPr kumimoji="1" lang="en-US" altLang="zh-CN" sz="2400">
                    <a:latin typeface="Times New Roman" pitchFamily="18" charset="0"/>
                  </a:rPr>
                  <a:t>D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56719" name="Line 47"/>
              <p:cNvSpPr>
                <a:spLocks noChangeShapeType="1"/>
              </p:cNvSpPr>
              <p:nvPr/>
            </p:nvSpPr>
            <p:spPr bwMode="auto">
              <a:xfrm>
                <a:off x="2455" y="3067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6720" name="Text Box 48"/>
              <p:cNvSpPr txBox="1">
                <a:spLocks noChangeArrowheads="1"/>
              </p:cNvSpPr>
              <p:nvPr/>
            </p:nvSpPr>
            <p:spPr bwMode="auto">
              <a:xfrm>
                <a:off x="2370" y="3010"/>
                <a:ext cx="454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800" i="1">
                    <a:latin typeface="Times New Roman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800" baseline="-25000">
                    <a:latin typeface="Times New Roman" pitchFamily="18" charset="0"/>
                    <a:ea typeface="楷体_GB2312" pitchFamily="49" charset="-122"/>
                  </a:rPr>
                  <a:t>o</a:t>
                </a:r>
                <a:endParaRPr kumimoji="1" lang="en-US" altLang="zh-CN" sz="28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6721" name="Text Box 49"/>
              <p:cNvSpPr txBox="1">
                <a:spLocks noChangeArrowheads="1"/>
              </p:cNvSpPr>
              <p:nvPr/>
            </p:nvSpPr>
            <p:spPr bwMode="auto">
              <a:xfrm>
                <a:off x="1612" y="2721"/>
                <a:ext cx="45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i="1" dirty="0">
                    <a:latin typeface="Times New Roman" pitchFamily="18" charset="0"/>
                    <a:ea typeface="楷体_GB2312" pitchFamily="49" charset="-122"/>
                  </a:rPr>
                  <a:t>A</a:t>
                </a:r>
                <a:endParaRPr kumimoji="1" lang="en-US" altLang="zh-CN" sz="2400" b="1" i="1" dirty="0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6722" name="Text Box 50"/>
              <p:cNvSpPr txBox="1">
                <a:spLocks noChangeArrowheads="1"/>
              </p:cNvSpPr>
              <p:nvPr/>
            </p:nvSpPr>
            <p:spPr bwMode="auto">
              <a:xfrm>
                <a:off x="1668" y="3857"/>
                <a:ext cx="45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i="1" dirty="0">
                    <a:latin typeface="Times New Roman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 b="1" i="1" dirty="0"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56723" name="Text Box 51"/>
            <p:cNvSpPr txBox="1">
              <a:spLocks noChangeArrowheads="1"/>
            </p:cNvSpPr>
            <p:nvPr/>
          </p:nvSpPr>
          <p:spPr bwMode="auto">
            <a:xfrm>
              <a:off x="1292" y="4089"/>
              <a:ext cx="709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（</a:t>
              </a:r>
              <a:r>
                <a:rPr lang="en-US" altLang="zh-CN" sz="2400" b="1">
                  <a:latin typeface="Times New Roman" pitchFamily="18" charset="0"/>
                </a:rPr>
                <a:t>a</a:t>
              </a:r>
              <a:r>
                <a:rPr lang="zh-CN" altLang="en-US" sz="2400" b="1">
                  <a:latin typeface="Times New Roman" pitchFamily="18" charset="0"/>
                </a:rPr>
                <a:t>）</a:t>
              </a:r>
            </a:p>
          </p:txBody>
        </p:sp>
      </p:grpSp>
      <p:sp>
        <p:nvSpPr>
          <p:cNvPr id="156733" name="Text Box 61"/>
          <p:cNvSpPr txBox="1">
            <a:spLocks noChangeArrowheads="1"/>
          </p:cNvSpPr>
          <p:nvPr/>
        </p:nvSpPr>
        <p:spPr bwMode="auto">
          <a:xfrm>
            <a:off x="8221663" y="4135438"/>
            <a:ext cx="72072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kumimoji="1" lang="en-US" altLang="zh-CN" sz="2800" baseline="-25000">
                <a:latin typeface="Times New Roman" pitchFamily="18" charset="0"/>
                <a:ea typeface="楷体_GB2312" pitchFamily="49" charset="-122"/>
              </a:rPr>
              <a:t>o</a:t>
            </a:r>
            <a:endParaRPr kumimoji="1" lang="en-US" altLang="zh-CN" sz="2800" b="1" i="1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8" name="Group 170"/>
          <p:cNvGrpSpPr>
            <a:grpSpLocks/>
          </p:cNvGrpSpPr>
          <p:nvPr/>
        </p:nvGrpSpPr>
        <p:grpSpPr bwMode="auto">
          <a:xfrm>
            <a:off x="4572000" y="1670050"/>
            <a:ext cx="4186238" cy="2538413"/>
            <a:chOff x="2880" y="2130"/>
            <a:chExt cx="2637" cy="1599"/>
          </a:xfrm>
        </p:grpSpPr>
        <p:sp>
          <p:nvSpPr>
            <p:cNvPr id="156778" name="Text Box 106"/>
            <p:cNvSpPr txBox="1">
              <a:spLocks noChangeArrowheads="1"/>
            </p:cNvSpPr>
            <p:nvPr/>
          </p:nvSpPr>
          <p:spPr bwMode="auto">
            <a:xfrm>
              <a:off x="2880" y="2585"/>
              <a:ext cx="31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i="1">
                  <a:latin typeface="Times New Roman" pitchFamily="18" charset="0"/>
                  <a:ea typeface="楷体_GB2312" pitchFamily="49" charset="-122"/>
                </a:rPr>
                <a:t>u</a:t>
              </a:r>
              <a:endParaRPr kumimoji="1" lang="en-US" altLang="zh-CN" sz="2800" b="1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6780" name="Line 108"/>
            <p:cNvSpPr>
              <a:spLocks noChangeShapeType="1"/>
            </p:cNvSpPr>
            <p:nvPr/>
          </p:nvSpPr>
          <p:spPr bwMode="auto">
            <a:xfrm>
              <a:off x="3220" y="2254"/>
              <a:ext cx="16" cy="94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81" name="Line 109"/>
            <p:cNvSpPr>
              <a:spLocks noChangeShapeType="1"/>
            </p:cNvSpPr>
            <p:nvPr/>
          </p:nvSpPr>
          <p:spPr bwMode="auto">
            <a:xfrm>
              <a:off x="3533" y="2703"/>
              <a:ext cx="0" cy="66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82" name="Rectangle 110"/>
            <p:cNvSpPr>
              <a:spLocks noChangeArrowheads="1"/>
            </p:cNvSpPr>
            <p:nvPr/>
          </p:nvSpPr>
          <p:spPr bwMode="auto">
            <a:xfrm>
              <a:off x="5063" y="2623"/>
              <a:ext cx="154" cy="333"/>
            </a:xfrm>
            <a:prstGeom prst="rect">
              <a:avLst/>
            </a:prstGeom>
            <a:gradFill rotWithShape="1">
              <a:gsLst>
                <a:gs pos="0">
                  <a:srgbClr val="FF6600">
                    <a:gamma/>
                    <a:shade val="46275"/>
                    <a:invGamma/>
                  </a:srgbClr>
                </a:gs>
                <a:gs pos="5000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83" name="Line 111"/>
            <p:cNvSpPr>
              <a:spLocks noChangeShapeType="1"/>
            </p:cNvSpPr>
            <p:nvPr/>
          </p:nvSpPr>
          <p:spPr bwMode="auto">
            <a:xfrm flipV="1">
              <a:off x="3236" y="3197"/>
              <a:ext cx="761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84" name="Line 112"/>
            <p:cNvSpPr>
              <a:spLocks noChangeShapeType="1"/>
            </p:cNvSpPr>
            <p:nvPr/>
          </p:nvSpPr>
          <p:spPr bwMode="auto">
            <a:xfrm flipH="1">
              <a:off x="5151" y="2251"/>
              <a:ext cx="0" cy="39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85" name="Line 113"/>
            <p:cNvSpPr>
              <a:spLocks noChangeShapeType="1"/>
            </p:cNvSpPr>
            <p:nvPr/>
          </p:nvSpPr>
          <p:spPr bwMode="auto">
            <a:xfrm flipV="1">
              <a:off x="3215" y="2255"/>
              <a:ext cx="757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86" name="Line 114"/>
            <p:cNvSpPr>
              <a:spLocks noChangeShapeType="1"/>
            </p:cNvSpPr>
            <p:nvPr/>
          </p:nvSpPr>
          <p:spPr bwMode="auto">
            <a:xfrm>
              <a:off x="3541" y="3368"/>
              <a:ext cx="161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87" name="Line 115"/>
            <p:cNvSpPr>
              <a:spLocks noChangeShapeType="1"/>
            </p:cNvSpPr>
            <p:nvPr/>
          </p:nvSpPr>
          <p:spPr bwMode="auto">
            <a:xfrm flipH="1">
              <a:off x="5148" y="2935"/>
              <a:ext cx="0" cy="45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89" name="Text Box 117"/>
            <p:cNvSpPr txBox="1">
              <a:spLocks noChangeArrowheads="1"/>
            </p:cNvSpPr>
            <p:nvPr/>
          </p:nvSpPr>
          <p:spPr bwMode="auto">
            <a:xfrm>
              <a:off x="5120" y="2368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156790" name="Text Box 118"/>
            <p:cNvSpPr txBox="1">
              <a:spLocks noChangeArrowheads="1"/>
            </p:cNvSpPr>
            <p:nvPr/>
          </p:nvSpPr>
          <p:spPr bwMode="auto">
            <a:xfrm>
              <a:off x="5148" y="2821"/>
              <a:ext cx="229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en-US" sz="2800" b="1" i="1">
                  <a:latin typeface="Times New Roman" pitchFamily="18" charset="0"/>
                  <a:ea typeface="楷体_GB2312" pitchFamily="49" charset="-122"/>
                </a:rPr>
                <a:t>_</a:t>
              </a:r>
              <a:endParaRPr kumimoji="1" lang="en-US" altLang="zh-CN" sz="2800" b="1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6791" name="Text Box 119"/>
            <p:cNvSpPr txBox="1">
              <a:spLocks noChangeArrowheads="1"/>
            </p:cNvSpPr>
            <p:nvPr/>
          </p:nvSpPr>
          <p:spPr bwMode="auto">
            <a:xfrm>
              <a:off x="3078" y="2793"/>
              <a:ext cx="1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endParaRPr kumimoji="1" lang="zh-CN" altLang="zh-CN" sz="2800" b="1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6792" name="Text Box 120"/>
            <p:cNvSpPr txBox="1">
              <a:spLocks noChangeArrowheads="1"/>
            </p:cNvSpPr>
            <p:nvPr/>
          </p:nvSpPr>
          <p:spPr bwMode="auto">
            <a:xfrm>
              <a:off x="4694" y="2623"/>
              <a:ext cx="454" cy="32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i="1">
                  <a:latin typeface="Times New Roman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aseline="-25000">
                  <a:latin typeface="Times New Roman" pitchFamily="18" charset="0"/>
                  <a:ea typeface="楷体_GB2312" pitchFamily="49" charset="-122"/>
                </a:rPr>
                <a:t>L</a:t>
              </a:r>
              <a:endParaRPr kumimoji="1" lang="en-US" altLang="zh-CN" sz="2800" b="1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6793" name="Line 121"/>
            <p:cNvSpPr>
              <a:spLocks noChangeShapeType="1"/>
            </p:cNvSpPr>
            <p:nvPr/>
          </p:nvSpPr>
          <p:spPr bwMode="auto">
            <a:xfrm>
              <a:off x="4928" y="2255"/>
              <a:ext cx="211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794" name="Line 122"/>
            <p:cNvSpPr>
              <a:spLocks noChangeShapeType="1"/>
            </p:cNvSpPr>
            <p:nvPr/>
          </p:nvSpPr>
          <p:spPr bwMode="auto">
            <a:xfrm>
              <a:off x="4442" y="2255"/>
              <a:ext cx="50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95" name="Rectangle 123"/>
            <p:cNvSpPr>
              <a:spLocks noChangeArrowheads="1"/>
            </p:cNvSpPr>
            <p:nvPr/>
          </p:nvSpPr>
          <p:spPr bwMode="auto">
            <a:xfrm>
              <a:off x="3344" y="2187"/>
              <a:ext cx="40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D</a:t>
              </a:r>
              <a:r>
                <a:rPr kumimoji="1" lang="en-US" altLang="zh-CN" sz="240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56796" name="Rectangle 124"/>
            <p:cNvSpPr>
              <a:spLocks noChangeArrowheads="1"/>
            </p:cNvSpPr>
            <p:nvPr/>
          </p:nvSpPr>
          <p:spPr bwMode="auto">
            <a:xfrm>
              <a:off x="4216" y="2961"/>
              <a:ext cx="31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D</a:t>
              </a:r>
              <a:r>
                <a:rPr kumimoji="1"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6797" name="Rectangle 125"/>
            <p:cNvSpPr>
              <a:spLocks noChangeArrowheads="1"/>
            </p:cNvSpPr>
            <p:nvPr/>
          </p:nvSpPr>
          <p:spPr bwMode="auto">
            <a:xfrm>
              <a:off x="4098" y="2130"/>
              <a:ext cx="370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 D</a:t>
              </a:r>
              <a:r>
                <a:rPr kumimoji="1"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6798" name="Rectangle 126"/>
            <p:cNvSpPr>
              <a:spLocks noChangeArrowheads="1"/>
            </p:cNvSpPr>
            <p:nvPr/>
          </p:nvSpPr>
          <p:spPr bwMode="auto">
            <a:xfrm>
              <a:off x="3469" y="2913"/>
              <a:ext cx="319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D</a:t>
              </a:r>
              <a:r>
                <a:rPr kumimoji="1" lang="en-US" altLang="zh-CN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56800" name="Line 128"/>
            <p:cNvSpPr>
              <a:spLocks noChangeShapeType="1"/>
            </p:cNvSpPr>
            <p:nvPr/>
          </p:nvSpPr>
          <p:spPr bwMode="auto">
            <a:xfrm>
              <a:off x="4638" y="2311"/>
              <a:ext cx="34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6801" name="Text Box 129"/>
            <p:cNvSpPr txBox="1">
              <a:spLocks noChangeArrowheads="1"/>
            </p:cNvSpPr>
            <p:nvPr/>
          </p:nvSpPr>
          <p:spPr bwMode="auto">
            <a:xfrm>
              <a:off x="4553" y="2254"/>
              <a:ext cx="45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i="1">
                  <a:latin typeface="Times New Roman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800" baseline="-25000">
                  <a:latin typeface="Times New Roman" pitchFamily="18" charset="0"/>
                  <a:ea typeface="楷体_GB2312" pitchFamily="49" charset="-122"/>
                </a:rPr>
                <a:t>o</a:t>
              </a:r>
              <a:endParaRPr kumimoji="1" lang="en-US" altLang="zh-CN" sz="2800" b="1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6802" name="Text Box 130"/>
            <p:cNvSpPr txBox="1">
              <a:spLocks noChangeArrowheads="1"/>
            </p:cNvSpPr>
            <p:nvPr/>
          </p:nvSpPr>
          <p:spPr bwMode="auto">
            <a:xfrm>
              <a:off x="5063" y="2132"/>
              <a:ext cx="45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i="1">
                  <a:latin typeface="Times New Roman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6803" name="Text Box 131"/>
            <p:cNvSpPr txBox="1">
              <a:spLocks noChangeArrowheads="1"/>
            </p:cNvSpPr>
            <p:nvPr/>
          </p:nvSpPr>
          <p:spPr bwMode="auto">
            <a:xfrm>
              <a:off x="5063" y="3152"/>
              <a:ext cx="45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i="1">
                  <a:latin typeface="Times New Roman" pitchFamily="18" charset="0"/>
                  <a:ea typeface="楷体_GB2312" pitchFamily="49" charset="-122"/>
                </a:rPr>
                <a:t>B</a:t>
              </a:r>
              <a:endParaRPr kumimoji="1" lang="en-US" altLang="zh-CN" sz="2400" b="1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6804" name="Text Box 132"/>
            <p:cNvSpPr txBox="1">
              <a:spLocks noChangeArrowheads="1"/>
            </p:cNvSpPr>
            <p:nvPr/>
          </p:nvSpPr>
          <p:spPr bwMode="auto">
            <a:xfrm>
              <a:off x="3844" y="3437"/>
              <a:ext cx="709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（</a:t>
              </a:r>
              <a:r>
                <a:rPr lang="en-US" altLang="zh-CN" sz="2400" b="1"/>
                <a:t>c</a:t>
              </a:r>
              <a:r>
                <a:rPr lang="zh-CN" altLang="en-US" sz="2400" b="1"/>
                <a:t>）</a:t>
              </a:r>
            </a:p>
          </p:txBody>
        </p:sp>
        <p:sp>
          <p:nvSpPr>
            <p:cNvPr id="156807" name="Line 135"/>
            <p:cNvSpPr>
              <a:spLocks noChangeShapeType="1"/>
            </p:cNvSpPr>
            <p:nvPr/>
          </p:nvSpPr>
          <p:spPr bwMode="auto">
            <a:xfrm>
              <a:off x="4439" y="2245"/>
              <a:ext cx="0" cy="48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139"/>
            <p:cNvGrpSpPr>
              <a:grpSpLocks/>
            </p:cNvGrpSpPr>
            <p:nvPr/>
          </p:nvGrpSpPr>
          <p:grpSpPr bwMode="auto">
            <a:xfrm rot="16200000">
              <a:off x="3506" y="2272"/>
              <a:ext cx="477" cy="425"/>
              <a:chOff x="3844" y="2108"/>
              <a:chExt cx="477" cy="495"/>
            </a:xfrm>
          </p:grpSpPr>
          <p:sp>
            <p:nvSpPr>
              <p:cNvPr id="156812" name="Line 140"/>
              <p:cNvSpPr>
                <a:spLocks noChangeShapeType="1"/>
              </p:cNvSpPr>
              <p:nvPr/>
            </p:nvSpPr>
            <p:spPr bwMode="auto">
              <a:xfrm>
                <a:off x="3844" y="2108"/>
                <a:ext cx="136" cy="15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14" name="Line 142"/>
              <p:cNvSpPr>
                <a:spLocks noChangeShapeType="1"/>
              </p:cNvSpPr>
              <p:nvPr/>
            </p:nvSpPr>
            <p:spPr bwMode="auto">
              <a:xfrm>
                <a:off x="4009" y="2291"/>
                <a:ext cx="312" cy="31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6815" name="Line 143"/>
              <p:cNvSpPr>
                <a:spLocks noChangeShapeType="1"/>
              </p:cNvSpPr>
              <p:nvPr/>
            </p:nvSpPr>
            <p:spPr bwMode="auto">
              <a:xfrm>
                <a:off x="4009" y="2291"/>
                <a:ext cx="85" cy="114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144"/>
            <p:cNvGrpSpPr>
              <a:grpSpLocks/>
            </p:cNvGrpSpPr>
            <p:nvPr/>
          </p:nvGrpSpPr>
          <p:grpSpPr bwMode="auto">
            <a:xfrm>
              <a:off x="3532" y="2699"/>
              <a:ext cx="454" cy="482"/>
              <a:chOff x="3844" y="2108"/>
              <a:chExt cx="477" cy="495"/>
            </a:xfrm>
          </p:grpSpPr>
          <p:sp>
            <p:nvSpPr>
              <p:cNvPr id="156817" name="Line 145"/>
              <p:cNvSpPr>
                <a:spLocks noChangeShapeType="1"/>
              </p:cNvSpPr>
              <p:nvPr/>
            </p:nvSpPr>
            <p:spPr bwMode="auto">
              <a:xfrm>
                <a:off x="3844" y="2108"/>
                <a:ext cx="136" cy="15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19" name="Line 147"/>
              <p:cNvSpPr>
                <a:spLocks noChangeShapeType="1"/>
              </p:cNvSpPr>
              <p:nvPr/>
            </p:nvSpPr>
            <p:spPr bwMode="auto">
              <a:xfrm>
                <a:off x="4099" y="2387"/>
                <a:ext cx="222" cy="216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6820" name="Line 148"/>
              <p:cNvSpPr>
                <a:spLocks noChangeShapeType="1"/>
              </p:cNvSpPr>
              <p:nvPr/>
            </p:nvSpPr>
            <p:spPr bwMode="auto">
              <a:xfrm>
                <a:off x="4009" y="2291"/>
                <a:ext cx="175" cy="67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6827" name="Text Box 155"/>
            <p:cNvSpPr txBox="1">
              <a:spLocks noChangeArrowheads="1"/>
            </p:cNvSpPr>
            <p:nvPr/>
          </p:nvSpPr>
          <p:spPr bwMode="auto">
            <a:xfrm>
              <a:off x="2993" y="3039"/>
              <a:ext cx="22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156830" name="Text Box 158"/>
            <p:cNvSpPr txBox="1">
              <a:spLocks noChangeArrowheads="1"/>
            </p:cNvSpPr>
            <p:nvPr/>
          </p:nvSpPr>
          <p:spPr bwMode="auto">
            <a:xfrm>
              <a:off x="3022" y="2132"/>
              <a:ext cx="22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  <a:ea typeface="楷体_GB2312" pitchFamily="49" charset="-122"/>
                </a:rPr>
                <a:t>-</a:t>
              </a:r>
            </a:p>
          </p:txBody>
        </p:sp>
        <p:grpSp>
          <p:nvGrpSpPr>
            <p:cNvPr id="13" name="Group 160"/>
            <p:cNvGrpSpPr>
              <a:grpSpLocks/>
            </p:cNvGrpSpPr>
            <p:nvPr/>
          </p:nvGrpSpPr>
          <p:grpSpPr bwMode="auto">
            <a:xfrm>
              <a:off x="3957" y="2245"/>
              <a:ext cx="482" cy="482"/>
              <a:chOff x="3844" y="2108"/>
              <a:chExt cx="477" cy="495"/>
            </a:xfrm>
          </p:grpSpPr>
          <p:sp>
            <p:nvSpPr>
              <p:cNvPr id="156833" name="Line 161"/>
              <p:cNvSpPr>
                <a:spLocks noChangeShapeType="1"/>
              </p:cNvSpPr>
              <p:nvPr/>
            </p:nvSpPr>
            <p:spPr bwMode="auto">
              <a:xfrm>
                <a:off x="3844" y="2108"/>
                <a:ext cx="136" cy="15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35" name="Line 163"/>
              <p:cNvSpPr>
                <a:spLocks noChangeShapeType="1"/>
              </p:cNvSpPr>
              <p:nvPr/>
            </p:nvSpPr>
            <p:spPr bwMode="auto">
              <a:xfrm>
                <a:off x="4099" y="2387"/>
                <a:ext cx="222" cy="216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6836" name="Line 164"/>
              <p:cNvSpPr>
                <a:spLocks noChangeShapeType="1"/>
              </p:cNvSpPr>
              <p:nvPr/>
            </p:nvSpPr>
            <p:spPr bwMode="auto">
              <a:xfrm>
                <a:off x="4009" y="2291"/>
                <a:ext cx="175" cy="67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" name="Group 165"/>
            <p:cNvGrpSpPr>
              <a:grpSpLocks/>
            </p:cNvGrpSpPr>
            <p:nvPr/>
          </p:nvGrpSpPr>
          <p:grpSpPr bwMode="auto">
            <a:xfrm rot="16200000">
              <a:off x="3974" y="2739"/>
              <a:ext cx="477" cy="453"/>
              <a:chOff x="3844" y="2108"/>
              <a:chExt cx="477" cy="495"/>
            </a:xfrm>
          </p:grpSpPr>
          <p:sp>
            <p:nvSpPr>
              <p:cNvPr id="156838" name="Line 166"/>
              <p:cNvSpPr>
                <a:spLocks noChangeShapeType="1"/>
              </p:cNvSpPr>
              <p:nvPr/>
            </p:nvSpPr>
            <p:spPr bwMode="auto">
              <a:xfrm>
                <a:off x="3844" y="2108"/>
                <a:ext cx="136" cy="15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840" name="Line 168"/>
              <p:cNvSpPr>
                <a:spLocks noChangeShapeType="1"/>
              </p:cNvSpPr>
              <p:nvPr/>
            </p:nvSpPr>
            <p:spPr bwMode="auto">
              <a:xfrm>
                <a:off x="4009" y="2291"/>
                <a:ext cx="312" cy="31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6841" name="Line 169"/>
              <p:cNvSpPr>
                <a:spLocks noChangeShapeType="1"/>
              </p:cNvSpPr>
              <p:nvPr/>
            </p:nvSpPr>
            <p:spPr bwMode="auto">
              <a:xfrm>
                <a:off x="4009" y="2291"/>
                <a:ext cx="85" cy="114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4" name="Oval 35">
            <a:extLst>
              <a:ext uri="{FF2B5EF4-FFF2-40B4-BE49-F238E27FC236}">
                <a16:creationId xmlns:a16="http://schemas.microsoft.com/office/drawing/2014/main" id="{3A49AB73-A34C-459B-8010-F8466A070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465" y="2408238"/>
            <a:ext cx="351621" cy="38191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5" name="Oval 35">
            <a:extLst>
              <a:ext uri="{FF2B5EF4-FFF2-40B4-BE49-F238E27FC236}">
                <a16:creationId xmlns:a16="http://schemas.microsoft.com/office/drawing/2014/main" id="{1C9F734D-C71A-4B4E-9ACC-3EDD37526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50" y="2498604"/>
            <a:ext cx="351621" cy="38191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02" name="Rectangle 10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altLang="zh-CN" sz="3600" b="1">
                <a:latin typeface="Times New Roman" pitchFamily="18" charset="0"/>
              </a:rPr>
              <a:t>⑶ </a:t>
            </a:r>
            <a:r>
              <a:rPr lang="zh-CN" altLang="en-US" sz="3600" b="1">
                <a:latin typeface="Times New Roman" pitchFamily="18" charset="0"/>
              </a:rPr>
              <a:t>二极管电路的分析方法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28775"/>
            <a:ext cx="4267200" cy="4572000"/>
          </a:xfrm>
        </p:spPr>
        <p:txBody>
          <a:bodyPr/>
          <a:lstStyle/>
          <a:p>
            <a:pPr algn="just"/>
            <a:r>
              <a:rPr lang="zh-CN" altLang="en-US" sz="2800" b="1" dirty="0">
                <a:latin typeface="Times New Roman" pitchFamily="18" charset="0"/>
              </a:rPr>
              <a:t>无论在交流电源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800" b="1" dirty="0">
                <a:latin typeface="Times New Roman" pitchFamily="18" charset="0"/>
              </a:rPr>
              <a:t>的正半周还是负半周，负载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</a:rPr>
              <a:t>两端的输出电压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800" b="1" dirty="0">
                <a:latin typeface="Times New Roman" pitchFamily="18" charset="0"/>
              </a:rPr>
              <a:t>始终是上正下负；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</a:rPr>
              <a:t>电阻中的输出电流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baseline="-30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800" b="1" dirty="0">
                <a:latin typeface="Times New Roman" pitchFamily="18" charset="0"/>
              </a:rPr>
              <a:t>始终是由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</a:rPr>
              <a:t>点流向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>
                <a:latin typeface="Times New Roman" pitchFamily="18" charset="0"/>
              </a:rPr>
              <a:t>点。</a:t>
            </a:r>
          </a:p>
          <a:p>
            <a:pPr algn="just"/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800" b="1" dirty="0">
                <a:latin typeface="Times New Roman" pitchFamily="18" charset="0"/>
              </a:rPr>
              <a:t>，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baseline="-30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800" b="1" dirty="0">
                <a:latin typeface="Times New Roman" pitchFamily="18" charset="0"/>
              </a:rPr>
              <a:t>及二极管中的电流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baseline="-30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</a:rPr>
              <a:t>的波形如图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所示。</a:t>
            </a:r>
          </a:p>
        </p:txBody>
      </p:sp>
      <p:sp>
        <p:nvSpPr>
          <p:cNvPr id="157755" name="Text Box 59"/>
          <p:cNvSpPr txBox="1">
            <a:spLocks noChangeArrowheads="1"/>
          </p:cNvSpPr>
          <p:nvPr/>
        </p:nvSpPr>
        <p:spPr bwMode="auto">
          <a:xfrm>
            <a:off x="1781175" y="1111250"/>
            <a:ext cx="71913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endParaRPr kumimoji="1" lang="zh-CN" altLang="zh-CN" sz="2800" i="1">
              <a:latin typeface="Times New Roman" pitchFamily="18" charset="0"/>
            </a:endParaRP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4706938" y="1314450"/>
            <a:ext cx="4083050" cy="5233988"/>
            <a:chOff x="2965" y="828"/>
            <a:chExt cx="2572" cy="3297"/>
          </a:xfrm>
        </p:grpSpPr>
        <p:grpSp>
          <p:nvGrpSpPr>
            <p:cNvPr id="3" name="Group 103"/>
            <p:cNvGrpSpPr>
              <a:grpSpLocks/>
            </p:cNvGrpSpPr>
            <p:nvPr/>
          </p:nvGrpSpPr>
          <p:grpSpPr bwMode="auto">
            <a:xfrm>
              <a:off x="2965" y="828"/>
              <a:ext cx="2572" cy="3193"/>
              <a:chOff x="2965" y="828"/>
              <a:chExt cx="2572" cy="3193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050" y="828"/>
                <a:ext cx="2487" cy="1237"/>
                <a:chOff x="3273" y="2954"/>
                <a:chExt cx="2487" cy="1237"/>
              </a:xfrm>
            </p:grpSpPr>
            <p:sp>
              <p:nvSpPr>
                <p:cNvPr id="157703" name="Line 7"/>
                <p:cNvSpPr>
                  <a:spLocks noChangeShapeType="1"/>
                </p:cNvSpPr>
                <p:nvPr/>
              </p:nvSpPr>
              <p:spPr bwMode="auto">
                <a:xfrm>
                  <a:off x="4266" y="3229"/>
                  <a:ext cx="0" cy="936"/>
                </a:xfrm>
                <a:prstGeom prst="line">
                  <a:avLst/>
                </a:prstGeom>
                <a:noFill/>
                <a:ln w="38100">
                  <a:noFill/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704" name="Line 8"/>
                <p:cNvSpPr>
                  <a:spLocks noChangeShapeType="1"/>
                </p:cNvSpPr>
                <p:nvPr/>
              </p:nvSpPr>
              <p:spPr bwMode="auto">
                <a:xfrm>
                  <a:off x="4724" y="3255"/>
                  <a:ext cx="0" cy="936"/>
                </a:xfrm>
                <a:prstGeom prst="line">
                  <a:avLst/>
                </a:prstGeom>
                <a:noFill/>
                <a:ln w="38100">
                  <a:noFill/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705" name="Line 9"/>
                <p:cNvSpPr>
                  <a:spLocks noChangeShapeType="1"/>
                </p:cNvSpPr>
                <p:nvPr/>
              </p:nvSpPr>
              <p:spPr bwMode="auto">
                <a:xfrm>
                  <a:off x="5152" y="3255"/>
                  <a:ext cx="13" cy="925"/>
                </a:xfrm>
                <a:prstGeom prst="line">
                  <a:avLst/>
                </a:prstGeom>
                <a:noFill/>
                <a:ln w="38100">
                  <a:noFill/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706" name="Line 10"/>
                <p:cNvSpPr>
                  <a:spLocks noChangeShapeType="1"/>
                </p:cNvSpPr>
                <p:nvPr/>
              </p:nvSpPr>
              <p:spPr bwMode="auto">
                <a:xfrm>
                  <a:off x="5593" y="3255"/>
                  <a:ext cx="0" cy="936"/>
                </a:xfrm>
                <a:prstGeom prst="line">
                  <a:avLst/>
                </a:prstGeom>
                <a:noFill/>
                <a:ln w="38100">
                  <a:noFill/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70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73" y="2954"/>
                  <a:ext cx="542" cy="52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en-US" altLang="zh-CN" sz="3200" i="1">
                      <a:latin typeface="Times New Roman" pitchFamily="18" charset="0"/>
                    </a:rPr>
                    <a:t> u</a:t>
                  </a:r>
                  <a:r>
                    <a:rPr kumimoji="1" lang="en-US" altLang="zh-CN" sz="3600" baseline="-25000">
                      <a:latin typeface="宋体" pitchFamily="2" charset="-122"/>
                    </a:rPr>
                    <a:t>  </a:t>
                  </a:r>
                  <a:endParaRPr kumimoji="1" lang="en-US" altLang="zh-CN" sz="3600">
                    <a:latin typeface="Times New Roman" pitchFamily="18" charset="0"/>
                  </a:endParaRPr>
                </a:p>
              </p:txBody>
            </p:sp>
            <p:sp>
              <p:nvSpPr>
                <p:cNvPr id="157708" name="Freeform 12"/>
                <p:cNvSpPr>
                  <a:spLocks/>
                </p:cNvSpPr>
                <p:nvPr/>
              </p:nvSpPr>
              <p:spPr bwMode="auto">
                <a:xfrm>
                  <a:off x="3606" y="3300"/>
                  <a:ext cx="1725" cy="662"/>
                </a:xfrm>
                <a:custGeom>
                  <a:avLst/>
                  <a:gdLst/>
                  <a:ahLst/>
                  <a:cxnLst>
                    <a:cxn ang="0">
                      <a:pos x="0" y="460"/>
                    </a:cxn>
                    <a:cxn ang="0">
                      <a:pos x="340" y="0"/>
                    </a:cxn>
                    <a:cxn ang="0">
                      <a:pos x="700" y="460"/>
                    </a:cxn>
                    <a:cxn ang="0">
                      <a:pos x="1060" y="860"/>
                    </a:cxn>
                    <a:cxn ang="0">
                      <a:pos x="1440" y="440"/>
                    </a:cxn>
                    <a:cxn ang="0">
                      <a:pos x="1780" y="40"/>
                    </a:cxn>
                    <a:cxn ang="0">
                      <a:pos x="2100" y="460"/>
                    </a:cxn>
                    <a:cxn ang="0">
                      <a:pos x="2480" y="840"/>
                    </a:cxn>
                    <a:cxn ang="0">
                      <a:pos x="2820" y="440"/>
                    </a:cxn>
                  </a:cxnLst>
                  <a:rect l="0" t="0" r="r" b="b"/>
                  <a:pathLst>
                    <a:path w="2820" h="863">
                      <a:moveTo>
                        <a:pt x="0" y="460"/>
                      </a:moveTo>
                      <a:cubicBezTo>
                        <a:pt x="111" y="230"/>
                        <a:pt x="223" y="0"/>
                        <a:pt x="340" y="0"/>
                      </a:cubicBezTo>
                      <a:cubicBezTo>
                        <a:pt x="457" y="0"/>
                        <a:pt x="580" y="317"/>
                        <a:pt x="700" y="460"/>
                      </a:cubicBezTo>
                      <a:cubicBezTo>
                        <a:pt x="820" y="603"/>
                        <a:pt x="937" y="863"/>
                        <a:pt x="1060" y="860"/>
                      </a:cubicBezTo>
                      <a:cubicBezTo>
                        <a:pt x="1183" y="857"/>
                        <a:pt x="1320" y="577"/>
                        <a:pt x="1440" y="440"/>
                      </a:cubicBezTo>
                      <a:cubicBezTo>
                        <a:pt x="1560" y="303"/>
                        <a:pt x="1670" y="37"/>
                        <a:pt x="1780" y="40"/>
                      </a:cubicBezTo>
                      <a:cubicBezTo>
                        <a:pt x="1890" y="43"/>
                        <a:pt x="1983" y="327"/>
                        <a:pt x="2100" y="460"/>
                      </a:cubicBezTo>
                      <a:cubicBezTo>
                        <a:pt x="2217" y="593"/>
                        <a:pt x="2360" y="843"/>
                        <a:pt x="2480" y="840"/>
                      </a:cubicBezTo>
                      <a:cubicBezTo>
                        <a:pt x="2600" y="837"/>
                        <a:pt x="2763" y="507"/>
                        <a:pt x="2820" y="440"/>
                      </a:cubicBezTo>
                    </a:path>
                  </a:pathLst>
                </a:custGeom>
                <a:noFill/>
                <a:ln w="38100" cmpd="sng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709" name="Line 13"/>
                <p:cNvSpPr>
                  <a:spLocks noChangeShapeType="1"/>
                </p:cNvSpPr>
                <p:nvPr/>
              </p:nvSpPr>
              <p:spPr bwMode="auto">
                <a:xfrm>
                  <a:off x="3606" y="3626"/>
                  <a:ext cx="2045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71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606" y="3146"/>
                  <a:ext cx="1" cy="862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71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18" y="3559"/>
                  <a:ext cx="281" cy="322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en-GB" altLang="zh-CN" sz="2400">
                      <a:latin typeface="宋体" pitchFamily="2" charset="-122"/>
                    </a:rPr>
                    <a:t>π</a:t>
                  </a:r>
                  <a:endParaRPr kumimoji="1" lang="en-US" altLang="zh-CN" sz="3200">
                    <a:latin typeface="Times New Roman" pitchFamily="18" charset="0"/>
                  </a:endParaRPr>
                </a:p>
              </p:txBody>
            </p:sp>
            <p:sp>
              <p:nvSpPr>
                <p:cNvPr id="15771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367" y="3549"/>
                  <a:ext cx="562" cy="34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en-GB" altLang="en-US" sz="2400">
                      <a:latin typeface="宋体" pitchFamily="2" charset="-122"/>
                    </a:rPr>
                    <a:t>2</a:t>
                  </a:r>
                  <a:r>
                    <a:rPr kumimoji="1" lang="en-GB" altLang="zh-CN" sz="2400">
                      <a:latin typeface="宋体" pitchFamily="2" charset="-122"/>
                    </a:rPr>
                    <a:t>π</a:t>
                  </a:r>
                  <a:endParaRPr kumimoji="1" lang="en-US" altLang="zh-CN" sz="3200">
                    <a:latin typeface="Times New Roman" pitchFamily="18" charset="0"/>
                  </a:endParaRPr>
                </a:p>
              </p:txBody>
            </p:sp>
            <p:sp>
              <p:nvSpPr>
                <p:cNvPr id="1577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780" y="3549"/>
                  <a:ext cx="515" cy="365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en-GB" altLang="en-US" sz="2400">
                      <a:latin typeface="宋体" pitchFamily="2" charset="-122"/>
                    </a:rPr>
                    <a:t>3</a:t>
                  </a:r>
                  <a:r>
                    <a:rPr kumimoji="1" lang="en-GB" altLang="zh-CN" sz="2400">
                      <a:latin typeface="宋体" pitchFamily="2" charset="-122"/>
                    </a:rPr>
                    <a:t>π</a:t>
                  </a:r>
                  <a:endParaRPr kumimoji="1" lang="en-US" altLang="zh-CN" sz="3200">
                    <a:latin typeface="Times New Roman" pitchFamily="18" charset="0"/>
                  </a:endParaRPr>
                </a:p>
              </p:txBody>
            </p:sp>
            <p:sp>
              <p:nvSpPr>
                <p:cNvPr id="15771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233" y="3564"/>
                  <a:ext cx="527" cy="3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en-GB" altLang="en-US" sz="2400">
                      <a:latin typeface="宋体" pitchFamily="2" charset="-122"/>
                    </a:rPr>
                    <a:t>4</a:t>
                  </a:r>
                  <a:r>
                    <a:rPr kumimoji="1" lang="en-GB" altLang="zh-CN" sz="2400">
                      <a:latin typeface="宋体" pitchFamily="2" charset="-122"/>
                    </a:rPr>
                    <a:t>π</a:t>
                  </a:r>
                  <a:endParaRPr kumimoji="1" lang="en-US" altLang="zh-CN" sz="3200">
                    <a:latin typeface="Times New Roman" pitchFamily="18" charset="0"/>
                  </a:endParaRPr>
                </a:p>
              </p:txBody>
            </p:sp>
            <p:grpSp>
              <p:nvGrpSpPr>
                <p:cNvPr id="5" name="Group 19"/>
                <p:cNvGrpSpPr>
                  <a:grpSpLocks/>
                </p:cNvGrpSpPr>
                <p:nvPr/>
              </p:nvGrpSpPr>
              <p:grpSpPr bwMode="auto">
                <a:xfrm>
                  <a:off x="5326" y="3322"/>
                  <a:ext cx="434" cy="270"/>
                  <a:chOff x="5091" y="3294"/>
                  <a:chExt cx="434" cy="270"/>
                </a:xfrm>
              </p:grpSpPr>
              <p:sp>
                <p:nvSpPr>
                  <p:cNvPr id="15771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5374" y="3295"/>
                    <a:ext cx="62" cy="269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kumimoji="1" lang="en-US" altLang="zh-CN" sz="2800" i="1">
                        <a:latin typeface="Times New Roman" pitchFamily="18" charset="0"/>
                        <a:ea typeface="楷体_GB2312" pitchFamily="49" charset="-122"/>
                      </a:rPr>
                      <a:t>t</a:t>
                    </a:r>
                    <a:endParaRPr kumimoji="1" lang="en-US" altLang="zh-CN" sz="3200" i="1">
                      <a:latin typeface="Times New Roman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5771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5091" y="3294"/>
                    <a:ext cx="434" cy="269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/>
                    <a:r>
                      <a:rPr kumimoji="1" lang="en-US" altLang="zh-CN" sz="2800" i="1">
                        <a:latin typeface="Symbol" pitchFamily="18" charset="2"/>
                        <a:ea typeface="楷体_GB2312" pitchFamily="49" charset="-122"/>
                      </a:rPr>
                      <a:t>w</a:t>
                    </a:r>
                    <a:endParaRPr kumimoji="1" lang="en-US" altLang="zh-CN" sz="2800" i="1">
                      <a:latin typeface="Times New Roman" pitchFamily="18" charset="0"/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15771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08" y="3459"/>
                  <a:ext cx="228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  <a:ea typeface="楷体_GB2312" pitchFamily="49" charset="-122"/>
                    </a:rPr>
                    <a:t>o</a:t>
                  </a:r>
                </a:p>
              </p:txBody>
            </p:sp>
          </p:grpSp>
          <p:sp>
            <p:nvSpPr>
              <p:cNvPr id="157720" name="Line 24"/>
              <p:cNvSpPr>
                <a:spLocks noChangeShapeType="1"/>
              </p:cNvSpPr>
              <p:nvPr/>
            </p:nvSpPr>
            <p:spPr bwMode="auto">
              <a:xfrm>
                <a:off x="4043" y="2010"/>
                <a:ext cx="0" cy="936"/>
              </a:xfrm>
              <a:prstGeom prst="line">
                <a:avLst/>
              </a:prstGeom>
              <a:noFill/>
              <a:ln w="38100">
                <a:noFill/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1" name="Line 25"/>
              <p:cNvSpPr>
                <a:spLocks noChangeShapeType="1"/>
              </p:cNvSpPr>
              <p:nvPr/>
            </p:nvSpPr>
            <p:spPr bwMode="auto">
              <a:xfrm>
                <a:off x="4501" y="2036"/>
                <a:ext cx="0" cy="936"/>
              </a:xfrm>
              <a:prstGeom prst="line">
                <a:avLst/>
              </a:prstGeom>
              <a:noFill/>
              <a:ln w="38100">
                <a:noFill/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2" name="Line 26"/>
              <p:cNvSpPr>
                <a:spLocks noChangeShapeType="1"/>
              </p:cNvSpPr>
              <p:nvPr/>
            </p:nvSpPr>
            <p:spPr bwMode="auto">
              <a:xfrm>
                <a:off x="4929" y="2036"/>
                <a:ext cx="13" cy="925"/>
              </a:xfrm>
              <a:prstGeom prst="line">
                <a:avLst/>
              </a:prstGeom>
              <a:noFill/>
              <a:ln w="38100">
                <a:noFill/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3" name="Line 27"/>
              <p:cNvSpPr>
                <a:spLocks noChangeShapeType="1"/>
              </p:cNvSpPr>
              <p:nvPr/>
            </p:nvSpPr>
            <p:spPr bwMode="auto">
              <a:xfrm>
                <a:off x="5370" y="2036"/>
                <a:ext cx="0" cy="936"/>
              </a:xfrm>
              <a:prstGeom prst="line">
                <a:avLst/>
              </a:prstGeom>
              <a:noFill/>
              <a:ln w="38100">
                <a:noFill/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4" name="Text Box 28"/>
              <p:cNvSpPr txBox="1">
                <a:spLocks noChangeArrowheads="1"/>
              </p:cNvSpPr>
              <p:nvPr/>
            </p:nvSpPr>
            <p:spPr bwMode="auto">
              <a:xfrm>
                <a:off x="2965" y="1650"/>
                <a:ext cx="992" cy="52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kumimoji="1" lang="en-US" altLang="zh-CN" sz="3200" b="1" i="1">
                    <a:latin typeface="Times New Roman" pitchFamily="18" charset="0"/>
                  </a:rPr>
                  <a:t> u</a:t>
                </a:r>
                <a:r>
                  <a:rPr kumimoji="1" lang="en-US" altLang="zh-CN" sz="2400" b="1" i="1" baseline="-25000">
                    <a:latin typeface="Times New Roman" pitchFamily="18" charset="0"/>
                  </a:rPr>
                  <a:t>o</a:t>
                </a:r>
                <a:r>
                  <a:rPr kumimoji="1" lang="zh-CN" altLang="en-US" sz="2400" b="1" i="1">
                    <a:latin typeface="Times New Roman" pitchFamily="18" charset="0"/>
                  </a:rPr>
                  <a:t>（</a:t>
                </a:r>
                <a:r>
                  <a:rPr kumimoji="1" lang="en-US" altLang="zh-CN" sz="2400" b="1" i="1">
                    <a:latin typeface="Times New Roman" pitchFamily="18" charset="0"/>
                  </a:rPr>
                  <a:t>i</a:t>
                </a:r>
                <a:r>
                  <a:rPr kumimoji="1" lang="en-US" altLang="zh-CN" sz="2400" b="1" i="1" baseline="-25000">
                    <a:latin typeface="Times New Roman" pitchFamily="18" charset="0"/>
                  </a:rPr>
                  <a:t>o</a:t>
                </a:r>
                <a:r>
                  <a:rPr kumimoji="1" lang="zh-CN" altLang="en-US" sz="2400" b="1" i="1">
                    <a:latin typeface="Times New Roman" pitchFamily="18" charset="0"/>
                  </a:rPr>
                  <a:t>）</a:t>
                </a:r>
                <a:r>
                  <a:rPr kumimoji="1" lang="zh-CN" altLang="en-US" sz="3600" baseline="-25000">
                    <a:latin typeface="宋体" pitchFamily="2" charset="-122"/>
                  </a:rPr>
                  <a:t>  </a:t>
                </a:r>
                <a:endParaRPr kumimoji="1" lang="zh-CN" altLang="en-US" sz="3600">
                  <a:latin typeface="Times New Roman" pitchFamily="18" charset="0"/>
                </a:endParaRPr>
              </a:p>
            </p:txBody>
          </p:sp>
          <p:sp>
            <p:nvSpPr>
              <p:cNvPr id="157726" name="Line 30"/>
              <p:cNvSpPr>
                <a:spLocks noChangeShapeType="1"/>
              </p:cNvSpPr>
              <p:nvPr/>
            </p:nvSpPr>
            <p:spPr bwMode="auto">
              <a:xfrm>
                <a:off x="3383" y="2407"/>
                <a:ext cx="2045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7" name="Line 31"/>
              <p:cNvSpPr>
                <a:spLocks noChangeShapeType="1"/>
              </p:cNvSpPr>
              <p:nvPr/>
            </p:nvSpPr>
            <p:spPr bwMode="auto">
              <a:xfrm flipV="1">
                <a:off x="3383" y="1927"/>
                <a:ext cx="1" cy="86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8" name="Text Box 32"/>
              <p:cNvSpPr txBox="1">
                <a:spLocks noChangeArrowheads="1"/>
              </p:cNvSpPr>
              <p:nvPr/>
            </p:nvSpPr>
            <p:spPr bwMode="auto">
              <a:xfrm>
                <a:off x="3595" y="2340"/>
                <a:ext cx="281" cy="32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kumimoji="1" lang="en-GB" altLang="zh-CN" sz="2400">
                    <a:latin typeface="宋体" pitchFamily="2" charset="-122"/>
                  </a:rPr>
                  <a:t>π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57729" name="Text Box 33"/>
              <p:cNvSpPr txBox="1">
                <a:spLocks noChangeArrowheads="1"/>
              </p:cNvSpPr>
              <p:nvPr/>
            </p:nvSpPr>
            <p:spPr bwMode="auto">
              <a:xfrm>
                <a:off x="4144" y="2330"/>
                <a:ext cx="562" cy="34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kumimoji="1" lang="en-GB" altLang="en-US" sz="2400">
                    <a:latin typeface="宋体" pitchFamily="2" charset="-122"/>
                  </a:rPr>
                  <a:t>2</a:t>
                </a:r>
                <a:r>
                  <a:rPr kumimoji="1" lang="en-GB" altLang="zh-CN" sz="2400">
                    <a:latin typeface="宋体" pitchFamily="2" charset="-122"/>
                  </a:rPr>
                  <a:t>π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57730" name="Text Box 34"/>
              <p:cNvSpPr txBox="1">
                <a:spLocks noChangeArrowheads="1"/>
              </p:cNvSpPr>
              <p:nvPr/>
            </p:nvSpPr>
            <p:spPr bwMode="auto">
              <a:xfrm>
                <a:off x="4557" y="2330"/>
                <a:ext cx="515" cy="3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kumimoji="1" lang="en-GB" altLang="en-US" sz="2400">
                    <a:latin typeface="宋体" pitchFamily="2" charset="-122"/>
                  </a:rPr>
                  <a:t>3</a:t>
                </a:r>
                <a:r>
                  <a:rPr kumimoji="1" lang="en-GB" altLang="zh-CN" sz="2400">
                    <a:latin typeface="宋体" pitchFamily="2" charset="-122"/>
                  </a:rPr>
                  <a:t>π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57731" name="Text Box 35"/>
              <p:cNvSpPr txBox="1">
                <a:spLocks noChangeArrowheads="1"/>
              </p:cNvSpPr>
              <p:nvPr/>
            </p:nvSpPr>
            <p:spPr bwMode="auto">
              <a:xfrm>
                <a:off x="5010" y="2345"/>
                <a:ext cx="527" cy="3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kumimoji="1" lang="en-GB" altLang="en-US" sz="2400">
                    <a:latin typeface="宋体" pitchFamily="2" charset="-122"/>
                  </a:rPr>
                  <a:t>4</a:t>
                </a:r>
                <a:r>
                  <a:rPr kumimoji="1" lang="en-GB" altLang="zh-CN" sz="2400">
                    <a:latin typeface="宋体" pitchFamily="2" charset="-122"/>
                  </a:rPr>
                  <a:t>π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grpSp>
            <p:nvGrpSpPr>
              <p:cNvPr id="6" name="Group 36"/>
              <p:cNvGrpSpPr>
                <a:grpSpLocks/>
              </p:cNvGrpSpPr>
              <p:nvPr/>
            </p:nvGrpSpPr>
            <p:grpSpPr bwMode="auto">
              <a:xfrm>
                <a:off x="5103" y="2103"/>
                <a:ext cx="434" cy="270"/>
                <a:chOff x="5091" y="3294"/>
                <a:chExt cx="434" cy="270"/>
              </a:xfrm>
            </p:grpSpPr>
            <p:sp>
              <p:nvSpPr>
                <p:cNvPr id="157733" name="Rectangle 37"/>
                <p:cNvSpPr>
                  <a:spLocks noChangeArrowheads="1"/>
                </p:cNvSpPr>
                <p:nvPr/>
              </p:nvSpPr>
              <p:spPr bwMode="auto">
                <a:xfrm>
                  <a:off x="5374" y="3295"/>
                  <a:ext cx="62" cy="269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sz="2800" i="1">
                      <a:latin typeface="Times New Roman" pitchFamily="18" charset="0"/>
                      <a:ea typeface="楷体_GB2312" pitchFamily="49" charset="-122"/>
                    </a:rPr>
                    <a:t>t</a:t>
                  </a:r>
                  <a:endParaRPr kumimoji="1" lang="en-US" altLang="zh-CN" sz="3200" i="1"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57734" name="Rectangle 38"/>
                <p:cNvSpPr>
                  <a:spLocks noChangeArrowheads="1"/>
                </p:cNvSpPr>
                <p:nvPr/>
              </p:nvSpPr>
              <p:spPr bwMode="auto">
                <a:xfrm>
                  <a:off x="5091" y="3294"/>
                  <a:ext cx="434" cy="269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sz="2800" i="1">
                      <a:latin typeface="Symbol" pitchFamily="18" charset="2"/>
                      <a:ea typeface="楷体_GB2312" pitchFamily="49" charset="-122"/>
                    </a:rPr>
                    <a:t>w</a:t>
                  </a:r>
                  <a:endParaRPr kumimoji="1" lang="en-US" altLang="zh-CN" sz="2800" i="1"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157735" name="Text Box 39"/>
              <p:cNvSpPr txBox="1">
                <a:spLocks noChangeArrowheads="1"/>
              </p:cNvSpPr>
              <p:nvPr/>
            </p:nvSpPr>
            <p:spPr bwMode="auto">
              <a:xfrm>
                <a:off x="3185" y="2240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  <a:ea typeface="楷体_GB2312" pitchFamily="49" charset="-122"/>
                  </a:rPr>
                  <a:t>o</a:t>
                </a:r>
              </a:p>
            </p:txBody>
          </p:sp>
          <p:sp>
            <p:nvSpPr>
              <p:cNvPr id="157737" name="Line 41"/>
              <p:cNvSpPr>
                <a:spLocks noChangeShapeType="1"/>
              </p:cNvSpPr>
              <p:nvPr/>
            </p:nvSpPr>
            <p:spPr bwMode="auto">
              <a:xfrm>
                <a:off x="4043" y="3059"/>
                <a:ext cx="0" cy="936"/>
              </a:xfrm>
              <a:prstGeom prst="line">
                <a:avLst/>
              </a:prstGeom>
              <a:noFill/>
              <a:ln w="38100">
                <a:noFill/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38" name="Line 42"/>
              <p:cNvSpPr>
                <a:spLocks noChangeShapeType="1"/>
              </p:cNvSpPr>
              <p:nvPr/>
            </p:nvSpPr>
            <p:spPr bwMode="auto">
              <a:xfrm>
                <a:off x="4501" y="3085"/>
                <a:ext cx="0" cy="936"/>
              </a:xfrm>
              <a:prstGeom prst="line">
                <a:avLst/>
              </a:prstGeom>
              <a:noFill/>
              <a:ln w="38100">
                <a:noFill/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39" name="Line 43"/>
              <p:cNvSpPr>
                <a:spLocks noChangeShapeType="1"/>
              </p:cNvSpPr>
              <p:nvPr/>
            </p:nvSpPr>
            <p:spPr bwMode="auto">
              <a:xfrm>
                <a:off x="4929" y="3085"/>
                <a:ext cx="13" cy="925"/>
              </a:xfrm>
              <a:prstGeom prst="line">
                <a:avLst/>
              </a:prstGeom>
              <a:noFill/>
              <a:ln w="38100">
                <a:noFill/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40" name="Line 44"/>
              <p:cNvSpPr>
                <a:spLocks noChangeShapeType="1"/>
              </p:cNvSpPr>
              <p:nvPr/>
            </p:nvSpPr>
            <p:spPr bwMode="auto">
              <a:xfrm>
                <a:off x="5370" y="3085"/>
                <a:ext cx="0" cy="936"/>
              </a:xfrm>
              <a:prstGeom prst="line">
                <a:avLst/>
              </a:prstGeom>
              <a:noFill/>
              <a:ln w="38100">
                <a:noFill/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41" name="Text Box 45"/>
              <p:cNvSpPr txBox="1">
                <a:spLocks noChangeArrowheads="1"/>
              </p:cNvSpPr>
              <p:nvPr/>
            </p:nvSpPr>
            <p:spPr bwMode="auto">
              <a:xfrm>
                <a:off x="3078" y="2784"/>
                <a:ext cx="542" cy="52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kumimoji="1" lang="en-US" altLang="zh-CN" sz="3200" b="1" i="1">
                    <a:latin typeface="Times New Roman" pitchFamily="18" charset="0"/>
                  </a:rPr>
                  <a:t> i</a:t>
                </a:r>
                <a:r>
                  <a:rPr kumimoji="1" lang="en-US" altLang="zh-CN" sz="2400" b="1" i="1" baseline="-25000">
                    <a:latin typeface="Times New Roman" pitchFamily="18" charset="0"/>
                  </a:rPr>
                  <a:t>D</a:t>
                </a:r>
                <a:r>
                  <a:rPr kumimoji="1" lang="en-US" altLang="zh-CN" sz="3600" baseline="-25000">
                    <a:latin typeface="宋体" pitchFamily="2" charset="-122"/>
                  </a:rPr>
                  <a:t>  </a:t>
                </a:r>
                <a:endParaRPr kumimoji="1" lang="en-US" altLang="zh-CN" sz="3600">
                  <a:latin typeface="Times New Roman" pitchFamily="18" charset="0"/>
                </a:endParaRPr>
              </a:p>
            </p:txBody>
          </p:sp>
          <p:sp>
            <p:nvSpPr>
              <p:cNvPr id="157743" name="Line 47"/>
              <p:cNvSpPr>
                <a:spLocks noChangeShapeType="1"/>
              </p:cNvSpPr>
              <p:nvPr/>
            </p:nvSpPr>
            <p:spPr bwMode="auto">
              <a:xfrm>
                <a:off x="3383" y="3456"/>
                <a:ext cx="2045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44" name="Line 48"/>
              <p:cNvSpPr>
                <a:spLocks noChangeShapeType="1"/>
              </p:cNvSpPr>
              <p:nvPr/>
            </p:nvSpPr>
            <p:spPr bwMode="auto">
              <a:xfrm flipV="1">
                <a:off x="3383" y="2976"/>
                <a:ext cx="1" cy="86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45" name="Text Box 49"/>
              <p:cNvSpPr txBox="1">
                <a:spLocks noChangeArrowheads="1"/>
              </p:cNvSpPr>
              <p:nvPr/>
            </p:nvSpPr>
            <p:spPr bwMode="auto">
              <a:xfrm>
                <a:off x="3595" y="3389"/>
                <a:ext cx="281" cy="32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kumimoji="1" lang="en-GB" altLang="zh-CN" sz="2400">
                    <a:latin typeface="宋体" pitchFamily="2" charset="-122"/>
                  </a:rPr>
                  <a:t>π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57746" name="Text Box 50"/>
              <p:cNvSpPr txBox="1">
                <a:spLocks noChangeArrowheads="1"/>
              </p:cNvSpPr>
              <p:nvPr/>
            </p:nvSpPr>
            <p:spPr bwMode="auto">
              <a:xfrm>
                <a:off x="4144" y="3379"/>
                <a:ext cx="562" cy="34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kumimoji="1" lang="en-GB" altLang="en-US" sz="2400">
                    <a:latin typeface="宋体" pitchFamily="2" charset="-122"/>
                  </a:rPr>
                  <a:t>2</a:t>
                </a:r>
                <a:r>
                  <a:rPr kumimoji="1" lang="en-GB" altLang="zh-CN" sz="2400">
                    <a:latin typeface="宋体" pitchFamily="2" charset="-122"/>
                  </a:rPr>
                  <a:t>π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57747" name="Text Box 51"/>
              <p:cNvSpPr txBox="1">
                <a:spLocks noChangeArrowheads="1"/>
              </p:cNvSpPr>
              <p:nvPr/>
            </p:nvSpPr>
            <p:spPr bwMode="auto">
              <a:xfrm>
                <a:off x="4557" y="3379"/>
                <a:ext cx="515" cy="3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kumimoji="1" lang="en-GB" altLang="en-US" sz="2400">
                    <a:latin typeface="宋体" pitchFamily="2" charset="-122"/>
                  </a:rPr>
                  <a:t>3</a:t>
                </a:r>
                <a:r>
                  <a:rPr kumimoji="1" lang="en-GB" altLang="zh-CN" sz="2400">
                    <a:latin typeface="宋体" pitchFamily="2" charset="-122"/>
                  </a:rPr>
                  <a:t>π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57748" name="Text Box 52"/>
              <p:cNvSpPr txBox="1">
                <a:spLocks noChangeArrowheads="1"/>
              </p:cNvSpPr>
              <p:nvPr/>
            </p:nvSpPr>
            <p:spPr bwMode="auto">
              <a:xfrm>
                <a:off x="5010" y="3394"/>
                <a:ext cx="527" cy="35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kumimoji="1" lang="en-GB" altLang="en-US" sz="2400">
                    <a:latin typeface="宋体" pitchFamily="2" charset="-122"/>
                  </a:rPr>
                  <a:t>4</a:t>
                </a:r>
                <a:r>
                  <a:rPr kumimoji="1" lang="en-GB" altLang="zh-CN" sz="2400">
                    <a:latin typeface="宋体" pitchFamily="2" charset="-122"/>
                  </a:rPr>
                  <a:t>π</a:t>
                </a:r>
                <a:endParaRPr kumimoji="1" lang="en-US" altLang="zh-CN" sz="3200">
                  <a:latin typeface="Times New Roman" pitchFamily="18" charset="0"/>
                </a:endParaRPr>
              </a:p>
            </p:txBody>
          </p:sp>
          <p:grpSp>
            <p:nvGrpSpPr>
              <p:cNvPr id="7" name="Group 53"/>
              <p:cNvGrpSpPr>
                <a:grpSpLocks/>
              </p:cNvGrpSpPr>
              <p:nvPr/>
            </p:nvGrpSpPr>
            <p:grpSpPr bwMode="auto">
              <a:xfrm>
                <a:off x="5103" y="3152"/>
                <a:ext cx="434" cy="270"/>
                <a:chOff x="5091" y="3294"/>
                <a:chExt cx="434" cy="270"/>
              </a:xfrm>
            </p:grpSpPr>
            <p:sp>
              <p:nvSpPr>
                <p:cNvPr id="157750" name="Rectangle 54"/>
                <p:cNvSpPr>
                  <a:spLocks noChangeArrowheads="1"/>
                </p:cNvSpPr>
                <p:nvPr/>
              </p:nvSpPr>
              <p:spPr bwMode="auto">
                <a:xfrm>
                  <a:off x="5374" y="3295"/>
                  <a:ext cx="62" cy="269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sz="2800" i="1">
                      <a:latin typeface="Times New Roman" pitchFamily="18" charset="0"/>
                      <a:ea typeface="楷体_GB2312" pitchFamily="49" charset="-122"/>
                    </a:rPr>
                    <a:t>t</a:t>
                  </a:r>
                  <a:endParaRPr kumimoji="1" lang="en-US" altLang="zh-CN" sz="3200" i="1"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57751" name="Rectangle 55"/>
                <p:cNvSpPr>
                  <a:spLocks noChangeArrowheads="1"/>
                </p:cNvSpPr>
                <p:nvPr/>
              </p:nvSpPr>
              <p:spPr bwMode="auto">
                <a:xfrm>
                  <a:off x="5091" y="3294"/>
                  <a:ext cx="434" cy="269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/>
                  <a:r>
                    <a:rPr kumimoji="1" lang="en-US" altLang="zh-CN" sz="2800" i="1">
                      <a:latin typeface="Symbol" pitchFamily="18" charset="2"/>
                      <a:ea typeface="楷体_GB2312" pitchFamily="49" charset="-122"/>
                    </a:rPr>
                    <a:t>w</a:t>
                  </a:r>
                  <a:endParaRPr kumimoji="1" lang="en-US" altLang="zh-CN" sz="2800" i="1"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157752" name="Text Box 56"/>
              <p:cNvSpPr txBox="1">
                <a:spLocks noChangeArrowheads="1"/>
              </p:cNvSpPr>
              <p:nvPr/>
            </p:nvSpPr>
            <p:spPr bwMode="auto">
              <a:xfrm>
                <a:off x="3185" y="3289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  <a:ea typeface="楷体_GB2312" pitchFamily="49" charset="-122"/>
                  </a:rPr>
                  <a:t>o</a:t>
                </a:r>
              </a:p>
            </p:txBody>
          </p:sp>
          <p:sp>
            <p:nvSpPr>
              <p:cNvPr id="157774" name="Freeform 78"/>
              <p:cNvSpPr>
                <a:spLocks/>
              </p:cNvSpPr>
              <p:nvPr/>
            </p:nvSpPr>
            <p:spPr bwMode="auto">
              <a:xfrm rot="-5125973">
                <a:off x="3442" y="2024"/>
                <a:ext cx="369" cy="4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0" y="180"/>
                  </a:cxn>
                  <a:cxn ang="0">
                    <a:pos x="20" y="420"/>
                  </a:cxn>
                </a:cxnLst>
                <a:rect l="0" t="0" r="r" b="b"/>
                <a:pathLst>
                  <a:path w="383" h="420">
                    <a:moveTo>
                      <a:pt x="0" y="0"/>
                    </a:moveTo>
                    <a:cubicBezTo>
                      <a:pt x="188" y="55"/>
                      <a:pt x="377" y="110"/>
                      <a:pt x="380" y="180"/>
                    </a:cubicBezTo>
                    <a:cubicBezTo>
                      <a:pt x="383" y="250"/>
                      <a:pt x="80" y="380"/>
                      <a:pt x="20" y="420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75" name="Freeform 79"/>
              <p:cNvSpPr>
                <a:spLocks/>
              </p:cNvSpPr>
              <p:nvPr/>
            </p:nvSpPr>
            <p:spPr bwMode="auto">
              <a:xfrm rot="5158727" flipH="1">
                <a:off x="3810" y="2024"/>
                <a:ext cx="369" cy="4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0" y="180"/>
                  </a:cxn>
                  <a:cxn ang="0">
                    <a:pos x="20" y="420"/>
                  </a:cxn>
                </a:cxnLst>
                <a:rect l="0" t="0" r="r" b="b"/>
                <a:pathLst>
                  <a:path w="383" h="420">
                    <a:moveTo>
                      <a:pt x="0" y="0"/>
                    </a:moveTo>
                    <a:cubicBezTo>
                      <a:pt x="188" y="55"/>
                      <a:pt x="377" y="110"/>
                      <a:pt x="380" y="180"/>
                    </a:cubicBezTo>
                    <a:cubicBezTo>
                      <a:pt x="383" y="250"/>
                      <a:pt x="80" y="380"/>
                      <a:pt x="20" y="420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85" name="Freeform 89"/>
              <p:cNvSpPr>
                <a:spLocks/>
              </p:cNvSpPr>
              <p:nvPr/>
            </p:nvSpPr>
            <p:spPr bwMode="auto">
              <a:xfrm rot="5158727" flipH="1">
                <a:off x="4235" y="2024"/>
                <a:ext cx="369" cy="4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0" y="180"/>
                  </a:cxn>
                  <a:cxn ang="0">
                    <a:pos x="20" y="420"/>
                  </a:cxn>
                </a:cxnLst>
                <a:rect l="0" t="0" r="r" b="b"/>
                <a:pathLst>
                  <a:path w="383" h="420">
                    <a:moveTo>
                      <a:pt x="0" y="0"/>
                    </a:moveTo>
                    <a:cubicBezTo>
                      <a:pt x="188" y="55"/>
                      <a:pt x="377" y="110"/>
                      <a:pt x="380" y="180"/>
                    </a:cubicBezTo>
                    <a:cubicBezTo>
                      <a:pt x="383" y="250"/>
                      <a:pt x="80" y="380"/>
                      <a:pt x="20" y="420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86" name="Freeform 90"/>
              <p:cNvSpPr>
                <a:spLocks/>
              </p:cNvSpPr>
              <p:nvPr/>
            </p:nvSpPr>
            <p:spPr bwMode="auto">
              <a:xfrm rot="5158727" flipH="1">
                <a:off x="4632" y="2024"/>
                <a:ext cx="369" cy="4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0" y="180"/>
                  </a:cxn>
                  <a:cxn ang="0">
                    <a:pos x="20" y="420"/>
                  </a:cxn>
                </a:cxnLst>
                <a:rect l="0" t="0" r="r" b="b"/>
                <a:pathLst>
                  <a:path w="383" h="420">
                    <a:moveTo>
                      <a:pt x="0" y="0"/>
                    </a:moveTo>
                    <a:cubicBezTo>
                      <a:pt x="188" y="55"/>
                      <a:pt x="377" y="110"/>
                      <a:pt x="380" y="180"/>
                    </a:cubicBezTo>
                    <a:cubicBezTo>
                      <a:pt x="383" y="250"/>
                      <a:pt x="80" y="380"/>
                      <a:pt x="20" y="420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87" name="Freeform 91"/>
              <p:cNvSpPr>
                <a:spLocks/>
              </p:cNvSpPr>
              <p:nvPr/>
            </p:nvSpPr>
            <p:spPr bwMode="auto">
              <a:xfrm rot="5158727" flipH="1">
                <a:off x="3428" y="3115"/>
                <a:ext cx="284" cy="4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0" y="180"/>
                  </a:cxn>
                  <a:cxn ang="0">
                    <a:pos x="20" y="420"/>
                  </a:cxn>
                </a:cxnLst>
                <a:rect l="0" t="0" r="r" b="b"/>
                <a:pathLst>
                  <a:path w="383" h="420">
                    <a:moveTo>
                      <a:pt x="0" y="0"/>
                    </a:moveTo>
                    <a:cubicBezTo>
                      <a:pt x="188" y="55"/>
                      <a:pt x="377" y="110"/>
                      <a:pt x="380" y="180"/>
                    </a:cubicBezTo>
                    <a:cubicBezTo>
                      <a:pt x="383" y="250"/>
                      <a:pt x="80" y="380"/>
                      <a:pt x="20" y="420"/>
                    </a:cubicBezTo>
                  </a:path>
                </a:pathLst>
              </a:custGeom>
              <a:noFill/>
              <a:ln w="38100" cmpd="sng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88" name="Freeform 92"/>
              <p:cNvSpPr>
                <a:spLocks/>
              </p:cNvSpPr>
              <p:nvPr/>
            </p:nvSpPr>
            <p:spPr bwMode="auto">
              <a:xfrm rot="5158727" flipH="1">
                <a:off x="3853" y="3115"/>
                <a:ext cx="284" cy="4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0" y="180"/>
                  </a:cxn>
                  <a:cxn ang="0">
                    <a:pos x="20" y="420"/>
                  </a:cxn>
                </a:cxnLst>
                <a:rect l="0" t="0" r="r" b="b"/>
                <a:pathLst>
                  <a:path w="383" h="420">
                    <a:moveTo>
                      <a:pt x="0" y="0"/>
                    </a:moveTo>
                    <a:cubicBezTo>
                      <a:pt x="188" y="55"/>
                      <a:pt x="377" y="110"/>
                      <a:pt x="380" y="180"/>
                    </a:cubicBezTo>
                    <a:cubicBezTo>
                      <a:pt x="383" y="250"/>
                      <a:pt x="80" y="380"/>
                      <a:pt x="20" y="420"/>
                    </a:cubicBezTo>
                  </a:path>
                </a:pathLst>
              </a:custGeom>
              <a:noFill/>
              <a:ln w="38100" cap="flat" cmpd="sng">
                <a:solidFill>
                  <a:srgbClr val="66FF33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89" name="Freeform 93"/>
              <p:cNvSpPr>
                <a:spLocks/>
              </p:cNvSpPr>
              <p:nvPr/>
            </p:nvSpPr>
            <p:spPr bwMode="auto">
              <a:xfrm rot="5158727" flipH="1">
                <a:off x="4278" y="3115"/>
                <a:ext cx="284" cy="4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0" y="180"/>
                  </a:cxn>
                  <a:cxn ang="0">
                    <a:pos x="20" y="420"/>
                  </a:cxn>
                </a:cxnLst>
                <a:rect l="0" t="0" r="r" b="b"/>
                <a:pathLst>
                  <a:path w="383" h="420">
                    <a:moveTo>
                      <a:pt x="0" y="0"/>
                    </a:moveTo>
                    <a:cubicBezTo>
                      <a:pt x="188" y="55"/>
                      <a:pt x="377" y="110"/>
                      <a:pt x="380" y="180"/>
                    </a:cubicBezTo>
                    <a:cubicBezTo>
                      <a:pt x="383" y="250"/>
                      <a:pt x="80" y="380"/>
                      <a:pt x="20" y="420"/>
                    </a:cubicBezTo>
                  </a:path>
                </a:pathLst>
              </a:custGeom>
              <a:noFill/>
              <a:ln w="38100" cmpd="sng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90" name="Freeform 94"/>
              <p:cNvSpPr>
                <a:spLocks/>
              </p:cNvSpPr>
              <p:nvPr/>
            </p:nvSpPr>
            <p:spPr bwMode="auto">
              <a:xfrm rot="5158727" flipH="1">
                <a:off x="4704" y="3115"/>
                <a:ext cx="284" cy="4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0" y="180"/>
                  </a:cxn>
                  <a:cxn ang="0">
                    <a:pos x="20" y="420"/>
                  </a:cxn>
                </a:cxnLst>
                <a:rect l="0" t="0" r="r" b="b"/>
                <a:pathLst>
                  <a:path w="383" h="420">
                    <a:moveTo>
                      <a:pt x="0" y="0"/>
                    </a:moveTo>
                    <a:cubicBezTo>
                      <a:pt x="188" y="55"/>
                      <a:pt x="377" y="110"/>
                      <a:pt x="380" y="180"/>
                    </a:cubicBezTo>
                    <a:cubicBezTo>
                      <a:pt x="383" y="250"/>
                      <a:pt x="80" y="380"/>
                      <a:pt x="20" y="420"/>
                    </a:cubicBezTo>
                  </a:path>
                </a:pathLst>
              </a:custGeom>
              <a:noFill/>
              <a:ln w="38100" cap="flat" cmpd="sng">
                <a:solidFill>
                  <a:srgbClr val="66FF33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91" name="Freeform 95"/>
              <p:cNvSpPr>
                <a:spLocks/>
              </p:cNvSpPr>
              <p:nvPr/>
            </p:nvSpPr>
            <p:spPr bwMode="auto">
              <a:xfrm rot="5158727" flipH="1">
                <a:off x="3456" y="2066"/>
                <a:ext cx="284" cy="4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0" y="180"/>
                  </a:cxn>
                  <a:cxn ang="0">
                    <a:pos x="20" y="420"/>
                  </a:cxn>
                </a:cxnLst>
                <a:rect l="0" t="0" r="r" b="b"/>
                <a:pathLst>
                  <a:path w="383" h="420">
                    <a:moveTo>
                      <a:pt x="0" y="0"/>
                    </a:moveTo>
                    <a:cubicBezTo>
                      <a:pt x="188" y="55"/>
                      <a:pt x="377" y="110"/>
                      <a:pt x="380" y="180"/>
                    </a:cubicBezTo>
                    <a:cubicBezTo>
                      <a:pt x="383" y="250"/>
                      <a:pt x="80" y="380"/>
                      <a:pt x="20" y="420"/>
                    </a:cubicBezTo>
                  </a:path>
                </a:pathLst>
              </a:custGeom>
              <a:noFill/>
              <a:ln w="38100" cap="flat" cmpd="sng">
                <a:solidFill>
                  <a:srgbClr val="66FF33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92" name="Freeform 96"/>
              <p:cNvSpPr>
                <a:spLocks/>
              </p:cNvSpPr>
              <p:nvPr/>
            </p:nvSpPr>
            <p:spPr bwMode="auto">
              <a:xfrm rot="5158727" flipH="1">
                <a:off x="3853" y="2066"/>
                <a:ext cx="284" cy="4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0" y="180"/>
                  </a:cxn>
                  <a:cxn ang="0">
                    <a:pos x="20" y="420"/>
                  </a:cxn>
                </a:cxnLst>
                <a:rect l="0" t="0" r="r" b="b"/>
                <a:pathLst>
                  <a:path w="383" h="420">
                    <a:moveTo>
                      <a:pt x="0" y="0"/>
                    </a:moveTo>
                    <a:cubicBezTo>
                      <a:pt x="188" y="55"/>
                      <a:pt x="377" y="110"/>
                      <a:pt x="380" y="180"/>
                    </a:cubicBezTo>
                    <a:cubicBezTo>
                      <a:pt x="383" y="250"/>
                      <a:pt x="80" y="380"/>
                      <a:pt x="20" y="420"/>
                    </a:cubicBezTo>
                  </a:path>
                </a:pathLst>
              </a:custGeom>
              <a:noFill/>
              <a:ln w="38100" cap="flat" cmpd="sng">
                <a:solidFill>
                  <a:srgbClr val="66FF33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93" name="Freeform 97"/>
              <p:cNvSpPr>
                <a:spLocks/>
              </p:cNvSpPr>
              <p:nvPr/>
            </p:nvSpPr>
            <p:spPr bwMode="auto">
              <a:xfrm rot="5158727" flipH="1">
                <a:off x="4278" y="2066"/>
                <a:ext cx="284" cy="4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0" y="180"/>
                  </a:cxn>
                  <a:cxn ang="0">
                    <a:pos x="20" y="420"/>
                  </a:cxn>
                </a:cxnLst>
                <a:rect l="0" t="0" r="r" b="b"/>
                <a:pathLst>
                  <a:path w="383" h="420">
                    <a:moveTo>
                      <a:pt x="0" y="0"/>
                    </a:moveTo>
                    <a:cubicBezTo>
                      <a:pt x="188" y="55"/>
                      <a:pt x="377" y="110"/>
                      <a:pt x="380" y="180"/>
                    </a:cubicBezTo>
                    <a:cubicBezTo>
                      <a:pt x="383" y="250"/>
                      <a:pt x="80" y="380"/>
                      <a:pt x="20" y="420"/>
                    </a:cubicBezTo>
                  </a:path>
                </a:pathLst>
              </a:custGeom>
              <a:noFill/>
              <a:ln w="38100" cap="flat" cmpd="sng">
                <a:solidFill>
                  <a:srgbClr val="66FF33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94" name="Freeform 98"/>
              <p:cNvSpPr>
                <a:spLocks/>
              </p:cNvSpPr>
              <p:nvPr/>
            </p:nvSpPr>
            <p:spPr bwMode="auto">
              <a:xfrm rot="5158727" flipH="1">
                <a:off x="4675" y="2066"/>
                <a:ext cx="284" cy="4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0" y="180"/>
                  </a:cxn>
                  <a:cxn ang="0">
                    <a:pos x="20" y="420"/>
                  </a:cxn>
                </a:cxnLst>
                <a:rect l="0" t="0" r="r" b="b"/>
                <a:pathLst>
                  <a:path w="383" h="420">
                    <a:moveTo>
                      <a:pt x="0" y="0"/>
                    </a:moveTo>
                    <a:cubicBezTo>
                      <a:pt x="188" y="55"/>
                      <a:pt x="377" y="110"/>
                      <a:pt x="380" y="180"/>
                    </a:cubicBezTo>
                    <a:cubicBezTo>
                      <a:pt x="383" y="250"/>
                      <a:pt x="80" y="380"/>
                      <a:pt x="20" y="420"/>
                    </a:cubicBezTo>
                  </a:path>
                </a:pathLst>
              </a:custGeom>
              <a:noFill/>
              <a:ln w="38100" cap="flat" cmpd="sng">
                <a:solidFill>
                  <a:srgbClr val="66FF33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95" name="Text Box 99"/>
              <p:cNvSpPr txBox="1">
                <a:spLocks noChangeArrowheads="1"/>
              </p:cNvSpPr>
              <p:nvPr/>
            </p:nvSpPr>
            <p:spPr bwMode="auto">
              <a:xfrm>
                <a:off x="3390" y="2699"/>
                <a:ext cx="794" cy="52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kumimoji="1" lang="en-US" altLang="zh-CN" sz="3200" b="1" i="1">
                    <a:latin typeface="Times New Roman" pitchFamily="18" charset="0"/>
                  </a:rPr>
                  <a:t> </a:t>
                </a:r>
                <a:r>
                  <a:rPr kumimoji="1" lang="en-US" altLang="zh-CN" sz="2400" b="1" i="1">
                    <a:latin typeface="Times New Roman" pitchFamily="18" charset="0"/>
                  </a:rPr>
                  <a:t>i</a:t>
                </a:r>
                <a:r>
                  <a:rPr kumimoji="1" lang="en-US" altLang="zh-CN" sz="2400" b="1" i="1" baseline="-25000">
                    <a:latin typeface="Times New Roman" pitchFamily="18" charset="0"/>
                  </a:rPr>
                  <a:t>D1 </a:t>
                </a:r>
                <a:r>
                  <a:rPr kumimoji="1" lang="en-US" altLang="zh-CN" sz="2400" b="1" i="1">
                    <a:latin typeface="Times New Roman" pitchFamily="18" charset="0"/>
                  </a:rPr>
                  <a:t>i</a:t>
                </a:r>
                <a:r>
                  <a:rPr kumimoji="1" lang="en-US" altLang="zh-CN" sz="2400" b="1" i="1" baseline="-25000">
                    <a:latin typeface="Times New Roman" pitchFamily="18" charset="0"/>
                  </a:rPr>
                  <a:t>D3</a:t>
                </a:r>
                <a:r>
                  <a:rPr kumimoji="1" lang="en-US" altLang="zh-CN" sz="3600" baseline="-25000">
                    <a:latin typeface="宋体" pitchFamily="2" charset="-122"/>
                  </a:rPr>
                  <a:t> </a:t>
                </a:r>
              </a:p>
            </p:txBody>
          </p:sp>
          <p:sp>
            <p:nvSpPr>
              <p:cNvPr id="157796" name="Text Box 100"/>
              <p:cNvSpPr txBox="1">
                <a:spLocks noChangeArrowheads="1"/>
              </p:cNvSpPr>
              <p:nvPr/>
            </p:nvSpPr>
            <p:spPr bwMode="auto">
              <a:xfrm>
                <a:off x="4071" y="2670"/>
                <a:ext cx="794" cy="52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kumimoji="1" lang="en-US" altLang="zh-CN" sz="3200" b="1" i="1">
                    <a:latin typeface="Times New Roman" pitchFamily="18" charset="0"/>
                  </a:rPr>
                  <a:t> </a:t>
                </a:r>
                <a:r>
                  <a:rPr kumimoji="1" lang="en-US" altLang="zh-CN" sz="2400" b="1" i="1">
                    <a:latin typeface="Times New Roman" pitchFamily="18" charset="0"/>
                  </a:rPr>
                  <a:t>i</a:t>
                </a:r>
                <a:r>
                  <a:rPr kumimoji="1" lang="en-US" altLang="zh-CN" sz="2400" b="1" i="1" baseline="-25000">
                    <a:latin typeface="Times New Roman" pitchFamily="18" charset="0"/>
                  </a:rPr>
                  <a:t>D2 </a:t>
                </a:r>
                <a:r>
                  <a:rPr kumimoji="1" lang="en-US" altLang="zh-CN" sz="2400" b="1" i="1">
                    <a:latin typeface="Times New Roman" pitchFamily="18" charset="0"/>
                  </a:rPr>
                  <a:t>i</a:t>
                </a:r>
                <a:r>
                  <a:rPr kumimoji="1" lang="en-US" altLang="zh-CN" sz="2400" b="1" i="1" baseline="-25000">
                    <a:latin typeface="Times New Roman" pitchFamily="18" charset="0"/>
                  </a:rPr>
                  <a:t>D4</a:t>
                </a:r>
                <a:r>
                  <a:rPr kumimoji="1" lang="en-US" altLang="zh-CN" sz="3600" baseline="-25000">
                    <a:latin typeface="宋体" pitchFamily="2" charset="-122"/>
                  </a:rPr>
                  <a:t> </a:t>
                </a:r>
              </a:p>
            </p:txBody>
          </p:sp>
          <p:sp>
            <p:nvSpPr>
              <p:cNvPr id="157797" name="Line 101"/>
              <p:cNvSpPr>
                <a:spLocks noChangeShapeType="1"/>
              </p:cNvSpPr>
              <p:nvPr/>
            </p:nvSpPr>
            <p:spPr bwMode="auto">
              <a:xfrm flipH="1">
                <a:off x="3674" y="3067"/>
                <a:ext cx="56" cy="142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7798" name="Line 102"/>
              <p:cNvSpPr>
                <a:spLocks noChangeShapeType="1"/>
              </p:cNvSpPr>
              <p:nvPr/>
            </p:nvSpPr>
            <p:spPr bwMode="auto">
              <a:xfrm flipH="1">
                <a:off x="4127" y="3067"/>
                <a:ext cx="56" cy="142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7800" name="Text Box 104"/>
            <p:cNvSpPr txBox="1">
              <a:spLocks noChangeArrowheads="1"/>
            </p:cNvSpPr>
            <p:nvPr/>
          </p:nvSpPr>
          <p:spPr bwMode="auto">
            <a:xfrm>
              <a:off x="3957" y="3833"/>
              <a:ext cx="822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i="1"/>
                <a:t>（</a:t>
              </a:r>
              <a:r>
                <a:rPr lang="en-US" altLang="zh-CN" sz="2400" b="1" i="1"/>
                <a:t>d</a:t>
              </a:r>
              <a:r>
                <a:rPr lang="zh-CN" altLang="en-US" sz="2400" b="1" i="1"/>
                <a:t>）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altLang="zh-CN" sz="3600" b="1">
                <a:latin typeface="Times New Roman" pitchFamily="18" charset="0"/>
              </a:rPr>
              <a:t>⑶ </a:t>
            </a:r>
            <a:r>
              <a:rPr lang="zh-CN" altLang="en-US" sz="3600" b="1">
                <a:latin typeface="Times New Roman" pitchFamily="18" charset="0"/>
              </a:rPr>
              <a:t>二极管电路的分析方法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493838"/>
            <a:ext cx="8229600" cy="1066800"/>
          </a:xfrm>
        </p:spPr>
        <p:txBody>
          <a:bodyPr/>
          <a:lstStyle/>
          <a:p>
            <a:pPr algn="just"/>
            <a:r>
              <a:rPr lang="zh-CN" altLang="en-US" sz="3200" b="1" dirty="0">
                <a:latin typeface="宋体" pitchFamily="2" charset="-122"/>
              </a:rPr>
              <a:t>桥式全波整流输出电压</a:t>
            </a:r>
            <a:r>
              <a:rPr lang="en-US" altLang="zh-CN" sz="3200" b="1" i="1" dirty="0" err="1">
                <a:latin typeface="Times New Roman" pitchFamily="18" charset="0"/>
              </a:rPr>
              <a:t>u</a:t>
            </a:r>
            <a:r>
              <a:rPr lang="en-US" altLang="zh-CN" sz="3200" b="1" baseline="-30000" dirty="0" err="1">
                <a:latin typeface="Times New Roman" pitchFamily="18" charset="0"/>
              </a:rPr>
              <a:t>O</a:t>
            </a:r>
            <a:r>
              <a:rPr lang="zh-CN" altLang="en-US" sz="3200" b="1" dirty="0">
                <a:latin typeface="宋体" pitchFamily="2" charset="-122"/>
              </a:rPr>
              <a:t>的平均值</a:t>
            </a:r>
            <a:r>
              <a:rPr lang="en-US" altLang="zh-CN" sz="3200" b="1" i="1" dirty="0">
                <a:latin typeface="Times New Roman" pitchFamily="18" charset="0"/>
              </a:rPr>
              <a:t>U</a:t>
            </a:r>
            <a:r>
              <a:rPr lang="en-US" altLang="zh-CN" sz="3200" b="1" baseline="-30000" dirty="0">
                <a:latin typeface="Times New Roman" pitchFamily="18" charset="0"/>
              </a:rPr>
              <a:t>O</a:t>
            </a:r>
            <a:r>
              <a:rPr lang="zh-CN" altLang="en-US" sz="3200" b="1" dirty="0">
                <a:latin typeface="宋体" pitchFamily="2" charset="-122"/>
              </a:rPr>
              <a:t>（即直流成分）为：</a:t>
            </a:r>
            <a:r>
              <a:rPr lang="zh-CN" altLang="en-US" sz="2000" b="1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936876"/>
              </p:ext>
            </p:extLst>
          </p:nvPr>
        </p:nvGraphicFramePr>
        <p:xfrm>
          <a:off x="1031875" y="2605088"/>
          <a:ext cx="575945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name="公式" r:id="rId3" imgW="2450880" imgH="482400" progId="Equation.3">
                  <p:embed/>
                </p:oleObj>
              </mc:Choice>
              <mc:Fallback>
                <p:oleObj name="公式" r:id="rId3" imgW="24508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2605088"/>
                        <a:ext cx="5759450" cy="1128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762000" y="4038600"/>
            <a:ext cx="7772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2800" b="1">
                <a:latin typeface="Times New Roman" pitchFamily="18" charset="0"/>
              </a:rPr>
              <a:t>式中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1" lang="zh-CN" altLang="en-US" sz="2800" b="1">
                <a:latin typeface="Times New Roman" pitchFamily="18" charset="0"/>
              </a:rPr>
              <a:t>为交流电源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1" lang="zh-CN" altLang="en-US" sz="2800" b="1">
                <a:latin typeface="Times New Roman" pitchFamily="18" charset="0"/>
              </a:rPr>
              <a:t>的有效值。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2800" b="1">
                <a:latin typeface="Times New Roman" pitchFamily="18" charset="0"/>
              </a:rPr>
              <a:t>负载电阻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zh-CN" sz="2800" b="1" baseline="-30000"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zh-CN" altLang="en-US" sz="2800" b="1">
                <a:latin typeface="Times New Roman" pitchFamily="18" charset="0"/>
              </a:rPr>
              <a:t>中流过的电流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800" b="1" baseline="-30000"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1" lang="zh-CN" altLang="en-US" sz="2800" b="1">
                <a:latin typeface="Times New Roman" pitchFamily="18" charset="0"/>
              </a:rPr>
              <a:t>的平均值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800" b="1" baseline="-30000"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1" lang="zh-CN" altLang="en-US" sz="2800" b="1">
                <a:latin typeface="Times New Roman" pitchFamily="18" charset="0"/>
              </a:rPr>
              <a:t>为</a:t>
            </a:r>
          </a:p>
        </p:txBody>
      </p:sp>
      <p:graphicFrame>
        <p:nvGraphicFramePr>
          <p:cNvPr id="158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382330"/>
              </p:ext>
            </p:extLst>
          </p:nvPr>
        </p:nvGraphicFramePr>
        <p:xfrm>
          <a:off x="2917825" y="5157788"/>
          <a:ext cx="3263900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" name="公式" r:id="rId5" imgW="1117440" imgH="431640" progId="Equation.3">
                  <p:embed/>
                </p:oleObj>
              </mc:Choice>
              <mc:Fallback>
                <p:oleObj name="公式" r:id="rId5" imgW="11174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5157788"/>
                        <a:ext cx="3263900" cy="12525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autoUpdateAnimBg="0"/>
      <p:bldP spid="15872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9869" y="277568"/>
            <a:ext cx="7886700" cy="1325563"/>
          </a:xfrm>
        </p:spPr>
        <p:txBody>
          <a:bodyPr/>
          <a:lstStyle/>
          <a:p>
            <a:pPr algn="l" eaLnBrk="1" hangingPunct="1"/>
            <a:r>
              <a:rPr lang="en-US" altLang="zh-CN" sz="4000" b="1" dirty="0">
                <a:latin typeface="Times New Roman" pitchFamily="18" charset="0"/>
              </a:rPr>
              <a:t>4.1  PN</a:t>
            </a:r>
            <a:r>
              <a:rPr lang="zh-CN" altLang="en-US" sz="4000" b="1" dirty="0">
                <a:latin typeface="Times New Roman" pitchFamily="18" charset="0"/>
              </a:rPr>
              <a:t>结</a:t>
            </a:r>
            <a:r>
              <a:rPr lang="zh-CN" altLang="en-US" sz="4000" dirty="0">
                <a:latin typeface="Times New Roman" pitchFamily="18" charset="0"/>
              </a:rPr>
              <a:t> 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584325"/>
            <a:ext cx="8370888" cy="48768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b="1" dirty="0">
                <a:latin typeface="Times New Roman" pitchFamily="18" charset="0"/>
              </a:rPr>
              <a:t>1.  </a:t>
            </a:r>
            <a:r>
              <a:rPr lang="zh-CN" altLang="en-US" sz="3200" b="1" dirty="0">
                <a:latin typeface="Times New Roman" pitchFamily="18" charset="0"/>
              </a:rPr>
              <a:t>半导体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200" b="1" dirty="0"/>
              <a:t>⑴ </a:t>
            </a:r>
            <a:r>
              <a:rPr lang="zh-CN" altLang="en-US" sz="3200" b="1" dirty="0">
                <a:latin typeface="Times New Roman" pitchFamily="18" charset="0"/>
              </a:rPr>
              <a:t>半导体的物理特性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</a:rPr>
              <a:t>根据导电性分为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latin typeface="Times New Roman" pitchFamily="18" charset="0"/>
              </a:rPr>
              <a:t>导体：导电能力良好的物质。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latin typeface="Times New Roman" pitchFamily="18" charset="0"/>
              </a:rPr>
              <a:t>绝缘体：导电能力很差的物质。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latin typeface="Times New Roman" pitchFamily="18" charset="0"/>
              </a:rPr>
              <a:t>半导体：是一种导电能力介于导体和绝缘体之间的物质，如硅、锗、硒、砷化镓及一些硫化物和氧化物</a:t>
            </a:r>
            <a:r>
              <a:rPr lang="zh-CN" altLang="en-US" sz="2400" dirty="0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32" name="Rectangle 4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altLang="zh-CN" sz="3600" b="1">
                <a:latin typeface="Times New Roman" pitchFamily="18" charset="0"/>
              </a:rPr>
              <a:t>⑶ </a:t>
            </a:r>
            <a:r>
              <a:rPr lang="zh-CN" altLang="en-US" sz="3600" b="1">
                <a:latin typeface="Times New Roman" pitchFamily="18" charset="0"/>
              </a:rPr>
              <a:t>二极管电路的分析方法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538288"/>
            <a:ext cx="8229600" cy="2209800"/>
          </a:xfrm>
        </p:spPr>
        <p:txBody>
          <a:bodyPr/>
          <a:lstStyle/>
          <a:p>
            <a:pPr algn="just"/>
            <a:r>
              <a:rPr lang="zh-CN" altLang="en-US" sz="2800" b="1" dirty="0">
                <a:latin typeface="Times New Roman" pitchFamily="18" charset="0"/>
              </a:rPr>
              <a:t>限幅电路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(Clipping Circuit)</a:t>
            </a:r>
            <a:r>
              <a:rPr lang="zh-CN" altLang="en-US" sz="2800" b="1" dirty="0">
                <a:latin typeface="Times New Roman" pitchFamily="18" charset="0"/>
              </a:rPr>
              <a:t>。这种电路常用于有选择地传输信号波形的一部分，所传输的波形部分处在电路设定的参考电压以上或以下。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150938" y="3519487"/>
            <a:ext cx="3222625" cy="2879931"/>
            <a:chOff x="385" y="2387"/>
            <a:chExt cx="1888" cy="1757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385" y="2387"/>
              <a:ext cx="1888" cy="1269"/>
              <a:chOff x="385" y="2387"/>
              <a:chExt cx="1888" cy="1269"/>
            </a:xfrm>
          </p:grpSpPr>
          <p:sp>
            <p:nvSpPr>
              <p:cNvPr id="161798" name="Line 6"/>
              <p:cNvSpPr>
                <a:spLocks noChangeShapeType="1"/>
              </p:cNvSpPr>
              <p:nvPr/>
            </p:nvSpPr>
            <p:spPr bwMode="auto">
              <a:xfrm>
                <a:off x="754" y="3634"/>
                <a:ext cx="1402" cy="1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799" name="Line 7"/>
              <p:cNvSpPr>
                <a:spLocks noChangeShapeType="1"/>
              </p:cNvSpPr>
              <p:nvPr/>
            </p:nvSpPr>
            <p:spPr bwMode="auto">
              <a:xfrm rot="5400000" flipV="1">
                <a:off x="1725" y="2357"/>
                <a:ext cx="0" cy="76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 rot="5400000">
                <a:off x="1597" y="2922"/>
                <a:ext cx="196" cy="188"/>
                <a:chOff x="1264" y="918"/>
                <a:chExt cx="223" cy="214"/>
              </a:xfrm>
            </p:grpSpPr>
            <p:sp>
              <p:nvSpPr>
                <p:cNvPr id="161801" name="Line 9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369" y="1025"/>
                  <a:ext cx="214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802" name="AutoShape 10"/>
                <p:cNvSpPr>
                  <a:spLocks noChangeArrowheads="1"/>
                </p:cNvSpPr>
                <p:nvPr/>
              </p:nvSpPr>
              <p:spPr bwMode="auto">
                <a:xfrm rot="5400000">
                  <a:off x="1269" y="913"/>
                  <a:ext cx="214" cy="223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FF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1803" name="Text Box 11"/>
              <p:cNvSpPr txBox="1">
                <a:spLocks noChangeArrowheads="1"/>
              </p:cNvSpPr>
              <p:nvPr/>
            </p:nvSpPr>
            <p:spPr bwMode="auto">
              <a:xfrm>
                <a:off x="1301" y="2861"/>
                <a:ext cx="237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D</a:t>
                </a:r>
              </a:p>
            </p:txBody>
          </p:sp>
          <p:grpSp>
            <p:nvGrpSpPr>
              <p:cNvPr id="5" name="Group 33"/>
              <p:cNvGrpSpPr>
                <a:grpSpLocks/>
              </p:cNvGrpSpPr>
              <p:nvPr/>
            </p:nvGrpSpPr>
            <p:grpSpPr bwMode="auto">
              <a:xfrm>
                <a:off x="1576" y="3379"/>
                <a:ext cx="224" cy="63"/>
                <a:chOff x="1604" y="3929"/>
                <a:chExt cx="224" cy="63"/>
              </a:xfrm>
            </p:grpSpPr>
            <p:sp>
              <p:nvSpPr>
                <p:cNvPr id="16180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641" y="3992"/>
                  <a:ext cx="150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180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604" y="3929"/>
                  <a:ext cx="224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1809" name="Rectangle 17"/>
              <p:cNvSpPr>
                <a:spLocks noChangeArrowheads="1"/>
              </p:cNvSpPr>
              <p:nvPr/>
            </p:nvSpPr>
            <p:spPr bwMode="auto">
              <a:xfrm rot="5400000">
                <a:off x="1097" y="2582"/>
                <a:ext cx="156" cy="331"/>
              </a:xfrm>
              <a:prstGeom prst="rect">
                <a:avLst/>
              </a:prstGeom>
              <a:gradFill rotWithShape="1">
                <a:gsLst>
                  <a:gs pos="0">
                    <a:srgbClr val="FF6600">
                      <a:gamma/>
                      <a:shade val="46275"/>
                      <a:invGamma/>
                    </a:srgbClr>
                  </a:gs>
                  <a:gs pos="50000">
                    <a:srgbClr val="FF6600"/>
                  </a:gs>
                  <a:gs pos="100000">
                    <a:srgbClr val="FF66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spcBef>
                    <a:spcPct val="50000"/>
                  </a:spcBef>
                </a:pPr>
                <a:endParaRPr kumimoji="1" lang="zh-CN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61810" name="Line 18"/>
              <p:cNvSpPr>
                <a:spLocks noChangeShapeType="1"/>
              </p:cNvSpPr>
              <p:nvPr/>
            </p:nvSpPr>
            <p:spPr bwMode="auto">
              <a:xfrm flipH="1">
                <a:off x="1689" y="2734"/>
                <a:ext cx="3" cy="64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11" name="Line 19"/>
              <p:cNvSpPr>
                <a:spLocks noChangeShapeType="1"/>
              </p:cNvSpPr>
              <p:nvPr/>
            </p:nvSpPr>
            <p:spPr bwMode="auto">
              <a:xfrm>
                <a:off x="1692" y="3436"/>
                <a:ext cx="0" cy="187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12" name="Text Box 20"/>
              <p:cNvSpPr txBox="1">
                <a:spLocks noChangeArrowheads="1"/>
              </p:cNvSpPr>
              <p:nvPr/>
            </p:nvSpPr>
            <p:spPr bwMode="auto">
              <a:xfrm>
                <a:off x="1273" y="3199"/>
                <a:ext cx="323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U</a:t>
                </a:r>
                <a:r>
                  <a:rPr kumimoji="1"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161813" name="Text Box 21"/>
              <p:cNvSpPr txBox="1">
                <a:spLocks noChangeArrowheads="1"/>
              </p:cNvSpPr>
              <p:nvPr/>
            </p:nvSpPr>
            <p:spPr bwMode="auto">
              <a:xfrm>
                <a:off x="1090" y="2387"/>
                <a:ext cx="227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161814" name="Text Box 22"/>
              <p:cNvSpPr txBox="1">
                <a:spLocks noChangeArrowheads="1"/>
              </p:cNvSpPr>
              <p:nvPr/>
            </p:nvSpPr>
            <p:spPr bwMode="auto">
              <a:xfrm>
                <a:off x="1978" y="2963"/>
                <a:ext cx="287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u</a:t>
                </a:r>
                <a:r>
                  <a:rPr kumimoji="1"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o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61815" name="Text Box 23"/>
              <p:cNvSpPr txBox="1">
                <a:spLocks noChangeArrowheads="1"/>
              </p:cNvSpPr>
              <p:nvPr/>
            </p:nvSpPr>
            <p:spPr bwMode="auto">
              <a:xfrm>
                <a:off x="385" y="3039"/>
                <a:ext cx="207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u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61816" name="Text Box 24"/>
              <p:cNvSpPr txBox="1">
                <a:spLocks noChangeArrowheads="1"/>
              </p:cNvSpPr>
              <p:nvPr/>
            </p:nvSpPr>
            <p:spPr bwMode="auto">
              <a:xfrm>
                <a:off x="470" y="2784"/>
                <a:ext cx="253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161817" name="Text Box 25"/>
              <p:cNvSpPr txBox="1">
                <a:spLocks noChangeArrowheads="1"/>
              </p:cNvSpPr>
              <p:nvPr/>
            </p:nvSpPr>
            <p:spPr bwMode="auto">
              <a:xfrm>
                <a:off x="2020" y="2723"/>
                <a:ext cx="253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161818" name="Text Box 26"/>
              <p:cNvSpPr txBox="1">
                <a:spLocks noChangeArrowheads="1"/>
              </p:cNvSpPr>
              <p:nvPr/>
            </p:nvSpPr>
            <p:spPr bwMode="auto">
              <a:xfrm>
                <a:off x="470" y="3294"/>
                <a:ext cx="253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</a:rPr>
                  <a:t>–</a:t>
                </a:r>
              </a:p>
            </p:txBody>
          </p:sp>
          <p:sp>
            <p:nvSpPr>
              <p:cNvPr id="161819" name="Text Box 27"/>
              <p:cNvSpPr txBox="1">
                <a:spLocks noChangeArrowheads="1"/>
              </p:cNvSpPr>
              <p:nvPr/>
            </p:nvSpPr>
            <p:spPr bwMode="auto">
              <a:xfrm>
                <a:off x="1977" y="3335"/>
                <a:ext cx="254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</a:rPr>
                  <a:t>–</a:t>
                </a:r>
              </a:p>
            </p:txBody>
          </p:sp>
          <p:sp>
            <p:nvSpPr>
              <p:cNvPr id="161820" name="Line 28"/>
              <p:cNvSpPr>
                <a:spLocks noChangeShapeType="1"/>
              </p:cNvSpPr>
              <p:nvPr/>
            </p:nvSpPr>
            <p:spPr bwMode="auto">
              <a:xfrm>
                <a:off x="753" y="2737"/>
                <a:ext cx="296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23" name="Oval 31"/>
              <p:cNvSpPr>
                <a:spLocks noChangeArrowheads="1"/>
              </p:cNvSpPr>
              <p:nvPr/>
            </p:nvSpPr>
            <p:spPr bwMode="auto">
              <a:xfrm>
                <a:off x="2108" y="2698"/>
                <a:ext cx="48" cy="71"/>
              </a:xfrm>
              <a:prstGeom prst="ellips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24" name="Oval 32"/>
              <p:cNvSpPr>
                <a:spLocks noChangeArrowheads="1"/>
              </p:cNvSpPr>
              <p:nvPr/>
            </p:nvSpPr>
            <p:spPr bwMode="auto">
              <a:xfrm>
                <a:off x="2130" y="3585"/>
                <a:ext cx="48" cy="71"/>
              </a:xfrm>
              <a:prstGeom prst="ellips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26" name="Line 34"/>
              <p:cNvSpPr>
                <a:spLocks noChangeShapeType="1"/>
              </p:cNvSpPr>
              <p:nvPr/>
            </p:nvSpPr>
            <p:spPr bwMode="auto">
              <a:xfrm>
                <a:off x="754" y="2727"/>
                <a:ext cx="0" cy="907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27" name="Oval 35"/>
              <p:cNvSpPr>
                <a:spLocks noChangeArrowheads="1"/>
              </p:cNvSpPr>
              <p:nvPr/>
            </p:nvSpPr>
            <p:spPr bwMode="auto">
              <a:xfrm>
                <a:off x="655" y="3099"/>
                <a:ext cx="206" cy="233"/>
              </a:xfrm>
              <a:prstGeom prst="ellips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1829" name="Text Box 37"/>
            <p:cNvSpPr txBox="1">
              <a:spLocks noChangeArrowheads="1"/>
            </p:cNvSpPr>
            <p:nvPr/>
          </p:nvSpPr>
          <p:spPr bwMode="auto">
            <a:xfrm>
              <a:off x="952" y="3861"/>
              <a:ext cx="681" cy="28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（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zh-CN" altLang="en-US" sz="2400">
                  <a:latin typeface="Times New Roman" pitchFamily="18" charset="0"/>
                </a:rPr>
                <a:t>）</a:t>
              </a: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4391025" y="3563938"/>
            <a:ext cx="4752975" cy="2355850"/>
            <a:chOff x="2629" y="2443"/>
            <a:chExt cx="2994" cy="1484"/>
          </a:xfrm>
        </p:grpSpPr>
        <p:sp>
          <p:nvSpPr>
            <p:cNvPr id="161834" name="Freeform 42"/>
            <p:cNvSpPr>
              <a:spLocks/>
            </p:cNvSpPr>
            <p:nvPr/>
          </p:nvSpPr>
          <p:spPr bwMode="auto">
            <a:xfrm>
              <a:off x="3018" y="2920"/>
              <a:ext cx="2026" cy="929"/>
            </a:xfrm>
            <a:custGeom>
              <a:avLst/>
              <a:gdLst/>
              <a:ahLst/>
              <a:cxnLst>
                <a:cxn ang="0">
                  <a:pos x="0" y="443"/>
                </a:cxn>
                <a:cxn ang="0">
                  <a:pos x="248" y="3"/>
                </a:cxn>
                <a:cxn ang="0">
                  <a:pos x="500" y="455"/>
                </a:cxn>
                <a:cxn ang="0">
                  <a:pos x="500" y="487"/>
                </a:cxn>
                <a:cxn ang="0">
                  <a:pos x="512" y="471"/>
                </a:cxn>
                <a:cxn ang="0">
                  <a:pos x="500" y="483"/>
                </a:cxn>
                <a:cxn ang="0">
                  <a:pos x="520" y="515"/>
                </a:cxn>
                <a:cxn ang="0">
                  <a:pos x="544" y="579"/>
                </a:cxn>
                <a:cxn ang="0">
                  <a:pos x="552" y="603"/>
                </a:cxn>
                <a:cxn ang="0">
                  <a:pos x="745" y="883"/>
                </a:cxn>
                <a:cxn ang="0">
                  <a:pos x="993" y="443"/>
                </a:cxn>
                <a:cxn ang="0">
                  <a:pos x="1242" y="3"/>
                </a:cxn>
                <a:cxn ang="0">
                  <a:pos x="1472" y="459"/>
                </a:cxn>
                <a:cxn ang="0">
                  <a:pos x="1520" y="567"/>
                </a:cxn>
                <a:cxn ang="0">
                  <a:pos x="1584" y="719"/>
                </a:cxn>
                <a:cxn ang="0">
                  <a:pos x="1738" y="883"/>
                </a:cxn>
                <a:cxn ang="0">
                  <a:pos x="1986" y="441"/>
                </a:cxn>
                <a:cxn ang="0">
                  <a:pos x="1976" y="435"/>
                </a:cxn>
                <a:cxn ang="0">
                  <a:pos x="1984" y="427"/>
                </a:cxn>
                <a:cxn ang="0">
                  <a:pos x="1980" y="435"/>
                </a:cxn>
                <a:cxn ang="0">
                  <a:pos x="1980" y="423"/>
                </a:cxn>
                <a:cxn ang="0">
                  <a:pos x="1968" y="431"/>
                </a:cxn>
                <a:cxn ang="0">
                  <a:pos x="1995" y="432"/>
                </a:cxn>
                <a:cxn ang="0">
                  <a:pos x="1986" y="450"/>
                </a:cxn>
              </a:cxnLst>
              <a:rect l="0" t="0" r="r" b="b"/>
              <a:pathLst>
                <a:path w="2026" h="929">
                  <a:moveTo>
                    <a:pt x="0" y="443"/>
                  </a:moveTo>
                  <a:cubicBezTo>
                    <a:pt x="83" y="223"/>
                    <a:pt x="165" y="1"/>
                    <a:pt x="248" y="3"/>
                  </a:cubicBezTo>
                  <a:cubicBezTo>
                    <a:pt x="331" y="5"/>
                    <a:pt x="458" y="374"/>
                    <a:pt x="500" y="455"/>
                  </a:cubicBezTo>
                  <a:cubicBezTo>
                    <a:pt x="542" y="536"/>
                    <a:pt x="498" y="484"/>
                    <a:pt x="500" y="487"/>
                  </a:cubicBezTo>
                  <a:cubicBezTo>
                    <a:pt x="502" y="490"/>
                    <a:pt x="512" y="472"/>
                    <a:pt x="512" y="471"/>
                  </a:cubicBezTo>
                  <a:cubicBezTo>
                    <a:pt x="512" y="470"/>
                    <a:pt x="499" y="476"/>
                    <a:pt x="500" y="483"/>
                  </a:cubicBezTo>
                  <a:cubicBezTo>
                    <a:pt x="501" y="490"/>
                    <a:pt x="513" y="499"/>
                    <a:pt x="520" y="515"/>
                  </a:cubicBezTo>
                  <a:cubicBezTo>
                    <a:pt x="527" y="531"/>
                    <a:pt x="539" y="564"/>
                    <a:pt x="544" y="579"/>
                  </a:cubicBezTo>
                  <a:cubicBezTo>
                    <a:pt x="549" y="594"/>
                    <a:pt x="518" y="552"/>
                    <a:pt x="552" y="603"/>
                  </a:cubicBezTo>
                  <a:cubicBezTo>
                    <a:pt x="586" y="654"/>
                    <a:pt x="672" y="910"/>
                    <a:pt x="745" y="883"/>
                  </a:cubicBezTo>
                  <a:cubicBezTo>
                    <a:pt x="818" y="856"/>
                    <a:pt x="910" y="590"/>
                    <a:pt x="993" y="443"/>
                  </a:cubicBezTo>
                  <a:cubicBezTo>
                    <a:pt x="1076" y="296"/>
                    <a:pt x="1162" y="0"/>
                    <a:pt x="1242" y="3"/>
                  </a:cubicBezTo>
                  <a:cubicBezTo>
                    <a:pt x="1322" y="6"/>
                    <a:pt x="1426" y="365"/>
                    <a:pt x="1472" y="459"/>
                  </a:cubicBezTo>
                  <a:cubicBezTo>
                    <a:pt x="1518" y="553"/>
                    <a:pt x="1501" y="524"/>
                    <a:pt x="1520" y="567"/>
                  </a:cubicBezTo>
                  <a:cubicBezTo>
                    <a:pt x="1539" y="610"/>
                    <a:pt x="1548" y="666"/>
                    <a:pt x="1584" y="719"/>
                  </a:cubicBezTo>
                  <a:cubicBezTo>
                    <a:pt x="1620" y="772"/>
                    <a:pt x="1671" y="929"/>
                    <a:pt x="1738" y="883"/>
                  </a:cubicBezTo>
                  <a:cubicBezTo>
                    <a:pt x="1805" y="837"/>
                    <a:pt x="1946" y="515"/>
                    <a:pt x="1986" y="441"/>
                  </a:cubicBezTo>
                  <a:cubicBezTo>
                    <a:pt x="2026" y="367"/>
                    <a:pt x="1976" y="437"/>
                    <a:pt x="1976" y="435"/>
                  </a:cubicBezTo>
                  <a:cubicBezTo>
                    <a:pt x="1976" y="433"/>
                    <a:pt x="1983" y="427"/>
                    <a:pt x="1984" y="427"/>
                  </a:cubicBezTo>
                  <a:cubicBezTo>
                    <a:pt x="1985" y="427"/>
                    <a:pt x="1981" y="436"/>
                    <a:pt x="1980" y="435"/>
                  </a:cubicBezTo>
                  <a:cubicBezTo>
                    <a:pt x="1979" y="434"/>
                    <a:pt x="1982" y="424"/>
                    <a:pt x="1980" y="423"/>
                  </a:cubicBezTo>
                  <a:cubicBezTo>
                    <a:pt x="1978" y="422"/>
                    <a:pt x="1966" y="430"/>
                    <a:pt x="1968" y="431"/>
                  </a:cubicBezTo>
                  <a:cubicBezTo>
                    <a:pt x="1970" y="432"/>
                    <a:pt x="1992" y="429"/>
                    <a:pt x="1995" y="432"/>
                  </a:cubicBezTo>
                  <a:cubicBezTo>
                    <a:pt x="1998" y="435"/>
                    <a:pt x="1988" y="446"/>
                    <a:pt x="1986" y="450"/>
                  </a:cubicBezTo>
                </a:path>
              </a:pathLst>
            </a:custGeom>
            <a:noFill/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35" name="Line 43"/>
            <p:cNvSpPr>
              <a:spLocks noChangeShapeType="1"/>
            </p:cNvSpPr>
            <p:nvPr/>
          </p:nvSpPr>
          <p:spPr bwMode="auto">
            <a:xfrm flipV="1">
              <a:off x="3001" y="2669"/>
              <a:ext cx="0" cy="125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arrow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36" name="Line 44"/>
            <p:cNvSpPr>
              <a:spLocks noChangeShapeType="1"/>
            </p:cNvSpPr>
            <p:nvPr/>
          </p:nvSpPr>
          <p:spPr bwMode="auto">
            <a:xfrm flipV="1">
              <a:off x="3001" y="3351"/>
              <a:ext cx="2432" cy="1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arrow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37" name="Text Box 45"/>
            <p:cNvSpPr txBox="1">
              <a:spLocks noChangeArrowheads="1"/>
            </p:cNvSpPr>
            <p:nvPr/>
          </p:nvSpPr>
          <p:spPr bwMode="auto">
            <a:xfrm>
              <a:off x="2629" y="2443"/>
              <a:ext cx="372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o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61838" name="Object 46"/>
            <p:cNvGraphicFramePr>
              <a:graphicFrameLocks noChangeAspect="1"/>
            </p:cNvGraphicFramePr>
            <p:nvPr/>
          </p:nvGraphicFramePr>
          <p:xfrm>
            <a:off x="5261" y="3351"/>
            <a:ext cx="36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0" name="公式" r:id="rId3" imgW="241200" imgH="164880" progId="Equation.3">
                    <p:embed/>
                  </p:oleObj>
                </mc:Choice>
                <mc:Fallback>
                  <p:oleObj name="公式" r:id="rId3" imgW="241200" imgH="1648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1" y="3351"/>
                          <a:ext cx="36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39" name="Line 47"/>
            <p:cNvSpPr>
              <a:spLocks noChangeShapeType="1"/>
            </p:cNvSpPr>
            <p:nvPr/>
          </p:nvSpPr>
          <p:spPr bwMode="auto">
            <a:xfrm>
              <a:off x="3002" y="2921"/>
              <a:ext cx="24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40" name="Rectangle 48"/>
            <p:cNvSpPr>
              <a:spLocks noChangeArrowheads="1"/>
            </p:cNvSpPr>
            <p:nvPr/>
          </p:nvSpPr>
          <p:spPr bwMode="auto">
            <a:xfrm>
              <a:off x="2704" y="2756"/>
              <a:ext cx="1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90" name="Rectangle 7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altLang="zh-CN" sz="3600" b="1">
                <a:latin typeface="Times New Roman" pitchFamily="18" charset="0"/>
              </a:rPr>
              <a:t>⑶ </a:t>
            </a:r>
            <a:r>
              <a:rPr lang="zh-CN" altLang="en-US" sz="3600" b="1">
                <a:latin typeface="Times New Roman" pitchFamily="18" charset="0"/>
              </a:rPr>
              <a:t>二极管电路的分析方法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206375" y="4541838"/>
            <a:ext cx="8229600" cy="2316162"/>
          </a:xfrm>
        </p:spPr>
        <p:txBody>
          <a:bodyPr/>
          <a:lstStyle/>
          <a:p>
            <a:pPr algn="just"/>
            <a:r>
              <a:rPr lang="zh-CN" altLang="en-US" sz="2800" b="1" dirty="0">
                <a:latin typeface="Times New Roman" pitchFamily="18" charset="0"/>
              </a:rPr>
              <a:t>电路中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800" b="1" dirty="0">
                <a:latin typeface="Times New Roman" pitchFamily="18" charset="0"/>
              </a:rPr>
              <a:t>为交流正弦电压信号。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latin typeface="Times New Roman" pitchFamily="18" charset="0"/>
              </a:rPr>
              <a:t>为直流参考电压源。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</a:rPr>
              <a:t>为普通二极管。若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</a:rPr>
              <a:t>为硅管，则正向导通压降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= 0.7V</a:t>
            </a:r>
            <a:r>
              <a:rPr lang="zh-CN" altLang="en-US" sz="2800" b="1" dirty="0">
                <a:latin typeface="Times New Roman" pitchFamily="18" charset="0"/>
              </a:rPr>
              <a:t>。从而得到图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的等效电路。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22288" y="1449387"/>
            <a:ext cx="3222625" cy="2879931"/>
            <a:chOff x="385" y="2387"/>
            <a:chExt cx="1888" cy="1757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85" y="2387"/>
              <a:ext cx="1888" cy="1269"/>
              <a:chOff x="385" y="2387"/>
              <a:chExt cx="1888" cy="1269"/>
            </a:xfrm>
          </p:grpSpPr>
          <p:sp>
            <p:nvSpPr>
              <p:cNvPr id="162825" name="Line 9"/>
              <p:cNvSpPr>
                <a:spLocks noChangeShapeType="1"/>
              </p:cNvSpPr>
              <p:nvPr/>
            </p:nvSpPr>
            <p:spPr bwMode="auto">
              <a:xfrm>
                <a:off x="754" y="3634"/>
                <a:ext cx="1402" cy="1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26" name="Line 10"/>
              <p:cNvSpPr>
                <a:spLocks noChangeShapeType="1"/>
              </p:cNvSpPr>
              <p:nvPr/>
            </p:nvSpPr>
            <p:spPr bwMode="auto">
              <a:xfrm rot="5400000" flipV="1">
                <a:off x="1725" y="2357"/>
                <a:ext cx="0" cy="76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 rot="5400000">
                <a:off x="1597" y="2922"/>
                <a:ext cx="196" cy="188"/>
                <a:chOff x="1264" y="918"/>
                <a:chExt cx="223" cy="214"/>
              </a:xfrm>
            </p:grpSpPr>
            <p:sp>
              <p:nvSpPr>
                <p:cNvPr id="162828" name="Line 12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369" y="1025"/>
                  <a:ext cx="214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829" name="AutoShape 13"/>
                <p:cNvSpPr>
                  <a:spLocks noChangeArrowheads="1"/>
                </p:cNvSpPr>
                <p:nvPr/>
              </p:nvSpPr>
              <p:spPr bwMode="auto">
                <a:xfrm rot="5400000">
                  <a:off x="1269" y="913"/>
                  <a:ext cx="214" cy="223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FF66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2830" name="Text Box 14"/>
              <p:cNvSpPr txBox="1">
                <a:spLocks noChangeArrowheads="1"/>
              </p:cNvSpPr>
              <p:nvPr/>
            </p:nvSpPr>
            <p:spPr bwMode="auto">
              <a:xfrm>
                <a:off x="1301" y="2861"/>
                <a:ext cx="237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D</a:t>
                </a:r>
              </a:p>
            </p:txBody>
          </p: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1576" y="3379"/>
                <a:ext cx="224" cy="63"/>
                <a:chOff x="1604" y="3929"/>
                <a:chExt cx="224" cy="63"/>
              </a:xfrm>
            </p:grpSpPr>
            <p:sp>
              <p:nvSpPr>
                <p:cNvPr id="16283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641" y="3992"/>
                  <a:ext cx="150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2833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604" y="3929"/>
                  <a:ext cx="224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2834" name="Rectangle 18"/>
              <p:cNvSpPr>
                <a:spLocks noChangeArrowheads="1"/>
              </p:cNvSpPr>
              <p:nvPr/>
            </p:nvSpPr>
            <p:spPr bwMode="auto">
              <a:xfrm rot="5400000">
                <a:off x="1097" y="2582"/>
                <a:ext cx="156" cy="331"/>
              </a:xfrm>
              <a:prstGeom prst="rect">
                <a:avLst/>
              </a:prstGeom>
              <a:gradFill rotWithShape="1">
                <a:gsLst>
                  <a:gs pos="0">
                    <a:srgbClr val="FF6600">
                      <a:gamma/>
                      <a:shade val="46275"/>
                      <a:invGamma/>
                    </a:srgbClr>
                  </a:gs>
                  <a:gs pos="50000">
                    <a:srgbClr val="FF6600"/>
                  </a:gs>
                  <a:gs pos="100000">
                    <a:srgbClr val="FF66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38100">
                <a:noFill/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spcBef>
                    <a:spcPct val="50000"/>
                  </a:spcBef>
                </a:pPr>
                <a:endParaRPr kumimoji="1" lang="zh-CN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62835" name="Line 19"/>
              <p:cNvSpPr>
                <a:spLocks noChangeShapeType="1"/>
              </p:cNvSpPr>
              <p:nvPr/>
            </p:nvSpPr>
            <p:spPr bwMode="auto">
              <a:xfrm flipH="1">
                <a:off x="1689" y="2734"/>
                <a:ext cx="3" cy="64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6" name="Line 20"/>
              <p:cNvSpPr>
                <a:spLocks noChangeShapeType="1"/>
              </p:cNvSpPr>
              <p:nvPr/>
            </p:nvSpPr>
            <p:spPr bwMode="auto">
              <a:xfrm>
                <a:off x="1692" y="3436"/>
                <a:ext cx="0" cy="187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7" name="Text Box 21"/>
              <p:cNvSpPr txBox="1">
                <a:spLocks noChangeArrowheads="1"/>
              </p:cNvSpPr>
              <p:nvPr/>
            </p:nvSpPr>
            <p:spPr bwMode="auto">
              <a:xfrm>
                <a:off x="1273" y="3199"/>
                <a:ext cx="323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U</a:t>
                </a:r>
                <a:r>
                  <a:rPr kumimoji="1"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162838" name="Text Box 22"/>
              <p:cNvSpPr txBox="1">
                <a:spLocks noChangeArrowheads="1"/>
              </p:cNvSpPr>
              <p:nvPr/>
            </p:nvSpPr>
            <p:spPr bwMode="auto">
              <a:xfrm>
                <a:off x="1090" y="2387"/>
                <a:ext cx="227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162839" name="Text Box 23"/>
              <p:cNvSpPr txBox="1">
                <a:spLocks noChangeArrowheads="1"/>
              </p:cNvSpPr>
              <p:nvPr/>
            </p:nvSpPr>
            <p:spPr bwMode="auto">
              <a:xfrm>
                <a:off x="1978" y="2963"/>
                <a:ext cx="287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u</a:t>
                </a:r>
                <a:r>
                  <a:rPr kumimoji="1"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o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62840" name="Text Box 24"/>
              <p:cNvSpPr txBox="1">
                <a:spLocks noChangeArrowheads="1"/>
              </p:cNvSpPr>
              <p:nvPr/>
            </p:nvSpPr>
            <p:spPr bwMode="auto">
              <a:xfrm>
                <a:off x="385" y="3039"/>
                <a:ext cx="207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u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62841" name="Text Box 25"/>
              <p:cNvSpPr txBox="1">
                <a:spLocks noChangeArrowheads="1"/>
              </p:cNvSpPr>
              <p:nvPr/>
            </p:nvSpPr>
            <p:spPr bwMode="auto">
              <a:xfrm>
                <a:off x="470" y="2784"/>
                <a:ext cx="253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162842" name="Text Box 26"/>
              <p:cNvSpPr txBox="1">
                <a:spLocks noChangeArrowheads="1"/>
              </p:cNvSpPr>
              <p:nvPr/>
            </p:nvSpPr>
            <p:spPr bwMode="auto">
              <a:xfrm>
                <a:off x="2020" y="2723"/>
                <a:ext cx="253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162843" name="Text Box 27"/>
              <p:cNvSpPr txBox="1">
                <a:spLocks noChangeArrowheads="1"/>
              </p:cNvSpPr>
              <p:nvPr/>
            </p:nvSpPr>
            <p:spPr bwMode="auto">
              <a:xfrm>
                <a:off x="470" y="3294"/>
                <a:ext cx="253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</a:rPr>
                  <a:t>–</a:t>
                </a:r>
              </a:p>
            </p:txBody>
          </p:sp>
          <p:sp>
            <p:nvSpPr>
              <p:cNvPr id="162844" name="Text Box 28"/>
              <p:cNvSpPr txBox="1">
                <a:spLocks noChangeArrowheads="1"/>
              </p:cNvSpPr>
              <p:nvPr/>
            </p:nvSpPr>
            <p:spPr bwMode="auto">
              <a:xfrm>
                <a:off x="1977" y="3335"/>
                <a:ext cx="254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</a:rPr>
                  <a:t>–</a:t>
                </a:r>
              </a:p>
            </p:txBody>
          </p:sp>
          <p:sp>
            <p:nvSpPr>
              <p:cNvPr id="162845" name="Line 29"/>
              <p:cNvSpPr>
                <a:spLocks noChangeShapeType="1"/>
              </p:cNvSpPr>
              <p:nvPr/>
            </p:nvSpPr>
            <p:spPr bwMode="auto">
              <a:xfrm>
                <a:off x="753" y="2737"/>
                <a:ext cx="296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6" name="Oval 30"/>
              <p:cNvSpPr>
                <a:spLocks noChangeArrowheads="1"/>
              </p:cNvSpPr>
              <p:nvPr/>
            </p:nvSpPr>
            <p:spPr bwMode="auto">
              <a:xfrm>
                <a:off x="2108" y="2698"/>
                <a:ext cx="48" cy="71"/>
              </a:xfrm>
              <a:prstGeom prst="ellips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7" name="Oval 31"/>
              <p:cNvSpPr>
                <a:spLocks noChangeArrowheads="1"/>
              </p:cNvSpPr>
              <p:nvPr/>
            </p:nvSpPr>
            <p:spPr bwMode="auto">
              <a:xfrm>
                <a:off x="2130" y="3585"/>
                <a:ext cx="48" cy="71"/>
              </a:xfrm>
              <a:prstGeom prst="ellips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8" name="Line 32"/>
              <p:cNvSpPr>
                <a:spLocks noChangeShapeType="1"/>
              </p:cNvSpPr>
              <p:nvPr/>
            </p:nvSpPr>
            <p:spPr bwMode="auto">
              <a:xfrm>
                <a:off x="754" y="2727"/>
                <a:ext cx="0" cy="907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2850" name="Text Box 34"/>
            <p:cNvSpPr txBox="1">
              <a:spLocks noChangeArrowheads="1"/>
            </p:cNvSpPr>
            <p:nvPr/>
          </p:nvSpPr>
          <p:spPr bwMode="auto">
            <a:xfrm>
              <a:off x="952" y="3861"/>
              <a:ext cx="681" cy="28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（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zh-CN" altLang="en-US" sz="2400"/>
                <a:t>）</a:t>
              </a:r>
            </a:p>
          </p:txBody>
        </p:sp>
      </p:grp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4400014" y="1449593"/>
            <a:ext cx="3222625" cy="2879725"/>
            <a:chOff x="2767" y="2188"/>
            <a:chExt cx="2030" cy="1814"/>
          </a:xfrm>
        </p:grpSpPr>
        <p:sp>
          <p:nvSpPr>
            <p:cNvPr id="162853" name="Line 37"/>
            <p:cNvSpPr>
              <a:spLocks noChangeShapeType="1"/>
            </p:cNvSpPr>
            <p:nvPr/>
          </p:nvSpPr>
          <p:spPr bwMode="auto">
            <a:xfrm>
              <a:off x="3164" y="3475"/>
              <a:ext cx="1507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54" name="Line 38"/>
            <p:cNvSpPr>
              <a:spLocks noChangeShapeType="1"/>
            </p:cNvSpPr>
            <p:nvPr/>
          </p:nvSpPr>
          <p:spPr bwMode="auto">
            <a:xfrm rot="5400000" flipV="1">
              <a:off x="4208" y="2140"/>
              <a:ext cx="0" cy="81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58" name="Text Box 42"/>
            <p:cNvSpPr txBox="1">
              <a:spLocks noChangeArrowheads="1"/>
            </p:cNvSpPr>
            <p:nvPr/>
          </p:nvSpPr>
          <p:spPr bwMode="auto">
            <a:xfrm>
              <a:off x="4241" y="2557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</a:p>
          </p:txBody>
        </p:sp>
        <p:grpSp>
          <p:nvGrpSpPr>
            <p:cNvPr id="7" name="Group 43"/>
            <p:cNvGrpSpPr>
              <a:grpSpLocks/>
            </p:cNvGrpSpPr>
            <p:nvPr/>
          </p:nvGrpSpPr>
          <p:grpSpPr bwMode="auto">
            <a:xfrm>
              <a:off x="4042" y="3209"/>
              <a:ext cx="240" cy="65"/>
              <a:chOff x="1604" y="3929"/>
              <a:chExt cx="224" cy="63"/>
            </a:xfrm>
          </p:grpSpPr>
          <p:sp>
            <p:nvSpPr>
              <p:cNvPr id="162860" name="Line 44"/>
              <p:cNvSpPr>
                <a:spLocks noChangeShapeType="1"/>
              </p:cNvSpPr>
              <p:nvPr/>
            </p:nvSpPr>
            <p:spPr bwMode="auto">
              <a:xfrm flipV="1">
                <a:off x="1641" y="3992"/>
                <a:ext cx="150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61" name="Line 45"/>
              <p:cNvSpPr>
                <a:spLocks noChangeShapeType="1"/>
              </p:cNvSpPr>
              <p:nvPr/>
            </p:nvSpPr>
            <p:spPr bwMode="auto">
              <a:xfrm flipV="1">
                <a:off x="1604" y="3929"/>
                <a:ext cx="2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2862" name="Rectangle 46"/>
            <p:cNvSpPr>
              <a:spLocks noChangeArrowheads="1"/>
            </p:cNvSpPr>
            <p:nvPr/>
          </p:nvSpPr>
          <p:spPr bwMode="auto">
            <a:xfrm rot="5400000">
              <a:off x="3535" y="2383"/>
              <a:ext cx="161" cy="356"/>
            </a:xfrm>
            <a:prstGeom prst="rect">
              <a:avLst/>
            </a:prstGeom>
            <a:gradFill rotWithShape="1">
              <a:gsLst>
                <a:gs pos="0">
                  <a:srgbClr val="FF6600">
                    <a:gamma/>
                    <a:shade val="46275"/>
                    <a:invGamma/>
                  </a:srgbClr>
                </a:gs>
                <a:gs pos="5000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50000"/>
                </a:spcBef>
              </a:pPr>
              <a:endParaRPr kumimoji="1" lang="zh-CN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62864" name="Line 48"/>
            <p:cNvSpPr>
              <a:spLocks noChangeShapeType="1"/>
            </p:cNvSpPr>
            <p:nvPr/>
          </p:nvSpPr>
          <p:spPr bwMode="auto">
            <a:xfrm>
              <a:off x="4156" y="3266"/>
              <a:ext cx="0" cy="22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65" name="Text Box 49"/>
            <p:cNvSpPr txBox="1">
              <a:spLocks noChangeArrowheads="1"/>
            </p:cNvSpPr>
            <p:nvPr/>
          </p:nvSpPr>
          <p:spPr bwMode="auto">
            <a:xfrm>
              <a:off x="3730" y="3039"/>
              <a:ext cx="3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62866" name="Text Box 50"/>
            <p:cNvSpPr txBox="1">
              <a:spLocks noChangeArrowheads="1"/>
            </p:cNvSpPr>
            <p:nvPr/>
          </p:nvSpPr>
          <p:spPr bwMode="auto">
            <a:xfrm>
              <a:off x="3525" y="218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62867" name="Text Box 51"/>
            <p:cNvSpPr txBox="1">
              <a:spLocks noChangeArrowheads="1"/>
            </p:cNvSpPr>
            <p:nvPr/>
          </p:nvSpPr>
          <p:spPr bwMode="auto">
            <a:xfrm>
              <a:off x="4480" y="278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o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62868" name="Text Box 52"/>
            <p:cNvSpPr txBox="1">
              <a:spLocks noChangeArrowheads="1"/>
            </p:cNvSpPr>
            <p:nvPr/>
          </p:nvSpPr>
          <p:spPr bwMode="auto">
            <a:xfrm>
              <a:off x="2767" y="286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62869" name="Text Box 53"/>
            <p:cNvSpPr txBox="1">
              <a:spLocks noChangeArrowheads="1"/>
            </p:cNvSpPr>
            <p:nvPr/>
          </p:nvSpPr>
          <p:spPr bwMode="auto">
            <a:xfrm>
              <a:off x="2858" y="2598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162870" name="Text Box 54"/>
            <p:cNvSpPr txBox="1">
              <a:spLocks noChangeArrowheads="1"/>
            </p:cNvSpPr>
            <p:nvPr/>
          </p:nvSpPr>
          <p:spPr bwMode="auto">
            <a:xfrm>
              <a:off x="4525" y="2535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162871" name="Text Box 55"/>
            <p:cNvSpPr txBox="1">
              <a:spLocks noChangeArrowheads="1"/>
            </p:cNvSpPr>
            <p:nvPr/>
          </p:nvSpPr>
          <p:spPr bwMode="auto">
            <a:xfrm>
              <a:off x="2858" y="3124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162872" name="Text Box 56"/>
            <p:cNvSpPr txBox="1">
              <a:spLocks noChangeArrowheads="1"/>
            </p:cNvSpPr>
            <p:nvPr/>
          </p:nvSpPr>
          <p:spPr bwMode="auto">
            <a:xfrm>
              <a:off x="4468" y="3152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162873" name="Line 57"/>
            <p:cNvSpPr>
              <a:spLocks noChangeShapeType="1"/>
            </p:cNvSpPr>
            <p:nvPr/>
          </p:nvSpPr>
          <p:spPr bwMode="auto">
            <a:xfrm>
              <a:off x="3163" y="2549"/>
              <a:ext cx="31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74" name="Oval 58"/>
            <p:cNvSpPr>
              <a:spLocks noChangeArrowheads="1"/>
            </p:cNvSpPr>
            <p:nvPr/>
          </p:nvSpPr>
          <p:spPr bwMode="auto">
            <a:xfrm>
              <a:off x="4620" y="2509"/>
              <a:ext cx="51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75" name="Oval 59"/>
            <p:cNvSpPr>
              <a:spLocks noChangeArrowheads="1"/>
            </p:cNvSpPr>
            <p:nvPr/>
          </p:nvSpPr>
          <p:spPr bwMode="auto">
            <a:xfrm>
              <a:off x="4643" y="3425"/>
              <a:ext cx="52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76" name="Line 60"/>
            <p:cNvSpPr>
              <a:spLocks noChangeShapeType="1"/>
            </p:cNvSpPr>
            <p:nvPr/>
          </p:nvSpPr>
          <p:spPr bwMode="auto">
            <a:xfrm>
              <a:off x="3164" y="2539"/>
              <a:ext cx="0" cy="9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78" name="Text Box 62"/>
            <p:cNvSpPr txBox="1">
              <a:spLocks noChangeArrowheads="1"/>
            </p:cNvSpPr>
            <p:nvPr/>
          </p:nvSpPr>
          <p:spPr bwMode="auto">
            <a:xfrm>
              <a:off x="3377" y="3710"/>
              <a:ext cx="732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（</a:t>
              </a:r>
              <a:r>
                <a:rPr lang="en-US" altLang="zh-CN" sz="2400">
                  <a:latin typeface="Times New Roman" pitchFamily="18" charset="0"/>
                </a:rPr>
                <a:t>b</a:t>
              </a:r>
              <a:r>
                <a:rPr lang="zh-CN" altLang="en-US" sz="2400"/>
                <a:t>）</a:t>
              </a:r>
            </a:p>
          </p:txBody>
        </p:sp>
        <p:sp>
          <p:nvSpPr>
            <p:cNvPr id="162879" name="Line 63"/>
            <p:cNvSpPr>
              <a:spLocks noChangeShapeType="1"/>
            </p:cNvSpPr>
            <p:nvPr/>
          </p:nvSpPr>
          <p:spPr bwMode="auto">
            <a:xfrm flipV="1">
              <a:off x="4156" y="3039"/>
              <a:ext cx="0" cy="17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84" name="Line 68"/>
            <p:cNvSpPr>
              <a:spLocks noChangeShapeType="1"/>
            </p:cNvSpPr>
            <p:nvPr/>
          </p:nvSpPr>
          <p:spPr bwMode="auto">
            <a:xfrm>
              <a:off x="4156" y="2557"/>
              <a:ext cx="0" cy="17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8" name="Group 71"/>
            <p:cNvGrpSpPr>
              <a:grpSpLocks/>
            </p:cNvGrpSpPr>
            <p:nvPr/>
          </p:nvGrpSpPr>
          <p:grpSpPr bwMode="auto">
            <a:xfrm>
              <a:off x="4042" y="2703"/>
              <a:ext cx="240" cy="344"/>
              <a:chOff x="4042" y="2788"/>
              <a:chExt cx="240" cy="344"/>
            </a:xfrm>
          </p:grpSpPr>
          <p:grpSp>
            <p:nvGrpSpPr>
              <p:cNvPr id="9" name="Group 64"/>
              <p:cNvGrpSpPr>
                <a:grpSpLocks/>
              </p:cNvGrpSpPr>
              <p:nvPr/>
            </p:nvGrpSpPr>
            <p:grpSpPr bwMode="auto">
              <a:xfrm>
                <a:off x="4042" y="3067"/>
                <a:ext cx="240" cy="65"/>
                <a:chOff x="1604" y="3929"/>
                <a:chExt cx="224" cy="63"/>
              </a:xfrm>
            </p:grpSpPr>
            <p:sp>
              <p:nvSpPr>
                <p:cNvPr id="162881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1641" y="3992"/>
                  <a:ext cx="150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2882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1604" y="3929"/>
                  <a:ext cx="224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2883" name="Line 67"/>
              <p:cNvSpPr>
                <a:spLocks noChangeShapeType="1"/>
              </p:cNvSpPr>
              <p:nvPr/>
            </p:nvSpPr>
            <p:spPr bwMode="auto">
              <a:xfrm flipV="1">
                <a:off x="4156" y="2954"/>
                <a:ext cx="0" cy="11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2886" name="Line 70"/>
              <p:cNvSpPr>
                <a:spLocks noChangeShapeType="1"/>
              </p:cNvSpPr>
              <p:nvPr/>
            </p:nvSpPr>
            <p:spPr bwMode="auto">
              <a:xfrm flipV="1">
                <a:off x="4151" y="2788"/>
                <a:ext cx="57" cy="17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2888" name="Text Box 72"/>
            <p:cNvSpPr txBox="1">
              <a:spLocks noChangeArrowheads="1"/>
            </p:cNvSpPr>
            <p:nvPr/>
          </p:nvSpPr>
          <p:spPr bwMode="auto">
            <a:xfrm>
              <a:off x="3730" y="2784"/>
              <a:ext cx="3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9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altLang="zh-CN" sz="3600" b="1">
                <a:latin typeface="Times New Roman" pitchFamily="18" charset="0"/>
              </a:rPr>
              <a:t>⑶ </a:t>
            </a:r>
            <a:r>
              <a:rPr lang="zh-CN" altLang="en-US" sz="3600" b="1">
                <a:latin typeface="Times New Roman" pitchFamily="18" charset="0"/>
              </a:rPr>
              <a:t>二极管电路的分析方法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385763" y="4419600"/>
            <a:ext cx="8229600" cy="2438400"/>
          </a:xfrm>
        </p:spPr>
        <p:txBody>
          <a:bodyPr/>
          <a:lstStyle/>
          <a:p>
            <a:pPr algn="just"/>
            <a:r>
              <a:rPr lang="zh-CN" altLang="en-US" sz="2800" b="1" dirty="0">
                <a:latin typeface="Times New Roman" pitchFamily="18" charset="0"/>
              </a:rPr>
              <a:t>当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en-US" sz="2800" b="1" dirty="0">
                <a:latin typeface="Times New Roman" pitchFamily="18" charset="0"/>
              </a:rPr>
              <a:t>且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</a:rPr>
              <a:t>时，二极管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</a:rPr>
              <a:t>导通，开关闭合，输出电压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latin typeface="Times New Roman" pitchFamily="18" charset="0"/>
              </a:rPr>
              <a:t>十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</a:p>
          <a:p>
            <a:pPr algn="just"/>
            <a:r>
              <a:rPr lang="zh-CN" altLang="en-US" sz="2800" b="1" dirty="0">
                <a:latin typeface="Times New Roman" pitchFamily="18" charset="0"/>
              </a:rPr>
              <a:t>当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</a:rPr>
              <a:t>时，二极管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</a:rPr>
              <a:t>截止，开关断开，输出电压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131840" y="1392237"/>
            <a:ext cx="3556000" cy="3027363"/>
            <a:chOff x="1973" y="743"/>
            <a:chExt cx="2240" cy="1907"/>
          </a:xfrm>
        </p:grpSpPr>
        <p:sp>
          <p:nvSpPr>
            <p:cNvPr id="163847" name="Line 7"/>
            <p:cNvSpPr>
              <a:spLocks noChangeShapeType="1"/>
            </p:cNvSpPr>
            <p:nvPr/>
          </p:nvSpPr>
          <p:spPr bwMode="auto">
            <a:xfrm>
              <a:off x="2411" y="2299"/>
              <a:ext cx="1663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48" name="Line 8"/>
            <p:cNvSpPr>
              <a:spLocks noChangeShapeType="1"/>
            </p:cNvSpPr>
            <p:nvPr/>
          </p:nvSpPr>
          <p:spPr bwMode="auto">
            <a:xfrm rot="5400000" flipV="1">
              <a:off x="3563" y="728"/>
              <a:ext cx="0" cy="90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49" name="Text Box 9"/>
            <p:cNvSpPr txBox="1">
              <a:spLocks noChangeArrowheads="1"/>
            </p:cNvSpPr>
            <p:nvPr/>
          </p:nvSpPr>
          <p:spPr bwMode="auto">
            <a:xfrm>
              <a:off x="3599" y="118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3380" y="1977"/>
              <a:ext cx="265" cy="79"/>
              <a:chOff x="1604" y="3929"/>
              <a:chExt cx="224" cy="63"/>
            </a:xfrm>
          </p:grpSpPr>
          <p:sp>
            <p:nvSpPr>
              <p:cNvPr id="163851" name="Line 11"/>
              <p:cNvSpPr>
                <a:spLocks noChangeShapeType="1"/>
              </p:cNvSpPr>
              <p:nvPr/>
            </p:nvSpPr>
            <p:spPr bwMode="auto">
              <a:xfrm flipV="1">
                <a:off x="1641" y="3992"/>
                <a:ext cx="150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852" name="Line 12"/>
              <p:cNvSpPr>
                <a:spLocks noChangeShapeType="1"/>
              </p:cNvSpPr>
              <p:nvPr/>
            </p:nvSpPr>
            <p:spPr bwMode="auto">
              <a:xfrm flipV="1">
                <a:off x="1604" y="3929"/>
                <a:ext cx="2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3853" name="Rectangle 13"/>
            <p:cNvSpPr>
              <a:spLocks noChangeArrowheads="1"/>
            </p:cNvSpPr>
            <p:nvPr/>
          </p:nvSpPr>
          <p:spPr bwMode="auto">
            <a:xfrm rot="5400000">
              <a:off x="2812" y="997"/>
              <a:ext cx="195" cy="393"/>
            </a:xfrm>
            <a:prstGeom prst="rect">
              <a:avLst/>
            </a:prstGeom>
            <a:gradFill rotWithShape="1">
              <a:gsLst>
                <a:gs pos="0">
                  <a:srgbClr val="FF6600">
                    <a:gamma/>
                    <a:shade val="46275"/>
                    <a:invGamma/>
                  </a:srgbClr>
                </a:gs>
                <a:gs pos="5000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50000"/>
                </a:spcBef>
              </a:pPr>
              <a:endParaRPr kumimoji="1" lang="zh-CN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63854" name="Line 14"/>
            <p:cNvSpPr>
              <a:spLocks noChangeShapeType="1"/>
            </p:cNvSpPr>
            <p:nvPr/>
          </p:nvSpPr>
          <p:spPr bwMode="auto">
            <a:xfrm>
              <a:off x="3506" y="2046"/>
              <a:ext cx="0" cy="26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55" name="Text Box 15"/>
            <p:cNvSpPr txBox="1">
              <a:spLocks noChangeArrowheads="1"/>
            </p:cNvSpPr>
            <p:nvPr/>
          </p:nvSpPr>
          <p:spPr bwMode="auto">
            <a:xfrm>
              <a:off x="3036" y="1772"/>
              <a:ext cx="3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63856" name="Text Box 16"/>
            <p:cNvSpPr txBox="1">
              <a:spLocks noChangeArrowheads="1"/>
            </p:cNvSpPr>
            <p:nvPr/>
          </p:nvSpPr>
          <p:spPr bwMode="auto">
            <a:xfrm>
              <a:off x="2809" y="74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63857" name="Text Box 17"/>
            <p:cNvSpPr txBox="1">
              <a:spLocks noChangeArrowheads="1"/>
            </p:cNvSpPr>
            <p:nvPr/>
          </p:nvSpPr>
          <p:spPr bwMode="auto">
            <a:xfrm>
              <a:off x="3863" y="146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o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63858" name="Text Box 18"/>
            <p:cNvSpPr txBox="1">
              <a:spLocks noChangeArrowheads="1"/>
            </p:cNvSpPr>
            <p:nvPr/>
          </p:nvSpPr>
          <p:spPr bwMode="auto">
            <a:xfrm>
              <a:off x="1973" y="1557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63859" name="Text Box 19"/>
            <p:cNvSpPr txBox="1">
              <a:spLocks noChangeArrowheads="1"/>
            </p:cNvSpPr>
            <p:nvPr/>
          </p:nvSpPr>
          <p:spPr bwMode="auto">
            <a:xfrm>
              <a:off x="2073" y="1239"/>
              <a:ext cx="3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163860" name="Text Box 20"/>
            <p:cNvSpPr txBox="1">
              <a:spLocks noChangeArrowheads="1"/>
            </p:cNvSpPr>
            <p:nvPr/>
          </p:nvSpPr>
          <p:spPr bwMode="auto">
            <a:xfrm>
              <a:off x="3913" y="1163"/>
              <a:ext cx="300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163861" name="Text Box 21"/>
            <p:cNvSpPr txBox="1">
              <a:spLocks noChangeArrowheads="1"/>
            </p:cNvSpPr>
            <p:nvPr/>
          </p:nvSpPr>
          <p:spPr bwMode="auto">
            <a:xfrm>
              <a:off x="2073" y="1875"/>
              <a:ext cx="3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163862" name="Text Box 22"/>
            <p:cNvSpPr txBox="1">
              <a:spLocks noChangeArrowheads="1"/>
            </p:cNvSpPr>
            <p:nvPr/>
          </p:nvSpPr>
          <p:spPr bwMode="auto">
            <a:xfrm>
              <a:off x="3850" y="1909"/>
              <a:ext cx="301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163863" name="Line 23"/>
            <p:cNvSpPr>
              <a:spLocks noChangeShapeType="1"/>
            </p:cNvSpPr>
            <p:nvPr/>
          </p:nvSpPr>
          <p:spPr bwMode="auto">
            <a:xfrm>
              <a:off x="2410" y="1179"/>
              <a:ext cx="351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64" name="Oval 24"/>
            <p:cNvSpPr>
              <a:spLocks noChangeArrowheads="1"/>
            </p:cNvSpPr>
            <p:nvPr/>
          </p:nvSpPr>
          <p:spPr bwMode="auto">
            <a:xfrm>
              <a:off x="4018" y="1131"/>
              <a:ext cx="56" cy="88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65" name="Oval 25"/>
            <p:cNvSpPr>
              <a:spLocks noChangeArrowheads="1"/>
            </p:cNvSpPr>
            <p:nvPr/>
          </p:nvSpPr>
          <p:spPr bwMode="auto">
            <a:xfrm>
              <a:off x="4043" y="2239"/>
              <a:ext cx="57" cy="88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66" name="Line 26"/>
            <p:cNvSpPr>
              <a:spLocks noChangeShapeType="1"/>
            </p:cNvSpPr>
            <p:nvPr/>
          </p:nvSpPr>
          <p:spPr bwMode="auto">
            <a:xfrm>
              <a:off x="2411" y="1167"/>
              <a:ext cx="0" cy="113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68" name="Text Box 28"/>
            <p:cNvSpPr txBox="1">
              <a:spLocks noChangeArrowheads="1"/>
            </p:cNvSpPr>
            <p:nvPr/>
          </p:nvSpPr>
          <p:spPr bwMode="auto">
            <a:xfrm>
              <a:off x="2795" y="2358"/>
              <a:ext cx="808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（</a:t>
              </a:r>
              <a:r>
                <a:rPr lang="en-US" altLang="zh-CN" sz="2400">
                  <a:latin typeface="Times New Roman" pitchFamily="18" charset="0"/>
                </a:rPr>
                <a:t>b</a:t>
              </a:r>
              <a:r>
                <a:rPr lang="zh-CN" altLang="en-US" sz="2400"/>
                <a:t>）</a:t>
              </a:r>
            </a:p>
          </p:txBody>
        </p:sp>
        <p:sp>
          <p:nvSpPr>
            <p:cNvPr id="163869" name="Line 29"/>
            <p:cNvSpPr>
              <a:spLocks noChangeShapeType="1"/>
            </p:cNvSpPr>
            <p:nvPr/>
          </p:nvSpPr>
          <p:spPr bwMode="auto">
            <a:xfrm flipV="1">
              <a:off x="3506" y="1772"/>
              <a:ext cx="0" cy="20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0" name="Line 30"/>
            <p:cNvSpPr>
              <a:spLocks noChangeShapeType="1"/>
            </p:cNvSpPr>
            <p:nvPr/>
          </p:nvSpPr>
          <p:spPr bwMode="auto">
            <a:xfrm>
              <a:off x="3506" y="1189"/>
              <a:ext cx="0" cy="20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3380" y="1378"/>
              <a:ext cx="265" cy="400"/>
              <a:chOff x="4042" y="2801"/>
              <a:chExt cx="240" cy="331"/>
            </a:xfrm>
          </p:grpSpPr>
          <p:grpSp>
            <p:nvGrpSpPr>
              <p:cNvPr id="5" name="Group 32"/>
              <p:cNvGrpSpPr>
                <a:grpSpLocks/>
              </p:cNvGrpSpPr>
              <p:nvPr/>
            </p:nvGrpSpPr>
            <p:grpSpPr bwMode="auto">
              <a:xfrm>
                <a:off x="4042" y="3067"/>
                <a:ext cx="240" cy="65"/>
                <a:chOff x="1604" y="3929"/>
                <a:chExt cx="224" cy="63"/>
              </a:xfrm>
            </p:grpSpPr>
            <p:sp>
              <p:nvSpPr>
                <p:cNvPr id="16387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641" y="3992"/>
                  <a:ext cx="150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387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604" y="3929"/>
                  <a:ext cx="224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3875" name="Line 35"/>
              <p:cNvSpPr>
                <a:spLocks noChangeShapeType="1"/>
              </p:cNvSpPr>
              <p:nvPr/>
            </p:nvSpPr>
            <p:spPr bwMode="auto">
              <a:xfrm flipV="1">
                <a:off x="4156" y="2954"/>
                <a:ext cx="0" cy="11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3877" name="Line 37"/>
              <p:cNvSpPr>
                <a:spLocks noChangeShapeType="1"/>
              </p:cNvSpPr>
              <p:nvPr/>
            </p:nvSpPr>
            <p:spPr bwMode="auto">
              <a:xfrm flipV="1">
                <a:off x="4165" y="2801"/>
                <a:ext cx="87" cy="14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3878" name="Text Box 38"/>
            <p:cNvSpPr txBox="1">
              <a:spLocks noChangeArrowheads="1"/>
            </p:cNvSpPr>
            <p:nvPr/>
          </p:nvSpPr>
          <p:spPr bwMode="auto">
            <a:xfrm>
              <a:off x="3036" y="1464"/>
              <a:ext cx="347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37" name="Oval 35">
            <a:extLst>
              <a:ext uri="{FF2B5EF4-FFF2-40B4-BE49-F238E27FC236}">
                <a16:creationId xmlns:a16="http://schemas.microsoft.com/office/drawing/2014/main" id="{0D8D0B60-1002-4D56-A246-0240EBC7E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755" y="2662453"/>
            <a:ext cx="351621" cy="38191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20" name="Rectangle 5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altLang="zh-CN" sz="3600" b="1">
                <a:latin typeface="Times New Roman" pitchFamily="18" charset="0"/>
              </a:rPr>
              <a:t>⑶ </a:t>
            </a:r>
            <a:r>
              <a:rPr lang="zh-CN" altLang="en-US" sz="3600" b="1">
                <a:latin typeface="Times New Roman" pitchFamily="18" charset="0"/>
              </a:rPr>
              <a:t>二极管电路的分析方法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4518025"/>
            <a:ext cx="8229600" cy="2339975"/>
          </a:xfrm>
        </p:spPr>
        <p:txBody>
          <a:bodyPr/>
          <a:lstStyle/>
          <a:p>
            <a:pPr algn="just"/>
            <a:r>
              <a:rPr lang="zh-CN" altLang="en-US" sz="2800" b="1">
                <a:latin typeface="Times New Roman" pitchFamily="18" charset="0"/>
              </a:rPr>
              <a:t>画出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800" b="1">
                <a:latin typeface="Times New Roman" pitchFamily="18" charset="0"/>
              </a:rPr>
              <a:t>的波形。电路将输出电压限制在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>
                <a:latin typeface="Times New Roman" pitchFamily="18" charset="0"/>
              </a:rPr>
              <a:t>以下，可以采用理想二极管等效电路来进行分析，那么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800" b="1">
                <a:latin typeface="Times New Roman" pitchFamily="18" charset="0"/>
              </a:rPr>
              <a:t>的波形将近似在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>
                <a:latin typeface="Times New Roman" pitchFamily="18" charset="0"/>
              </a:rPr>
              <a:t>电压以上削顶。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6863" y="1538288"/>
            <a:ext cx="3222625" cy="2879725"/>
            <a:chOff x="2767" y="2188"/>
            <a:chExt cx="2030" cy="1814"/>
          </a:xfrm>
        </p:grpSpPr>
        <p:sp>
          <p:nvSpPr>
            <p:cNvPr id="164872" name="Line 8"/>
            <p:cNvSpPr>
              <a:spLocks noChangeShapeType="1"/>
            </p:cNvSpPr>
            <p:nvPr/>
          </p:nvSpPr>
          <p:spPr bwMode="auto">
            <a:xfrm>
              <a:off x="3164" y="3475"/>
              <a:ext cx="1507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3" name="Line 9"/>
            <p:cNvSpPr>
              <a:spLocks noChangeShapeType="1"/>
            </p:cNvSpPr>
            <p:nvPr/>
          </p:nvSpPr>
          <p:spPr bwMode="auto">
            <a:xfrm rot="5400000" flipV="1">
              <a:off x="4208" y="2140"/>
              <a:ext cx="0" cy="81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74" name="Text Box 10"/>
            <p:cNvSpPr txBox="1">
              <a:spLocks noChangeArrowheads="1"/>
            </p:cNvSpPr>
            <p:nvPr/>
          </p:nvSpPr>
          <p:spPr bwMode="auto">
            <a:xfrm>
              <a:off x="4241" y="2557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4042" y="3209"/>
              <a:ext cx="240" cy="65"/>
              <a:chOff x="1604" y="3929"/>
              <a:chExt cx="224" cy="63"/>
            </a:xfrm>
          </p:grpSpPr>
          <p:sp>
            <p:nvSpPr>
              <p:cNvPr id="164876" name="Line 12"/>
              <p:cNvSpPr>
                <a:spLocks noChangeShapeType="1"/>
              </p:cNvSpPr>
              <p:nvPr/>
            </p:nvSpPr>
            <p:spPr bwMode="auto">
              <a:xfrm flipV="1">
                <a:off x="1641" y="3992"/>
                <a:ext cx="150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877" name="Line 13"/>
              <p:cNvSpPr>
                <a:spLocks noChangeShapeType="1"/>
              </p:cNvSpPr>
              <p:nvPr/>
            </p:nvSpPr>
            <p:spPr bwMode="auto">
              <a:xfrm flipV="1">
                <a:off x="1604" y="3929"/>
                <a:ext cx="2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878" name="Rectangle 14"/>
            <p:cNvSpPr>
              <a:spLocks noChangeArrowheads="1"/>
            </p:cNvSpPr>
            <p:nvPr/>
          </p:nvSpPr>
          <p:spPr bwMode="auto">
            <a:xfrm rot="5400000">
              <a:off x="3535" y="2383"/>
              <a:ext cx="161" cy="356"/>
            </a:xfrm>
            <a:prstGeom prst="rect">
              <a:avLst/>
            </a:prstGeom>
            <a:gradFill rotWithShape="1">
              <a:gsLst>
                <a:gs pos="0">
                  <a:srgbClr val="FF6600">
                    <a:gamma/>
                    <a:shade val="46275"/>
                    <a:invGamma/>
                  </a:srgbClr>
                </a:gs>
                <a:gs pos="5000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50000"/>
                </a:spcBef>
              </a:pPr>
              <a:endParaRPr kumimoji="1" lang="zh-CN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64879" name="Line 15"/>
            <p:cNvSpPr>
              <a:spLocks noChangeShapeType="1"/>
            </p:cNvSpPr>
            <p:nvPr/>
          </p:nvSpPr>
          <p:spPr bwMode="auto">
            <a:xfrm>
              <a:off x="4156" y="3266"/>
              <a:ext cx="0" cy="22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80" name="Text Box 16"/>
            <p:cNvSpPr txBox="1">
              <a:spLocks noChangeArrowheads="1"/>
            </p:cNvSpPr>
            <p:nvPr/>
          </p:nvSpPr>
          <p:spPr bwMode="auto">
            <a:xfrm>
              <a:off x="3730" y="3039"/>
              <a:ext cx="3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64881" name="Text Box 17"/>
            <p:cNvSpPr txBox="1">
              <a:spLocks noChangeArrowheads="1"/>
            </p:cNvSpPr>
            <p:nvPr/>
          </p:nvSpPr>
          <p:spPr bwMode="auto">
            <a:xfrm>
              <a:off x="3525" y="218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64882" name="Text Box 18"/>
            <p:cNvSpPr txBox="1">
              <a:spLocks noChangeArrowheads="1"/>
            </p:cNvSpPr>
            <p:nvPr/>
          </p:nvSpPr>
          <p:spPr bwMode="auto">
            <a:xfrm>
              <a:off x="4480" y="278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o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64883" name="Text Box 19"/>
            <p:cNvSpPr txBox="1">
              <a:spLocks noChangeArrowheads="1"/>
            </p:cNvSpPr>
            <p:nvPr/>
          </p:nvSpPr>
          <p:spPr bwMode="auto">
            <a:xfrm>
              <a:off x="2767" y="286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64884" name="Text Box 20"/>
            <p:cNvSpPr txBox="1">
              <a:spLocks noChangeArrowheads="1"/>
            </p:cNvSpPr>
            <p:nvPr/>
          </p:nvSpPr>
          <p:spPr bwMode="auto">
            <a:xfrm>
              <a:off x="2858" y="2598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164885" name="Text Box 21"/>
            <p:cNvSpPr txBox="1">
              <a:spLocks noChangeArrowheads="1"/>
            </p:cNvSpPr>
            <p:nvPr/>
          </p:nvSpPr>
          <p:spPr bwMode="auto">
            <a:xfrm>
              <a:off x="4525" y="2535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164886" name="Text Box 22"/>
            <p:cNvSpPr txBox="1">
              <a:spLocks noChangeArrowheads="1"/>
            </p:cNvSpPr>
            <p:nvPr/>
          </p:nvSpPr>
          <p:spPr bwMode="auto">
            <a:xfrm>
              <a:off x="2858" y="3124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164887" name="Text Box 23"/>
            <p:cNvSpPr txBox="1">
              <a:spLocks noChangeArrowheads="1"/>
            </p:cNvSpPr>
            <p:nvPr/>
          </p:nvSpPr>
          <p:spPr bwMode="auto">
            <a:xfrm>
              <a:off x="4468" y="3152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164888" name="Line 24"/>
            <p:cNvSpPr>
              <a:spLocks noChangeShapeType="1"/>
            </p:cNvSpPr>
            <p:nvPr/>
          </p:nvSpPr>
          <p:spPr bwMode="auto">
            <a:xfrm>
              <a:off x="3163" y="2549"/>
              <a:ext cx="31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89" name="Oval 25"/>
            <p:cNvSpPr>
              <a:spLocks noChangeArrowheads="1"/>
            </p:cNvSpPr>
            <p:nvPr/>
          </p:nvSpPr>
          <p:spPr bwMode="auto">
            <a:xfrm>
              <a:off x="4620" y="2509"/>
              <a:ext cx="51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90" name="Oval 26"/>
            <p:cNvSpPr>
              <a:spLocks noChangeArrowheads="1"/>
            </p:cNvSpPr>
            <p:nvPr/>
          </p:nvSpPr>
          <p:spPr bwMode="auto">
            <a:xfrm>
              <a:off x="4643" y="3425"/>
              <a:ext cx="52" cy="7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91" name="Line 27"/>
            <p:cNvSpPr>
              <a:spLocks noChangeShapeType="1"/>
            </p:cNvSpPr>
            <p:nvPr/>
          </p:nvSpPr>
          <p:spPr bwMode="auto">
            <a:xfrm>
              <a:off x="3164" y="2539"/>
              <a:ext cx="0" cy="9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93" name="Text Box 29"/>
            <p:cNvSpPr txBox="1">
              <a:spLocks noChangeArrowheads="1"/>
            </p:cNvSpPr>
            <p:nvPr/>
          </p:nvSpPr>
          <p:spPr bwMode="auto">
            <a:xfrm>
              <a:off x="3377" y="3710"/>
              <a:ext cx="732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（</a:t>
              </a:r>
              <a:r>
                <a:rPr lang="en-US" altLang="zh-CN" sz="2400">
                  <a:latin typeface="Times New Roman" pitchFamily="18" charset="0"/>
                </a:rPr>
                <a:t>b</a:t>
              </a:r>
              <a:r>
                <a:rPr lang="zh-CN" altLang="en-US" sz="2400"/>
                <a:t>）</a:t>
              </a:r>
            </a:p>
          </p:txBody>
        </p:sp>
        <p:sp>
          <p:nvSpPr>
            <p:cNvPr id="164894" name="Line 30"/>
            <p:cNvSpPr>
              <a:spLocks noChangeShapeType="1"/>
            </p:cNvSpPr>
            <p:nvPr/>
          </p:nvSpPr>
          <p:spPr bwMode="auto">
            <a:xfrm flipV="1">
              <a:off x="4156" y="3039"/>
              <a:ext cx="0" cy="17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895" name="Line 31"/>
            <p:cNvSpPr>
              <a:spLocks noChangeShapeType="1"/>
            </p:cNvSpPr>
            <p:nvPr/>
          </p:nvSpPr>
          <p:spPr bwMode="auto">
            <a:xfrm>
              <a:off x="4156" y="2557"/>
              <a:ext cx="0" cy="17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4042" y="2642"/>
              <a:ext cx="240" cy="405"/>
              <a:chOff x="4042" y="2727"/>
              <a:chExt cx="240" cy="405"/>
            </a:xfrm>
          </p:grpSpPr>
          <p:grpSp>
            <p:nvGrpSpPr>
              <p:cNvPr id="5" name="Group 33"/>
              <p:cNvGrpSpPr>
                <a:grpSpLocks/>
              </p:cNvGrpSpPr>
              <p:nvPr/>
            </p:nvGrpSpPr>
            <p:grpSpPr bwMode="auto">
              <a:xfrm>
                <a:off x="4042" y="3067"/>
                <a:ext cx="240" cy="65"/>
                <a:chOff x="1604" y="3929"/>
                <a:chExt cx="224" cy="63"/>
              </a:xfrm>
            </p:grpSpPr>
            <p:sp>
              <p:nvSpPr>
                <p:cNvPr id="16489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641" y="3992"/>
                  <a:ext cx="150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899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604" y="3929"/>
                  <a:ext cx="224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4900" name="Line 36"/>
              <p:cNvSpPr>
                <a:spLocks noChangeShapeType="1"/>
              </p:cNvSpPr>
              <p:nvPr/>
            </p:nvSpPr>
            <p:spPr bwMode="auto">
              <a:xfrm flipV="1">
                <a:off x="4156" y="2954"/>
                <a:ext cx="0" cy="11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902" name="Line 38"/>
              <p:cNvSpPr>
                <a:spLocks noChangeShapeType="1"/>
              </p:cNvSpPr>
              <p:nvPr/>
            </p:nvSpPr>
            <p:spPr bwMode="auto">
              <a:xfrm flipV="1">
                <a:off x="4184" y="2727"/>
                <a:ext cx="57" cy="17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4903" name="Text Box 39"/>
            <p:cNvSpPr txBox="1">
              <a:spLocks noChangeArrowheads="1"/>
            </p:cNvSpPr>
            <p:nvPr/>
          </p:nvSpPr>
          <p:spPr bwMode="auto">
            <a:xfrm>
              <a:off x="3730" y="2784"/>
              <a:ext cx="3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4032250" y="1358900"/>
            <a:ext cx="4752975" cy="2355850"/>
            <a:chOff x="2629" y="2443"/>
            <a:chExt cx="2994" cy="1484"/>
          </a:xfrm>
        </p:grpSpPr>
        <p:sp>
          <p:nvSpPr>
            <p:cNvPr id="164908" name="Freeform 44"/>
            <p:cNvSpPr>
              <a:spLocks/>
            </p:cNvSpPr>
            <p:nvPr/>
          </p:nvSpPr>
          <p:spPr bwMode="auto">
            <a:xfrm>
              <a:off x="3018" y="2920"/>
              <a:ext cx="2026" cy="929"/>
            </a:xfrm>
            <a:custGeom>
              <a:avLst/>
              <a:gdLst/>
              <a:ahLst/>
              <a:cxnLst>
                <a:cxn ang="0">
                  <a:pos x="0" y="443"/>
                </a:cxn>
                <a:cxn ang="0">
                  <a:pos x="248" y="3"/>
                </a:cxn>
                <a:cxn ang="0">
                  <a:pos x="500" y="455"/>
                </a:cxn>
                <a:cxn ang="0">
                  <a:pos x="500" y="487"/>
                </a:cxn>
                <a:cxn ang="0">
                  <a:pos x="512" y="471"/>
                </a:cxn>
                <a:cxn ang="0">
                  <a:pos x="500" y="483"/>
                </a:cxn>
                <a:cxn ang="0">
                  <a:pos x="520" y="515"/>
                </a:cxn>
                <a:cxn ang="0">
                  <a:pos x="544" y="579"/>
                </a:cxn>
                <a:cxn ang="0">
                  <a:pos x="552" y="603"/>
                </a:cxn>
                <a:cxn ang="0">
                  <a:pos x="745" y="883"/>
                </a:cxn>
                <a:cxn ang="0">
                  <a:pos x="993" y="443"/>
                </a:cxn>
                <a:cxn ang="0">
                  <a:pos x="1242" y="3"/>
                </a:cxn>
                <a:cxn ang="0">
                  <a:pos x="1472" y="459"/>
                </a:cxn>
                <a:cxn ang="0">
                  <a:pos x="1520" y="567"/>
                </a:cxn>
                <a:cxn ang="0">
                  <a:pos x="1584" y="719"/>
                </a:cxn>
                <a:cxn ang="0">
                  <a:pos x="1738" y="883"/>
                </a:cxn>
                <a:cxn ang="0">
                  <a:pos x="1986" y="441"/>
                </a:cxn>
                <a:cxn ang="0">
                  <a:pos x="1976" y="435"/>
                </a:cxn>
                <a:cxn ang="0">
                  <a:pos x="1984" y="427"/>
                </a:cxn>
                <a:cxn ang="0">
                  <a:pos x="1980" y="435"/>
                </a:cxn>
                <a:cxn ang="0">
                  <a:pos x="1980" y="423"/>
                </a:cxn>
                <a:cxn ang="0">
                  <a:pos x="1968" y="431"/>
                </a:cxn>
                <a:cxn ang="0">
                  <a:pos x="1995" y="432"/>
                </a:cxn>
                <a:cxn ang="0">
                  <a:pos x="1986" y="450"/>
                </a:cxn>
              </a:cxnLst>
              <a:rect l="0" t="0" r="r" b="b"/>
              <a:pathLst>
                <a:path w="2026" h="929">
                  <a:moveTo>
                    <a:pt x="0" y="443"/>
                  </a:moveTo>
                  <a:cubicBezTo>
                    <a:pt x="83" y="223"/>
                    <a:pt x="165" y="1"/>
                    <a:pt x="248" y="3"/>
                  </a:cubicBezTo>
                  <a:cubicBezTo>
                    <a:pt x="331" y="5"/>
                    <a:pt x="458" y="374"/>
                    <a:pt x="500" y="455"/>
                  </a:cubicBezTo>
                  <a:cubicBezTo>
                    <a:pt x="542" y="536"/>
                    <a:pt x="498" y="484"/>
                    <a:pt x="500" y="487"/>
                  </a:cubicBezTo>
                  <a:cubicBezTo>
                    <a:pt x="502" y="490"/>
                    <a:pt x="512" y="472"/>
                    <a:pt x="512" y="471"/>
                  </a:cubicBezTo>
                  <a:cubicBezTo>
                    <a:pt x="512" y="470"/>
                    <a:pt x="499" y="476"/>
                    <a:pt x="500" y="483"/>
                  </a:cubicBezTo>
                  <a:cubicBezTo>
                    <a:pt x="501" y="490"/>
                    <a:pt x="513" y="499"/>
                    <a:pt x="520" y="515"/>
                  </a:cubicBezTo>
                  <a:cubicBezTo>
                    <a:pt x="527" y="531"/>
                    <a:pt x="539" y="564"/>
                    <a:pt x="544" y="579"/>
                  </a:cubicBezTo>
                  <a:cubicBezTo>
                    <a:pt x="549" y="594"/>
                    <a:pt x="518" y="552"/>
                    <a:pt x="552" y="603"/>
                  </a:cubicBezTo>
                  <a:cubicBezTo>
                    <a:pt x="586" y="654"/>
                    <a:pt x="672" y="910"/>
                    <a:pt x="745" y="883"/>
                  </a:cubicBezTo>
                  <a:cubicBezTo>
                    <a:pt x="818" y="856"/>
                    <a:pt x="910" y="590"/>
                    <a:pt x="993" y="443"/>
                  </a:cubicBezTo>
                  <a:cubicBezTo>
                    <a:pt x="1076" y="296"/>
                    <a:pt x="1162" y="0"/>
                    <a:pt x="1242" y="3"/>
                  </a:cubicBezTo>
                  <a:cubicBezTo>
                    <a:pt x="1322" y="6"/>
                    <a:pt x="1426" y="365"/>
                    <a:pt x="1472" y="459"/>
                  </a:cubicBezTo>
                  <a:cubicBezTo>
                    <a:pt x="1518" y="553"/>
                    <a:pt x="1501" y="524"/>
                    <a:pt x="1520" y="567"/>
                  </a:cubicBezTo>
                  <a:cubicBezTo>
                    <a:pt x="1539" y="610"/>
                    <a:pt x="1548" y="666"/>
                    <a:pt x="1584" y="719"/>
                  </a:cubicBezTo>
                  <a:cubicBezTo>
                    <a:pt x="1620" y="772"/>
                    <a:pt x="1671" y="929"/>
                    <a:pt x="1738" y="883"/>
                  </a:cubicBezTo>
                  <a:cubicBezTo>
                    <a:pt x="1805" y="837"/>
                    <a:pt x="1946" y="515"/>
                    <a:pt x="1986" y="441"/>
                  </a:cubicBezTo>
                  <a:cubicBezTo>
                    <a:pt x="2026" y="367"/>
                    <a:pt x="1976" y="437"/>
                    <a:pt x="1976" y="435"/>
                  </a:cubicBezTo>
                  <a:cubicBezTo>
                    <a:pt x="1976" y="433"/>
                    <a:pt x="1983" y="427"/>
                    <a:pt x="1984" y="427"/>
                  </a:cubicBezTo>
                  <a:cubicBezTo>
                    <a:pt x="1985" y="427"/>
                    <a:pt x="1981" y="436"/>
                    <a:pt x="1980" y="435"/>
                  </a:cubicBezTo>
                  <a:cubicBezTo>
                    <a:pt x="1979" y="434"/>
                    <a:pt x="1982" y="424"/>
                    <a:pt x="1980" y="423"/>
                  </a:cubicBezTo>
                  <a:cubicBezTo>
                    <a:pt x="1978" y="422"/>
                    <a:pt x="1966" y="430"/>
                    <a:pt x="1968" y="431"/>
                  </a:cubicBezTo>
                  <a:cubicBezTo>
                    <a:pt x="1970" y="432"/>
                    <a:pt x="1992" y="429"/>
                    <a:pt x="1995" y="432"/>
                  </a:cubicBezTo>
                  <a:cubicBezTo>
                    <a:pt x="1998" y="435"/>
                    <a:pt x="1988" y="446"/>
                    <a:pt x="1986" y="450"/>
                  </a:cubicBezTo>
                </a:path>
              </a:pathLst>
            </a:custGeom>
            <a:noFill/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09" name="Line 45"/>
            <p:cNvSpPr>
              <a:spLocks noChangeShapeType="1"/>
            </p:cNvSpPr>
            <p:nvPr/>
          </p:nvSpPr>
          <p:spPr bwMode="auto">
            <a:xfrm flipV="1">
              <a:off x="3001" y="2669"/>
              <a:ext cx="0" cy="125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arrow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10" name="Line 46"/>
            <p:cNvSpPr>
              <a:spLocks noChangeShapeType="1"/>
            </p:cNvSpPr>
            <p:nvPr/>
          </p:nvSpPr>
          <p:spPr bwMode="auto">
            <a:xfrm flipV="1">
              <a:off x="3001" y="3351"/>
              <a:ext cx="2432" cy="1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arrow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11" name="Text Box 47"/>
            <p:cNvSpPr txBox="1">
              <a:spLocks noChangeArrowheads="1"/>
            </p:cNvSpPr>
            <p:nvPr/>
          </p:nvSpPr>
          <p:spPr bwMode="auto">
            <a:xfrm>
              <a:off x="2629" y="2443"/>
              <a:ext cx="372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o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64912" name="Object 48"/>
            <p:cNvGraphicFramePr>
              <a:graphicFrameLocks noChangeAspect="1"/>
            </p:cNvGraphicFramePr>
            <p:nvPr/>
          </p:nvGraphicFramePr>
          <p:xfrm>
            <a:off x="5261" y="3351"/>
            <a:ext cx="36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3" name="公式" r:id="rId3" imgW="241200" imgH="164880" progId="Equation.3">
                    <p:embed/>
                  </p:oleObj>
                </mc:Choice>
                <mc:Fallback>
                  <p:oleObj name="公式" r:id="rId3" imgW="241200" imgH="1648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1" y="3351"/>
                          <a:ext cx="36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913" name="Line 49"/>
            <p:cNvSpPr>
              <a:spLocks noChangeShapeType="1"/>
            </p:cNvSpPr>
            <p:nvPr/>
          </p:nvSpPr>
          <p:spPr bwMode="auto">
            <a:xfrm>
              <a:off x="3002" y="2921"/>
              <a:ext cx="24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14" name="Rectangle 50"/>
            <p:cNvSpPr>
              <a:spLocks noChangeArrowheads="1"/>
            </p:cNvSpPr>
            <p:nvPr/>
          </p:nvSpPr>
          <p:spPr bwMode="auto">
            <a:xfrm>
              <a:off x="2704" y="2756"/>
              <a:ext cx="1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64917" name="Text Box 53"/>
          <p:cNvSpPr txBox="1">
            <a:spLocks noChangeArrowheads="1"/>
          </p:cNvSpPr>
          <p:nvPr/>
        </p:nvSpPr>
        <p:spPr bwMode="auto">
          <a:xfrm>
            <a:off x="5870575" y="3879850"/>
            <a:ext cx="944563" cy="4638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（</a:t>
            </a:r>
            <a:r>
              <a:rPr lang="en-US" altLang="zh-CN" sz="2400"/>
              <a:t>c</a:t>
            </a:r>
            <a:r>
              <a:rPr lang="zh-CN" altLang="en-US" sz="2400"/>
              <a:t>）</a:t>
            </a:r>
          </a:p>
        </p:txBody>
      </p: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3536950" y="2259013"/>
            <a:ext cx="4249738" cy="1331912"/>
            <a:chOff x="2313" y="3010"/>
            <a:chExt cx="2677" cy="839"/>
          </a:xfrm>
        </p:grpSpPr>
        <p:sp>
          <p:nvSpPr>
            <p:cNvPr id="164906" name="Rectangle 42"/>
            <p:cNvSpPr>
              <a:spLocks noChangeArrowheads="1"/>
            </p:cNvSpPr>
            <p:nvPr/>
          </p:nvSpPr>
          <p:spPr bwMode="auto">
            <a:xfrm>
              <a:off x="2313" y="3010"/>
              <a:ext cx="687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</a:t>
              </a: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64915" name="Freeform 51"/>
            <p:cNvSpPr>
              <a:spLocks/>
            </p:cNvSpPr>
            <p:nvPr/>
          </p:nvSpPr>
          <p:spPr bwMode="auto">
            <a:xfrm>
              <a:off x="3022" y="3067"/>
              <a:ext cx="1968" cy="782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8" y="89"/>
                </a:cxn>
                <a:cxn ang="0">
                  <a:pos x="88" y="85"/>
                </a:cxn>
                <a:cxn ang="0">
                  <a:pos x="148" y="85"/>
                </a:cxn>
                <a:cxn ang="0">
                  <a:pos x="168" y="81"/>
                </a:cxn>
                <a:cxn ang="0">
                  <a:pos x="192" y="85"/>
                </a:cxn>
                <a:cxn ang="0">
                  <a:pos x="208" y="85"/>
                </a:cxn>
                <a:cxn ang="0">
                  <a:pos x="256" y="85"/>
                </a:cxn>
                <a:cxn ang="0">
                  <a:pos x="316" y="85"/>
                </a:cxn>
                <a:cxn ang="0">
                  <a:pos x="288" y="85"/>
                </a:cxn>
                <a:cxn ang="0">
                  <a:pos x="336" y="85"/>
                </a:cxn>
                <a:cxn ang="0">
                  <a:pos x="340" y="92"/>
                </a:cxn>
                <a:cxn ang="0">
                  <a:pos x="368" y="89"/>
                </a:cxn>
                <a:cxn ang="0">
                  <a:pos x="360" y="81"/>
                </a:cxn>
                <a:cxn ang="0">
                  <a:pos x="368" y="77"/>
                </a:cxn>
                <a:cxn ang="0">
                  <a:pos x="348" y="77"/>
                </a:cxn>
                <a:cxn ang="0">
                  <a:pos x="360" y="77"/>
                </a:cxn>
                <a:cxn ang="0">
                  <a:pos x="360" y="89"/>
                </a:cxn>
                <a:cxn ang="0">
                  <a:pos x="384" y="81"/>
                </a:cxn>
                <a:cxn ang="0">
                  <a:pos x="408" y="93"/>
                </a:cxn>
                <a:cxn ang="0">
                  <a:pos x="444" y="181"/>
                </a:cxn>
                <a:cxn ang="0">
                  <a:pos x="484" y="285"/>
                </a:cxn>
                <a:cxn ang="0">
                  <a:pos x="656" y="657"/>
                </a:cxn>
                <a:cxn ang="0">
                  <a:pos x="796" y="689"/>
                </a:cxn>
                <a:cxn ang="0">
                  <a:pos x="1072" y="101"/>
                </a:cxn>
                <a:cxn ang="0">
                  <a:pos x="1092" y="81"/>
                </a:cxn>
                <a:cxn ang="0">
                  <a:pos x="1100" y="85"/>
                </a:cxn>
                <a:cxn ang="0">
                  <a:pos x="1164" y="85"/>
                </a:cxn>
                <a:cxn ang="0">
                  <a:pos x="1180" y="85"/>
                </a:cxn>
                <a:cxn ang="0">
                  <a:pos x="1208" y="85"/>
                </a:cxn>
                <a:cxn ang="0">
                  <a:pos x="1236" y="85"/>
                </a:cxn>
                <a:cxn ang="0">
                  <a:pos x="1264" y="85"/>
                </a:cxn>
                <a:cxn ang="0">
                  <a:pos x="1288" y="85"/>
                </a:cxn>
                <a:cxn ang="0">
                  <a:pos x="1316" y="85"/>
                </a:cxn>
                <a:cxn ang="0">
                  <a:pos x="1372" y="85"/>
                </a:cxn>
                <a:cxn ang="0">
                  <a:pos x="1408" y="153"/>
                </a:cxn>
                <a:cxn ang="0">
                  <a:pos x="1512" y="412"/>
                </a:cxn>
                <a:cxn ang="0">
                  <a:pos x="1716" y="736"/>
                </a:cxn>
                <a:cxn ang="0">
                  <a:pos x="1968" y="292"/>
                </a:cxn>
              </a:cxnLst>
              <a:rect l="0" t="0" r="r" b="b"/>
              <a:pathLst>
                <a:path w="1968" h="782">
                  <a:moveTo>
                    <a:pt x="0" y="268"/>
                  </a:moveTo>
                  <a:cubicBezTo>
                    <a:pt x="11" y="238"/>
                    <a:pt x="53" y="119"/>
                    <a:pt x="68" y="89"/>
                  </a:cubicBezTo>
                  <a:cubicBezTo>
                    <a:pt x="83" y="59"/>
                    <a:pt x="75" y="86"/>
                    <a:pt x="88" y="85"/>
                  </a:cubicBezTo>
                  <a:cubicBezTo>
                    <a:pt x="101" y="84"/>
                    <a:pt x="135" y="86"/>
                    <a:pt x="148" y="85"/>
                  </a:cubicBezTo>
                  <a:cubicBezTo>
                    <a:pt x="161" y="84"/>
                    <a:pt x="161" y="81"/>
                    <a:pt x="168" y="81"/>
                  </a:cubicBezTo>
                  <a:cubicBezTo>
                    <a:pt x="175" y="81"/>
                    <a:pt x="185" y="84"/>
                    <a:pt x="192" y="85"/>
                  </a:cubicBezTo>
                  <a:cubicBezTo>
                    <a:pt x="199" y="86"/>
                    <a:pt x="197" y="85"/>
                    <a:pt x="208" y="85"/>
                  </a:cubicBezTo>
                  <a:cubicBezTo>
                    <a:pt x="219" y="85"/>
                    <a:pt x="238" y="85"/>
                    <a:pt x="256" y="85"/>
                  </a:cubicBezTo>
                  <a:cubicBezTo>
                    <a:pt x="274" y="85"/>
                    <a:pt x="311" y="85"/>
                    <a:pt x="316" y="85"/>
                  </a:cubicBezTo>
                  <a:cubicBezTo>
                    <a:pt x="321" y="85"/>
                    <a:pt x="285" y="85"/>
                    <a:pt x="288" y="85"/>
                  </a:cubicBezTo>
                  <a:cubicBezTo>
                    <a:pt x="291" y="85"/>
                    <a:pt x="327" y="84"/>
                    <a:pt x="336" y="85"/>
                  </a:cubicBezTo>
                  <a:cubicBezTo>
                    <a:pt x="345" y="86"/>
                    <a:pt x="335" y="91"/>
                    <a:pt x="340" y="92"/>
                  </a:cubicBezTo>
                  <a:cubicBezTo>
                    <a:pt x="345" y="93"/>
                    <a:pt x="365" y="91"/>
                    <a:pt x="368" y="89"/>
                  </a:cubicBezTo>
                  <a:cubicBezTo>
                    <a:pt x="371" y="87"/>
                    <a:pt x="360" y="83"/>
                    <a:pt x="360" y="81"/>
                  </a:cubicBezTo>
                  <a:cubicBezTo>
                    <a:pt x="360" y="79"/>
                    <a:pt x="370" y="78"/>
                    <a:pt x="368" y="77"/>
                  </a:cubicBezTo>
                  <a:cubicBezTo>
                    <a:pt x="366" y="76"/>
                    <a:pt x="349" y="77"/>
                    <a:pt x="348" y="77"/>
                  </a:cubicBezTo>
                  <a:cubicBezTo>
                    <a:pt x="347" y="77"/>
                    <a:pt x="358" y="75"/>
                    <a:pt x="360" y="77"/>
                  </a:cubicBezTo>
                  <a:cubicBezTo>
                    <a:pt x="362" y="79"/>
                    <a:pt x="356" y="88"/>
                    <a:pt x="360" y="89"/>
                  </a:cubicBezTo>
                  <a:cubicBezTo>
                    <a:pt x="364" y="90"/>
                    <a:pt x="376" y="80"/>
                    <a:pt x="384" y="81"/>
                  </a:cubicBezTo>
                  <a:cubicBezTo>
                    <a:pt x="392" y="82"/>
                    <a:pt x="398" y="76"/>
                    <a:pt x="408" y="93"/>
                  </a:cubicBezTo>
                  <a:cubicBezTo>
                    <a:pt x="418" y="110"/>
                    <a:pt x="431" y="149"/>
                    <a:pt x="444" y="181"/>
                  </a:cubicBezTo>
                  <a:cubicBezTo>
                    <a:pt x="457" y="213"/>
                    <a:pt x="449" y="206"/>
                    <a:pt x="484" y="285"/>
                  </a:cubicBezTo>
                  <a:cubicBezTo>
                    <a:pt x="519" y="364"/>
                    <a:pt x="604" y="590"/>
                    <a:pt x="656" y="657"/>
                  </a:cubicBezTo>
                  <a:cubicBezTo>
                    <a:pt x="708" y="724"/>
                    <a:pt x="727" y="782"/>
                    <a:pt x="796" y="689"/>
                  </a:cubicBezTo>
                  <a:cubicBezTo>
                    <a:pt x="865" y="596"/>
                    <a:pt x="1023" y="202"/>
                    <a:pt x="1072" y="101"/>
                  </a:cubicBezTo>
                  <a:cubicBezTo>
                    <a:pt x="1121" y="0"/>
                    <a:pt x="1087" y="84"/>
                    <a:pt x="1092" y="81"/>
                  </a:cubicBezTo>
                  <a:cubicBezTo>
                    <a:pt x="1097" y="78"/>
                    <a:pt x="1088" y="84"/>
                    <a:pt x="1100" y="85"/>
                  </a:cubicBezTo>
                  <a:cubicBezTo>
                    <a:pt x="1112" y="86"/>
                    <a:pt x="1151" y="85"/>
                    <a:pt x="1164" y="85"/>
                  </a:cubicBezTo>
                  <a:cubicBezTo>
                    <a:pt x="1177" y="85"/>
                    <a:pt x="1173" y="85"/>
                    <a:pt x="1180" y="85"/>
                  </a:cubicBezTo>
                  <a:cubicBezTo>
                    <a:pt x="1187" y="85"/>
                    <a:pt x="1199" y="85"/>
                    <a:pt x="1208" y="85"/>
                  </a:cubicBezTo>
                  <a:cubicBezTo>
                    <a:pt x="1217" y="85"/>
                    <a:pt x="1227" y="85"/>
                    <a:pt x="1236" y="85"/>
                  </a:cubicBezTo>
                  <a:cubicBezTo>
                    <a:pt x="1245" y="85"/>
                    <a:pt x="1255" y="85"/>
                    <a:pt x="1264" y="85"/>
                  </a:cubicBezTo>
                  <a:cubicBezTo>
                    <a:pt x="1273" y="85"/>
                    <a:pt x="1279" y="85"/>
                    <a:pt x="1288" y="85"/>
                  </a:cubicBezTo>
                  <a:cubicBezTo>
                    <a:pt x="1297" y="85"/>
                    <a:pt x="1302" y="85"/>
                    <a:pt x="1316" y="85"/>
                  </a:cubicBezTo>
                  <a:cubicBezTo>
                    <a:pt x="1330" y="85"/>
                    <a:pt x="1357" y="74"/>
                    <a:pt x="1372" y="85"/>
                  </a:cubicBezTo>
                  <a:cubicBezTo>
                    <a:pt x="1387" y="96"/>
                    <a:pt x="1385" y="99"/>
                    <a:pt x="1408" y="153"/>
                  </a:cubicBezTo>
                  <a:cubicBezTo>
                    <a:pt x="1431" y="207"/>
                    <a:pt x="1461" y="315"/>
                    <a:pt x="1512" y="412"/>
                  </a:cubicBezTo>
                  <a:cubicBezTo>
                    <a:pt x="1563" y="509"/>
                    <a:pt x="1640" y="756"/>
                    <a:pt x="1716" y="736"/>
                  </a:cubicBezTo>
                  <a:cubicBezTo>
                    <a:pt x="1792" y="716"/>
                    <a:pt x="1916" y="384"/>
                    <a:pt x="1968" y="292"/>
                  </a:cubicBezTo>
                </a:path>
              </a:pathLst>
            </a:cu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" name="Oval 35">
            <a:extLst>
              <a:ext uri="{FF2B5EF4-FFF2-40B4-BE49-F238E27FC236}">
                <a16:creationId xmlns:a16="http://schemas.microsoft.com/office/drawing/2014/main" id="{28FD11CF-2C29-4A04-BFB4-70C75F0FE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40" y="2617788"/>
            <a:ext cx="351621" cy="38191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806" y="104774"/>
            <a:ext cx="7886700" cy="1325563"/>
          </a:xfrm>
        </p:spPr>
        <p:txBody>
          <a:bodyPr/>
          <a:lstStyle/>
          <a:p>
            <a:pPr algn="l"/>
            <a:r>
              <a:rPr lang="en-US" altLang="zh-CN" sz="3600" b="1" dirty="0">
                <a:latin typeface="Times New Roman" pitchFamily="18" charset="0"/>
              </a:rPr>
              <a:t>5. </a:t>
            </a:r>
            <a:r>
              <a:rPr lang="zh-CN" altLang="en-US" sz="3600" b="1" dirty="0">
                <a:latin typeface="Times New Roman" pitchFamily="18" charset="0"/>
              </a:rPr>
              <a:t>稳压二极管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598815" y="1198388"/>
            <a:ext cx="7543800" cy="1916683"/>
          </a:xfrm>
        </p:spPr>
        <p:txBody>
          <a:bodyPr>
            <a:normAutofit/>
          </a:bodyPr>
          <a:lstStyle/>
          <a:p>
            <a:pPr algn="just"/>
            <a:r>
              <a:rPr lang="zh-CN" altLang="en-US" sz="3200" b="1" dirty="0">
                <a:latin typeface="宋体" pitchFamily="2" charset="-122"/>
              </a:rPr>
              <a:t>稳压二极管工作在</a:t>
            </a:r>
            <a:r>
              <a:rPr lang="en-US" altLang="zh-CN" sz="3200" b="1" i="1" dirty="0">
                <a:latin typeface="Times New Roman" pitchFamily="18" charset="0"/>
              </a:rPr>
              <a:t>PN</a:t>
            </a:r>
            <a:r>
              <a:rPr lang="zh-CN" altLang="en-US" sz="3200" b="1" dirty="0">
                <a:latin typeface="宋体" pitchFamily="2" charset="-122"/>
              </a:rPr>
              <a:t>结的反向击穿区。具有稳定电压作用。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zh-CN" altLang="en-US" sz="3200" b="1" dirty="0">
                <a:latin typeface="宋体" pitchFamily="2" charset="-122"/>
              </a:rPr>
              <a:t>稳压管的符号和特性曲线如图所示。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1">
            <a:extLst>
              <a:ext uri="{FF2B5EF4-FFF2-40B4-BE49-F238E27FC236}">
                <a16:creationId xmlns:a16="http://schemas.microsoft.com/office/drawing/2014/main" id="{2508B687-9362-4DCF-9DC5-972D42D60A1F}"/>
              </a:ext>
            </a:extLst>
          </p:cNvPr>
          <p:cNvGrpSpPr>
            <a:grpSpLocks/>
          </p:cNvGrpSpPr>
          <p:nvPr/>
        </p:nvGrpSpPr>
        <p:grpSpPr bwMode="auto">
          <a:xfrm>
            <a:off x="4067944" y="2909888"/>
            <a:ext cx="3825875" cy="3884613"/>
            <a:chOff x="2568" y="1877"/>
            <a:chExt cx="2410" cy="2447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74F0DACF-44F9-4151-BFA3-A30B03B068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7" y="1877"/>
              <a:ext cx="2381" cy="2181"/>
              <a:chOff x="2820" y="720"/>
              <a:chExt cx="2844" cy="2748"/>
            </a:xfrm>
          </p:grpSpPr>
          <p:sp>
            <p:nvSpPr>
              <p:cNvPr id="22" name="Text Box 7">
                <a:extLst>
                  <a:ext uri="{FF2B5EF4-FFF2-40B4-BE49-F238E27FC236}">
                    <a16:creationId xmlns:a16="http://schemas.microsoft.com/office/drawing/2014/main" id="{89DAE02C-F761-411D-8069-741B32487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4" y="2160"/>
                <a:ext cx="300" cy="417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 i="1">
                    <a:latin typeface="Times New Roman" pitchFamily="18" charset="0"/>
                    <a:ea typeface="楷体_GB2312" pitchFamily="49" charset="-122"/>
                  </a:rPr>
                  <a:t>U</a:t>
                </a:r>
                <a:endParaRPr kumimoji="1" lang="en-US" altLang="zh-CN" sz="2800" b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" name="Line 8">
                <a:extLst>
                  <a:ext uri="{FF2B5EF4-FFF2-40B4-BE49-F238E27FC236}">
                    <a16:creationId xmlns:a16="http://schemas.microsoft.com/office/drawing/2014/main" id="{A8174F03-D13B-4E44-80FB-553DF3593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905"/>
                <a:ext cx="0" cy="256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arrow" w="sm" len="med"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9">
                <a:extLst>
                  <a:ext uri="{FF2B5EF4-FFF2-40B4-BE49-F238E27FC236}">
                    <a16:creationId xmlns:a16="http://schemas.microsoft.com/office/drawing/2014/main" id="{A5E78351-90E5-41F5-BCAB-ED558C2E1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0" y="2208"/>
                <a:ext cx="2580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none" w="sm" len="sm"/>
                <a:tailEnd type="arrow" w="sm" len="med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F038BDA3-0B6A-4139-ABEF-52CCE8351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8" y="2709"/>
                <a:ext cx="1056" cy="295"/>
              </a:xfrm>
              <a:custGeom>
                <a:avLst/>
                <a:gdLst/>
                <a:ahLst/>
                <a:cxnLst>
                  <a:cxn ang="0">
                    <a:pos x="1032" y="2"/>
                  </a:cxn>
                  <a:cxn ang="0">
                    <a:pos x="720" y="14"/>
                  </a:cxn>
                  <a:cxn ang="0">
                    <a:pos x="228" y="14"/>
                  </a:cxn>
                  <a:cxn ang="0">
                    <a:pos x="96" y="98"/>
                  </a:cxn>
                  <a:cxn ang="0">
                    <a:pos x="60" y="482"/>
                  </a:cxn>
                  <a:cxn ang="0">
                    <a:pos x="12" y="1262"/>
                  </a:cxn>
                  <a:cxn ang="0">
                    <a:pos x="0" y="1466"/>
                  </a:cxn>
                </a:cxnLst>
                <a:rect l="0" t="0" r="r" b="b"/>
                <a:pathLst>
                  <a:path w="1032" h="1466">
                    <a:moveTo>
                      <a:pt x="1032" y="2"/>
                    </a:moveTo>
                    <a:cubicBezTo>
                      <a:pt x="943" y="7"/>
                      <a:pt x="854" y="12"/>
                      <a:pt x="720" y="14"/>
                    </a:cubicBezTo>
                    <a:cubicBezTo>
                      <a:pt x="586" y="16"/>
                      <a:pt x="332" y="0"/>
                      <a:pt x="228" y="14"/>
                    </a:cubicBezTo>
                    <a:cubicBezTo>
                      <a:pt x="124" y="28"/>
                      <a:pt x="124" y="20"/>
                      <a:pt x="96" y="98"/>
                    </a:cubicBezTo>
                    <a:cubicBezTo>
                      <a:pt x="68" y="176"/>
                      <a:pt x="74" y="288"/>
                      <a:pt x="60" y="482"/>
                    </a:cubicBezTo>
                    <a:cubicBezTo>
                      <a:pt x="46" y="676"/>
                      <a:pt x="22" y="1098"/>
                      <a:pt x="12" y="1262"/>
                    </a:cubicBezTo>
                    <a:cubicBezTo>
                      <a:pt x="2" y="1426"/>
                      <a:pt x="2" y="1432"/>
                      <a:pt x="0" y="1466"/>
                    </a:cubicBezTo>
                  </a:path>
                </a:pathLst>
              </a:custGeom>
              <a:noFill/>
              <a:ln w="38100" cap="flat" cmpd="sng">
                <a:solidFill>
                  <a:srgbClr val="66FF33"/>
                </a:solidFill>
                <a:prstDash val="solid"/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Text Box 12">
                <a:extLst>
                  <a:ext uri="{FF2B5EF4-FFF2-40B4-BE49-F238E27FC236}">
                    <a16:creationId xmlns:a16="http://schemas.microsoft.com/office/drawing/2014/main" id="{5AEB03C2-1847-421A-A153-4D1DEBFC67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9" y="720"/>
                <a:ext cx="191" cy="417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 i="1">
                    <a:latin typeface="Times New Roman" pitchFamily="18" charset="0"/>
                    <a:ea typeface="楷体_GB2312" pitchFamily="49" charset="-122"/>
                  </a:rPr>
                  <a:t>I</a:t>
                </a:r>
                <a:endParaRPr kumimoji="1" lang="en-US" altLang="zh-CN" sz="2800" b="1"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6" name="Text Box 14">
              <a:extLst>
                <a:ext uri="{FF2B5EF4-FFF2-40B4-BE49-F238E27FC236}">
                  <a16:creationId xmlns:a16="http://schemas.microsoft.com/office/drawing/2014/main" id="{CFFF04A6-90A3-4B8E-9E36-0165BBEA0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0" y="303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7" name="Line 16">
              <a:extLst>
                <a:ext uri="{FF2B5EF4-FFF2-40B4-BE49-F238E27FC236}">
                  <a16:creationId xmlns:a16="http://schemas.microsoft.com/office/drawing/2014/main" id="{FEA79C47-8129-49C5-B511-ABBAC5D95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4" y="2925"/>
              <a:ext cx="4" cy="1086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prstDash val="dash"/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Text Box 17">
              <a:extLst>
                <a:ext uri="{FF2B5EF4-FFF2-40B4-BE49-F238E27FC236}">
                  <a16:creationId xmlns:a16="http://schemas.microsoft.com/office/drawing/2014/main" id="{5BE0A060-393B-42EE-8BCD-D46184091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" y="2755"/>
              <a:ext cx="368" cy="29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latin typeface="Times New Roman" pitchFamily="18" charset="0"/>
                  <a:ea typeface="楷体_GB2312" pitchFamily="49" charset="-122"/>
                </a:rPr>
                <a:t>Z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" name="Text Box 18">
              <a:extLst>
                <a:ext uri="{FF2B5EF4-FFF2-40B4-BE49-F238E27FC236}">
                  <a16:creationId xmlns:a16="http://schemas.microsoft.com/office/drawing/2014/main" id="{EC7C88AC-A2B7-4BAF-AEDD-B8F17B64E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9" y="3181"/>
              <a:ext cx="397" cy="29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latin typeface="Times New Roman" pitchFamily="18" charset="0"/>
                  <a:ea typeface="楷体_GB2312" pitchFamily="49" charset="-122"/>
                </a:rPr>
                <a:t>Z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10" name="Group 19">
              <a:extLst>
                <a:ext uri="{FF2B5EF4-FFF2-40B4-BE49-F238E27FC236}">
                  <a16:creationId xmlns:a16="http://schemas.microsoft.com/office/drawing/2014/main" id="{B8EE4DE9-399D-4C46-A463-06F3F46271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8" y="2982"/>
              <a:ext cx="640" cy="0"/>
              <a:chOff x="2640" y="3552"/>
              <a:chExt cx="792" cy="0"/>
            </a:xfrm>
          </p:grpSpPr>
          <p:sp>
            <p:nvSpPr>
              <p:cNvPr id="20" name="Line 20">
                <a:extLst>
                  <a:ext uri="{FF2B5EF4-FFF2-40B4-BE49-F238E27FC236}">
                    <a16:creationId xmlns:a16="http://schemas.microsoft.com/office/drawing/2014/main" id="{22ABB6B3-7509-4962-8081-4EE8F6AEB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552"/>
                <a:ext cx="372" cy="0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21">
                <a:extLst>
                  <a:ext uri="{FF2B5EF4-FFF2-40B4-BE49-F238E27FC236}">
                    <a16:creationId xmlns:a16="http://schemas.microsoft.com/office/drawing/2014/main" id="{783FC14B-F145-4C87-9128-AFF69A6AF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3552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 type="triangle" w="med" len="med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" name="Text Box 22">
              <a:extLst>
                <a:ext uri="{FF2B5EF4-FFF2-40B4-BE49-F238E27FC236}">
                  <a16:creationId xmlns:a16="http://schemas.microsoft.com/office/drawing/2014/main" id="{528324A7-24D0-4B5C-A676-AB2EF7994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614"/>
              <a:ext cx="567" cy="29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 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U</a:t>
              </a:r>
              <a:r>
                <a:rPr kumimoji="1" lang="en-US" altLang="zh-CN" sz="2400" b="1" baseline="-25000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Z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D45C7C0C-5AFC-4F7D-B4C5-BEFD1E1E1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5" y="3322"/>
              <a:ext cx="0" cy="596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arrow" w="sm" len="med"/>
              <a:tailEnd type="arrow" w="sm" len="med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Text Box 24">
              <a:extLst>
                <a:ext uri="{FF2B5EF4-FFF2-40B4-BE49-F238E27FC236}">
                  <a16:creationId xmlns:a16="http://schemas.microsoft.com/office/drawing/2014/main" id="{F1058409-50FC-46E0-98A3-0BC1A0602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" y="3444"/>
              <a:ext cx="757" cy="29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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 I</a:t>
              </a:r>
              <a:r>
                <a:rPr kumimoji="1" lang="en-US" altLang="zh-CN" sz="2400" b="1" baseline="-25000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Z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4" name="Line 25">
              <a:extLst>
                <a:ext uri="{FF2B5EF4-FFF2-40B4-BE49-F238E27FC236}">
                  <a16:creationId xmlns:a16="http://schemas.microsoft.com/office/drawing/2014/main" id="{4F46E15E-1F96-4D78-A0C8-1B9E1891D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4" y="3323"/>
              <a:ext cx="854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6">
              <a:extLst>
                <a:ext uri="{FF2B5EF4-FFF2-40B4-BE49-F238E27FC236}">
                  <a16:creationId xmlns:a16="http://schemas.microsoft.com/office/drawing/2014/main" id="{940F1F23-1B32-415E-B9DC-D36C024DE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4" y="3930"/>
              <a:ext cx="892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6" name="Line 27">
              <a:extLst>
                <a:ext uri="{FF2B5EF4-FFF2-40B4-BE49-F238E27FC236}">
                  <a16:creationId xmlns:a16="http://schemas.microsoft.com/office/drawing/2014/main" id="{62887DDE-2DB2-4925-BCF1-6E877C36D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2925"/>
              <a:ext cx="0" cy="111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prstDash val="dash"/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28">
              <a:extLst>
                <a:ext uri="{FF2B5EF4-FFF2-40B4-BE49-F238E27FC236}">
                  <a16:creationId xmlns:a16="http://schemas.microsoft.com/office/drawing/2014/main" id="{39A6FB50-26B1-42D5-9505-CFFD50B32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982"/>
              <a:ext cx="255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F1A44193-6C8B-4C98-B816-D04809C40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9" y="3719"/>
              <a:ext cx="397" cy="29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latin typeface="Times New Roman" pitchFamily="18" charset="0"/>
                  <a:ea typeface="楷体_GB2312" pitchFamily="49" charset="-122"/>
                </a:rPr>
                <a:t>ZM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" name="Text Box 30">
              <a:extLst>
                <a:ext uri="{FF2B5EF4-FFF2-40B4-BE49-F238E27FC236}">
                  <a16:creationId xmlns:a16="http://schemas.microsoft.com/office/drawing/2014/main" id="{97E3FB70-EBA0-464F-BCE0-92570BFE5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" y="4032"/>
              <a:ext cx="793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（</a:t>
              </a:r>
              <a:r>
                <a:rPr lang="en-US" altLang="zh-CN" sz="2400"/>
                <a:t>b</a:t>
              </a:r>
              <a:r>
                <a:rPr lang="zh-CN" altLang="en-US" sz="2400"/>
                <a:t>）</a:t>
              </a:r>
            </a:p>
          </p:txBody>
        </p:sp>
      </p:grpSp>
      <p:grpSp>
        <p:nvGrpSpPr>
          <p:cNvPr id="29" name="Group 62">
            <a:extLst>
              <a:ext uri="{FF2B5EF4-FFF2-40B4-BE49-F238E27FC236}">
                <a16:creationId xmlns:a16="http://schemas.microsoft.com/office/drawing/2014/main" id="{27986EA4-6FBC-4988-860E-A63B074455CF}"/>
              </a:ext>
            </a:extLst>
          </p:cNvPr>
          <p:cNvGrpSpPr>
            <a:grpSpLocks/>
          </p:cNvGrpSpPr>
          <p:nvPr/>
        </p:nvGrpSpPr>
        <p:grpSpPr bwMode="auto">
          <a:xfrm>
            <a:off x="1277118" y="3142978"/>
            <a:ext cx="1704507" cy="3740422"/>
            <a:chOff x="555" y="1905"/>
            <a:chExt cx="931" cy="2418"/>
          </a:xfrm>
        </p:grpSpPr>
        <p:grpSp>
          <p:nvGrpSpPr>
            <p:cNvPr id="30" name="Group 47">
              <a:extLst>
                <a:ext uri="{FF2B5EF4-FFF2-40B4-BE49-F238E27FC236}">
                  <a16:creationId xmlns:a16="http://schemas.microsoft.com/office/drawing/2014/main" id="{3C0E4E60-D97A-420D-A0A2-54815CCA39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3" y="2302"/>
              <a:ext cx="243" cy="1304"/>
              <a:chOff x="873" y="2217"/>
              <a:chExt cx="243" cy="1304"/>
            </a:xfrm>
          </p:grpSpPr>
          <p:sp>
            <p:nvSpPr>
              <p:cNvPr id="43" name="Line 36">
                <a:extLst>
                  <a:ext uri="{FF2B5EF4-FFF2-40B4-BE49-F238E27FC236}">
                    <a16:creationId xmlns:a16="http://schemas.microsoft.com/office/drawing/2014/main" id="{9C225BF1-C273-440D-81D0-7FE6C8496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1600000">
                <a:off x="1116" y="2825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37">
                <a:extLst>
                  <a:ext uri="{FF2B5EF4-FFF2-40B4-BE49-F238E27FC236}">
                    <a16:creationId xmlns:a16="http://schemas.microsoft.com/office/drawing/2014/main" id="{FE5EC289-4A95-47D5-B1D5-72F754206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1600000">
                <a:off x="1116" y="2825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Line 38">
                <a:extLst>
                  <a:ext uri="{FF2B5EF4-FFF2-40B4-BE49-F238E27FC236}">
                    <a16:creationId xmlns:a16="http://schemas.microsoft.com/office/drawing/2014/main" id="{4CD1E4D8-00F6-4E94-A809-979865DFE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9" y="2703"/>
                <a:ext cx="0" cy="66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Line 40">
                <a:extLst>
                  <a:ext uri="{FF2B5EF4-FFF2-40B4-BE49-F238E27FC236}">
                    <a16:creationId xmlns:a16="http://schemas.microsoft.com/office/drawing/2014/main" id="{2C9F877D-EEC3-45D8-9C16-C2C14076C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3" y="2703"/>
                <a:ext cx="243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" name="AutoShape 42">
                <a:extLst>
                  <a:ext uri="{FF2B5EF4-FFF2-40B4-BE49-F238E27FC236}">
                    <a16:creationId xmlns:a16="http://schemas.microsoft.com/office/drawing/2014/main" id="{CFEB7276-E07D-43AE-AD1D-2D3E47CEB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" y="2693"/>
                <a:ext cx="209" cy="203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FF6600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squar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" name="Line 43">
                <a:extLst>
                  <a:ext uri="{FF2B5EF4-FFF2-40B4-BE49-F238E27FC236}">
                    <a16:creationId xmlns:a16="http://schemas.microsoft.com/office/drawing/2014/main" id="{AE40B590-B38E-4350-85D5-CF6641A100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81" y="2217"/>
                <a:ext cx="0" cy="1304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" name="Line 49">
              <a:extLst>
                <a:ext uri="{FF2B5EF4-FFF2-40B4-BE49-F238E27FC236}">
                  <a16:creationId xmlns:a16="http://schemas.microsoft.com/office/drawing/2014/main" id="{D07991DC-8F07-4F39-947D-F029BA650E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600000">
              <a:off x="975" y="2910"/>
              <a:ext cx="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50">
              <a:extLst>
                <a:ext uri="{FF2B5EF4-FFF2-40B4-BE49-F238E27FC236}">
                  <a16:creationId xmlns:a16="http://schemas.microsoft.com/office/drawing/2014/main" id="{FC4F3103-010A-4235-88BD-12E3328E90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600000">
              <a:off x="975" y="2910"/>
              <a:ext cx="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Line 52">
              <a:extLst>
                <a:ext uri="{FF2B5EF4-FFF2-40B4-BE49-F238E27FC236}">
                  <a16:creationId xmlns:a16="http://schemas.microsoft.com/office/drawing/2014/main" id="{20A3F0B4-1F0D-4174-A3BC-1B588D4E9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2791"/>
              <a:ext cx="24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AutoShape 53">
              <a:extLst>
                <a:ext uri="{FF2B5EF4-FFF2-40B4-BE49-F238E27FC236}">
                  <a16:creationId xmlns:a16="http://schemas.microsoft.com/office/drawing/2014/main" id="{2CBF9891-93DC-42A2-B06C-D01E45D2B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2794"/>
              <a:ext cx="213" cy="211"/>
            </a:xfrm>
            <a:prstGeom prst="triangle">
              <a:avLst>
                <a:gd name="adj" fmla="val 50000"/>
              </a:avLst>
            </a:prstGeom>
            <a:solidFill>
              <a:srgbClr val="FF6600"/>
            </a:solidFill>
            <a:ln w="38100">
              <a:solidFill>
                <a:srgbClr val="FF6600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54">
              <a:extLst>
                <a:ext uri="{FF2B5EF4-FFF2-40B4-BE49-F238E27FC236}">
                  <a16:creationId xmlns:a16="http://schemas.microsoft.com/office/drawing/2014/main" id="{88CDC54F-E5A5-4CC5-A1F5-077524DAF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0" y="2302"/>
              <a:ext cx="0" cy="130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Line 57">
              <a:extLst>
                <a:ext uri="{FF2B5EF4-FFF2-40B4-BE49-F238E27FC236}">
                  <a16:creationId xmlns:a16="http://schemas.microsoft.com/office/drawing/2014/main" id="{1DCE6CD8-9FE7-4DE0-BC6D-226C2D089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2" y="2742"/>
              <a:ext cx="57" cy="5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58">
              <a:extLst>
                <a:ext uri="{FF2B5EF4-FFF2-40B4-BE49-F238E27FC236}">
                  <a16:creationId xmlns:a16="http://schemas.microsoft.com/office/drawing/2014/main" id="{9DD67AC1-4D9A-4E16-B40D-4F021783B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9" y="2778"/>
              <a:ext cx="85" cy="5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Text Box 59">
              <a:extLst>
                <a:ext uri="{FF2B5EF4-FFF2-40B4-BE49-F238E27FC236}">
                  <a16:creationId xmlns:a16="http://schemas.microsoft.com/office/drawing/2014/main" id="{647B9563-73E6-49E4-B103-0BA4C198C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" y="1905"/>
              <a:ext cx="623" cy="2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阴极</a:t>
              </a:r>
            </a:p>
          </p:txBody>
        </p:sp>
        <p:sp>
          <p:nvSpPr>
            <p:cNvPr id="41" name="Text Box 60">
              <a:extLst>
                <a:ext uri="{FF2B5EF4-FFF2-40B4-BE49-F238E27FC236}">
                  <a16:creationId xmlns:a16="http://schemas.microsoft.com/office/drawing/2014/main" id="{D4828308-FC4F-4158-8AF3-D26FB8BC1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" y="3776"/>
              <a:ext cx="623" cy="2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阳极</a:t>
              </a:r>
            </a:p>
          </p:txBody>
        </p:sp>
        <p:sp>
          <p:nvSpPr>
            <p:cNvPr id="42" name="Text Box 61">
              <a:extLst>
                <a:ext uri="{FF2B5EF4-FFF2-40B4-BE49-F238E27FC236}">
                  <a16:creationId xmlns:a16="http://schemas.microsoft.com/office/drawing/2014/main" id="{BC949F64-C991-45EB-8E6A-4E7ADFE6C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4070"/>
              <a:ext cx="623" cy="2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（</a:t>
              </a:r>
              <a:r>
                <a:rPr lang="en-US" altLang="zh-CN" sz="2000" b="1"/>
                <a:t>a</a:t>
              </a:r>
              <a:r>
                <a:rPr lang="zh-CN" altLang="en-US" sz="2000" b="1"/>
                <a:t>）</a:t>
              </a:r>
            </a:p>
          </p:txBody>
        </p:sp>
      </p:grp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B93B0B74-9E04-461A-978C-D6D59BE18DAD}"/>
              </a:ext>
            </a:extLst>
          </p:cNvPr>
          <p:cNvSpPr/>
          <p:nvPr/>
        </p:nvSpPr>
        <p:spPr>
          <a:xfrm>
            <a:off x="5864469" y="3015762"/>
            <a:ext cx="905608" cy="2382738"/>
          </a:xfrm>
          <a:custGeom>
            <a:avLst/>
            <a:gdLst>
              <a:gd name="connsiteX0" fmla="*/ 905608 w 905608"/>
              <a:gd name="connsiteY0" fmla="*/ 0 h 2382738"/>
              <a:gd name="connsiteX1" fmla="*/ 888023 w 905608"/>
              <a:gd name="connsiteY1" fmla="*/ 228600 h 2382738"/>
              <a:gd name="connsiteX2" fmla="*/ 870439 w 905608"/>
              <a:gd name="connsiteY2" fmla="*/ 325315 h 2382738"/>
              <a:gd name="connsiteX3" fmla="*/ 861646 w 905608"/>
              <a:gd name="connsiteY3" fmla="*/ 378069 h 2382738"/>
              <a:gd name="connsiteX4" fmla="*/ 852854 w 905608"/>
              <a:gd name="connsiteY4" fmla="*/ 422030 h 2382738"/>
              <a:gd name="connsiteX5" fmla="*/ 844062 w 905608"/>
              <a:gd name="connsiteY5" fmla="*/ 474784 h 2382738"/>
              <a:gd name="connsiteX6" fmla="*/ 826477 w 905608"/>
              <a:gd name="connsiteY6" fmla="*/ 518746 h 2382738"/>
              <a:gd name="connsiteX7" fmla="*/ 817685 w 905608"/>
              <a:gd name="connsiteY7" fmla="*/ 553915 h 2382738"/>
              <a:gd name="connsiteX8" fmla="*/ 808893 w 905608"/>
              <a:gd name="connsiteY8" fmla="*/ 580292 h 2382738"/>
              <a:gd name="connsiteX9" fmla="*/ 800100 w 905608"/>
              <a:gd name="connsiteY9" fmla="*/ 615461 h 2382738"/>
              <a:gd name="connsiteX10" fmla="*/ 791308 w 905608"/>
              <a:gd name="connsiteY10" fmla="*/ 641838 h 2382738"/>
              <a:gd name="connsiteX11" fmla="*/ 782516 w 905608"/>
              <a:gd name="connsiteY11" fmla="*/ 677007 h 2382738"/>
              <a:gd name="connsiteX12" fmla="*/ 764931 w 905608"/>
              <a:gd name="connsiteY12" fmla="*/ 729761 h 2382738"/>
              <a:gd name="connsiteX13" fmla="*/ 756139 w 905608"/>
              <a:gd name="connsiteY13" fmla="*/ 756138 h 2382738"/>
              <a:gd name="connsiteX14" fmla="*/ 738554 w 905608"/>
              <a:gd name="connsiteY14" fmla="*/ 826476 h 2382738"/>
              <a:gd name="connsiteX15" fmla="*/ 720969 w 905608"/>
              <a:gd name="connsiteY15" fmla="*/ 852853 h 2382738"/>
              <a:gd name="connsiteX16" fmla="*/ 685800 w 905608"/>
              <a:gd name="connsiteY16" fmla="*/ 914400 h 2382738"/>
              <a:gd name="connsiteX17" fmla="*/ 677008 w 905608"/>
              <a:gd name="connsiteY17" fmla="*/ 940776 h 2382738"/>
              <a:gd name="connsiteX18" fmla="*/ 633046 w 905608"/>
              <a:gd name="connsiteY18" fmla="*/ 1019907 h 2382738"/>
              <a:gd name="connsiteX19" fmla="*/ 624254 w 905608"/>
              <a:gd name="connsiteY19" fmla="*/ 1046284 h 2382738"/>
              <a:gd name="connsiteX20" fmla="*/ 562708 w 905608"/>
              <a:gd name="connsiteY20" fmla="*/ 1125415 h 2382738"/>
              <a:gd name="connsiteX21" fmla="*/ 527539 w 905608"/>
              <a:gd name="connsiteY21" fmla="*/ 1178169 h 2382738"/>
              <a:gd name="connsiteX22" fmla="*/ 509954 w 905608"/>
              <a:gd name="connsiteY22" fmla="*/ 1204546 h 2382738"/>
              <a:gd name="connsiteX23" fmla="*/ 439616 w 905608"/>
              <a:gd name="connsiteY23" fmla="*/ 1310053 h 2382738"/>
              <a:gd name="connsiteX24" fmla="*/ 422031 w 905608"/>
              <a:gd name="connsiteY24" fmla="*/ 1336430 h 2382738"/>
              <a:gd name="connsiteX25" fmla="*/ 404446 w 905608"/>
              <a:gd name="connsiteY25" fmla="*/ 1362807 h 2382738"/>
              <a:gd name="connsiteX26" fmla="*/ 360485 w 905608"/>
              <a:gd name="connsiteY26" fmla="*/ 1441938 h 2382738"/>
              <a:gd name="connsiteX27" fmla="*/ 342900 w 905608"/>
              <a:gd name="connsiteY27" fmla="*/ 1468315 h 2382738"/>
              <a:gd name="connsiteX28" fmla="*/ 298939 w 905608"/>
              <a:gd name="connsiteY28" fmla="*/ 1547446 h 2382738"/>
              <a:gd name="connsiteX29" fmla="*/ 281354 w 905608"/>
              <a:gd name="connsiteY29" fmla="*/ 1573823 h 2382738"/>
              <a:gd name="connsiteX30" fmla="*/ 263769 w 905608"/>
              <a:gd name="connsiteY30" fmla="*/ 1600200 h 2382738"/>
              <a:gd name="connsiteX31" fmla="*/ 237393 w 905608"/>
              <a:gd name="connsiteY31" fmla="*/ 1626576 h 2382738"/>
              <a:gd name="connsiteX32" fmla="*/ 175846 w 905608"/>
              <a:gd name="connsiteY32" fmla="*/ 1696915 h 2382738"/>
              <a:gd name="connsiteX33" fmla="*/ 158262 w 905608"/>
              <a:gd name="connsiteY33" fmla="*/ 1723292 h 2382738"/>
              <a:gd name="connsiteX34" fmla="*/ 114300 w 905608"/>
              <a:gd name="connsiteY34" fmla="*/ 1776046 h 2382738"/>
              <a:gd name="connsiteX35" fmla="*/ 96716 w 905608"/>
              <a:gd name="connsiteY35" fmla="*/ 1828800 h 2382738"/>
              <a:gd name="connsiteX36" fmla="*/ 79131 w 905608"/>
              <a:gd name="connsiteY36" fmla="*/ 1890346 h 2382738"/>
              <a:gd name="connsiteX37" fmla="*/ 52754 w 905608"/>
              <a:gd name="connsiteY37" fmla="*/ 2083776 h 2382738"/>
              <a:gd name="connsiteX38" fmla="*/ 35169 w 905608"/>
              <a:gd name="connsiteY38" fmla="*/ 2277207 h 2382738"/>
              <a:gd name="connsiteX39" fmla="*/ 26377 w 905608"/>
              <a:gd name="connsiteY39" fmla="*/ 2329961 h 2382738"/>
              <a:gd name="connsiteX40" fmla="*/ 0 w 905608"/>
              <a:gd name="connsiteY40" fmla="*/ 2382715 h 238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05608" h="2382738">
                <a:moveTo>
                  <a:pt x="905608" y="0"/>
                </a:moveTo>
                <a:cubicBezTo>
                  <a:pt x="883485" y="176986"/>
                  <a:pt x="913282" y="-74496"/>
                  <a:pt x="888023" y="228600"/>
                </a:cubicBezTo>
                <a:cubicBezTo>
                  <a:pt x="886030" y="252510"/>
                  <a:pt x="874968" y="300408"/>
                  <a:pt x="870439" y="325315"/>
                </a:cubicBezTo>
                <a:cubicBezTo>
                  <a:pt x="867250" y="342855"/>
                  <a:pt x="864835" y="360529"/>
                  <a:pt x="861646" y="378069"/>
                </a:cubicBezTo>
                <a:cubicBezTo>
                  <a:pt x="858973" y="392772"/>
                  <a:pt x="855527" y="407327"/>
                  <a:pt x="852854" y="422030"/>
                </a:cubicBezTo>
                <a:cubicBezTo>
                  <a:pt x="849665" y="439570"/>
                  <a:pt x="848753" y="457585"/>
                  <a:pt x="844062" y="474784"/>
                </a:cubicBezTo>
                <a:cubicBezTo>
                  <a:pt x="839909" y="490011"/>
                  <a:pt x="831468" y="503773"/>
                  <a:pt x="826477" y="518746"/>
                </a:cubicBezTo>
                <a:cubicBezTo>
                  <a:pt x="822656" y="530210"/>
                  <a:pt x="821005" y="542296"/>
                  <a:pt x="817685" y="553915"/>
                </a:cubicBezTo>
                <a:cubicBezTo>
                  <a:pt x="815139" y="562826"/>
                  <a:pt x="811439" y="571381"/>
                  <a:pt x="808893" y="580292"/>
                </a:cubicBezTo>
                <a:cubicBezTo>
                  <a:pt x="805573" y="591911"/>
                  <a:pt x="803420" y="603842"/>
                  <a:pt x="800100" y="615461"/>
                </a:cubicBezTo>
                <a:cubicBezTo>
                  <a:pt x="797554" y="624372"/>
                  <a:pt x="793854" y="632927"/>
                  <a:pt x="791308" y="641838"/>
                </a:cubicBezTo>
                <a:cubicBezTo>
                  <a:pt x="787988" y="653457"/>
                  <a:pt x="785988" y="665433"/>
                  <a:pt x="782516" y="677007"/>
                </a:cubicBezTo>
                <a:cubicBezTo>
                  <a:pt x="777190" y="694761"/>
                  <a:pt x="770793" y="712176"/>
                  <a:pt x="764931" y="729761"/>
                </a:cubicBezTo>
                <a:cubicBezTo>
                  <a:pt x="762000" y="738553"/>
                  <a:pt x="757957" y="747050"/>
                  <a:pt x="756139" y="756138"/>
                </a:cubicBezTo>
                <a:cubicBezTo>
                  <a:pt x="752795" y="772855"/>
                  <a:pt x="747565" y="808454"/>
                  <a:pt x="738554" y="826476"/>
                </a:cubicBezTo>
                <a:cubicBezTo>
                  <a:pt x="733828" y="835927"/>
                  <a:pt x="726831" y="844061"/>
                  <a:pt x="720969" y="852853"/>
                </a:cubicBezTo>
                <a:cubicBezTo>
                  <a:pt x="700811" y="913329"/>
                  <a:pt x="728382" y="839881"/>
                  <a:pt x="685800" y="914400"/>
                </a:cubicBezTo>
                <a:cubicBezTo>
                  <a:pt x="681202" y="922447"/>
                  <a:pt x="681153" y="932487"/>
                  <a:pt x="677008" y="940776"/>
                </a:cubicBezTo>
                <a:cubicBezTo>
                  <a:pt x="643666" y="1007460"/>
                  <a:pt x="658444" y="960646"/>
                  <a:pt x="633046" y="1019907"/>
                </a:cubicBezTo>
                <a:cubicBezTo>
                  <a:pt x="629395" y="1028426"/>
                  <a:pt x="628755" y="1038182"/>
                  <a:pt x="624254" y="1046284"/>
                </a:cubicBezTo>
                <a:cubicBezTo>
                  <a:pt x="567709" y="1148066"/>
                  <a:pt x="612547" y="1061335"/>
                  <a:pt x="562708" y="1125415"/>
                </a:cubicBezTo>
                <a:cubicBezTo>
                  <a:pt x="549733" y="1142097"/>
                  <a:pt x="539262" y="1160584"/>
                  <a:pt x="527539" y="1178169"/>
                </a:cubicBezTo>
                <a:lnTo>
                  <a:pt x="509954" y="1204546"/>
                </a:lnTo>
                <a:lnTo>
                  <a:pt x="439616" y="1310053"/>
                </a:lnTo>
                <a:lnTo>
                  <a:pt x="422031" y="1336430"/>
                </a:lnTo>
                <a:lnTo>
                  <a:pt x="404446" y="1362807"/>
                </a:lnTo>
                <a:cubicBezTo>
                  <a:pt x="388971" y="1409233"/>
                  <a:pt x="400794" y="1381474"/>
                  <a:pt x="360485" y="1441938"/>
                </a:cubicBezTo>
                <a:lnTo>
                  <a:pt x="342900" y="1468315"/>
                </a:lnTo>
                <a:cubicBezTo>
                  <a:pt x="327425" y="1514741"/>
                  <a:pt x="339248" y="1486982"/>
                  <a:pt x="298939" y="1547446"/>
                </a:cubicBezTo>
                <a:lnTo>
                  <a:pt x="281354" y="1573823"/>
                </a:lnTo>
                <a:cubicBezTo>
                  <a:pt x="275492" y="1582615"/>
                  <a:pt x="271241" y="1592728"/>
                  <a:pt x="263769" y="1600200"/>
                </a:cubicBezTo>
                <a:cubicBezTo>
                  <a:pt x="254977" y="1608992"/>
                  <a:pt x="245027" y="1616761"/>
                  <a:pt x="237393" y="1626576"/>
                </a:cubicBezTo>
                <a:cubicBezTo>
                  <a:pt x="182159" y="1697591"/>
                  <a:pt x="226909" y="1662872"/>
                  <a:pt x="175846" y="1696915"/>
                </a:cubicBezTo>
                <a:cubicBezTo>
                  <a:pt x="169985" y="1705707"/>
                  <a:pt x="165027" y="1715174"/>
                  <a:pt x="158262" y="1723292"/>
                </a:cubicBezTo>
                <a:cubicBezTo>
                  <a:pt x="101841" y="1790998"/>
                  <a:pt x="157965" y="1710550"/>
                  <a:pt x="114300" y="1776046"/>
                </a:cubicBezTo>
                <a:cubicBezTo>
                  <a:pt x="108439" y="1793631"/>
                  <a:pt x="101212" y="1810818"/>
                  <a:pt x="96716" y="1828800"/>
                </a:cubicBezTo>
                <a:cubicBezTo>
                  <a:pt x="85675" y="1872960"/>
                  <a:pt x="91744" y="1852505"/>
                  <a:pt x="79131" y="1890346"/>
                </a:cubicBezTo>
                <a:cubicBezTo>
                  <a:pt x="74495" y="1922800"/>
                  <a:pt x="57400" y="2037317"/>
                  <a:pt x="52754" y="2083776"/>
                </a:cubicBezTo>
                <a:cubicBezTo>
                  <a:pt x="46312" y="2148198"/>
                  <a:pt x="45812" y="2213345"/>
                  <a:pt x="35169" y="2277207"/>
                </a:cubicBezTo>
                <a:cubicBezTo>
                  <a:pt x="32238" y="2294792"/>
                  <a:pt x="30701" y="2312666"/>
                  <a:pt x="26377" y="2329961"/>
                </a:cubicBezTo>
                <a:cubicBezTo>
                  <a:pt x="12494" y="2385496"/>
                  <a:pt x="26597" y="2382715"/>
                  <a:pt x="0" y="2382715"/>
                </a:cubicBezTo>
              </a:path>
            </a:pathLst>
          </a:cu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314450"/>
            <a:ext cx="8229600" cy="1143000"/>
          </a:xfrm>
        </p:spPr>
        <p:txBody>
          <a:bodyPr/>
          <a:lstStyle/>
          <a:p>
            <a:pPr algn="l"/>
            <a:r>
              <a:rPr lang="zh-CN" altLang="en-US" sz="3200" b="1">
                <a:latin typeface="宋体" pitchFamily="2" charset="-122"/>
              </a:rPr>
              <a:t>稳压管的应用电路</a:t>
            </a:r>
            <a:endParaRPr lang="zh-CN" altLang="en-US" sz="3200" b="1">
              <a:latin typeface="Times New Roman" pitchFamily="18" charset="0"/>
            </a:endParaRP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2303463"/>
            <a:ext cx="8305800" cy="1304925"/>
          </a:xfrm>
        </p:spPr>
        <p:txBody>
          <a:bodyPr/>
          <a:lstStyle/>
          <a:p>
            <a:pPr algn="just"/>
            <a:r>
              <a:rPr lang="zh-CN" altLang="en-US" sz="3200" b="1">
                <a:latin typeface="宋体" pitchFamily="2" charset="-122"/>
              </a:rPr>
              <a:t>为了限制稳压管击穿以后的电流，使用时必须在电路中串联电阻如图所示。</a:t>
            </a:r>
          </a:p>
          <a:p>
            <a:pPr algn="just"/>
            <a:endParaRPr lang="en-US" altLang="zh-CN" sz="3200" b="1">
              <a:latin typeface="宋体" pitchFamily="2" charset="-122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097088" y="3743325"/>
            <a:ext cx="4049712" cy="2759075"/>
            <a:chOff x="1463" y="1706"/>
            <a:chExt cx="2551" cy="1738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2313" y="1972"/>
              <a:ext cx="397" cy="234"/>
            </a:xfrm>
            <a:prstGeom prst="rect">
              <a:avLst/>
            </a:prstGeom>
            <a:gradFill rotWithShape="1">
              <a:gsLst>
                <a:gs pos="0">
                  <a:srgbClr val="FF6600">
                    <a:gamma/>
                    <a:shade val="46275"/>
                    <a:invGamma/>
                  </a:srgbClr>
                </a:gs>
                <a:gs pos="5000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7158" name="Line 6"/>
            <p:cNvSpPr>
              <a:spLocks noChangeShapeType="1"/>
            </p:cNvSpPr>
            <p:nvPr/>
          </p:nvSpPr>
          <p:spPr bwMode="auto">
            <a:xfrm>
              <a:off x="2710" y="2075"/>
              <a:ext cx="70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7159" name="Line 7"/>
            <p:cNvSpPr>
              <a:spLocks noChangeShapeType="1"/>
            </p:cNvSpPr>
            <p:nvPr/>
          </p:nvSpPr>
          <p:spPr bwMode="auto">
            <a:xfrm flipH="1">
              <a:off x="1661" y="2075"/>
              <a:ext cx="65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3249" y="2075"/>
              <a:ext cx="340" cy="964"/>
              <a:chOff x="953" y="2472"/>
              <a:chExt cx="340" cy="964"/>
            </a:xfrm>
          </p:grpSpPr>
          <p:sp>
            <p:nvSpPr>
              <p:cNvPr id="177170" name="Line 18"/>
              <p:cNvSpPr>
                <a:spLocks noChangeShapeType="1"/>
              </p:cNvSpPr>
              <p:nvPr/>
            </p:nvSpPr>
            <p:spPr bwMode="auto">
              <a:xfrm rot="21600000">
                <a:off x="1259" y="2910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7171" name="Line 19"/>
              <p:cNvSpPr>
                <a:spLocks noChangeShapeType="1"/>
              </p:cNvSpPr>
              <p:nvPr/>
            </p:nvSpPr>
            <p:spPr bwMode="auto">
              <a:xfrm rot="21600000">
                <a:off x="1259" y="2910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7172" name="Line 20"/>
              <p:cNvSpPr>
                <a:spLocks noChangeShapeType="1"/>
              </p:cNvSpPr>
              <p:nvPr/>
            </p:nvSpPr>
            <p:spPr bwMode="auto">
              <a:xfrm rot="21600000">
                <a:off x="1016" y="2910"/>
                <a:ext cx="243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7173" name="AutoShape 21"/>
              <p:cNvSpPr>
                <a:spLocks noChangeArrowheads="1"/>
              </p:cNvSpPr>
              <p:nvPr/>
            </p:nvSpPr>
            <p:spPr bwMode="auto">
              <a:xfrm>
                <a:off x="1029" y="2904"/>
                <a:ext cx="199" cy="235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FF6600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squar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7174" name="Line 22"/>
              <p:cNvSpPr>
                <a:spLocks noChangeShapeType="1"/>
              </p:cNvSpPr>
              <p:nvPr/>
            </p:nvSpPr>
            <p:spPr bwMode="auto">
              <a:xfrm rot="21600000">
                <a:off x="1122" y="2472"/>
                <a:ext cx="0" cy="964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7177" name="Line 25"/>
              <p:cNvSpPr>
                <a:spLocks noChangeShapeType="1"/>
              </p:cNvSpPr>
              <p:nvPr/>
            </p:nvSpPr>
            <p:spPr bwMode="auto">
              <a:xfrm flipV="1">
                <a:off x="1236" y="2869"/>
                <a:ext cx="57" cy="56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7178" name="Line 26"/>
              <p:cNvSpPr>
                <a:spLocks noChangeShapeType="1"/>
              </p:cNvSpPr>
              <p:nvPr/>
            </p:nvSpPr>
            <p:spPr bwMode="auto">
              <a:xfrm flipH="1">
                <a:off x="953" y="2897"/>
                <a:ext cx="85" cy="57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7183" name="Line 31"/>
            <p:cNvSpPr>
              <a:spLocks noChangeShapeType="1"/>
            </p:cNvSpPr>
            <p:nvPr/>
          </p:nvSpPr>
          <p:spPr bwMode="auto">
            <a:xfrm flipH="1">
              <a:off x="1661" y="3039"/>
              <a:ext cx="175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7186" name="Text Box 34"/>
            <p:cNvSpPr txBox="1">
              <a:spLocks noChangeArrowheads="1"/>
            </p:cNvSpPr>
            <p:nvPr/>
          </p:nvSpPr>
          <p:spPr bwMode="auto">
            <a:xfrm>
              <a:off x="2285" y="1763"/>
              <a:ext cx="397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R</a:t>
              </a:r>
              <a:r>
                <a:rPr lang="en-US" altLang="zh-CN" sz="2400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77187" name="Text Box 35"/>
            <p:cNvSpPr txBox="1">
              <a:spLocks noChangeArrowheads="1"/>
            </p:cNvSpPr>
            <p:nvPr/>
          </p:nvSpPr>
          <p:spPr bwMode="auto">
            <a:xfrm>
              <a:off x="3617" y="2500"/>
              <a:ext cx="397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U</a:t>
              </a:r>
              <a:r>
                <a:rPr lang="en-US" altLang="zh-CN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77188" name="Text Box 36"/>
            <p:cNvSpPr txBox="1">
              <a:spLocks noChangeArrowheads="1"/>
            </p:cNvSpPr>
            <p:nvPr/>
          </p:nvSpPr>
          <p:spPr bwMode="auto">
            <a:xfrm>
              <a:off x="2965" y="2443"/>
              <a:ext cx="397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D</a:t>
              </a:r>
              <a:r>
                <a:rPr lang="en-US" altLang="zh-CN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77189" name="Line 37"/>
            <p:cNvSpPr>
              <a:spLocks noChangeShapeType="1"/>
            </p:cNvSpPr>
            <p:nvPr/>
          </p:nvSpPr>
          <p:spPr bwMode="auto">
            <a:xfrm>
              <a:off x="2937" y="1990"/>
              <a:ext cx="34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7190" name="Text Box 38"/>
            <p:cNvSpPr txBox="1">
              <a:spLocks noChangeArrowheads="1"/>
            </p:cNvSpPr>
            <p:nvPr/>
          </p:nvSpPr>
          <p:spPr bwMode="auto">
            <a:xfrm>
              <a:off x="2965" y="1706"/>
              <a:ext cx="397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I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77191" name="Text Box 39"/>
            <p:cNvSpPr txBox="1">
              <a:spLocks noChangeArrowheads="1"/>
            </p:cNvSpPr>
            <p:nvPr/>
          </p:nvSpPr>
          <p:spPr bwMode="auto">
            <a:xfrm>
              <a:off x="3419" y="1933"/>
              <a:ext cx="397" cy="3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</a:rPr>
                <a:t>+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77192" name="Text Box 40"/>
            <p:cNvSpPr txBox="1">
              <a:spLocks noChangeArrowheads="1"/>
            </p:cNvSpPr>
            <p:nvPr/>
          </p:nvSpPr>
          <p:spPr bwMode="auto">
            <a:xfrm>
              <a:off x="3447" y="2840"/>
              <a:ext cx="397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-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77193" name="Text Box 41"/>
            <p:cNvSpPr txBox="1">
              <a:spLocks noChangeArrowheads="1"/>
            </p:cNvSpPr>
            <p:nvPr/>
          </p:nvSpPr>
          <p:spPr bwMode="auto">
            <a:xfrm>
              <a:off x="1463" y="2358"/>
              <a:ext cx="397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U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77194" name="Text Box 42"/>
            <p:cNvSpPr txBox="1">
              <a:spLocks noChangeArrowheads="1"/>
            </p:cNvSpPr>
            <p:nvPr/>
          </p:nvSpPr>
          <p:spPr bwMode="auto">
            <a:xfrm>
              <a:off x="1491" y="1990"/>
              <a:ext cx="397" cy="3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</a:rPr>
                <a:t>+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77195" name="Text Box 43"/>
            <p:cNvSpPr txBox="1">
              <a:spLocks noChangeArrowheads="1"/>
            </p:cNvSpPr>
            <p:nvPr/>
          </p:nvSpPr>
          <p:spPr bwMode="auto">
            <a:xfrm>
              <a:off x="1519" y="2755"/>
              <a:ext cx="397" cy="3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77196" name="Text Box 44"/>
            <p:cNvSpPr txBox="1">
              <a:spLocks noChangeArrowheads="1"/>
            </p:cNvSpPr>
            <p:nvPr/>
          </p:nvSpPr>
          <p:spPr bwMode="auto">
            <a:xfrm>
              <a:off x="1916" y="3152"/>
              <a:ext cx="1446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稳压管电路</a:t>
              </a:r>
            </a:p>
          </p:txBody>
        </p:sp>
      </p:grpSp>
      <p:sp>
        <p:nvSpPr>
          <p:cNvPr id="177198" name="Rectangle 46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latin typeface="Times New Roman" pitchFamily="18" charset="0"/>
              </a:rPr>
              <a:t>5. </a:t>
            </a:r>
            <a:r>
              <a:rPr lang="zh-CN" altLang="en-US" sz="4000" b="1">
                <a:latin typeface="Times New Roman" pitchFamily="18" charset="0"/>
              </a:rPr>
              <a:t>稳压二极管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584325"/>
            <a:ext cx="8305800" cy="765175"/>
          </a:xfrm>
        </p:spPr>
        <p:txBody>
          <a:bodyPr/>
          <a:lstStyle/>
          <a:p>
            <a:pPr algn="just"/>
            <a:r>
              <a:rPr lang="en-US" altLang="zh-CN" sz="3200" b="1" i="1">
                <a:latin typeface="Times New Roman" pitchFamily="18" charset="0"/>
              </a:rPr>
              <a:t>U</a:t>
            </a:r>
            <a:r>
              <a:rPr lang="en-US" altLang="zh-CN" sz="3200" b="1">
                <a:latin typeface="Times New Roman" pitchFamily="18" charset="0"/>
              </a:rPr>
              <a:t>&lt;</a:t>
            </a:r>
            <a:r>
              <a:rPr lang="en-US" altLang="zh-CN" sz="3200" b="1" i="1">
                <a:latin typeface="Times New Roman" pitchFamily="18" charset="0"/>
              </a:rPr>
              <a:t>U</a:t>
            </a:r>
            <a:r>
              <a:rPr lang="en-US" altLang="zh-CN" sz="3200" b="1" baseline="-30000">
                <a:latin typeface="Times New Roman" pitchFamily="18" charset="0"/>
              </a:rPr>
              <a:t>Z</a:t>
            </a:r>
            <a:r>
              <a:rPr lang="zh-CN" altLang="en-US" sz="3200" b="1">
                <a:latin typeface="宋体" pitchFamily="2" charset="-122"/>
              </a:rPr>
              <a:t>时，稳压管未击穿，电路不通。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533400" y="2528888"/>
            <a:ext cx="472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sz="2800" b="1" i="1">
                <a:latin typeface="Times New Roman" pitchFamily="18" charset="0"/>
              </a:rPr>
              <a:t>U</a:t>
            </a:r>
            <a:r>
              <a:rPr kumimoji="1" lang="en-US" altLang="zh-CN" sz="2800" b="1">
                <a:latin typeface="Times New Roman" pitchFamily="18" charset="0"/>
              </a:rPr>
              <a:t>&gt;</a:t>
            </a:r>
            <a:r>
              <a:rPr kumimoji="1" lang="en-US" altLang="zh-CN" sz="2800" b="1" i="1">
                <a:latin typeface="Times New Roman" pitchFamily="18" charset="0"/>
              </a:rPr>
              <a:t>U</a:t>
            </a:r>
            <a:r>
              <a:rPr kumimoji="1" lang="en-US" altLang="zh-CN" sz="2800" b="1" baseline="-30000">
                <a:latin typeface="Times New Roman" pitchFamily="18" charset="0"/>
              </a:rPr>
              <a:t>Z</a:t>
            </a:r>
            <a:r>
              <a:rPr kumimoji="1" lang="zh-CN" altLang="en-US" sz="2800" b="1">
                <a:latin typeface="宋体" pitchFamily="2" charset="-122"/>
              </a:rPr>
              <a:t>时，稳压管击穿</a:t>
            </a:r>
            <a:endParaRPr kumimoji="1"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8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405484"/>
              </p:ext>
            </p:extLst>
          </p:nvPr>
        </p:nvGraphicFramePr>
        <p:xfrm>
          <a:off x="4876974" y="2371904"/>
          <a:ext cx="1660177" cy="883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公式" r:id="rId3" imgW="736560" imgH="393480" progId="Equation.3">
                  <p:embed/>
                </p:oleObj>
              </mc:Choice>
              <mc:Fallback>
                <p:oleObj name="公式" r:id="rId3" imgW="7365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974" y="2371904"/>
                        <a:ext cx="1660177" cy="8838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4267200" y="3581400"/>
            <a:ext cx="4800600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2800" b="1" dirty="0">
                <a:latin typeface="宋体" pitchFamily="2" charset="-122"/>
              </a:rPr>
              <a:t>必须适当选择</a:t>
            </a:r>
            <a:r>
              <a:rPr kumimoji="1" lang="en-US" altLang="zh-CN" sz="2800" b="1" i="1" dirty="0">
                <a:latin typeface="Times New Roman" pitchFamily="18" charset="0"/>
              </a:rPr>
              <a:t>R</a:t>
            </a:r>
            <a:r>
              <a:rPr kumimoji="1" lang="zh-CN" altLang="en-US" sz="2800" b="1" dirty="0">
                <a:latin typeface="宋体" pitchFamily="2" charset="-122"/>
              </a:rPr>
              <a:t>值，使得</a:t>
            </a:r>
            <a:r>
              <a:rPr kumimoji="1" lang="en-US" altLang="zh-CN" sz="2800" b="1" i="1" dirty="0">
                <a:latin typeface="Times New Roman" pitchFamily="18" charset="0"/>
              </a:rPr>
              <a:t>I</a:t>
            </a:r>
            <a:r>
              <a:rPr kumimoji="1" lang="en-US" altLang="zh-CN" sz="2800" b="1" dirty="0">
                <a:latin typeface="Times New Roman" pitchFamily="18" charset="0"/>
              </a:rPr>
              <a:t>&lt;</a:t>
            </a:r>
            <a:r>
              <a:rPr kumimoji="1" lang="en-US" altLang="zh-CN" sz="2800" b="1" i="1" dirty="0">
                <a:latin typeface="Times New Roman" pitchFamily="18" charset="0"/>
              </a:rPr>
              <a:t>I</a:t>
            </a:r>
            <a:r>
              <a:rPr kumimoji="1" lang="en-US" altLang="zh-CN" sz="2900" b="1" baseline="-30000" dirty="0">
                <a:latin typeface="Times New Roman" pitchFamily="18" charset="0"/>
              </a:rPr>
              <a:t>ZM</a:t>
            </a:r>
            <a:r>
              <a:rPr kumimoji="1" lang="zh-CN" altLang="en-US" sz="2800" b="1" dirty="0">
                <a:latin typeface="宋体" pitchFamily="2" charset="-122"/>
              </a:rPr>
              <a:t>。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sz="2800" b="1" i="1" dirty="0">
                <a:latin typeface="Times New Roman" pitchFamily="18" charset="0"/>
              </a:rPr>
              <a:t>R</a:t>
            </a:r>
            <a:r>
              <a:rPr kumimoji="1" lang="zh-CN" altLang="en-US" sz="2800" b="1" dirty="0">
                <a:latin typeface="宋体" pitchFamily="2" charset="-122"/>
              </a:rPr>
              <a:t>称为限流电阻。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kumimoji="1" lang="zh-CN" altLang="en-US" sz="2400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85763" y="3048001"/>
            <a:ext cx="4049712" cy="2779713"/>
            <a:chOff x="1463" y="1693"/>
            <a:chExt cx="2551" cy="1751"/>
          </a:xfrm>
        </p:grpSpPr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2313" y="1972"/>
              <a:ext cx="397" cy="234"/>
            </a:xfrm>
            <a:prstGeom prst="rect">
              <a:avLst/>
            </a:prstGeom>
            <a:gradFill rotWithShape="1">
              <a:gsLst>
                <a:gs pos="0">
                  <a:srgbClr val="FF6600">
                    <a:gamma/>
                    <a:shade val="46275"/>
                    <a:invGamma/>
                  </a:srgbClr>
                </a:gs>
                <a:gs pos="5000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8187" name="Line 11"/>
            <p:cNvSpPr>
              <a:spLocks noChangeShapeType="1"/>
            </p:cNvSpPr>
            <p:nvPr/>
          </p:nvSpPr>
          <p:spPr bwMode="auto">
            <a:xfrm>
              <a:off x="2710" y="2075"/>
              <a:ext cx="70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8188" name="Line 12"/>
            <p:cNvSpPr>
              <a:spLocks noChangeShapeType="1"/>
            </p:cNvSpPr>
            <p:nvPr/>
          </p:nvSpPr>
          <p:spPr bwMode="auto">
            <a:xfrm flipH="1">
              <a:off x="1661" y="2075"/>
              <a:ext cx="65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3249" y="2075"/>
              <a:ext cx="340" cy="964"/>
              <a:chOff x="953" y="2472"/>
              <a:chExt cx="340" cy="964"/>
            </a:xfrm>
          </p:grpSpPr>
          <p:sp>
            <p:nvSpPr>
              <p:cNvPr id="178190" name="Line 14"/>
              <p:cNvSpPr>
                <a:spLocks noChangeShapeType="1"/>
              </p:cNvSpPr>
              <p:nvPr/>
            </p:nvSpPr>
            <p:spPr bwMode="auto">
              <a:xfrm rot="21600000">
                <a:off x="1259" y="2910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8191" name="Line 15"/>
              <p:cNvSpPr>
                <a:spLocks noChangeShapeType="1"/>
              </p:cNvSpPr>
              <p:nvPr/>
            </p:nvSpPr>
            <p:spPr bwMode="auto">
              <a:xfrm rot="21600000">
                <a:off x="1259" y="2910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8192" name="Line 16"/>
              <p:cNvSpPr>
                <a:spLocks noChangeShapeType="1"/>
              </p:cNvSpPr>
              <p:nvPr/>
            </p:nvSpPr>
            <p:spPr bwMode="auto">
              <a:xfrm rot="21600000">
                <a:off x="1016" y="2910"/>
                <a:ext cx="243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8193" name="AutoShape 17"/>
              <p:cNvSpPr>
                <a:spLocks noChangeArrowheads="1"/>
              </p:cNvSpPr>
              <p:nvPr/>
            </p:nvSpPr>
            <p:spPr bwMode="auto">
              <a:xfrm>
                <a:off x="1022" y="2922"/>
                <a:ext cx="199" cy="20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FF6600"/>
                </a:solidFill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squar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8194" name="Line 18"/>
              <p:cNvSpPr>
                <a:spLocks noChangeShapeType="1"/>
              </p:cNvSpPr>
              <p:nvPr/>
            </p:nvSpPr>
            <p:spPr bwMode="auto">
              <a:xfrm rot="21600000">
                <a:off x="1122" y="2472"/>
                <a:ext cx="0" cy="964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8195" name="Line 19"/>
              <p:cNvSpPr>
                <a:spLocks noChangeShapeType="1"/>
              </p:cNvSpPr>
              <p:nvPr/>
            </p:nvSpPr>
            <p:spPr bwMode="auto">
              <a:xfrm flipV="1">
                <a:off x="1236" y="2869"/>
                <a:ext cx="57" cy="56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8196" name="Line 20"/>
              <p:cNvSpPr>
                <a:spLocks noChangeShapeType="1"/>
              </p:cNvSpPr>
              <p:nvPr/>
            </p:nvSpPr>
            <p:spPr bwMode="auto">
              <a:xfrm flipH="1">
                <a:off x="953" y="2897"/>
                <a:ext cx="85" cy="57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8197" name="Line 21"/>
            <p:cNvSpPr>
              <a:spLocks noChangeShapeType="1"/>
            </p:cNvSpPr>
            <p:nvPr/>
          </p:nvSpPr>
          <p:spPr bwMode="auto">
            <a:xfrm flipH="1">
              <a:off x="1661" y="3039"/>
              <a:ext cx="175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8200" name="Text Box 24"/>
            <p:cNvSpPr txBox="1">
              <a:spLocks noChangeArrowheads="1"/>
            </p:cNvSpPr>
            <p:nvPr/>
          </p:nvSpPr>
          <p:spPr bwMode="auto">
            <a:xfrm>
              <a:off x="2329" y="1693"/>
              <a:ext cx="397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 err="1">
                  <a:latin typeface="Times New Roman" pitchFamily="18" charset="0"/>
                </a:rPr>
                <a:t>R</a:t>
              </a:r>
              <a:r>
                <a:rPr lang="en-US" altLang="zh-CN" sz="2400" dirty="0" err="1">
                  <a:latin typeface="Times New Roman" pitchFamily="18" charset="0"/>
                </a:rPr>
                <a:t>z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78201" name="Text Box 25"/>
            <p:cNvSpPr txBox="1">
              <a:spLocks noChangeArrowheads="1"/>
            </p:cNvSpPr>
            <p:nvPr/>
          </p:nvSpPr>
          <p:spPr bwMode="auto">
            <a:xfrm>
              <a:off x="3617" y="2500"/>
              <a:ext cx="397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U</a:t>
              </a:r>
              <a:r>
                <a:rPr lang="en-US" altLang="zh-CN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78202" name="Text Box 26"/>
            <p:cNvSpPr txBox="1">
              <a:spLocks noChangeArrowheads="1"/>
            </p:cNvSpPr>
            <p:nvPr/>
          </p:nvSpPr>
          <p:spPr bwMode="auto">
            <a:xfrm>
              <a:off x="2965" y="2443"/>
              <a:ext cx="397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D</a:t>
              </a:r>
              <a:r>
                <a:rPr lang="en-US" altLang="zh-CN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78203" name="Line 27"/>
            <p:cNvSpPr>
              <a:spLocks noChangeShapeType="1"/>
            </p:cNvSpPr>
            <p:nvPr/>
          </p:nvSpPr>
          <p:spPr bwMode="auto">
            <a:xfrm>
              <a:off x="2937" y="1990"/>
              <a:ext cx="34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8204" name="Text Box 28"/>
            <p:cNvSpPr txBox="1">
              <a:spLocks noChangeArrowheads="1"/>
            </p:cNvSpPr>
            <p:nvPr/>
          </p:nvSpPr>
          <p:spPr bwMode="auto">
            <a:xfrm>
              <a:off x="2965" y="1706"/>
              <a:ext cx="397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I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78205" name="Text Box 29"/>
            <p:cNvSpPr txBox="1">
              <a:spLocks noChangeArrowheads="1"/>
            </p:cNvSpPr>
            <p:nvPr/>
          </p:nvSpPr>
          <p:spPr bwMode="auto">
            <a:xfrm>
              <a:off x="3419" y="1933"/>
              <a:ext cx="397" cy="3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</a:rPr>
                <a:t>+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78206" name="Text Box 30"/>
            <p:cNvSpPr txBox="1">
              <a:spLocks noChangeArrowheads="1"/>
            </p:cNvSpPr>
            <p:nvPr/>
          </p:nvSpPr>
          <p:spPr bwMode="auto">
            <a:xfrm>
              <a:off x="3447" y="2840"/>
              <a:ext cx="397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-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78207" name="Text Box 31"/>
            <p:cNvSpPr txBox="1">
              <a:spLocks noChangeArrowheads="1"/>
            </p:cNvSpPr>
            <p:nvPr/>
          </p:nvSpPr>
          <p:spPr bwMode="auto">
            <a:xfrm>
              <a:off x="1463" y="2358"/>
              <a:ext cx="397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itchFamily="18" charset="0"/>
                </a:rPr>
                <a:t>U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78208" name="Text Box 32"/>
            <p:cNvSpPr txBox="1">
              <a:spLocks noChangeArrowheads="1"/>
            </p:cNvSpPr>
            <p:nvPr/>
          </p:nvSpPr>
          <p:spPr bwMode="auto">
            <a:xfrm>
              <a:off x="1491" y="1990"/>
              <a:ext cx="397" cy="3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itchFamily="18" charset="0"/>
                </a:rPr>
                <a:t>+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78209" name="Text Box 33"/>
            <p:cNvSpPr txBox="1">
              <a:spLocks noChangeArrowheads="1"/>
            </p:cNvSpPr>
            <p:nvPr/>
          </p:nvSpPr>
          <p:spPr bwMode="auto">
            <a:xfrm>
              <a:off x="1519" y="2755"/>
              <a:ext cx="397" cy="3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itchFamily="18" charset="0"/>
                </a:rPr>
                <a:t>-</a:t>
              </a:r>
              <a:endParaRPr lang="en-US" altLang="zh-CN" sz="2800" dirty="0">
                <a:latin typeface="Times New Roman" pitchFamily="18" charset="0"/>
              </a:endParaRPr>
            </a:p>
          </p:txBody>
        </p:sp>
        <p:sp>
          <p:nvSpPr>
            <p:cNvPr id="178210" name="Text Box 34"/>
            <p:cNvSpPr txBox="1">
              <a:spLocks noChangeArrowheads="1"/>
            </p:cNvSpPr>
            <p:nvPr/>
          </p:nvSpPr>
          <p:spPr bwMode="auto">
            <a:xfrm>
              <a:off x="1916" y="3152"/>
              <a:ext cx="1446" cy="2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稳压管电路</a:t>
              </a:r>
            </a:p>
          </p:txBody>
        </p:sp>
      </p:grpSp>
      <p:sp>
        <p:nvSpPr>
          <p:cNvPr id="178211" name="Rectangle 35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4000" b="1">
                <a:latin typeface="Times New Roman" pitchFamily="18" charset="0"/>
              </a:rPr>
              <a:t>5. </a:t>
            </a:r>
            <a:r>
              <a:rPr lang="zh-CN" altLang="en-US" sz="4000" b="1">
                <a:latin typeface="Times New Roman" pitchFamily="18" charset="0"/>
              </a:rPr>
              <a:t>稳压二极管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8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 autoUpdateAnimBg="0"/>
      <p:bldP spid="178180" grpId="0" autoUpdateAnimBg="0"/>
      <p:bldP spid="178182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279400"/>
            <a:ext cx="7467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>
                <a:latin typeface="Times New Roman" pitchFamily="18" charset="0"/>
              </a:rPr>
              <a:t>4.3   </a:t>
            </a:r>
            <a:r>
              <a:rPr lang="zh-CN" altLang="en-US" sz="4000" b="1">
                <a:latin typeface="Times New Roman" pitchFamily="18" charset="0"/>
              </a:rPr>
              <a:t>双极型三极管</a:t>
            </a:r>
            <a:endParaRPr lang="zh-CN" altLang="en-US" sz="4000">
              <a:latin typeface="Times New Roman" pitchFamily="18" charset="0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657225" y="1538288"/>
            <a:ext cx="7772400" cy="17526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 dirty="0">
                <a:latin typeface="Times New Roman" pitchFamily="18" charset="0"/>
              </a:rPr>
              <a:t>1. </a:t>
            </a:r>
            <a:r>
              <a:rPr lang="zh-CN" altLang="en-US" sz="3200" b="1" dirty="0">
                <a:latin typeface="Times New Roman" pitchFamily="18" charset="0"/>
              </a:rPr>
              <a:t>晶体管的结构和类型</a:t>
            </a:r>
          </a:p>
          <a:p>
            <a:pPr algn="just" eaLnBrk="1" hangingPunct="1"/>
            <a:r>
              <a:rPr lang="en-US" altLang="zh-CN" sz="3200" i="1" dirty="0">
                <a:latin typeface="Times New Roman" pitchFamily="18" charset="0"/>
              </a:rPr>
              <a:t>NPN</a:t>
            </a:r>
            <a:r>
              <a:rPr lang="zh-CN" altLang="en-US" sz="3200" dirty="0">
                <a:latin typeface="Times New Roman" pitchFamily="18" charset="0"/>
              </a:rPr>
              <a:t>和</a:t>
            </a:r>
            <a:r>
              <a:rPr lang="en-US" altLang="zh-CN" sz="3200" i="1" dirty="0">
                <a:latin typeface="Times New Roman" pitchFamily="18" charset="0"/>
              </a:rPr>
              <a:t>PNP</a:t>
            </a:r>
            <a:r>
              <a:rPr lang="zh-CN" altLang="en-US" sz="3200" dirty="0">
                <a:latin typeface="Times New Roman" pitchFamily="18" charset="0"/>
              </a:rPr>
              <a:t>两种结构类型。核心部分都是两个</a:t>
            </a:r>
            <a:r>
              <a:rPr lang="en-US" altLang="zh-CN" sz="3200" i="1" dirty="0">
                <a:latin typeface="Times New Roman" pitchFamily="18" charset="0"/>
              </a:rPr>
              <a:t>PN</a:t>
            </a:r>
            <a:r>
              <a:rPr lang="zh-CN" altLang="en-US" sz="3200" dirty="0">
                <a:latin typeface="Times New Roman" pitchFamily="18" charset="0"/>
              </a:rPr>
              <a:t>结。</a:t>
            </a:r>
            <a:r>
              <a:rPr lang="zh-CN" altLang="en-US" dirty="0">
                <a:latin typeface="Times New Roman" pitchFamily="18" charset="0"/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3495675"/>
            <a:ext cx="6019800" cy="3438525"/>
            <a:chOff x="1056" y="2160"/>
            <a:chExt cx="3792" cy="216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056" y="2160"/>
              <a:ext cx="1593" cy="2166"/>
              <a:chOff x="978" y="10200"/>
              <a:chExt cx="1840" cy="2832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538" y="10200"/>
                <a:ext cx="1060" cy="1868"/>
                <a:chOff x="2258" y="5012"/>
                <a:chExt cx="1060" cy="1868"/>
              </a:xfrm>
            </p:grpSpPr>
            <p:sp>
              <p:nvSpPr>
                <p:cNvPr id="22564" name="AutoShape 7"/>
                <p:cNvSpPr>
                  <a:spLocks noChangeArrowheads="1"/>
                </p:cNvSpPr>
                <p:nvPr/>
              </p:nvSpPr>
              <p:spPr bwMode="auto">
                <a:xfrm rot="1458177" flipV="1">
                  <a:off x="2738" y="5012"/>
                  <a:ext cx="400" cy="1380"/>
                </a:xfrm>
                <a:prstGeom prst="can">
                  <a:avLst>
                    <a:gd name="adj" fmla="val 49242"/>
                  </a:avLst>
                </a:prstGeom>
                <a:solidFill>
                  <a:schemeClr val="bg1"/>
                </a:solidFill>
                <a:ln w="19050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5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2638" y="5180"/>
                  <a:ext cx="380" cy="82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658" y="5140"/>
                  <a:ext cx="420" cy="94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7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838" y="5380"/>
                  <a:ext cx="360" cy="80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8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2878" y="5220"/>
                  <a:ext cx="440" cy="100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9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2258" y="6200"/>
                  <a:ext cx="320" cy="64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0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398" y="6260"/>
                  <a:ext cx="280" cy="56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1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2518" y="6300"/>
                  <a:ext cx="260" cy="58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563" name="Text Box 15"/>
              <p:cNvSpPr txBox="1">
                <a:spLocks noChangeArrowheads="1"/>
              </p:cNvSpPr>
              <p:nvPr/>
            </p:nvSpPr>
            <p:spPr bwMode="auto">
              <a:xfrm>
                <a:off x="978" y="11960"/>
                <a:ext cx="1840" cy="1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400" b="0">
                    <a:latin typeface="Times New Roman" pitchFamily="18" charset="0"/>
                  </a:rPr>
                  <a:t>3AX31</a:t>
                </a: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2320" y="2374"/>
              <a:ext cx="1316" cy="1270"/>
              <a:chOff x="2438" y="10480"/>
              <a:chExt cx="1520" cy="1660"/>
            </a:xfrm>
          </p:grpSpPr>
          <p:sp>
            <p:nvSpPr>
              <p:cNvPr id="22552" name="AutoShape 17"/>
              <p:cNvSpPr>
                <a:spLocks noChangeArrowheads="1"/>
              </p:cNvSpPr>
              <p:nvPr/>
            </p:nvSpPr>
            <p:spPr bwMode="auto">
              <a:xfrm rot="1162868" flipV="1">
                <a:off x="3158" y="10480"/>
                <a:ext cx="540" cy="580"/>
              </a:xfrm>
              <a:prstGeom prst="can">
                <a:avLst>
                  <a:gd name="adj" fmla="val 46295"/>
                </a:avLst>
              </a:prstGeom>
              <a:solidFill>
                <a:srgbClr val="FFFFFF"/>
              </a:solidFill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3" name="Rectangle 18"/>
              <p:cNvSpPr>
                <a:spLocks noChangeArrowheads="1"/>
              </p:cNvSpPr>
              <p:nvPr/>
            </p:nvSpPr>
            <p:spPr bwMode="auto">
              <a:xfrm rot="836091">
                <a:off x="3418" y="10760"/>
                <a:ext cx="80" cy="1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4" name="Line 19"/>
              <p:cNvSpPr>
                <a:spLocks noChangeShapeType="1"/>
              </p:cNvSpPr>
              <p:nvPr/>
            </p:nvSpPr>
            <p:spPr bwMode="auto">
              <a:xfrm flipH="1">
                <a:off x="3218" y="10520"/>
                <a:ext cx="80" cy="22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5" name="Line 20"/>
              <p:cNvSpPr>
                <a:spLocks noChangeShapeType="1"/>
              </p:cNvSpPr>
              <p:nvPr/>
            </p:nvSpPr>
            <p:spPr bwMode="auto">
              <a:xfrm flipH="1">
                <a:off x="3258" y="10540"/>
                <a:ext cx="80" cy="22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6" name="Line 21"/>
              <p:cNvSpPr>
                <a:spLocks noChangeShapeType="1"/>
              </p:cNvSpPr>
              <p:nvPr/>
            </p:nvSpPr>
            <p:spPr bwMode="auto">
              <a:xfrm flipH="1">
                <a:off x="3598" y="10580"/>
                <a:ext cx="80" cy="24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7" name="Line 22"/>
              <p:cNvSpPr>
                <a:spLocks noChangeShapeType="1"/>
              </p:cNvSpPr>
              <p:nvPr/>
            </p:nvSpPr>
            <p:spPr bwMode="auto">
              <a:xfrm flipH="1">
                <a:off x="3618" y="10620"/>
                <a:ext cx="100" cy="26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8" name="Line 23"/>
              <p:cNvSpPr>
                <a:spLocks noChangeShapeType="1"/>
              </p:cNvSpPr>
              <p:nvPr/>
            </p:nvSpPr>
            <p:spPr bwMode="auto">
              <a:xfrm flipH="1">
                <a:off x="2938" y="10880"/>
                <a:ext cx="260" cy="56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9" name="Line 24"/>
              <p:cNvSpPr>
                <a:spLocks noChangeShapeType="1"/>
              </p:cNvSpPr>
              <p:nvPr/>
            </p:nvSpPr>
            <p:spPr bwMode="auto">
              <a:xfrm flipH="1">
                <a:off x="3038" y="10980"/>
                <a:ext cx="280" cy="56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0" name="Line 25"/>
              <p:cNvSpPr>
                <a:spLocks noChangeShapeType="1"/>
              </p:cNvSpPr>
              <p:nvPr/>
            </p:nvSpPr>
            <p:spPr bwMode="auto">
              <a:xfrm flipH="1">
                <a:off x="3238" y="10960"/>
                <a:ext cx="260" cy="60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1" name="Text Box 26"/>
              <p:cNvSpPr txBox="1">
                <a:spLocks noChangeArrowheads="1"/>
              </p:cNvSpPr>
              <p:nvPr/>
            </p:nvSpPr>
            <p:spPr bwMode="auto">
              <a:xfrm>
                <a:off x="2438" y="11420"/>
                <a:ext cx="1520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400" b="0">
                    <a:latin typeface="Times New Roman" pitchFamily="18" charset="0"/>
                  </a:rPr>
                  <a:t>3DG6</a:t>
                </a:r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3359" y="2282"/>
              <a:ext cx="1489" cy="1944"/>
              <a:chOff x="3638" y="10360"/>
              <a:chExt cx="1720" cy="2540"/>
            </a:xfrm>
          </p:grpSpPr>
          <p:sp>
            <p:nvSpPr>
              <p:cNvPr id="22537" name="AutoShape 28"/>
              <p:cNvSpPr>
                <a:spLocks noChangeArrowheads="1"/>
              </p:cNvSpPr>
              <p:nvPr/>
            </p:nvSpPr>
            <p:spPr bwMode="auto">
              <a:xfrm rot="572854" flipV="1">
                <a:off x="4058" y="10360"/>
                <a:ext cx="940" cy="822"/>
              </a:xfrm>
              <a:prstGeom prst="can">
                <a:avLst>
                  <a:gd name="adj" fmla="val 50000"/>
                </a:avLst>
              </a:prstGeom>
              <a:solidFill>
                <a:srgbClr val="FFFFFF"/>
              </a:solidFill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" name="Group 29"/>
              <p:cNvGrpSpPr>
                <a:grpSpLocks/>
              </p:cNvGrpSpPr>
              <p:nvPr/>
            </p:nvGrpSpPr>
            <p:grpSpPr bwMode="auto">
              <a:xfrm rot="613321">
                <a:off x="3698" y="10560"/>
                <a:ext cx="1360" cy="992"/>
                <a:chOff x="6958" y="5127"/>
                <a:chExt cx="1940" cy="1433"/>
              </a:xfrm>
            </p:grpSpPr>
            <p:sp>
              <p:nvSpPr>
                <p:cNvPr id="22550" name="Freeform 30"/>
                <p:cNvSpPr>
                  <a:spLocks/>
                </p:cNvSpPr>
                <p:nvPr/>
              </p:nvSpPr>
              <p:spPr bwMode="auto">
                <a:xfrm>
                  <a:off x="7005" y="5233"/>
                  <a:ext cx="1886" cy="1327"/>
                </a:xfrm>
                <a:custGeom>
                  <a:avLst/>
                  <a:gdLst>
                    <a:gd name="T0" fmla="*/ 113 w 1886"/>
                    <a:gd name="T1" fmla="*/ 587 h 1327"/>
                    <a:gd name="T2" fmla="*/ 873 w 1886"/>
                    <a:gd name="T3" fmla="*/ 87 h 1327"/>
                    <a:gd name="T4" fmla="*/ 1293 w 1886"/>
                    <a:gd name="T5" fmla="*/ 67 h 1327"/>
                    <a:gd name="T6" fmla="*/ 1853 w 1886"/>
                    <a:gd name="T7" fmla="*/ 427 h 1327"/>
                    <a:gd name="T8" fmla="*/ 1493 w 1886"/>
                    <a:gd name="T9" fmla="*/ 907 h 1327"/>
                    <a:gd name="T10" fmla="*/ 853 w 1886"/>
                    <a:gd name="T11" fmla="*/ 1307 h 1327"/>
                    <a:gd name="T12" fmla="*/ 193 w 1886"/>
                    <a:gd name="T13" fmla="*/ 1027 h 1327"/>
                    <a:gd name="T14" fmla="*/ 113 w 1886"/>
                    <a:gd name="T15" fmla="*/ 587 h 13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86"/>
                    <a:gd name="T25" fmla="*/ 0 h 1327"/>
                    <a:gd name="T26" fmla="*/ 1886 w 1886"/>
                    <a:gd name="T27" fmla="*/ 1327 h 13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86" h="1327">
                      <a:moveTo>
                        <a:pt x="113" y="587"/>
                      </a:moveTo>
                      <a:cubicBezTo>
                        <a:pt x="226" y="430"/>
                        <a:pt x="676" y="174"/>
                        <a:pt x="873" y="87"/>
                      </a:cubicBezTo>
                      <a:cubicBezTo>
                        <a:pt x="1070" y="0"/>
                        <a:pt x="1130" y="10"/>
                        <a:pt x="1293" y="67"/>
                      </a:cubicBezTo>
                      <a:cubicBezTo>
                        <a:pt x="1456" y="124"/>
                        <a:pt x="1820" y="287"/>
                        <a:pt x="1853" y="427"/>
                      </a:cubicBezTo>
                      <a:cubicBezTo>
                        <a:pt x="1886" y="567"/>
                        <a:pt x="1660" y="760"/>
                        <a:pt x="1493" y="907"/>
                      </a:cubicBezTo>
                      <a:cubicBezTo>
                        <a:pt x="1326" y="1054"/>
                        <a:pt x="1070" y="1287"/>
                        <a:pt x="853" y="1307"/>
                      </a:cubicBezTo>
                      <a:cubicBezTo>
                        <a:pt x="636" y="1327"/>
                        <a:pt x="326" y="1137"/>
                        <a:pt x="193" y="1027"/>
                      </a:cubicBezTo>
                      <a:cubicBezTo>
                        <a:pt x="60" y="917"/>
                        <a:pt x="0" y="744"/>
                        <a:pt x="113" y="58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1" name="Freeform 31"/>
                <p:cNvSpPr>
                  <a:spLocks/>
                </p:cNvSpPr>
                <p:nvPr/>
              </p:nvSpPr>
              <p:spPr bwMode="auto">
                <a:xfrm>
                  <a:off x="6958" y="5127"/>
                  <a:ext cx="1940" cy="933"/>
                </a:xfrm>
                <a:custGeom>
                  <a:avLst/>
                  <a:gdLst>
                    <a:gd name="T0" fmla="*/ 100 w 1940"/>
                    <a:gd name="T1" fmla="*/ 933 h 933"/>
                    <a:gd name="T2" fmla="*/ 120 w 1940"/>
                    <a:gd name="T3" fmla="*/ 593 h 933"/>
                    <a:gd name="T4" fmla="*/ 820 w 1940"/>
                    <a:gd name="T5" fmla="*/ 133 h 933"/>
                    <a:gd name="T6" fmla="*/ 1080 w 1940"/>
                    <a:gd name="T7" fmla="*/ 53 h 933"/>
                    <a:gd name="T8" fmla="*/ 1300 w 1940"/>
                    <a:gd name="T9" fmla="*/ 53 h 933"/>
                    <a:gd name="T10" fmla="*/ 1840 w 1940"/>
                    <a:gd name="T11" fmla="*/ 373 h 933"/>
                    <a:gd name="T12" fmla="*/ 1900 w 1940"/>
                    <a:gd name="T13" fmla="*/ 633 h 93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40"/>
                    <a:gd name="T22" fmla="*/ 0 h 933"/>
                    <a:gd name="T23" fmla="*/ 1940 w 1940"/>
                    <a:gd name="T24" fmla="*/ 933 h 93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40" h="933">
                      <a:moveTo>
                        <a:pt x="100" y="933"/>
                      </a:moveTo>
                      <a:cubicBezTo>
                        <a:pt x="50" y="829"/>
                        <a:pt x="0" y="726"/>
                        <a:pt x="120" y="593"/>
                      </a:cubicBezTo>
                      <a:cubicBezTo>
                        <a:pt x="240" y="460"/>
                        <a:pt x="660" y="223"/>
                        <a:pt x="820" y="133"/>
                      </a:cubicBezTo>
                      <a:cubicBezTo>
                        <a:pt x="980" y="43"/>
                        <a:pt x="1000" y="66"/>
                        <a:pt x="1080" y="53"/>
                      </a:cubicBezTo>
                      <a:cubicBezTo>
                        <a:pt x="1160" y="40"/>
                        <a:pt x="1173" y="0"/>
                        <a:pt x="1300" y="53"/>
                      </a:cubicBezTo>
                      <a:cubicBezTo>
                        <a:pt x="1427" y="106"/>
                        <a:pt x="1740" y="276"/>
                        <a:pt x="1840" y="373"/>
                      </a:cubicBezTo>
                      <a:cubicBezTo>
                        <a:pt x="1940" y="470"/>
                        <a:pt x="1920" y="551"/>
                        <a:pt x="1900" y="633"/>
                      </a:cubicBezTo>
                    </a:path>
                  </a:pathLst>
                </a:custGeom>
                <a:noFill/>
                <a:ln w="19050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539" name="Oval 32"/>
              <p:cNvSpPr>
                <a:spLocks noChangeArrowheads="1"/>
              </p:cNvSpPr>
              <p:nvPr/>
            </p:nvSpPr>
            <p:spPr bwMode="auto">
              <a:xfrm>
                <a:off x="3898" y="11020"/>
                <a:ext cx="100" cy="12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0" name="Oval 33"/>
              <p:cNvSpPr>
                <a:spLocks noChangeArrowheads="1"/>
              </p:cNvSpPr>
              <p:nvPr/>
            </p:nvSpPr>
            <p:spPr bwMode="auto">
              <a:xfrm>
                <a:off x="4498" y="10820"/>
                <a:ext cx="100" cy="1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1" name="Oval 34"/>
              <p:cNvSpPr>
                <a:spLocks noChangeArrowheads="1"/>
              </p:cNvSpPr>
              <p:nvPr/>
            </p:nvSpPr>
            <p:spPr bwMode="auto">
              <a:xfrm>
                <a:off x="4158" y="11340"/>
                <a:ext cx="100" cy="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2" name="Oval 35"/>
              <p:cNvSpPr>
                <a:spLocks noChangeArrowheads="1"/>
              </p:cNvSpPr>
              <p:nvPr/>
            </p:nvSpPr>
            <p:spPr bwMode="auto">
              <a:xfrm>
                <a:off x="4738" y="11000"/>
                <a:ext cx="100" cy="12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3" name="Line 36"/>
              <p:cNvSpPr>
                <a:spLocks noChangeShapeType="1"/>
              </p:cNvSpPr>
              <p:nvPr/>
            </p:nvSpPr>
            <p:spPr bwMode="auto">
              <a:xfrm flipH="1">
                <a:off x="4118" y="10460"/>
                <a:ext cx="40" cy="24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4" name="Line 37"/>
              <p:cNvSpPr>
                <a:spLocks noChangeShapeType="1"/>
              </p:cNvSpPr>
              <p:nvPr/>
            </p:nvSpPr>
            <p:spPr bwMode="auto">
              <a:xfrm flipH="1">
                <a:off x="4178" y="10400"/>
                <a:ext cx="40" cy="26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5" name="Line 38"/>
              <p:cNvSpPr>
                <a:spLocks noChangeShapeType="1"/>
              </p:cNvSpPr>
              <p:nvPr/>
            </p:nvSpPr>
            <p:spPr bwMode="auto">
              <a:xfrm flipH="1">
                <a:off x="4958" y="10620"/>
                <a:ext cx="40" cy="260"/>
              </a:xfrm>
              <a:prstGeom prst="line">
                <a:avLst/>
              </a:prstGeom>
              <a:noFill/>
              <a:ln w="31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6" name="Line 39"/>
              <p:cNvSpPr>
                <a:spLocks noChangeShapeType="1"/>
              </p:cNvSpPr>
              <p:nvPr/>
            </p:nvSpPr>
            <p:spPr bwMode="auto">
              <a:xfrm flipH="1">
                <a:off x="4918" y="10600"/>
                <a:ext cx="40" cy="24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7" name="Rectangle 40"/>
              <p:cNvSpPr>
                <a:spLocks noChangeArrowheads="1"/>
              </p:cNvSpPr>
              <p:nvPr/>
            </p:nvSpPr>
            <p:spPr bwMode="auto">
              <a:xfrm rot="1170084">
                <a:off x="4058" y="11340"/>
                <a:ext cx="40" cy="82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8" name="Rectangle 41"/>
              <p:cNvSpPr>
                <a:spLocks noChangeArrowheads="1"/>
              </p:cNvSpPr>
              <p:nvPr/>
            </p:nvSpPr>
            <p:spPr bwMode="auto">
              <a:xfrm rot="1156421">
                <a:off x="4398" y="10840"/>
                <a:ext cx="60" cy="8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9" name="Text Box 42"/>
              <p:cNvSpPr txBox="1">
                <a:spLocks noChangeArrowheads="1"/>
              </p:cNvSpPr>
              <p:nvPr/>
            </p:nvSpPr>
            <p:spPr bwMode="auto">
              <a:xfrm>
                <a:off x="3638" y="12040"/>
                <a:ext cx="1720" cy="8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400" b="0">
                    <a:latin typeface="Times New Roman" pitchFamily="18" charset="0"/>
                  </a:rPr>
                  <a:t>3AD6</a:t>
                </a:r>
              </a:p>
            </p:txBody>
          </p:sp>
        </p:grpSp>
        <p:sp>
          <p:nvSpPr>
            <p:cNvPr id="22536" name="Text Box 43"/>
            <p:cNvSpPr txBox="1">
              <a:spLocks noChangeArrowheads="1"/>
            </p:cNvSpPr>
            <p:nvPr/>
          </p:nvSpPr>
          <p:spPr bwMode="auto">
            <a:xfrm>
              <a:off x="1104" y="3888"/>
              <a:ext cx="31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400" b="0">
                  <a:latin typeface="Times New Roman" pitchFamily="18" charset="0"/>
                </a:rPr>
                <a:t>(</a:t>
              </a:r>
              <a:r>
                <a:rPr lang="en-US" altLang="zh-CN" sz="2400" b="0" i="1">
                  <a:latin typeface="Times New Roman" pitchFamily="18" charset="0"/>
                </a:rPr>
                <a:t>a</a:t>
              </a:r>
              <a:r>
                <a:rPr lang="en-US" altLang="zh-CN" sz="2400" b="0">
                  <a:latin typeface="Times New Roman" pitchFamily="18" charset="0"/>
                </a:rPr>
                <a:t>)</a:t>
              </a:r>
              <a:r>
                <a:rPr lang="zh-CN" altLang="en-US" sz="2400" b="0">
                  <a:latin typeface="Times New Roman" pitchFamily="18" charset="0"/>
                </a:rPr>
                <a:t>外形示意图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>
                <a:latin typeface="Times New Roman" pitchFamily="18" charset="0"/>
              </a:rPr>
              <a:t>1. </a:t>
            </a:r>
            <a:r>
              <a:rPr lang="zh-CN" altLang="en-US" sz="3600" b="1">
                <a:latin typeface="Times New Roman" pitchFamily="18" charset="0"/>
              </a:rPr>
              <a:t>晶体管的结构和类型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657225" y="1538288"/>
            <a:ext cx="7772400" cy="685800"/>
          </a:xfrm>
        </p:spPr>
        <p:txBody>
          <a:bodyPr/>
          <a:lstStyle/>
          <a:p>
            <a:pPr algn="just" eaLnBrk="1" hangingPunct="1"/>
            <a:r>
              <a:rPr lang="en-US" altLang="zh-CN" sz="3200">
                <a:latin typeface="Times New Roman" pitchFamily="18" charset="0"/>
              </a:rPr>
              <a:t>NPN</a:t>
            </a:r>
            <a:r>
              <a:rPr lang="zh-CN" altLang="en-US" sz="3200">
                <a:latin typeface="Times New Roman" pitchFamily="18" charset="0"/>
              </a:rPr>
              <a:t>型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219200" y="2108200"/>
            <a:ext cx="5219700" cy="4978400"/>
            <a:chOff x="768" y="1328"/>
            <a:chExt cx="3288" cy="3136"/>
          </a:xfrm>
        </p:grpSpPr>
        <p:sp>
          <p:nvSpPr>
            <p:cNvPr id="25618" name="Rectangle 5"/>
            <p:cNvSpPr>
              <a:spLocks noChangeArrowheads="1"/>
            </p:cNvSpPr>
            <p:nvPr/>
          </p:nvSpPr>
          <p:spPr bwMode="auto">
            <a:xfrm>
              <a:off x="1870" y="1864"/>
              <a:ext cx="596" cy="1686"/>
            </a:xfrm>
            <a:prstGeom prst="rect">
              <a:avLst/>
            </a:prstGeom>
            <a:solidFill>
              <a:srgbClr val="66FF33"/>
            </a:solidFill>
            <a:ln w="28575">
              <a:solidFill>
                <a:srgbClr val="66FF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Rectangle 6" descr="浅色下对角线"/>
            <p:cNvSpPr>
              <a:spLocks noChangeArrowheads="1"/>
            </p:cNvSpPr>
            <p:nvPr/>
          </p:nvSpPr>
          <p:spPr bwMode="auto">
            <a:xfrm>
              <a:off x="1870" y="2399"/>
              <a:ext cx="596" cy="99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Rectangle 7" descr="浅色下对角线"/>
            <p:cNvSpPr>
              <a:spLocks noChangeArrowheads="1"/>
            </p:cNvSpPr>
            <p:nvPr/>
          </p:nvSpPr>
          <p:spPr bwMode="auto">
            <a:xfrm>
              <a:off x="1870" y="2895"/>
              <a:ext cx="596" cy="119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8"/>
            <p:cNvSpPr>
              <a:spLocks noChangeShapeType="1"/>
            </p:cNvSpPr>
            <p:nvPr/>
          </p:nvSpPr>
          <p:spPr bwMode="auto">
            <a:xfrm>
              <a:off x="2053" y="3584"/>
              <a:ext cx="229" cy="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Line 9"/>
            <p:cNvSpPr>
              <a:spLocks noChangeShapeType="1"/>
            </p:cNvSpPr>
            <p:nvPr/>
          </p:nvSpPr>
          <p:spPr bwMode="auto">
            <a:xfrm>
              <a:off x="2068" y="1839"/>
              <a:ext cx="214" cy="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Line 10"/>
            <p:cNvSpPr>
              <a:spLocks noChangeShapeType="1"/>
            </p:cNvSpPr>
            <p:nvPr/>
          </p:nvSpPr>
          <p:spPr bwMode="auto">
            <a:xfrm>
              <a:off x="1845" y="2597"/>
              <a:ext cx="0" cy="239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Line 11"/>
            <p:cNvSpPr>
              <a:spLocks noChangeShapeType="1"/>
            </p:cNvSpPr>
            <p:nvPr/>
          </p:nvSpPr>
          <p:spPr bwMode="auto">
            <a:xfrm>
              <a:off x="2160" y="3589"/>
              <a:ext cx="0" cy="29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Oval 12"/>
            <p:cNvSpPr>
              <a:spLocks noChangeArrowheads="1"/>
            </p:cNvSpPr>
            <p:nvPr/>
          </p:nvSpPr>
          <p:spPr bwMode="auto">
            <a:xfrm>
              <a:off x="2130" y="3847"/>
              <a:ext cx="76" cy="1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Line 13"/>
            <p:cNvSpPr>
              <a:spLocks noChangeShapeType="1"/>
            </p:cNvSpPr>
            <p:nvPr/>
          </p:nvSpPr>
          <p:spPr bwMode="auto">
            <a:xfrm flipV="1">
              <a:off x="2160" y="1566"/>
              <a:ext cx="0" cy="25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7" name="Oval 14"/>
            <p:cNvSpPr>
              <a:spLocks noChangeArrowheads="1"/>
            </p:cNvSpPr>
            <p:nvPr/>
          </p:nvSpPr>
          <p:spPr bwMode="auto">
            <a:xfrm>
              <a:off x="2112" y="1464"/>
              <a:ext cx="88" cy="10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8" name="Line 15"/>
            <p:cNvSpPr>
              <a:spLocks noChangeShapeType="1"/>
            </p:cNvSpPr>
            <p:nvPr/>
          </p:nvSpPr>
          <p:spPr bwMode="auto">
            <a:xfrm flipH="1">
              <a:off x="1522" y="2716"/>
              <a:ext cx="305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9" name="Oval 16"/>
            <p:cNvSpPr>
              <a:spLocks noChangeArrowheads="1"/>
            </p:cNvSpPr>
            <p:nvPr/>
          </p:nvSpPr>
          <p:spPr bwMode="auto">
            <a:xfrm>
              <a:off x="1444" y="2677"/>
              <a:ext cx="75" cy="10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0" name="Text Box 17"/>
            <p:cNvSpPr txBox="1">
              <a:spLocks noChangeArrowheads="1"/>
            </p:cNvSpPr>
            <p:nvPr/>
          </p:nvSpPr>
          <p:spPr bwMode="auto">
            <a:xfrm>
              <a:off x="2254" y="1328"/>
              <a:ext cx="1353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c</a:t>
              </a:r>
              <a:r>
                <a:rPr lang="zh-CN" altLang="en-US" sz="2400" b="0">
                  <a:latin typeface="Times New Roman" pitchFamily="18" charset="0"/>
                </a:rPr>
                <a:t>集电极</a:t>
              </a:r>
            </a:p>
            <a:p>
              <a:pPr algn="just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25631" name="Text Box 18"/>
            <p:cNvSpPr txBox="1">
              <a:spLocks noChangeArrowheads="1"/>
            </p:cNvSpPr>
            <p:nvPr/>
          </p:nvSpPr>
          <p:spPr bwMode="auto">
            <a:xfrm>
              <a:off x="768" y="2501"/>
              <a:ext cx="8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>
                  <a:latin typeface="Times New Roman" pitchFamily="18" charset="0"/>
                </a:rPr>
                <a:t>b</a:t>
              </a:r>
              <a:r>
                <a:rPr lang="zh-CN" altLang="en-US" sz="2400" b="0" dirty="0">
                  <a:latin typeface="Times New Roman" pitchFamily="18" charset="0"/>
                </a:rPr>
                <a:t>基极</a:t>
              </a:r>
            </a:p>
            <a:p>
              <a:pPr algn="just" eaLnBrk="0" hangingPunct="0"/>
              <a:endParaRPr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5632" name="Text Box 19"/>
            <p:cNvSpPr txBox="1">
              <a:spLocks noChangeArrowheads="1"/>
            </p:cNvSpPr>
            <p:nvPr/>
          </p:nvSpPr>
          <p:spPr bwMode="auto">
            <a:xfrm>
              <a:off x="1824" y="2002"/>
              <a:ext cx="795" cy="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 sz="2400" b="0">
                  <a:latin typeface="Times New Roman" pitchFamily="18" charset="0"/>
                </a:rPr>
                <a:t>集电区</a:t>
              </a:r>
            </a:p>
            <a:p>
              <a:pPr algn="just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25633" name="Text Box 20"/>
            <p:cNvSpPr txBox="1">
              <a:spLocks noChangeArrowheads="1"/>
            </p:cNvSpPr>
            <p:nvPr/>
          </p:nvSpPr>
          <p:spPr bwMode="auto">
            <a:xfrm>
              <a:off x="2030" y="1820"/>
              <a:ext cx="473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N</a:t>
              </a:r>
              <a:endParaRPr lang="en-US" altLang="zh-CN" sz="2400" b="0">
                <a:latin typeface="Times New Roman" pitchFamily="18" charset="0"/>
              </a:endParaRPr>
            </a:p>
            <a:p>
              <a:pPr algn="just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25634" name="Text Box 21"/>
            <p:cNvSpPr txBox="1">
              <a:spLocks noChangeArrowheads="1"/>
            </p:cNvSpPr>
            <p:nvPr/>
          </p:nvSpPr>
          <p:spPr bwMode="auto">
            <a:xfrm>
              <a:off x="1944" y="2529"/>
              <a:ext cx="78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P</a:t>
              </a:r>
              <a:r>
                <a:rPr lang="zh-CN" altLang="en-US" sz="2400" b="0">
                  <a:latin typeface="Times New Roman" pitchFamily="18" charset="0"/>
                </a:rPr>
                <a:t>基区</a:t>
              </a:r>
            </a:p>
            <a:p>
              <a:pPr algn="just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25635" name="Text Box 22"/>
            <p:cNvSpPr txBox="1">
              <a:spLocks noChangeArrowheads="1"/>
            </p:cNvSpPr>
            <p:nvPr/>
          </p:nvSpPr>
          <p:spPr bwMode="auto">
            <a:xfrm>
              <a:off x="1831" y="3152"/>
              <a:ext cx="8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 sz="2400" b="0">
                  <a:latin typeface="Times New Roman" pitchFamily="18" charset="0"/>
                </a:rPr>
                <a:t>发射区</a:t>
              </a:r>
            </a:p>
            <a:p>
              <a:pPr algn="just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25636" name="Text Box 23"/>
            <p:cNvSpPr txBox="1">
              <a:spLocks noChangeArrowheads="1"/>
            </p:cNvSpPr>
            <p:nvPr/>
          </p:nvSpPr>
          <p:spPr bwMode="auto">
            <a:xfrm>
              <a:off x="2001" y="2954"/>
              <a:ext cx="473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N</a:t>
              </a:r>
              <a:endParaRPr lang="en-US" altLang="zh-CN" sz="2400" b="0">
                <a:latin typeface="Times New Roman" pitchFamily="18" charset="0"/>
              </a:endParaRPr>
            </a:p>
            <a:p>
              <a:pPr algn="just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25637" name="Line 24"/>
            <p:cNvSpPr>
              <a:spLocks noChangeShapeType="1"/>
            </p:cNvSpPr>
            <p:nvPr/>
          </p:nvSpPr>
          <p:spPr bwMode="auto">
            <a:xfrm flipV="1">
              <a:off x="2466" y="2221"/>
              <a:ext cx="336" cy="21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Line 25"/>
            <p:cNvSpPr>
              <a:spLocks noChangeShapeType="1"/>
            </p:cNvSpPr>
            <p:nvPr/>
          </p:nvSpPr>
          <p:spPr bwMode="auto">
            <a:xfrm>
              <a:off x="2435" y="2935"/>
              <a:ext cx="321" cy="17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9" name="Text Box 26"/>
            <p:cNvSpPr txBox="1">
              <a:spLocks noChangeArrowheads="1"/>
            </p:cNvSpPr>
            <p:nvPr/>
          </p:nvSpPr>
          <p:spPr bwMode="auto">
            <a:xfrm>
              <a:off x="2780" y="2006"/>
              <a:ext cx="8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 sz="2400" b="0">
                  <a:latin typeface="Times New Roman" pitchFamily="18" charset="0"/>
                </a:rPr>
                <a:t>集电结</a:t>
              </a:r>
            </a:p>
            <a:p>
              <a:pPr algn="just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25640" name="Text Box 27"/>
            <p:cNvSpPr txBox="1">
              <a:spLocks noChangeArrowheads="1"/>
            </p:cNvSpPr>
            <p:nvPr/>
          </p:nvSpPr>
          <p:spPr bwMode="auto">
            <a:xfrm>
              <a:off x="2679" y="2935"/>
              <a:ext cx="841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 sz="2400" b="0">
                  <a:latin typeface="Times New Roman" pitchFamily="18" charset="0"/>
                </a:rPr>
                <a:t>发射结</a:t>
              </a:r>
            </a:p>
            <a:p>
              <a:pPr algn="just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25641" name="Text Box 28"/>
            <p:cNvSpPr txBox="1">
              <a:spLocks noChangeArrowheads="1"/>
            </p:cNvSpPr>
            <p:nvPr/>
          </p:nvSpPr>
          <p:spPr bwMode="auto">
            <a:xfrm>
              <a:off x="1831" y="3918"/>
              <a:ext cx="1141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e</a:t>
              </a:r>
              <a:r>
                <a:rPr lang="zh-CN" altLang="en-US" sz="2400" b="0">
                  <a:latin typeface="Times New Roman" pitchFamily="18" charset="0"/>
                </a:rPr>
                <a:t>发射极</a:t>
              </a:r>
            </a:p>
            <a:p>
              <a:pPr algn="just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25642" name="Text Box 29"/>
            <p:cNvSpPr txBox="1">
              <a:spLocks noChangeArrowheads="1"/>
            </p:cNvSpPr>
            <p:nvPr/>
          </p:nvSpPr>
          <p:spPr bwMode="auto">
            <a:xfrm>
              <a:off x="2880" y="3968"/>
              <a:ext cx="1176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(</a:t>
              </a:r>
              <a:r>
                <a:rPr lang="en-US" altLang="zh-CN" sz="2400" b="0" i="1">
                  <a:latin typeface="Times New Roman" pitchFamily="18" charset="0"/>
                </a:rPr>
                <a:t>b</a:t>
              </a:r>
              <a:r>
                <a:rPr lang="en-US" altLang="zh-CN" sz="2400" b="0">
                  <a:latin typeface="Times New Roman" pitchFamily="18" charset="0"/>
                </a:rPr>
                <a:t>) </a:t>
              </a:r>
              <a:r>
                <a:rPr lang="en-US" altLang="zh-CN" sz="2400" b="0" i="1">
                  <a:latin typeface="Times New Roman" pitchFamily="18" charset="0"/>
                </a:rPr>
                <a:t>NPN</a:t>
              </a:r>
              <a:r>
                <a:rPr lang="zh-CN" altLang="en-US" sz="2400" b="0">
                  <a:latin typeface="Times New Roman" pitchFamily="18" charset="0"/>
                </a:rPr>
                <a:t>型</a:t>
              </a:r>
            </a:p>
            <a:p>
              <a:pPr algn="just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192838" y="2301875"/>
            <a:ext cx="1884362" cy="3794125"/>
            <a:chOff x="3901" y="1258"/>
            <a:chExt cx="1187" cy="2390"/>
          </a:xfrm>
        </p:grpSpPr>
        <p:sp>
          <p:nvSpPr>
            <p:cNvPr id="25606" name="Line 31"/>
            <p:cNvSpPr>
              <a:spLocks noChangeShapeType="1"/>
            </p:cNvSpPr>
            <p:nvPr/>
          </p:nvSpPr>
          <p:spPr bwMode="auto">
            <a:xfrm>
              <a:off x="4505" y="2164"/>
              <a:ext cx="0" cy="323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7" name="Line 32"/>
            <p:cNvSpPr>
              <a:spLocks noChangeShapeType="1"/>
            </p:cNvSpPr>
            <p:nvPr/>
          </p:nvSpPr>
          <p:spPr bwMode="auto">
            <a:xfrm flipV="1">
              <a:off x="4505" y="2051"/>
              <a:ext cx="206" cy="23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8" name="Line 33"/>
            <p:cNvSpPr>
              <a:spLocks noChangeShapeType="1"/>
            </p:cNvSpPr>
            <p:nvPr/>
          </p:nvSpPr>
          <p:spPr bwMode="auto">
            <a:xfrm>
              <a:off x="4505" y="2366"/>
              <a:ext cx="203" cy="19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none" w="sm" len="med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9" name="Line 34"/>
            <p:cNvSpPr>
              <a:spLocks noChangeShapeType="1"/>
            </p:cNvSpPr>
            <p:nvPr/>
          </p:nvSpPr>
          <p:spPr bwMode="auto">
            <a:xfrm flipH="1">
              <a:off x="4177" y="2326"/>
              <a:ext cx="32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0" name="Line 35"/>
            <p:cNvSpPr>
              <a:spLocks noChangeShapeType="1"/>
            </p:cNvSpPr>
            <p:nvPr/>
          </p:nvSpPr>
          <p:spPr bwMode="auto">
            <a:xfrm flipV="1">
              <a:off x="4708" y="1640"/>
              <a:ext cx="0" cy="42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1" name="Line 36"/>
            <p:cNvSpPr>
              <a:spLocks noChangeShapeType="1"/>
            </p:cNvSpPr>
            <p:nvPr/>
          </p:nvSpPr>
          <p:spPr bwMode="auto">
            <a:xfrm>
              <a:off x="4708" y="2560"/>
              <a:ext cx="0" cy="5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Oval 37"/>
            <p:cNvSpPr>
              <a:spLocks noChangeArrowheads="1"/>
            </p:cNvSpPr>
            <p:nvPr/>
          </p:nvSpPr>
          <p:spPr bwMode="auto">
            <a:xfrm>
              <a:off x="4675" y="1536"/>
              <a:ext cx="64" cy="88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3" name="Oval 38"/>
            <p:cNvSpPr>
              <a:spLocks noChangeArrowheads="1"/>
            </p:cNvSpPr>
            <p:nvPr/>
          </p:nvSpPr>
          <p:spPr bwMode="auto">
            <a:xfrm>
              <a:off x="4677" y="3032"/>
              <a:ext cx="78" cy="100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Oval 39"/>
            <p:cNvSpPr>
              <a:spLocks noChangeArrowheads="1"/>
            </p:cNvSpPr>
            <p:nvPr/>
          </p:nvSpPr>
          <p:spPr bwMode="auto">
            <a:xfrm>
              <a:off x="4115" y="2285"/>
              <a:ext cx="80" cy="89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Text Box 40"/>
            <p:cNvSpPr txBox="1">
              <a:spLocks noChangeArrowheads="1"/>
            </p:cNvSpPr>
            <p:nvPr/>
          </p:nvSpPr>
          <p:spPr bwMode="auto">
            <a:xfrm>
              <a:off x="4604" y="3103"/>
              <a:ext cx="484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5616" name="Text Box 41"/>
            <p:cNvSpPr txBox="1">
              <a:spLocks noChangeArrowheads="1"/>
            </p:cNvSpPr>
            <p:nvPr/>
          </p:nvSpPr>
          <p:spPr bwMode="auto">
            <a:xfrm>
              <a:off x="3901" y="2114"/>
              <a:ext cx="390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5617" name="Text Box 42"/>
            <p:cNvSpPr txBox="1">
              <a:spLocks noChangeArrowheads="1"/>
            </p:cNvSpPr>
            <p:nvPr/>
          </p:nvSpPr>
          <p:spPr bwMode="auto">
            <a:xfrm>
              <a:off x="4595" y="1258"/>
              <a:ext cx="437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>
                <a:latin typeface="Times New Roman" pitchFamily="18" charset="0"/>
              </a:rPr>
              <a:t>1. </a:t>
            </a:r>
            <a:r>
              <a:rPr lang="zh-CN" altLang="en-US" sz="3600" b="1">
                <a:latin typeface="Times New Roman" pitchFamily="18" charset="0"/>
              </a:rPr>
              <a:t>晶体管的结构和类型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685800"/>
          </a:xfrm>
        </p:spPr>
        <p:txBody>
          <a:bodyPr/>
          <a:lstStyle/>
          <a:p>
            <a:pPr algn="just" eaLnBrk="1" hangingPunct="1"/>
            <a:r>
              <a:rPr lang="en-US" altLang="zh-CN" sz="3200">
                <a:latin typeface="Times New Roman" pitchFamily="18" charset="0"/>
              </a:rPr>
              <a:t>PNP</a:t>
            </a:r>
            <a:r>
              <a:rPr lang="zh-CN" altLang="en-US" sz="3200">
                <a:latin typeface="Times New Roman" pitchFamily="18" charset="0"/>
              </a:rPr>
              <a:t>型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219200" y="1955800"/>
            <a:ext cx="5219700" cy="4978400"/>
            <a:chOff x="768" y="1232"/>
            <a:chExt cx="3288" cy="3136"/>
          </a:xfrm>
        </p:grpSpPr>
        <p:sp>
          <p:nvSpPr>
            <p:cNvPr id="24594" name="Rectangle 5"/>
            <p:cNvSpPr>
              <a:spLocks noChangeArrowheads="1"/>
            </p:cNvSpPr>
            <p:nvPr/>
          </p:nvSpPr>
          <p:spPr bwMode="auto">
            <a:xfrm>
              <a:off x="1870" y="1768"/>
              <a:ext cx="596" cy="1686"/>
            </a:xfrm>
            <a:prstGeom prst="rect">
              <a:avLst/>
            </a:prstGeom>
            <a:solidFill>
              <a:srgbClr val="66FF33"/>
            </a:solidFill>
            <a:ln w="28575">
              <a:solidFill>
                <a:srgbClr val="66FF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Rectangle 6" descr="浅色下对角线"/>
            <p:cNvSpPr>
              <a:spLocks noChangeArrowheads="1"/>
            </p:cNvSpPr>
            <p:nvPr/>
          </p:nvSpPr>
          <p:spPr bwMode="auto">
            <a:xfrm>
              <a:off x="1870" y="2303"/>
              <a:ext cx="596" cy="99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Rectangle 7" descr="浅色下对角线"/>
            <p:cNvSpPr>
              <a:spLocks noChangeArrowheads="1"/>
            </p:cNvSpPr>
            <p:nvPr/>
          </p:nvSpPr>
          <p:spPr bwMode="auto">
            <a:xfrm>
              <a:off x="1870" y="2799"/>
              <a:ext cx="596" cy="119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8"/>
            <p:cNvSpPr>
              <a:spLocks noChangeShapeType="1"/>
            </p:cNvSpPr>
            <p:nvPr/>
          </p:nvSpPr>
          <p:spPr bwMode="auto">
            <a:xfrm>
              <a:off x="2053" y="3488"/>
              <a:ext cx="229" cy="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9"/>
            <p:cNvSpPr>
              <a:spLocks noChangeShapeType="1"/>
            </p:cNvSpPr>
            <p:nvPr/>
          </p:nvSpPr>
          <p:spPr bwMode="auto">
            <a:xfrm>
              <a:off x="2068" y="1743"/>
              <a:ext cx="214" cy="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Line 10"/>
            <p:cNvSpPr>
              <a:spLocks noChangeShapeType="1"/>
            </p:cNvSpPr>
            <p:nvPr/>
          </p:nvSpPr>
          <p:spPr bwMode="auto">
            <a:xfrm>
              <a:off x="1845" y="2501"/>
              <a:ext cx="0" cy="239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Line 11"/>
            <p:cNvSpPr>
              <a:spLocks noChangeShapeType="1"/>
            </p:cNvSpPr>
            <p:nvPr/>
          </p:nvSpPr>
          <p:spPr bwMode="auto">
            <a:xfrm>
              <a:off x="2160" y="3493"/>
              <a:ext cx="0" cy="29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Oval 12"/>
            <p:cNvSpPr>
              <a:spLocks noChangeArrowheads="1"/>
            </p:cNvSpPr>
            <p:nvPr/>
          </p:nvSpPr>
          <p:spPr bwMode="auto">
            <a:xfrm>
              <a:off x="2130" y="3751"/>
              <a:ext cx="76" cy="1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Line 13"/>
            <p:cNvSpPr>
              <a:spLocks noChangeShapeType="1"/>
            </p:cNvSpPr>
            <p:nvPr/>
          </p:nvSpPr>
          <p:spPr bwMode="auto">
            <a:xfrm flipV="1">
              <a:off x="2160" y="1470"/>
              <a:ext cx="0" cy="25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Oval 14"/>
            <p:cNvSpPr>
              <a:spLocks noChangeArrowheads="1"/>
            </p:cNvSpPr>
            <p:nvPr/>
          </p:nvSpPr>
          <p:spPr bwMode="auto">
            <a:xfrm>
              <a:off x="2112" y="1368"/>
              <a:ext cx="88" cy="10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Line 15"/>
            <p:cNvSpPr>
              <a:spLocks noChangeShapeType="1"/>
            </p:cNvSpPr>
            <p:nvPr/>
          </p:nvSpPr>
          <p:spPr bwMode="auto">
            <a:xfrm flipH="1">
              <a:off x="1522" y="2620"/>
              <a:ext cx="305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Oval 16"/>
            <p:cNvSpPr>
              <a:spLocks noChangeArrowheads="1"/>
            </p:cNvSpPr>
            <p:nvPr/>
          </p:nvSpPr>
          <p:spPr bwMode="auto">
            <a:xfrm>
              <a:off x="1444" y="2581"/>
              <a:ext cx="75" cy="10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Text Box 17"/>
            <p:cNvSpPr txBox="1">
              <a:spLocks noChangeArrowheads="1"/>
            </p:cNvSpPr>
            <p:nvPr/>
          </p:nvSpPr>
          <p:spPr bwMode="auto">
            <a:xfrm>
              <a:off x="2254" y="1232"/>
              <a:ext cx="1353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c</a:t>
              </a:r>
              <a:r>
                <a:rPr lang="zh-CN" altLang="en-US" sz="2400" b="0">
                  <a:latin typeface="Times New Roman" pitchFamily="18" charset="0"/>
                </a:rPr>
                <a:t>集电极</a:t>
              </a:r>
            </a:p>
            <a:p>
              <a:pPr algn="just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24607" name="Text Box 18"/>
            <p:cNvSpPr txBox="1">
              <a:spLocks noChangeArrowheads="1"/>
            </p:cNvSpPr>
            <p:nvPr/>
          </p:nvSpPr>
          <p:spPr bwMode="auto">
            <a:xfrm>
              <a:off x="768" y="2405"/>
              <a:ext cx="8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b</a:t>
              </a:r>
              <a:r>
                <a:rPr lang="zh-CN" altLang="en-US" sz="2400" b="0">
                  <a:latin typeface="Times New Roman" pitchFamily="18" charset="0"/>
                </a:rPr>
                <a:t>基极</a:t>
              </a:r>
            </a:p>
            <a:p>
              <a:pPr algn="just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24608" name="Text Box 19"/>
            <p:cNvSpPr txBox="1">
              <a:spLocks noChangeArrowheads="1"/>
            </p:cNvSpPr>
            <p:nvPr/>
          </p:nvSpPr>
          <p:spPr bwMode="auto">
            <a:xfrm>
              <a:off x="1831" y="1905"/>
              <a:ext cx="795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 sz="2400" b="0">
                  <a:latin typeface="Times New Roman" pitchFamily="18" charset="0"/>
                </a:rPr>
                <a:t>集电区</a:t>
              </a:r>
            </a:p>
            <a:p>
              <a:pPr algn="just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24609" name="Text Box 20"/>
            <p:cNvSpPr txBox="1">
              <a:spLocks noChangeArrowheads="1"/>
            </p:cNvSpPr>
            <p:nvPr/>
          </p:nvSpPr>
          <p:spPr bwMode="auto">
            <a:xfrm>
              <a:off x="2001" y="1735"/>
              <a:ext cx="473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P</a:t>
              </a:r>
              <a:endParaRPr lang="en-US" altLang="zh-CN" sz="2400" b="0">
                <a:latin typeface="Times New Roman" pitchFamily="18" charset="0"/>
              </a:endParaRPr>
            </a:p>
            <a:p>
              <a:pPr algn="just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24610" name="Text Box 21"/>
            <p:cNvSpPr txBox="1">
              <a:spLocks noChangeArrowheads="1"/>
            </p:cNvSpPr>
            <p:nvPr/>
          </p:nvSpPr>
          <p:spPr bwMode="auto">
            <a:xfrm>
              <a:off x="1888" y="2415"/>
              <a:ext cx="684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N</a:t>
              </a:r>
              <a:r>
                <a:rPr lang="zh-CN" altLang="en-US" sz="2400" b="0">
                  <a:latin typeface="Times New Roman" pitchFamily="18" charset="0"/>
                </a:rPr>
                <a:t>基区</a:t>
              </a:r>
            </a:p>
            <a:p>
              <a:pPr algn="just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24611" name="Text Box 22"/>
            <p:cNvSpPr txBox="1">
              <a:spLocks noChangeArrowheads="1"/>
            </p:cNvSpPr>
            <p:nvPr/>
          </p:nvSpPr>
          <p:spPr bwMode="auto">
            <a:xfrm>
              <a:off x="1831" y="3039"/>
              <a:ext cx="8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 sz="2400" b="0">
                  <a:latin typeface="Times New Roman" pitchFamily="18" charset="0"/>
                </a:rPr>
                <a:t>发射区</a:t>
              </a:r>
            </a:p>
            <a:p>
              <a:pPr algn="just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24612" name="Text Box 23"/>
            <p:cNvSpPr txBox="1">
              <a:spLocks noChangeArrowheads="1"/>
            </p:cNvSpPr>
            <p:nvPr/>
          </p:nvSpPr>
          <p:spPr bwMode="auto">
            <a:xfrm>
              <a:off x="2023" y="2864"/>
              <a:ext cx="473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P</a:t>
              </a:r>
              <a:endParaRPr lang="en-US" altLang="zh-CN" sz="2400" b="0">
                <a:latin typeface="Times New Roman" pitchFamily="18" charset="0"/>
              </a:endParaRPr>
            </a:p>
            <a:p>
              <a:pPr algn="just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24613" name="Line 24"/>
            <p:cNvSpPr>
              <a:spLocks noChangeShapeType="1"/>
            </p:cNvSpPr>
            <p:nvPr/>
          </p:nvSpPr>
          <p:spPr bwMode="auto">
            <a:xfrm flipV="1">
              <a:off x="2466" y="2125"/>
              <a:ext cx="336" cy="21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4" name="Line 25"/>
            <p:cNvSpPr>
              <a:spLocks noChangeShapeType="1"/>
            </p:cNvSpPr>
            <p:nvPr/>
          </p:nvSpPr>
          <p:spPr bwMode="auto">
            <a:xfrm>
              <a:off x="2435" y="2839"/>
              <a:ext cx="321" cy="17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Text Box 26"/>
            <p:cNvSpPr txBox="1">
              <a:spLocks noChangeArrowheads="1"/>
            </p:cNvSpPr>
            <p:nvPr/>
          </p:nvSpPr>
          <p:spPr bwMode="auto">
            <a:xfrm>
              <a:off x="2780" y="1910"/>
              <a:ext cx="840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 sz="2400" b="0">
                  <a:latin typeface="Times New Roman" pitchFamily="18" charset="0"/>
                </a:rPr>
                <a:t>集电结</a:t>
              </a:r>
            </a:p>
            <a:p>
              <a:pPr algn="just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24616" name="Text Box 27"/>
            <p:cNvSpPr txBox="1">
              <a:spLocks noChangeArrowheads="1"/>
            </p:cNvSpPr>
            <p:nvPr/>
          </p:nvSpPr>
          <p:spPr bwMode="auto">
            <a:xfrm>
              <a:off x="2679" y="2839"/>
              <a:ext cx="841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 sz="2400" b="0">
                  <a:latin typeface="Times New Roman" pitchFamily="18" charset="0"/>
                </a:rPr>
                <a:t>发射结</a:t>
              </a:r>
            </a:p>
            <a:p>
              <a:pPr algn="just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24617" name="Text Box 28"/>
            <p:cNvSpPr txBox="1">
              <a:spLocks noChangeArrowheads="1"/>
            </p:cNvSpPr>
            <p:nvPr/>
          </p:nvSpPr>
          <p:spPr bwMode="auto">
            <a:xfrm>
              <a:off x="1888" y="3833"/>
              <a:ext cx="794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e</a:t>
              </a:r>
              <a:r>
                <a:rPr lang="zh-CN" altLang="en-US" sz="2400" b="0">
                  <a:latin typeface="Times New Roman" pitchFamily="18" charset="0"/>
                </a:rPr>
                <a:t>发射极</a:t>
              </a:r>
            </a:p>
            <a:p>
              <a:pPr algn="just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24618" name="Text Box 29"/>
            <p:cNvSpPr txBox="1">
              <a:spLocks noChangeArrowheads="1"/>
            </p:cNvSpPr>
            <p:nvPr/>
          </p:nvSpPr>
          <p:spPr bwMode="auto">
            <a:xfrm>
              <a:off x="2880" y="3872"/>
              <a:ext cx="1176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(</a:t>
              </a:r>
              <a:r>
                <a:rPr lang="en-US" altLang="zh-CN" sz="2400" b="0" i="1">
                  <a:latin typeface="Times New Roman" pitchFamily="18" charset="0"/>
                </a:rPr>
                <a:t>a</a:t>
              </a:r>
              <a:r>
                <a:rPr lang="en-US" altLang="zh-CN" sz="2400" b="0">
                  <a:latin typeface="Times New Roman" pitchFamily="18" charset="0"/>
                </a:rPr>
                <a:t>)  </a:t>
              </a:r>
              <a:r>
                <a:rPr lang="en-US" altLang="zh-CN" sz="2400" b="0" i="1">
                  <a:latin typeface="Times New Roman" pitchFamily="18" charset="0"/>
                </a:rPr>
                <a:t>PNP</a:t>
              </a:r>
              <a:r>
                <a:rPr lang="zh-CN" altLang="en-US" sz="2400" b="0">
                  <a:latin typeface="Times New Roman" pitchFamily="18" charset="0"/>
                </a:rPr>
                <a:t>型</a:t>
              </a:r>
            </a:p>
            <a:p>
              <a:pPr algn="just" eaLnBrk="0" hangingPunct="0"/>
              <a:endParaRPr lang="en-US" altLang="zh-CN" sz="2400" b="0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192838" y="2225675"/>
            <a:ext cx="1884362" cy="3794125"/>
            <a:chOff x="3901" y="1258"/>
            <a:chExt cx="1187" cy="2390"/>
          </a:xfrm>
        </p:grpSpPr>
        <p:sp>
          <p:nvSpPr>
            <p:cNvPr id="24582" name="Line 31"/>
            <p:cNvSpPr>
              <a:spLocks noChangeShapeType="1"/>
            </p:cNvSpPr>
            <p:nvPr/>
          </p:nvSpPr>
          <p:spPr bwMode="auto">
            <a:xfrm>
              <a:off x="4505" y="2164"/>
              <a:ext cx="0" cy="323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3" name="Line 32"/>
            <p:cNvSpPr>
              <a:spLocks noChangeShapeType="1"/>
            </p:cNvSpPr>
            <p:nvPr/>
          </p:nvSpPr>
          <p:spPr bwMode="auto">
            <a:xfrm flipV="1">
              <a:off x="4505" y="2051"/>
              <a:ext cx="206" cy="23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4" name="Line 33"/>
            <p:cNvSpPr>
              <a:spLocks noChangeShapeType="1"/>
            </p:cNvSpPr>
            <p:nvPr/>
          </p:nvSpPr>
          <p:spPr bwMode="auto">
            <a:xfrm>
              <a:off x="4505" y="2366"/>
              <a:ext cx="203" cy="19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stealth" w="med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Line 34"/>
            <p:cNvSpPr>
              <a:spLocks noChangeShapeType="1"/>
            </p:cNvSpPr>
            <p:nvPr/>
          </p:nvSpPr>
          <p:spPr bwMode="auto">
            <a:xfrm flipH="1">
              <a:off x="4177" y="2326"/>
              <a:ext cx="32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Line 35"/>
            <p:cNvSpPr>
              <a:spLocks noChangeShapeType="1"/>
            </p:cNvSpPr>
            <p:nvPr/>
          </p:nvSpPr>
          <p:spPr bwMode="auto">
            <a:xfrm flipV="1">
              <a:off x="4708" y="1640"/>
              <a:ext cx="0" cy="42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Line 36"/>
            <p:cNvSpPr>
              <a:spLocks noChangeShapeType="1"/>
            </p:cNvSpPr>
            <p:nvPr/>
          </p:nvSpPr>
          <p:spPr bwMode="auto">
            <a:xfrm>
              <a:off x="4708" y="2560"/>
              <a:ext cx="0" cy="5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Oval 37"/>
            <p:cNvSpPr>
              <a:spLocks noChangeArrowheads="1"/>
            </p:cNvSpPr>
            <p:nvPr/>
          </p:nvSpPr>
          <p:spPr bwMode="auto">
            <a:xfrm>
              <a:off x="4675" y="1536"/>
              <a:ext cx="64" cy="88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Oval 38"/>
            <p:cNvSpPr>
              <a:spLocks noChangeArrowheads="1"/>
            </p:cNvSpPr>
            <p:nvPr/>
          </p:nvSpPr>
          <p:spPr bwMode="auto">
            <a:xfrm>
              <a:off x="4677" y="3032"/>
              <a:ext cx="78" cy="100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Oval 39"/>
            <p:cNvSpPr>
              <a:spLocks noChangeArrowheads="1"/>
            </p:cNvSpPr>
            <p:nvPr/>
          </p:nvSpPr>
          <p:spPr bwMode="auto">
            <a:xfrm>
              <a:off x="4115" y="2285"/>
              <a:ext cx="80" cy="89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Text Box 40"/>
            <p:cNvSpPr txBox="1">
              <a:spLocks noChangeArrowheads="1"/>
            </p:cNvSpPr>
            <p:nvPr/>
          </p:nvSpPr>
          <p:spPr bwMode="auto">
            <a:xfrm>
              <a:off x="4604" y="3103"/>
              <a:ext cx="484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4592" name="Text Box 41"/>
            <p:cNvSpPr txBox="1">
              <a:spLocks noChangeArrowheads="1"/>
            </p:cNvSpPr>
            <p:nvPr/>
          </p:nvSpPr>
          <p:spPr bwMode="auto">
            <a:xfrm>
              <a:off x="3901" y="2114"/>
              <a:ext cx="390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4593" name="Text Box 42"/>
            <p:cNvSpPr txBox="1">
              <a:spLocks noChangeArrowheads="1"/>
            </p:cNvSpPr>
            <p:nvPr/>
          </p:nvSpPr>
          <p:spPr bwMode="auto">
            <a:xfrm>
              <a:off x="4595" y="1258"/>
              <a:ext cx="437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zh-CN" altLang="en-US" sz="3600" b="1" dirty="0"/>
              <a:t>半导体的晶体结构 </a:t>
            </a:r>
          </a:p>
        </p:txBody>
      </p:sp>
      <p:sp>
        <p:nvSpPr>
          <p:cNvPr id="252930" name="Rectangle 2"/>
          <p:cNvSpPr>
            <a:spLocks noGrp="1" noChangeArrowheads="1"/>
          </p:cNvSpPr>
          <p:nvPr>
            <p:ph idx="1"/>
          </p:nvPr>
        </p:nvSpPr>
        <p:spPr>
          <a:xfrm>
            <a:off x="385763" y="1584325"/>
            <a:ext cx="8153400" cy="720725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zh-CN" altLang="en-US" sz="2800" b="1" dirty="0">
                <a:latin typeface="Times New Roman" pitchFamily="18" charset="0"/>
              </a:rPr>
              <a:t>原子结构模型</a:t>
            </a:r>
          </a:p>
        </p:txBody>
      </p:sp>
      <p:sp>
        <p:nvSpPr>
          <p:cNvPr id="252931" name="Oval 3"/>
          <p:cNvSpPr>
            <a:spLocks noChangeArrowheads="1"/>
          </p:cNvSpPr>
          <p:nvPr/>
        </p:nvSpPr>
        <p:spPr bwMode="auto">
          <a:xfrm>
            <a:off x="2644775" y="3009900"/>
            <a:ext cx="2547938" cy="2422525"/>
          </a:xfrm>
          <a:prstGeom prst="ellipse">
            <a:avLst/>
          </a:prstGeom>
          <a:solidFill>
            <a:srgbClr val="F6A8E0"/>
          </a:solidFill>
          <a:ln w="57150">
            <a:solidFill>
              <a:srgbClr val="66FF33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59175" y="3852863"/>
            <a:ext cx="868363" cy="736600"/>
            <a:chOff x="2242" y="2427"/>
            <a:chExt cx="547" cy="464"/>
          </a:xfrm>
        </p:grpSpPr>
        <p:sp>
          <p:nvSpPr>
            <p:cNvPr id="16399" name="Oval 5"/>
            <p:cNvSpPr>
              <a:spLocks noChangeArrowheads="1"/>
            </p:cNvSpPr>
            <p:nvPr/>
          </p:nvSpPr>
          <p:spPr bwMode="auto">
            <a:xfrm>
              <a:off x="2242" y="2427"/>
              <a:ext cx="474" cy="464"/>
            </a:xfrm>
            <a:prstGeom prst="ellipse">
              <a:avLst/>
            </a:prstGeom>
            <a:solidFill>
              <a:srgbClr val="00FF00"/>
            </a:solidFill>
            <a:ln w="57150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6400" name="Text Box 6"/>
            <p:cNvSpPr txBox="1">
              <a:spLocks noChangeArrowheads="1"/>
            </p:cNvSpPr>
            <p:nvPr/>
          </p:nvSpPr>
          <p:spPr bwMode="auto">
            <a:xfrm>
              <a:off x="2307" y="2483"/>
              <a:ext cx="482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>
                  <a:latin typeface="Times New Roman" pitchFamily="18" charset="0"/>
                </a:rPr>
                <a:t>+4</a:t>
              </a:r>
            </a:p>
          </p:txBody>
        </p:sp>
      </p:grpSp>
      <p:sp>
        <p:nvSpPr>
          <p:cNvPr id="252935" name="Oval 7"/>
          <p:cNvSpPr>
            <a:spLocks noChangeArrowheads="1"/>
          </p:cNvSpPr>
          <p:nvPr/>
        </p:nvSpPr>
        <p:spPr bwMode="auto">
          <a:xfrm>
            <a:off x="3890963" y="2946400"/>
            <a:ext cx="130175" cy="139700"/>
          </a:xfrm>
          <a:prstGeom prst="ellipse">
            <a:avLst/>
          </a:prstGeom>
          <a:solidFill>
            <a:srgbClr val="66FFFF"/>
          </a:solidFill>
          <a:ln w="952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2936" name="Oval 8"/>
          <p:cNvSpPr>
            <a:spLocks noChangeArrowheads="1"/>
          </p:cNvSpPr>
          <p:nvPr/>
        </p:nvSpPr>
        <p:spPr bwMode="auto">
          <a:xfrm>
            <a:off x="2570163" y="4143375"/>
            <a:ext cx="130175" cy="141288"/>
          </a:xfrm>
          <a:prstGeom prst="ellipse">
            <a:avLst/>
          </a:prstGeom>
          <a:solidFill>
            <a:srgbClr val="66FFFF"/>
          </a:solidFill>
          <a:ln w="952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2937" name="Oval 9"/>
          <p:cNvSpPr>
            <a:spLocks noChangeArrowheads="1"/>
          </p:cNvSpPr>
          <p:nvPr/>
        </p:nvSpPr>
        <p:spPr bwMode="auto">
          <a:xfrm>
            <a:off x="5110163" y="4144963"/>
            <a:ext cx="149225" cy="139700"/>
          </a:xfrm>
          <a:prstGeom prst="ellipse">
            <a:avLst/>
          </a:prstGeom>
          <a:solidFill>
            <a:srgbClr val="66FFFF"/>
          </a:solidFill>
          <a:ln w="952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2938" name="Oval 10"/>
          <p:cNvSpPr>
            <a:spLocks noChangeArrowheads="1"/>
          </p:cNvSpPr>
          <p:nvPr/>
        </p:nvSpPr>
        <p:spPr bwMode="auto">
          <a:xfrm>
            <a:off x="3890963" y="5362575"/>
            <a:ext cx="130175" cy="141288"/>
          </a:xfrm>
          <a:prstGeom prst="ellipse">
            <a:avLst/>
          </a:prstGeom>
          <a:solidFill>
            <a:srgbClr val="66FFFF"/>
          </a:solidFill>
          <a:ln w="952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2939" name="Line 11"/>
          <p:cNvSpPr>
            <a:spLocks noChangeShapeType="1"/>
          </p:cNvSpPr>
          <p:nvPr/>
        </p:nvSpPr>
        <p:spPr bwMode="auto">
          <a:xfrm flipV="1">
            <a:off x="4132263" y="2798763"/>
            <a:ext cx="1146175" cy="11049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2940" name="Text Box 12"/>
          <p:cNvSpPr txBox="1">
            <a:spLocks noChangeArrowheads="1"/>
          </p:cNvSpPr>
          <p:nvPr/>
        </p:nvSpPr>
        <p:spPr bwMode="auto">
          <a:xfrm>
            <a:off x="4787900" y="2276475"/>
            <a:ext cx="1512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altLang="en-US" sz="2800" b="1">
                <a:latin typeface="Times New Roman" pitchFamily="18" charset="0"/>
              </a:rPr>
              <a:t>惯性核</a:t>
            </a:r>
          </a:p>
        </p:txBody>
      </p:sp>
      <p:sp>
        <p:nvSpPr>
          <p:cNvPr id="252941" name="Line 13"/>
          <p:cNvSpPr>
            <a:spLocks noChangeShapeType="1"/>
          </p:cNvSpPr>
          <p:nvPr/>
        </p:nvSpPr>
        <p:spPr bwMode="auto">
          <a:xfrm>
            <a:off x="5224463" y="4271963"/>
            <a:ext cx="752475" cy="6350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2942" name="Text Box 14"/>
          <p:cNvSpPr txBox="1">
            <a:spLocks noChangeArrowheads="1"/>
          </p:cNvSpPr>
          <p:nvPr/>
        </p:nvSpPr>
        <p:spPr bwMode="auto">
          <a:xfrm>
            <a:off x="5435600" y="4978400"/>
            <a:ext cx="13938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altLang="en-US" sz="2800" b="1">
                <a:latin typeface="Times New Roman" pitchFamily="18" charset="0"/>
              </a:rPr>
              <a:t>价电子</a:t>
            </a:r>
          </a:p>
        </p:txBody>
      </p:sp>
      <p:sp>
        <p:nvSpPr>
          <p:cNvPr id="252943" name="Text Box 15"/>
          <p:cNvSpPr txBox="1">
            <a:spLocks noChangeArrowheads="1"/>
          </p:cNvSpPr>
          <p:nvPr/>
        </p:nvSpPr>
        <p:spPr bwMode="auto">
          <a:xfrm>
            <a:off x="1871663" y="5648325"/>
            <a:ext cx="49022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zh-CN" altLang="en-US" sz="2400" b="1">
                <a:latin typeface="Times New Roman" pitchFamily="18" charset="0"/>
              </a:rPr>
              <a:t>图</a:t>
            </a:r>
            <a:r>
              <a:rPr lang="en-US" altLang="zh-CN" sz="2400" b="1">
                <a:latin typeface="Times New Roman" pitchFamily="18" charset="0"/>
              </a:rPr>
              <a:t>4-1 (</a:t>
            </a:r>
            <a:r>
              <a:rPr lang="en-US" altLang="zh-CN" sz="2400" b="1" i="1">
                <a:latin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</a:rPr>
              <a:t>) </a:t>
            </a:r>
            <a:r>
              <a:rPr lang="zh-CN" altLang="en-US" sz="2400" b="1">
                <a:latin typeface="Times New Roman" pitchFamily="18" charset="0"/>
              </a:rPr>
              <a:t>硅和锗的简化原子模型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2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25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25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25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252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5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 build="p"/>
      <p:bldP spid="252931" grpId="0" animBg="1"/>
      <p:bldP spid="252935" grpId="0" animBg="1"/>
      <p:bldP spid="252936" grpId="0" animBg="1"/>
      <p:bldP spid="252937" grpId="0" animBg="1"/>
      <p:bldP spid="252938" grpId="0" animBg="1"/>
      <p:bldP spid="252939" grpId="0" animBg="1"/>
      <p:bldP spid="252940" grpId="0"/>
      <p:bldP spid="252941" grpId="0" animBg="1"/>
      <p:bldP spid="252942" grpId="0"/>
      <p:bldP spid="25294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 dirty="0">
                <a:latin typeface="Times New Roman" pitchFamily="18" charset="0"/>
              </a:rPr>
              <a:t>3. </a:t>
            </a:r>
            <a:r>
              <a:rPr lang="zh-CN" altLang="en-US" sz="3600" b="1" dirty="0">
                <a:latin typeface="Times New Roman" pitchFamily="18" charset="0"/>
              </a:rPr>
              <a:t>三极管伏安特性曲线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522288" y="1449388"/>
            <a:ext cx="7848600" cy="1160462"/>
          </a:xfrm>
        </p:spPr>
        <p:txBody>
          <a:bodyPr/>
          <a:lstStyle/>
          <a:p>
            <a:pPr algn="just" eaLnBrk="1" hangingPunct="1"/>
            <a:r>
              <a:rPr lang="zh-CN" altLang="en-US" sz="3200" b="1" dirty="0">
                <a:latin typeface="Times New Roman" pitchFamily="18" charset="0"/>
              </a:rPr>
              <a:t>伏安特性曲线是表示晶体管各极间电压和电流之间的关系曲线。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2901950"/>
            <a:ext cx="6173788" cy="3956050"/>
            <a:chOff x="623" y="1824"/>
            <a:chExt cx="3889" cy="2492"/>
          </a:xfrm>
        </p:grpSpPr>
        <p:sp>
          <p:nvSpPr>
            <p:cNvPr id="33799" name="Line 5"/>
            <p:cNvSpPr>
              <a:spLocks noChangeShapeType="1"/>
            </p:cNvSpPr>
            <p:nvPr/>
          </p:nvSpPr>
          <p:spPr bwMode="auto">
            <a:xfrm>
              <a:off x="2502" y="2810"/>
              <a:ext cx="0" cy="279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0" name="Line 6"/>
            <p:cNvSpPr>
              <a:spLocks noChangeShapeType="1"/>
            </p:cNvSpPr>
            <p:nvPr/>
          </p:nvSpPr>
          <p:spPr bwMode="auto">
            <a:xfrm>
              <a:off x="2703" y="3182"/>
              <a:ext cx="0" cy="61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1" name="Line 7"/>
            <p:cNvSpPr>
              <a:spLocks noChangeShapeType="1"/>
            </p:cNvSpPr>
            <p:nvPr/>
          </p:nvSpPr>
          <p:spPr bwMode="auto">
            <a:xfrm flipV="1">
              <a:off x="2502" y="2702"/>
              <a:ext cx="216" cy="18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2" name="Line 8"/>
            <p:cNvSpPr>
              <a:spLocks noChangeShapeType="1"/>
            </p:cNvSpPr>
            <p:nvPr/>
          </p:nvSpPr>
          <p:spPr bwMode="auto">
            <a:xfrm>
              <a:off x="2502" y="3012"/>
              <a:ext cx="216" cy="17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Oval 9"/>
            <p:cNvSpPr>
              <a:spLocks noChangeArrowheads="1"/>
            </p:cNvSpPr>
            <p:nvPr/>
          </p:nvSpPr>
          <p:spPr bwMode="auto">
            <a:xfrm>
              <a:off x="2675" y="3785"/>
              <a:ext cx="69" cy="6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4" name="Line 10"/>
            <p:cNvSpPr>
              <a:spLocks noChangeShapeType="1"/>
            </p:cNvSpPr>
            <p:nvPr/>
          </p:nvSpPr>
          <p:spPr bwMode="auto">
            <a:xfrm flipV="1">
              <a:off x="2703" y="2176"/>
              <a:ext cx="0" cy="54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Oval 11"/>
            <p:cNvSpPr>
              <a:spLocks noChangeArrowheads="1"/>
            </p:cNvSpPr>
            <p:nvPr/>
          </p:nvSpPr>
          <p:spPr bwMode="auto">
            <a:xfrm>
              <a:off x="2663" y="2130"/>
              <a:ext cx="72" cy="7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Line 12"/>
            <p:cNvSpPr>
              <a:spLocks noChangeShapeType="1"/>
            </p:cNvSpPr>
            <p:nvPr/>
          </p:nvSpPr>
          <p:spPr bwMode="auto">
            <a:xfrm flipH="1">
              <a:off x="1522" y="2950"/>
              <a:ext cx="965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Oval 13"/>
            <p:cNvSpPr>
              <a:spLocks noChangeArrowheads="1"/>
            </p:cNvSpPr>
            <p:nvPr/>
          </p:nvSpPr>
          <p:spPr bwMode="auto">
            <a:xfrm>
              <a:off x="1450" y="2903"/>
              <a:ext cx="70" cy="8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Line 14"/>
            <p:cNvSpPr>
              <a:spLocks noChangeShapeType="1"/>
            </p:cNvSpPr>
            <p:nvPr/>
          </p:nvSpPr>
          <p:spPr bwMode="auto">
            <a:xfrm>
              <a:off x="1596" y="2857"/>
              <a:ext cx="49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Line 15"/>
            <p:cNvSpPr>
              <a:spLocks noChangeShapeType="1"/>
            </p:cNvSpPr>
            <p:nvPr/>
          </p:nvSpPr>
          <p:spPr bwMode="auto">
            <a:xfrm>
              <a:off x="2804" y="2238"/>
              <a:ext cx="0" cy="387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Line 16"/>
            <p:cNvSpPr>
              <a:spLocks noChangeShapeType="1"/>
            </p:cNvSpPr>
            <p:nvPr/>
          </p:nvSpPr>
          <p:spPr bwMode="auto">
            <a:xfrm>
              <a:off x="2790" y="3275"/>
              <a:ext cx="0" cy="38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Arc 17"/>
            <p:cNvSpPr>
              <a:spLocks/>
            </p:cNvSpPr>
            <p:nvPr/>
          </p:nvSpPr>
          <p:spPr bwMode="auto">
            <a:xfrm rot="1219016">
              <a:off x="2920" y="2656"/>
              <a:ext cx="203" cy="518"/>
            </a:xfrm>
            <a:custGeom>
              <a:avLst/>
              <a:gdLst>
                <a:gd name="T0" fmla="*/ 0 w 22756"/>
                <a:gd name="T1" fmla="*/ 1 h 28727"/>
                <a:gd name="T2" fmla="*/ 192 w 22756"/>
                <a:gd name="T3" fmla="*/ 518 h 28727"/>
                <a:gd name="T4" fmla="*/ 10 w 22756"/>
                <a:gd name="T5" fmla="*/ 389 h 28727"/>
                <a:gd name="T6" fmla="*/ 0 60000 65536"/>
                <a:gd name="T7" fmla="*/ 0 60000 65536"/>
                <a:gd name="T8" fmla="*/ 0 60000 65536"/>
                <a:gd name="T9" fmla="*/ 0 w 22756"/>
                <a:gd name="T10" fmla="*/ 0 h 28727"/>
                <a:gd name="T11" fmla="*/ 22756 w 22756"/>
                <a:gd name="T12" fmla="*/ 28727 h 28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56" h="28727" fill="none" extrusionOk="0">
                  <a:moveTo>
                    <a:pt x="-1" y="30"/>
                  </a:moveTo>
                  <a:cubicBezTo>
                    <a:pt x="384" y="10"/>
                    <a:pt x="770" y="-1"/>
                    <a:pt x="1156" y="0"/>
                  </a:cubicBezTo>
                  <a:cubicBezTo>
                    <a:pt x="13085" y="0"/>
                    <a:pt x="22756" y="9670"/>
                    <a:pt x="22756" y="21600"/>
                  </a:cubicBezTo>
                  <a:cubicBezTo>
                    <a:pt x="22756" y="24026"/>
                    <a:pt x="22347" y="26436"/>
                    <a:pt x="21546" y="28727"/>
                  </a:cubicBezTo>
                </a:path>
                <a:path w="22756" h="28727" stroke="0" extrusionOk="0">
                  <a:moveTo>
                    <a:pt x="-1" y="30"/>
                  </a:moveTo>
                  <a:cubicBezTo>
                    <a:pt x="384" y="10"/>
                    <a:pt x="770" y="-1"/>
                    <a:pt x="1156" y="0"/>
                  </a:cubicBezTo>
                  <a:cubicBezTo>
                    <a:pt x="13085" y="0"/>
                    <a:pt x="22756" y="9670"/>
                    <a:pt x="22756" y="21600"/>
                  </a:cubicBezTo>
                  <a:cubicBezTo>
                    <a:pt x="22756" y="24026"/>
                    <a:pt x="22347" y="26436"/>
                    <a:pt x="21546" y="28727"/>
                  </a:cubicBezTo>
                  <a:lnTo>
                    <a:pt x="1156" y="21600"/>
                  </a:lnTo>
                  <a:close/>
                </a:path>
              </a:pathLst>
            </a:custGeom>
            <a:noFill/>
            <a:ln w="38100">
              <a:solidFill>
                <a:srgbClr val="66FF33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Arc 18"/>
            <p:cNvSpPr>
              <a:spLocks/>
            </p:cNvSpPr>
            <p:nvPr/>
          </p:nvSpPr>
          <p:spPr bwMode="auto">
            <a:xfrm rot="16559687" flipH="1">
              <a:off x="2283" y="3095"/>
              <a:ext cx="279" cy="389"/>
            </a:xfrm>
            <a:custGeom>
              <a:avLst/>
              <a:gdLst>
                <a:gd name="T0" fmla="*/ 0 w 21600"/>
                <a:gd name="T1" fmla="*/ 0 h 21600"/>
                <a:gd name="T2" fmla="*/ 279 w 21600"/>
                <a:gd name="T3" fmla="*/ 389 h 21600"/>
                <a:gd name="T4" fmla="*/ 0 w 21600"/>
                <a:gd name="T5" fmla="*/ 389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66FF33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Arc 19"/>
            <p:cNvSpPr>
              <a:spLocks/>
            </p:cNvSpPr>
            <p:nvPr/>
          </p:nvSpPr>
          <p:spPr bwMode="auto">
            <a:xfrm rot="10800000" flipV="1">
              <a:off x="2242" y="2486"/>
              <a:ext cx="318" cy="324"/>
            </a:xfrm>
            <a:custGeom>
              <a:avLst/>
              <a:gdLst>
                <a:gd name="T0" fmla="*/ 0 w 21600"/>
                <a:gd name="T1" fmla="*/ 0 h 21600"/>
                <a:gd name="T2" fmla="*/ 318 w 21600"/>
                <a:gd name="T3" fmla="*/ 324 h 21600"/>
                <a:gd name="T4" fmla="*/ 0 w 21600"/>
                <a:gd name="T5" fmla="*/ 32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66FF33"/>
              </a:solidFill>
              <a:round/>
              <a:headEnd type="stealth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Text Box 20"/>
            <p:cNvSpPr txBox="1">
              <a:spLocks noChangeArrowheads="1"/>
            </p:cNvSpPr>
            <p:nvPr/>
          </p:nvSpPr>
          <p:spPr bwMode="auto">
            <a:xfrm>
              <a:off x="1210" y="2771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3815" name="Text Box 21"/>
            <p:cNvSpPr txBox="1">
              <a:spLocks noChangeArrowheads="1"/>
            </p:cNvSpPr>
            <p:nvPr/>
          </p:nvSpPr>
          <p:spPr bwMode="auto">
            <a:xfrm>
              <a:off x="2593" y="1824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3816" name="Text Box 22"/>
            <p:cNvSpPr txBox="1">
              <a:spLocks noChangeArrowheads="1"/>
            </p:cNvSpPr>
            <p:nvPr/>
          </p:nvSpPr>
          <p:spPr bwMode="auto">
            <a:xfrm>
              <a:off x="2744" y="3691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3817" name="Text Box 23"/>
            <p:cNvSpPr txBox="1">
              <a:spLocks noChangeArrowheads="1"/>
            </p:cNvSpPr>
            <p:nvPr/>
          </p:nvSpPr>
          <p:spPr bwMode="auto">
            <a:xfrm>
              <a:off x="1704" y="2504"/>
              <a:ext cx="548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i</a:t>
              </a:r>
              <a:r>
                <a:rPr lang="en-US" altLang="zh-CN" sz="2400" b="0" baseline="-25000">
                  <a:latin typeface="Times New Roman" pitchFamily="18" charset="0"/>
                </a:rPr>
                <a:t>B</a:t>
              </a:r>
              <a:endParaRPr lang="en-US" altLang="zh-CN" sz="2400" b="0" i="1" baseline="-25000">
                <a:latin typeface="Times New Roman" pitchFamily="18" charset="0"/>
              </a:endParaRPr>
            </a:p>
          </p:txBody>
        </p:sp>
        <p:sp>
          <p:nvSpPr>
            <p:cNvPr id="33818" name="Text Box 24"/>
            <p:cNvSpPr txBox="1">
              <a:spLocks noChangeArrowheads="1"/>
            </p:cNvSpPr>
            <p:nvPr/>
          </p:nvSpPr>
          <p:spPr bwMode="auto">
            <a:xfrm>
              <a:off x="2802" y="3277"/>
              <a:ext cx="548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i</a:t>
              </a:r>
              <a:r>
                <a:rPr lang="en-US" altLang="zh-CN" sz="2400" b="0" baseline="-25000">
                  <a:latin typeface="Times New Roman" pitchFamily="18" charset="0"/>
                </a:rPr>
                <a:t>E</a:t>
              </a:r>
              <a:endParaRPr lang="en-US" altLang="zh-CN" sz="2400" b="0" i="1" baseline="-25000">
                <a:latin typeface="Times New Roman" pitchFamily="18" charset="0"/>
              </a:endParaRPr>
            </a:p>
          </p:txBody>
        </p:sp>
        <p:sp>
          <p:nvSpPr>
            <p:cNvPr id="33819" name="Text Box 25"/>
            <p:cNvSpPr txBox="1">
              <a:spLocks noChangeArrowheads="1"/>
            </p:cNvSpPr>
            <p:nvPr/>
          </p:nvSpPr>
          <p:spPr bwMode="auto">
            <a:xfrm>
              <a:off x="2804" y="2176"/>
              <a:ext cx="548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i</a:t>
              </a:r>
              <a:r>
                <a:rPr lang="en-US" altLang="zh-CN" sz="2400" b="0" baseline="-25000">
                  <a:latin typeface="Times New Roman" pitchFamily="18" charset="0"/>
                </a:rPr>
                <a:t>C</a:t>
              </a:r>
              <a:endParaRPr lang="en-US" altLang="zh-CN" sz="2400" b="0" i="1" baseline="-25000">
                <a:latin typeface="Times New Roman" pitchFamily="18" charset="0"/>
              </a:endParaRPr>
            </a:p>
          </p:txBody>
        </p:sp>
        <p:sp>
          <p:nvSpPr>
            <p:cNvPr id="33820" name="Text Box 26"/>
            <p:cNvSpPr txBox="1">
              <a:spLocks noChangeArrowheads="1"/>
            </p:cNvSpPr>
            <p:nvPr/>
          </p:nvSpPr>
          <p:spPr bwMode="auto">
            <a:xfrm>
              <a:off x="2012" y="2269"/>
              <a:ext cx="548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u</a:t>
              </a:r>
              <a:r>
                <a:rPr lang="en-US" altLang="zh-CN" sz="2400" b="0" baseline="-25000">
                  <a:latin typeface="Times New Roman" pitchFamily="18" charset="0"/>
                </a:rPr>
                <a:t>BC</a:t>
              </a:r>
              <a:endParaRPr lang="en-US" altLang="zh-CN" sz="2400" b="0" i="1" baseline="-25000">
                <a:latin typeface="Times New Roman" pitchFamily="18" charset="0"/>
              </a:endParaRPr>
            </a:p>
          </p:txBody>
        </p:sp>
        <p:sp>
          <p:nvSpPr>
            <p:cNvPr id="33821" name="Text Box 27"/>
            <p:cNvSpPr txBox="1">
              <a:spLocks noChangeArrowheads="1"/>
            </p:cNvSpPr>
            <p:nvPr/>
          </p:nvSpPr>
          <p:spPr bwMode="auto">
            <a:xfrm>
              <a:off x="3093" y="2640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u</a:t>
              </a:r>
              <a:r>
                <a:rPr lang="en-US" altLang="zh-CN" sz="2400" b="0" baseline="-25000">
                  <a:latin typeface="Times New Roman" pitchFamily="18" charset="0"/>
                </a:rPr>
                <a:t>CE</a:t>
              </a:r>
              <a:endParaRPr lang="en-US" altLang="zh-CN" sz="2400" b="0" i="1" baseline="-25000">
                <a:latin typeface="Times New Roman" pitchFamily="18" charset="0"/>
              </a:endParaRPr>
            </a:p>
          </p:txBody>
        </p:sp>
        <p:sp>
          <p:nvSpPr>
            <p:cNvPr id="33822" name="Text Box 28"/>
            <p:cNvSpPr txBox="1">
              <a:spLocks noChangeArrowheads="1"/>
            </p:cNvSpPr>
            <p:nvPr/>
          </p:nvSpPr>
          <p:spPr bwMode="auto">
            <a:xfrm>
              <a:off x="1954" y="3197"/>
              <a:ext cx="548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u</a:t>
              </a:r>
              <a:r>
                <a:rPr lang="en-US" altLang="zh-CN" sz="2400" b="0" baseline="-25000">
                  <a:latin typeface="Times New Roman" pitchFamily="18" charset="0"/>
                </a:rPr>
                <a:t>BE</a:t>
              </a:r>
              <a:endParaRPr lang="en-US" altLang="zh-CN" sz="2400" b="0" i="1" baseline="-25000">
                <a:latin typeface="Times New Roman" pitchFamily="18" charset="0"/>
              </a:endParaRPr>
            </a:p>
          </p:txBody>
        </p:sp>
        <p:sp>
          <p:nvSpPr>
            <p:cNvPr id="33823" name="Text Box 29"/>
            <p:cNvSpPr txBox="1">
              <a:spLocks noChangeArrowheads="1"/>
            </p:cNvSpPr>
            <p:nvPr/>
          </p:nvSpPr>
          <p:spPr bwMode="auto">
            <a:xfrm>
              <a:off x="2065" y="2679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3824" name="Text Box 30"/>
            <p:cNvSpPr txBox="1">
              <a:spLocks noChangeArrowheads="1"/>
            </p:cNvSpPr>
            <p:nvPr/>
          </p:nvSpPr>
          <p:spPr bwMode="auto">
            <a:xfrm>
              <a:off x="2467" y="2192"/>
              <a:ext cx="548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3825" name="Text Box 31"/>
            <p:cNvSpPr txBox="1">
              <a:spLocks noChangeArrowheads="1"/>
            </p:cNvSpPr>
            <p:nvPr/>
          </p:nvSpPr>
          <p:spPr bwMode="auto">
            <a:xfrm>
              <a:off x="2065" y="2891"/>
              <a:ext cx="547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3826" name="Text Box 32"/>
            <p:cNvSpPr txBox="1">
              <a:spLocks noChangeArrowheads="1"/>
            </p:cNvSpPr>
            <p:nvPr/>
          </p:nvSpPr>
          <p:spPr bwMode="auto">
            <a:xfrm>
              <a:off x="2473" y="3352"/>
              <a:ext cx="548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3827" name="Text Box 33"/>
            <p:cNvSpPr txBox="1">
              <a:spLocks noChangeArrowheads="1"/>
            </p:cNvSpPr>
            <p:nvPr/>
          </p:nvSpPr>
          <p:spPr bwMode="auto">
            <a:xfrm>
              <a:off x="2992" y="2393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3828" name="Text Box 34"/>
            <p:cNvSpPr txBox="1">
              <a:spLocks noChangeArrowheads="1"/>
            </p:cNvSpPr>
            <p:nvPr/>
          </p:nvSpPr>
          <p:spPr bwMode="auto">
            <a:xfrm>
              <a:off x="2928" y="3065"/>
              <a:ext cx="547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3829" name="Text Box 35"/>
            <p:cNvSpPr txBox="1">
              <a:spLocks noChangeArrowheads="1"/>
            </p:cNvSpPr>
            <p:nvPr/>
          </p:nvSpPr>
          <p:spPr bwMode="auto">
            <a:xfrm>
              <a:off x="623" y="3902"/>
              <a:ext cx="3889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  </a:t>
              </a:r>
              <a:r>
                <a:rPr lang="en-US" altLang="zh-CN" sz="2400" i="1">
                  <a:latin typeface="Times New Roman" pitchFamily="18" charset="0"/>
                </a:rPr>
                <a:t>NPN</a:t>
              </a:r>
              <a:r>
                <a:rPr lang="zh-CN" altLang="en-US" sz="2400">
                  <a:latin typeface="Times New Roman" pitchFamily="18" charset="0"/>
                </a:rPr>
                <a:t>型晶体管的电压和电流参考方向</a:t>
              </a:r>
            </a:p>
          </p:txBody>
        </p:sp>
      </p:grpSp>
      <p:sp>
        <p:nvSpPr>
          <p:cNvPr id="155684" name="Rectangle 36"/>
          <p:cNvSpPr>
            <a:spLocks noChangeArrowheads="1"/>
          </p:cNvSpPr>
          <p:nvPr/>
        </p:nvSpPr>
        <p:spPr bwMode="auto">
          <a:xfrm>
            <a:off x="3716338" y="2619375"/>
            <a:ext cx="514985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rgbClr val="FFFF00"/>
              </a:buClr>
            </a:pPr>
            <a:r>
              <a:rPr lang="en-US" altLang="zh-CN" sz="2400" b="0" dirty="0">
                <a:latin typeface="Times New Roman" pitchFamily="18" charset="0"/>
              </a:rPr>
              <a:t>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aseline="-30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aseline="-30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aseline="-300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00" i="1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00" i="1" dirty="0" err="1">
                <a:latin typeface="Times New Roman" pitchFamily="18" charset="0"/>
              </a:rPr>
              <a:t>u</a:t>
            </a:r>
            <a:r>
              <a:rPr lang="en-US" altLang="zh-CN" sz="3200" baseline="-30000" dirty="0" err="1">
                <a:latin typeface="Times New Roman" pitchFamily="18" charset="0"/>
              </a:rPr>
              <a:t>CE</a:t>
            </a:r>
            <a:r>
              <a:rPr lang="en-US" altLang="zh-CN" sz="3200" i="1" baseline="-30000" dirty="0">
                <a:latin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</a:rPr>
              <a:t>=</a:t>
            </a:r>
            <a:r>
              <a:rPr lang="en-US" altLang="zh-CN" sz="3200" i="1" dirty="0" err="1">
                <a:latin typeface="Times New Roman" pitchFamily="18" charset="0"/>
              </a:rPr>
              <a:t>u</a:t>
            </a:r>
            <a:r>
              <a:rPr lang="en-US" altLang="zh-CN" sz="3200" baseline="-30000" dirty="0" err="1">
                <a:latin typeface="Times New Roman" pitchFamily="18" charset="0"/>
              </a:rPr>
              <a:t>BE</a:t>
            </a:r>
            <a:r>
              <a:rPr lang="zh-CN" altLang="en-US" sz="3200" dirty="0">
                <a:latin typeface="Times New Roman" pitchFamily="18" charset="0"/>
              </a:rPr>
              <a:t>－</a:t>
            </a:r>
            <a:r>
              <a:rPr lang="en-US" altLang="zh-CN" sz="3200" i="1" dirty="0" err="1">
                <a:latin typeface="Times New Roman" pitchFamily="18" charset="0"/>
              </a:rPr>
              <a:t>u</a:t>
            </a:r>
            <a:r>
              <a:rPr lang="en-US" altLang="zh-CN" sz="3200" baseline="-30000" dirty="0" err="1">
                <a:latin typeface="Times New Roman" pitchFamily="18" charset="0"/>
              </a:rPr>
              <a:t>BC</a:t>
            </a:r>
            <a:r>
              <a:rPr lang="en-US" altLang="zh-CN" sz="3200" b="0" i="1" dirty="0">
                <a:latin typeface="Times New Roman" pitchFamily="18" charset="0"/>
              </a:rPr>
              <a:t> </a:t>
            </a:r>
          </a:p>
        </p:txBody>
      </p:sp>
      <p:sp>
        <p:nvSpPr>
          <p:cNvPr id="155685" name="Rectangle 37"/>
          <p:cNvSpPr>
            <a:spLocks noChangeArrowheads="1"/>
          </p:cNvSpPr>
          <p:nvPr/>
        </p:nvSpPr>
        <p:spPr bwMode="auto">
          <a:xfrm>
            <a:off x="4719638" y="3752850"/>
            <a:ext cx="4424362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</a:pPr>
            <a:r>
              <a:rPr kumimoji="1" lang="zh-CN" altLang="en-US" sz="2800" dirty="0">
                <a:latin typeface="Times New Roman" pitchFamily="18" charset="0"/>
              </a:rPr>
              <a:t>是以发射极为公共端，画出</a:t>
            </a:r>
            <a:r>
              <a:rPr kumimoji="1" lang="en-US" altLang="zh-CN" sz="2800" i="1" dirty="0" err="1">
                <a:latin typeface="Times New Roman" pitchFamily="18" charset="0"/>
              </a:rPr>
              <a:t>i</a:t>
            </a:r>
            <a:r>
              <a:rPr kumimoji="1" lang="en-US" altLang="zh-CN" sz="2800" baseline="-30000" dirty="0" err="1">
                <a:latin typeface="Times New Roman" pitchFamily="18" charset="0"/>
              </a:rPr>
              <a:t>C</a:t>
            </a:r>
            <a:r>
              <a:rPr kumimoji="1" lang="zh-CN" altLang="en-US" sz="2800" i="1" dirty="0">
                <a:latin typeface="Times New Roman" pitchFamily="18" charset="0"/>
              </a:rPr>
              <a:t>、</a:t>
            </a:r>
            <a:r>
              <a:rPr kumimoji="1" lang="en-US" altLang="zh-CN" sz="2800" i="1" dirty="0" err="1">
                <a:latin typeface="Times New Roman" pitchFamily="18" charset="0"/>
              </a:rPr>
              <a:t>i</a:t>
            </a:r>
            <a:r>
              <a:rPr kumimoji="1" lang="en-US" altLang="zh-CN" sz="2800" baseline="-30000" dirty="0" err="1">
                <a:latin typeface="Times New Roman" pitchFamily="18" charset="0"/>
              </a:rPr>
              <a:t>B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i="1" dirty="0" err="1">
                <a:latin typeface="Times New Roman" pitchFamily="18" charset="0"/>
              </a:rPr>
              <a:t>u</a:t>
            </a:r>
            <a:r>
              <a:rPr kumimoji="1" lang="en-US" altLang="zh-CN" sz="2800" baseline="-30000" dirty="0" err="1">
                <a:latin typeface="Times New Roman" pitchFamily="18" charset="0"/>
              </a:rPr>
              <a:t>CE</a:t>
            </a:r>
            <a:r>
              <a:rPr kumimoji="1" lang="zh-CN" altLang="en-US" sz="2800" dirty="0">
                <a:latin typeface="Times New Roman" pitchFamily="18" charset="0"/>
              </a:rPr>
              <a:t>和</a:t>
            </a:r>
            <a:r>
              <a:rPr kumimoji="1" lang="en-US" altLang="zh-CN" sz="2800" i="1" dirty="0" err="1">
                <a:latin typeface="Times New Roman" pitchFamily="18" charset="0"/>
              </a:rPr>
              <a:t>u</a:t>
            </a:r>
            <a:r>
              <a:rPr kumimoji="1" lang="en-US" altLang="zh-CN" sz="2800" baseline="-30000" dirty="0" err="1">
                <a:latin typeface="Times New Roman" pitchFamily="18" charset="0"/>
              </a:rPr>
              <a:t>BE</a:t>
            </a:r>
            <a:r>
              <a:rPr kumimoji="1" lang="zh-CN" altLang="en-US" sz="2800" dirty="0">
                <a:latin typeface="Times New Roman" pitchFamily="18" charset="0"/>
              </a:rPr>
              <a:t>四个量的关系曲线，称为共射极特性曲线。</a:t>
            </a:r>
            <a:r>
              <a:rPr kumimoji="1" lang="zh-CN" altLang="en-US" sz="2800" b="0" dirty="0">
                <a:latin typeface="Times New Roman" pitchFamily="18" charset="0"/>
              </a:rPr>
              <a:t> </a:t>
            </a: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EA891767-D681-42D6-9438-BACCEBAB6395}"/>
              </a:ext>
            </a:extLst>
          </p:cNvPr>
          <p:cNvSpPr/>
          <p:nvPr/>
        </p:nvSpPr>
        <p:spPr>
          <a:xfrm>
            <a:off x="6804248" y="2014538"/>
            <a:ext cx="2155603" cy="694382"/>
          </a:xfrm>
          <a:prstGeom prst="wedgeRoundRectCallout">
            <a:avLst>
              <a:gd name="adj1" fmla="val -15746"/>
              <a:gd name="adj2" fmla="val 6425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集电结一般都是反偏，</a:t>
            </a:r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sz="1400" dirty="0">
                <a:solidFill>
                  <a:schemeClr val="tx1"/>
                </a:solidFill>
              </a:rPr>
              <a:t>BC</a:t>
            </a:r>
            <a:r>
              <a:rPr lang="en-US" altLang="zh-CN" dirty="0">
                <a:solidFill>
                  <a:schemeClr val="tx1"/>
                </a:solidFill>
              </a:rPr>
              <a:t> &lt;0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55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5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5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 autoUpdateAnimBg="0"/>
      <p:bldP spid="155684" grpId="0" build="p" autoUpdateAnimBg="0"/>
      <p:bldP spid="155685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>
                <a:latin typeface="Times New Roman" pitchFamily="18" charset="0"/>
              </a:rPr>
              <a:t>⑴ </a:t>
            </a:r>
            <a:r>
              <a:rPr lang="zh-CN" altLang="en-US" sz="3600" b="1">
                <a:latin typeface="Times New Roman" pitchFamily="18" charset="0"/>
              </a:rPr>
              <a:t>共射输入特性 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522288" y="1358900"/>
            <a:ext cx="7848600" cy="1079500"/>
          </a:xfrm>
        </p:spPr>
        <p:txBody>
          <a:bodyPr/>
          <a:lstStyle/>
          <a:p>
            <a:pPr algn="just" eaLnBrk="1" hangingPunct="1"/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="1" baseline="-30000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zh-CN" altLang="en-US" sz="3200" b="1" dirty="0">
                <a:latin typeface="Times New Roman" pitchFamily="18" charset="0"/>
              </a:rPr>
              <a:t>为一固定值时，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baseline="-30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b="1" dirty="0">
                <a:latin typeface="Times New Roman" pitchFamily="18" charset="0"/>
              </a:rPr>
              <a:t>和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="1" baseline="-30000" dirty="0" err="1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zh-CN" altLang="en-US" sz="3200" b="1" dirty="0">
                <a:latin typeface="Times New Roman" pitchFamily="18" charset="0"/>
              </a:rPr>
              <a:t>之间的关系曲线称为共射输入特性，即</a:t>
            </a:r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451146"/>
              </p:ext>
            </p:extLst>
          </p:nvPr>
        </p:nvGraphicFramePr>
        <p:xfrm>
          <a:off x="2950369" y="2218532"/>
          <a:ext cx="299243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5" name="公式" r:id="rId4" imgW="927000" imgH="279360" progId="Equation.3">
                  <p:embed/>
                </p:oleObj>
              </mc:Choice>
              <mc:Fallback>
                <p:oleObj name="公式" r:id="rId4" imgW="92700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369" y="2218532"/>
                        <a:ext cx="2992438" cy="896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07504" y="2892423"/>
            <a:ext cx="6940553" cy="3600451"/>
            <a:chOff x="867" y="2012"/>
            <a:chExt cx="4372" cy="2268"/>
          </a:xfrm>
        </p:grpSpPr>
        <p:sp>
          <p:nvSpPr>
            <p:cNvPr id="3078" name="Line 7"/>
            <p:cNvSpPr>
              <a:spLocks noChangeShapeType="1"/>
            </p:cNvSpPr>
            <p:nvPr/>
          </p:nvSpPr>
          <p:spPr bwMode="auto">
            <a:xfrm>
              <a:off x="1435" y="2282"/>
              <a:ext cx="0" cy="147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stealth" w="med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Line 8"/>
            <p:cNvSpPr>
              <a:spLocks noChangeShapeType="1"/>
            </p:cNvSpPr>
            <p:nvPr/>
          </p:nvSpPr>
          <p:spPr bwMode="auto">
            <a:xfrm>
              <a:off x="1435" y="3756"/>
              <a:ext cx="259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Line 9"/>
            <p:cNvSpPr>
              <a:spLocks noChangeShapeType="1"/>
            </p:cNvSpPr>
            <p:nvPr/>
          </p:nvSpPr>
          <p:spPr bwMode="auto">
            <a:xfrm>
              <a:off x="1435" y="3434"/>
              <a:ext cx="5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Line 10"/>
            <p:cNvSpPr>
              <a:spLocks noChangeShapeType="1"/>
            </p:cNvSpPr>
            <p:nvPr/>
          </p:nvSpPr>
          <p:spPr bwMode="auto">
            <a:xfrm>
              <a:off x="1449" y="3111"/>
              <a:ext cx="45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Line 11"/>
            <p:cNvSpPr>
              <a:spLocks noChangeShapeType="1"/>
            </p:cNvSpPr>
            <p:nvPr/>
          </p:nvSpPr>
          <p:spPr bwMode="auto">
            <a:xfrm>
              <a:off x="1435" y="2799"/>
              <a:ext cx="5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Line 12"/>
            <p:cNvSpPr>
              <a:spLocks noChangeShapeType="1"/>
            </p:cNvSpPr>
            <p:nvPr/>
          </p:nvSpPr>
          <p:spPr bwMode="auto">
            <a:xfrm>
              <a:off x="1435" y="2498"/>
              <a:ext cx="5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Line 13"/>
            <p:cNvSpPr>
              <a:spLocks noChangeShapeType="1"/>
            </p:cNvSpPr>
            <p:nvPr/>
          </p:nvSpPr>
          <p:spPr bwMode="auto">
            <a:xfrm>
              <a:off x="2001" y="3746"/>
              <a:ext cx="0" cy="21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Line 14"/>
            <p:cNvSpPr>
              <a:spLocks noChangeShapeType="1"/>
            </p:cNvSpPr>
            <p:nvPr/>
          </p:nvSpPr>
          <p:spPr bwMode="auto">
            <a:xfrm flipH="1">
              <a:off x="2567" y="3746"/>
              <a:ext cx="0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Line 15"/>
            <p:cNvSpPr>
              <a:spLocks noChangeShapeType="1"/>
            </p:cNvSpPr>
            <p:nvPr/>
          </p:nvSpPr>
          <p:spPr bwMode="auto">
            <a:xfrm>
              <a:off x="3163" y="3746"/>
              <a:ext cx="0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Line 16"/>
            <p:cNvSpPr>
              <a:spLocks noChangeShapeType="1"/>
            </p:cNvSpPr>
            <p:nvPr/>
          </p:nvSpPr>
          <p:spPr bwMode="auto">
            <a:xfrm flipV="1">
              <a:off x="3729" y="3734"/>
              <a:ext cx="0" cy="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Text Box 17"/>
            <p:cNvSpPr txBox="1">
              <a:spLocks noChangeArrowheads="1"/>
            </p:cNvSpPr>
            <p:nvPr/>
          </p:nvSpPr>
          <p:spPr bwMode="auto">
            <a:xfrm>
              <a:off x="1389" y="2012"/>
              <a:ext cx="1013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 i="1" dirty="0" err="1">
                  <a:latin typeface="Times New Roman" pitchFamily="18" charset="0"/>
                </a:rPr>
                <a:t>i</a:t>
              </a:r>
              <a:r>
                <a:rPr lang="en-US" altLang="zh-CN" sz="2800" b="0" baseline="-25000" dirty="0" err="1">
                  <a:latin typeface="Times New Roman" pitchFamily="18" charset="0"/>
                </a:rPr>
                <a:t>B</a:t>
              </a:r>
              <a:r>
                <a:rPr lang="en-US" altLang="zh-CN" sz="2800" b="0" dirty="0">
                  <a:latin typeface="Times New Roman" pitchFamily="18" charset="0"/>
                </a:rPr>
                <a:t>(</a:t>
              </a:r>
              <a:r>
                <a:rPr lang="en-US" altLang="zh-CN" sz="2800" b="0" i="1" dirty="0">
                  <a:latin typeface="Times New Roman" pitchFamily="18" charset="0"/>
                </a:rPr>
                <a:t>mA</a:t>
              </a:r>
              <a:r>
                <a:rPr lang="en-US" altLang="zh-CN" sz="2800" b="0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089" name="Text Box 18"/>
            <p:cNvSpPr txBox="1">
              <a:spLocks noChangeArrowheads="1"/>
            </p:cNvSpPr>
            <p:nvPr/>
          </p:nvSpPr>
          <p:spPr bwMode="auto">
            <a:xfrm>
              <a:off x="4015" y="3677"/>
              <a:ext cx="1224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 i="1" dirty="0" err="1">
                  <a:latin typeface="Times New Roman" pitchFamily="18" charset="0"/>
                </a:rPr>
                <a:t>u</a:t>
              </a:r>
              <a:r>
                <a:rPr lang="en-US" altLang="zh-CN" sz="2800" b="0" baseline="-25000" dirty="0" err="1">
                  <a:latin typeface="Times New Roman" pitchFamily="18" charset="0"/>
                </a:rPr>
                <a:t>BE</a:t>
              </a:r>
              <a:r>
                <a:rPr lang="en-US" altLang="zh-CN" sz="2800" b="0" dirty="0">
                  <a:latin typeface="Times New Roman" pitchFamily="18" charset="0"/>
                </a:rPr>
                <a:t>(</a:t>
              </a:r>
              <a:r>
                <a:rPr lang="en-US" altLang="zh-CN" sz="2800" b="0" i="1" dirty="0">
                  <a:latin typeface="Times New Roman" pitchFamily="18" charset="0"/>
                </a:rPr>
                <a:t>V</a:t>
              </a:r>
              <a:r>
                <a:rPr lang="en-US" altLang="zh-CN" sz="2800" b="0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090" name="Text Box 19"/>
            <p:cNvSpPr txBox="1">
              <a:spLocks noChangeArrowheads="1"/>
            </p:cNvSpPr>
            <p:nvPr/>
          </p:nvSpPr>
          <p:spPr bwMode="auto">
            <a:xfrm>
              <a:off x="1803" y="3748"/>
              <a:ext cx="50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>
                  <a:latin typeface="Times New Roman" pitchFamily="18" charset="0"/>
                </a:rPr>
                <a:t>0.2</a:t>
              </a:r>
            </a:p>
          </p:txBody>
        </p:sp>
        <p:sp>
          <p:nvSpPr>
            <p:cNvPr id="3091" name="Text Box 20"/>
            <p:cNvSpPr txBox="1">
              <a:spLocks noChangeArrowheads="1"/>
            </p:cNvSpPr>
            <p:nvPr/>
          </p:nvSpPr>
          <p:spPr bwMode="auto">
            <a:xfrm>
              <a:off x="2349" y="3755"/>
              <a:ext cx="50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>
                  <a:latin typeface="Times New Roman" pitchFamily="18" charset="0"/>
                </a:rPr>
                <a:t>0.4</a:t>
              </a:r>
            </a:p>
          </p:txBody>
        </p:sp>
        <p:sp>
          <p:nvSpPr>
            <p:cNvPr id="3092" name="Text Box 21"/>
            <p:cNvSpPr txBox="1">
              <a:spLocks noChangeArrowheads="1"/>
            </p:cNvSpPr>
            <p:nvPr/>
          </p:nvSpPr>
          <p:spPr bwMode="auto">
            <a:xfrm>
              <a:off x="2925" y="3755"/>
              <a:ext cx="50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>
                  <a:latin typeface="Times New Roman" pitchFamily="18" charset="0"/>
                </a:rPr>
                <a:t>0.6</a:t>
              </a:r>
            </a:p>
          </p:txBody>
        </p:sp>
        <p:sp>
          <p:nvSpPr>
            <p:cNvPr id="3093" name="Text Box 22"/>
            <p:cNvSpPr txBox="1">
              <a:spLocks noChangeArrowheads="1"/>
            </p:cNvSpPr>
            <p:nvPr/>
          </p:nvSpPr>
          <p:spPr bwMode="auto">
            <a:xfrm>
              <a:off x="3491" y="3755"/>
              <a:ext cx="50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 dirty="0">
                  <a:latin typeface="Times New Roman" pitchFamily="18" charset="0"/>
                </a:rPr>
                <a:t>0.8</a:t>
              </a:r>
            </a:p>
          </p:txBody>
        </p:sp>
        <p:sp>
          <p:nvSpPr>
            <p:cNvPr id="3094" name="Text Box 23"/>
            <p:cNvSpPr txBox="1">
              <a:spLocks noChangeArrowheads="1"/>
            </p:cNvSpPr>
            <p:nvPr/>
          </p:nvSpPr>
          <p:spPr bwMode="auto">
            <a:xfrm>
              <a:off x="896" y="3294"/>
              <a:ext cx="673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>
                  <a:latin typeface="Times New Roman" pitchFamily="18" charset="0"/>
                </a:rPr>
                <a:t>0.02</a:t>
              </a:r>
            </a:p>
          </p:txBody>
        </p:sp>
        <p:sp>
          <p:nvSpPr>
            <p:cNvPr id="3095" name="Text Box 24"/>
            <p:cNvSpPr txBox="1">
              <a:spLocks noChangeArrowheads="1"/>
            </p:cNvSpPr>
            <p:nvPr/>
          </p:nvSpPr>
          <p:spPr bwMode="auto">
            <a:xfrm>
              <a:off x="896" y="2982"/>
              <a:ext cx="65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>
                  <a:latin typeface="Times New Roman" pitchFamily="18" charset="0"/>
                </a:rPr>
                <a:t>0.04</a:t>
              </a:r>
            </a:p>
          </p:txBody>
        </p:sp>
        <p:sp>
          <p:nvSpPr>
            <p:cNvPr id="3096" name="Text Box 25"/>
            <p:cNvSpPr txBox="1">
              <a:spLocks noChangeArrowheads="1"/>
            </p:cNvSpPr>
            <p:nvPr/>
          </p:nvSpPr>
          <p:spPr bwMode="auto">
            <a:xfrm>
              <a:off x="894" y="2645"/>
              <a:ext cx="70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>
                  <a:latin typeface="Times New Roman" pitchFamily="18" charset="0"/>
                </a:rPr>
                <a:t>0.06</a:t>
              </a:r>
            </a:p>
          </p:txBody>
        </p:sp>
        <p:sp>
          <p:nvSpPr>
            <p:cNvPr id="3097" name="Text Box 26"/>
            <p:cNvSpPr txBox="1">
              <a:spLocks noChangeArrowheads="1"/>
            </p:cNvSpPr>
            <p:nvPr/>
          </p:nvSpPr>
          <p:spPr bwMode="auto">
            <a:xfrm>
              <a:off x="894" y="2354"/>
              <a:ext cx="646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>
                  <a:latin typeface="Times New Roman" pitchFamily="18" charset="0"/>
                </a:rPr>
                <a:t>0.08</a:t>
              </a:r>
            </a:p>
          </p:txBody>
        </p:sp>
        <p:sp>
          <p:nvSpPr>
            <p:cNvPr id="3098" name="Text Box 27"/>
            <p:cNvSpPr txBox="1">
              <a:spLocks noChangeArrowheads="1"/>
            </p:cNvSpPr>
            <p:nvPr/>
          </p:nvSpPr>
          <p:spPr bwMode="auto">
            <a:xfrm>
              <a:off x="1207" y="3748"/>
              <a:ext cx="50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099" name="Freeform 28"/>
            <p:cNvSpPr>
              <a:spLocks/>
            </p:cNvSpPr>
            <p:nvPr/>
          </p:nvSpPr>
          <p:spPr bwMode="auto">
            <a:xfrm>
              <a:off x="2463" y="2563"/>
              <a:ext cx="567" cy="1194"/>
            </a:xfrm>
            <a:custGeom>
              <a:avLst/>
              <a:gdLst>
                <a:gd name="T0" fmla="*/ 0 w 460"/>
                <a:gd name="T1" fmla="*/ 2220 h 2220"/>
                <a:gd name="T2" fmla="*/ 200 w 460"/>
                <a:gd name="T3" fmla="*/ 2080 h 2220"/>
                <a:gd name="T4" fmla="*/ 320 w 460"/>
                <a:gd name="T5" fmla="*/ 1740 h 2220"/>
                <a:gd name="T6" fmla="*/ 400 w 460"/>
                <a:gd name="T7" fmla="*/ 1080 h 2220"/>
                <a:gd name="T8" fmla="*/ 460 w 460"/>
                <a:gd name="T9" fmla="*/ 0 h 2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0"/>
                <a:gd name="T16" fmla="*/ 0 h 2220"/>
                <a:gd name="T17" fmla="*/ 460 w 460"/>
                <a:gd name="T18" fmla="*/ 2220 h 22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0" h="2220">
                  <a:moveTo>
                    <a:pt x="0" y="2220"/>
                  </a:moveTo>
                  <a:cubicBezTo>
                    <a:pt x="73" y="2190"/>
                    <a:pt x="147" y="2160"/>
                    <a:pt x="200" y="2080"/>
                  </a:cubicBezTo>
                  <a:cubicBezTo>
                    <a:pt x="253" y="2000"/>
                    <a:pt x="287" y="1907"/>
                    <a:pt x="320" y="1740"/>
                  </a:cubicBezTo>
                  <a:cubicBezTo>
                    <a:pt x="353" y="1573"/>
                    <a:pt x="377" y="1370"/>
                    <a:pt x="400" y="1080"/>
                  </a:cubicBezTo>
                  <a:cubicBezTo>
                    <a:pt x="423" y="790"/>
                    <a:pt x="441" y="395"/>
                    <a:pt x="460" y="0"/>
                  </a:cubicBezTo>
                </a:path>
              </a:pathLst>
            </a:custGeom>
            <a:noFill/>
            <a:ln w="57150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29"/>
            <p:cNvSpPr>
              <a:spLocks/>
            </p:cNvSpPr>
            <p:nvPr/>
          </p:nvSpPr>
          <p:spPr bwMode="auto">
            <a:xfrm>
              <a:off x="3045" y="2563"/>
              <a:ext cx="352" cy="1194"/>
            </a:xfrm>
            <a:custGeom>
              <a:avLst/>
              <a:gdLst>
                <a:gd name="T0" fmla="*/ 0 w 473"/>
                <a:gd name="T1" fmla="*/ 2220 h 2220"/>
                <a:gd name="T2" fmla="*/ 220 w 473"/>
                <a:gd name="T3" fmla="*/ 2020 h 2220"/>
                <a:gd name="T4" fmla="*/ 440 w 473"/>
                <a:gd name="T5" fmla="*/ 1520 h 2220"/>
                <a:gd name="T6" fmla="*/ 420 w 473"/>
                <a:gd name="T7" fmla="*/ 0 h 2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3"/>
                <a:gd name="T13" fmla="*/ 0 h 2220"/>
                <a:gd name="T14" fmla="*/ 473 w 473"/>
                <a:gd name="T15" fmla="*/ 2220 h 2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3" h="2220">
                  <a:moveTo>
                    <a:pt x="0" y="2220"/>
                  </a:moveTo>
                  <a:cubicBezTo>
                    <a:pt x="73" y="2178"/>
                    <a:pt x="147" y="2137"/>
                    <a:pt x="220" y="2020"/>
                  </a:cubicBezTo>
                  <a:cubicBezTo>
                    <a:pt x="293" y="1903"/>
                    <a:pt x="407" y="1857"/>
                    <a:pt x="440" y="1520"/>
                  </a:cubicBezTo>
                  <a:cubicBezTo>
                    <a:pt x="473" y="1183"/>
                    <a:pt x="446" y="591"/>
                    <a:pt x="420" y="0"/>
                  </a:cubicBezTo>
                </a:path>
              </a:pathLst>
            </a:custGeom>
            <a:noFill/>
            <a:ln w="57150">
              <a:solidFill>
                <a:srgbClr val="00FF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30"/>
            <p:cNvSpPr>
              <a:spLocks/>
            </p:cNvSpPr>
            <p:nvPr/>
          </p:nvSpPr>
          <p:spPr bwMode="auto">
            <a:xfrm>
              <a:off x="3089" y="2638"/>
              <a:ext cx="372" cy="1107"/>
            </a:xfrm>
            <a:custGeom>
              <a:avLst/>
              <a:gdLst>
                <a:gd name="T0" fmla="*/ 0 w 473"/>
                <a:gd name="T1" fmla="*/ 2220 h 2220"/>
                <a:gd name="T2" fmla="*/ 220 w 473"/>
                <a:gd name="T3" fmla="*/ 2020 h 2220"/>
                <a:gd name="T4" fmla="*/ 440 w 473"/>
                <a:gd name="T5" fmla="*/ 1520 h 2220"/>
                <a:gd name="T6" fmla="*/ 420 w 473"/>
                <a:gd name="T7" fmla="*/ 0 h 2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3"/>
                <a:gd name="T13" fmla="*/ 0 h 2220"/>
                <a:gd name="T14" fmla="*/ 473 w 473"/>
                <a:gd name="T15" fmla="*/ 2220 h 2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3" h="2220">
                  <a:moveTo>
                    <a:pt x="0" y="2220"/>
                  </a:moveTo>
                  <a:cubicBezTo>
                    <a:pt x="73" y="2178"/>
                    <a:pt x="147" y="2137"/>
                    <a:pt x="220" y="2020"/>
                  </a:cubicBezTo>
                  <a:cubicBezTo>
                    <a:pt x="293" y="1903"/>
                    <a:pt x="407" y="1857"/>
                    <a:pt x="440" y="1520"/>
                  </a:cubicBezTo>
                  <a:cubicBezTo>
                    <a:pt x="473" y="1183"/>
                    <a:pt x="446" y="591"/>
                    <a:pt x="420" y="0"/>
                  </a:cubicBezTo>
                </a:path>
              </a:pathLst>
            </a:custGeom>
            <a:noFill/>
            <a:ln w="57150">
              <a:solidFill>
                <a:srgbClr val="CC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Text Box 31"/>
            <p:cNvSpPr txBox="1">
              <a:spLocks noChangeArrowheads="1"/>
            </p:cNvSpPr>
            <p:nvPr/>
          </p:nvSpPr>
          <p:spPr bwMode="auto">
            <a:xfrm>
              <a:off x="2008" y="2891"/>
              <a:ext cx="101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 i="1">
                  <a:latin typeface="Times New Roman" pitchFamily="18" charset="0"/>
                </a:rPr>
                <a:t>u</a:t>
              </a:r>
              <a:r>
                <a:rPr lang="en-US" altLang="zh-CN" sz="2800" b="0" baseline="-25000">
                  <a:latin typeface="Times New Roman" pitchFamily="18" charset="0"/>
                </a:rPr>
                <a:t>CE</a:t>
              </a:r>
              <a:r>
                <a:rPr lang="en-US" altLang="zh-CN" sz="2800" b="0" i="1" baseline="-25000">
                  <a:latin typeface="Times New Roman" pitchFamily="18" charset="0"/>
                </a:rPr>
                <a:t> </a:t>
              </a:r>
              <a:r>
                <a:rPr lang="en-US" altLang="zh-CN" sz="2800" b="0">
                  <a:latin typeface="Times New Roman" pitchFamily="18" charset="0"/>
                </a:rPr>
                <a:t>= 0</a:t>
              </a:r>
              <a:r>
                <a:rPr lang="en-US" altLang="zh-CN" sz="2800" b="0" i="1">
                  <a:latin typeface="Times New Roman" pitchFamily="18" charset="0"/>
                </a:rPr>
                <a:t>V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3103" name="Line 32"/>
            <p:cNvSpPr>
              <a:spLocks noChangeShapeType="1"/>
            </p:cNvSpPr>
            <p:nvPr/>
          </p:nvSpPr>
          <p:spPr bwMode="auto">
            <a:xfrm>
              <a:off x="2746" y="3015"/>
              <a:ext cx="209" cy="75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Text Box 33"/>
            <p:cNvSpPr txBox="1">
              <a:spLocks noChangeArrowheads="1"/>
            </p:cNvSpPr>
            <p:nvPr/>
          </p:nvSpPr>
          <p:spPr bwMode="auto">
            <a:xfrm>
              <a:off x="3020" y="2239"/>
              <a:ext cx="536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 dirty="0">
                  <a:latin typeface="Times New Roman" pitchFamily="18" charset="0"/>
                </a:rPr>
                <a:t>1</a:t>
              </a:r>
              <a:r>
                <a:rPr lang="en-US" altLang="zh-CN" sz="2800" b="0" i="1" dirty="0">
                  <a:latin typeface="Times New Roman" pitchFamily="18" charset="0"/>
                </a:rPr>
                <a:t>V</a:t>
              </a:r>
              <a:endParaRPr lang="en-US" altLang="zh-CN" sz="2800" b="0" dirty="0">
                <a:latin typeface="Times New Roman" pitchFamily="18" charset="0"/>
              </a:endParaRPr>
            </a:p>
          </p:txBody>
        </p:sp>
        <p:sp>
          <p:nvSpPr>
            <p:cNvPr id="3105" name="Line 34"/>
            <p:cNvSpPr>
              <a:spLocks noChangeShapeType="1"/>
            </p:cNvSpPr>
            <p:nvPr/>
          </p:nvSpPr>
          <p:spPr bwMode="auto">
            <a:xfrm flipH="1" flipV="1">
              <a:off x="3223" y="2530"/>
              <a:ext cx="134" cy="141"/>
            </a:xfrm>
            <a:prstGeom prst="line">
              <a:avLst/>
            </a:prstGeom>
            <a:noFill/>
            <a:ln w="28575">
              <a:solidFill>
                <a:srgbClr val="00FF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Line 35"/>
            <p:cNvSpPr>
              <a:spLocks noChangeShapeType="1"/>
            </p:cNvSpPr>
            <p:nvPr/>
          </p:nvSpPr>
          <p:spPr bwMode="auto">
            <a:xfrm flipV="1">
              <a:off x="3432" y="2649"/>
              <a:ext cx="238" cy="118"/>
            </a:xfrm>
            <a:prstGeom prst="line">
              <a:avLst/>
            </a:prstGeom>
            <a:noFill/>
            <a:ln w="28575">
              <a:solidFill>
                <a:srgbClr val="CC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Text Box 36"/>
            <p:cNvSpPr txBox="1">
              <a:spLocks noChangeArrowheads="1"/>
            </p:cNvSpPr>
            <p:nvPr/>
          </p:nvSpPr>
          <p:spPr bwMode="auto">
            <a:xfrm>
              <a:off x="3572" y="2419"/>
              <a:ext cx="58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>
                  <a:latin typeface="Times New Roman" pitchFamily="18" charset="0"/>
                </a:rPr>
                <a:t>5</a:t>
              </a:r>
              <a:r>
                <a:rPr lang="en-US" altLang="zh-CN" sz="2800" b="0" i="1">
                  <a:latin typeface="Times New Roman" pitchFamily="18" charset="0"/>
                </a:rPr>
                <a:t>V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3108" name="Text Box 37"/>
            <p:cNvSpPr txBox="1">
              <a:spLocks noChangeArrowheads="1"/>
            </p:cNvSpPr>
            <p:nvPr/>
          </p:nvSpPr>
          <p:spPr bwMode="auto">
            <a:xfrm>
              <a:off x="867" y="4102"/>
              <a:ext cx="3966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400" dirty="0">
                  <a:latin typeface="Times New Roman" pitchFamily="18" charset="0"/>
                </a:rPr>
                <a:t>3DG4</a:t>
              </a:r>
              <a:r>
                <a:rPr lang="zh-CN" altLang="en-US" sz="2400" dirty="0">
                  <a:latin typeface="Times New Roman" pitchFamily="18" charset="0"/>
                </a:rPr>
                <a:t>的输入特性</a:t>
              </a:r>
            </a:p>
          </p:txBody>
        </p:sp>
        <p:sp>
          <p:nvSpPr>
            <p:cNvPr id="3109" name="Text Box 38"/>
            <p:cNvSpPr txBox="1">
              <a:spLocks noChangeArrowheads="1"/>
            </p:cNvSpPr>
            <p:nvPr/>
          </p:nvSpPr>
          <p:spPr bwMode="auto">
            <a:xfrm>
              <a:off x="2061" y="2455"/>
              <a:ext cx="934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>
                  <a:latin typeface="Times New Roman" pitchFamily="18" charset="0"/>
                </a:rPr>
                <a:t>20℃</a:t>
              </a:r>
              <a:endParaRPr lang="en-US" altLang="zh-CN" sz="2800" b="0" baseline="-25000">
                <a:latin typeface="Times New Roman" pitchFamily="18" charset="0"/>
              </a:endParaRPr>
            </a:p>
          </p:txBody>
        </p:sp>
      </p:grpSp>
      <p:grpSp>
        <p:nvGrpSpPr>
          <p:cNvPr id="38" name="Group 4">
            <a:extLst>
              <a:ext uri="{FF2B5EF4-FFF2-40B4-BE49-F238E27FC236}">
                <a16:creationId xmlns:a16="http://schemas.microsoft.com/office/drawing/2014/main" id="{84868601-999A-4B0F-9A49-C6335DE9843C}"/>
              </a:ext>
            </a:extLst>
          </p:cNvPr>
          <p:cNvGrpSpPr>
            <a:grpSpLocks/>
          </p:cNvGrpSpPr>
          <p:nvPr/>
        </p:nvGrpSpPr>
        <p:grpSpPr bwMode="auto">
          <a:xfrm>
            <a:off x="5567544" y="2977203"/>
            <a:ext cx="2674619" cy="3246796"/>
            <a:chOff x="1210" y="1824"/>
            <a:chExt cx="2081" cy="2300"/>
          </a:xfrm>
        </p:grpSpPr>
        <p:sp>
          <p:nvSpPr>
            <p:cNvPr id="39" name="Line 5">
              <a:extLst>
                <a:ext uri="{FF2B5EF4-FFF2-40B4-BE49-F238E27FC236}">
                  <a16:creationId xmlns:a16="http://schemas.microsoft.com/office/drawing/2014/main" id="{66216FC4-15F3-40E1-951B-458A10E3A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2810"/>
              <a:ext cx="0" cy="279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6">
              <a:extLst>
                <a:ext uri="{FF2B5EF4-FFF2-40B4-BE49-F238E27FC236}">
                  <a16:creationId xmlns:a16="http://schemas.microsoft.com/office/drawing/2014/main" id="{C73EC4F2-7C99-442F-9DEC-4F1B0D11F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3" y="3182"/>
              <a:ext cx="0" cy="61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7">
              <a:extLst>
                <a:ext uri="{FF2B5EF4-FFF2-40B4-BE49-F238E27FC236}">
                  <a16:creationId xmlns:a16="http://schemas.microsoft.com/office/drawing/2014/main" id="{E68111C3-E440-4591-9251-A99C6EFF56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2" y="2702"/>
              <a:ext cx="216" cy="18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8">
              <a:extLst>
                <a:ext uri="{FF2B5EF4-FFF2-40B4-BE49-F238E27FC236}">
                  <a16:creationId xmlns:a16="http://schemas.microsoft.com/office/drawing/2014/main" id="{9BF8D6BD-42A3-4401-8842-CB590A73C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3012"/>
              <a:ext cx="216" cy="17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Oval 9">
              <a:extLst>
                <a:ext uri="{FF2B5EF4-FFF2-40B4-BE49-F238E27FC236}">
                  <a16:creationId xmlns:a16="http://schemas.microsoft.com/office/drawing/2014/main" id="{EC99B439-24EA-4254-8C34-7A04DB0C4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785"/>
              <a:ext cx="69" cy="6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id="{86290375-3567-46F8-96B9-79052902A3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3" y="2176"/>
              <a:ext cx="0" cy="54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11">
              <a:extLst>
                <a:ext uri="{FF2B5EF4-FFF2-40B4-BE49-F238E27FC236}">
                  <a16:creationId xmlns:a16="http://schemas.microsoft.com/office/drawing/2014/main" id="{DCBC4933-F80D-40A9-ADDD-93CD022A3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2130"/>
              <a:ext cx="72" cy="7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id="{A5C700FD-A4D7-43A1-9A9B-745B7E12BD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2" y="2950"/>
              <a:ext cx="965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4AE0022C-D3C5-4D64-BFE2-3B19F6CD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2903"/>
              <a:ext cx="70" cy="8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4">
              <a:extLst>
                <a:ext uri="{FF2B5EF4-FFF2-40B4-BE49-F238E27FC236}">
                  <a16:creationId xmlns:a16="http://schemas.microsoft.com/office/drawing/2014/main" id="{5D2DAA56-7BA0-45EB-B70F-C57E9994E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2857"/>
              <a:ext cx="49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Arc 18">
              <a:extLst>
                <a:ext uri="{FF2B5EF4-FFF2-40B4-BE49-F238E27FC236}">
                  <a16:creationId xmlns:a16="http://schemas.microsoft.com/office/drawing/2014/main" id="{ED139D83-AA47-435F-8E13-6E6C8AA1FB8C}"/>
                </a:ext>
              </a:extLst>
            </p:cNvPr>
            <p:cNvSpPr>
              <a:spLocks/>
            </p:cNvSpPr>
            <p:nvPr/>
          </p:nvSpPr>
          <p:spPr bwMode="auto">
            <a:xfrm rot="16559687" flipH="1">
              <a:off x="2283" y="3095"/>
              <a:ext cx="279" cy="389"/>
            </a:xfrm>
            <a:custGeom>
              <a:avLst/>
              <a:gdLst>
                <a:gd name="T0" fmla="*/ 0 w 21600"/>
                <a:gd name="T1" fmla="*/ 0 h 21600"/>
                <a:gd name="T2" fmla="*/ 279 w 21600"/>
                <a:gd name="T3" fmla="*/ 389 h 21600"/>
                <a:gd name="T4" fmla="*/ 0 w 21600"/>
                <a:gd name="T5" fmla="*/ 389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66FF33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20">
              <a:extLst>
                <a:ext uri="{FF2B5EF4-FFF2-40B4-BE49-F238E27FC236}">
                  <a16:creationId xmlns:a16="http://schemas.microsoft.com/office/drawing/2014/main" id="{361E07F0-6DE7-48F4-8882-D48C648D6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0" y="2771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4" name="Text Box 21">
              <a:extLst>
                <a:ext uri="{FF2B5EF4-FFF2-40B4-BE49-F238E27FC236}">
                  <a16:creationId xmlns:a16="http://schemas.microsoft.com/office/drawing/2014/main" id="{4F7CAC30-C630-4DD9-A512-E362F31F9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1824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5" name="Text Box 22">
              <a:extLst>
                <a:ext uri="{FF2B5EF4-FFF2-40B4-BE49-F238E27FC236}">
                  <a16:creationId xmlns:a16="http://schemas.microsoft.com/office/drawing/2014/main" id="{DBCF810C-329E-423D-9396-BC2FAE21B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3691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6" name="Text Box 23">
              <a:extLst>
                <a:ext uri="{FF2B5EF4-FFF2-40B4-BE49-F238E27FC236}">
                  <a16:creationId xmlns:a16="http://schemas.microsoft.com/office/drawing/2014/main" id="{F27AC4E6-A4D2-41BE-9DDA-F4C8CE956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4" y="2504"/>
              <a:ext cx="548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 err="1">
                  <a:latin typeface="Times New Roman" pitchFamily="18" charset="0"/>
                </a:rPr>
                <a:t>i</a:t>
              </a:r>
              <a:r>
                <a:rPr lang="en-US" altLang="zh-CN" sz="2400" b="0" baseline="-25000" dirty="0" err="1">
                  <a:latin typeface="Times New Roman" pitchFamily="18" charset="0"/>
                </a:rPr>
                <a:t>B</a:t>
              </a:r>
              <a:endParaRPr lang="en-US" altLang="zh-CN" sz="2400" b="0" i="1" baseline="-25000" dirty="0">
                <a:latin typeface="Times New Roman" pitchFamily="18" charset="0"/>
              </a:endParaRPr>
            </a:p>
          </p:txBody>
        </p:sp>
        <p:sp>
          <p:nvSpPr>
            <p:cNvPr id="60" name="Text Box 28">
              <a:extLst>
                <a:ext uri="{FF2B5EF4-FFF2-40B4-BE49-F238E27FC236}">
                  <a16:creationId xmlns:a16="http://schemas.microsoft.com/office/drawing/2014/main" id="{1F71E2D0-8770-40CB-8B75-184E32697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3197"/>
              <a:ext cx="548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u</a:t>
              </a:r>
              <a:r>
                <a:rPr lang="en-US" altLang="zh-CN" sz="2400" b="0" baseline="-25000">
                  <a:latin typeface="Times New Roman" pitchFamily="18" charset="0"/>
                </a:rPr>
                <a:t>BE</a:t>
              </a:r>
              <a:endParaRPr lang="en-US" altLang="zh-CN" sz="2400" b="0" i="1" baseline="-25000">
                <a:latin typeface="Times New Roman" pitchFamily="18" charset="0"/>
              </a:endParaRPr>
            </a:p>
          </p:txBody>
        </p:sp>
        <p:sp>
          <p:nvSpPr>
            <p:cNvPr id="61" name="Text Box 31">
              <a:extLst>
                <a:ext uri="{FF2B5EF4-FFF2-40B4-BE49-F238E27FC236}">
                  <a16:creationId xmlns:a16="http://schemas.microsoft.com/office/drawing/2014/main" id="{4D9E958B-7A90-4FF9-A463-43C041C98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5" y="2891"/>
              <a:ext cx="547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62" name="Text Box 32">
              <a:extLst>
                <a:ext uri="{FF2B5EF4-FFF2-40B4-BE49-F238E27FC236}">
                  <a16:creationId xmlns:a16="http://schemas.microsoft.com/office/drawing/2014/main" id="{449EE151-D981-4BD3-8067-FBA16C90E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" y="3352"/>
              <a:ext cx="548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-</a:t>
              </a:r>
            </a:p>
          </p:txBody>
        </p:sp>
      </p:grpSp>
      <p:sp>
        <p:nvSpPr>
          <p:cNvPr id="65" name="Text Box 27">
            <a:extLst>
              <a:ext uri="{FF2B5EF4-FFF2-40B4-BE49-F238E27FC236}">
                <a16:creationId xmlns:a16="http://schemas.microsoft.com/office/drawing/2014/main" id="{6BF8A101-818A-482A-8D01-A25067A42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370" y="4232624"/>
            <a:ext cx="703035" cy="61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en-US" altLang="zh-CN" sz="2400" b="0" i="1">
                <a:latin typeface="Times New Roman" pitchFamily="18" charset="0"/>
              </a:rPr>
              <a:t>u</a:t>
            </a:r>
            <a:r>
              <a:rPr lang="en-US" altLang="zh-CN" sz="2400" b="0" baseline="-25000">
                <a:latin typeface="Times New Roman" pitchFamily="18" charset="0"/>
              </a:rPr>
              <a:t>CE</a:t>
            </a:r>
            <a:endParaRPr lang="en-US" altLang="zh-CN" sz="2400" b="0" i="1" baseline="-25000">
              <a:latin typeface="Times New Roman" pitchFamily="18" charset="0"/>
            </a:endParaRPr>
          </a:p>
        </p:txBody>
      </p:sp>
      <p:sp>
        <p:nvSpPr>
          <p:cNvPr id="66" name="Text Box 33">
            <a:extLst>
              <a:ext uri="{FF2B5EF4-FFF2-40B4-BE49-F238E27FC236}">
                <a16:creationId xmlns:a16="http://schemas.microsoft.com/office/drawing/2014/main" id="{5B21C9CD-BF8B-47E6-893F-814BB00C7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5872" y="3853132"/>
            <a:ext cx="703035" cy="61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en-US" altLang="zh-CN" sz="2400" b="0" i="1" dirty="0">
                <a:latin typeface="Times New Roman" pitchFamily="18" charset="0"/>
              </a:rPr>
              <a:t>+</a:t>
            </a:r>
          </a:p>
        </p:txBody>
      </p:sp>
      <p:sp>
        <p:nvSpPr>
          <p:cNvPr id="67" name="Text Box 34">
            <a:extLst>
              <a:ext uri="{FF2B5EF4-FFF2-40B4-BE49-F238E27FC236}">
                <a16:creationId xmlns:a16="http://schemas.microsoft.com/office/drawing/2014/main" id="{80751CA8-66B2-40F5-9191-5009CA032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615" y="4729061"/>
            <a:ext cx="703035" cy="61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en-US" altLang="zh-CN" sz="2400" b="0" i="1">
                <a:latin typeface="Times New Roman" pitchFamily="18" charset="0"/>
              </a:rPr>
              <a:t>-</a:t>
            </a:r>
          </a:p>
        </p:txBody>
      </p:sp>
      <p:sp>
        <p:nvSpPr>
          <p:cNvPr id="68" name="Arc 17">
            <a:extLst>
              <a:ext uri="{FF2B5EF4-FFF2-40B4-BE49-F238E27FC236}">
                <a16:creationId xmlns:a16="http://schemas.microsoft.com/office/drawing/2014/main" id="{4B41957F-2E1A-491F-B300-F291FD55E529}"/>
              </a:ext>
            </a:extLst>
          </p:cNvPr>
          <p:cNvSpPr>
            <a:spLocks/>
          </p:cNvSpPr>
          <p:nvPr/>
        </p:nvSpPr>
        <p:spPr bwMode="auto">
          <a:xfrm rot="1219016">
            <a:off x="7765333" y="4151696"/>
            <a:ext cx="260907" cy="731235"/>
          </a:xfrm>
          <a:custGeom>
            <a:avLst/>
            <a:gdLst>
              <a:gd name="T0" fmla="*/ 0 w 22756"/>
              <a:gd name="T1" fmla="*/ 1 h 28727"/>
              <a:gd name="T2" fmla="*/ 192 w 22756"/>
              <a:gd name="T3" fmla="*/ 518 h 28727"/>
              <a:gd name="T4" fmla="*/ 10 w 22756"/>
              <a:gd name="T5" fmla="*/ 389 h 28727"/>
              <a:gd name="T6" fmla="*/ 0 60000 65536"/>
              <a:gd name="T7" fmla="*/ 0 60000 65536"/>
              <a:gd name="T8" fmla="*/ 0 60000 65536"/>
              <a:gd name="T9" fmla="*/ 0 w 22756"/>
              <a:gd name="T10" fmla="*/ 0 h 28727"/>
              <a:gd name="T11" fmla="*/ 22756 w 22756"/>
              <a:gd name="T12" fmla="*/ 28727 h 287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56" h="28727" fill="none" extrusionOk="0">
                <a:moveTo>
                  <a:pt x="-1" y="30"/>
                </a:moveTo>
                <a:cubicBezTo>
                  <a:pt x="384" y="10"/>
                  <a:pt x="770" y="-1"/>
                  <a:pt x="1156" y="0"/>
                </a:cubicBezTo>
                <a:cubicBezTo>
                  <a:pt x="13085" y="0"/>
                  <a:pt x="22756" y="9670"/>
                  <a:pt x="22756" y="21600"/>
                </a:cubicBezTo>
                <a:cubicBezTo>
                  <a:pt x="22756" y="24026"/>
                  <a:pt x="22347" y="26436"/>
                  <a:pt x="21546" y="28727"/>
                </a:cubicBezTo>
              </a:path>
              <a:path w="22756" h="28727" stroke="0" extrusionOk="0">
                <a:moveTo>
                  <a:pt x="-1" y="30"/>
                </a:moveTo>
                <a:cubicBezTo>
                  <a:pt x="384" y="10"/>
                  <a:pt x="770" y="-1"/>
                  <a:pt x="1156" y="0"/>
                </a:cubicBezTo>
                <a:cubicBezTo>
                  <a:pt x="13085" y="0"/>
                  <a:pt x="22756" y="9670"/>
                  <a:pt x="22756" y="21600"/>
                </a:cubicBezTo>
                <a:cubicBezTo>
                  <a:pt x="22756" y="24026"/>
                  <a:pt x="22347" y="26436"/>
                  <a:pt x="21546" y="28727"/>
                </a:cubicBezTo>
                <a:lnTo>
                  <a:pt x="1156" y="21600"/>
                </a:lnTo>
                <a:close/>
              </a:path>
            </a:pathLst>
          </a:custGeom>
          <a:noFill/>
          <a:ln w="38100">
            <a:solidFill>
              <a:srgbClr val="66FF33"/>
            </a:solidFill>
            <a:round/>
            <a:headEnd/>
            <a:tailEnd type="stealth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896A99BA-8CC7-42A2-87E8-F37F1AB2E29F}"/>
              </a:ext>
            </a:extLst>
          </p:cNvPr>
          <p:cNvSpPr/>
          <p:nvPr/>
        </p:nvSpPr>
        <p:spPr>
          <a:xfrm>
            <a:off x="5124006" y="6181650"/>
            <a:ext cx="2454581" cy="526753"/>
          </a:xfrm>
          <a:prstGeom prst="wedgeRoundRectCallout">
            <a:avLst>
              <a:gd name="adj1" fmla="val 22682"/>
              <a:gd name="adj2" fmla="val -16752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发射结正偏</a:t>
            </a:r>
            <a:r>
              <a:rPr lang="en-US" altLang="zh-CN" sz="2000" b="1" dirty="0" err="1">
                <a:solidFill>
                  <a:schemeClr val="tx1"/>
                </a:solidFill>
              </a:rPr>
              <a:t>U</a:t>
            </a:r>
            <a:r>
              <a:rPr lang="en-US" altLang="zh-CN" sz="1600" b="1" dirty="0" err="1">
                <a:solidFill>
                  <a:schemeClr val="tx1"/>
                </a:solidFill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en-US" altLang="zh-CN" sz="2000" b="1" dirty="0" err="1">
                <a:solidFill>
                  <a:schemeClr val="tx1"/>
                </a:solidFill>
              </a:rPr>
              <a:t>Ue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3" name="对话气泡: 圆角矩形 62">
            <a:extLst>
              <a:ext uri="{FF2B5EF4-FFF2-40B4-BE49-F238E27FC236}">
                <a16:creationId xmlns:a16="http://schemas.microsoft.com/office/drawing/2014/main" id="{4D5D1C13-94F3-4245-8093-032FE5704183}"/>
              </a:ext>
            </a:extLst>
          </p:cNvPr>
          <p:cNvSpPr/>
          <p:nvPr/>
        </p:nvSpPr>
        <p:spPr>
          <a:xfrm>
            <a:off x="7337250" y="2444360"/>
            <a:ext cx="1692683" cy="526753"/>
          </a:xfrm>
          <a:prstGeom prst="wedgeRoundRectCallout">
            <a:avLst>
              <a:gd name="adj1" fmla="val 3705"/>
              <a:gd name="adj2" fmla="val 22107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</a:rPr>
              <a:t>Uc</a:t>
            </a:r>
            <a:r>
              <a:rPr lang="en-US" altLang="zh-CN" sz="2000" b="1" dirty="0">
                <a:solidFill>
                  <a:schemeClr val="tx1"/>
                </a:solidFill>
              </a:rPr>
              <a:t> &gt; </a:t>
            </a:r>
            <a:r>
              <a:rPr lang="en-US" altLang="zh-CN" sz="2000" b="1" dirty="0" err="1">
                <a:solidFill>
                  <a:schemeClr val="tx1"/>
                </a:solidFill>
              </a:rPr>
              <a:t>Ue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4" name="对话气泡: 圆角矩形 63">
            <a:extLst>
              <a:ext uri="{FF2B5EF4-FFF2-40B4-BE49-F238E27FC236}">
                <a16:creationId xmlns:a16="http://schemas.microsoft.com/office/drawing/2014/main" id="{0BFEB7CE-6058-41B7-B27A-C000BA9594F2}"/>
              </a:ext>
            </a:extLst>
          </p:cNvPr>
          <p:cNvSpPr/>
          <p:nvPr/>
        </p:nvSpPr>
        <p:spPr>
          <a:xfrm>
            <a:off x="5261679" y="3252786"/>
            <a:ext cx="2009111" cy="614489"/>
          </a:xfrm>
          <a:prstGeom prst="wedgeRoundRectCallout">
            <a:avLst>
              <a:gd name="adj1" fmla="val 43502"/>
              <a:gd name="adj2" fmla="val 8920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集电结反偏</a:t>
            </a:r>
            <a:r>
              <a:rPr lang="en-US" altLang="zh-CN" sz="2000" b="1" dirty="0" err="1">
                <a:solidFill>
                  <a:schemeClr val="tx1"/>
                </a:solidFill>
              </a:rPr>
              <a:t>U</a:t>
            </a:r>
            <a:r>
              <a:rPr lang="en-US" altLang="zh-CN" sz="1600" b="1" dirty="0" err="1">
                <a:solidFill>
                  <a:schemeClr val="tx1"/>
                </a:solidFill>
              </a:rPr>
              <a:t>c</a:t>
            </a:r>
            <a:r>
              <a:rPr lang="en-US" altLang="zh-CN" sz="2000" b="1" dirty="0">
                <a:solidFill>
                  <a:schemeClr val="tx1"/>
                </a:solidFill>
              </a:rPr>
              <a:t>&gt;</a:t>
            </a:r>
            <a:r>
              <a:rPr lang="en-US" altLang="zh-CN" sz="2000" b="1" dirty="0" err="1">
                <a:solidFill>
                  <a:schemeClr val="tx1"/>
                </a:solidFill>
              </a:rPr>
              <a:t>U</a:t>
            </a:r>
            <a:r>
              <a:rPr lang="en-US" altLang="zh-CN" b="1" dirty="0" err="1">
                <a:solidFill>
                  <a:schemeClr val="tx1"/>
                </a:solidFill>
              </a:rPr>
              <a:t>b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50B32F96-C583-4E45-80F6-E51544A34A75}"/>
              </a:ext>
            </a:extLst>
          </p:cNvPr>
          <p:cNvSpPr/>
          <p:nvPr/>
        </p:nvSpPr>
        <p:spPr>
          <a:xfrm>
            <a:off x="4705798" y="4392612"/>
            <a:ext cx="686777" cy="411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27E8718-8944-4138-AE15-958201CA5CDE}"/>
              </a:ext>
            </a:extLst>
          </p:cNvPr>
          <p:cNvSpPr/>
          <p:nvPr/>
        </p:nvSpPr>
        <p:spPr>
          <a:xfrm>
            <a:off x="3659177" y="3184524"/>
            <a:ext cx="919496" cy="2670175"/>
          </a:xfrm>
          <a:prstGeom prst="ellipse">
            <a:avLst/>
          </a:prstGeom>
          <a:noFill/>
          <a:ln w="412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autoUpdateAnimBg="0"/>
      <p:bldP spid="65" grpId="0"/>
      <p:bldP spid="66" grpId="0"/>
      <p:bldP spid="67" grpId="0"/>
      <p:bldP spid="68" grpId="0" animBg="1"/>
      <p:bldP spid="3" grpId="0" animBg="1"/>
      <p:bldP spid="63" grpId="0" animBg="1"/>
      <p:bldP spid="64" grpId="0" animBg="1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5"/>
          <p:cNvSpPr>
            <a:spLocks noGrp="1" noChangeArrowheads="1"/>
          </p:cNvSpPr>
          <p:nvPr>
            <p:ph type="title"/>
          </p:nvPr>
        </p:nvSpPr>
        <p:spPr>
          <a:xfrm>
            <a:off x="136675" y="-279891"/>
            <a:ext cx="7886700" cy="1325563"/>
          </a:xfrm>
          <a:noFill/>
        </p:spPr>
        <p:txBody>
          <a:bodyPr/>
          <a:lstStyle/>
          <a:p>
            <a:pPr algn="l" eaLnBrk="1" hangingPunct="1"/>
            <a:r>
              <a:rPr lang="en-US" altLang="zh-CN" sz="3600" b="1" dirty="0">
                <a:latin typeface="Times New Roman" pitchFamily="18" charset="0"/>
              </a:rPr>
              <a:t>⑴ </a:t>
            </a:r>
            <a:r>
              <a:rPr lang="zh-CN" altLang="en-US" sz="3600" b="1" dirty="0">
                <a:latin typeface="Times New Roman" pitchFamily="18" charset="0"/>
              </a:rPr>
              <a:t>共射输入特性</a:t>
            </a:r>
            <a:r>
              <a:rPr lang="zh-CN" altLang="en-US" sz="3600" dirty="0">
                <a:latin typeface="Times New Roman" pitchFamily="18" charset="0"/>
              </a:rPr>
              <a:t> 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106514" y="655167"/>
            <a:ext cx="7848600" cy="47244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="1" baseline="-30000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zh-CN" altLang="en-US" sz="3200" b="1" dirty="0">
                <a:latin typeface="Times New Roman" pitchFamily="18" charset="0"/>
              </a:rPr>
              <a:t>增加，特性曲线右移。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zh-CN" altLang="en-US" sz="2800" b="1" dirty="0">
                <a:latin typeface="Times New Roman" pitchFamily="18" charset="0"/>
              </a:rPr>
              <a:t>的大小影响基区内集电结边界电子的分布。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3200" b="1" dirty="0">
                <a:latin typeface="Times New Roman" pitchFamily="18" charset="0"/>
              </a:rPr>
              <a:t>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="1" baseline="-30000" dirty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≥1V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以后</a:t>
            </a:r>
            <a:r>
              <a:rPr lang="zh-CN" altLang="en-US" sz="3200" b="1" dirty="0">
                <a:latin typeface="Times New Roman" pitchFamily="18" charset="0"/>
              </a:rPr>
              <a:t>，特性曲线几乎重合。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≥1V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以后</a:t>
            </a:r>
            <a:r>
              <a:rPr lang="zh-CN" altLang="en-US" sz="2800" b="1" dirty="0">
                <a:latin typeface="Times New Roman" pitchFamily="18" charset="0"/>
              </a:rPr>
              <a:t>，基区中集电结边界处的电子浓度很低。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3200" b="1" dirty="0">
                <a:latin typeface="Times New Roman" pitchFamily="18" charset="0"/>
              </a:rPr>
              <a:t>与二极管的伏安特性相似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 dirty="0" err="1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&lt;U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r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baseline="-30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；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=0.5V (Si)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                                  U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=0.1V (Ge)</a:t>
            </a:r>
            <a:endParaRPr lang="en-US" altLang="zh-CN" sz="2800" b="1" dirty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正常工作时</a:t>
            </a:r>
            <a:r>
              <a:rPr lang="zh-CN" altLang="en-US" sz="3200" b="1" dirty="0">
                <a:latin typeface="Times New Roman" pitchFamily="18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i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 dirty="0" err="1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=0.7V (Si)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 dirty="0" err="1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0.2V (Ge)</a:t>
            </a:r>
            <a:endParaRPr lang="en-US" altLang="zh-CN" sz="2800" b="1" dirty="0">
              <a:latin typeface="Times New Roman" pitchFamily="18" charset="0"/>
            </a:endParaRPr>
          </a:p>
        </p:txBody>
      </p:sp>
      <p:grpSp>
        <p:nvGrpSpPr>
          <p:cNvPr id="4" name="Group 39">
            <a:extLst>
              <a:ext uri="{FF2B5EF4-FFF2-40B4-BE49-F238E27FC236}">
                <a16:creationId xmlns:a16="http://schemas.microsoft.com/office/drawing/2014/main" id="{4404E38F-5F14-45EF-97A8-AA0EDBD983C3}"/>
              </a:ext>
            </a:extLst>
          </p:cNvPr>
          <p:cNvGrpSpPr>
            <a:grpSpLocks/>
          </p:cNvGrpSpPr>
          <p:nvPr/>
        </p:nvGrpSpPr>
        <p:grpSpPr bwMode="auto">
          <a:xfrm>
            <a:off x="2843808" y="3717032"/>
            <a:ext cx="6940553" cy="3600451"/>
            <a:chOff x="867" y="2012"/>
            <a:chExt cx="4372" cy="2268"/>
          </a:xfrm>
        </p:grpSpPr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23F1A00B-B5D1-4A1F-A84C-8D13EE4B6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5" y="2282"/>
              <a:ext cx="0" cy="147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stealth" w="med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DF3A702F-84AA-4D4B-B1F1-7EB4900B0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5" y="3756"/>
              <a:ext cx="259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45560148-6F6A-4A24-A729-A54A39FEA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5" y="3434"/>
              <a:ext cx="5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8C2DF027-B523-434D-80C9-9F11D3942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9" y="3111"/>
              <a:ext cx="45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C2FD1860-955A-4260-8EE2-030FA2CB2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5" y="2799"/>
              <a:ext cx="5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2A1DBC2D-9AE0-4B2E-A4DF-D3683E643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5" y="2498"/>
              <a:ext cx="5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8CE81DE9-0563-4424-8F28-ECAF98A62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1" y="3746"/>
              <a:ext cx="0" cy="21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5528B89A-1D56-4D23-82D2-B3CF79FFEA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7" y="3746"/>
              <a:ext cx="0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5735FA1C-9CFA-48EB-8B05-0862755C1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3" y="3746"/>
              <a:ext cx="0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AE0BD8A0-D824-44D5-9CE5-A90CFDD9A7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9" y="3734"/>
              <a:ext cx="0" cy="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827C7273-DA55-4C39-8598-D9FCBD572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" y="2012"/>
              <a:ext cx="1013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 i="1" dirty="0" err="1">
                  <a:latin typeface="Times New Roman" pitchFamily="18" charset="0"/>
                </a:rPr>
                <a:t>i</a:t>
              </a:r>
              <a:r>
                <a:rPr lang="en-US" altLang="zh-CN" sz="2800" b="0" baseline="-25000" dirty="0" err="1">
                  <a:latin typeface="Times New Roman" pitchFamily="18" charset="0"/>
                </a:rPr>
                <a:t>B</a:t>
              </a:r>
              <a:r>
                <a:rPr lang="en-US" altLang="zh-CN" sz="2800" b="0" dirty="0">
                  <a:latin typeface="Times New Roman" pitchFamily="18" charset="0"/>
                </a:rPr>
                <a:t>(</a:t>
              </a:r>
              <a:r>
                <a:rPr lang="en-US" altLang="zh-CN" sz="2800" b="0" i="1" dirty="0">
                  <a:latin typeface="Times New Roman" pitchFamily="18" charset="0"/>
                </a:rPr>
                <a:t>mA</a:t>
              </a:r>
              <a:r>
                <a:rPr lang="en-US" altLang="zh-CN" sz="2800" b="0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01F7F27C-CBF2-44E6-9D88-31F0661F0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3677"/>
              <a:ext cx="1224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 i="1" dirty="0" err="1">
                  <a:latin typeface="Times New Roman" pitchFamily="18" charset="0"/>
                </a:rPr>
                <a:t>u</a:t>
              </a:r>
              <a:r>
                <a:rPr lang="en-US" altLang="zh-CN" sz="2800" b="0" baseline="-25000" dirty="0" err="1">
                  <a:latin typeface="Times New Roman" pitchFamily="18" charset="0"/>
                </a:rPr>
                <a:t>BE</a:t>
              </a:r>
              <a:r>
                <a:rPr lang="en-US" altLang="zh-CN" sz="2800" b="0" dirty="0">
                  <a:latin typeface="Times New Roman" pitchFamily="18" charset="0"/>
                </a:rPr>
                <a:t>(</a:t>
              </a:r>
              <a:r>
                <a:rPr lang="en-US" altLang="zh-CN" sz="2800" b="0" i="1" dirty="0">
                  <a:latin typeface="Times New Roman" pitchFamily="18" charset="0"/>
                </a:rPr>
                <a:t>V</a:t>
              </a:r>
              <a:r>
                <a:rPr lang="en-US" altLang="zh-CN" sz="2800" b="0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371E6E94-E8E2-4B2C-ABA5-094BF1B2F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3" y="3748"/>
              <a:ext cx="50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 dirty="0">
                  <a:latin typeface="Times New Roman" pitchFamily="18" charset="0"/>
                </a:rPr>
                <a:t>0.2</a:t>
              </a: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B46149E4-937F-492C-871A-7D60151D7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" y="3755"/>
              <a:ext cx="50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>
                  <a:latin typeface="Times New Roman" pitchFamily="18" charset="0"/>
                </a:rPr>
                <a:t>0.4</a:t>
              </a: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033DCBD0-00B5-4BD1-8A39-B1522E70A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3755"/>
              <a:ext cx="50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>
                  <a:latin typeface="Times New Roman" pitchFamily="18" charset="0"/>
                </a:rPr>
                <a:t>0.6</a:t>
              </a:r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FFE93BC9-F57B-43F1-9D8D-EEE9FF2B1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" y="3755"/>
              <a:ext cx="50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 dirty="0">
                  <a:latin typeface="Times New Roman" pitchFamily="18" charset="0"/>
                </a:rPr>
                <a:t>0.8</a:t>
              </a:r>
            </a:p>
          </p:txBody>
        </p:sp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D90110B0-B898-4C45-9DC2-671A8E3A5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3294"/>
              <a:ext cx="673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>
                  <a:latin typeface="Times New Roman" pitchFamily="18" charset="0"/>
                </a:rPr>
                <a:t>0.02</a:t>
              </a: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9A9A62BC-1FCB-4A6D-B9FC-B5FBB6B00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2982"/>
              <a:ext cx="65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>
                  <a:latin typeface="Times New Roman" pitchFamily="18" charset="0"/>
                </a:rPr>
                <a:t>0.04</a:t>
              </a:r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42A8088E-3DEE-4353-962D-3AF1BCA7A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" y="2645"/>
              <a:ext cx="70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>
                  <a:latin typeface="Times New Roman" pitchFamily="18" charset="0"/>
                </a:rPr>
                <a:t>0.06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40866404-CEDC-4764-ABD3-D97AC8F19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" y="2354"/>
              <a:ext cx="646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>
                  <a:latin typeface="Times New Roman" pitchFamily="18" charset="0"/>
                </a:rPr>
                <a:t>0.08</a:t>
              </a:r>
            </a:p>
          </p:txBody>
        </p:sp>
        <p:sp>
          <p:nvSpPr>
            <p:cNvPr id="25" name="Text Box 27">
              <a:extLst>
                <a:ext uri="{FF2B5EF4-FFF2-40B4-BE49-F238E27FC236}">
                  <a16:creationId xmlns:a16="http://schemas.microsoft.com/office/drawing/2014/main" id="{BC1A48F0-474A-4FD8-B25F-8E48ED176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7" y="3748"/>
              <a:ext cx="507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B14C4CC-FC37-407F-94A7-7FC2045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" y="2563"/>
              <a:ext cx="567" cy="1194"/>
            </a:xfrm>
            <a:custGeom>
              <a:avLst/>
              <a:gdLst>
                <a:gd name="T0" fmla="*/ 0 w 460"/>
                <a:gd name="T1" fmla="*/ 2220 h 2220"/>
                <a:gd name="T2" fmla="*/ 200 w 460"/>
                <a:gd name="T3" fmla="*/ 2080 h 2220"/>
                <a:gd name="T4" fmla="*/ 320 w 460"/>
                <a:gd name="T5" fmla="*/ 1740 h 2220"/>
                <a:gd name="T6" fmla="*/ 400 w 460"/>
                <a:gd name="T7" fmla="*/ 1080 h 2220"/>
                <a:gd name="T8" fmla="*/ 460 w 460"/>
                <a:gd name="T9" fmla="*/ 0 h 2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0"/>
                <a:gd name="T16" fmla="*/ 0 h 2220"/>
                <a:gd name="T17" fmla="*/ 460 w 460"/>
                <a:gd name="T18" fmla="*/ 2220 h 22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0" h="2220">
                  <a:moveTo>
                    <a:pt x="0" y="2220"/>
                  </a:moveTo>
                  <a:cubicBezTo>
                    <a:pt x="73" y="2190"/>
                    <a:pt x="147" y="2160"/>
                    <a:pt x="200" y="2080"/>
                  </a:cubicBezTo>
                  <a:cubicBezTo>
                    <a:pt x="253" y="2000"/>
                    <a:pt x="287" y="1907"/>
                    <a:pt x="320" y="1740"/>
                  </a:cubicBezTo>
                  <a:cubicBezTo>
                    <a:pt x="353" y="1573"/>
                    <a:pt x="377" y="1370"/>
                    <a:pt x="400" y="1080"/>
                  </a:cubicBezTo>
                  <a:cubicBezTo>
                    <a:pt x="423" y="790"/>
                    <a:pt x="441" y="395"/>
                    <a:pt x="460" y="0"/>
                  </a:cubicBezTo>
                </a:path>
              </a:pathLst>
            </a:custGeom>
            <a:noFill/>
            <a:ln w="57150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AF770F1-EB76-4FCE-A216-933BC2C3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5" y="2563"/>
              <a:ext cx="352" cy="1194"/>
            </a:xfrm>
            <a:custGeom>
              <a:avLst/>
              <a:gdLst>
                <a:gd name="T0" fmla="*/ 0 w 473"/>
                <a:gd name="T1" fmla="*/ 2220 h 2220"/>
                <a:gd name="T2" fmla="*/ 220 w 473"/>
                <a:gd name="T3" fmla="*/ 2020 h 2220"/>
                <a:gd name="T4" fmla="*/ 440 w 473"/>
                <a:gd name="T5" fmla="*/ 1520 h 2220"/>
                <a:gd name="T6" fmla="*/ 420 w 473"/>
                <a:gd name="T7" fmla="*/ 0 h 2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3"/>
                <a:gd name="T13" fmla="*/ 0 h 2220"/>
                <a:gd name="T14" fmla="*/ 473 w 473"/>
                <a:gd name="T15" fmla="*/ 2220 h 2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3" h="2220">
                  <a:moveTo>
                    <a:pt x="0" y="2220"/>
                  </a:moveTo>
                  <a:cubicBezTo>
                    <a:pt x="73" y="2178"/>
                    <a:pt x="147" y="2137"/>
                    <a:pt x="220" y="2020"/>
                  </a:cubicBezTo>
                  <a:cubicBezTo>
                    <a:pt x="293" y="1903"/>
                    <a:pt x="407" y="1857"/>
                    <a:pt x="440" y="1520"/>
                  </a:cubicBezTo>
                  <a:cubicBezTo>
                    <a:pt x="473" y="1183"/>
                    <a:pt x="446" y="591"/>
                    <a:pt x="420" y="0"/>
                  </a:cubicBezTo>
                </a:path>
              </a:pathLst>
            </a:custGeom>
            <a:noFill/>
            <a:ln w="57150">
              <a:solidFill>
                <a:srgbClr val="00FF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7BB62A8D-F64F-4A00-BB51-444CC798A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2638"/>
              <a:ext cx="372" cy="1107"/>
            </a:xfrm>
            <a:custGeom>
              <a:avLst/>
              <a:gdLst>
                <a:gd name="T0" fmla="*/ 0 w 473"/>
                <a:gd name="T1" fmla="*/ 2220 h 2220"/>
                <a:gd name="T2" fmla="*/ 220 w 473"/>
                <a:gd name="T3" fmla="*/ 2020 h 2220"/>
                <a:gd name="T4" fmla="*/ 440 w 473"/>
                <a:gd name="T5" fmla="*/ 1520 h 2220"/>
                <a:gd name="T6" fmla="*/ 420 w 473"/>
                <a:gd name="T7" fmla="*/ 0 h 2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3"/>
                <a:gd name="T13" fmla="*/ 0 h 2220"/>
                <a:gd name="T14" fmla="*/ 473 w 473"/>
                <a:gd name="T15" fmla="*/ 2220 h 2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3" h="2220">
                  <a:moveTo>
                    <a:pt x="0" y="2220"/>
                  </a:moveTo>
                  <a:cubicBezTo>
                    <a:pt x="73" y="2178"/>
                    <a:pt x="147" y="2137"/>
                    <a:pt x="220" y="2020"/>
                  </a:cubicBezTo>
                  <a:cubicBezTo>
                    <a:pt x="293" y="1903"/>
                    <a:pt x="407" y="1857"/>
                    <a:pt x="440" y="1520"/>
                  </a:cubicBezTo>
                  <a:cubicBezTo>
                    <a:pt x="473" y="1183"/>
                    <a:pt x="446" y="591"/>
                    <a:pt x="420" y="0"/>
                  </a:cubicBezTo>
                </a:path>
              </a:pathLst>
            </a:custGeom>
            <a:noFill/>
            <a:ln w="57150">
              <a:solidFill>
                <a:srgbClr val="CC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31">
              <a:extLst>
                <a:ext uri="{FF2B5EF4-FFF2-40B4-BE49-F238E27FC236}">
                  <a16:creationId xmlns:a16="http://schemas.microsoft.com/office/drawing/2014/main" id="{C7802ECC-9273-4F7C-8C8F-CD32AA4E5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2891"/>
              <a:ext cx="101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 i="1">
                  <a:latin typeface="Times New Roman" pitchFamily="18" charset="0"/>
                </a:rPr>
                <a:t>u</a:t>
              </a:r>
              <a:r>
                <a:rPr lang="en-US" altLang="zh-CN" sz="2800" b="0" baseline="-25000">
                  <a:latin typeface="Times New Roman" pitchFamily="18" charset="0"/>
                </a:rPr>
                <a:t>CE</a:t>
              </a:r>
              <a:r>
                <a:rPr lang="en-US" altLang="zh-CN" sz="2800" b="0" i="1" baseline="-25000">
                  <a:latin typeface="Times New Roman" pitchFamily="18" charset="0"/>
                </a:rPr>
                <a:t> </a:t>
              </a:r>
              <a:r>
                <a:rPr lang="en-US" altLang="zh-CN" sz="2800" b="0">
                  <a:latin typeface="Times New Roman" pitchFamily="18" charset="0"/>
                </a:rPr>
                <a:t>= 0</a:t>
              </a:r>
              <a:r>
                <a:rPr lang="en-US" altLang="zh-CN" sz="2800" b="0" i="1">
                  <a:latin typeface="Times New Roman" pitchFamily="18" charset="0"/>
                </a:rPr>
                <a:t>V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A841747F-24D4-4F2A-93AF-AFEE1EF1D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6" y="3015"/>
              <a:ext cx="209" cy="75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33">
              <a:extLst>
                <a:ext uri="{FF2B5EF4-FFF2-40B4-BE49-F238E27FC236}">
                  <a16:creationId xmlns:a16="http://schemas.microsoft.com/office/drawing/2014/main" id="{529C1A6C-325F-48D4-A706-AC334116A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0" y="2239"/>
              <a:ext cx="536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 dirty="0">
                  <a:latin typeface="Times New Roman" pitchFamily="18" charset="0"/>
                </a:rPr>
                <a:t>1</a:t>
              </a:r>
              <a:r>
                <a:rPr lang="en-US" altLang="zh-CN" sz="2800" b="0" i="1" dirty="0">
                  <a:latin typeface="Times New Roman" pitchFamily="18" charset="0"/>
                </a:rPr>
                <a:t>V</a:t>
              </a:r>
              <a:endParaRPr lang="en-US" altLang="zh-CN" sz="2800" b="0" dirty="0">
                <a:latin typeface="Times New Roman" pitchFamily="18" charset="0"/>
              </a:endParaRPr>
            </a:p>
          </p:txBody>
        </p:sp>
        <p:sp>
          <p:nvSpPr>
            <p:cNvPr id="32" name="Line 34">
              <a:extLst>
                <a:ext uri="{FF2B5EF4-FFF2-40B4-BE49-F238E27FC236}">
                  <a16:creationId xmlns:a16="http://schemas.microsoft.com/office/drawing/2014/main" id="{E1916907-D7E4-4F78-AD2E-C51480F71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23" y="2530"/>
              <a:ext cx="134" cy="141"/>
            </a:xfrm>
            <a:prstGeom prst="line">
              <a:avLst/>
            </a:prstGeom>
            <a:noFill/>
            <a:ln w="28575">
              <a:solidFill>
                <a:srgbClr val="00FF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5">
              <a:extLst>
                <a:ext uri="{FF2B5EF4-FFF2-40B4-BE49-F238E27FC236}">
                  <a16:creationId xmlns:a16="http://schemas.microsoft.com/office/drawing/2014/main" id="{CDC5EA43-9982-40E3-A753-DB3DC2F0D8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2" y="2649"/>
              <a:ext cx="238" cy="118"/>
            </a:xfrm>
            <a:prstGeom prst="line">
              <a:avLst/>
            </a:prstGeom>
            <a:noFill/>
            <a:ln w="28575">
              <a:solidFill>
                <a:srgbClr val="CC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36">
              <a:extLst>
                <a:ext uri="{FF2B5EF4-FFF2-40B4-BE49-F238E27FC236}">
                  <a16:creationId xmlns:a16="http://schemas.microsoft.com/office/drawing/2014/main" id="{B19264E6-BD48-4BB2-AD67-0B164CB96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2419"/>
              <a:ext cx="58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>
                  <a:latin typeface="Times New Roman" pitchFamily="18" charset="0"/>
                </a:rPr>
                <a:t>5</a:t>
              </a:r>
              <a:r>
                <a:rPr lang="en-US" altLang="zh-CN" sz="2800" b="0" i="1">
                  <a:latin typeface="Times New Roman" pitchFamily="18" charset="0"/>
                </a:rPr>
                <a:t>V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35" name="Text Box 37">
              <a:extLst>
                <a:ext uri="{FF2B5EF4-FFF2-40B4-BE49-F238E27FC236}">
                  <a16:creationId xmlns:a16="http://schemas.microsoft.com/office/drawing/2014/main" id="{1FB49A83-B10B-44DE-AD72-2A6633DD5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" y="4102"/>
              <a:ext cx="3966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400" dirty="0">
                  <a:latin typeface="Times New Roman" pitchFamily="18" charset="0"/>
                </a:rPr>
                <a:t>3DG4</a:t>
              </a:r>
              <a:r>
                <a:rPr lang="zh-CN" altLang="en-US" sz="2400" dirty="0">
                  <a:latin typeface="Times New Roman" pitchFamily="18" charset="0"/>
                </a:rPr>
                <a:t>的输入特性</a:t>
              </a:r>
            </a:p>
          </p:txBody>
        </p:sp>
        <p:sp>
          <p:nvSpPr>
            <p:cNvPr id="36" name="Text Box 38">
              <a:extLst>
                <a:ext uri="{FF2B5EF4-FFF2-40B4-BE49-F238E27FC236}">
                  <a16:creationId xmlns:a16="http://schemas.microsoft.com/office/drawing/2014/main" id="{59B801AB-6921-4811-94A7-E80CF46F4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1" y="2455"/>
              <a:ext cx="934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>
                  <a:latin typeface="Times New Roman" pitchFamily="18" charset="0"/>
                </a:rPr>
                <a:t>20℃</a:t>
              </a:r>
              <a:endParaRPr lang="en-US" altLang="zh-CN" sz="2800" b="0" baseline="-250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14296" y="148445"/>
            <a:ext cx="7886700" cy="987442"/>
          </a:xfrm>
        </p:spPr>
        <p:txBody>
          <a:bodyPr/>
          <a:lstStyle/>
          <a:p>
            <a:pPr algn="l" eaLnBrk="1" hangingPunct="1"/>
            <a:r>
              <a:rPr lang="en-US" altLang="zh-CN" sz="3600" b="1" dirty="0">
                <a:latin typeface="Times New Roman" pitchFamily="18" charset="0"/>
              </a:rPr>
              <a:t>⑵ </a:t>
            </a:r>
            <a:r>
              <a:rPr lang="zh-CN" altLang="en-US" sz="3600" b="1" dirty="0">
                <a:latin typeface="Times New Roman" pitchFamily="18" charset="0"/>
              </a:rPr>
              <a:t>共射输出特性 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546894" y="1028014"/>
            <a:ext cx="7772400" cy="1219200"/>
          </a:xfrm>
        </p:spPr>
        <p:txBody>
          <a:bodyPr/>
          <a:lstStyle/>
          <a:p>
            <a:pPr algn="just" eaLnBrk="1" hangingPunct="1"/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baseline="-30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b="1" dirty="0">
                <a:latin typeface="Times New Roman" pitchFamily="18" charset="0"/>
              </a:rPr>
              <a:t>为固定值时，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baseline="-30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3200" b="1" dirty="0">
                <a:latin typeface="Times New Roman" pitchFamily="18" charset="0"/>
              </a:rPr>
              <a:t>和</a:t>
            </a:r>
            <a:r>
              <a:rPr lang="en-US" altLang="zh-CN" sz="3200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3200" b="1" baseline="-30000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zh-CN" altLang="en-US" sz="3200" b="1" dirty="0">
                <a:latin typeface="Times New Roman" pitchFamily="18" charset="0"/>
              </a:rPr>
              <a:t>之间的关系曲线称为共射输出特性，即</a:t>
            </a:r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703214"/>
              </p:ext>
            </p:extLst>
          </p:nvPr>
        </p:nvGraphicFramePr>
        <p:xfrm>
          <a:off x="5270500" y="1714500"/>
          <a:ext cx="2587626" cy="72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8" name="公式" r:id="rId4" imgW="863280" imgH="241200" progId="Equation.3">
                  <p:embed/>
                </p:oleObj>
              </mc:Choice>
              <mc:Fallback>
                <p:oleObj name="公式" r:id="rId4" imgW="8632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1714500"/>
                        <a:ext cx="2587626" cy="721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" name="Group 137">
            <a:extLst>
              <a:ext uri="{FF2B5EF4-FFF2-40B4-BE49-F238E27FC236}">
                <a16:creationId xmlns:a16="http://schemas.microsoft.com/office/drawing/2014/main" id="{5EA2419A-80EF-4EF9-9BCB-913C1F915828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2358929"/>
            <a:ext cx="5356529" cy="4283075"/>
            <a:chOff x="243" y="1565"/>
            <a:chExt cx="2936" cy="2698"/>
          </a:xfrm>
        </p:grpSpPr>
        <p:grpSp>
          <p:nvGrpSpPr>
            <p:cNvPr id="138" name="Group 138">
              <a:extLst>
                <a:ext uri="{FF2B5EF4-FFF2-40B4-BE49-F238E27FC236}">
                  <a16:creationId xmlns:a16="http://schemas.microsoft.com/office/drawing/2014/main" id="{0180E3F2-E92C-4DC1-8ED6-6A338A7C6E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" y="1565"/>
              <a:ext cx="2936" cy="2402"/>
              <a:chOff x="243" y="1565"/>
              <a:chExt cx="2936" cy="2402"/>
            </a:xfrm>
          </p:grpSpPr>
          <p:grpSp>
            <p:nvGrpSpPr>
              <p:cNvPr id="200" name="Group 140">
                <a:extLst>
                  <a:ext uri="{FF2B5EF4-FFF2-40B4-BE49-F238E27FC236}">
                    <a16:creationId xmlns:a16="http://schemas.microsoft.com/office/drawing/2014/main" id="{19B37A05-FF02-4297-9523-5D7D7BBFE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1911"/>
                <a:ext cx="1680" cy="1766"/>
                <a:chOff x="1918" y="12160"/>
                <a:chExt cx="3620" cy="2840"/>
              </a:xfrm>
            </p:grpSpPr>
            <p:sp>
              <p:nvSpPr>
                <p:cNvPr id="256" name="Line 141">
                  <a:extLst>
                    <a:ext uri="{FF2B5EF4-FFF2-40B4-BE49-F238E27FC236}">
                      <a16:creationId xmlns:a16="http://schemas.microsoft.com/office/drawing/2014/main" id="{992A1ACA-A826-4DFF-B162-A62C1B0A8D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18" y="12160"/>
                  <a:ext cx="0" cy="284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stealth" w="sm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" name="Line 142">
                  <a:extLst>
                    <a:ext uri="{FF2B5EF4-FFF2-40B4-BE49-F238E27FC236}">
                      <a16:creationId xmlns:a16="http://schemas.microsoft.com/office/drawing/2014/main" id="{0A18A783-FF1B-4463-A361-F62C28A40A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18" y="15000"/>
                  <a:ext cx="3620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 type="stealth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143">
                  <a:extLst>
                    <a:ext uri="{FF2B5EF4-FFF2-40B4-BE49-F238E27FC236}">
                      <a16:creationId xmlns:a16="http://schemas.microsoft.com/office/drawing/2014/main" id="{19E15225-62EF-4584-9C0F-6DA65488A3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8" y="14520"/>
                  <a:ext cx="3180" cy="46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" name="Line 144">
                  <a:extLst>
                    <a:ext uri="{FF2B5EF4-FFF2-40B4-BE49-F238E27FC236}">
                      <a16:creationId xmlns:a16="http://schemas.microsoft.com/office/drawing/2014/main" id="{3BE8B5DA-5DCE-4D22-9761-A04249795A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18" y="12580"/>
                  <a:ext cx="240" cy="240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0" name="Freeform 145">
                  <a:extLst>
                    <a:ext uri="{FF2B5EF4-FFF2-40B4-BE49-F238E27FC236}">
                      <a16:creationId xmlns:a16="http://schemas.microsoft.com/office/drawing/2014/main" id="{B92FCE5D-22DE-48A1-81EC-1DC9DA9ACF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8" y="14220"/>
                  <a:ext cx="2960" cy="6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1" name="Freeform 146">
                  <a:extLst>
                    <a:ext uri="{FF2B5EF4-FFF2-40B4-BE49-F238E27FC236}">
                      <a16:creationId xmlns:a16="http://schemas.microsoft.com/office/drawing/2014/main" id="{9E8C9889-BCC4-4A80-8AC0-55DBC4EA47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8" y="13980"/>
                  <a:ext cx="2680" cy="575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2" name="Freeform 147">
                  <a:extLst>
                    <a:ext uri="{FF2B5EF4-FFF2-40B4-BE49-F238E27FC236}">
                      <a16:creationId xmlns:a16="http://schemas.microsoft.com/office/drawing/2014/main" id="{1463B956-F154-4401-B850-B6A9C46AF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8" y="13700"/>
                  <a:ext cx="2520" cy="5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3" name="Freeform 148">
                  <a:extLst>
                    <a:ext uri="{FF2B5EF4-FFF2-40B4-BE49-F238E27FC236}">
                      <a16:creationId xmlns:a16="http://schemas.microsoft.com/office/drawing/2014/main" id="{FB60FA81-4829-4832-A8EB-9CA71BBE88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8" y="13420"/>
                  <a:ext cx="2440" cy="5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4" name="Freeform 149">
                  <a:extLst>
                    <a:ext uri="{FF2B5EF4-FFF2-40B4-BE49-F238E27FC236}">
                      <a16:creationId xmlns:a16="http://schemas.microsoft.com/office/drawing/2014/main" id="{4AA7C380-D08A-4076-98B7-32DA81FEE8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" y="13160"/>
                  <a:ext cx="2280" cy="54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5" name="Freeform 150">
                  <a:extLst>
                    <a:ext uri="{FF2B5EF4-FFF2-40B4-BE49-F238E27FC236}">
                      <a16:creationId xmlns:a16="http://schemas.microsoft.com/office/drawing/2014/main" id="{5019B21C-0DB9-436C-B646-F8159E5504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8" y="12880"/>
                  <a:ext cx="2160" cy="4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" name="Freeform 151">
                  <a:extLst>
                    <a:ext uri="{FF2B5EF4-FFF2-40B4-BE49-F238E27FC236}">
                      <a16:creationId xmlns:a16="http://schemas.microsoft.com/office/drawing/2014/main" id="{3ED96BAB-5164-4C69-8F02-B7ABB79784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8" y="12620"/>
                  <a:ext cx="1980" cy="5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7" name="Freeform 152">
                  <a:extLst>
                    <a:ext uri="{FF2B5EF4-FFF2-40B4-BE49-F238E27FC236}">
                      <a16:creationId xmlns:a16="http://schemas.microsoft.com/office/drawing/2014/main" id="{B8D918B9-E59D-49DF-86CB-1688D6C8C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8" y="12400"/>
                  <a:ext cx="1500" cy="5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153">
                  <a:extLst>
                    <a:ext uri="{FF2B5EF4-FFF2-40B4-BE49-F238E27FC236}">
                      <a16:creationId xmlns:a16="http://schemas.microsoft.com/office/drawing/2014/main" id="{AE363AD4-2F95-454B-9F07-C5AA36AD49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8" y="14800"/>
                  <a:ext cx="3280" cy="1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1" name="Group 154">
                <a:extLst>
                  <a:ext uri="{FF2B5EF4-FFF2-40B4-BE49-F238E27FC236}">
                    <a16:creationId xmlns:a16="http://schemas.microsoft.com/office/drawing/2014/main" id="{341DE030-7A1E-4E51-AFAB-1ED024854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6" y="3549"/>
                <a:ext cx="1467" cy="125"/>
                <a:chOff x="2058" y="14580"/>
                <a:chExt cx="3160" cy="200"/>
              </a:xfrm>
            </p:grpSpPr>
            <p:sp>
              <p:nvSpPr>
                <p:cNvPr id="249" name="Line 155">
                  <a:extLst>
                    <a:ext uri="{FF2B5EF4-FFF2-40B4-BE49-F238E27FC236}">
                      <a16:creationId xmlns:a16="http://schemas.microsoft.com/office/drawing/2014/main" id="{D19942D4-69D7-4DA7-88EB-575F0F37C8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58" y="14640"/>
                  <a:ext cx="300" cy="14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0" name="Line 156">
                  <a:extLst>
                    <a:ext uri="{FF2B5EF4-FFF2-40B4-BE49-F238E27FC236}">
                      <a16:creationId xmlns:a16="http://schemas.microsoft.com/office/drawing/2014/main" id="{A5234767-F6A9-436C-919E-9690026001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18" y="14640"/>
                  <a:ext cx="400" cy="14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1" name="Line 157">
                  <a:extLst>
                    <a:ext uri="{FF2B5EF4-FFF2-40B4-BE49-F238E27FC236}">
                      <a16:creationId xmlns:a16="http://schemas.microsoft.com/office/drawing/2014/main" id="{22FE9BC3-235A-40D4-88EC-CAE8DD63BD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58" y="14640"/>
                  <a:ext cx="380" cy="14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2" name="Line 158">
                  <a:extLst>
                    <a:ext uri="{FF2B5EF4-FFF2-40B4-BE49-F238E27FC236}">
                      <a16:creationId xmlns:a16="http://schemas.microsoft.com/office/drawing/2014/main" id="{C424303D-F353-46C9-867D-6ECB0D9B9C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18" y="14620"/>
                  <a:ext cx="500" cy="16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" name="Line 159">
                  <a:extLst>
                    <a:ext uri="{FF2B5EF4-FFF2-40B4-BE49-F238E27FC236}">
                      <a16:creationId xmlns:a16="http://schemas.microsoft.com/office/drawing/2014/main" id="{69768DE3-C8A6-4BA8-AB14-41A1DC34CA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38" y="14600"/>
                  <a:ext cx="560" cy="18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4" name="Line 160">
                  <a:extLst>
                    <a:ext uri="{FF2B5EF4-FFF2-40B4-BE49-F238E27FC236}">
                      <a16:creationId xmlns:a16="http://schemas.microsoft.com/office/drawing/2014/main" id="{3A3D3E68-AEA4-4827-9092-844070E83E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58" y="14600"/>
                  <a:ext cx="620" cy="18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5" name="Line 161">
                  <a:extLst>
                    <a:ext uri="{FF2B5EF4-FFF2-40B4-BE49-F238E27FC236}">
                      <a16:creationId xmlns:a16="http://schemas.microsoft.com/office/drawing/2014/main" id="{F8ADD23B-B591-4F73-932C-144AF41511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38" y="14580"/>
                  <a:ext cx="580" cy="20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2" name="Line 162">
                <a:extLst>
                  <a:ext uri="{FF2B5EF4-FFF2-40B4-BE49-F238E27FC236}">
                    <a16:creationId xmlns:a16="http://schemas.microsoft.com/office/drawing/2014/main" id="{02E5871F-4A80-40C4-ACA8-904BD5567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9" y="2219"/>
                <a:ext cx="93" cy="12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Line 163">
                <a:extLst>
                  <a:ext uri="{FF2B5EF4-FFF2-40B4-BE49-F238E27FC236}">
                    <a16:creationId xmlns:a16="http://schemas.microsoft.com/office/drawing/2014/main" id="{40012DB8-1ACB-4BCC-8BA7-88F83AED99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" y="2381"/>
                <a:ext cx="93" cy="112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Line 164">
                <a:extLst>
                  <a:ext uri="{FF2B5EF4-FFF2-40B4-BE49-F238E27FC236}">
                    <a16:creationId xmlns:a16="http://schemas.microsoft.com/office/drawing/2014/main" id="{193D92D7-2DB4-4ECF-B0C2-C26A077D5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" y="2555"/>
                <a:ext cx="74" cy="7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" name="Line 165">
                <a:extLst>
                  <a:ext uri="{FF2B5EF4-FFF2-40B4-BE49-F238E27FC236}">
                    <a16:creationId xmlns:a16="http://schemas.microsoft.com/office/drawing/2014/main" id="{38A068AA-1658-496B-88B1-76B1426C6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" y="2717"/>
                <a:ext cx="65" cy="7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" name="Line 166">
                <a:extLst>
                  <a:ext uri="{FF2B5EF4-FFF2-40B4-BE49-F238E27FC236}">
                    <a16:creationId xmlns:a16="http://schemas.microsoft.com/office/drawing/2014/main" id="{4C86A318-F82B-4D9F-86C5-25DE2CC2B1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" y="2940"/>
                <a:ext cx="46" cy="87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" name="Line 167">
                <a:extLst>
                  <a:ext uri="{FF2B5EF4-FFF2-40B4-BE49-F238E27FC236}">
                    <a16:creationId xmlns:a16="http://schemas.microsoft.com/office/drawing/2014/main" id="{4E2E8F70-CB67-4A27-A9B6-9B08AFFB0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9" y="3114"/>
                <a:ext cx="28" cy="75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" name="Line 168">
                <a:extLst>
                  <a:ext uri="{FF2B5EF4-FFF2-40B4-BE49-F238E27FC236}">
                    <a16:creationId xmlns:a16="http://schemas.microsoft.com/office/drawing/2014/main" id="{FA12B6FF-E779-4414-AD4B-8B93F11D7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" y="3276"/>
                <a:ext cx="18" cy="37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" name="Text Box 169">
                <a:extLst>
                  <a:ext uri="{FF2B5EF4-FFF2-40B4-BE49-F238E27FC236}">
                    <a16:creationId xmlns:a16="http://schemas.microsoft.com/office/drawing/2014/main" id="{01BAF843-7742-4454-BA24-E1C36218C2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" y="1565"/>
                <a:ext cx="766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400" i="1">
                    <a:latin typeface="Times New Roman" pitchFamily="18" charset="0"/>
                  </a:rPr>
                  <a:t>i</a:t>
                </a:r>
                <a:r>
                  <a:rPr lang="en-US" altLang="zh-CN" sz="2400" i="1" baseline="-25000">
                    <a:latin typeface="Times New Roman" pitchFamily="18" charset="0"/>
                  </a:rPr>
                  <a:t>C</a:t>
                </a:r>
                <a:r>
                  <a:rPr lang="en-US" altLang="zh-CN" sz="2400">
                    <a:latin typeface="Times New Roman" pitchFamily="18" charset="0"/>
                  </a:rPr>
                  <a:t>(</a:t>
                </a:r>
                <a:r>
                  <a:rPr lang="en-US" altLang="zh-CN" sz="2400" i="1">
                    <a:latin typeface="Times New Roman" pitchFamily="18" charset="0"/>
                  </a:rPr>
                  <a:t>mA</a:t>
                </a:r>
                <a:r>
                  <a:rPr lang="en-US" altLang="zh-CN" sz="240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210" name="Text Box 170">
                <a:extLst>
                  <a:ext uri="{FF2B5EF4-FFF2-40B4-BE49-F238E27FC236}">
                    <a16:creationId xmlns:a16="http://schemas.microsoft.com/office/drawing/2014/main" id="{CA0A8201-5548-45E6-91E8-D7A8E455E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2" y="3618"/>
                <a:ext cx="737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400" i="1" dirty="0" err="1">
                    <a:latin typeface="Times New Roman" pitchFamily="18" charset="0"/>
                  </a:rPr>
                  <a:t>u</a:t>
                </a:r>
                <a:r>
                  <a:rPr lang="en-US" altLang="zh-CN" sz="2400" i="1" baseline="-25000" dirty="0" err="1">
                    <a:latin typeface="Times New Roman" pitchFamily="18" charset="0"/>
                  </a:rPr>
                  <a:t>CE</a:t>
                </a:r>
                <a:r>
                  <a:rPr lang="en-US" altLang="zh-CN" sz="2400" dirty="0">
                    <a:latin typeface="Times New Roman" pitchFamily="18" charset="0"/>
                  </a:rPr>
                  <a:t>(</a:t>
                </a:r>
                <a:r>
                  <a:rPr lang="en-US" altLang="zh-CN" sz="2400" i="1" dirty="0">
                    <a:latin typeface="Times New Roman" pitchFamily="18" charset="0"/>
                  </a:rPr>
                  <a:t>V</a:t>
                </a:r>
                <a:r>
                  <a:rPr lang="en-US" altLang="zh-CN" sz="2400" dirty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211" name="Text Box 171">
                <a:extLst>
                  <a:ext uri="{FF2B5EF4-FFF2-40B4-BE49-F238E27FC236}">
                    <a16:creationId xmlns:a16="http://schemas.microsoft.com/office/drawing/2014/main" id="{B630F4AB-3A51-40F3-BB13-A1422E43B9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0" y="3360"/>
                <a:ext cx="615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 i="1">
                    <a:latin typeface="Times New Roman" pitchFamily="18" charset="0"/>
                  </a:rPr>
                  <a:t>i</a:t>
                </a:r>
                <a:r>
                  <a:rPr lang="en-US" altLang="zh-CN" b="0" i="1" baseline="-25000">
                    <a:latin typeface="Times New Roman" pitchFamily="18" charset="0"/>
                  </a:rPr>
                  <a:t>B </a:t>
                </a:r>
                <a:r>
                  <a:rPr lang="en-US" altLang="zh-CN" b="0">
                    <a:latin typeface="Times New Roman" pitchFamily="18" charset="0"/>
                  </a:rPr>
                  <a:t>= 0</a:t>
                </a:r>
              </a:p>
            </p:txBody>
          </p:sp>
          <p:sp>
            <p:nvSpPr>
              <p:cNvPr id="212" name="Text Box 172">
                <a:extLst>
                  <a:ext uri="{FF2B5EF4-FFF2-40B4-BE49-F238E27FC236}">
                    <a16:creationId xmlns:a16="http://schemas.microsoft.com/office/drawing/2014/main" id="{58B8F2A2-63C2-4425-A7ED-F11CA2951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0" y="3191"/>
                <a:ext cx="562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0.02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213" name="Text Box 173">
                <a:extLst>
                  <a:ext uri="{FF2B5EF4-FFF2-40B4-BE49-F238E27FC236}">
                    <a16:creationId xmlns:a16="http://schemas.microsoft.com/office/drawing/2014/main" id="{027872E8-6434-4FE0-AFF2-3766195D83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" y="2999"/>
                <a:ext cx="651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0.04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214" name="Text Box 174">
                <a:extLst>
                  <a:ext uri="{FF2B5EF4-FFF2-40B4-BE49-F238E27FC236}">
                    <a16:creationId xmlns:a16="http://schemas.microsoft.com/office/drawing/2014/main" id="{E4013B5D-ACD2-474C-9A52-B772FD484D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3" y="2855"/>
                <a:ext cx="609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0.06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215" name="Text Box 175">
                <a:extLst>
                  <a:ext uri="{FF2B5EF4-FFF2-40B4-BE49-F238E27FC236}">
                    <a16:creationId xmlns:a16="http://schemas.microsoft.com/office/drawing/2014/main" id="{3AB7D073-57ED-4B57-B5E9-75FDB065EA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9" y="2711"/>
                <a:ext cx="699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0.08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216" name="Text Box 176">
                <a:extLst>
                  <a:ext uri="{FF2B5EF4-FFF2-40B4-BE49-F238E27FC236}">
                    <a16:creationId xmlns:a16="http://schemas.microsoft.com/office/drawing/2014/main" id="{5ACDC2BE-1BAF-43F5-89F4-6577A34763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4" y="2519"/>
                <a:ext cx="612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0.10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217" name="Text Box 177">
                <a:extLst>
                  <a:ext uri="{FF2B5EF4-FFF2-40B4-BE49-F238E27FC236}">
                    <a16:creationId xmlns:a16="http://schemas.microsoft.com/office/drawing/2014/main" id="{83DE9B26-D385-4047-AA9C-E7FA1072D2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7" y="2376"/>
                <a:ext cx="601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0.12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218" name="Text Box 178">
                <a:extLst>
                  <a:ext uri="{FF2B5EF4-FFF2-40B4-BE49-F238E27FC236}">
                    <a16:creationId xmlns:a16="http://schemas.microsoft.com/office/drawing/2014/main" id="{1E9D63DA-0C1D-47A2-A581-677C4EBFB2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" y="2183"/>
                <a:ext cx="771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0.14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219" name="Text Box 179">
                <a:extLst>
                  <a:ext uri="{FF2B5EF4-FFF2-40B4-BE49-F238E27FC236}">
                    <a16:creationId xmlns:a16="http://schemas.microsoft.com/office/drawing/2014/main" id="{CF6E128C-A286-492C-9120-76F6C9EA57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1" y="2039"/>
                <a:ext cx="61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0.16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220" name="Text Box 180">
                <a:extLst>
                  <a:ext uri="{FF2B5EF4-FFF2-40B4-BE49-F238E27FC236}">
                    <a16:creationId xmlns:a16="http://schemas.microsoft.com/office/drawing/2014/main" id="{8E78AED0-99D1-4BF2-9C58-21491F930D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4" y="1895"/>
                <a:ext cx="676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0.18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221" name="Text Box 181">
                <a:extLst>
                  <a:ext uri="{FF2B5EF4-FFF2-40B4-BE49-F238E27FC236}">
                    <a16:creationId xmlns:a16="http://schemas.microsoft.com/office/drawing/2014/main" id="{D42ECD37-4794-4A70-8024-E7ECCB76FF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3" y="2356"/>
                <a:ext cx="241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>
                    <a:latin typeface="Times New Roman" pitchFamily="18" charset="0"/>
                  </a:rPr>
                  <a:t>放</a:t>
                </a:r>
              </a:p>
            </p:txBody>
          </p:sp>
          <p:sp>
            <p:nvSpPr>
              <p:cNvPr id="222" name="Text Box 182">
                <a:extLst>
                  <a:ext uri="{FF2B5EF4-FFF2-40B4-BE49-F238E27FC236}">
                    <a16:creationId xmlns:a16="http://schemas.microsoft.com/office/drawing/2014/main" id="{5246AEB2-5EF5-4016-B365-1BC36C7A6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9" y="2866"/>
                <a:ext cx="260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>
                    <a:latin typeface="Times New Roman" pitchFamily="18" charset="0"/>
                  </a:rPr>
                  <a:t>大</a:t>
                </a:r>
              </a:p>
            </p:txBody>
          </p:sp>
          <p:sp>
            <p:nvSpPr>
              <p:cNvPr id="223" name="Text Box 183">
                <a:extLst>
                  <a:ext uri="{FF2B5EF4-FFF2-40B4-BE49-F238E27FC236}">
                    <a16:creationId xmlns:a16="http://schemas.microsoft.com/office/drawing/2014/main" id="{F1BDC057-1806-47EB-9716-05F35E6F5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3" y="3343"/>
                <a:ext cx="251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>
                    <a:latin typeface="Times New Roman" pitchFamily="18" charset="0"/>
                  </a:rPr>
                  <a:t>区</a:t>
                </a:r>
              </a:p>
            </p:txBody>
          </p:sp>
          <p:sp>
            <p:nvSpPr>
              <p:cNvPr id="225" name="Text Box 185">
                <a:extLst>
                  <a:ext uri="{FF2B5EF4-FFF2-40B4-BE49-F238E27FC236}">
                    <a16:creationId xmlns:a16="http://schemas.microsoft.com/office/drawing/2014/main" id="{47E1DC99-471F-48A1-80EB-7825A6E6E4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" y="3419"/>
                <a:ext cx="662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 dirty="0">
                    <a:latin typeface="Times New Roman" pitchFamily="18" charset="0"/>
                  </a:rPr>
                  <a:t>截止区</a:t>
                </a:r>
              </a:p>
            </p:txBody>
          </p:sp>
          <p:sp>
            <p:nvSpPr>
              <p:cNvPr id="226" name="Line 186">
                <a:extLst>
                  <a:ext uri="{FF2B5EF4-FFF2-40B4-BE49-F238E27FC236}">
                    <a16:creationId xmlns:a16="http://schemas.microsoft.com/office/drawing/2014/main" id="{036772E1-B5E9-4CEF-99CD-FDC123C91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7" y="2331"/>
                <a:ext cx="111" cy="25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" name="Text Box 187">
                <a:extLst>
                  <a:ext uri="{FF2B5EF4-FFF2-40B4-BE49-F238E27FC236}">
                    <a16:creationId xmlns:a16="http://schemas.microsoft.com/office/drawing/2014/main" id="{8B48B0BC-8196-4A43-9C6F-13BCFBE85C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" y="2642"/>
                <a:ext cx="680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>
                    <a:latin typeface="Times New Roman" pitchFamily="18" charset="0"/>
                  </a:rPr>
                  <a:t>饱和区</a:t>
                </a:r>
              </a:p>
            </p:txBody>
          </p:sp>
          <p:sp>
            <p:nvSpPr>
              <p:cNvPr id="228" name="Line 188">
                <a:extLst>
                  <a:ext uri="{FF2B5EF4-FFF2-40B4-BE49-F238E27FC236}">
                    <a16:creationId xmlns:a16="http://schemas.microsoft.com/office/drawing/2014/main" id="{5C826A94-7E36-4E33-94D9-9A88D977A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" y="3325"/>
                <a:ext cx="36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" name="Line 189">
                <a:extLst>
                  <a:ext uri="{FF2B5EF4-FFF2-40B4-BE49-F238E27FC236}">
                    <a16:creationId xmlns:a16="http://schemas.microsoft.com/office/drawing/2014/main" id="{E3BB5AB8-114E-47C4-B526-ADB7D2F09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2" y="2940"/>
                <a:ext cx="28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" name="Line 190">
                <a:extLst>
                  <a:ext uri="{FF2B5EF4-FFF2-40B4-BE49-F238E27FC236}">
                    <a16:creationId xmlns:a16="http://schemas.microsoft.com/office/drawing/2014/main" id="{3976841B-3840-4F15-8023-E97A1296D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2" y="2542"/>
                <a:ext cx="28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" name="Line 191">
                <a:extLst>
                  <a:ext uri="{FF2B5EF4-FFF2-40B4-BE49-F238E27FC236}">
                    <a16:creationId xmlns:a16="http://schemas.microsoft.com/office/drawing/2014/main" id="{156E8D2D-0FF6-4B30-9A9B-2D6A8CBD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" y="2132"/>
                <a:ext cx="55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Text Box 192">
                <a:extLst>
                  <a:ext uri="{FF2B5EF4-FFF2-40B4-BE49-F238E27FC236}">
                    <a16:creationId xmlns:a16="http://schemas.microsoft.com/office/drawing/2014/main" id="{181A507B-0D7B-4C5D-9840-AC10B9BCBF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" y="3209"/>
                <a:ext cx="198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33" name="Text Box 193">
                <a:extLst>
                  <a:ext uri="{FF2B5EF4-FFF2-40B4-BE49-F238E27FC236}">
                    <a16:creationId xmlns:a16="http://schemas.microsoft.com/office/drawing/2014/main" id="{7A12B8CD-0496-4874-A35D-24989224DC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" y="3549"/>
                <a:ext cx="223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34" name="Text Box 194">
                <a:extLst>
                  <a:ext uri="{FF2B5EF4-FFF2-40B4-BE49-F238E27FC236}">
                    <a16:creationId xmlns:a16="http://schemas.microsoft.com/office/drawing/2014/main" id="{85A5880E-C2CF-410D-AF19-7BB03DA237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" y="2840"/>
                <a:ext cx="255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235" name="Text Box 195">
                <a:extLst>
                  <a:ext uri="{FF2B5EF4-FFF2-40B4-BE49-F238E27FC236}">
                    <a16:creationId xmlns:a16="http://schemas.microsoft.com/office/drawing/2014/main" id="{1E9DCB7B-7D19-4CC3-8C67-840A9C5347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" y="2443"/>
                <a:ext cx="255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236" name="Text Box 196">
                <a:extLst>
                  <a:ext uri="{FF2B5EF4-FFF2-40B4-BE49-F238E27FC236}">
                    <a16:creationId xmlns:a16="http://schemas.microsoft.com/office/drawing/2014/main" id="{FF84B7E8-8767-4781-85BA-D91DD12D56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" y="1990"/>
                <a:ext cx="269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237" name="Text Box 197">
                <a:extLst>
                  <a:ext uri="{FF2B5EF4-FFF2-40B4-BE49-F238E27FC236}">
                    <a16:creationId xmlns:a16="http://schemas.microsoft.com/office/drawing/2014/main" id="{38381ADC-B27A-4465-AC4B-E1274216B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0" y="1763"/>
                <a:ext cx="539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400">
                    <a:latin typeface="Times New Roman" pitchFamily="18" charset="0"/>
                  </a:rPr>
                  <a:t>20℃</a:t>
                </a:r>
              </a:p>
            </p:txBody>
          </p:sp>
          <p:sp>
            <p:nvSpPr>
              <p:cNvPr id="238" name="Line 198">
                <a:extLst>
                  <a:ext uri="{FF2B5EF4-FFF2-40B4-BE49-F238E27FC236}">
                    <a16:creationId xmlns:a16="http://schemas.microsoft.com/office/drawing/2014/main" id="{12BCEBDA-74F9-4D8F-8EB2-1068A80780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6" y="3674"/>
                <a:ext cx="0" cy="49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" name="Line 199">
                <a:extLst>
                  <a:ext uri="{FF2B5EF4-FFF2-40B4-BE49-F238E27FC236}">
                    <a16:creationId xmlns:a16="http://schemas.microsoft.com/office/drawing/2014/main" id="{3C1FA4E4-B800-4C93-B7A8-DAE770324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674"/>
                <a:ext cx="0" cy="37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" name="Line 200">
                <a:extLst>
                  <a:ext uri="{FF2B5EF4-FFF2-40B4-BE49-F238E27FC236}">
                    <a16:creationId xmlns:a16="http://schemas.microsoft.com/office/drawing/2014/main" id="{866D8E0A-8C54-4536-82F1-3EABEF6E5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3" y="3674"/>
                <a:ext cx="0" cy="49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" name="Line 201">
                <a:extLst>
                  <a:ext uri="{FF2B5EF4-FFF2-40B4-BE49-F238E27FC236}">
                    <a16:creationId xmlns:a16="http://schemas.microsoft.com/office/drawing/2014/main" id="{7731AE7E-D42D-4EA2-B946-F4C6235FC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3674"/>
                <a:ext cx="0" cy="49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2" name="Line 202">
                <a:extLst>
                  <a:ext uri="{FF2B5EF4-FFF2-40B4-BE49-F238E27FC236}">
                    <a16:creationId xmlns:a16="http://schemas.microsoft.com/office/drawing/2014/main" id="{2A1FA1DA-3B70-4283-97C7-816611D0E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7" y="3661"/>
                <a:ext cx="0" cy="5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3" name="Line 203">
                <a:extLst>
                  <a:ext uri="{FF2B5EF4-FFF2-40B4-BE49-F238E27FC236}">
                    <a16:creationId xmlns:a16="http://schemas.microsoft.com/office/drawing/2014/main" id="{3B44DC68-FDC1-457D-BAE8-418DF3B02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3674"/>
                <a:ext cx="0" cy="37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" name="Text Box 204">
                <a:extLst>
                  <a:ext uri="{FF2B5EF4-FFF2-40B4-BE49-F238E27FC236}">
                    <a16:creationId xmlns:a16="http://schemas.microsoft.com/office/drawing/2014/main" id="{8AD89B45-79B0-4B5C-B1DA-7462F68669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6" y="3691"/>
                <a:ext cx="260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45" name="Text Box 205">
                <a:extLst>
                  <a:ext uri="{FF2B5EF4-FFF2-40B4-BE49-F238E27FC236}">
                    <a16:creationId xmlns:a16="http://schemas.microsoft.com/office/drawing/2014/main" id="{9D680389-DD8E-41E0-BDA6-F55812FF2B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9" y="3691"/>
                <a:ext cx="259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246" name="Text Box 206">
                <a:extLst>
                  <a:ext uri="{FF2B5EF4-FFF2-40B4-BE49-F238E27FC236}">
                    <a16:creationId xmlns:a16="http://schemas.microsoft.com/office/drawing/2014/main" id="{CC719F54-8384-4F0B-AC41-540A5A2188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8" y="3691"/>
                <a:ext cx="260" cy="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247" name="Text Box 207">
                <a:extLst>
                  <a:ext uri="{FF2B5EF4-FFF2-40B4-BE49-F238E27FC236}">
                    <a16:creationId xmlns:a16="http://schemas.microsoft.com/office/drawing/2014/main" id="{83FC4404-9E83-4A2F-B2BD-B9AD65F7BE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6" y="3691"/>
                <a:ext cx="260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248" name="Text Box 208">
                <a:extLst>
                  <a:ext uri="{FF2B5EF4-FFF2-40B4-BE49-F238E27FC236}">
                    <a16:creationId xmlns:a16="http://schemas.microsoft.com/office/drawing/2014/main" id="{4C132B16-3646-4909-9DFC-41D0C4855D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3" y="3691"/>
                <a:ext cx="260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12</a:t>
                </a:r>
              </a:p>
            </p:txBody>
          </p:sp>
        </p:grpSp>
        <p:sp>
          <p:nvSpPr>
            <p:cNvPr id="140" name="Text Box 210">
              <a:extLst>
                <a:ext uri="{FF2B5EF4-FFF2-40B4-BE49-F238E27FC236}">
                  <a16:creationId xmlns:a16="http://schemas.microsoft.com/office/drawing/2014/main" id="{8CBFD40D-09CC-4F48-8779-C6CDCA390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" y="4023"/>
              <a:ext cx="20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 dirty="0">
                  <a:latin typeface="Times New Roman" pitchFamily="18" charset="0"/>
                </a:rPr>
                <a:t>晶体管的输出特性</a:t>
              </a:r>
            </a:p>
          </p:txBody>
        </p:sp>
      </p:grpSp>
      <p:grpSp>
        <p:nvGrpSpPr>
          <p:cNvPr id="269" name="Group 4">
            <a:extLst>
              <a:ext uri="{FF2B5EF4-FFF2-40B4-BE49-F238E27FC236}">
                <a16:creationId xmlns:a16="http://schemas.microsoft.com/office/drawing/2014/main" id="{6C6FA4FD-8052-41EA-8981-3A7B6D69B19B}"/>
              </a:ext>
            </a:extLst>
          </p:cNvPr>
          <p:cNvGrpSpPr>
            <a:grpSpLocks/>
          </p:cNvGrpSpPr>
          <p:nvPr/>
        </p:nvGrpSpPr>
        <p:grpSpPr bwMode="auto">
          <a:xfrm>
            <a:off x="5567544" y="2977203"/>
            <a:ext cx="3123174" cy="3246796"/>
            <a:chOff x="1210" y="1824"/>
            <a:chExt cx="2430" cy="2300"/>
          </a:xfrm>
        </p:grpSpPr>
        <p:sp>
          <p:nvSpPr>
            <p:cNvPr id="270" name="Line 5">
              <a:extLst>
                <a:ext uri="{FF2B5EF4-FFF2-40B4-BE49-F238E27FC236}">
                  <a16:creationId xmlns:a16="http://schemas.microsoft.com/office/drawing/2014/main" id="{80FE99A3-F0B4-4B80-8508-F565E25AA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2810"/>
              <a:ext cx="0" cy="279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6">
              <a:extLst>
                <a:ext uri="{FF2B5EF4-FFF2-40B4-BE49-F238E27FC236}">
                  <a16:creationId xmlns:a16="http://schemas.microsoft.com/office/drawing/2014/main" id="{E00DADAB-5763-4858-987E-2D05A9398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3" y="3182"/>
              <a:ext cx="0" cy="61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7">
              <a:extLst>
                <a:ext uri="{FF2B5EF4-FFF2-40B4-BE49-F238E27FC236}">
                  <a16:creationId xmlns:a16="http://schemas.microsoft.com/office/drawing/2014/main" id="{332CA162-89C9-4224-9E87-22BAD797E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2" y="2702"/>
              <a:ext cx="216" cy="18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8">
              <a:extLst>
                <a:ext uri="{FF2B5EF4-FFF2-40B4-BE49-F238E27FC236}">
                  <a16:creationId xmlns:a16="http://schemas.microsoft.com/office/drawing/2014/main" id="{7EDAE57C-E826-4CFF-A1DF-32CA48CD7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3012"/>
              <a:ext cx="216" cy="17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Oval 9">
              <a:extLst>
                <a:ext uri="{FF2B5EF4-FFF2-40B4-BE49-F238E27FC236}">
                  <a16:creationId xmlns:a16="http://schemas.microsoft.com/office/drawing/2014/main" id="{C877C814-3287-4F8D-9361-30582F04A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785"/>
              <a:ext cx="69" cy="6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10">
              <a:extLst>
                <a:ext uri="{FF2B5EF4-FFF2-40B4-BE49-F238E27FC236}">
                  <a16:creationId xmlns:a16="http://schemas.microsoft.com/office/drawing/2014/main" id="{D0DB02DF-A938-4749-B4B3-DB16FE372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3" y="2176"/>
              <a:ext cx="0" cy="54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Oval 11">
              <a:extLst>
                <a:ext uri="{FF2B5EF4-FFF2-40B4-BE49-F238E27FC236}">
                  <a16:creationId xmlns:a16="http://schemas.microsoft.com/office/drawing/2014/main" id="{7070BE4A-F3E7-4084-8C93-10D6257EE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2130"/>
              <a:ext cx="72" cy="7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12">
              <a:extLst>
                <a:ext uri="{FF2B5EF4-FFF2-40B4-BE49-F238E27FC236}">
                  <a16:creationId xmlns:a16="http://schemas.microsoft.com/office/drawing/2014/main" id="{A2CDE338-5CE6-48AA-B943-556DB665E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2" y="2950"/>
              <a:ext cx="965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Oval 13">
              <a:extLst>
                <a:ext uri="{FF2B5EF4-FFF2-40B4-BE49-F238E27FC236}">
                  <a16:creationId xmlns:a16="http://schemas.microsoft.com/office/drawing/2014/main" id="{E1EA3675-9C92-4758-ACAE-3B12F0C73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2903"/>
              <a:ext cx="70" cy="8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14">
              <a:extLst>
                <a:ext uri="{FF2B5EF4-FFF2-40B4-BE49-F238E27FC236}">
                  <a16:creationId xmlns:a16="http://schemas.microsoft.com/office/drawing/2014/main" id="{39DCC534-8459-4596-BECA-21EBC9EEB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2857"/>
              <a:ext cx="49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80" name="Line 15">
              <a:extLst>
                <a:ext uri="{FF2B5EF4-FFF2-40B4-BE49-F238E27FC236}">
                  <a16:creationId xmlns:a16="http://schemas.microsoft.com/office/drawing/2014/main" id="{21BF784F-5893-43BA-B49F-5430B476E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2238"/>
              <a:ext cx="0" cy="387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Arc 17">
              <a:extLst>
                <a:ext uri="{FF2B5EF4-FFF2-40B4-BE49-F238E27FC236}">
                  <a16:creationId xmlns:a16="http://schemas.microsoft.com/office/drawing/2014/main" id="{0ABD082C-A98F-4EB9-B5A7-5F00778065C8}"/>
                </a:ext>
              </a:extLst>
            </p:cNvPr>
            <p:cNvSpPr>
              <a:spLocks/>
            </p:cNvSpPr>
            <p:nvPr/>
          </p:nvSpPr>
          <p:spPr bwMode="auto">
            <a:xfrm rot="1219016">
              <a:off x="2920" y="2656"/>
              <a:ext cx="203" cy="518"/>
            </a:xfrm>
            <a:custGeom>
              <a:avLst/>
              <a:gdLst>
                <a:gd name="T0" fmla="*/ 0 w 22756"/>
                <a:gd name="T1" fmla="*/ 1 h 28727"/>
                <a:gd name="T2" fmla="*/ 192 w 22756"/>
                <a:gd name="T3" fmla="*/ 518 h 28727"/>
                <a:gd name="T4" fmla="*/ 10 w 22756"/>
                <a:gd name="T5" fmla="*/ 389 h 28727"/>
                <a:gd name="T6" fmla="*/ 0 60000 65536"/>
                <a:gd name="T7" fmla="*/ 0 60000 65536"/>
                <a:gd name="T8" fmla="*/ 0 60000 65536"/>
                <a:gd name="T9" fmla="*/ 0 w 22756"/>
                <a:gd name="T10" fmla="*/ 0 h 28727"/>
                <a:gd name="T11" fmla="*/ 22756 w 22756"/>
                <a:gd name="T12" fmla="*/ 28727 h 28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56" h="28727" fill="none" extrusionOk="0">
                  <a:moveTo>
                    <a:pt x="-1" y="30"/>
                  </a:moveTo>
                  <a:cubicBezTo>
                    <a:pt x="384" y="10"/>
                    <a:pt x="770" y="-1"/>
                    <a:pt x="1156" y="0"/>
                  </a:cubicBezTo>
                  <a:cubicBezTo>
                    <a:pt x="13085" y="0"/>
                    <a:pt x="22756" y="9670"/>
                    <a:pt x="22756" y="21600"/>
                  </a:cubicBezTo>
                  <a:cubicBezTo>
                    <a:pt x="22756" y="24026"/>
                    <a:pt x="22347" y="26436"/>
                    <a:pt x="21546" y="28727"/>
                  </a:cubicBezTo>
                </a:path>
                <a:path w="22756" h="28727" stroke="0" extrusionOk="0">
                  <a:moveTo>
                    <a:pt x="-1" y="30"/>
                  </a:moveTo>
                  <a:cubicBezTo>
                    <a:pt x="384" y="10"/>
                    <a:pt x="770" y="-1"/>
                    <a:pt x="1156" y="0"/>
                  </a:cubicBezTo>
                  <a:cubicBezTo>
                    <a:pt x="13085" y="0"/>
                    <a:pt x="22756" y="9670"/>
                    <a:pt x="22756" y="21600"/>
                  </a:cubicBezTo>
                  <a:cubicBezTo>
                    <a:pt x="22756" y="24026"/>
                    <a:pt x="22347" y="26436"/>
                    <a:pt x="21546" y="28727"/>
                  </a:cubicBezTo>
                  <a:lnTo>
                    <a:pt x="1156" y="21600"/>
                  </a:lnTo>
                  <a:close/>
                </a:path>
              </a:pathLst>
            </a:custGeom>
            <a:noFill/>
            <a:ln w="38100">
              <a:solidFill>
                <a:srgbClr val="66FF33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Text Box 20">
              <a:extLst>
                <a:ext uri="{FF2B5EF4-FFF2-40B4-BE49-F238E27FC236}">
                  <a16:creationId xmlns:a16="http://schemas.microsoft.com/office/drawing/2014/main" id="{49B17750-C971-4C46-9B67-68A647413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0" y="2771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86" name="Text Box 21">
              <a:extLst>
                <a:ext uri="{FF2B5EF4-FFF2-40B4-BE49-F238E27FC236}">
                  <a16:creationId xmlns:a16="http://schemas.microsoft.com/office/drawing/2014/main" id="{32C75986-9838-445A-8A01-7ABFB01EF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1824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87" name="Text Box 22">
              <a:extLst>
                <a:ext uri="{FF2B5EF4-FFF2-40B4-BE49-F238E27FC236}">
                  <a16:creationId xmlns:a16="http://schemas.microsoft.com/office/drawing/2014/main" id="{5F54D15C-D98F-4B11-8BEB-2A895B579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3691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88" name="Text Box 23">
              <a:extLst>
                <a:ext uri="{FF2B5EF4-FFF2-40B4-BE49-F238E27FC236}">
                  <a16:creationId xmlns:a16="http://schemas.microsoft.com/office/drawing/2014/main" id="{BBDBADCA-0C2F-4B7C-9BB8-F46485B06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4" y="2504"/>
              <a:ext cx="548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 err="1">
                  <a:latin typeface="Times New Roman" pitchFamily="18" charset="0"/>
                </a:rPr>
                <a:t>i</a:t>
              </a:r>
              <a:r>
                <a:rPr lang="en-US" altLang="zh-CN" sz="2400" b="0" baseline="-25000" dirty="0" err="1">
                  <a:latin typeface="Times New Roman" pitchFamily="18" charset="0"/>
                </a:rPr>
                <a:t>B</a:t>
              </a:r>
              <a:endParaRPr lang="en-US" altLang="zh-CN" sz="2400" b="0" i="1" baseline="-25000" dirty="0">
                <a:latin typeface="Times New Roman" pitchFamily="18" charset="0"/>
              </a:endParaRPr>
            </a:p>
          </p:txBody>
        </p:sp>
        <p:sp>
          <p:nvSpPr>
            <p:cNvPr id="290" name="Text Box 25">
              <a:extLst>
                <a:ext uri="{FF2B5EF4-FFF2-40B4-BE49-F238E27FC236}">
                  <a16:creationId xmlns:a16="http://schemas.microsoft.com/office/drawing/2014/main" id="{6F35AFD0-8242-4D43-A6C6-9E77C4D05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" y="2176"/>
              <a:ext cx="548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i</a:t>
              </a:r>
              <a:r>
                <a:rPr lang="en-US" altLang="zh-CN" sz="2400" b="0" baseline="-25000">
                  <a:latin typeface="Times New Roman" pitchFamily="18" charset="0"/>
                </a:rPr>
                <a:t>C</a:t>
              </a:r>
              <a:endParaRPr lang="en-US" altLang="zh-CN" sz="2400" b="0" i="1" baseline="-25000">
                <a:latin typeface="Times New Roman" pitchFamily="18" charset="0"/>
              </a:endParaRPr>
            </a:p>
          </p:txBody>
        </p:sp>
        <p:sp>
          <p:nvSpPr>
            <p:cNvPr id="292" name="Text Box 27">
              <a:extLst>
                <a:ext uri="{FF2B5EF4-FFF2-40B4-BE49-F238E27FC236}">
                  <a16:creationId xmlns:a16="http://schemas.microsoft.com/office/drawing/2014/main" id="{9F79F5C1-4EE5-4B24-B2FF-2E54413A9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3" y="2640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u</a:t>
              </a:r>
              <a:r>
                <a:rPr lang="en-US" altLang="zh-CN" sz="2400" b="0" baseline="-25000">
                  <a:latin typeface="Times New Roman" pitchFamily="18" charset="0"/>
                </a:rPr>
                <a:t>CE</a:t>
              </a:r>
              <a:endParaRPr lang="en-US" altLang="zh-CN" sz="2400" b="0" i="1" baseline="-25000">
                <a:latin typeface="Times New Roman" pitchFamily="18" charset="0"/>
              </a:endParaRPr>
            </a:p>
          </p:txBody>
        </p:sp>
        <p:sp>
          <p:nvSpPr>
            <p:cNvPr id="298" name="Text Box 33">
              <a:extLst>
                <a:ext uri="{FF2B5EF4-FFF2-40B4-BE49-F238E27FC236}">
                  <a16:creationId xmlns:a16="http://schemas.microsoft.com/office/drawing/2014/main" id="{7187A43D-CDBF-4A56-8524-FD999B921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2" y="2393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299" name="Text Box 34">
              <a:extLst>
                <a:ext uri="{FF2B5EF4-FFF2-40B4-BE49-F238E27FC236}">
                  <a16:creationId xmlns:a16="http://schemas.microsoft.com/office/drawing/2014/main" id="{CB2012F5-DC68-429B-874C-A80FED5A4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065"/>
              <a:ext cx="547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>
                  <a:latin typeface="Times New Roman" pitchFamily="18" charset="0"/>
                </a:rPr>
                <a:t>-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678" y="-38894"/>
            <a:ext cx="7886700" cy="1325563"/>
          </a:xfrm>
        </p:spPr>
        <p:txBody>
          <a:bodyPr/>
          <a:lstStyle/>
          <a:p>
            <a:pPr algn="l" eaLnBrk="1" hangingPunct="1"/>
            <a:r>
              <a:rPr lang="en-US" altLang="zh-CN" sz="3600" b="1" dirty="0">
                <a:latin typeface="Times New Roman" pitchFamily="18" charset="0"/>
              </a:rPr>
              <a:t>⑵ </a:t>
            </a:r>
            <a:r>
              <a:rPr lang="zh-CN" altLang="en-US" sz="3600" b="1" dirty="0">
                <a:latin typeface="宋体" pitchFamily="2" charset="-122"/>
              </a:rPr>
              <a:t>共射输出特性</a:t>
            </a:r>
            <a:r>
              <a:rPr lang="zh-CN" altLang="en-US" sz="3600" b="1" dirty="0">
                <a:latin typeface="Times New Roman" pitchFamily="18" charset="0"/>
              </a:rPr>
              <a:t> 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206375" y="5499100"/>
            <a:ext cx="8642350" cy="170973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截止区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指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≤0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baseline="-30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baseline="-30000" dirty="0" err="1">
                <a:latin typeface="Times New Roman" pitchFamily="18" charset="0"/>
                <a:cs typeface="Times New Roman" pitchFamily="18" charset="0"/>
              </a:rPr>
              <a:t>CEO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的工作区域。在这个区域中，电流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baseline="-30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很小，基本不导通，故称为截止区。工作在截止区时，晶体管基本失去放大作用。</a:t>
            </a:r>
          </a:p>
        </p:txBody>
      </p:sp>
      <p:grpSp>
        <p:nvGrpSpPr>
          <p:cNvPr id="136" name="Group 137">
            <a:extLst>
              <a:ext uri="{FF2B5EF4-FFF2-40B4-BE49-F238E27FC236}">
                <a16:creationId xmlns:a16="http://schemas.microsoft.com/office/drawing/2014/main" id="{8DF0FF31-81BC-483D-A95A-C3C8C29321A0}"/>
              </a:ext>
            </a:extLst>
          </p:cNvPr>
          <p:cNvGrpSpPr>
            <a:grpSpLocks/>
          </p:cNvGrpSpPr>
          <p:nvPr/>
        </p:nvGrpSpPr>
        <p:grpSpPr bwMode="auto">
          <a:xfrm>
            <a:off x="1763688" y="980728"/>
            <a:ext cx="5356529" cy="4283075"/>
            <a:chOff x="243" y="1565"/>
            <a:chExt cx="2936" cy="2698"/>
          </a:xfrm>
        </p:grpSpPr>
        <p:grpSp>
          <p:nvGrpSpPr>
            <p:cNvPr id="137" name="Group 138">
              <a:extLst>
                <a:ext uri="{FF2B5EF4-FFF2-40B4-BE49-F238E27FC236}">
                  <a16:creationId xmlns:a16="http://schemas.microsoft.com/office/drawing/2014/main" id="{5EDE22E5-8E61-41F2-88FC-9F4D38323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" y="1565"/>
              <a:ext cx="2936" cy="2402"/>
              <a:chOff x="243" y="1565"/>
              <a:chExt cx="2936" cy="2402"/>
            </a:xfrm>
          </p:grpSpPr>
          <p:grpSp>
            <p:nvGrpSpPr>
              <p:cNvPr id="139" name="Group 140">
                <a:extLst>
                  <a:ext uri="{FF2B5EF4-FFF2-40B4-BE49-F238E27FC236}">
                    <a16:creationId xmlns:a16="http://schemas.microsoft.com/office/drawing/2014/main" id="{F7AC4DA4-53AA-4514-9C7C-E020FE06DF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1911"/>
                <a:ext cx="1680" cy="1766"/>
                <a:chOff x="1918" y="12160"/>
                <a:chExt cx="3620" cy="2840"/>
              </a:xfrm>
            </p:grpSpPr>
            <p:sp>
              <p:nvSpPr>
                <p:cNvPr id="195" name="Line 141">
                  <a:extLst>
                    <a:ext uri="{FF2B5EF4-FFF2-40B4-BE49-F238E27FC236}">
                      <a16:creationId xmlns:a16="http://schemas.microsoft.com/office/drawing/2014/main" id="{988F045F-FCF5-42E2-A72B-B467F28467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18" y="12160"/>
                  <a:ext cx="0" cy="284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stealth" w="sm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6" name="Line 142">
                  <a:extLst>
                    <a:ext uri="{FF2B5EF4-FFF2-40B4-BE49-F238E27FC236}">
                      <a16:creationId xmlns:a16="http://schemas.microsoft.com/office/drawing/2014/main" id="{B581AB51-9F6B-48EC-90A3-05FE57AA95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18" y="15000"/>
                  <a:ext cx="3620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 type="stealth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143">
                  <a:extLst>
                    <a:ext uri="{FF2B5EF4-FFF2-40B4-BE49-F238E27FC236}">
                      <a16:creationId xmlns:a16="http://schemas.microsoft.com/office/drawing/2014/main" id="{F3BA7601-D772-44C2-8A55-A6AA7C7E6C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8" y="14520"/>
                  <a:ext cx="3180" cy="46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8" name="Line 144">
                  <a:extLst>
                    <a:ext uri="{FF2B5EF4-FFF2-40B4-BE49-F238E27FC236}">
                      <a16:creationId xmlns:a16="http://schemas.microsoft.com/office/drawing/2014/main" id="{6790A919-514A-4F9F-9F10-C4671E71C2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18" y="12580"/>
                  <a:ext cx="240" cy="240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9" name="Freeform 145">
                  <a:extLst>
                    <a:ext uri="{FF2B5EF4-FFF2-40B4-BE49-F238E27FC236}">
                      <a16:creationId xmlns:a16="http://schemas.microsoft.com/office/drawing/2014/main" id="{4343BDBC-2F24-4803-A41A-36FDE5B619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8" y="14220"/>
                  <a:ext cx="2960" cy="6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" name="Freeform 146">
                  <a:extLst>
                    <a:ext uri="{FF2B5EF4-FFF2-40B4-BE49-F238E27FC236}">
                      <a16:creationId xmlns:a16="http://schemas.microsoft.com/office/drawing/2014/main" id="{58EFC623-4F6E-40EA-970B-2DE7D2AA98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8" y="13980"/>
                  <a:ext cx="2680" cy="575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1" name="Freeform 147">
                  <a:extLst>
                    <a:ext uri="{FF2B5EF4-FFF2-40B4-BE49-F238E27FC236}">
                      <a16:creationId xmlns:a16="http://schemas.microsoft.com/office/drawing/2014/main" id="{9A4C603C-092B-47B8-8479-7516DEF19C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8" y="13700"/>
                  <a:ext cx="2520" cy="5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" name="Freeform 148">
                  <a:extLst>
                    <a:ext uri="{FF2B5EF4-FFF2-40B4-BE49-F238E27FC236}">
                      <a16:creationId xmlns:a16="http://schemas.microsoft.com/office/drawing/2014/main" id="{EB879DC9-9061-4C03-8BE6-C9CAD2016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8" y="13420"/>
                  <a:ext cx="2440" cy="5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" name="Freeform 149">
                  <a:extLst>
                    <a:ext uri="{FF2B5EF4-FFF2-40B4-BE49-F238E27FC236}">
                      <a16:creationId xmlns:a16="http://schemas.microsoft.com/office/drawing/2014/main" id="{1761330D-3932-447A-B0FC-6CC0640526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" y="13160"/>
                  <a:ext cx="2280" cy="54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150">
                  <a:extLst>
                    <a:ext uri="{FF2B5EF4-FFF2-40B4-BE49-F238E27FC236}">
                      <a16:creationId xmlns:a16="http://schemas.microsoft.com/office/drawing/2014/main" id="{DF76F7AE-4812-40E0-B292-DC48F4C31A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8" y="12880"/>
                  <a:ext cx="2160" cy="4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" name="Freeform 151">
                  <a:extLst>
                    <a:ext uri="{FF2B5EF4-FFF2-40B4-BE49-F238E27FC236}">
                      <a16:creationId xmlns:a16="http://schemas.microsoft.com/office/drawing/2014/main" id="{CCD68FFD-F13E-422B-9AE1-68CB75EE6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8" y="12620"/>
                  <a:ext cx="1980" cy="5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" name="Freeform 152">
                  <a:extLst>
                    <a:ext uri="{FF2B5EF4-FFF2-40B4-BE49-F238E27FC236}">
                      <a16:creationId xmlns:a16="http://schemas.microsoft.com/office/drawing/2014/main" id="{16DD2D0F-70C6-4B6D-B395-9BE22AC853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8" y="12400"/>
                  <a:ext cx="1500" cy="5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" name="Freeform 153">
                  <a:extLst>
                    <a:ext uri="{FF2B5EF4-FFF2-40B4-BE49-F238E27FC236}">
                      <a16:creationId xmlns:a16="http://schemas.microsoft.com/office/drawing/2014/main" id="{B6323ADE-EDC1-4B4F-A71C-15BD517AE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8" y="14800"/>
                  <a:ext cx="3280" cy="1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" name="Group 154">
                <a:extLst>
                  <a:ext uri="{FF2B5EF4-FFF2-40B4-BE49-F238E27FC236}">
                    <a16:creationId xmlns:a16="http://schemas.microsoft.com/office/drawing/2014/main" id="{E6ACE056-1EBB-47CA-B203-165E08E118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6" y="3549"/>
                <a:ext cx="1467" cy="125"/>
                <a:chOff x="2058" y="14580"/>
                <a:chExt cx="3160" cy="200"/>
              </a:xfrm>
            </p:grpSpPr>
            <p:sp>
              <p:nvSpPr>
                <p:cNvPr id="188" name="Line 155">
                  <a:extLst>
                    <a:ext uri="{FF2B5EF4-FFF2-40B4-BE49-F238E27FC236}">
                      <a16:creationId xmlns:a16="http://schemas.microsoft.com/office/drawing/2014/main" id="{CC2FD4B1-2283-4898-9D89-EBDCDB164A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58" y="14640"/>
                  <a:ext cx="300" cy="14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9" name="Line 156">
                  <a:extLst>
                    <a:ext uri="{FF2B5EF4-FFF2-40B4-BE49-F238E27FC236}">
                      <a16:creationId xmlns:a16="http://schemas.microsoft.com/office/drawing/2014/main" id="{3E3D1602-953D-46D8-BDED-0B53264F90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18" y="14640"/>
                  <a:ext cx="400" cy="14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0" name="Line 157">
                  <a:extLst>
                    <a:ext uri="{FF2B5EF4-FFF2-40B4-BE49-F238E27FC236}">
                      <a16:creationId xmlns:a16="http://schemas.microsoft.com/office/drawing/2014/main" id="{F65B3A6D-E70B-4A7D-BEE8-4C323E441F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58" y="14640"/>
                  <a:ext cx="380" cy="14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1" name="Line 158">
                  <a:extLst>
                    <a:ext uri="{FF2B5EF4-FFF2-40B4-BE49-F238E27FC236}">
                      <a16:creationId xmlns:a16="http://schemas.microsoft.com/office/drawing/2014/main" id="{14BEB66E-733B-4687-BB75-0EC125039B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18" y="14620"/>
                  <a:ext cx="500" cy="16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2" name="Line 159">
                  <a:extLst>
                    <a:ext uri="{FF2B5EF4-FFF2-40B4-BE49-F238E27FC236}">
                      <a16:creationId xmlns:a16="http://schemas.microsoft.com/office/drawing/2014/main" id="{36B398A2-63FC-4246-A22E-B1D1330ED2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38" y="14600"/>
                  <a:ext cx="560" cy="18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" name="Line 160">
                  <a:extLst>
                    <a:ext uri="{FF2B5EF4-FFF2-40B4-BE49-F238E27FC236}">
                      <a16:creationId xmlns:a16="http://schemas.microsoft.com/office/drawing/2014/main" id="{BD304D5D-FB8C-4054-B090-F070D9B429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58" y="14600"/>
                  <a:ext cx="620" cy="18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" name="Line 161">
                  <a:extLst>
                    <a:ext uri="{FF2B5EF4-FFF2-40B4-BE49-F238E27FC236}">
                      <a16:creationId xmlns:a16="http://schemas.microsoft.com/office/drawing/2014/main" id="{1624A658-A40E-4F3C-BBAB-B0F7E42B0A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38" y="14580"/>
                  <a:ext cx="580" cy="20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1" name="Line 162">
                <a:extLst>
                  <a:ext uri="{FF2B5EF4-FFF2-40B4-BE49-F238E27FC236}">
                    <a16:creationId xmlns:a16="http://schemas.microsoft.com/office/drawing/2014/main" id="{F53F174E-4112-4DF7-AC2B-8A959F504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9" y="2219"/>
                <a:ext cx="93" cy="12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Line 163">
                <a:extLst>
                  <a:ext uri="{FF2B5EF4-FFF2-40B4-BE49-F238E27FC236}">
                    <a16:creationId xmlns:a16="http://schemas.microsoft.com/office/drawing/2014/main" id="{480B47C5-D641-4CC9-9C0D-E92FB1D984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" y="2381"/>
                <a:ext cx="93" cy="112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Line 164">
                <a:extLst>
                  <a:ext uri="{FF2B5EF4-FFF2-40B4-BE49-F238E27FC236}">
                    <a16:creationId xmlns:a16="http://schemas.microsoft.com/office/drawing/2014/main" id="{31DA9060-CF04-4663-B6F9-9D2DF2990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" y="2555"/>
                <a:ext cx="74" cy="7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165">
                <a:extLst>
                  <a:ext uri="{FF2B5EF4-FFF2-40B4-BE49-F238E27FC236}">
                    <a16:creationId xmlns:a16="http://schemas.microsoft.com/office/drawing/2014/main" id="{789EA93E-E33B-494C-A263-1FFC9A449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" y="2717"/>
                <a:ext cx="65" cy="7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Line 166">
                <a:extLst>
                  <a:ext uri="{FF2B5EF4-FFF2-40B4-BE49-F238E27FC236}">
                    <a16:creationId xmlns:a16="http://schemas.microsoft.com/office/drawing/2014/main" id="{F3614F70-38C7-40C1-B829-94D6A515C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" y="2940"/>
                <a:ext cx="46" cy="87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167">
                <a:extLst>
                  <a:ext uri="{FF2B5EF4-FFF2-40B4-BE49-F238E27FC236}">
                    <a16:creationId xmlns:a16="http://schemas.microsoft.com/office/drawing/2014/main" id="{8556CB71-EC94-4B07-8D29-25BC1FFC3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9" y="3114"/>
                <a:ext cx="28" cy="75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Line 168">
                <a:extLst>
                  <a:ext uri="{FF2B5EF4-FFF2-40B4-BE49-F238E27FC236}">
                    <a16:creationId xmlns:a16="http://schemas.microsoft.com/office/drawing/2014/main" id="{209CD720-2908-47A3-8AA1-783EA557A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" y="3276"/>
                <a:ext cx="18" cy="37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Text Box 169">
                <a:extLst>
                  <a:ext uri="{FF2B5EF4-FFF2-40B4-BE49-F238E27FC236}">
                    <a16:creationId xmlns:a16="http://schemas.microsoft.com/office/drawing/2014/main" id="{9FACAE04-4269-4EEA-AD0E-5095200E2B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" y="1565"/>
                <a:ext cx="766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400" i="1">
                    <a:latin typeface="Times New Roman" pitchFamily="18" charset="0"/>
                  </a:rPr>
                  <a:t>i</a:t>
                </a:r>
                <a:r>
                  <a:rPr lang="en-US" altLang="zh-CN" sz="2400" i="1" baseline="-25000">
                    <a:latin typeface="Times New Roman" pitchFamily="18" charset="0"/>
                  </a:rPr>
                  <a:t>C</a:t>
                </a:r>
                <a:r>
                  <a:rPr lang="en-US" altLang="zh-CN" sz="2400">
                    <a:latin typeface="Times New Roman" pitchFamily="18" charset="0"/>
                  </a:rPr>
                  <a:t>(</a:t>
                </a:r>
                <a:r>
                  <a:rPr lang="en-US" altLang="zh-CN" sz="2400" i="1">
                    <a:latin typeface="Times New Roman" pitchFamily="18" charset="0"/>
                  </a:rPr>
                  <a:t>mA</a:t>
                </a:r>
                <a:r>
                  <a:rPr lang="en-US" altLang="zh-CN" sz="240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149" name="Text Box 170">
                <a:extLst>
                  <a:ext uri="{FF2B5EF4-FFF2-40B4-BE49-F238E27FC236}">
                    <a16:creationId xmlns:a16="http://schemas.microsoft.com/office/drawing/2014/main" id="{8C827846-1195-4517-9DA6-EDF03B7AC8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2" y="3618"/>
                <a:ext cx="737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400" i="1" dirty="0" err="1">
                    <a:latin typeface="Times New Roman" pitchFamily="18" charset="0"/>
                  </a:rPr>
                  <a:t>u</a:t>
                </a:r>
                <a:r>
                  <a:rPr lang="en-US" altLang="zh-CN" sz="2400" i="1" baseline="-25000" dirty="0" err="1">
                    <a:latin typeface="Times New Roman" pitchFamily="18" charset="0"/>
                  </a:rPr>
                  <a:t>CE</a:t>
                </a:r>
                <a:r>
                  <a:rPr lang="en-US" altLang="zh-CN" sz="2400" dirty="0">
                    <a:latin typeface="Times New Roman" pitchFamily="18" charset="0"/>
                  </a:rPr>
                  <a:t>(</a:t>
                </a:r>
                <a:r>
                  <a:rPr lang="en-US" altLang="zh-CN" sz="2400" i="1" dirty="0">
                    <a:latin typeface="Times New Roman" pitchFamily="18" charset="0"/>
                  </a:rPr>
                  <a:t>V</a:t>
                </a:r>
                <a:r>
                  <a:rPr lang="en-US" altLang="zh-CN" sz="2400" dirty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150" name="Text Box 171">
                <a:extLst>
                  <a:ext uri="{FF2B5EF4-FFF2-40B4-BE49-F238E27FC236}">
                    <a16:creationId xmlns:a16="http://schemas.microsoft.com/office/drawing/2014/main" id="{CBE64E71-4713-46D1-B177-04524DEAA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0" y="3360"/>
                <a:ext cx="615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 i="1">
                    <a:latin typeface="Times New Roman" pitchFamily="18" charset="0"/>
                  </a:rPr>
                  <a:t>i</a:t>
                </a:r>
                <a:r>
                  <a:rPr lang="en-US" altLang="zh-CN" b="0" i="1" baseline="-25000">
                    <a:latin typeface="Times New Roman" pitchFamily="18" charset="0"/>
                  </a:rPr>
                  <a:t>B </a:t>
                </a:r>
                <a:r>
                  <a:rPr lang="en-US" altLang="zh-CN" b="0">
                    <a:latin typeface="Times New Roman" pitchFamily="18" charset="0"/>
                  </a:rPr>
                  <a:t>= 0</a:t>
                </a:r>
              </a:p>
            </p:txBody>
          </p:sp>
          <p:sp>
            <p:nvSpPr>
              <p:cNvPr id="151" name="Text Box 172">
                <a:extLst>
                  <a:ext uri="{FF2B5EF4-FFF2-40B4-BE49-F238E27FC236}">
                    <a16:creationId xmlns:a16="http://schemas.microsoft.com/office/drawing/2014/main" id="{5A4CD908-33B0-4157-BCB0-BC7F367EB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0" y="3191"/>
                <a:ext cx="562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0.02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152" name="Text Box 173">
                <a:extLst>
                  <a:ext uri="{FF2B5EF4-FFF2-40B4-BE49-F238E27FC236}">
                    <a16:creationId xmlns:a16="http://schemas.microsoft.com/office/drawing/2014/main" id="{DA4DD0C9-E643-4F56-AAD6-385A15953E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" y="2999"/>
                <a:ext cx="651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0.04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153" name="Text Box 174">
                <a:extLst>
                  <a:ext uri="{FF2B5EF4-FFF2-40B4-BE49-F238E27FC236}">
                    <a16:creationId xmlns:a16="http://schemas.microsoft.com/office/drawing/2014/main" id="{C2EA2D36-5556-4F48-941A-D9329B5B1C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3" y="2855"/>
                <a:ext cx="609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0.06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154" name="Text Box 175">
                <a:extLst>
                  <a:ext uri="{FF2B5EF4-FFF2-40B4-BE49-F238E27FC236}">
                    <a16:creationId xmlns:a16="http://schemas.microsoft.com/office/drawing/2014/main" id="{0E34BA22-CDD2-44E7-9A4B-7B6D11990B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9" y="2711"/>
                <a:ext cx="699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0.08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155" name="Text Box 176">
                <a:extLst>
                  <a:ext uri="{FF2B5EF4-FFF2-40B4-BE49-F238E27FC236}">
                    <a16:creationId xmlns:a16="http://schemas.microsoft.com/office/drawing/2014/main" id="{BCD5DB9F-E6DF-4E7D-9804-1ED75A8D4A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4" y="2519"/>
                <a:ext cx="612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0.10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156" name="Text Box 177">
                <a:extLst>
                  <a:ext uri="{FF2B5EF4-FFF2-40B4-BE49-F238E27FC236}">
                    <a16:creationId xmlns:a16="http://schemas.microsoft.com/office/drawing/2014/main" id="{1BA7338C-6339-4DCF-A840-7F9B51907D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7" y="2376"/>
                <a:ext cx="601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0.12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157" name="Text Box 178">
                <a:extLst>
                  <a:ext uri="{FF2B5EF4-FFF2-40B4-BE49-F238E27FC236}">
                    <a16:creationId xmlns:a16="http://schemas.microsoft.com/office/drawing/2014/main" id="{923BD0D8-B36F-4BA8-AFB1-FAC2D3F0BF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" y="2183"/>
                <a:ext cx="771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0.14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158" name="Text Box 179">
                <a:extLst>
                  <a:ext uri="{FF2B5EF4-FFF2-40B4-BE49-F238E27FC236}">
                    <a16:creationId xmlns:a16="http://schemas.microsoft.com/office/drawing/2014/main" id="{9D4AAFCD-FECA-4713-AC1A-5B2DC76410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1" y="2039"/>
                <a:ext cx="61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0.16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159" name="Text Box 180">
                <a:extLst>
                  <a:ext uri="{FF2B5EF4-FFF2-40B4-BE49-F238E27FC236}">
                    <a16:creationId xmlns:a16="http://schemas.microsoft.com/office/drawing/2014/main" id="{672D2631-D57A-4580-9B62-D60D45A65E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4" y="1895"/>
                <a:ext cx="676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0.18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160" name="Text Box 181">
                <a:extLst>
                  <a:ext uri="{FF2B5EF4-FFF2-40B4-BE49-F238E27FC236}">
                    <a16:creationId xmlns:a16="http://schemas.microsoft.com/office/drawing/2014/main" id="{B04B01E0-5361-4F4D-A290-09ABE24B59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3" y="2356"/>
                <a:ext cx="241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>
                    <a:latin typeface="Times New Roman" pitchFamily="18" charset="0"/>
                  </a:rPr>
                  <a:t>放</a:t>
                </a:r>
              </a:p>
            </p:txBody>
          </p:sp>
          <p:sp>
            <p:nvSpPr>
              <p:cNvPr id="161" name="Text Box 182">
                <a:extLst>
                  <a:ext uri="{FF2B5EF4-FFF2-40B4-BE49-F238E27FC236}">
                    <a16:creationId xmlns:a16="http://schemas.microsoft.com/office/drawing/2014/main" id="{36853E45-8C00-41B2-A234-3AB6C24F8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9" y="2866"/>
                <a:ext cx="260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>
                    <a:latin typeface="Times New Roman" pitchFamily="18" charset="0"/>
                  </a:rPr>
                  <a:t>大</a:t>
                </a:r>
              </a:p>
            </p:txBody>
          </p:sp>
          <p:sp>
            <p:nvSpPr>
              <p:cNvPr id="162" name="Text Box 183">
                <a:extLst>
                  <a:ext uri="{FF2B5EF4-FFF2-40B4-BE49-F238E27FC236}">
                    <a16:creationId xmlns:a16="http://schemas.microsoft.com/office/drawing/2014/main" id="{A77AD699-5FAA-4BEA-992B-8BC5345F63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3" y="3343"/>
                <a:ext cx="251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>
                    <a:latin typeface="Times New Roman" pitchFamily="18" charset="0"/>
                  </a:rPr>
                  <a:t>区</a:t>
                </a:r>
              </a:p>
            </p:txBody>
          </p:sp>
          <p:sp>
            <p:nvSpPr>
              <p:cNvPr id="163" name="Line 184">
                <a:extLst>
                  <a:ext uri="{FF2B5EF4-FFF2-40B4-BE49-F238E27FC236}">
                    <a16:creationId xmlns:a16="http://schemas.microsoft.com/office/drawing/2014/main" id="{638FE151-D988-4DAD-9B64-F458EA4B5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7" y="3636"/>
                <a:ext cx="252" cy="27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Text Box 185">
                <a:extLst>
                  <a:ext uri="{FF2B5EF4-FFF2-40B4-BE49-F238E27FC236}">
                    <a16:creationId xmlns:a16="http://schemas.microsoft.com/office/drawing/2014/main" id="{2A9C9BCB-09EE-41AB-A9A9-B0E819144D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" y="3419"/>
                <a:ext cx="662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 dirty="0">
                    <a:latin typeface="Times New Roman" pitchFamily="18" charset="0"/>
                  </a:rPr>
                  <a:t>截止区</a:t>
                </a:r>
              </a:p>
            </p:txBody>
          </p:sp>
          <p:sp>
            <p:nvSpPr>
              <p:cNvPr id="165" name="Line 186">
                <a:extLst>
                  <a:ext uri="{FF2B5EF4-FFF2-40B4-BE49-F238E27FC236}">
                    <a16:creationId xmlns:a16="http://schemas.microsoft.com/office/drawing/2014/main" id="{AE03D2EC-36A9-4A28-A0D5-7A8F146D1D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7" y="2331"/>
                <a:ext cx="111" cy="25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Text Box 187">
                <a:extLst>
                  <a:ext uri="{FF2B5EF4-FFF2-40B4-BE49-F238E27FC236}">
                    <a16:creationId xmlns:a16="http://schemas.microsoft.com/office/drawing/2014/main" id="{CD616F4F-6019-45D8-90CA-DF6CB85066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" y="2642"/>
                <a:ext cx="680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>
                    <a:latin typeface="Times New Roman" pitchFamily="18" charset="0"/>
                  </a:rPr>
                  <a:t>饱和区</a:t>
                </a:r>
              </a:p>
            </p:txBody>
          </p:sp>
          <p:sp>
            <p:nvSpPr>
              <p:cNvPr id="167" name="Line 188">
                <a:extLst>
                  <a:ext uri="{FF2B5EF4-FFF2-40B4-BE49-F238E27FC236}">
                    <a16:creationId xmlns:a16="http://schemas.microsoft.com/office/drawing/2014/main" id="{3B0D0CC0-8198-4620-A317-FF6744BE4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" y="3325"/>
                <a:ext cx="36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Line 189">
                <a:extLst>
                  <a:ext uri="{FF2B5EF4-FFF2-40B4-BE49-F238E27FC236}">
                    <a16:creationId xmlns:a16="http://schemas.microsoft.com/office/drawing/2014/main" id="{C8B209C0-7C66-43C0-9C45-ED1CBAEBD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2" y="2940"/>
                <a:ext cx="28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Line 190">
                <a:extLst>
                  <a:ext uri="{FF2B5EF4-FFF2-40B4-BE49-F238E27FC236}">
                    <a16:creationId xmlns:a16="http://schemas.microsoft.com/office/drawing/2014/main" id="{4EDBE951-1253-49A9-8E21-AEEAF5CAE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2" y="2542"/>
                <a:ext cx="28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Line 191">
                <a:extLst>
                  <a:ext uri="{FF2B5EF4-FFF2-40B4-BE49-F238E27FC236}">
                    <a16:creationId xmlns:a16="http://schemas.microsoft.com/office/drawing/2014/main" id="{8FDD3CB0-324B-4AE7-9943-8447CE3A2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" y="2132"/>
                <a:ext cx="55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Text Box 192">
                <a:extLst>
                  <a:ext uri="{FF2B5EF4-FFF2-40B4-BE49-F238E27FC236}">
                    <a16:creationId xmlns:a16="http://schemas.microsoft.com/office/drawing/2014/main" id="{52B7B3BA-3ED4-4C0C-9468-42AABF50FF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" y="3209"/>
                <a:ext cx="198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72" name="Text Box 193">
                <a:extLst>
                  <a:ext uri="{FF2B5EF4-FFF2-40B4-BE49-F238E27FC236}">
                    <a16:creationId xmlns:a16="http://schemas.microsoft.com/office/drawing/2014/main" id="{D9BA183B-2B2D-47C6-A831-F4FEE190D1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" y="3549"/>
                <a:ext cx="223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73" name="Text Box 194">
                <a:extLst>
                  <a:ext uri="{FF2B5EF4-FFF2-40B4-BE49-F238E27FC236}">
                    <a16:creationId xmlns:a16="http://schemas.microsoft.com/office/drawing/2014/main" id="{FA5F03F6-7EA3-40FF-ACBE-E98629B507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" y="2840"/>
                <a:ext cx="255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74" name="Text Box 195">
                <a:extLst>
                  <a:ext uri="{FF2B5EF4-FFF2-40B4-BE49-F238E27FC236}">
                    <a16:creationId xmlns:a16="http://schemas.microsoft.com/office/drawing/2014/main" id="{625A8FFC-63BC-4C81-8496-75BC3D77E5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" y="2443"/>
                <a:ext cx="255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175" name="Text Box 196">
                <a:extLst>
                  <a:ext uri="{FF2B5EF4-FFF2-40B4-BE49-F238E27FC236}">
                    <a16:creationId xmlns:a16="http://schemas.microsoft.com/office/drawing/2014/main" id="{9F7EF8A8-490A-4CD6-B009-E516340C7E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" y="1990"/>
                <a:ext cx="269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176" name="Text Box 197">
                <a:extLst>
                  <a:ext uri="{FF2B5EF4-FFF2-40B4-BE49-F238E27FC236}">
                    <a16:creationId xmlns:a16="http://schemas.microsoft.com/office/drawing/2014/main" id="{95FF6D81-C089-40AC-B2D5-1E854268E8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0" y="1763"/>
                <a:ext cx="539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400">
                    <a:latin typeface="Times New Roman" pitchFamily="18" charset="0"/>
                  </a:rPr>
                  <a:t>20℃</a:t>
                </a:r>
              </a:p>
            </p:txBody>
          </p:sp>
          <p:sp>
            <p:nvSpPr>
              <p:cNvPr id="177" name="Line 198">
                <a:extLst>
                  <a:ext uri="{FF2B5EF4-FFF2-40B4-BE49-F238E27FC236}">
                    <a16:creationId xmlns:a16="http://schemas.microsoft.com/office/drawing/2014/main" id="{4804BCFC-1486-4558-A97F-5F535A901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6" y="3674"/>
                <a:ext cx="0" cy="49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Line 199">
                <a:extLst>
                  <a:ext uri="{FF2B5EF4-FFF2-40B4-BE49-F238E27FC236}">
                    <a16:creationId xmlns:a16="http://schemas.microsoft.com/office/drawing/2014/main" id="{8A3809F2-C5A5-400F-940E-E2D8E62B7D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674"/>
                <a:ext cx="0" cy="37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Line 200">
                <a:extLst>
                  <a:ext uri="{FF2B5EF4-FFF2-40B4-BE49-F238E27FC236}">
                    <a16:creationId xmlns:a16="http://schemas.microsoft.com/office/drawing/2014/main" id="{B669E7B3-8C2C-4E01-9ECA-FF7CE4712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3" y="3674"/>
                <a:ext cx="0" cy="49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Line 201">
                <a:extLst>
                  <a:ext uri="{FF2B5EF4-FFF2-40B4-BE49-F238E27FC236}">
                    <a16:creationId xmlns:a16="http://schemas.microsoft.com/office/drawing/2014/main" id="{182D7AAC-DF34-4360-8AFE-1F1E87F62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3674"/>
                <a:ext cx="0" cy="49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Line 202">
                <a:extLst>
                  <a:ext uri="{FF2B5EF4-FFF2-40B4-BE49-F238E27FC236}">
                    <a16:creationId xmlns:a16="http://schemas.microsoft.com/office/drawing/2014/main" id="{FEBA7579-4D0D-477C-8CE3-8D86D9A73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7" y="3661"/>
                <a:ext cx="0" cy="5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Line 203">
                <a:extLst>
                  <a:ext uri="{FF2B5EF4-FFF2-40B4-BE49-F238E27FC236}">
                    <a16:creationId xmlns:a16="http://schemas.microsoft.com/office/drawing/2014/main" id="{3B64419E-CEC8-45B4-AC69-6AAB76361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3674"/>
                <a:ext cx="0" cy="37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Text Box 204">
                <a:extLst>
                  <a:ext uri="{FF2B5EF4-FFF2-40B4-BE49-F238E27FC236}">
                    <a16:creationId xmlns:a16="http://schemas.microsoft.com/office/drawing/2014/main" id="{CB0AB505-AFF0-41DB-A100-1357DFDD37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6" y="3691"/>
                <a:ext cx="260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84" name="Text Box 205">
                <a:extLst>
                  <a:ext uri="{FF2B5EF4-FFF2-40B4-BE49-F238E27FC236}">
                    <a16:creationId xmlns:a16="http://schemas.microsoft.com/office/drawing/2014/main" id="{201D8ED5-6C6D-4CF1-B19D-23C325C3FB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9" y="3691"/>
                <a:ext cx="259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185" name="Text Box 206">
                <a:extLst>
                  <a:ext uri="{FF2B5EF4-FFF2-40B4-BE49-F238E27FC236}">
                    <a16:creationId xmlns:a16="http://schemas.microsoft.com/office/drawing/2014/main" id="{0CCCE57C-2764-49CA-9202-6E3B7E66F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8" y="3691"/>
                <a:ext cx="260" cy="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186" name="Text Box 207">
                <a:extLst>
                  <a:ext uri="{FF2B5EF4-FFF2-40B4-BE49-F238E27FC236}">
                    <a16:creationId xmlns:a16="http://schemas.microsoft.com/office/drawing/2014/main" id="{1663C829-0B25-462F-AC7C-03805986F5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6" y="3691"/>
                <a:ext cx="260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87" name="Text Box 208">
                <a:extLst>
                  <a:ext uri="{FF2B5EF4-FFF2-40B4-BE49-F238E27FC236}">
                    <a16:creationId xmlns:a16="http://schemas.microsoft.com/office/drawing/2014/main" id="{DB10CF3F-3B16-4BA9-B390-DD9B6BF44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3" y="3691"/>
                <a:ext cx="260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 dirty="0">
                    <a:latin typeface="Times New Roman" pitchFamily="18" charset="0"/>
                  </a:rPr>
                  <a:t>12</a:t>
                </a:r>
              </a:p>
            </p:txBody>
          </p:sp>
        </p:grpSp>
        <p:sp>
          <p:nvSpPr>
            <p:cNvPr id="138" name="Text Box 210">
              <a:extLst>
                <a:ext uri="{FF2B5EF4-FFF2-40B4-BE49-F238E27FC236}">
                  <a16:creationId xmlns:a16="http://schemas.microsoft.com/office/drawing/2014/main" id="{60446F5C-50A6-4238-8549-842A0C2DE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" y="4023"/>
              <a:ext cx="20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 dirty="0">
                  <a:latin typeface="Times New Roman" pitchFamily="18" charset="0"/>
                </a:rPr>
                <a:t>晶体管的输出特性</a:t>
              </a:r>
            </a:p>
          </p:txBody>
        </p:sp>
      </p:grpSp>
      <p:grpSp>
        <p:nvGrpSpPr>
          <p:cNvPr id="76" name="Group 4">
            <a:extLst>
              <a:ext uri="{FF2B5EF4-FFF2-40B4-BE49-F238E27FC236}">
                <a16:creationId xmlns:a16="http://schemas.microsoft.com/office/drawing/2014/main" id="{7A3BF7D5-AC4A-4F37-817B-9C9CCF1AB012}"/>
              </a:ext>
            </a:extLst>
          </p:cNvPr>
          <p:cNvGrpSpPr>
            <a:grpSpLocks/>
          </p:cNvGrpSpPr>
          <p:nvPr/>
        </p:nvGrpSpPr>
        <p:grpSpPr bwMode="auto">
          <a:xfrm>
            <a:off x="6043107" y="1280407"/>
            <a:ext cx="3123174" cy="3246796"/>
            <a:chOff x="1210" y="1824"/>
            <a:chExt cx="2430" cy="2300"/>
          </a:xfrm>
        </p:grpSpPr>
        <p:sp>
          <p:nvSpPr>
            <p:cNvPr id="77" name="Line 5">
              <a:extLst>
                <a:ext uri="{FF2B5EF4-FFF2-40B4-BE49-F238E27FC236}">
                  <a16:creationId xmlns:a16="http://schemas.microsoft.com/office/drawing/2014/main" id="{20101DD4-844C-4494-9CED-F39EDEF4A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2810"/>
              <a:ext cx="0" cy="279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6">
              <a:extLst>
                <a:ext uri="{FF2B5EF4-FFF2-40B4-BE49-F238E27FC236}">
                  <a16:creationId xmlns:a16="http://schemas.microsoft.com/office/drawing/2014/main" id="{D2BCB5DF-3C1D-40B0-8D02-1EA4642BD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3" y="3182"/>
              <a:ext cx="0" cy="61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7">
              <a:extLst>
                <a:ext uri="{FF2B5EF4-FFF2-40B4-BE49-F238E27FC236}">
                  <a16:creationId xmlns:a16="http://schemas.microsoft.com/office/drawing/2014/main" id="{B4510E4B-914B-456E-A7AC-BBE7C82B52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2" y="2702"/>
              <a:ext cx="216" cy="18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8">
              <a:extLst>
                <a:ext uri="{FF2B5EF4-FFF2-40B4-BE49-F238E27FC236}">
                  <a16:creationId xmlns:a16="http://schemas.microsoft.com/office/drawing/2014/main" id="{9B12D8CE-28AC-446A-AFC4-0E6B27CAD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3012"/>
              <a:ext cx="216" cy="17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Oval 9">
              <a:extLst>
                <a:ext uri="{FF2B5EF4-FFF2-40B4-BE49-F238E27FC236}">
                  <a16:creationId xmlns:a16="http://schemas.microsoft.com/office/drawing/2014/main" id="{8F9E53B6-3B93-4FDF-B832-DB58A5097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785"/>
              <a:ext cx="69" cy="6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10">
              <a:extLst>
                <a:ext uri="{FF2B5EF4-FFF2-40B4-BE49-F238E27FC236}">
                  <a16:creationId xmlns:a16="http://schemas.microsoft.com/office/drawing/2014/main" id="{51E90868-0AEF-415C-8ED5-C4694DC985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3" y="2176"/>
              <a:ext cx="0" cy="54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Oval 11">
              <a:extLst>
                <a:ext uri="{FF2B5EF4-FFF2-40B4-BE49-F238E27FC236}">
                  <a16:creationId xmlns:a16="http://schemas.microsoft.com/office/drawing/2014/main" id="{A168A4CF-E8DA-4442-8BB0-94AF3E9DC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2130"/>
              <a:ext cx="72" cy="7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2">
              <a:extLst>
                <a:ext uri="{FF2B5EF4-FFF2-40B4-BE49-F238E27FC236}">
                  <a16:creationId xmlns:a16="http://schemas.microsoft.com/office/drawing/2014/main" id="{31D8B229-CE44-4D8F-897B-22A3AFC516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2" y="2950"/>
              <a:ext cx="965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Oval 13">
              <a:extLst>
                <a:ext uri="{FF2B5EF4-FFF2-40B4-BE49-F238E27FC236}">
                  <a16:creationId xmlns:a16="http://schemas.microsoft.com/office/drawing/2014/main" id="{EC2C7D74-4AFC-4075-9026-554A7D17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2903"/>
              <a:ext cx="70" cy="8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4">
              <a:extLst>
                <a:ext uri="{FF2B5EF4-FFF2-40B4-BE49-F238E27FC236}">
                  <a16:creationId xmlns:a16="http://schemas.microsoft.com/office/drawing/2014/main" id="{306BAC20-2D77-465C-8D88-89C395A20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2857"/>
              <a:ext cx="49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87" name="Line 15">
              <a:extLst>
                <a:ext uri="{FF2B5EF4-FFF2-40B4-BE49-F238E27FC236}">
                  <a16:creationId xmlns:a16="http://schemas.microsoft.com/office/drawing/2014/main" id="{BBEF5ADE-1A41-40CF-A9E8-2B677111E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2238"/>
              <a:ext cx="0" cy="387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Arc 17">
              <a:extLst>
                <a:ext uri="{FF2B5EF4-FFF2-40B4-BE49-F238E27FC236}">
                  <a16:creationId xmlns:a16="http://schemas.microsoft.com/office/drawing/2014/main" id="{07DB9D97-C937-4C6E-9A8E-17EE2C4559D4}"/>
                </a:ext>
              </a:extLst>
            </p:cNvPr>
            <p:cNvSpPr>
              <a:spLocks/>
            </p:cNvSpPr>
            <p:nvPr/>
          </p:nvSpPr>
          <p:spPr bwMode="auto">
            <a:xfrm rot="1219016">
              <a:off x="2920" y="2656"/>
              <a:ext cx="203" cy="518"/>
            </a:xfrm>
            <a:custGeom>
              <a:avLst/>
              <a:gdLst>
                <a:gd name="T0" fmla="*/ 0 w 22756"/>
                <a:gd name="T1" fmla="*/ 1 h 28727"/>
                <a:gd name="T2" fmla="*/ 192 w 22756"/>
                <a:gd name="T3" fmla="*/ 518 h 28727"/>
                <a:gd name="T4" fmla="*/ 10 w 22756"/>
                <a:gd name="T5" fmla="*/ 389 h 28727"/>
                <a:gd name="T6" fmla="*/ 0 60000 65536"/>
                <a:gd name="T7" fmla="*/ 0 60000 65536"/>
                <a:gd name="T8" fmla="*/ 0 60000 65536"/>
                <a:gd name="T9" fmla="*/ 0 w 22756"/>
                <a:gd name="T10" fmla="*/ 0 h 28727"/>
                <a:gd name="T11" fmla="*/ 22756 w 22756"/>
                <a:gd name="T12" fmla="*/ 28727 h 28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56" h="28727" fill="none" extrusionOk="0">
                  <a:moveTo>
                    <a:pt x="-1" y="30"/>
                  </a:moveTo>
                  <a:cubicBezTo>
                    <a:pt x="384" y="10"/>
                    <a:pt x="770" y="-1"/>
                    <a:pt x="1156" y="0"/>
                  </a:cubicBezTo>
                  <a:cubicBezTo>
                    <a:pt x="13085" y="0"/>
                    <a:pt x="22756" y="9670"/>
                    <a:pt x="22756" y="21600"/>
                  </a:cubicBezTo>
                  <a:cubicBezTo>
                    <a:pt x="22756" y="24026"/>
                    <a:pt x="22347" y="26436"/>
                    <a:pt x="21546" y="28727"/>
                  </a:cubicBezTo>
                </a:path>
                <a:path w="22756" h="28727" stroke="0" extrusionOk="0">
                  <a:moveTo>
                    <a:pt x="-1" y="30"/>
                  </a:moveTo>
                  <a:cubicBezTo>
                    <a:pt x="384" y="10"/>
                    <a:pt x="770" y="-1"/>
                    <a:pt x="1156" y="0"/>
                  </a:cubicBezTo>
                  <a:cubicBezTo>
                    <a:pt x="13085" y="0"/>
                    <a:pt x="22756" y="9670"/>
                    <a:pt x="22756" y="21600"/>
                  </a:cubicBezTo>
                  <a:cubicBezTo>
                    <a:pt x="22756" y="24026"/>
                    <a:pt x="22347" y="26436"/>
                    <a:pt x="21546" y="28727"/>
                  </a:cubicBezTo>
                  <a:lnTo>
                    <a:pt x="1156" y="21600"/>
                  </a:lnTo>
                  <a:close/>
                </a:path>
              </a:pathLst>
            </a:custGeom>
            <a:noFill/>
            <a:ln w="38100">
              <a:solidFill>
                <a:srgbClr val="66FF33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Text Box 20">
              <a:extLst>
                <a:ext uri="{FF2B5EF4-FFF2-40B4-BE49-F238E27FC236}">
                  <a16:creationId xmlns:a16="http://schemas.microsoft.com/office/drawing/2014/main" id="{713D3B83-0643-488A-B34E-2478DDACF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0" y="2771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90" name="Text Box 21">
              <a:extLst>
                <a:ext uri="{FF2B5EF4-FFF2-40B4-BE49-F238E27FC236}">
                  <a16:creationId xmlns:a16="http://schemas.microsoft.com/office/drawing/2014/main" id="{201F6E6B-81D9-4AE9-B3FC-20369ECD9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1824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1" name="Text Box 22">
              <a:extLst>
                <a:ext uri="{FF2B5EF4-FFF2-40B4-BE49-F238E27FC236}">
                  <a16:creationId xmlns:a16="http://schemas.microsoft.com/office/drawing/2014/main" id="{6161E51A-F3A6-4494-BBBD-4736B118A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3691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92" name="Text Box 23">
              <a:extLst>
                <a:ext uri="{FF2B5EF4-FFF2-40B4-BE49-F238E27FC236}">
                  <a16:creationId xmlns:a16="http://schemas.microsoft.com/office/drawing/2014/main" id="{8F8A0394-B41B-46CA-BBE4-C1C63228A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4" y="2504"/>
              <a:ext cx="548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 err="1">
                  <a:latin typeface="Times New Roman" pitchFamily="18" charset="0"/>
                </a:rPr>
                <a:t>i</a:t>
              </a:r>
              <a:r>
                <a:rPr lang="en-US" altLang="zh-CN" sz="2400" b="0" baseline="-25000" dirty="0" err="1">
                  <a:latin typeface="Times New Roman" pitchFamily="18" charset="0"/>
                </a:rPr>
                <a:t>B</a:t>
              </a:r>
              <a:endParaRPr lang="en-US" altLang="zh-CN" sz="2400" b="0" i="1" baseline="-25000" dirty="0">
                <a:latin typeface="Times New Roman" pitchFamily="18" charset="0"/>
              </a:endParaRPr>
            </a:p>
          </p:txBody>
        </p:sp>
        <p:sp>
          <p:nvSpPr>
            <p:cNvPr id="93" name="Text Box 25">
              <a:extLst>
                <a:ext uri="{FF2B5EF4-FFF2-40B4-BE49-F238E27FC236}">
                  <a16:creationId xmlns:a16="http://schemas.microsoft.com/office/drawing/2014/main" id="{A9A53B5E-73F6-4339-9967-682B0E164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" y="2176"/>
              <a:ext cx="548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i</a:t>
              </a:r>
              <a:r>
                <a:rPr lang="en-US" altLang="zh-CN" sz="2400" b="0" baseline="-25000">
                  <a:latin typeface="Times New Roman" pitchFamily="18" charset="0"/>
                </a:rPr>
                <a:t>C</a:t>
              </a:r>
              <a:endParaRPr lang="en-US" altLang="zh-CN" sz="2400" b="0" i="1" baseline="-25000">
                <a:latin typeface="Times New Roman" pitchFamily="18" charset="0"/>
              </a:endParaRPr>
            </a:p>
          </p:txBody>
        </p:sp>
        <p:sp>
          <p:nvSpPr>
            <p:cNvPr id="94" name="Text Box 27">
              <a:extLst>
                <a:ext uri="{FF2B5EF4-FFF2-40B4-BE49-F238E27FC236}">
                  <a16:creationId xmlns:a16="http://schemas.microsoft.com/office/drawing/2014/main" id="{8641A036-BF1B-4C88-A264-5E630D83A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3" y="2640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u</a:t>
              </a:r>
              <a:r>
                <a:rPr lang="en-US" altLang="zh-CN" sz="2400" b="0" baseline="-25000">
                  <a:latin typeface="Times New Roman" pitchFamily="18" charset="0"/>
                </a:rPr>
                <a:t>CE</a:t>
              </a:r>
              <a:endParaRPr lang="en-US" altLang="zh-CN" sz="2400" b="0" i="1" baseline="-25000">
                <a:latin typeface="Times New Roman" pitchFamily="18" charset="0"/>
              </a:endParaRPr>
            </a:p>
          </p:txBody>
        </p:sp>
        <p:sp>
          <p:nvSpPr>
            <p:cNvPr id="95" name="Text Box 33">
              <a:extLst>
                <a:ext uri="{FF2B5EF4-FFF2-40B4-BE49-F238E27FC236}">
                  <a16:creationId xmlns:a16="http://schemas.microsoft.com/office/drawing/2014/main" id="{A56354BF-41C7-4238-BEB7-A3660AE6A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2" y="2393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96" name="Text Box 34">
              <a:extLst>
                <a:ext uri="{FF2B5EF4-FFF2-40B4-BE49-F238E27FC236}">
                  <a16:creationId xmlns:a16="http://schemas.microsoft.com/office/drawing/2014/main" id="{9C7D57DA-64E5-4BA8-9C1A-EDDAE63D8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065"/>
              <a:ext cx="547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>
                  <a:latin typeface="Times New Roman" pitchFamily="18" charset="0"/>
                </a:rPr>
                <a:t>-</a:t>
              </a:r>
            </a:p>
          </p:txBody>
        </p:sp>
      </p:grp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69BDACA7-8110-4CC7-842D-69FA4B3D6E2B}"/>
              </a:ext>
            </a:extLst>
          </p:cNvPr>
          <p:cNvSpPr/>
          <p:nvPr/>
        </p:nvSpPr>
        <p:spPr>
          <a:xfrm>
            <a:off x="5441385" y="4834236"/>
            <a:ext cx="1306292" cy="408980"/>
          </a:xfrm>
          <a:prstGeom prst="wedgeRoundRectCallout">
            <a:avLst>
              <a:gd name="adj1" fmla="val -61890"/>
              <a:gd name="adj2" fmla="val -18576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截止区</a:t>
            </a:r>
          </a:p>
        </p:txBody>
      </p:sp>
      <p:sp>
        <p:nvSpPr>
          <p:cNvPr id="98" name="对话气泡: 圆角矩形 97">
            <a:extLst>
              <a:ext uri="{FF2B5EF4-FFF2-40B4-BE49-F238E27FC236}">
                <a16:creationId xmlns:a16="http://schemas.microsoft.com/office/drawing/2014/main" id="{15994468-2AD6-4FC6-B049-0E5D5E2FBCC0}"/>
              </a:ext>
            </a:extLst>
          </p:cNvPr>
          <p:cNvSpPr/>
          <p:nvPr/>
        </p:nvSpPr>
        <p:spPr>
          <a:xfrm>
            <a:off x="6075179" y="3407151"/>
            <a:ext cx="1569765" cy="526753"/>
          </a:xfrm>
          <a:prstGeom prst="wedgeRoundRectCallout">
            <a:avLst>
              <a:gd name="adj1" fmla="val 55186"/>
              <a:gd name="adj2" fmla="val -9535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发射结反偏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  <p:bldP spid="2" grpId="0" animBg="1"/>
      <p:bldP spid="9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1220" y="-20985"/>
            <a:ext cx="7886700" cy="1325563"/>
          </a:xfrm>
        </p:spPr>
        <p:txBody>
          <a:bodyPr/>
          <a:lstStyle/>
          <a:p>
            <a:pPr algn="l" eaLnBrk="1" hangingPunct="1"/>
            <a:r>
              <a:rPr lang="en-US" altLang="zh-CN" sz="3600" b="1" dirty="0">
                <a:latin typeface="Times New Roman" pitchFamily="18" charset="0"/>
              </a:rPr>
              <a:t>⑵ </a:t>
            </a:r>
            <a:r>
              <a:rPr lang="zh-CN" altLang="en-US" sz="3600" b="1" dirty="0">
                <a:latin typeface="宋体" pitchFamily="2" charset="-122"/>
              </a:rPr>
              <a:t>共射输出特性</a:t>
            </a:r>
            <a:r>
              <a:rPr lang="zh-CN" altLang="en-US" sz="3600" b="1" dirty="0">
                <a:latin typeface="Times New Roman" pitchFamily="18" charset="0"/>
              </a:rPr>
              <a:t> 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0" y="5043587"/>
            <a:ext cx="9144000" cy="1814413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</a:rPr>
              <a:t>饱和区</a:t>
            </a:r>
            <a:r>
              <a:rPr lang="en-US" altLang="zh-CN" sz="2800" b="1" dirty="0">
                <a:latin typeface="Times New Roman" pitchFamily="18" charset="0"/>
              </a:rPr>
              <a:t>: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指输出特性中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baseline="-30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>
                <a:latin typeface="Times New Roman" pitchFamily="18" charset="0"/>
              </a:rPr>
              <a:t>上升部分与纵轴之间的区域。饱和区特性曲线的特点是固定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baseline="-30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>
                <a:latin typeface="Times New Roman" pitchFamily="18" charset="0"/>
              </a:rPr>
              <a:t>不变时，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baseline="-30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>
                <a:latin typeface="Times New Roman" pitchFamily="18" charset="0"/>
              </a:rPr>
              <a:t>随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zh-CN" altLang="en-US" sz="2800" b="1" dirty="0">
                <a:latin typeface="Times New Roman" pitchFamily="18" charset="0"/>
              </a:rPr>
              <a:t>的增加而迅速增大。</a:t>
            </a:r>
            <a:endParaRPr lang="en-US" altLang="zh-CN" sz="2800" b="1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</a:rPr>
              <a:t>饱和区是对应于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zh-CN" altLang="en-US" sz="2800" b="1" dirty="0">
                <a:latin typeface="Times New Roman" pitchFamily="18" charset="0"/>
              </a:rPr>
              <a:t>较小（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 dirty="0" err="1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zh-CN" altLang="en-US" sz="2800" b="1" dirty="0">
                <a:latin typeface="Times New Roman" pitchFamily="18" charset="0"/>
              </a:rPr>
              <a:t>）的情况。这时集电结和发射结都处于正向偏置（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 dirty="0" err="1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&gt;Ur</a:t>
            </a:r>
            <a:r>
              <a:rPr lang="zh-CN" altLang="en-US" sz="2800" b="1" dirty="0">
                <a:latin typeface="Times New Roman" pitchFamily="18" charset="0"/>
              </a:rPr>
              <a:t>，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 dirty="0" err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&gt;0)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endParaRPr lang="zh-CN" altLang="en-US" sz="2800" b="1" dirty="0">
              <a:latin typeface="Times New Roman" pitchFamily="18" charset="0"/>
            </a:endParaRPr>
          </a:p>
        </p:txBody>
      </p:sp>
      <p:grpSp>
        <p:nvGrpSpPr>
          <p:cNvPr id="208" name="Group 137">
            <a:extLst>
              <a:ext uri="{FF2B5EF4-FFF2-40B4-BE49-F238E27FC236}">
                <a16:creationId xmlns:a16="http://schemas.microsoft.com/office/drawing/2014/main" id="{D06CE951-9017-4337-A351-FDB75917EB5D}"/>
              </a:ext>
            </a:extLst>
          </p:cNvPr>
          <p:cNvGrpSpPr>
            <a:grpSpLocks/>
          </p:cNvGrpSpPr>
          <p:nvPr/>
        </p:nvGrpSpPr>
        <p:grpSpPr bwMode="auto">
          <a:xfrm>
            <a:off x="1763688" y="836712"/>
            <a:ext cx="5356529" cy="4149725"/>
            <a:chOff x="243" y="1565"/>
            <a:chExt cx="2936" cy="2614"/>
          </a:xfrm>
        </p:grpSpPr>
        <p:grpSp>
          <p:nvGrpSpPr>
            <p:cNvPr id="209" name="Group 138">
              <a:extLst>
                <a:ext uri="{FF2B5EF4-FFF2-40B4-BE49-F238E27FC236}">
                  <a16:creationId xmlns:a16="http://schemas.microsoft.com/office/drawing/2014/main" id="{08BE0E71-CCF3-402D-8FE2-80A906A7C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" y="1565"/>
              <a:ext cx="2936" cy="2402"/>
              <a:chOff x="243" y="1565"/>
              <a:chExt cx="2936" cy="2402"/>
            </a:xfrm>
          </p:grpSpPr>
          <p:grpSp>
            <p:nvGrpSpPr>
              <p:cNvPr id="211" name="Group 140">
                <a:extLst>
                  <a:ext uri="{FF2B5EF4-FFF2-40B4-BE49-F238E27FC236}">
                    <a16:creationId xmlns:a16="http://schemas.microsoft.com/office/drawing/2014/main" id="{C7D705DE-230B-4070-A7D1-6CFC813ED4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1911"/>
                <a:ext cx="1680" cy="1766"/>
                <a:chOff x="1918" y="12160"/>
                <a:chExt cx="3620" cy="2840"/>
              </a:xfrm>
            </p:grpSpPr>
            <p:sp>
              <p:nvSpPr>
                <p:cNvPr id="267" name="Line 141">
                  <a:extLst>
                    <a:ext uri="{FF2B5EF4-FFF2-40B4-BE49-F238E27FC236}">
                      <a16:creationId xmlns:a16="http://schemas.microsoft.com/office/drawing/2014/main" id="{5BA0F8D1-26C8-4844-8236-CA79527C09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18" y="12160"/>
                  <a:ext cx="0" cy="284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stealth" w="sm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8" name="Line 142">
                  <a:extLst>
                    <a:ext uri="{FF2B5EF4-FFF2-40B4-BE49-F238E27FC236}">
                      <a16:creationId xmlns:a16="http://schemas.microsoft.com/office/drawing/2014/main" id="{AA542F98-913E-470D-9ED3-421FAE0244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18" y="15000"/>
                  <a:ext cx="3620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 type="stealth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9" name="Freeform 143">
                  <a:extLst>
                    <a:ext uri="{FF2B5EF4-FFF2-40B4-BE49-F238E27FC236}">
                      <a16:creationId xmlns:a16="http://schemas.microsoft.com/office/drawing/2014/main" id="{38610972-CE9F-45F0-BF49-F17B8B2C53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8" y="14520"/>
                  <a:ext cx="3180" cy="46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0" name="Line 144">
                  <a:extLst>
                    <a:ext uri="{FF2B5EF4-FFF2-40B4-BE49-F238E27FC236}">
                      <a16:creationId xmlns:a16="http://schemas.microsoft.com/office/drawing/2014/main" id="{18E4801F-56FD-4390-A831-11390E227E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18" y="12580"/>
                  <a:ext cx="240" cy="240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1" name="Freeform 145">
                  <a:extLst>
                    <a:ext uri="{FF2B5EF4-FFF2-40B4-BE49-F238E27FC236}">
                      <a16:creationId xmlns:a16="http://schemas.microsoft.com/office/drawing/2014/main" id="{F383CBA8-1314-4ED6-9F6C-CD05016AF8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8" y="14220"/>
                  <a:ext cx="2960" cy="6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2" name="Freeform 146">
                  <a:extLst>
                    <a:ext uri="{FF2B5EF4-FFF2-40B4-BE49-F238E27FC236}">
                      <a16:creationId xmlns:a16="http://schemas.microsoft.com/office/drawing/2014/main" id="{F55E1E09-E18F-4831-9AF5-597ACE115A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8" y="13980"/>
                  <a:ext cx="2680" cy="575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3" name="Freeform 147">
                  <a:extLst>
                    <a:ext uri="{FF2B5EF4-FFF2-40B4-BE49-F238E27FC236}">
                      <a16:creationId xmlns:a16="http://schemas.microsoft.com/office/drawing/2014/main" id="{73BCF452-BC71-4E21-AD8B-6F04A7EA12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8" y="13700"/>
                  <a:ext cx="2520" cy="5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4" name="Freeform 148">
                  <a:extLst>
                    <a:ext uri="{FF2B5EF4-FFF2-40B4-BE49-F238E27FC236}">
                      <a16:creationId xmlns:a16="http://schemas.microsoft.com/office/drawing/2014/main" id="{F14277B3-AB39-449B-84CF-DF86493470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8" y="13420"/>
                  <a:ext cx="2440" cy="5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" name="Freeform 149">
                  <a:extLst>
                    <a:ext uri="{FF2B5EF4-FFF2-40B4-BE49-F238E27FC236}">
                      <a16:creationId xmlns:a16="http://schemas.microsoft.com/office/drawing/2014/main" id="{AB6F41B6-BDDE-48CC-82EB-D4F9A09851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" y="13160"/>
                  <a:ext cx="2280" cy="54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" name="Freeform 150">
                  <a:extLst>
                    <a:ext uri="{FF2B5EF4-FFF2-40B4-BE49-F238E27FC236}">
                      <a16:creationId xmlns:a16="http://schemas.microsoft.com/office/drawing/2014/main" id="{573D633A-D54E-48C8-A958-7AC9846A7C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8" y="12880"/>
                  <a:ext cx="2160" cy="4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" name="Freeform 151">
                  <a:extLst>
                    <a:ext uri="{FF2B5EF4-FFF2-40B4-BE49-F238E27FC236}">
                      <a16:creationId xmlns:a16="http://schemas.microsoft.com/office/drawing/2014/main" id="{C22A6F7D-3EEA-4858-8B9B-C04090DEAA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8" y="12620"/>
                  <a:ext cx="1980" cy="5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8" name="Freeform 152">
                  <a:extLst>
                    <a:ext uri="{FF2B5EF4-FFF2-40B4-BE49-F238E27FC236}">
                      <a16:creationId xmlns:a16="http://schemas.microsoft.com/office/drawing/2014/main" id="{C95652CF-F872-42D9-A15A-50E0B466BB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8" y="12400"/>
                  <a:ext cx="1500" cy="5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9" name="Freeform 153">
                  <a:extLst>
                    <a:ext uri="{FF2B5EF4-FFF2-40B4-BE49-F238E27FC236}">
                      <a16:creationId xmlns:a16="http://schemas.microsoft.com/office/drawing/2014/main" id="{EA23D6D7-0655-4B51-A282-2071591E2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8" y="14800"/>
                  <a:ext cx="3280" cy="1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2" name="Group 154">
                <a:extLst>
                  <a:ext uri="{FF2B5EF4-FFF2-40B4-BE49-F238E27FC236}">
                    <a16:creationId xmlns:a16="http://schemas.microsoft.com/office/drawing/2014/main" id="{8EDDB0D7-4AB4-480B-A79B-FE50D4621E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6" y="3549"/>
                <a:ext cx="1467" cy="125"/>
                <a:chOff x="2058" y="14580"/>
                <a:chExt cx="3160" cy="200"/>
              </a:xfrm>
            </p:grpSpPr>
            <p:sp>
              <p:nvSpPr>
                <p:cNvPr id="260" name="Line 155">
                  <a:extLst>
                    <a:ext uri="{FF2B5EF4-FFF2-40B4-BE49-F238E27FC236}">
                      <a16:creationId xmlns:a16="http://schemas.microsoft.com/office/drawing/2014/main" id="{3872CFC5-0C03-42AC-9A6E-0F14D02103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58" y="14640"/>
                  <a:ext cx="300" cy="14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1" name="Line 156">
                  <a:extLst>
                    <a:ext uri="{FF2B5EF4-FFF2-40B4-BE49-F238E27FC236}">
                      <a16:creationId xmlns:a16="http://schemas.microsoft.com/office/drawing/2014/main" id="{1B27E5E4-720F-43B1-BAF9-14B6F10222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18" y="14640"/>
                  <a:ext cx="400" cy="14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2" name="Line 157">
                  <a:extLst>
                    <a:ext uri="{FF2B5EF4-FFF2-40B4-BE49-F238E27FC236}">
                      <a16:creationId xmlns:a16="http://schemas.microsoft.com/office/drawing/2014/main" id="{4DA94371-58BB-410D-81FD-647B61D175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58" y="14640"/>
                  <a:ext cx="380" cy="14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3" name="Line 158">
                  <a:extLst>
                    <a:ext uri="{FF2B5EF4-FFF2-40B4-BE49-F238E27FC236}">
                      <a16:creationId xmlns:a16="http://schemas.microsoft.com/office/drawing/2014/main" id="{FC631C85-EF3C-45D6-A5FC-8299AD04C0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18" y="14620"/>
                  <a:ext cx="500" cy="16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4" name="Line 159">
                  <a:extLst>
                    <a:ext uri="{FF2B5EF4-FFF2-40B4-BE49-F238E27FC236}">
                      <a16:creationId xmlns:a16="http://schemas.microsoft.com/office/drawing/2014/main" id="{4D615FDD-CB97-4BE4-82CD-0DA080587E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38" y="14600"/>
                  <a:ext cx="560" cy="18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5" name="Line 160">
                  <a:extLst>
                    <a:ext uri="{FF2B5EF4-FFF2-40B4-BE49-F238E27FC236}">
                      <a16:creationId xmlns:a16="http://schemas.microsoft.com/office/drawing/2014/main" id="{8E429298-4B32-4586-AE93-D6127E002F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58" y="14600"/>
                  <a:ext cx="620" cy="18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" name="Line 161">
                  <a:extLst>
                    <a:ext uri="{FF2B5EF4-FFF2-40B4-BE49-F238E27FC236}">
                      <a16:creationId xmlns:a16="http://schemas.microsoft.com/office/drawing/2014/main" id="{B0524CAE-E908-4206-AAB4-09C70B46F5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38" y="14580"/>
                  <a:ext cx="580" cy="20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3" name="Line 162">
                <a:extLst>
                  <a:ext uri="{FF2B5EF4-FFF2-40B4-BE49-F238E27FC236}">
                    <a16:creationId xmlns:a16="http://schemas.microsoft.com/office/drawing/2014/main" id="{7A7E4F8C-92D4-4034-BFB5-8C0A8531E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9" y="2219"/>
                <a:ext cx="93" cy="12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" name="Line 163">
                <a:extLst>
                  <a:ext uri="{FF2B5EF4-FFF2-40B4-BE49-F238E27FC236}">
                    <a16:creationId xmlns:a16="http://schemas.microsoft.com/office/drawing/2014/main" id="{8FA0FF21-E809-45B1-BA06-12EEBF158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" y="2381"/>
                <a:ext cx="93" cy="112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" name="Line 164">
                <a:extLst>
                  <a:ext uri="{FF2B5EF4-FFF2-40B4-BE49-F238E27FC236}">
                    <a16:creationId xmlns:a16="http://schemas.microsoft.com/office/drawing/2014/main" id="{80D9CD4A-4EF3-41CC-83DC-8C3344941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" y="2555"/>
                <a:ext cx="74" cy="7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" name="Line 165">
                <a:extLst>
                  <a:ext uri="{FF2B5EF4-FFF2-40B4-BE49-F238E27FC236}">
                    <a16:creationId xmlns:a16="http://schemas.microsoft.com/office/drawing/2014/main" id="{F9402373-127A-4488-B26F-033AB85CB1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" y="2717"/>
                <a:ext cx="65" cy="7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Line 166">
                <a:extLst>
                  <a:ext uri="{FF2B5EF4-FFF2-40B4-BE49-F238E27FC236}">
                    <a16:creationId xmlns:a16="http://schemas.microsoft.com/office/drawing/2014/main" id="{1930FFE8-B583-4041-B8BB-69F04994C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" y="2940"/>
                <a:ext cx="46" cy="87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" name="Line 167">
                <a:extLst>
                  <a:ext uri="{FF2B5EF4-FFF2-40B4-BE49-F238E27FC236}">
                    <a16:creationId xmlns:a16="http://schemas.microsoft.com/office/drawing/2014/main" id="{9A26F413-3F72-4DBA-9DC6-B9963F800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9" y="3114"/>
                <a:ext cx="28" cy="75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" name="Line 168">
                <a:extLst>
                  <a:ext uri="{FF2B5EF4-FFF2-40B4-BE49-F238E27FC236}">
                    <a16:creationId xmlns:a16="http://schemas.microsoft.com/office/drawing/2014/main" id="{0DEC8A14-4F87-4BFF-800C-D2CBB83C6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" y="3276"/>
                <a:ext cx="18" cy="37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" name="Text Box 169">
                <a:extLst>
                  <a:ext uri="{FF2B5EF4-FFF2-40B4-BE49-F238E27FC236}">
                    <a16:creationId xmlns:a16="http://schemas.microsoft.com/office/drawing/2014/main" id="{DC636773-CCCF-4F72-884B-D70D7B453C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" y="1565"/>
                <a:ext cx="766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400" i="1">
                    <a:latin typeface="Times New Roman" pitchFamily="18" charset="0"/>
                  </a:rPr>
                  <a:t>i</a:t>
                </a:r>
                <a:r>
                  <a:rPr lang="en-US" altLang="zh-CN" sz="2400" i="1" baseline="-25000">
                    <a:latin typeface="Times New Roman" pitchFamily="18" charset="0"/>
                  </a:rPr>
                  <a:t>C</a:t>
                </a:r>
                <a:r>
                  <a:rPr lang="en-US" altLang="zh-CN" sz="2400">
                    <a:latin typeface="Times New Roman" pitchFamily="18" charset="0"/>
                  </a:rPr>
                  <a:t>(</a:t>
                </a:r>
                <a:r>
                  <a:rPr lang="en-US" altLang="zh-CN" sz="2400" i="1">
                    <a:latin typeface="Times New Roman" pitchFamily="18" charset="0"/>
                  </a:rPr>
                  <a:t>mA</a:t>
                </a:r>
                <a:r>
                  <a:rPr lang="en-US" altLang="zh-CN" sz="240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221" name="Text Box 170">
                <a:extLst>
                  <a:ext uri="{FF2B5EF4-FFF2-40B4-BE49-F238E27FC236}">
                    <a16:creationId xmlns:a16="http://schemas.microsoft.com/office/drawing/2014/main" id="{80F38187-3336-4CA0-9F08-6398022AE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2" y="3618"/>
                <a:ext cx="737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400" i="1" dirty="0" err="1">
                    <a:latin typeface="Times New Roman" pitchFamily="18" charset="0"/>
                  </a:rPr>
                  <a:t>u</a:t>
                </a:r>
                <a:r>
                  <a:rPr lang="en-US" altLang="zh-CN" sz="2400" i="1" baseline="-25000" dirty="0" err="1">
                    <a:latin typeface="Times New Roman" pitchFamily="18" charset="0"/>
                  </a:rPr>
                  <a:t>CE</a:t>
                </a:r>
                <a:r>
                  <a:rPr lang="en-US" altLang="zh-CN" sz="2400" dirty="0">
                    <a:latin typeface="Times New Roman" pitchFamily="18" charset="0"/>
                  </a:rPr>
                  <a:t>(</a:t>
                </a:r>
                <a:r>
                  <a:rPr lang="en-US" altLang="zh-CN" sz="2400" i="1" dirty="0">
                    <a:latin typeface="Times New Roman" pitchFamily="18" charset="0"/>
                  </a:rPr>
                  <a:t>V</a:t>
                </a:r>
                <a:r>
                  <a:rPr lang="en-US" altLang="zh-CN" sz="2400" dirty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222" name="Text Box 171">
                <a:extLst>
                  <a:ext uri="{FF2B5EF4-FFF2-40B4-BE49-F238E27FC236}">
                    <a16:creationId xmlns:a16="http://schemas.microsoft.com/office/drawing/2014/main" id="{8206B1C3-3132-42DE-8F4E-3F89B6460B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0" y="3360"/>
                <a:ext cx="615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 i="1">
                    <a:latin typeface="Times New Roman" pitchFamily="18" charset="0"/>
                  </a:rPr>
                  <a:t>i</a:t>
                </a:r>
                <a:r>
                  <a:rPr lang="en-US" altLang="zh-CN" b="0" i="1" baseline="-25000">
                    <a:latin typeface="Times New Roman" pitchFamily="18" charset="0"/>
                  </a:rPr>
                  <a:t>B </a:t>
                </a:r>
                <a:r>
                  <a:rPr lang="en-US" altLang="zh-CN" b="0">
                    <a:latin typeface="Times New Roman" pitchFamily="18" charset="0"/>
                  </a:rPr>
                  <a:t>= 0</a:t>
                </a:r>
              </a:p>
            </p:txBody>
          </p:sp>
          <p:sp>
            <p:nvSpPr>
              <p:cNvPr id="223" name="Text Box 172">
                <a:extLst>
                  <a:ext uri="{FF2B5EF4-FFF2-40B4-BE49-F238E27FC236}">
                    <a16:creationId xmlns:a16="http://schemas.microsoft.com/office/drawing/2014/main" id="{18EBF565-818F-4552-B52C-29EDE773D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0" y="3191"/>
                <a:ext cx="562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0.02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224" name="Text Box 173">
                <a:extLst>
                  <a:ext uri="{FF2B5EF4-FFF2-40B4-BE49-F238E27FC236}">
                    <a16:creationId xmlns:a16="http://schemas.microsoft.com/office/drawing/2014/main" id="{B5AA451E-1C66-4EBE-A0CC-E224DDEA19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" y="2999"/>
                <a:ext cx="651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0.04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225" name="Text Box 174">
                <a:extLst>
                  <a:ext uri="{FF2B5EF4-FFF2-40B4-BE49-F238E27FC236}">
                    <a16:creationId xmlns:a16="http://schemas.microsoft.com/office/drawing/2014/main" id="{C4A5BC76-63AD-4408-801C-8709BA066A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3" y="2855"/>
                <a:ext cx="609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0.06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226" name="Text Box 175">
                <a:extLst>
                  <a:ext uri="{FF2B5EF4-FFF2-40B4-BE49-F238E27FC236}">
                    <a16:creationId xmlns:a16="http://schemas.microsoft.com/office/drawing/2014/main" id="{2F43FD42-ECAB-48C7-BB15-52B8DD060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9" y="2711"/>
                <a:ext cx="699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0.08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227" name="Text Box 176">
                <a:extLst>
                  <a:ext uri="{FF2B5EF4-FFF2-40B4-BE49-F238E27FC236}">
                    <a16:creationId xmlns:a16="http://schemas.microsoft.com/office/drawing/2014/main" id="{D7A1C4B3-15E4-4BF5-BE84-CFE7B33F03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4" y="2519"/>
                <a:ext cx="612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0.10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228" name="Text Box 177">
                <a:extLst>
                  <a:ext uri="{FF2B5EF4-FFF2-40B4-BE49-F238E27FC236}">
                    <a16:creationId xmlns:a16="http://schemas.microsoft.com/office/drawing/2014/main" id="{E4308659-E5C8-4FD7-925F-DB64428610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7" y="2376"/>
                <a:ext cx="601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0.12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229" name="Text Box 178">
                <a:extLst>
                  <a:ext uri="{FF2B5EF4-FFF2-40B4-BE49-F238E27FC236}">
                    <a16:creationId xmlns:a16="http://schemas.microsoft.com/office/drawing/2014/main" id="{526CAD43-2EE1-4F9F-957F-D8267F85E0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" y="2183"/>
                <a:ext cx="771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0.14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230" name="Text Box 179">
                <a:extLst>
                  <a:ext uri="{FF2B5EF4-FFF2-40B4-BE49-F238E27FC236}">
                    <a16:creationId xmlns:a16="http://schemas.microsoft.com/office/drawing/2014/main" id="{623DE45D-16AF-40B7-9624-0593171B0D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1" y="2039"/>
                <a:ext cx="61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0.16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231" name="Text Box 180">
                <a:extLst>
                  <a:ext uri="{FF2B5EF4-FFF2-40B4-BE49-F238E27FC236}">
                    <a16:creationId xmlns:a16="http://schemas.microsoft.com/office/drawing/2014/main" id="{2D9A7A5A-5E26-4DDB-B69A-8791F800DC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4" y="1895"/>
                <a:ext cx="676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0.18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232" name="Text Box 181">
                <a:extLst>
                  <a:ext uri="{FF2B5EF4-FFF2-40B4-BE49-F238E27FC236}">
                    <a16:creationId xmlns:a16="http://schemas.microsoft.com/office/drawing/2014/main" id="{CEA38F7B-EF30-43AD-84E6-5BE985DB0B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3" y="2356"/>
                <a:ext cx="241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>
                    <a:latin typeface="Times New Roman" pitchFamily="18" charset="0"/>
                  </a:rPr>
                  <a:t>放</a:t>
                </a:r>
              </a:p>
            </p:txBody>
          </p:sp>
          <p:sp>
            <p:nvSpPr>
              <p:cNvPr id="233" name="Text Box 182">
                <a:extLst>
                  <a:ext uri="{FF2B5EF4-FFF2-40B4-BE49-F238E27FC236}">
                    <a16:creationId xmlns:a16="http://schemas.microsoft.com/office/drawing/2014/main" id="{4B2DDBAF-0FE4-4904-9FE3-DAAC924714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9" y="2866"/>
                <a:ext cx="260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 dirty="0">
                    <a:latin typeface="Times New Roman" pitchFamily="18" charset="0"/>
                  </a:rPr>
                  <a:t>大</a:t>
                </a:r>
              </a:p>
            </p:txBody>
          </p:sp>
          <p:sp>
            <p:nvSpPr>
              <p:cNvPr id="234" name="Text Box 183">
                <a:extLst>
                  <a:ext uri="{FF2B5EF4-FFF2-40B4-BE49-F238E27FC236}">
                    <a16:creationId xmlns:a16="http://schemas.microsoft.com/office/drawing/2014/main" id="{A25E9A37-4BD3-4680-B981-FC66A6CEC8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3" y="3343"/>
                <a:ext cx="251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>
                    <a:latin typeface="Times New Roman" pitchFamily="18" charset="0"/>
                  </a:rPr>
                  <a:t>区</a:t>
                </a:r>
              </a:p>
            </p:txBody>
          </p:sp>
          <p:sp>
            <p:nvSpPr>
              <p:cNvPr id="235" name="Line 184">
                <a:extLst>
                  <a:ext uri="{FF2B5EF4-FFF2-40B4-BE49-F238E27FC236}">
                    <a16:creationId xmlns:a16="http://schemas.microsoft.com/office/drawing/2014/main" id="{0003A761-C955-4A84-8269-673F116F9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7" y="3636"/>
                <a:ext cx="252" cy="27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" name="Text Box 185">
                <a:extLst>
                  <a:ext uri="{FF2B5EF4-FFF2-40B4-BE49-F238E27FC236}">
                    <a16:creationId xmlns:a16="http://schemas.microsoft.com/office/drawing/2014/main" id="{FBE86C6E-AD47-495E-AC53-E45CF6849B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" y="3419"/>
                <a:ext cx="662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 dirty="0">
                    <a:latin typeface="Times New Roman" pitchFamily="18" charset="0"/>
                  </a:rPr>
                  <a:t>截止区</a:t>
                </a:r>
              </a:p>
            </p:txBody>
          </p:sp>
          <p:sp>
            <p:nvSpPr>
              <p:cNvPr id="237" name="Line 186">
                <a:extLst>
                  <a:ext uri="{FF2B5EF4-FFF2-40B4-BE49-F238E27FC236}">
                    <a16:creationId xmlns:a16="http://schemas.microsoft.com/office/drawing/2014/main" id="{54B4967D-1966-4A0E-9B2D-1BBFD5892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7" y="2331"/>
                <a:ext cx="111" cy="25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" name="Text Box 187">
                <a:extLst>
                  <a:ext uri="{FF2B5EF4-FFF2-40B4-BE49-F238E27FC236}">
                    <a16:creationId xmlns:a16="http://schemas.microsoft.com/office/drawing/2014/main" id="{6DE4300B-F6BA-440F-8983-48D63167B1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" y="2642"/>
                <a:ext cx="680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>
                    <a:latin typeface="Times New Roman" pitchFamily="18" charset="0"/>
                  </a:rPr>
                  <a:t>饱和区</a:t>
                </a:r>
              </a:p>
            </p:txBody>
          </p:sp>
          <p:sp>
            <p:nvSpPr>
              <p:cNvPr id="239" name="Line 188">
                <a:extLst>
                  <a:ext uri="{FF2B5EF4-FFF2-40B4-BE49-F238E27FC236}">
                    <a16:creationId xmlns:a16="http://schemas.microsoft.com/office/drawing/2014/main" id="{FCB6BA98-1980-40E0-BE0C-22BACDDF5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" y="3325"/>
                <a:ext cx="36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" name="Line 189">
                <a:extLst>
                  <a:ext uri="{FF2B5EF4-FFF2-40B4-BE49-F238E27FC236}">
                    <a16:creationId xmlns:a16="http://schemas.microsoft.com/office/drawing/2014/main" id="{C4F51F67-A3D2-4FEC-A65E-152C7B699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2" y="2940"/>
                <a:ext cx="28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" name="Line 190">
                <a:extLst>
                  <a:ext uri="{FF2B5EF4-FFF2-40B4-BE49-F238E27FC236}">
                    <a16:creationId xmlns:a16="http://schemas.microsoft.com/office/drawing/2014/main" id="{15F7BB27-3B0D-41FD-9D3C-A4D95A72B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2" y="2542"/>
                <a:ext cx="28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2" name="Line 191">
                <a:extLst>
                  <a:ext uri="{FF2B5EF4-FFF2-40B4-BE49-F238E27FC236}">
                    <a16:creationId xmlns:a16="http://schemas.microsoft.com/office/drawing/2014/main" id="{4CDF9AAB-4158-417B-AD42-55483C211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" y="2132"/>
                <a:ext cx="55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3" name="Text Box 192">
                <a:extLst>
                  <a:ext uri="{FF2B5EF4-FFF2-40B4-BE49-F238E27FC236}">
                    <a16:creationId xmlns:a16="http://schemas.microsoft.com/office/drawing/2014/main" id="{6BCDB75E-7689-4483-855F-119347BE6A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" y="3209"/>
                <a:ext cx="198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44" name="Text Box 193">
                <a:extLst>
                  <a:ext uri="{FF2B5EF4-FFF2-40B4-BE49-F238E27FC236}">
                    <a16:creationId xmlns:a16="http://schemas.microsoft.com/office/drawing/2014/main" id="{3B70725D-C798-45A1-BF7D-574790D004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" y="3549"/>
                <a:ext cx="223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45" name="Text Box 194">
                <a:extLst>
                  <a:ext uri="{FF2B5EF4-FFF2-40B4-BE49-F238E27FC236}">
                    <a16:creationId xmlns:a16="http://schemas.microsoft.com/office/drawing/2014/main" id="{7CE6C9D8-A1CE-423E-ACE9-3B27BFFE34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" y="2840"/>
                <a:ext cx="255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246" name="Text Box 195">
                <a:extLst>
                  <a:ext uri="{FF2B5EF4-FFF2-40B4-BE49-F238E27FC236}">
                    <a16:creationId xmlns:a16="http://schemas.microsoft.com/office/drawing/2014/main" id="{F4A25474-274F-4B6D-809D-2F678F6906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" y="2443"/>
                <a:ext cx="255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247" name="Text Box 196">
                <a:extLst>
                  <a:ext uri="{FF2B5EF4-FFF2-40B4-BE49-F238E27FC236}">
                    <a16:creationId xmlns:a16="http://schemas.microsoft.com/office/drawing/2014/main" id="{7E139056-8B2D-4828-8D40-32E0046DCC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" y="1990"/>
                <a:ext cx="269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248" name="Text Box 197">
                <a:extLst>
                  <a:ext uri="{FF2B5EF4-FFF2-40B4-BE49-F238E27FC236}">
                    <a16:creationId xmlns:a16="http://schemas.microsoft.com/office/drawing/2014/main" id="{58CA2445-C965-4B9D-BD30-1534C4D3D0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0" y="1763"/>
                <a:ext cx="539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400">
                    <a:latin typeface="Times New Roman" pitchFamily="18" charset="0"/>
                  </a:rPr>
                  <a:t>20℃</a:t>
                </a:r>
              </a:p>
            </p:txBody>
          </p:sp>
          <p:sp>
            <p:nvSpPr>
              <p:cNvPr id="249" name="Line 198">
                <a:extLst>
                  <a:ext uri="{FF2B5EF4-FFF2-40B4-BE49-F238E27FC236}">
                    <a16:creationId xmlns:a16="http://schemas.microsoft.com/office/drawing/2014/main" id="{235C0902-48DD-4A5B-B6FE-BD6354704D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6" y="3674"/>
                <a:ext cx="0" cy="49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" name="Line 199">
                <a:extLst>
                  <a:ext uri="{FF2B5EF4-FFF2-40B4-BE49-F238E27FC236}">
                    <a16:creationId xmlns:a16="http://schemas.microsoft.com/office/drawing/2014/main" id="{B51EA34E-5C1E-4560-81AC-2A7DDC07E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674"/>
                <a:ext cx="0" cy="37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" name="Line 200">
                <a:extLst>
                  <a:ext uri="{FF2B5EF4-FFF2-40B4-BE49-F238E27FC236}">
                    <a16:creationId xmlns:a16="http://schemas.microsoft.com/office/drawing/2014/main" id="{A7C5E3D3-5E9A-4BC5-849F-EC4117CE3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3" y="3674"/>
                <a:ext cx="0" cy="49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" name="Line 201">
                <a:extLst>
                  <a:ext uri="{FF2B5EF4-FFF2-40B4-BE49-F238E27FC236}">
                    <a16:creationId xmlns:a16="http://schemas.microsoft.com/office/drawing/2014/main" id="{EB841612-1B1B-49A6-9723-D4BC2E6BE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3674"/>
                <a:ext cx="0" cy="49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" name="Line 202">
                <a:extLst>
                  <a:ext uri="{FF2B5EF4-FFF2-40B4-BE49-F238E27FC236}">
                    <a16:creationId xmlns:a16="http://schemas.microsoft.com/office/drawing/2014/main" id="{1D3012A8-24B0-4FE6-8A0C-8510B3E0A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7" y="3661"/>
                <a:ext cx="0" cy="5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" name="Line 203">
                <a:extLst>
                  <a:ext uri="{FF2B5EF4-FFF2-40B4-BE49-F238E27FC236}">
                    <a16:creationId xmlns:a16="http://schemas.microsoft.com/office/drawing/2014/main" id="{E2B54CE8-8A1C-49DF-88D2-3F1DA2807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3674"/>
                <a:ext cx="0" cy="37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5" name="Text Box 204">
                <a:extLst>
                  <a:ext uri="{FF2B5EF4-FFF2-40B4-BE49-F238E27FC236}">
                    <a16:creationId xmlns:a16="http://schemas.microsoft.com/office/drawing/2014/main" id="{1EA34520-53DC-42ED-BCAC-7D84347114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6" y="3691"/>
                <a:ext cx="260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56" name="Text Box 205">
                <a:extLst>
                  <a:ext uri="{FF2B5EF4-FFF2-40B4-BE49-F238E27FC236}">
                    <a16:creationId xmlns:a16="http://schemas.microsoft.com/office/drawing/2014/main" id="{F5BE7551-24D3-454D-A994-7E771C51E2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9" y="3691"/>
                <a:ext cx="259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257" name="Text Box 206">
                <a:extLst>
                  <a:ext uri="{FF2B5EF4-FFF2-40B4-BE49-F238E27FC236}">
                    <a16:creationId xmlns:a16="http://schemas.microsoft.com/office/drawing/2014/main" id="{2011BF7F-D028-40AA-BD47-A9070C2C7A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8" y="3691"/>
                <a:ext cx="260" cy="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258" name="Text Box 207">
                <a:extLst>
                  <a:ext uri="{FF2B5EF4-FFF2-40B4-BE49-F238E27FC236}">
                    <a16:creationId xmlns:a16="http://schemas.microsoft.com/office/drawing/2014/main" id="{98348CF2-04FF-4BB1-A219-3C5C8CF8E4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6" y="3691"/>
                <a:ext cx="260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259" name="Text Box 208">
                <a:extLst>
                  <a:ext uri="{FF2B5EF4-FFF2-40B4-BE49-F238E27FC236}">
                    <a16:creationId xmlns:a16="http://schemas.microsoft.com/office/drawing/2014/main" id="{5012A43B-C346-49DE-BEDF-91C6459F6E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3" y="3691"/>
                <a:ext cx="260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12</a:t>
                </a:r>
              </a:p>
            </p:txBody>
          </p:sp>
        </p:grpSp>
        <p:sp>
          <p:nvSpPr>
            <p:cNvPr id="210" name="Text Box 210">
              <a:extLst>
                <a:ext uri="{FF2B5EF4-FFF2-40B4-BE49-F238E27FC236}">
                  <a16:creationId xmlns:a16="http://schemas.microsoft.com/office/drawing/2014/main" id="{7088757A-99CD-457B-AE13-07B99EC38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" y="3939"/>
              <a:ext cx="20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 dirty="0">
                  <a:latin typeface="Times New Roman" pitchFamily="18" charset="0"/>
                </a:rPr>
                <a:t>晶体管的输出特性</a:t>
              </a:r>
            </a:p>
          </p:txBody>
        </p:sp>
      </p:grpSp>
      <p:grpSp>
        <p:nvGrpSpPr>
          <p:cNvPr id="76" name="Group 4">
            <a:extLst>
              <a:ext uri="{FF2B5EF4-FFF2-40B4-BE49-F238E27FC236}">
                <a16:creationId xmlns:a16="http://schemas.microsoft.com/office/drawing/2014/main" id="{19CA0C37-34B2-45B2-B343-6D62A3081388}"/>
              </a:ext>
            </a:extLst>
          </p:cNvPr>
          <p:cNvGrpSpPr>
            <a:grpSpLocks/>
          </p:cNvGrpSpPr>
          <p:nvPr/>
        </p:nvGrpSpPr>
        <p:grpSpPr bwMode="auto">
          <a:xfrm>
            <a:off x="5981712" y="994489"/>
            <a:ext cx="3123174" cy="3246796"/>
            <a:chOff x="1210" y="1824"/>
            <a:chExt cx="2430" cy="2300"/>
          </a:xfrm>
        </p:grpSpPr>
        <p:sp>
          <p:nvSpPr>
            <p:cNvPr id="77" name="Line 5">
              <a:extLst>
                <a:ext uri="{FF2B5EF4-FFF2-40B4-BE49-F238E27FC236}">
                  <a16:creationId xmlns:a16="http://schemas.microsoft.com/office/drawing/2014/main" id="{E2D2722C-EA15-46D8-9CDA-7F968A54B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2810"/>
              <a:ext cx="0" cy="279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6">
              <a:extLst>
                <a:ext uri="{FF2B5EF4-FFF2-40B4-BE49-F238E27FC236}">
                  <a16:creationId xmlns:a16="http://schemas.microsoft.com/office/drawing/2014/main" id="{D1E3CA0D-D802-410C-AA2D-EEEDDE39C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3" y="3182"/>
              <a:ext cx="0" cy="61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7">
              <a:extLst>
                <a:ext uri="{FF2B5EF4-FFF2-40B4-BE49-F238E27FC236}">
                  <a16:creationId xmlns:a16="http://schemas.microsoft.com/office/drawing/2014/main" id="{2054B4D1-672F-41AB-972D-F5DAF1D2B1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2" y="2702"/>
              <a:ext cx="216" cy="18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8">
              <a:extLst>
                <a:ext uri="{FF2B5EF4-FFF2-40B4-BE49-F238E27FC236}">
                  <a16:creationId xmlns:a16="http://schemas.microsoft.com/office/drawing/2014/main" id="{0E55D64C-8995-418C-A47A-680BD1B8C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3012"/>
              <a:ext cx="216" cy="17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Oval 9">
              <a:extLst>
                <a:ext uri="{FF2B5EF4-FFF2-40B4-BE49-F238E27FC236}">
                  <a16:creationId xmlns:a16="http://schemas.microsoft.com/office/drawing/2014/main" id="{D3E985BA-8F1A-4D86-984B-9C42521A3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785"/>
              <a:ext cx="69" cy="6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10">
              <a:extLst>
                <a:ext uri="{FF2B5EF4-FFF2-40B4-BE49-F238E27FC236}">
                  <a16:creationId xmlns:a16="http://schemas.microsoft.com/office/drawing/2014/main" id="{7CB430ED-BA08-40B6-973B-09F6A144DB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3" y="2176"/>
              <a:ext cx="0" cy="54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Oval 11">
              <a:extLst>
                <a:ext uri="{FF2B5EF4-FFF2-40B4-BE49-F238E27FC236}">
                  <a16:creationId xmlns:a16="http://schemas.microsoft.com/office/drawing/2014/main" id="{E555A431-D355-42F7-B5D0-143384C04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2130"/>
              <a:ext cx="72" cy="7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2">
              <a:extLst>
                <a:ext uri="{FF2B5EF4-FFF2-40B4-BE49-F238E27FC236}">
                  <a16:creationId xmlns:a16="http://schemas.microsoft.com/office/drawing/2014/main" id="{525A1ED5-72F8-4F22-A6A2-95914BA757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2" y="2950"/>
              <a:ext cx="965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Oval 13">
              <a:extLst>
                <a:ext uri="{FF2B5EF4-FFF2-40B4-BE49-F238E27FC236}">
                  <a16:creationId xmlns:a16="http://schemas.microsoft.com/office/drawing/2014/main" id="{109E806A-60B1-46E5-8F86-E1780935E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2903"/>
              <a:ext cx="70" cy="8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4">
              <a:extLst>
                <a:ext uri="{FF2B5EF4-FFF2-40B4-BE49-F238E27FC236}">
                  <a16:creationId xmlns:a16="http://schemas.microsoft.com/office/drawing/2014/main" id="{A4D323A9-370A-40DD-9AF2-1BC701853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2857"/>
              <a:ext cx="49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87" name="Line 15">
              <a:extLst>
                <a:ext uri="{FF2B5EF4-FFF2-40B4-BE49-F238E27FC236}">
                  <a16:creationId xmlns:a16="http://schemas.microsoft.com/office/drawing/2014/main" id="{DF9769A0-9BBC-4C74-B7FA-A5C1244D1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2238"/>
              <a:ext cx="0" cy="387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Arc 17">
              <a:extLst>
                <a:ext uri="{FF2B5EF4-FFF2-40B4-BE49-F238E27FC236}">
                  <a16:creationId xmlns:a16="http://schemas.microsoft.com/office/drawing/2014/main" id="{6BBF2EB9-5D3B-4A96-BFD9-050D91C58423}"/>
                </a:ext>
              </a:extLst>
            </p:cNvPr>
            <p:cNvSpPr>
              <a:spLocks/>
            </p:cNvSpPr>
            <p:nvPr/>
          </p:nvSpPr>
          <p:spPr bwMode="auto">
            <a:xfrm rot="1219016">
              <a:off x="2920" y="2656"/>
              <a:ext cx="203" cy="518"/>
            </a:xfrm>
            <a:custGeom>
              <a:avLst/>
              <a:gdLst>
                <a:gd name="T0" fmla="*/ 0 w 22756"/>
                <a:gd name="T1" fmla="*/ 1 h 28727"/>
                <a:gd name="T2" fmla="*/ 192 w 22756"/>
                <a:gd name="T3" fmla="*/ 518 h 28727"/>
                <a:gd name="T4" fmla="*/ 10 w 22756"/>
                <a:gd name="T5" fmla="*/ 389 h 28727"/>
                <a:gd name="T6" fmla="*/ 0 60000 65536"/>
                <a:gd name="T7" fmla="*/ 0 60000 65536"/>
                <a:gd name="T8" fmla="*/ 0 60000 65536"/>
                <a:gd name="T9" fmla="*/ 0 w 22756"/>
                <a:gd name="T10" fmla="*/ 0 h 28727"/>
                <a:gd name="T11" fmla="*/ 22756 w 22756"/>
                <a:gd name="T12" fmla="*/ 28727 h 28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56" h="28727" fill="none" extrusionOk="0">
                  <a:moveTo>
                    <a:pt x="-1" y="30"/>
                  </a:moveTo>
                  <a:cubicBezTo>
                    <a:pt x="384" y="10"/>
                    <a:pt x="770" y="-1"/>
                    <a:pt x="1156" y="0"/>
                  </a:cubicBezTo>
                  <a:cubicBezTo>
                    <a:pt x="13085" y="0"/>
                    <a:pt x="22756" y="9670"/>
                    <a:pt x="22756" y="21600"/>
                  </a:cubicBezTo>
                  <a:cubicBezTo>
                    <a:pt x="22756" y="24026"/>
                    <a:pt x="22347" y="26436"/>
                    <a:pt x="21546" y="28727"/>
                  </a:cubicBezTo>
                </a:path>
                <a:path w="22756" h="28727" stroke="0" extrusionOk="0">
                  <a:moveTo>
                    <a:pt x="-1" y="30"/>
                  </a:moveTo>
                  <a:cubicBezTo>
                    <a:pt x="384" y="10"/>
                    <a:pt x="770" y="-1"/>
                    <a:pt x="1156" y="0"/>
                  </a:cubicBezTo>
                  <a:cubicBezTo>
                    <a:pt x="13085" y="0"/>
                    <a:pt x="22756" y="9670"/>
                    <a:pt x="22756" y="21600"/>
                  </a:cubicBezTo>
                  <a:cubicBezTo>
                    <a:pt x="22756" y="24026"/>
                    <a:pt x="22347" y="26436"/>
                    <a:pt x="21546" y="28727"/>
                  </a:cubicBezTo>
                  <a:lnTo>
                    <a:pt x="1156" y="21600"/>
                  </a:lnTo>
                  <a:close/>
                </a:path>
              </a:pathLst>
            </a:custGeom>
            <a:noFill/>
            <a:ln w="38100">
              <a:solidFill>
                <a:srgbClr val="66FF33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Text Box 20">
              <a:extLst>
                <a:ext uri="{FF2B5EF4-FFF2-40B4-BE49-F238E27FC236}">
                  <a16:creationId xmlns:a16="http://schemas.microsoft.com/office/drawing/2014/main" id="{FF8DE005-ACD6-431A-9FF8-1D2BDB4D7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0" y="2771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90" name="Text Box 21">
              <a:extLst>
                <a:ext uri="{FF2B5EF4-FFF2-40B4-BE49-F238E27FC236}">
                  <a16:creationId xmlns:a16="http://schemas.microsoft.com/office/drawing/2014/main" id="{D966780C-BBC4-4BF3-A4E2-6F6E28EDE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1824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1" name="Text Box 22">
              <a:extLst>
                <a:ext uri="{FF2B5EF4-FFF2-40B4-BE49-F238E27FC236}">
                  <a16:creationId xmlns:a16="http://schemas.microsoft.com/office/drawing/2014/main" id="{A41A2967-5604-46E6-9993-63E2BD1E7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3691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92" name="Text Box 23">
              <a:extLst>
                <a:ext uri="{FF2B5EF4-FFF2-40B4-BE49-F238E27FC236}">
                  <a16:creationId xmlns:a16="http://schemas.microsoft.com/office/drawing/2014/main" id="{B3FDAE05-C21D-4FB7-958A-5F3FA6976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4" y="2504"/>
              <a:ext cx="548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 err="1">
                  <a:latin typeface="Times New Roman" pitchFamily="18" charset="0"/>
                </a:rPr>
                <a:t>i</a:t>
              </a:r>
              <a:r>
                <a:rPr lang="en-US" altLang="zh-CN" sz="2400" b="0" baseline="-25000" dirty="0" err="1">
                  <a:latin typeface="Times New Roman" pitchFamily="18" charset="0"/>
                </a:rPr>
                <a:t>B</a:t>
              </a:r>
              <a:endParaRPr lang="en-US" altLang="zh-CN" sz="2400" b="0" i="1" baseline="-25000" dirty="0">
                <a:latin typeface="Times New Roman" pitchFamily="18" charset="0"/>
              </a:endParaRPr>
            </a:p>
          </p:txBody>
        </p:sp>
        <p:sp>
          <p:nvSpPr>
            <p:cNvPr id="93" name="Text Box 25">
              <a:extLst>
                <a:ext uri="{FF2B5EF4-FFF2-40B4-BE49-F238E27FC236}">
                  <a16:creationId xmlns:a16="http://schemas.microsoft.com/office/drawing/2014/main" id="{99D3671A-AE05-417E-B489-0811F064E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" y="2176"/>
              <a:ext cx="548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i</a:t>
              </a:r>
              <a:r>
                <a:rPr lang="en-US" altLang="zh-CN" sz="2400" b="0" baseline="-25000">
                  <a:latin typeface="Times New Roman" pitchFamily="18" charset="0"/>
                </a:rPr>
                <a:t>C</a:t>
              </a:r>
              <a:endParaRPr lang="en-US" altLang="zh-CN" sz="2400" b="0" i="1" baseline="-25000">
                <a:latin typeface="Times New Roman" pitchFamily="18" charset="0"/>
              </a:endParaRPr>
            </a:p>
          </p:txBody>
        </p:sp>
        <p:sp>
          <p:nvSpPr>
            <p:cNvPr id="94" name="Text Box 27">
              <a:extLst>
                <a:ext uri="{FF2B5EF4-FFF2-40B4-BE49-F238E27FC236}">
                  <a16:creationId xmlns:a16="http://schemas.microsoft.com/office/drawing/2014/main" id="{1B6BDDAF-CA99-4512-88A9-8C3F7099B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3" y="2640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u</a:t>
              </a:r>
              <a:r>
                <a:rPr lang="en-US" altLang="zh-CN" sz="2400" b="0" baseline="-25000">
                  <a:latin typeface="Times New Roman" pitchFamily="18" charset="0"/>
                </a:rPr>
                <a:t>CE</a:t>
              </a:r>
              <a:endParaRPr lang="en-US" altLang="zh-CN" sz="2400" b="0" i="1" baseline="-25000">
                <a:latin typeface="Times New Roman" pitchFamily="18" charset="0"/>
              </a:endParaRPr>
            </a:p>
          </p:txBody>
        </p:sp>
        <p:sp>
          <p:nvSpPr>
            <p:cNvPr id="95" name="Text Box 33">
              <a:extLst>
                <a:ext uri="{FF2B5EF4-FFF2-40B4-BE49-F238E27FC236}">
                  <a16:creationId xmlns:a16="http://schemas.microsoft.com/office/drawing/2014/main" id="{3AF9954F-3DFA-4B2A-8F54-425B91886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2" y="2393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96" name="Text Box 34">
              <a:extLst>
                <a:ext uri="{FF2B5EF4-FFF2-40B4-BE49-F238E27FC236}">
                  <a16:creationId xmlns:a16="http://schemas.microsoft.com/office/drawing/2014/main" id="{32A61665-9D95-44A8-A715-57076F038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065"/>
              <a:ext cx="547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>
                  <a:latin typeface="Times New Roman" pitchFamily="18" charset="0"/>
                </a:rPr>
                <a:t>-</a:t>
              </a:r>
            </a:p>
          </p:txBody>
        </p:sp>
      </p:grpSp>
      <p:sp>
        <p:nvSpPr>
          <p:cNvPr id="97" name="对话气泡: 圆角矩形 96">
            <a:extLst>
              <a:ext uri="{FF2B5EF4-FFF2-40B4-BE49-F238E27FC236}">
                <a16:creationId xmlns:a16="http://schemas.microsoft.com/office/drawing/2014/main" id="{021B19DE-F0C7-4521-8BF0-817B41C08A34}"/>
              </a:ext>
            </a:extLst>
          </p:cNvPr>
          <p:cNvSpPr/>
          <p:nvPr/>
        </p:nvSpPr>
        <p:spPr>
          <a:xfrm>
            <a:off x="722837" y="3257734"/>
            <a:ext cx="1306292" cy="408980"/>
          </a:xfrm>
          <a:prstGeom prst="wedgeRoundRectCallout">
            <a:avLst>
              <a:gd name="adj1" fmla="val 109071"/>
              <a:gd name="adj2" fmla="val -16426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饱和区</a:t>
            </a:r>
          </a:p>
        </p:txBody>
      </p:sp>
      <p:sp>
        <p:nvSpPr>
          <p:cNvPr id="98" name="对话气泡: 圆角矩形 97">
            <a:extLst>
              <a:ext uri="{FF2B5EF4-FFF2-40B4-BE49-F238E27FC236}">
                <a16:creationId xmlns:a16="http://schemas.microsoft.com/office/drawing/2014/main" id="{5E270168-D46A-403A-A4D6-4CFB5A801608}"/>
              </a:ext>
            </a:extLst>
          </p:cNvPr>
          <p:cNvSpPr/>
          <p:nvPr/>
        </p:nvSpPr>
        <p:spPr>
          <a:xfrm>
            <a:off x="6019707" y="3134271"/>
            <a:ext cx="1569765" cy="526753"/>
          </a:xfrm>
          <a:prstGeom prst="wedgeRoundRectCallout">
            <a:avLst>
              <a:gd name="adj1" fmla="val 55186"/>
              <a:gd name="adj2" fmla="val -9535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发射结正偏</a:t>
            </a:r>
          </a:p>
        </p:txBody>
      </p:sp>
      <p:sp>
        <p:nvSpPr>
          <p:cNvPr id="99" name="对话气泡: 圆角矩形 98">
            <a:extLst>
              <a:ext uri="{FF2B5EF4-FFF2-40B4-BE49-F238E27FC236}">
                <a16:creationId xmlns:a16="http://schemas.microsoft.com/office/drawing/2014/main" id="{C88323C3-5F9D-453D-81A4-00306B1365A5}"/>
              </a:ext>
            </a:extLst>
          </p:cNvPr>
          <p:cNvSpPr/>
          <p:nvPr/>
        </p:nvSpPr>
        <p:spPr>
          <a:xfrm>
            <a:off x="5899632" y="1467256"/>
            <a:ext cx="1569765" cy="526753"/>
          </a:xfrm>
          <a:prstGeom prst="wedgeRoundRectCallout">
            <a:avLst>
              <a:gd name="adj1" fmla="val 59107"/>
              <a:gd name="adj2" fmla="val 9492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集电结正偏</a:t>
            </a:r>
          </a:p>
        </p:txBody>
      </p:sp>
      <p:sp>
        <p:nvSpPr>
          <p:cNvPr id="100" name="对话气泡: 圆角矩形 99">
            <a:extLst>
              <a:ext uri="{FF2B5EF4-FFF2-40B4-BE49-F238E27FC236}">
                <a16:creationId xmlns:a16="http://schemas.microsoft.com/office/drawing/2014/main" id="{81BBE804-9695-44AF-8496-8C080CA513AB}"/>
              </a:ext>
            </a:extLst>
          </p:cNvPr>
          <p:cNvSpPr/>
          <p:nvPr/>
        </p:nvSpPr>
        <p:spPr>
          <a:xfrm>
            <a:off x="6822833" y="4246130"/>
            <a:ext cx="1997634" cy="526753"/>
          </a:xfrm>
          <a:prstGeom prst="wedgeRoundRectCallout">
            <a:avLst>
              <a:gd name="adj1" fmla="val -80444"/>
              <a:gd name="adj2" fmla="val 188399"/>
              <a:gd name="adj3" fmla="val 16667"/>
            </a:avLst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baseline="-30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处在失控状态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 autoUpdateAnimBg="0"/>
      <p:bldP spid="97" grpId="0" animBg="1"/>
      <p:bldP spid="98" grpId="0" animBg="1"/>
      <p:bldP spid="99" grpId="0" animBg="1"/>
      <p:bldP spid="10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0342" y="25313"/>
            <a:ext cx="7886700" cy="916997"/>
          </a:xfrm>
        </p:spPr>
        <p:txBody>
          <a:bodyPr/>
          <a:lstStyle/>
          <a:p>
            <a:pPr algn="l" eaLnBrk="1" hangingPunct="1"/>
            <a:r>
              <a:rPr lang="en-US" altLang="zh-CN" sz="3600" b="1" dirty="0">
                <a:latin typeface="Times New Roman" pitchFamily="18" charset="0"/>
              </a:rPr>
              <a:t>⑵ </a:t>
            </a:r>
            <a:r>
              <a:rPr lang="zh-CN" altLang="en-US" sz="3600" b="1" dirty="0">
                <a:latin typeface="宋体" pitchFamily="2" charset="-122"/>
              </a:rPr>
              <a:t>共射输出特性</a:t>
            </a:r>
            <a:r>
              <a:rPr lang="zh-CN" altLang="en-US" sz="3600" b="1" dirty="0">
                <a:latin typeface="Times New Roman" pitchFamily="18" charset="0"/>
              </a:rPr>
              <a:t> 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0" y="5029300"/>
            <a:ext cx="9144000" cy="2225576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</a:rPr>
              <a:t>放大区</a:t>
            </a:r>
            <a:r>
              <a:rPr lang="en-US" altLang="zh-CN" sz="2400" b="1" dirty="0">
                <a:latin typeface="Times New Roman" pitchFamily="18" charset="0"/>
              </a:rPr>
              <a:t>: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</a:rPr>
              <a:t>输出特性上在饱和区和截止区之间的区域为放大区。在这个区域里，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-30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baseline="-30000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baseline="-30000" dirty="0" err="1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zh-CN" altLang="en-US" sz="2400" b="1" dirty="0">
                <a:latin typeface="Times New Roman" pitchFamily="18" charset="0"/>
              </a:rPr>
              <a:t>，即发射结是正向偏置，集电结是反向偏置。</a:t>
            </a:r>
            <a:endParaRPr lang="en-US" altLang="zh-CN" sz="2400" b="1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SzPct val="70000"/>
            </a:pPr>
            <a:r>
              <a:rPr lang="zh-CN" altLang="en-US" sz="2400" b="1" dirty="0">
                <a:latin typeface="Times New Roman" pitchFamily="18" charset="0"/>
              </a:rPr>
              <a:t>放大区的特点：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baseline="-30000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zh-CN" altLang="en-US" sz="2400" b="1" dirty="0">
                <a:latin typeface="Times New Roman" pitchFamily="18" charset="0"/>
              </a:rPr>
              <a:t>固定，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-30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</a:rPr>
              <a:t>变化</a:t>
            </a:r>
            <a:r>
              <a:rPr lang="zh-CN" altLang="en-US" sz="2400" b="1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-30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>
                <a:latin typeface="Times New Roman" pitchFamily="18" charset="0"/>
              </a:rPr>
              <a:t>变化很大，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-30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</a:rPr>
              <a:t>对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baseline="-30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dirty="0">
                <a:latin typeface="Times New Roman" pitchFamily="18" charset="0"/>
              </a:rPr>
              <a:t>的强烈控制作用。</a:t>
            </a:r>
          </a:p>
          <a:p>
            <a:pPr algn="just" eaLnBrk="1" hangingPunct="1">
              <a:spcBef>
                <a:spcPct val="50000"/>
              </a:spcBef>
            </a:pPr>
            <a:endParaRPr lang="zh-CN" altLang="en-US" sz="2800" b="1" dirty="0">
              <a:latin typeface="Times New Roman" pitchFamily="18" charset="0"/>
            </a:endParaRPr>
          </a:p>
        </p:txBody>
      </p:sp>
      <p:grpSp>
        <p:nvGrpSpPr>
          <p:cNvPr id="136" name="Group 137">
            <a:extLst>
              <a:ext uri="{FF2B5EF4-FFF2-40B4-BE49-F238E27FC236}">
                <a16:creationId xmlns:a16="http://schemas.microsoft.com/office/drawing/2014/main" id="{0A380216-A436-4AE3-9C82-1E94EB1CD74B}"/>
              </a:ext>
            </a:extLst>
          </p:cNvPr>
          <p:cNvGrpSpPr>
            <a:grpSpLocks/>
          </p:cNvGrpSpPr>
          <p:nvPr/>
        </p:nvGrpSpPr>
        <p:grpSpPr bwMode="auto">
          <a:xfrm>
            <a:off x="1763688" y="836712"/>
            <a:ext cx="5356529" cy="4149725"/>
            <a:chOff x="243" y="1565"/>
            <a:chExt cx="2936" cy="2614"/>
          </a:xfrm>
        </p:grpSpPr>
        <p:grpSp>
          <p:nvGrpSpPr>
            <p:cNvPr id="137" name="Group 138">
              <a:extLst>
                <a:ext uri="{FF2B5EF4-FFF2-40B4-BE49-F238E27FC236}">
                  <a16:creationId xmlns:a16="http://schemas.microsoft.com/office/drawing/2014/main" id="{155E1CCB-6684-4C54-A11F-65EFAA4CD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" y="1565"/>
              <a:ext cx="2936" cy="2402"/>
              <a:chOff x="243" y="1565"/>
              <a:chExt cx="2936" cy="2402"/>
            </a:xfrm>
          </p:grpSpPr>
          <p:grpSp>
            <p:nvGrpSpPr>
              <p:cNvPr id="139" name="Group 140">
                <a:extLst>
                  <a:ext uri="{FF2B5EF4-FFF2-40B4-BE49-F238E27FC236}">
                    <a16:creationId xmlns:a16="http://schemas.microsoft.com/office/drawing/2014/main" id="{2E8B5AC9-4499-44A4-9849-3C1117C89A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1911"/>
                <a:ext cx="1680" cy="1766"/>
                <a:chOff x="1918" y="12160"/>
                <a:chExt cx="3620" cy="2840"/>
              </a:xfrm>
            </p:grpSpPr>
            <p:sp>
              <p:nvSpPr>
                <p:cNvPr id="195" name="Line 141">
                  <a:extLst>
                    <a:ext uri="{FF2B5EF4-FFF2-40B4-BE49-F238E27FC236}">
                      <a16:creationId xmlns:a16="http://schemas.microsoft.com/office/drawing/2014/main" id="{40AAB38A-4077-43D9-8C41-B2C8703200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18" y="12160"/>
                  <a:ext cx="0" cy="284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stealth" w="sm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6" name="Line 142">
                  <a:extLst>
                    <a:ext uri="{FF2B5EF4-FFF2-40B4-BE49-F238E27FC236}">
                      <a16:creationId xmlns:a16="http://schemas.microsoft.com/office/drawing/2014/main" id="{2EA317AA-4EAA-427B-B795-C6762182B9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18" y="15000"/>
                  <a:ext cx="3620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 type="stealth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143">
                  <a:extLst>
                    <a:ext uri="{FF2B5EF4-FFF2-40B4-BE49-F238E27FC236}">
                      <a16:creationId xmlns:a16="http://schemas.microsoft.com/office/drawing/2014/main" id="{E4B32BB8-4478-476F-BA5E-41ECFBAA2D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8" y="14520"/>
                  <a:ext cx="3180" cy="46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8" name="Line 144">
                  <a:extLst>
                    <a:ext uri="{FF2B5EF4-FFF2-40B4-BE49-F238E27FC236}">
                      <a16:creationId xmlns:a16="http://schemas.microsoft.com/office/drawing/2014/main" id="{4149B9A8-CA5F-4E8F-9DD3-3051710B9D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18" y="12580"/>
                  <a:ext cx="240" cy="240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9" name="Freeform 145">
                  <a:extLst>
                    <a:ext uri="{FF2B5EF4-FFF2-40B4-BE49-F238E27FC236}">
                      <a16:creationId xmlns:a16="http://schemas.microsoft.com/office/drawing/2014/main" id="{5293BD17-9C8A-41BB-A03B-2D0C8DBCB2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8" y="14220"/>
                  <a:ext cx="2960" cy="6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" name="Freeform 146">
                  <a:extLst>
                    <a:ext uri="{FF2B5EF4-FFF2-40B4-BE49-F238E27FC236}">
                      <a16:creationId xmlns:a16="http://schemas.microsoft.com/office/drawing/2014/main" id="{B29DB463-C3DD-4B91-91FB-ECCD6976D9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8" y="13980"/>
                  <a:ext cx="2680" cy="575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1" name="Freeform 147">
                  <a:extLst>
                    <a:ext uri="{FF2B5EF4-FFF2-40B4-BE49-F238E27FC236}">
                      <a16:creationId xmlns:a16="http://schemas.microsoft.com/office/drawing/2014/main" id="{512E0D2D-A3B3-4E63-8BA8-AFFBBBE6E4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8" y="13700"/>
                  <a:ext cx="2520" cy="5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" name="Freeform 148">
                  <a:extLst>
                    <a:ext uri="{FF2B5EF4-FFF2-40B4-BE49-F238E27FC236}">
                      <a16:creationId xmlns:a16="http://schemas.microsoft.com/office/drawing/2014/main" id="{715D4BA9-E5C2-4C0E-AEBC-AAD0AEE045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8" y="13420"/>
                  <a:ext cx="2440" cy="5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" name="Freeform 149">
                  <a:extLst>
                    <a:ext uri="{FF2B5EF4-FFF2-40B4-BE49-F238E27FC236}">
                      <a16:creationId xmlns:a16="http://schemas.microsoft.com/office/drawing/2014/main" id="{BB2C0AE7-C40A-40AE-B276-E130C6EB5D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" y="13160"/>
                  <a:ext cx="2280" cy="54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150">
                  <a:extLst>
                    <a:ext uri="{FF2B5EF4-FFF2-40B4-BE49-F238E27FC236}">
                      <a16:creationId xmlns:a16="http://schemas.microsoft.com/office/drawing/2014/main" id="{9247D863-80DA-483D-BB90-51B4F42AB9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8" y="12880"/>
                  <a:ext cx="2160" cy="4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" name="Freeform 151">
                  <a:extLst>
                    <a:ext uri="{FF2B5EF4-FFF2-40B4-BE49-F238E27FC236}">
                      <a16:creationId xmlns:a16="http://schemas.microsoft.com/office/drawing/2014/main" id="{8DC071F4-EC2F-409A-923A-DC6A4EF5B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8" y="12620"/>
                  <a:ext cx="1980" cy="5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" name="Freeform 152">
                  <a:extLst>
                    <a:ext uri="{FF2B5EF4-FFF2-40B4-BE49-F238E27FC236}">
                      <a16:creationId xmlns:a16="http://schemas.microsoft.com/office/drawing/2014/main" id="{BB6984C8-E4D5-438A-BB83-06B0064EB0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8" y="12400"/>
                  <a:ext cx="1500" cy="5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" name="Freeform 153">
                  <a:extLst>
                    <a:ext uri="{FF2B5EF4-FFF2-40B4-BE49-F238E27FC236}">
                      <a16:creationId xmlns:a16="http://schemas.microsoft.com/office/drawing/2014/main" id="{6B0D3194-1BF9-4BA8-B117-39B6588FD4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8" y="14800"/>
                  <a:ext cx="3280" cy="180"/>
                </a:xfrm>
                <a:custGeom>
                  <a:avLst/>
                  <a:gdLst>
                    <a:gd name="T0" fmla="*/ 0 w 2780"/>
                    <a:gd name="T1" fmla="*/ 380 h 380"/>
                    <a:gd name="T2" fmla="*/ 180 w 2780"/>
                    <a:gd name="T3" fmla="*/ 200 h 380"/>
                    <a:gd name="T4" fmla="*/ 820 w 2780"/>
                    <a:gd name="T5" fmla="*/ 100 h 380"/>
                    <a:gd name="T6" fmla="*/ 2780 w 2780"/>
                    <a:gd name="T7" fmla="*/ 0 h 3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0"/>
                    <a:gd name="T13" fmla="*/ 0 h 380"/>
                    <a:gd name="T14" fmla="*/ 2780 w 2780"/>
                    <a:gd name="T15" fmla="*/ 380 h 3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0" h="380">
                      <a:moveTo>
                        <a:pt x="0" y="380"/>
                      </a:moveTo>
                      <a:cubicBezTo>
                        <a:pt x="21" y="313"/>
                        <a:pt x="43" y="247"/>
                        <a:pt x="180" y="200"/>
                      </a:cubicBezTo>
                      <a:cubicBezTo>
                        <a:pt x="317" y="153"/>
                        <a:pt x="387" y="133"/>
                        <a:pt x="820" y="100"/>
                      </a:cubicBezTo>
                      <a:cubicBezTo>
                        <a:pt x="1253" y="67"/>
                        <a:pt x="2016" y="33"/>
                        <a:pt x="27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" name="Group 154">
                <a:extLst>
                  <a:ext uri="{FF2B5EF4-FFF2-40B4-BE49-F238E27FC236}">
                    <a16:creationId xmlns:a16="http://schemas.microsoft.com/office/drawing/2014/main" id="{A253F41F-D496-4AC0-A5E0-FC38801004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6" y="3549"/>
                <a:ext cx="1467" cy="125"/>
                <a:chOff x="2058" y="14580"/>
                <a:chExt cx="3160" cy="200"/>
              </a:xfrm>
            </p:grpSpPr>
            <p:sp>
              <p:nvSpPr>
                <p:cNvPr id="188" name="Line 155">
                  <a:extLst>
                    <a:ext uri="{FF2B5EF4-FFF2-40B4-BE49-F238E27FC236}">
                      <a16:creationId xmlns:a16="http://schemas.microsoft.com/office/drawing/2014/main" id="{C530779E-A75B-4F07-8315-1A0434ADA1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58" y="14640"/>
                  <a:ext cx="300" cy="14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9" name="Line 156">
                  <a:extLst>
                    <a:ext uri="{FF2B5EF4-FFF2-40B4-BE49-F238E27FC236}">
                      <a16:creationId xmlns:a16="http://schemas.microsoft.com/office/drawing/2014/main" id="{95CE11CA-6AB9-496C-AB1C-3CF5983990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18" y="14640"/>
                  <a:ext cx="400" cy="14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0" name="Line 157">
                  <a:extLst>
                    <a:ext uri="{FF2B5EF4-FFF2-40B4-BE49-F238E27FC236}">
                      <a16:creationId xmlns:a16="http://schemas.microsoft.com/office/drawing/2014/main" id="{8BE9EC50-3B88-4CDC-B9CE-7EFBB47222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58" y="14640"/>
                  <a:ext cx="380" cy="14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1" name="Line 158">
                  <a:extLst>
                    <a:ext uri="{FF2B5EF4-FFF2-40B4-BE49-F238E27FC236}">
                      <a16:creationId xmlns:a16="http://schemas.microsoft.com/office/drawing/2014/main" id="{D993C2BB-0893-4F66-A4F5-C1F322810C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18" y="14620"/>
                  <a:ext cx="500" cy="16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2" name="Line 159">
                  <a:extLst>
                    <a:ext uri="{FF2B5EF4-FFF2-40B4-BE49-F238E27FC236}">
                      <a16:creationId xmlns:a16="http://schemas.microsoft.com/office/drawing/2014/main" id="{244C83DD-951B-4292-BB39-C9A51EA2F0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38" y="14600"/>
                  <a:ext cx="560" cy="18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" name="Line 160">
                  <a:extLst>
                    <a:ext uri="{FF2B5EF4-FFF2-40B4-BE49-F238E27FC236}">
                      <a16:creationId xmlns:a16="http://schemas.microsoft.com/office/drawing/2014/main" id="{6E4AC957-4B2E-4586-AA4C-89CEB8E120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58" y="14600"/>
                  <a:ext cx="620" cy="18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" name="Line 161">
                  <a:extLst>
                    <a:ext uri="{FF2B5EF4-FFF2-40B4-BE49-F238E27FC236}">
                      <a16:creationId xmlns:a16="http://schemas.microsoft.com/office/drawing/2014/main" id="{D60FAD86-6D98-4D74-AE63-8CFFE9B2F6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38" y="14580"/>
                  <a:ext cx="580" cy="200"/>
                </a:xfrm>
                <a:prstGeom prst="line">
                  <a:avLst/>
                </a:prstGeom>
                <a:noFill/>
                <a:ln w="28575">
                  <a:solidFill>
                    <a:srgbClr val="00FF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1" name="Line 162">
                <a:extLst>
                  <a:ext uri="{FF2B5EF4-FFF2-40B4-BE49-F238E27FC236}">
                    <a16:creationId xmlns:a16="http://schemas.microsoft.com/office/drawing/2014/main" id="{2EB881CA-7702-4749-BFEA-137086775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9" y="2219"/>
                <a:ext cx="93" cy="12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Line 163">
                <a:extLst>
                  <a:ext uri="{FF2B5EF4-FFF2-40B4-BE49-F238E27FC236}">
                    <a16:creationId xmlns:a16="http://schemas.microsoft.com/office/drawing/2014/main" id="{B75724FB-361C-4FD4-8DCA-97D47FF2A1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" y="2381"/>
                <a:ext cx="93" cy="112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Line 164">
                <a:extLst>
                  <a:ext uri="{FF2B5EF4-FFF2-40B4-BE49-F238E27FC236}">
                    <a16:creationId xmlns:a16="http://schemas.microsoft.com/office/drawing/2014/main" id="{CAE17B76-75D8-4CCB-89DF-3026E4EAF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" y="2555"/>
                <a:ext cx="74" cy="7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165">
                <a:extLst>
                  <a:ext uri="{FF2B5EF4-FFF2-40B4-BE49-F238E27FC236}">
                    <a16:creationId xmlns:a16="http://schemas.microsoft.com/office/drawing/2014/main" id="{F99B1730-02B9-4C9B-8DF1-FDF558FDB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" y="2717"/>
                <a:ext cx="65" cy="7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Line 166">
                <a:extLst>
                  <a:ext uri="{FF2B5EF4-FFF2-40B4-BE49-F238E27FC236}">
                    <a16:creationId xmlns:a16="http://schemas.microsoft.com/office/drawing/2014/main" id="{61F01557-3E38-4144-9031-C14927324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" y="2940"/>
                <a:ext cx="46" cy="87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167">
                <a:extLst>
                  <a:ext uri="{FF2B5EF4-FFF2-40B4-BE49-F238E27FC236}">
                    <a16:creationId xmlns:a16="http://schemas.microsoft.com/office/drawing/2014/main" id="{969E041F-D480-48CD-A6B0-8C066CF819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9" y="3114"/>
                <a:ext cx="28" cy="75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Line 168">
                <a:extLst>
                  <a:ext uri="{FF2B5EF4-FFF2-40B4-BE49-F238E27FC236}">
                    <a16:creationId xmlns:a16="http://schemas.microsoft.com/office/drawing/2014/main" id="{97841EC4-3B43-430D-8367-1D007281B3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" y="3276"/>
                <a:ext cx="18" cy="37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Text Box 169">
                <a:extLst>
                  <a:ext uri="{FF2B5EF4-FFF2-40B4-BE49-F238E27FC236}">
                    <a16:creationId xmlns:a16="http://schemas.microsoft.com/office/drawing/2014/main" id="{0A46EAE7-CA5B-485A-995B-5C7AE4185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" y="1565"/>
                <a:ext cx="766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400" i="1">
                    <a:latin typeface="Times New Roman" pitchFamily="18" charset="0"/>
                  </a:rPr>
                  <a:t>i</a:t>
                </a:r>
                <a:r>
                  <a:rPr lang="en-US" altLang="zh-CN" sz="2400" i="1" baseline="-25000">
                    <a:latin typeface="Times New Roman" pitchFamily="18" charset="0"/>
                  </a:rPr>
                  <a:t>C</a:t>
                </a:r>
                <a:r>
                  <a:rPr lang="en-US" altLang="zh-CN" sz="2400">
                    <a:latin typeface="Times New Roman" pitchFamily="18" charset="0"/>
                  </a:rPr>
                  <a:t>(</a:t>
                </a:r>
                <a:r>
                  <a:rPr lang="en-US" altLang="zh-CN" sz="2400" i="1">
                    <a:latin typeface="Times New Roman" pitchFamily="18" charset="0"/>
                  </a:rPr>
                  <a:t>mA</a:t>
                </a:r>
                <a:r>
                  <a:rPr lang="en-US" altLang="zh-CN" sz="240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149" name="Text Box 170">
                <a:extLst>
                  <a:ext uri="{FF2B5EF4-FFF2-40B4-BE49-F238E27FC236}">
                    <a16:creationId xmlns:a16="http://schemas.microsoft.com/office/drawing/2014/main" id="{1CE70D83-678C-441C-A7A7-5C5B66455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2" y="3618"/>
                <a:ext cx="737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400" i="1" dirty="0" err="1">
                    <a:latin typeface="Times New Roman" pitchFamily="18" charset="0"/>
                  </a:rPr>
                  <a:t>u</a:t>
                </a:r>
                <a:r>
                  <a:rPr lang="en-US" altLang="zh-CN" sz="2400" i="1" baseline="-25000" dirty="0" err="1">
                    <a:latin typeface="Times New Roman" pitchFamily="18" charset="0"/>
                  </a:rPr>
                  <a:t>CE</a:t>
                </a:r>
                <a:r>
                  <a:rPr lang="en-US" altLang="zh-CN" sz="2400" dirty="0">
                    <a:latin typeface="Times New Roman" pitchFamily="18" charset="0"/>
                  </a:rPr>
                  <a:t>(</a:t>
                </a:r>
                <a:r>
                  <a:rPr lang="en-US" altLang="zh-CN" sz="2400" i="1" dirty="0">
                    <a:latin typeface="Times New Roman" pitchFamily="18" charset="0"/>
                  </a:rPr>
                  <a:t>V</a:t>
                </a:r>
                <a:r>
                  <a:rPr lang="en-US" altLang="zh-CN" sz="2400" dirty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150" name="Text Box 171">
                <a:extLst>
                  <a:ext uri="{FF2B5EF4-FFF2-40B4-BE49-F238E27FC236}">
                    <a16:creationId xmlns:a16="http://schemas.microsoft.com/office/drawing/2014/main" id="{86856622-59A4-49F9-AB01-375C112462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0" y="3360"/>
                <a:ext cx="615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 i="1">
                    <a:latin typeface="Times New Roman" pitchFamily="18" charset="0"/>
                  </a:rPr>
                  <a:t>i</a:t>
                </a:r>
                <a:r>
                  <a:rPr lang="en-US" altLang="zh-CN" b="0" i="1" baseline="-25000">
                    <a:latin typeface="Times New Roman" pitchFamily="18" charset="0"/>
                  </a:rPr>
                  <a:t>B </a:t>
                </a:r>
                <a:r>
                  <a:rPr lang="en-US" altLang="zh-CN" b="0">
                    <a:latin typeface="Times New Roman" pitchFamily="18" charset="0"/>
                  </a:rPr>
                  <a:t>= 0</a:t>
                </a:r>
              </a:p>
            </p:txBody>
          </p:sp>
          <p:sp>
            <p:nvSpPr>
              <p:cNvPr id="151" name="Text Box 172">
                <a:extLst>
                  <a:ext uri="{FF2B5EF4-FFF2-40B4-BE49-F238E27FC236}">
                    <a16:creationId xmlns:a16="http://schemas.microsoft.com/office/drawing/2014/main" id="{EF2FEDB3-36FF-45C7-9A95-D67DA41A71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0" y="3191"/>
                <a:ext cx="562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0.02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152" name="Text Box 173">
                <a:extLst>
                  <a:ext uri="{FF2B5EF4-FFF2-40B4-BE49-F238E27FC236}">
                    <a16:creationId xmlns:a16="http://schemas.microsoft.com/office/drawing/2014/main" id="{D4A1EF28-3FFD-447F-91C2-8517CFB5E4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" y="2999"/>
                <a:ext cx="651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0.04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153" name="Text Box 174">
                <a:extLst>
                  <a:ext uri="{FF2B5EF4-FFF2-40B4-BE49-F238E27FC236}">
                    <a16:creationId xmlns:a16="http://schemas.microsoft.com/office/drawing/2014/main" id="{8EFA8A0D-F6B7-4BEE-9695-ABD36860E3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3" y="2855"/>
                <a:ext cx="609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0.06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154" name="Text Box 175">
                <a:extLst>
                  <a:ext uri="{FF2B5EF4-FFF2-40B4-BE49-F238E27FC236}">
                    <a16:creationId xmlns:a16="http://schemas.microsoft.com/office/drawing/2014/main" id="{7821BA56-015E-4B72-88D5-182C957932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9" y="2711"/>
                <a:ext cx="699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0.08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155" name="Text Box 176">
                <a:extLst>
                  <a:ext uri="{FF2B5EF4-FFF2-40B4-BE49-F238E27FC236}">
                    <a16:creationId xmlns:a16="http://schemas.microsoft.com/office/drawing/2014/main" id="{A253A7AD-FEDE-4EE2-95BD-0170F21F2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4" y="2519"/>
                <a:ext cx="612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0.10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156" name="Text Box 177">
                <a:extLst>
                  <a:ext uri="{FF2B5EF4-FFF2-40B4-BE49-F238E27FC236}">
                    <a16:creationId xmlns:a16="http://schemas.microsoft.com/office/drawing/2014/main" id="{0E54424E-97CA-418C-A262-7B2DB37228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7" y="2376"/>
                <a:ext cx="601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0.12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157" name="Text Box 178">
                <a:extLst>
                  <a:ext uri="{FF2B5EF4-FFF2-40B4-BE49-F238E27FC236}">
                    <a16:creationId xmlns:a16="http://schemas.microsoft.com/office/drawing/2014/main" id="{9783D562-7BA2-4214-A14E-F85DDB4FEB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" y="2183"/>
                <a:ext cx="771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0.14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158" name="Text Box 179">
                <a:extLst>
                  <a:ext uri="{FF2B5EF4-FFF2-40B4-BE49-F238E27FC236}">
                    <a16:creationId xmlns:a16="http://schemas.microsoft.com/office/drawing/2014/main" id="{263DCB53-6B64-4E2D-BA9C-F11BE47496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1" y="2039"/>
                <a:ext cx="61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0.16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159" name="Text Box 180">
                <a:extLst>
                  <a:ext uri="{FF2B5EF4-FFF2-40B4-BE49-F238E27FC236}">
                    <a16:creationId xmlns:a16="http://schemas.microsoft.com/office/drawing/2014/main" id="{9D4626F7-254C-4F00-8818-D14AAF646D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4" y="1895"/>
                <a:ext cx="676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0.18</a:t>
                </a:r>
                <a:r>
                  <a:rPr lang="en-US" altLang="zh-CN" b="0" i="1">
                    <a:latin typeface="Times New Roman" pitchFamily="18" charset="0"/>
                  </a:rPr>
                  <a:t>mA</a:t>
                </a:r>
                <a:endParaRPr lang="en-US" altLang="zh-CN" b="0">
                  <a:latin typeface="Times New Roman" pitchFamily="18" charset="0"/>
                </a:endParaRPr>
              </a:p>
            </p:txBody>
          </p:sp>
          <p:sp>
            <p:nvSpPr>
              <p:cNvPr id="160" name="Text Box 181">
                <a:extLst>
                  <a:ext uri="{FF2B5EF4-FFF2-40B4-BE49-F238E27FC236}">
                    <a16:creationId xmlns:a16="http://schemas.microsoft.com/office/drawing/2014/main" id="{E9ECCE24-C757-4B26-AAE6-FDE135177B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3" y="2356"/>
                <a:ext cx="241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 dirty="0">
                    <a:latin typeface="Times New Roman" pitchFamily="18" charset="0"/>
                  </a:rPr>
                  <a:t>放</a:t>
                </a:r>
              </a:p>
            </p:txBody>
          </p:sp>
          <p:sp>
            <p:nvSpPr>
              <p:cNvPr id="161" name="Text Box 182">
                <a:extLst>
                  <a:ext uri="{FF2B5EF4-FFF2-40B4-BE49-F238E27FC236}">
                    <a16:creationId xmlns:a16="http://schemas.microsoft.com/office/drawing/2014/main" id="{4F76CFCA-7830-43BE-B001-C97F259CB1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9" y="2866"/>
                <a:ext cx="260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 dirty="0">
                    <a:latin typeface="Times New Roman" pitchFamily="18" charset="0"/>
                  </a:rPr>
                  <a:t>大</a:t>
                </a:r>
              </a:p>
            </p:txBody>
          </p:sp>
          <p:sp>
            <p:nvSpPr>
              <p:cNvPr id="162" name="Text Box 183">
                <a:extLst>
                  <a:ext uri="{FF2B5EF4-FFF2-40B4-BE49-F238E27FC236}">
                    <a16:creationId xmlns:a16="http://schemas.microsoft.com/office/drawing/2014/main" id="{BA6A5DE6-2C28-4BE3-A905-E127F03425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3" y="3343"/>
                <a:ext cx="251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>
                    <a:latin typeface="Times New Roman" pitchFamily="18" charset="0"/>
                  </a:rPr>
                  <a:t>区</a:t>
                </a:r>
              </a:p>
            </p:txBody>
          </p:sp>
          <p:sp>
            <p:nvSpPr>
              <p:cNvPr id="163" name="Line 184">
                <a:extLst>
                  <a:ext uri="{FF2B5EF4-FFF2-40B4-BE49-F238E27FC236}">
                    <a16:creationId xmlns:a16="http://schemas.microsoft.com/office/drawing/2014/main" id="{66FB9A4F-B124-4578-A409-E007DFEB5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7" y="3636"/>
                <a:ext cx="252" cy="27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Text Box 185">
                <a:extLst>
                  <a:ext uri="{FF2B5EF4-FFF2-40B4-BE49-F238E27FC236}">
                    <a16:creationId xmlns:a16="http://schemas.microsoft.com/office/drawing/2014/main" id="{F69A7FC8-E8E9-41BC-8AFC-472E91117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" y="3419"/>
                <a:ext cx="662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 dirty="0">
                    <a:latin typeface="Times New Roman" pitchFamily="18" charset="0"/>
                  </a:rPr>
                  <a:t>截止区</a:t>
                </a:r>
              </a:p>
            </p:txBody>
          </p:sp>
          <p:sp>
            <p:nvSpPr>
              <p:cNvPr id="165" name="Line 186">
                <a:extLst>
                  <a:ext uri="{FF2B5EF4-FFF2-40B4-BE49-F238E27FC236}">
                    <a16:creationId xmlns:a16="http://schemas.microsoft.com/office/drawing/2014/main" id="{D69E8B58-2752-4A9C-8BDD-9CE0F0B64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17" y="2331"/>
                <a:ext cx="111" cy="25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Text Box 187">
                <a:extLst>
                  <a:ext uri="{FF2B5EF4-FFF2-40B4-BE49-F238E27FC236}">
                    <a16:creationId xmlns:a16="http://schemas.microsoft.com/office/drawing/2014/main" id="{ED7A72AF-C95A-4FEB-A67B-67C466C691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" y="2642"/>
                <a:ext cx="680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>
                    <a:latin typeface="Times New Roman" pitchFamily="18" charset="0"/>
                  </a:rPr>
                  <a:t>饱和区</a:t>
                </a:r>
              </a:p>
            </p:txBody>
          </p:sp>
          <p:sp>
            <p:nvSpPr>
              <p:cNvPr id="167" name="Line 188">
                <a:extLst>
                  <a:ext uri="{FF2B5EF4-FFF2-40B4-BE49-F238E27FC236}">
                    <a16:creationId xmlns:a16="http://schemas.microsoft.com/office/drawing/2014/main" id="{28E2024E-2CFC-473E-94C5-C9A7277658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" y="3325"/>
                <a:ext cx="36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Line 189">
                <a:extLst>
                  <a:ext uri="{FF2B5EF4-FFF2-40B4-BE49-F238E27FC236}">
                    <a16:creationId xmlns:a16="http://schemas.microsoft.com/office/drawing/2014/main" id="{24DE5074-A95B-4EAF-BD9A-5BDDD845B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2" y="2940"/>
                <a:ext cx="28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Line 190">
                <a:extLst>
                  <a:ext uri="{FF2B5EF4-FFF2-40B4-BE49-F238E27FC236}">
                    <a16:creationId xmlns:a16="http://schemas.microsoft.com/office/drawing/2014/main" id="{79EDED78-0A2F-40FF-90E4-C724C215A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2" y="2542"/>
                <a:ext cx="28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Line 191">
                <a:extLst>
                  <a:ext uri="{FF2B5EF4-FFF2-40B4-BE49-F238E27FC236}">
                    <a16:creationId xmlns:a16="http://schemas.microsoft.com/office/drawing/2014/main" id="{3012C7A2-2579-489B-A121-1B48F8A78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" y="2132"/>
                <a:ext cx="55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Text Box 192">
                <a:extLst>
                  <a:ext uri="{FF2B5EF4-FFF2-40B4-BE49-F238E27FC236}">
                    <a16:creationId xmlns:a16="http://schemas.microsoft.com/office/drawing/2014/main" id="{C53F78B9-87CA-43D3-9A0F-948509DD2F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" y="3209"/>
                <a:ext cx="198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72" name="Text Box 193">
                <a:extLst>
                  <a:ext uri="{FF2B5EF4-FFF2-40B4-BE49-F238E27FC236}">
                    <a16:creationId xmlns:a16="http://schemas.microsoft.com/office/drawing/2014/main" id="{AB37E66A-9F5D-4948-BB71-E37C9EC49A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" y="3549"/>
                <a:ext cx="223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73" name="Text Box 194">
                <a:extLst>
                  <a:ext uri="{FF2B5EF4-FFF2-40B4-BE49-F238E27FC236}">
                    <a16:creationId xmlns:a16="http://schemas.microsoft.com/office/drawing/2014/main" id="{53647FBD-5FB3-480E-8E1E-B10BDCB60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" y="2840"/>
                <a:ext cx="255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74" name="Text Box 195">
                <a:extLst>
                  <a:ext uri="{FF2B5EF4-FFF2-40B4-BE49-F238E27FC236}">
                    <a16:creationId xmlns:a16="http://schemas.microsoft.com/office/drawing/2014/main" id="{BC3830CC-95BA-4B63-9397-AA6DD124EF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" y="2443"/>
                <a:ext cx="255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175" name="Text Box 196">
                <a:extLst>
                  <a:ext uri="{FF2B5EF4-FFF2-40B4-BE49-F238E27FC236}">
                    <a16:creationId xmlns:a16="http://schemas.microsoft.com/office/drawing/2014/main" id="{F391D3F6-A35E-4905-B358-3151521CE5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" y="1990"/>
                <a:ext cx="269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176" name="Text Box 197">
                <a:extLst>
                  <a:ext uri="{FF2B5EF4-FFF2-40B4-BE49-F238E27FC236}">
                    <a16:creationId xmlns:a16="http://schemas.microsoft.com/office/drawing/2014/main" id="{201637C7-37AC-49CF-BF22-EA749A9F98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0" y="1763"/>
                <a:ext cx="539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400">
                    <a:latin typeface="Times New Roman" pitchFamily="18" charset="0"/>
                  </a:rPr>
                  <a:t>20℃</a:t>
                </a:r>
              </a:p>
            </p:txBody>
          </p:sp>
          <p:sp>
            <p:nvSpPr>
              <p:cNvPr id="177" name="Line 198">
                <a:extLst>
                  <a:ext uri="{FF2B5EF4-FFF2-40B4-BE49-F238E27FC236}">
                    <a16:creationId xmlns:a16="http://schemas.microsoft.com/office/drawing/2014/main" id="{F8FDED50-D9E3-422F-8669-696251765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6" y="3674"/>
                <a:ext cx="0" cy="49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Line 199">
                <a:extLst>
                  <a:ext uri="{FF2B5EF4-FFF2-40B4-BE49-F238E27FC236}">
                    <a16:creationId xmlns:a16="http://schemas.microsoft.com/office/drawing/2014/main" id="{33DEF4D7-F924-4FCF-8E2F-CB401D863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3674"/>
                <a:ext cx="0" cy="37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Line 200">
                <a:extLst>
                  <a:ext uri="{FF2B5EF4-FFF2-40B4-BE49-F238E27FC236}">
                    <a16:creationId xmlns:a16="http://schemas.microsoft.com/office/drawing/2014/main" id="{983BC1DD-617D-4512-BA3A-94E4682FF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3" y="3674"/>
                <a:ext cx="0" cy="49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Line 201">
                <a:extLst>
                  <a:ext uri="{FF2B5EF4-FFF2-40B4-BE49-F238E27FC236}">
                    <a16:creationId xmlns:a16="http://schemas.microsoft.com/office/drawing/2014/main" id="{87AC7D25-C9FB-4B1D-B08E-D76DEBE23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3674"/>
                <a:ext cx="0" cy="49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Line 202">
                <a:extLst>
                  <a:ext uri="{FF2B5EF4-FFF2-40B4-BE49-F238E27FC236}">
                    <a16:creationId xmlns:a16="http://schemas.microsoft.com/office/drawing/2014/main" id="{AB4EA1DF-064C-4CB2-8AC1-9CAD36A59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7" y="3661"/>
                <a:ext cx="0" cy="5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Line 203">
                <a:extLst>
                  <a:ext uri="{FF2B5EF4-FFF2-40B4-BE49-F238E27FC236}">
                    <a16:creationId xmlns:a16="http://schemas.microsoft.com/office/drawing/2014/main" id="{C260438C-29F5-44F2-BE1A-E14787112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3674"/>
                <a:ext cx="0" cy="37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Text Box 204">
                <a:extLst>
                  <a:ext uri="{FF2B5EF4-FFF2-40B4-BE49-F238E27FC236}">
                    <a16:creationId xmlns:a16="http://schemas.microsoft.com/office/drawing/2014/main" id="{7D449674-EC9C-4245-B47E-60C6CCD7A3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6" y="3691"/>
                <a:ext cx="260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84" name="Text Box 205">
                <a:extLst>
                  <a:ext uri="{FF2B5EF4-FFF2-40B4-BE49-F238E27FC236}">
                    <a16:creationId xmlns:a16="http://schemas.microsoft.com/office/drawing/2014/main" id="{80F9E932-77C8-4AF5-8919-C63BF33C8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9" y="3691"/>
                <a:ext cx="259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185" name="Text Box 206">
                <a:extLst>
                  <a:ext uri="{FF2B5EF4-FFF2-40B4-BE49-F238E27FC236}">
                    <a16:creationId xmlns:a16="http://schemas.microsoft.com/office/drawing/2014/main" id="{06C69681-7DC3-41D0-91B2-B404D5C5AF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8" y="3691"/>
                <a:ext cx="260" cy="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186" name="Text Box 207">
                <a:extLst>
                  <a:ext uri="{FF2B5EF4-FFF2-40B4-BE49-F238E27FC236}">
                    <a16:creationId xmlns:a16="http://schemas.microsoft.com/office/drawing/2014/main" id="{BE144EAC-10A4-4B7D-B267-9144C9F494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6" y="3691"/>
                <a:ext cx="260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87" name="Text Box 208">
                <a:extLst>
                  <a:ext uri="{FF2B5EF4-FFF2-40B4-BE49-F238E27FC236}">
                    <a16:creationId xmlns:a16="http://schemas.microsoft.com/office/drawing/2014/main" id="{E099BDC5-659E-4286-A8B6-D66427DDEB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3" y="3691"/>
                <a:ext cx="260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b="0">
                    <a:latin typeface="Times New Roman" pitchFamily="18" charset="0"/>
                  </a:rPr>
                  <a:t>12</a:t>
                </a:r>
              </a:p>
            </p:txBody>
          </p:sp>
        </p:grpSp>
        <p:sp>
          <p:nvSpPr>
            <p:cNvPr id="138" name="Text Box 210">
              <a:extLst>
                <a:ext uri="{FF2B5EF4-FFF2-40B4-BE49-F238E27FC236}">
                  <a16:creationId xmlns:a16="http://schemas.microsoft.com/office/drawing/2014/main" id="{240BFF3F-ADBB-44F3-9CF7-E45594178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" y="3939"/>
              <a:ext cx="20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 dirty="0">
                  <a:latin typeface="Times New Roman" pitchFamily="18" charset="0"/>
                </a:rPr>
                <a:t>晶体管的输出特性</a:t>
              </a:r>
            </a:p>
          </p:txBody>
        </p:sp>
      </p:grpSp>
      <p:grpSp>
        <p:nvGrpSpPr>
          <p:cNvPr id="76" name="Group 4">
            <a:extLst>
              <a:ext uri="{FF2B5EF4-FFF2-40B4-BE49-F238E27FC236}">
                <a16:creationId xmlns:a16="http://schemas.microsoft.com/office/drawing/2014/main" id="{1AE30562-3F8D-4A6A-9D44-44F26577042A}"/>
              </a:ext>
            </a:extLst>
          </p:cNvPr>
          <p:cNvGrpSpPr>
            <a:grpSpLocks/>
          </p:cNvGrpSpPr>
          <p:nvPr/>
        </p:nvGrpSpPr>
        <p:grpSpPr bwMode="auto">
          <a:xfrm>
            <a:off x="6101680" y="1086773"/>
            <a:ext cx="3123174" cy="3246796"/>
            <a:chOff x="1210" y="1824"/>
            <a:chExt cx="2430" cy="2300"/>
          </a:xfrm>
        </p:grpSpPr>
        <p:sp>
          <p:nvSpPr>
            <p:cNvPr id="77" name="Line 5">
              <a:extLst>
                <a:ext uri="{FF2B5EF4-FFF2-40B4-BE49-F238E27FC236}">
                  <a16:creationId xmlns:a16="http://schemas.microsoft.com/office/drawing/2014/main" id="{38AB6B32-DB69-40C4-A4D6-A074B98BA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2810"/>
              <a:ext cx="0" cy="279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6">
              <a:extLst>
                <a:ext uri="{FF2B5EF4-FFF2-40B4-BE49-F238E27FC236}">
                  <a16:creationId xmlns:a16="http://schemas.microsoft.com/office/drawing/2014/main" id="{698C6BA5-D67B-4C71-87B6-35D35024D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3" y="3182"/>
              <a:ext cx="0" cy="61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7">
              <a:extLst>
                <a:ext uri="{FF2B5EF4-FFF2-40B4-BE49-F238E27FC236}">
                  <a16:creationId xmlns:a16="http://schemas.microsoft.com/office/drawing/2014/main" id="{7FBD1503-4FB7-4C19-9CF5-86A1DBA19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2" y="2702"/>
              <a:ext cx="216" cy="18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8">
              <a:extLst>
                <a:ext uri="{FF2B5EF4-FFF2-40B4-BE49-F238E27FC236}">
                  <a16:creationId xmlns:a16="http://schemas.microsoft.com/office/drawing/2014/main" id="{E70B8602-7AEE-4C66-9560-274C739EC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3012"/>
              <a:ext cx="216" cy="17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Oval 9">
              <a:extLst>
                <a:ext uri="{FF2B5EF4-FFF2-40B4-BE49-F238E27FC236}">
                  <a16:creationId xmlns:a16="http://schemas.microsoft.com/office/drawing/2014/main" id="{258A8008-58B6-44AA-A4AB-A46071BF4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785"/>
              <a:ext cx="69" cy="6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10">
              <a:extLst>
                <a:ext uri="{FF2B5EF4-FFF2-40B4-BE49-F238E27FC236}">
                  <a16:creationId xmlns:a16="http://schemas.microsoft.com/office/drawing/2014/main" id="{D5C9B52B-1035-40FE-8D6B-DDA4EC500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3" y="2176"/>
              <a:ext cx="0" cy="54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Oval 11">
              <a:extLst>
                <a:ext uri="{FF2B5EF4-FFF2-40B4-BE49-F238E27FC236}">
                  <a16:creationId xmlns:a16="http://schemas.microsoft.com/office/drawing/2014/main" id="{F939494C-2734-4C10-BEBB-EB8975CC6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2130"/>
              <a:ext cx="72" cy="7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2">
              <a:extLst>
                <a:ext uri="{FF2B5EF4-FFF2-40B4-BE49-F238E27FC236}">
                  <a16:creationId xmlns:a16="http://schemas.microsoft.com/office/drawing/2014/main" id="{DBC85F5E-D9A0-4B79-B40A-2644F204C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2" y="2950"/>
              <a:ext cx="965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Oval 13">
              <a:extLst>
                <a:ext uri="{FF2B5EF4-FFF2-40B4-BE49-F238E27FC236}">
                  <a16:creationId xmlns:a16="http://schemas.microsoft.com/office/drawing/2014/main" id="{FA6CD5AC-022D-4956-B67E-B1C08AA0E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2903"/>
              <a:ext cx="70" cy="8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4">
              <a:extLst>
                <a:ext uri="{FF2B5EF4-FFF2-40B4-BE49-F238E27FC236}">
                  <a16:creationId xmlns:a16="http://schemas.microsoft.com/office/drawing/2014/main" id="{2DF6E4E8-30DC-4CFD-8A19-1C3DAB352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2857"/>
              <a:ext cx="49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87" name="Line 15">
              <a:extLst>
                <a:ext uri="{FF2B5EF4-FFF2-40B4-BE49-F238E27FC236}">
                  <a16:creationId xmlns:a16="http://schemas.microsoft.com/office/drawing/2014/main" id="{402A7330-2C22-49AB-9BB7-179DBF850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2238"/>
              <a:ext cx="0" cy="387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Arc 17">
              <a:extLst>
                <a:ext uri="{FF2B5EF4-FFF2-40B4-BE49-F238E27FC236}">
                  <a16:creationId xmlns:a16="http://schemas.microsoft.com/office/drawing/2014/main" id="{7923CBFD-2993-42C4-81E0-C7D465323F2B}"/>
                </a:ext>
              </a:extLst>
            </p:cNvPr>
            <p:cNvSpPr>
              <a:spLocks/>
            </p:cNvSpPr>
            <p:nvPr/>
          </p:nvSpPr>
          <p:spPr bwMode="auto">
            <a:xfrm rot="1219016">
              <a:off x="2920" y="2656"/>
              <a:ext cx="203" cy="518"/>
            </a:xfrm>
            <a:custGeom>
              <a:avLst/>
              <a:gdLst>
                <a:gd name="T0" fmla="*/ 0 w 22756"/>
                <a:gd name="T1" fmla="*/ 1 h 28727"/>
                <a:gd name="T2" fmla="*/ 192 w 22756"/>
                <a:gd name="T3" fmla="*/ 518 h 28727"/>
                <a:gd name="T4" fmla="*/ 10 w 22756"/>
                <a:gd name="T5" fmla="*/ 389 h 28727"/>
                <a:gd name="T6" fmla="*/ 0 60000 65536"/>
                <a:gd name="T7" fmla="*/ 0 60000 65536"/>
                <a:gd name="T8" fmla="*/ 0 60000 65536"/>
                <a:gd name="T9" fmla="*/ 0 w 22756"/>
                <a:gd name="T10" fmla="*/ 0 h 28727"/>
                <a:gd name="T11" fmla="*/ 22756 w 22756"/>
                <a:gd name="T12" fmla="*/ 28727 h 28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56" h="28727" fill="none" extrusionOk="0">
                  <a:moveTo>
                    <a:pt x="-1" y="30"/>
                  </a:moveTo>
                  <a:cubicBezTo>
                    <a:pt x="384" y="10"/>
                    <a:pt x="770" y="-1"/>
                    <a:pt x="1156" y="0"/>
                  </a:cubicBezTo>
                  <a:cubicBezTo>
                    <a:pt x="13085" y="0"/>
                    <a:pt x="22756" y="9670"/>
                    <a:pt x="22756" y="21600"/>
                  </a:cubicBezTo>
                  <a:cubicBezTo>
                    <a:pt x="22756" y="24026"/>
                    <a:pt x="22347" y="26436"/>
                    <a:pt x="21546" y="28727"/>
                  </a:cubicBezTo>
                </a:path>
                <a:path w="22756" h="28727" stroke="0" extrusionOk="0">
                  <a:moveTo>
                    <a:pt x="-1" y="30"/>
                  </a:moveTo>
                  <a:cubicBezTo>
                    <a:pt x="384" y="10"/>
                    <a:pt x="770" y="-1"/>
                    <a:pt x="1156" y="0"/>
                  </a:cubicBezTo>
                  <a:cubicBezTo>
                    <a:pt x="13085" y="0"/>
                    <a:pt x="22756" y="9670"/>
                    <a:pt x="22756" y="21600"/>
                  </a:cubicBezTo>
                  <a:cubicBezTo>
                    <a:pt x="22756" y="24026"/>
                    <a:pt x="22347" y="26436"/>
                    <a:pt x="21546" y="28727"/>
                  </a:cubicBezTo>
                  <a:lnTo>
                    <a:pt x="1156" y="21600"/>
                  </a:lnTo>
                  <a:close/>
                </a:path>
              </a:pathLst>
            </a:custGeom>
            <a:noFill/>
            <a:ln w="38100">
              <a:solidFill>
                <a:srgbClr val="66FF33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Text Box 20">
              <a:extLst>
                <a:ext uri="{FF2B5EF4-FFF2-40B4-BE49-F238E27FC236}">
                  <a16:creationId xmlns:a16="http://schemas.microsoft.com/office/drawing/2014/main" id="{9DE0B1D5-E040-4F53-9B5B-75EBA44DE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0" y="2771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90" name="Text Box 21">
              <a:extLst>
                <a:ext uri="{FF2B5EF4-FFF2-40B4-BE49-F238E27FC236}">
                  <a16:creationId xmlns:a16="http://schemas.microsoft.com/office/drawing/2014/main" id="{FC38C5D6-6EE1-4B58-8C08-05783281B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1824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1" name="Text Box 22">
              <a:extLst>
                <a:ext uri="{FF2B5EF4-FFF2-40B4-BE49-F238E27FC236}">
                  <a16:creationId xmlns:a16="http://schemas.microsoft.com/office/drawing/2014/main" id="{9F5C086C-12FC-4800-B5F5-858FB4449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3691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92" name="Text Box 23">
              <a:extLst>
                <a:ext uri="{FF2B5EF4-FFF2-40B4-BE49-F238E27FC236}">
                  <a16:creationId xmlns:a16="http://schemas.microsoft.com/office/drawing/2014/main" id="{0E27DA87-0BF4-4CDE-A8A3-4954BFE4B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4" y="2504"/>
              <a:ext cx="548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 err="1">
                  <a:latin typeface="Times New Roman" pitchFamily="18" charset="0"/>
                </a:rPr>
                <a:t>i</a:t>
              </a:r>
              <a:r>
                <a:rPr lang="en-US" altLang="zh-CN" sz="2400" b="0" baseline="-25000" dirty="0" err="1">
                  <a:latin typeface="Times New Roman" pitchFamily="18" charset="0"/>
                </a:rPr>
                <a:t>B</a:t>
              </a:r>
              <a:endParaRPr lang="en-US" altLang="zh-CN" sz="2400" b="0" i="1" baseline="-25000" dirty="0">
                <a:latin typeface="Times New Roman" pitchFamily="18" charset="0"/>
              </a:endParaRPr>
            </a:p>
          </p:txBody>
        </p:sp>
        <p:sp>
          <p:nvSpPr>
            <p:cNvPr id="93" name="Text Box 25">
              <a:extLst>
                <a:ext uri="{FF2B5EF4-FFF2-40B4-BE49-F238E27FC236}">
                  <a16:creationId xmlns:a16="http://schemas.microsoft.com/office/drawing/2014/main" id="{3560F05E-9788-41BA-996D-2EBBCB851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" y="2176"/>
              <a:ext cx="548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i</a:t>
              </a:r>
              <a:r>
                <a:rPr lang="en-US" altLang="zh-CN" sz="2400" b="0" baseline="-25000">
                  <a:latin typeface="Times New Roman" pitchFamily="18" charset="0"/>
                </a:rPr>
                <a:t>C</a:t>
              </a:r>
              <a:endParaRPr lang="en-US" altLang="zh-CN" sz="2400" b="0" i="1" baseline="-25000">
                <a:latin typeface="Times New Roman" pitchFamily="18" charset="0"/>
              </a:endParaRPr>
            </a:p>
          </p:txBody>
        </p:sp>
        <p:sp>
          <p:nvSpPr>
            <p:cNvPr id="94" name="Text Box 27">
              <a:extLst>
                <a:ext uri="{FF2B5EF4-FFF2-40B4-BE49-F238E27FC236}">
                  <a16:creationId xmlns:a16="http://schemas.microsoft.com/office/drawing/2014/main" id="{ADCEBD6A-BD72-4C9D-AA7D-0899C88D3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3" y="2640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u</a:t>
              </a:r>
              <a:r>
                <a:rPr lang="en-US" altLang="zh-CN" sz="2400" b="0" baseline="-25000">
                  <a:latin typeface="Times New Roman" pitchFamily="18" charset="0"/>
                </a:rPr>
                <a:t>CE</a:t>
              </a:r>
              <a:endParaRPr lang="en-US" altLang="zh-CN" sz="2400" b="0" i="1" baseline="-25000">
                <a:latin typeface="Times New Roman" pitchFamily="18" charset="0"/>
              </a:endParaRPr>
            </a:p>
          </p:txBody>
        </p:sp>
        <p:sp>
          <p:nvSpPr>
            <p:cNvPr id="95" name="Text Box 33">
              <a:extLst>
                <a:ext uri="{FF2B5EF4-FFF2-40B4-BE49-F238E27FC236}">
                  <a16:creationId xmlns:a16="http://schemas.microsoft.com/office/drawing/2014/main" id="{6494559C-3601-44BC-B99B-5D62A773E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2" y="2393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96" name="Text Box 34">
              <a:extLst>
                <a:ext uri="{FF2B5EF4-FFF2-40B4-BE49-F238E27FC236}">
                  <a16:creationId xmlns:a16="http://schemas.microsoft.com/office/drawing/2014/main" id="{11F91005-5F76-4C61-9813-7E93D8D9D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065"/>
              <a:ext cx="547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>
                  <a:latin typeface="Times New Roman" pitchFamily="18" charset="0"/>
                </a:rPr>
                <a:t>-</a:t>
              </a:r>
            </a:p>
          </p:txBody>
        </p:sp>
      </p:grpSp>
      <p:sp>
        <p:nvSpPr>
          <p:cNvPr id="97" name="对话气泡: 圆角矩形 96">
            <a:extLst>
              <a:ext uri="{FF2B5EF4-FFF2-40B4-BE49-F238E27FC236}">
                <a16:creationId xmlns:a16="http://schemas.microsoft.com/office/drawing/2014/main" id="{3E8620F2-87F6-4628-BC49-7EB776F9C602}"/>
              </a:ext>
            </a:extLst>
          </p:cNvPr>
          <p:cNvSpPr/>
          <p:nvPr/>
        </p:nvSpPr>
        <p:spPr>
          <a:xfrm>
            <a:off x="6019707" y="3134271"/>
            <a:ext cx="1569765" cy="526753"/>
          </a:xfrm>
          <a:prstGeom prst="wedgeRoundRectCallout">
            <a:avLst>
              <a:gd name="adj1" fmla="val 55186"/>
              <a:gd name="adj2" fmla="val -9535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发射结正偏</a:t>
            </a:r>
          </a:p>
        </p:txBody>
      </p:sp>
      <p:sp>
        <p:nvSpPr>
          <p:cNvPr id="98" name="对话气泡: 圆角矩形 97">
            <a:extLst>
              <a:ext uri="{FF2B5EF4-FFF2-40B4-BE49-F238E27FC236}">
                <a16:creationId xmlns:a16="http://schemas.microsoft.com/office/drawing/2014/main" id="{33525857-3333-401E-8155-318CAE93767D}"/>
              </a:ext>
            </a:extLst>
          </p:cNvPr>
          <p:cNvSpPr/>
          <p:nvPr/>
        </p:nvSpPr>
        <p:spPr>
          <a:xfrm>
            <a:off x="5899632" y="1467256"/>
            <a:ext cx="1569765" cy="526753"/>
          </a:xfrm>
          <a:prstGeom prst="wedgeRoundRectCallout">
            <a:avLst>
              <a:gd name="adj1" fmla="val 59107"/>
              <a:gd name="adj2" fmla="val 9492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集电结反偏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 autoUpdateAnimBg="0"/>
      <p:bldP spid="97" grpId="0" animBg="1"/>
      <p:bldP spid="9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>
                <a:latin typeface="Times New Roman" pitchFamily="18" charset="0"/>
              </a:rPr>
              <a:t>4. </a:t>
            </a:r>
            <a:r>
              <a:rPr lang="zh-CN" altLang="en-US" sz="3600" b="1">
                <a:latin typeface="Times New Roman" pitchFamily="18" charset="0"/>
              </a:rPr>
              <a:t>晶体管的主要参数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449388"/>
            <a:ext cx="7416800" cy="161925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</a:rPr>
              <a:t>晶体管的参数是用来表示晶体管的各种性能指标。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itchFamily="18" charset="0"/>
              </a:rPr>
              <a:t>⑴ </a:t>
            </a:r>
            <a:r>
              <a:rPr lang="zh-CN" altLang="en-US" sz="3200" b="1" dirty="0">
                <a:latin typeface="宋体" pitchFamily="2" charset="-122"/>
              </a:rPr>
              <a:t>电流放大系数</a:t>
            </a:r>
          </a:p>
        </p:txBody>
      </p:sp>
      <p:graphicFrame>
        <p:nvGraphicFramePr>
          <p:cNvPr id="187402" name="Object 1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43816535"/>
              </p:ext>
            </p:extLst>
          </p:nvPr>
        </p:nvGraphicFramePr>
        <p:xfrm>
          <a:off x="3303588" y="4929188"/>
          <a:ext cx="1393825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9" name="公式" r:id="rId4" imgW="457200" imgH="431640" progId="Equation.3">
                  <p:embed/>
                </p:oleObj>
              </mc:Choice>
              <mc:Fallback>
                <p:oleObj name="公式" r:id="rId4" imgW="4572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4929188"/>
                        <a:ext cx="1393825" cy="1316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1188" y="3016253"/>
            <a:ext cx="5068888" cy="631825"/>
            <a:chOff x="860" y="1090"/>
            <a:chExt cx="3193" cy="398"/>
          </a:xfrm>
        </p:grpSpPr>
        <p:graphicFrame>
          <p:nvGraphicFramePr>
            <p:cNvPr id="614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5191169"/>
                </p:ext>
              </p:extLst>
            </p:nvPr>
          </p:nvGraphicFramePr>
          <p:xfrm>
            <a:off x="3763" y="1090"/>
            <a:ext cx="290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20" name="公式" r:id="rId6" imgW="164880" imgH="228600" progId="Equation.3">
                    <p:embed/>
                  </p:oleObj>
                </mc:Choice>
                <mc:Fallback>
                  <p:oleObj name="公式" r:id="rId6" imgW="16488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3" y="1090"/>
                          <a:ext cx="290" cy="39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" name="Rectangle 7"/>
            <p:cNvSpPr>
              <a:spLocks noChangeArrowheads="1"/>
            </p:cNvSpPr>
            <p:nvPr/>
          </p:nvSpPr>
          <p:spPr bwMode="auto">
            <a:xfrm>
              <a:off x="860" y="1123"/>
              <a:ext cx="294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latin typeface="Times New Roman" pitchFamily="18" charset="0"/>
                </a:rPr>
                <a:t>①</a:t>
              </a:r>
              <a:r>
                <a:rPr kumimoji="1" lang="zh-CN" altLang="en-US" sz="3200">
                  <a:latin typeface="Times New Roman" pitchFamily="18" charset="0"/>
                </a:rPr>
                <a:t>共射直流电流放大系数</a:t>
              </a:r>
            </a:p>
          </p:txBody>
        </p:sp>
      </p:grpSp>
      <p:sp>
        <p:nvSpPr>
          <p:cNvPr id="187400" name="Rectangle 8"/>
          <p:cNvSpPr>
            <a:spLocks noChangeArrowheads="1"/>
          </p:cNvSpPr>
          <p:nvPr/>
        </p:nvSpPr>
        <p:spPr bwMode="auto">
          <a:xfrm>
            <a:off x="1150938" y="3789363"/>
            <a:ext cx="74676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2800" dirty="0">
                <a:latin typeface="Times New Roman" pitchFamily="18" charset="0"/>
              </a:rPr>
              <a:t>它表示集电极电压</a:t>
            </a:r>
            <a:r>
              <a:rPr kumimoji="1" lang="en-US" altLang="zh-CN" sz="2800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1" lang="en-US" altLang="zh-CN" sz="2900" baseline="-30000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kumimoji="1" lang="zh-CN" altLang="en-US" sz="2800" dirty="0">
                <a:latin typeface="Times New Roman" pitchFamily="18" charset="0"/>
              </a:rPr>
              <a:t>一定时，集电极电流和基极电流之间的关系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AF618E80-EA2B-4A51-AD01-2C173BA3FC52}"/>
              </a:ext>
            </a:extLst>
          </p:cNvPr>
          <p:cNvGrpSpPr>
            <a:grpSpLocks/>
          </p:cNvGrpSpPr>
          <p:nvPr/>
        </p:nvGrpSpPr>
        <p:grpSpPr bwMode="auto">
          <a:xfrm>
            <a:off x="6156176" y="764704"/>
            <a:ext cx="3123174" cy="3246796"/>
            <a:chOff x="1210" y="1824"/>
            <a:chExt cx="2430" cy="2300"/>
          </a:xfrm>
        </p:grpSpPr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668A7969-6EC7-4558-B88F-B10BC8B2E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2810"/>
              <a:ext cx="0" cy="279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095FACD6-EC17-4AFC-827C-66ACBAA05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3" y="3182"/>
              <a:ext cx="0" cy="61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A6C8D012-0DD4-44B0-9643-04E80A635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2" y="2702"/>
              <a:ext cx="216" cy="18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B82043B8-BAE6-4645-B138-9A033556F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3012"/>
              <a:ext cx="216" cy="17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3B4EDA9-74B0-440B-8CC0-FB893381A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785"/>
              <a:ext cx="69" cy="6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C65F9F3B-3A8B-4A3D-B188-4E8669531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3" y="2176"/>
              <a:ext cx="0" cy="54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8F0AF667-0540-427C-B76D-F6A9A7E43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2130"/>
              <a:ext cx="72" cy="7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6B4B586C-51A9-43C1-9B30-143B78F897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2" y="2950"/>
              <a:ext cx="965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C3054838-731E-4E38-852A-CCBB20388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2903"/>
              <a:ext cx="70" cy="8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4C7489C-5F5C-4B56-B39B-4B794F755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2857"/>
              <a:ext cx="49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E9EFB511-573D-42A2-9E4F-24EBCB405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2238"/>
              <a:ext cx="0" cy="387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Arc 17">
              <a:extLst>
                <a:ext uri="{FF2B5EF4-FFF2-40B4-BE49-F238E27FC236}">
                  <a16:creationId xmlns:a16="http://schemas.microsoft.com/office/drawing/2014/main" id="{CEAB5039-C9CE-403E-899E-5235B0FD884D}"/>
                </a:ext>
              </a:extLst>
            </p:cNvPr>
            <p:cNvSpPr>
              <a:spLocks/>
            </p:cNvSpPr>
            <p:nvPr/>
          </p:nvSpPr>
          <p:spPr bwMode="auto">
            <a:xfrm rot="1219016">
              <a:off x="2920" y="2656"/>
              <a:ext cx="203" cy="518"/>
            </a:xfrm>
            <a:custGeom>
              <a:avLst/>
              <a:gdLst>
                <a:gd name="T0" fmla="*/ 0 w 22756"/>
                <a:gd name="T1" fmla="*/ 1 h 28727"/>
                <a:gd name="T2" fmla="*/ 192 w 22756"/>
                <a:gd name="T3" fmla="*/ 518 h 28727"/>
                <a:gd name="T4" fmla="*/ 10 w 22756"/>
                <a:gd name="T5" fmla="*/ 389 h 28727"/>
                <a:gd name="T6" fmla="*/ 0 60000 65536"/>
                <a:gd name="T7" fmla="*/ 0 60000 65536"/>
                <a:gd name="T8" fmla="*/ 0 60000 65536"/>
                <a:gd name="T9" fmla="*/ 0 w 22756"/>
                <a:gd name="T10" fmla="*/ 0 h 28727"/>
                <a:gd name="T11" fmla="*/ 22756 w 22756"/>
                <a:gd name="T12" fmla="*/ 28727 h 28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56" h="28727" fill="none" extrusionOk="0">
                  <a:moveTo>
                    <a:pt x="-1" y="30"/>
                  </a:moveTo>
                  <a:cubicBezTo>
                    <a:pt x="384" y="10"/>
                    <a:pt x="770" y="-1"/>
                    <a:pt x="1156" y="0"/>
                  </a:cubicBezTo>
                  <a:cubicBezTo>
                    <a:pt x="13085" y="0"/>
                    <a:pt x="22756" y="9670"/>
                    <a:pt x="22756" y="21600"/>
                  </a:cubicBezTo>
                  <a:cubicBezTo>
                    <a:pt x="22756" y="24026"/>
                    <a:pt x="22347" y="26436"/>
                    <a:pt x="21546" y="28727"/>
                  </a:cubicBezTo>
                </a:path>
                <a:path w="22756" h="28727" stroke="0" extrusionOk="0">
                  <a:moveTo>
                    <a:pt x="-1" y="30"/>
                  </a:moveTo>
                  <a:cubicBezTo>
                    <a:pt x="384" y="10"/>
                    <a:pt x="770" y="-1"/>
                    <a:pt x="1156" y="0"/>
                  </a:cubicBezTo>
                  <a:cubicBezTo>
                    <a:pt x="13085" y="0"/>
                    <a:pt x="22756" y="9670"/>
                    <a:pt x="22756" y="21600"/>
                  </a:cubicBezTo>
                  <a:cubicBezTo>
                    <a:pt x="22756" y="24026"/>
                    <a:pt x="22347" y="26436"/>
                    <a:pt x="21546" y="28727"/>
                  </a:cubicBezTo>
                  <a:lnTo>
                    <a:pt x="1156" y="21600"/>
                  </a:lnTo>
                  <a:close/>
                </a:path>
              </a:pathLst>
            </a:custGeom>
            <a:noFill/>
            <a:ln w="38100">
              <a:solidFill>
                <a:srgbClr val="66FF33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F0F0DC64-DEDF-4888-8937-0585ECFA9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0" y="2771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71046469-853B-47EC-86D6-B30940F03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1824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FB5EB9EE-A43B-475D-9A9D-1F2213E60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3691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2AD69492-C18C-4592-9ADA-6FDA5BB39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4" y="2504"/>
              <a:ext cx="548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 err="1">
                  <a:latin typeface="Times New Roman" pitchFamily="18" charset="0"/>
                </a:rPr>
                <a:t>i</a:t>
              </a:r>
              <a:r>
                <a:rPr lang="en-US" altLang="zh-CN" sz="2400" b="0" baseline="-25000" dirty="0" err="1">
                  <a:latin typeface="Times New Roman" pitchFamily="18" charset="0"/>
                </a:rPr>
                <a:t>B</a:t>
              </a:r>
              <a:endParaRPr lang="en-US" altLang="zh-CN" sz="2400" b="0" i="1" baseline="-25000" dirty="0">
                <a:latin typeface="Times New Roman" pitchFamily="18" charset="0"/>
              </a:endParaRP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F75B2CA0-277F-4D04-9211-8B938C535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" y="2176"/>
              <a:ext cx="548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i</a:t>
              </a:r>
              <a:r>
                <a:rPr lang="en-US" altLang="zh-CN" sz="2400" b="0" baseline="-25000">
                  <a:latin typeface="Times New Roman" pitchFamily="18" charset="0"/>
                </a:rPr>
                <a:t>C</a:t>
              </a:r>
              <a:endParaRPr lang="en-US" altLang="zh-CN" sz="2400" b="0" i="1" baseline="-25000">
                <a:latin typeface="Times New Roman" pitchFamily="18" charset="0"/>
              </a:endParaRP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B1C35879-4BAF-455E-95F9-B455BA8A7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3" y="2640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u</a:t>
              </a:r>
              <a:r>
                <a:rPr lang="en-US" altLang="zh-CN" sz="2400" b="0" baseline="-25000">
                  <a:latin typeface="Times New Roman" pitchFamily="18" charset="0"/>
                </a:rPr>
                <a:t>CE</a:t>
              </a:r>
              <a:endParaRPr lang="en-US" altLang="zh-CN" sz="2400" b="0" i="1" baseline="-25000">
                <a:latin typeface="Times New Roman" pitchFamily="18" charset="0"/>
              </a:endParaRPr>
            </a:p>
          </p:txBody>
        </p:sp>
        <p:sp>
          <p:nvSpPr>
            <p:cNvPr id="28" name="Text Box 33">
              <a:extLst>
                <a:ext uri="{FF2B5EF4-FFF2-40B4-BE49-F238E27FC236}">
                  <a16:creationId xmlns:a16="http://schemas.microsoft.com/office/drawing/2014/main" id="{9544A0E4-9FB1-4447-805A-821D4D28F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2" y="2393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29" name="Text Box 34">
              <a:extLst>
                <a:ext uri="{FF2B5EF4-FFF2-40B4-BE49-F238E27FC236}">
                  <a16:creationId xmlns:a16="http://schemas.microsoft.com/office/drawing/2014/main" id="{711D82F0-5938-45AC-B362-47B19E31A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065"/>
              <a:ext cx="547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>
                  <a:latin typeface="Times New Roman" pitchFamily="18" charset="0"/>
                </a:rPr>
                <a:t>-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autoUpdateAnimBg="0"/>
      <p:bldP spid="187400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>
                <a:latin typeface="Times New Roman" pitchFamily="18" charset="0"/>
              </a:rPr>
              <a:t>⑴ </a:t>
            </a:r>
            <a:r>
              <a:rPr lang="zh-CN" altLang="en-US" sz="3600" b="1">
                <a:latin typeface="Times New Roman" pitchFamily="18" charset="0"/>
              </a:rPr>
              <a:t>电流放大系数 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3743325" y="1538288"/>
            <a:ext cx="5400675" cy="752475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宋体" pitchFamily="2" charset="-122"/>
              </a:rPr>
              <a:t>点对应的</a:t>
            </a:r>
            <a:r>
              <a:rPr lang="en-US" altLang="zh-CN" sz="2800" b="1" i="1">
                <a:latin typeface="Times New Roman" pitchFamily="18" charset="0"/>
              </a:rPr>
              <a:t>i</a:t>
            </a:r>
            <a:r>
              <a:rPr lang="en-US" altLang="zh-CN" sz="2800" b="1" i="1" baseline="-30000">
                <a:latin typeface="Times New Roman" pitchFamily="18" charset="0"/>
              </a:rPr>
              <a:t>C</a:t>
            </a:r>
            <a:r>
              <a:rPr lang="en-US" altLang="zh-CN" sz="2800" b="1">
                <a:latin typeface="Times New Roman" pitchFamily="18" charset="0"/>
              </a:rPr>
              <a:t>=6</a:t>
            </a:r>
            <a:r>
              <a:rPr lang="en-US" altLang="zh-CN" sz="2800" b="1" i="1">
                <a:latin typeface="Times New Roman" pitchFamily="18" charset="0"/>
              </a:rPr>
              <a:t>mA</a:t>
            </a:r>
            <a:r>
              <a:rPr lang="zh-CN" altLang="en-US" sz="2800" b="1">
                <a:latin typeface="宋体" pitchFamily="2" charset="-122"/>
              </a:rPr>
              <a:t>，</a:t>
            </a:r>
            <a:r>
              <a:rPr lang="en-US" altLang="zh-CN" sz="2800" b="1" i="1">
                <a:latin typeface="Times New Roman" pitchFamily="18" charset="0"/>
              </a:rPr>
              <a:t>i</a:t>
            </a:r>
            <a:r>
              <a:rPr lang="en-US" altLang="zh-CN" sz="2800" b="1" i="1" baseline="-30000">
                <a:latin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</a:rPr>
              <a:t>=40</a:t>
            </a:r>
            <a:r>
              <a:rPr lang="en-US" altLang="zh-CN" sz="2800" b="1" i="1">
                <a:latin typeface="宋体" pitchFamily="2" charset="-122"/>
              </a:rPr>
              <a:t>μ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endParaRPr lang="en-US" altLang="zh-CN" sz="2800">
              <a:latin typeface="Times New Roman" pitchFamily="18" charset="0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06375" y="1763713"/>
            <a:ext cx="4797425" cy="4170362"/>
            <a:chOff x="130" y="1111"/>
            <a:chExt cx="3022" cy="262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62" y="1355"/>
              <a:ext cx="1799" cy="1903"/>
              <a:chOff x="2198" y="7160"/>
              <a:chExt cx="3160" cy="3180"/>
            </a:xfrm>
          </p:grpSpPr>
          <p:sp>
            <p:nvSpPr>
              <p:cNvPr id="7202" name="Line 6"/>
              <p:cNvSpPr>
                <a:spLocks noChangeShapeType="1"/>
              </p:cNvSpPr>
              <p:nvPr/>
            </p:nvSpPr>
            <p:spPr bwMode="auto">
              <a:xfrm>
                <a:off x="2198" y="7160"/>
                <a:ext cx="0" cy="318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 type="stealth" w="sm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3" name="Line 7"/>
              <p:cNvSpPr>
                <a:spLocks noChangeShapeType="1"/>
              </p:cNvSpPr>
              <p:nvPr/>
            </p:nvSpPr>
            <p:spPr bwMode="auto">
              <a:xfrm>
                <a:off x="2198" y="10340"/>
                <a:ext cx="3160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stealth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4" name="Freeform 8"/>
              <p:cNvSpPr>
                <a:spLocks/>
              </p:cNvSpPr>
              <p:nvPr/>
            </p:nvSpPr>
            <p:spPr bwMode="auto">
              <a:xfrm>
                <a:off x="2198" y="7554"/>
                <a:ext cx="2400" cy="2786"/>
              </a:xfrm>
              <a:custGeom>
                <a:avLst/>
                <a:gdLst>
                  <a:gd name="T0" fmla="*/ 0 w 2580"/>
                  <a:gd name="T1" fmla="*/ 2780 h 2780"/>
                  <a:gd name="T2" fmla="*/ 420 w 2580"/>
                  <a:gd name="T3" fmla="*/ 720 h 2780"/>
                  <a:gd name="T4" fmla="*/ 1200 w 2580"/>
                  <a:gd name="T5" fmla="*/ 200 h 2780"/>
                  <a:gd name="T6" fmla="*/ 2580 w 2580"/>
                  <a:gd name="T7" fmla="*/ 0 h 27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80"/>
                  <a:gd name="T13" fmla="*/ 0 h 2780"/>
                  <a:gd name="T14" fmla="*/ 2580 w 2580"/>
                  <a:gd name="T15" fmla="*/ 2780 h 27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80" h="2780">
                    <a:moveTo>
                      <a:pt x="0" y="2780"/>
                    </a:moveTo>
                    <a:cubicBezTo>
                      <a:pt x="110" y="1965"/>
                      <a:pt x="220" y="1150"/>
                      <a:pt x="420" y="720"/>
                    </a:cubicBezTo>
                    <a:cubicBezTo>
                      <a:pt x="620" y="290"/>
                      <a:pt x="840" y="320"/>
                      <a:pt x="1200" y="200"/>
                    </a:cubicBezTo>
                    <a:cubicBezTo>
                      <a:pt x="1560" y="80"/>
                      <a:pt x="2070" y="40"/>
                      <a:pt x="258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5" name="Freeform 9"/>
              <p:cNvSpPr>
                <a:spLocks/>
              </p:cNvSpPr>
              <p:nvPr/>
            </p:nvSpPr>
            <p:spPr bwMode="auto">
              <a:xfrm>
                <a:off x="2218" y="9755"/>
                <a:ext cx="2720" cy="371"/>
              </a:xfrm>
              <a:custGeom>
                <a:avLst/>
                <a:gdLst>
                  <a:gd name="T0" fmla="*/ 0 w 2720"/>
                  <a:gd name="T1" fmla="*/ 380 h 380"/>
                  <a:gd name="T2" fmla="*/ 120 w 2720"/>
                  <a:gd name="T3" fmla="*/ 180 h 380"/>
                  <a:gd name="T4" fmla="*/ 400 w 2720"/>
                  <a:gd name="T5" fmla="*/ 100 h 380"/>
                  <a:gd name="T6" fmla="*/ 1380 w 2720"/>
                  <a:gd name="T7" fmla="*/ 40 h 380"/>
                  <a:gd name="T8" fmla="*/ 2720 w 2720"/>
                  <a:gd name="T9" fmla="*/ 0 h 3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20"/>
                  <a:gd name="T16" fmla="*/ 0 h 380"/>
                  <a:gd name="T17" fmla="*/ 2720 w 2720"/>
                  <a:gd name="T18" fmla="*/ 380 h 3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20" h="380">
                    <a:moveTo>
                      <a:pt x="0" y="380"/>
                    </a:moveTo>
                    <a:cubicBezTo>
                      <a:pt x="26" y="303"/>
                      <a:pt x="53" y="227"/>
                      <a:pt x="120" y="180"/>
                    </a:cubicBezTo>
                    <a:cubicBezTo>
                      <a:pt x="187" y="133"/>
                      <a:pt x="190" y="123"/>
                      <a:pt x="400" y="100"/>
                    </a:cubicBezTo>
                    <a:cubicBezTo>
                      <a:pt x="610" y="77"/>
                      <a:pt x="993" y="57"/>
                      <a:pt x="1380" y="40"/>
                    </a:cubicBezTo>
                    <a:cubicBezTo>
                      <a:pt x="1767" y="23"/>
                      <a:pt x="2243" y="11"/>
                      <a:pt x="272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6" name="Freeform 10"/>
              <p:cNvSpPr>
                <a:spLocks/>
              </p:cNvSpPr>
              <p:nvPr/>
            </p:nvSpPr>
            <p:spPr bwMode="auto">
              <a:xfrm>
                <a:off x="2278" y="9151"/>
                <a:ext cx="2520" cy="507"/>
              </a:xfrm>
              <a:custGeom>
                <a:avLst/>
                <a:gdLst>
                  <a:gd name="T0" fmla="*/ 0 w 2520"/>
                  <a:gd name="T1" fmla="*/ 520 h 520"/>
                  <a:gd name="T2" fmla="*/ 80 w 2520"/>
                  <a:gd name="T3" fmla="*/ 380 h 520"/>
                  <a:gd name="T4" fmla="*/ 280 w 2520"/>
                  <a:gd name="T5" fmla="*/ 240 h 520"/>
                  <a:gd name="T6" fmla="*/ 660 w 2520"/>
                  <a:gd name="T7" fmla="*/ 140 h 520"/>
                  <a:gd name="T8" fmla="*/ 2520 w 2520"/>
                  <a:gd name="T9" fmla="*/ 0 h 5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0"/>
                  <a:gd name="T16" fmla="*/ 0 h 520"/>
                  <a:gd name="T17" fmla="*/ 2520 w 2520"/>
                  <a:gd name="T18" fmla="*/ 520 h 5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0" h="520">
                    <a:moveTo>
                      <a:pt x="0" y="520"/>
                    </a:moveTo>
                    <a:cubicBezTo>
                      <a:pt x="16" y="473"/>
                      <a:pt x="33" y="427"/>
                      <a:pt x="80" y="380"/>
                    </a:cubicBezTo>
                    <a:cubicBezTo>
                      <a:pt x="127" y="333"/>
                      <a:pt x="183" y="280"/>
                      <a:pt x="280" y="240"/>
                    </a:cubicBezTo>
                    <a:cubicBezTo>
                      <a:pt x="377" y="200"/>
                      <a:pt x="287" y="180"/>
                      <a:pt x="660" y="140"/>
                    </a:cubicBezTo>
                    <a:cubicBezTo>
                      <a:pt x="1033" y="100"/>
                      <a:pt x="2210" y="23"/>
                      <a:pt x="252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7" name="Freeform 11"/>
              <p:cNvSpPr>
                <a:spLocks/>
              </p:cNvSpPr>
              <p:nvPr/>
            </p:nvSpPr>
            <p:spPr bwMode="auto">
              <a:xfrm>
                <a:off x="2358" y="8586"/>
                <a:ext cx="2340" cy="488"/>
              </a:xfrm>
              <a:custGeom>
                <a:avLst/>
                <a:gdLst>
                  <a:gd name="T0" fmla="*/ 0 w 2340"/>
                  <a:gd name="T1" fmla="*/ 500 h 500"/>
                  <a:gd name="T2" fmla="*/ 240 w 2340"/>
                  <a:gd name="T3" fmla="*/ 260 h 500"/>
                  <a:gd name="T4" fmla="*/ 660 w 2340"/>
                  <a:gd name="T5" fmla="*/ 160 h 500"/>
                  <a:gd name="T6" fmla="*/ 2340 w 2340"/>
                  <a:gd name="T7" fmla="*/ 0 h 5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40"/>
                  <a:gd name="T13" fmla="*/ 0 h 500"/>
                  <a:gd name="T14" fmla="*/ 2340 w 2340"/>
                  <a:gd name="T15" fmla="*/ 500 h 5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40" h="500">
                    <a:moveTo>
                      <a:pt x="0" y="500"/>
                    </a:moveTo>
                    <a:cubicBezTo>
                      <a:pt x="65" y="408"/>
                      <a:pt x="130" y="317"/>
                      <a:pt x="240" y="260"/>
                    </a:cubicBezTo>
                    <a:cubicBezTo>
                      <a:pt x="350" y="203"/>
                      <a:pt x="310" y="203"/>
                      <a:pt x="660" y="160"/>
                    </a:cubicBezTo>
                    <a:cubicBezTo>
                      <a:pt x="1010" y="117"/>
                      <a:pt x="1675" y="58"/>
                      <a:pt x="234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8" name="Freeform 12"/>
              <p:cNvSpPr>
                <a:spLocks/>
              </p:cNvSpPr>
              <p:nvPr/>
            </p:nvSpPr>
            <p:spPr bwMode="auto">
              <a:xfrm>
                <a:off x="2538" y="8002"/>
                <a:ext cx="2100" cy="409"/>
              </a:xfrm>
              <a:custGeom>
                <a:avLst/>
                <a:gdLst>
                  <a:gd name="T0" fmla="*/ 0 w 2220"/>
                  <a:gd name="T1" fmla="*/ 420 h 420"/>
                  <a:gd name="T2" fmla="*/ 220 w 2220"/>
                  <a:gd name="T3" fmla="*/ 300 h 420"/>
                  <a:gd name="T4" fmla="*/ 1060 w 2220"/>
                  <a:gd name="T5" fmla="*/ 140 h 420"/>
                  <a:gd name="T6" fmla="*/ 2220 w 2220"/>
                  <a:gd name="T7" fmla="*/ 0 h 4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20"/>
                  <a:gd name="T13" fmla="*/ 0 h 420"/>
                  <a:gd name="T14" fmla="*/ 2220 w 2220"/>
                  <a:gd name="T15" fmla="*/ 420 h 4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20" h="420">
                    <a:moveTo>
                      <a:pt x="0" y="420"/>
                    </a:moveTo>
                    <a:cubicBezTo>
                      <a:pt x="21" y="383"/>
                      <a:pt x="43" y="347"/>
                      <a:pt x="220" y="300"/>
                    </a:cubicBezTo>
                    <a:cubicBezTo>
                      <a:pt x="397" y="253"/>
                      <a:pt x="727" y="190"/>
                      <a:pt x="1060" y="140"/>
                    </a:cubicBezTo>
                    <a:cubicBezTo>
                      <a:pt x="1393" y="90"/>
                      <a:pt x="1806" y="45"/>
                      <a:pt x="222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75" name="Line 15"/>
            <p:cNvSpPr>
              <a:spLocks noChangeShapeType="1"/>
            </p:cNvSpPr>
            <p:nvPr/>
          </p:nvSpPr>
          <p:spPr bwMode="auto">
            <a:xfrm flipH="1">
              <a:off x="562" y="2624"/>
              <a:ext cx="501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 type="oval" w="lg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" name="Line 17"/>
            <p:cNvSpPr>
              <a:spLocks noChangeShapeType="1"/>
            </p:cNvSpPr>
            <p:nvPr/>
          </p:nvSpPr>
          <p:spPr bwMode="auto">
            <a:xfrm>
              <a:off x="552" y="2851"/>
              <a:ext cx="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" name="Line 18"/>
            <p:cNvSpPr>
              <a:spLocks noChangeShapeType="1"/>
            </p:cNvSpPr>
            <p:nvPr/>
          </p:nvSpPr>
          <p:spPr bwMode="auto">
            <a:xfrm>
              <a:off x="552" y="2348"/>
              <a:ext cx="33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Line 19"/>
            <p:cNvSpPr>
              <a:spLocks noChangeShapeType="1"/>
            </p:cNvSpPr>
            <p:nvPr/>
          </p:nvSpPr>
          <p:spPr bwMode="auto">
            <a:xfrm>
              <a:off x="552" y="1894"/>
              <a:ext cx="33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Line 20"/>
            <p:cNvSpPr>
              <a:spLocks noChangeShapeType="1"/>
            </p:cNvSpPr>
            <p:nvPr/>
          </p:nvSpPr>
          <p:spPr bwMode="auto">
            <a:xfrm flipH="1" flipV="1">
              <a:off x="529" y="1458"/>
              <a:ext cx="45" cy="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Line 21"/>
            <p:cNvSpPr>
              <a:spLocks noChangeShapeType="1"/>
            </p:cNvSpPr>
            <p:nvPr/>
          </p:nvSpPr>
          <p:spPr bwMode="auto">
            <a:xfrm flipV="1">
              <a:off x="1576" y="3210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Line 22"/>
            <p:cNvSpPr>
              <a:spLocks noChangeShapeType="1"/>
            </p:cNvSpPr>
            <p:nvPr/>
          </p:nvSpPr>
          <p:spPr bwMode="auto">
            <a:xfrm flipH="1" flipV="1">
              <a:off x="2099" y="3222"/>
              <a:ext cx="0" cy="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Text Box 23"/>
            <p:cNvSpPr txBox="1">
              <a:spLocks noChangeArrowheads="1"/>
            </p:cNvSpPr>
            <p:nvPr/>
          </p:nvSpPr>
          <p:spPr bwMode="auto">
            <a:xfrm>
              <a:off x="2311" y="3172"/>
              <a:ext cx="841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u</a:t>
              </a:r>
              <a:r>
                <a:rPr lang="en-US" altLang="zh-CN" sz="2400" i="1" baseline="-25000">
                  <a:latin typeface="Times New Roman" pitchFamily="18" charset="0"/>
                </a:rPr>
                <a:t>CE</a:t>
              </a:r>
              <a:r>
                <a:rPr lang="en-US" altLang="zh-CN" sz="2400">
                  <a:latin typeface="Times New Roman" pitchFamily="18" charset="0"/>
                </a:rPr>
                <a:t>(</a:t>
              </a:r>
              <a:r>
                <a:rPr lang="en-US" altLang="zh-CN" sz="2400" i="1">
                  <a:latin typeface="Times New Roman" pitchFamily="18" charset="0"/>
                </a:rPr>
                <a:t>V</a:t>
              </a:r>
              <a:r>
                <a:rPr lang="en-US" altLang="zh-CN" sz="24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183" name="Text Box 24"/>
            <p:cNvSpPr txBox="1">
              <a:spLocks noChangeArrowheads="1"/>
            </p:cNvSpPr>
            <p:nvPr/>
          </p:nvSpPr>
          <p:spPr bwMode="auto">
            <a:xfrm>
              <a:off x="529" y="1111"/>
              <a:ext cx="1050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i="1" baseline="-25000">
                  <a:latin typeface="Times New Roman" pitchFamily="18" charset="0"/>
                </a:rPr>
                <a:t>C</a:t>
              </a:r>
              <a:r>
                <a:rPr lang="en-US" altLang="zh-CN" sz="2400">
                  <a:latin typeface="Times New Roman" pitchFamily="18" charset="0"/>
                </a:rPr>
                <a:t>(</a:t>
              </a:r>
              <a:r>
                <a:rPr lang="en-US" altLang="zh-CN" sz="2400" i="1">
                  <a:latin typeface="Times New Roman" pitchFamily="18" charset="0"/>
                </a:rPr>
                <a:t>mA</a:t>
              </a:r>
              <a:r>
                <a:rPr lang="en-US" altLang="zh-CN" sz="2400">
                  <a:latin typeface="Times New Roman" pitchFamily="18" charset="0"/>
                </a:rPr>
                <a:t>)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7184" name="Text Box 25"/>
            <p:cNvSpPr txBox="1">
              <a:spLocks noChangeArrowheads="1"/>
            </p:cNvSpPr>
            <p:nvPr/>
          </p:nvSpPr>
          <p:spPr bwMode="auto">
            <a:xfrm>
              <a:off x="415" y="3173"/>
              <a:ext cx="38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0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7185" name="Text Box 26"/>
            <p:cNvSpPr txBox="1">
              <a:spLocks noChangeArrowheads="1"/>
            </p:cNvSpPr>
            <p:nvPr/>
          </p:nvSpPr>
          <p:spPr bwMode="auto">
            <a:xfrm>
              <a:off x="949" y="3198"/>
              <a:ext cx="387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5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7186" name="Text Box 27"/>
            <p:cNvSpPr txBox="1">
              <a:spLocks noChangeArrowheads="1"/>
            </p:cNvSpPr>
            <p:nvPr/>
          </p:nvSpPr>
          <p:spPr bwMode="auto">
            <a:xfrm>
              <a:off x="1428" y="3198"/>
              <a:ext cx="387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10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7187" name="Text Box 28"/>
            <p:cNvSpPr txBox="1">
              <a:spLocks noChangeArrowheads="1"/>
            </p:cNvSpPr>
            <p:nvPr/>
          </p:nvSpPr>
          <p:spPr bwMode="auto">
            <a:xfrm>
              <a:off x="1962" y="3198"/>
              <a:ext cx="387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15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7188" name="Text Box 29"/>
            <p:cNvSpPr txBox="1">
              <a:spLocks noChangeArrowheads="1"/>
            </p:cNvSpPr>
            <p:nvPr/>
          </p:nvSpPr>
          <p:spPr bwMode="auto">
            <a:xfrm>
              <a:off x="275" y="2688"/>
              <a:ext cx="32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4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7189" name="Text Box 30"/>
            <p:cNvSpPr txBox="1">
              <a:spLocks noChangeArrowheads="1"/>
            </p:cNvSpPr>
            <p:nvPr/>
          </p:nvSpPr>
          <p:spPr bwMode="auto">
            <a:xfrm>
              <a:off x="275" y="2323"/>
              <a:ext cx="38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8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7190" name="Text Box 31"/>
            <p:cNvSpPr txBox="1">
              <a:spLocks noChangeArrowheads="1"/>
            </p:cNvSpPr>
            <p:nvPr/>
          </p:nvSpPr>
          <p:spPr bwMode="auto">
            <a:xfrm>
              <a:off x="130" y="2870"/>
              <a:ext cx="54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3.3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7191" name="Text Box 32"/>
            <p:cNvSpPr txBox="1">
              <a:spLocks noChangeArrowheads="1"/>
            </p:cNvSpPr>
            <p:nvPr/>
          </p:nvSpPr>
          <p:spPr bwMode="auto">
            <a:xfrm>
              <a:off x="275" y="2506"/>
              <a:ext cx="460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6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7192" name="Text Box 33"/>
            <p:cNvSpPr txBox="1">
              <a:spLocks noChangeArrowheads="1"/>
            </p:cNvSpPr>
            <p:nvPr/>
          </p:nvSpPr>
          <p:spPr bwMode="auto">
            <a:xfrm>
              <a:off x="130" y="2142"/>
              <a:ext cx="556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8.8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7193" name="Text Box 34"/>
            <p:cNvSpPr txBox="1">
              <a:spLocks noChangeArrowheads="1"/>
            </p:cNvSpPr>
            <p:nvPr/>
          </p:nvSpPr>
          <p:spPr bwMode="auto">
            <a:xfrm>
              <a:off x="202" y="1748"/>
              <a:ext cx="38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12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7194" name="Text Box 35"/>
            <p:cNvSpPr txBox="1">
              <a:spLocks noChangeArrowheads="1"/>
            </p:cNvSpPr>
            <p:nvPr/>
          </p:nvSpPr>
          <p:spPr bwMode="auto">
            <a:xfrm>
              <a:off x="166" y="1324"/>
              <a:ext cx="38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16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7195" name="Text Box 38"/>
            <p:cNvSpPr txBox="1">
              <a:spLocks noChangeArrowheads="1"/>
            </p:cNvSpPr>
            <p:nvPr/>
          </p:nvSpPr>
          <p:spPr bwMode="auto">
            <a:xfrm>
              <a:off x="1037" y="2358"/>
              <a:ext cx="38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A</a:t>
              </a:r>
              <a:endParaRPr lang="en-US" altLang="zh-CN" sz="2400" i="1" baseline="-25000">
                <a:latin typeface="Times New Roman" pitchFamily="18" charset="0"/>
              </a:endParaRPr>
            </a:p>
          </p:txBody>
        </p:sp>
        <p:sp>
          <p:nvSpPr>
            <p:cNvPr id="7196" name="Text Box 39"/>
            <p:cNvSpPr txBox="1">
              <a:spLocks noChangeArrowheads="1"/>
            </p:cNvSpPr>
            <p:nvPr/>
          </p:nvSpPr>
          <p:spPr bwMode="auto">
            <a:xfrm>
              <a:off x="1872" y="2684"/>
              <a:ext cx="38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20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7197" name="Text Box 40"/>
            <p:cNvSpPr txBox="1">
              <a:spLocks noChangeArrowheads="1"/>
            </p:cNvSpPr>
            <p:nvPr/>
          </p:nvSpPr>
          <p:spPr bwMode="auto">
            <a:xfrm>
              <a:off x="1860" y="2325"/>
              <a:ext cx="38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40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7198" name="Text Box 41"/>
            <p:cNvSpPr txBox="1">
              <a:spLocks noChangeArrowheads="1"/>
            </p:cNvSpPr>
            <p:nvPr/>
          </p:nvSpPr>
          <p:spPr bwMode="auto">
            <a:xfrm>
              <a:off x="1792" y="1965"/>
              <a:ext cx="38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60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7199" name="Text Box 42"/>
            <p:cNvSpPr txBox="1">
              <a:spLocks noChangeArrowheads="1"/>
            </p:cNvSpPr>
            <p:nvPr/>
          </p:nvSpPr>
          <p:spPr bwMode="auto">
            <a:xfrm>
              <a:off x="1780" y="1618"/>
              <a:ext cx="494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80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7200" name="Text Box 43"/>
            <p:cNvSpPr txBox="1">
              <a:spLocks noChangeArrowheads="1"/>
            </p:cNvSpPr>
            <p:nvPr/>
          </p:nvSpPr>
          <p:spPr bwMode="auto">
            <a:xfrm>
              <a:off x="1319" y="1334"/>
              <a:ext cx="1101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i</a:t>
              </a:r>
              <a:r>
                <a:rPr lang="en-US" altLang="zh-CN" sz="2400" b="0" i="1" baseline="-25000">
                  <a:latin typeface="Times New Roman" pitchFamily="18" charset="0"/>
                </a:rPr>
                <a:t>B </a:t>
              </a:r>
              <a:r>
                <a:rPr lang="en-US" altLang="zh-CN" sz="2400" b="0">
                  <a:latin typeface="Times New Roman" pitchFamily="18" charset="0"/>
                </a:rPr>
                <a:t>=100</a:t>
              </a:r>
              <a:r>
                <a:rPr lang="en-US" altLang="zh-CN" sz="2400" b="0" i="1">
                  <a:latin typeface="Times New Roman" pitchFamily="18" charset="0"/>
                </a:rPr>
                <a:t>μA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7201" name="Text Box 44"/>
            <p:cNvSpPr txBox="1">
              <a:spLocks noChangeArrowheads="1"/>
            </p:cNvSpPr>
            <p:nvPr/>
          </p:nvSpPr>
          <p:spPr bwMode="auto">
            <a:xfrm>
              <a:off x="283" y="3439"/>
              <a:ext cx="2769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3DG6</a:t>
              </a:r>
              <a:r>
                <a:rPr lang="zh-CN" altLang="en-US" sz="2400">
                  <a:latin typeface="Times New Roman" pitchFamily="18" charset="0"/>
                </a:rPr>
                <a:t>的输出特性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</p:grpSp>
      <p:graphicFrame>
        <p:nvGraphicFramePr>
          <p:cNvPr id="18948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199100"/>
              </p:ext>
            </p:extLst>
          </p:nvPr>
        </p:nvGraphicFramePr>
        <p:xfrm>
          <a:off x="4492626" y="2593975"/>
          <a:ext cx="3437898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9" name="公式" r:id="rId4" imgW="1269720" imgH="431640" progId="Equation.3">
                  <p:embed/>
                </p:oleObj>
              </mc:Choice>
              <mc:Fallback>
                <p:oleObj name="公式" r:id="rId4" imgW="1269720" imgH="4316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6" y="2593975"/>
                        <a:ext cx="3437898" cy="1163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>
                <a:latin typeface="Times New Roman" pitchFamily="18" charset="0"/>
              </a:rPr>
              <a:t>⑴ </a:t>
            </a:r>
            <a:r>
              <a:rPr lang="zh-CN" altLang="en-US" sz="3600" b="1">
                <a:latin typeface="Times New Roman" pitchFamily="18" charset="0"/>
              </a:rPr>
              <a:t>电流放大系数 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3022600" y="1538288"/>
            <a:ext cx="6121400" cy="855662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晶体管</a:t>
            </a:r>
            <a:r>
              <a:rPr lang="en-US" altLang="zh-CN" sz="2800" b="1">
                <a:latin typeface="Times New Roman" pitchFamily="18" charset="0"/>
              </a:rPr>
              <a:t>3AX3</a:t>
            </a:r>
            <a:r>
              <a:rPr lang="zh-CN" altLang="en-US" sz="2800" b="1">
                <a:latin typeface="宋体" pitchFamily="2" charset="-122"/>
              </a:rPr>
              <a:t>有较大的穿透电流</a:t>
            </a:r>
            <a:r>
              <a:rPr lang="en-US" altLang="zh-CN" sz="2800" b="1" i="1">
                <a:latin typeface="Times New Roman" pitchFamily="18" charset="0"/>
              </a:rPr>
              <a:t>I</a:t>
            </a:r>
            <a:r>
              <a:rPr lang="en-US" altLang="zh-CN" sz="2800" b="1" baseline="-30000">
                <a:latin typeface="Times New Roman" pitchFamily="18" charset="0"/>
              </a:rPr>
              <a:t>CEO</a:t>
            </a:r>
            <a:endParaRPr lang="en-US" altLang="zh-CN">
              <a:latin typeface="Times New Roman" pitchFamily="18" charset="0"/>
            </a:endParaRPr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923908"/>
              </p:ext>
            </p:extLst>
          </p:nvPr>
        </p:nvGraphicFramePr>
        <p:xfrm>
          <a:off x="4308475" y="2949575"/>
          <a:ext cx="43973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3" name="公式" r:id="rId4" imgW="1714320" imgH="431640" progId="Equation.3">
                  <p:embed/>
                </p:oleObj>
              </mc:Choice>
              <mc:Fallback>
                <p:oleObj name="公式" r:id="rId4" imgW="17143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2949575"/>
                        <a:ext cx="4397375" cy="1101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46"/>
          <p:cNvSpPr txBox="1">
            <a:spLocks noChangeArrowheads="1"/>
          </p:cNvSpPr>
          <p:nvPr/>
        </p:nvSpPr>
        <p:spPr bwMode="auto">
          <a:xfrm>
            <a:off x="431800" y="4751388"/>
            <a:ext cx="56515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en-US" altLang="zh-CN" sz="2000" b="0">
                <a:latin typeface="Times New Roman" pitchFamily="18" charset="0"/>
              </a:rPr>
              <a:t>0.8</a:t>
            </a:r>
          </a:p>
        </p:txBody>
      </p:sp>
      <p:sp>
        <p:nvSpPr>
          <p:cNvPr id="8198" name="Text Box 47"/>
          <p:cNvSpPr txBox="1">
            <a:spLocks noChangeArrowheads="1"/>
          </p:cNvSpPr>
          <p:nvPr/>
        </p:nvSpPr>
        <p:spPr bwMode="auto">
          <a:xfrm>
            <a:off x="573088" y="4484688"/>
            <a:ext cx="56356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en-US" altLang="zh-CN" sz="2000" b="0">
                <a:latin typeface="Times New Roman" pitchFamily="18" charset="0"/>
              </a:rPr>
              <a:t>2</a:t>
            </a:r>
          </a:p>
        </p:txBody>
      </p:sp>
      <p:sp>
        <p:nvSpPr>
          <p:cNvPr id="8199" name="Text Box 48"/>
          <p:cNvSpPr txBox="1">
            <a:spLocks noChangeArrowheads="1"/>
          </p:cNvSpPr>
          <p:nvPr/>
        </p:nvSpPr>
        <p:spPr bwMode="auto">
          <a:xfrm>
            <a:off x="573088" y="4219575"/>
            <a:ext cx="56356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en-US" altLang="zh-CN" sz="2000" b="0">
                <a:latin typeface="Times New Roman" pitchFamily="18" charset="0"/>
              </a:rPr>
              <a:t>3</a:t>
            </a:r>
          </a:p>
        </p:txBody>
      </p:sp>
      <p:sp>
        <p:nvSpPr>
          <p:cNvPr id="8200" name="Text Box 49"/>
          <p:cNvSpPr txBox="1">
            <a:spLocks noChangeArrowheads="1"/>
          </p:cNvSpPr>
          <p:nvPr/>
        </p:nvSpPr>
        <p:spPr bwMode="auto">
          <a:xfrm>
            <a:off x="573088" y="3910013"/>
            <a:ext cx="563562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en-US" altLang="zh-CN" sz="2000" b="0">
                <a:latin typeface="Times New Roman" pitchFamily="18" charset="0"/>
              </a:rPr>
              <a:t>4</a:t>
            </a:r>
          </a:p>
        </p:txBody>
      </p:sp>
      <p:sp>
        <p:nvSpPr>
          <p:cNvPr id="8201" name="Text Box 50"/>
          <p:cNvSpPr txBox="1">
            <a:spLocks noChangeArrowheads="1"/>
          </p:cNvSpPr>
          <p:nvPr/>
        </p:nvSpPr>
        <p:spPr bwMode="auto">
          <a:xfrm>
            <a:off x="601663" y="3289300"/>
            <a:ext cx="56356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en-US" altLang="zh-CN" sz="2000" b="0">
                <a:latin typeface="Times New Roman" pitchFamily="18" charset="0"/>
              </a:rPr>
              <a:t>6</a:t>
            </a:r>
          </a:p>
        </p:txBody>
      </p:sp>
      <p:sp>
        <p:nvSpPr>
          <p:cNvPr id="8202" name="Text Box 51"/>
          <p:cNvSpPr txBox="1">
            <a:spLocks noChangeArrowheads="1"/>
          </p:cNvSpPr>
          <p:nvPr/>
        </p:nvSpPr>
        <p:spPr bwMode="auto">
          <a:xfrm>
            <a:off x="587375" y="2743200"/>
            <a:ext cx="5635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en-US" altLang="zh-CN" sz="2000" b="0">
                <a:latin typeface="Times New Roman" pitchFamily="18" charset="0"/>
              </a:rPr>
              <a:t>8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723900" y="1763713"/>
            <a:ext cx="3697288" cy="4321175"/>
            <a:chOff x="456" y="1111"/>
            <a:chExt cx="2329" cy="272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585" y="1306"/>
              <a:ext cx="1757" cy="2004"/>
              <a:chOff x="6895" y="7283"/>
              <a:chExt cx="3563" cy="3080"/>
            </a:xfrm>
          </p:grpSpPr>
          <p:sp>
            <p:nvSpPr>
              <p:cNvPr id="8227" name="Line 8"/>
              <p:cNvSpPr>
                <a:spLocks noChangeShapeType="1"/>
              </p:cNvSpPr>
              <p:nvPr/>
            </p:nvSpPr>
            <p:spPr bwMode="auto">
              <a:xfrm>
                <a:off x="6895" y="7283"/>
                <a:ext cx="0" cy="308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 type="stealth" w="sm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8" name="Line 9"/>
              <p:cNvSpPr>
                <a:spLocks noChangeShapeType="1"/>
              </p:cNvSpPr>
              <p:nvPr/>
            </p:nvSpPr>
            <p:spPr bwMode="auto">
              <a:xfrm>
                <a:off x="6918" y="10357"/>
                <a:ext cx="3540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stealth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9" name="Freeform 10"/>
              <p:cNvSpPr>
                <a:spLocks/>
              </p:cNvSpPr>
              <p:nvPr/>
            </p:nvSpPr>
            <p:spPr bwMode="auto">
              <a:xfrm>
                <a:off x="6918" y="7500"/>
                <a:ext cx="920" cy="2860"/>
              </a:xfrm>
              <a:custGeom>
                <a:avLst/>
                <a:gdLst>
                  <a:gd name="T0" fmla="*/ 0 w 1680"/>
                  <a:gd name="T1" fmla="*/ 3000 h 3000"/>
                  <a:gd name="T2" fmla="*/ 140 w 1680"/>
                  <a:gd name="T3" fmla="*/ 920 h 3000"/>
                  <a:gd name="T4" fmla="*/ 760 w 1680"/>
                  <a:gd name="T5" fmla="*/ 320 h 3000"/>
                  <a:gd name="T6" fmla="*/ 1680 w 1680"/>
                  <a:gd name="T7" fmla="*/ 0 h 30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80"/>
                  <a:gd name="T13" fmla="*/ 0 h 3000"/>
                  <a:gd name="T14" fmla="*/ 1680 w 1680"/>
                  <a:gd name="T15" fmla="*/ 3000 h 30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80" h="3000">
                    <a:moveTo>
                      <a:pt x="0" y="3000"/>
                    </a:moveTo>
                    <a:cubicBezTo>
                      <a:pt x="6" y="2183"/>
                      <a:pt x="13" y="1367"/>
                      <a:pt x="140" y="920"/>
                    </a:cubicBezTo>
                    <a:cubicBezTo>
                      <a:pt x="267" y="473"/>
                      <a:pt x="503" y="473"/>
                      <a:pt x="760" y="320"/>
                    </a:cubicBezTo>
                    <a:cubicBezTo>
                      <a:pt x="1017" y="167"/>
                      <a:pt x="1348" y="83"/>
                      <a:pt x="168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0" name="Freeform 11"/>
              <p:cNvSpPr>
                <a:spLocks/>
              </p:cNvSpPr>
              <p:nvPr/>
            </p:nvSpPr>
            <p:spPr bwMode="auto">
              <a:xfrm>
                <a:off x="6938" y="8820"/>
                <a:ext cx="1900" cy="620"/>
              </a:xfrm>
              <a:custGeom>
                <a:avLst/>
                <a:gdLst>
                  <a:gd name="T0" fmla="*/ 0 w 2280"/>
                  <a:gd name="T1" fmla="*/ 680 h 680"/>
                  <a:gd name="T2" fmla="*/ 80 w 2280"/>
                  <a:gd name="T3" fmla="*/ 480 h 680"/>
                  <a:gd name="T4" fmla="*/ 360 w 2280"/>
                  <a:gd name="T5" fmla="*/ 340 h 680"/>
                  <a:gd name="T6" fmla="*/ 940 w 2280"/>
                  <a:gd name="T7" fmla="*/ 220 h 680"/>
                  <a:gd name="T8" fmla="*/ 2280 w 2280"/>
                  <a:gd name="T9" fmla="*/ 0 h 6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80"/>
                  <a:gd name="T16" fmla="*/ 0 h 680"/>
                  <a:gd name="T17" fmla="*/ 2280 w 2280"/>
                  <a:gd name="T18" fmla="*/ 680 h 6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80" h="680">
                    <a:moveTo>
                      <a:pt x="0" y="680"/>
                    </a:moveTo>
                    <a:cubicBezTo>
                      <a:pt x="10" y="608"/>
                      <a:pt x="20" y="537"/>
                      <a:pt x="80" y="480"/>
                    </a:cubicBezTo>
                    <a:cubicBezTo>
                      <a:pt x="140" y="423"/>
                      <a:pt x="217" y="383"/>
                      <a:pt x="360" y="340"/>
                    </a:cubicBezTo>
                    <a:cubicBezTo>
                      <a:pt x="503" y="297"/>
                      <a:pt x="620" y="277"/>
                      <a:pt x="940" y="220"/>
                    </a:cubicBezTo>
                    <a:cubicBezTo>
                      <a:pt x="1260" y="163"/>
                      <a:pt x="1770" y="81"/>
                      <a:pt x="228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1" name="Freeform 12"/>
              <p:cNvSpPr>
                <a:spLocks/>
              </p:cNvSpPr>
              <p:nvPr/>
            </p:nvSpPr>
            <p:spPr bwMode="auto">
              <a:xfrm>
                <a:off x="6918" y="9980"/>
                <a:ext cx="3140" cy="380"/>
              </a:xfrm>
              <a:custGeom>
                <a:avLst/>
                <a:gdLst>
                  <a:gd name="T0" fmla="*/ 0 w 2560"/>
                  <a:gd name="T1" fmla="*/ 600 h 600"/>
                  <a:gd name="T2" fmla="*/ 80 w 2560"/>
                  <a:gd name="T3" fmla="*/ 420 h 600"/>
                  <a:gd name="T4" fmla="*/ 440 w 2560"/>
                  <a:gd name="T5" fmla="*/ 280 h 600"/>
                  <a:gd name="T6" fmla="*/ 1140 w 2560"/>
                  <a:gd name="T7" fmla="*/ 200 h 600"/>
                  <a:gd name="T8" fmla="*/ 2560 w 2560"/>
                  <a:gd name="T9" fmla="*/ 0 h 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60"/>
                  <a:gd name="T16" fmla="*/ 0 h 600"/>
                  <a:gd name="T17" fmla="*/ 2560 w 2560"/>
                  <a:gd name="T18" fmla="*/ 600 h 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60" h="600">
                    <a:moveTo>
                      <a:pt x="0" y="600"/>
                    </a:moveTo>
                    <a:cubicBezTo>
                      <a:pt x="3" y="536"/>
                      <a:pt x="7" y="473"/>
                      <a:pt x="80" y="420"/>
                    </a:cubicBezTo>
                    <a:cubicBezTo>
                      <a:pt x="153" y="367"/>
                      <a:pt x="263" y="317"/>
                      <a:pt x="440" y="280"/>
                    </a:cubicBezTo>
                    <a:cubicBezTo>
                      <a:pt x="617" y="243"/>
                      <a:pt x="787" y="247"/>
                      <a:pt x="1140" y="200"/>
                    </a:cubicBezTo>
                    <a:cubicBezTo>
                      <a:pt x="1493" y="153"/>
                      <a:pt x="2026" y="76"/>
                      <a:pt x="256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2" name="Freeform 13"/>
              <p:cNvSpPr>
                <a:spLocks/>
              </p:cNvSpPr>
              <p:nvPr/>
            </p:nvSpPr>
            <p:spPr bwMode="auto">
              <a:xfrm>
                <a:off x="6918" y="9080"/>
                <a:ext cx="2160" cy="660"/>
              </a:xfrm>
              <a:custGeom>
                <a:avLst/>
                <a:gdLst>
                  <a:gd name="T0" fmla="*/ 0 w 2280"/>
                  <a:gd name="T1" fmla="*/ 680 h 680"/>
                  <a:gd name="T2" fmla="*/ 80 w 2280"/>
                  <a:gd name="T3" fmla="*/ 480 h 680"/>
                  <a:gd name="T4" fmla="*/ 360 w 2280"/>
                  <a:gd name="T5" fmla="*/ 340 h 680"/>
                  <a:gd name="T6" fmla="*/ 940 w 2280"/>
                  <a:gd name="T7" fmla="*/ 220 h 680"/>
                  <a:gd name="T8" fmla="*/ 2280 w 2280"/>
                  <a:gd name="T9" fmla="*/ 0 h 6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80"/>
                  <a:gd name="T16" fmla="*/ 0 h 680"/>
                  <a:gd name="T17" fmla="*/ 2280 w 2280"/>
                  <a:gd name="T18" fmla="*/ 680 h 6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80" h="680">
                    <a:moveTo>
                      <a:pt x="0" y="680"/>
                    </a:moveTo>
                    <a:cubicBezTo>
                      <a:pt x="10" y="608"/>
                      <a:pt x="20" y="537"/>
                      <a:pt x="80" y="480"/>
                    </a:cubicBezTo>
                    <a:cubicBezTo>
                      <a:pt x="140" y="423"/>
                      <a:pt x="217" y="383"/>
                      <a:pt x="360" y="340"/>
                    </a:cubicBezTo>
                    <a:cubicBezTo>
                      <a:pt x="503" y="297"/>
                      <a:pt x="620" y="277"/>
                      <a:pt x="940" y="220"/>
                    </a:cubicBezTo>
                    <a:cubicBezTo>
                      <a:pt x="1260" y="163"/>
                      <a:pt x="1770" y="81"/>
                      <a:pt x="228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3" name="Freeform 14"/>
              <p:cNvSpPr>
                <a:spLocks/>
              </p:cNvSpPr>
              <p:nvPr/>
            </p:nvSpPr>
            <p:spPr bwMode="auto">
              <a:xfrm>
                <a:off x="6938" y="9340"/>
                <a:ext cx="2520" cy="660"/>
              </a:xfrm>
              <a:custGeom>
                <a:avLst/>
                <a:gdLst>
                  <a:gd name="T0" fmla="*/ 0 w 2280"/>
                  <a:gd name="T1" fmla="*/ 680 h 680"/>
                  <a:gd name="T2" fmla="*/ 80 w 2280"/>
                  <a:gd name="T3" fmla="*/ 480 h 680"/>
                  <a:gd name="T4" fmla="*/ 360 w 2280"/>
                  <a:gd name="T5" fmla="*/ 340 h 680"/>
                  <a:gd name="T6" fmla="*/ 940 w 2280"/>
                  <a:gd name="T7" fmla="*/ 220 h 680"/>
                  <a:gd name="T8" fmla="*/ 2280 w 2280"/>
                  <a:gd name="T9" fmla="*/ 0 h 6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80"/>
                  <a:gd name="T16" fmla="*/ 0 h 680"/>
                  <a:gd name="T17" fmla="*/ 2280 w 2280"/>
                  <a:gd name="T18" fmla="*/ 680 h 6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80" h="680">
                    <a:moveTo>
                      <a:pt x="0" y="680"/>
                    </a:moveTo>
                    <a:cubicBezTo>
                      <a:pt x="10" y="608"/>
                      <a:pt x="20" y="537"/>
                      <a:pt x="80" y="480"/>
                    </a:cubicBezTo>
                    <a:cubicBezTo>
                      <a:pt x="140" y="423"/>
                      <a:pt x="217" y="383"/>
                      <a:pt x="360" y="340"/>
                    </a:cubicBezTo>
                    <a:cubicBezTo>
                      <a:pt x="503" y="297"/>
                      <a:pt x="620" y="277"/>
                      <a:pt x="940" y="220"/>
                    </a:cubicBezTo>
                    <a:cubicBezTo>
                      <a:pt x="1260" y="163"/>
                      <a:pt x="1770" y="81"/>
                      <a:pt x="228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4" name="Freeform 15"/>
              <p:cNvSpPr>
                <a:spLocks/>
              </p:cNvSpPr>
              <p:nvPr/>
            </p:nvSpPr>
            <p:spPr bwMode="auto">
              <a:xfrm>
                <a:off x="6918" y="9640"/>
                <a:ext cx="2740" cy="660"/>
              </a:xfrm>
              <a:custGeom>
                <a:avLst/>
                <a:gdLst>
                  <a:gd name="T0" fmla="*/ 0 w 2280"/>
                  <a:gd name="T1" fmla="*/ 680 h 680"/>
                  <a:gd name="T2" fmla="*/ 80 w 2280"/>
                  <a:gd name="T3" fmla="*/ 480 h 680"/>
                  <a:gd name="T4" fmla="*/ 360 w 2280"/>
                  <a:gd name="T5" fmla="*/ 340 h 680"/>
                  <a:gd name="T6" fmla="*/ 940 w 2280"/>
                  <a:gd name="T7" fmla="*/ 220 h 680"/>
                  <a:gd name="T8" fmla="*/ 2280 w 2280"/>
                  <a:gd name="T9" fmla="*/ 0 h 6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80"/>
                  <a:gd name="T16" fmla="*/ 0 h 680"/>
                  <a:gd name="T17" fmla="*/ 2280 w 2280"/>
                  <a:gd name="T18" fmla="*/ 680 h 6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80" h="680">
                    <a:moveTo>
                      <a:pt x="0" y="680"/>
                    </a:moveTo>
                    <a:cubicBezTo>
                      <a:pt x="10" y="608"/>
                      <a:pt x="20" y="537"/>
                      <a:pt x="80" y="480"/>
                    </a:cubicBezTo>
                    <a:cubicBezTo>
                      <a:pt x="140" y="423"/>
                      <a:pt x="217" y="383"/>
                      <a:pt x="360" y="340"/>
                    </a:cubicBezTo>
                    <a:cubicBezTo>
                      <a:pt x="503" y="297"/>
                      <a:pt x="620" y="277"/>
                      <a:pt x="940" y="220"/>
                    </a:cubicBezTo>
                    <a:cubicBezTo>
                      <a:pt x="1260" y="163"/>
                      <a:pt x="1770" y="81"/>
                      <a:pt x="228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5" name="Freeform 16"/>
              <p:cNvSpPr>
                <a:spLocks/>
              </p:cNvSpPr>
              <p:nvPr/>
            </p:nvSpPr>
            <p:spPr bwMode="auto">
              <a:xfrm>
                <a:off x="6938" y="8500"/>
                <a:ext cx="1780" cy="640"/>
              </a:xfrm>
              <a:custGeom>
                <a:avLst/>
                <a:gdLst>
                  <a:gd name="T0" fmla="*/ 0 w 2280"/>
                  <a:gd name="T1" fmla="*/ 680 h 680"/>
                  <a:gd name="T2" fmla="*/ 80 w 2280"/>
                  <a:gd name="T3" fmla="*/ 480 h 680"/>
                  <a:gd name="T4" fmla="*/ 360 w 2280"/>
                  <a:gd name="T5" fmla="*/ 340 h 680"/>
                  <a:gd name="T6" fmla="*/ 940 w 2280"/>
                  <a:gd name="T7" fmla="*/ 220 h 680"/>
                  <a:gd name="T8" fmla="*/ 2280 w 2280"/>
                  <a:gd name="T9" fmla="*/ 0 h 6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80"/>
                  <a:gd name="T16" fmla="*/ 0 h 680"/>
                  <a:gd name="T17" fmla="*/ 2280 w 2280"/>
                  <a:gd name="T18" fmla="*/ 680 h 6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80" h="680">
                    <a:moveTo>
                      <a:pt x="0" y="680"/>
                    </a:moveTo>
                    <a:cubicBezTo>
                      <a:pt x="10" y="608"/>
                      <a:pt x="20" y="537"/>
                      <a:pt x="80" y="480"/>
                    </a:cubicBezTo>
                    <a:cubicBezTo>
                      <a:pt x="140" y="423"/>
                      <a:pt x="217" y="383"/>
                      <a:pt x="360" y="340"/>
                    </a:cubicBezTo>
                    <a:cubicBezTo>
                      <a:pt x="503" y="297"/>
                      <a:pt x="620" y="277"/>
                      <a:pt x="940" y="220"/>
                    </a:cubicBezTo>
                    <a:cubicBezTo>
                      <a:pt x="1260" y="163"/>
                      <a:pt x="1770" y="81"/>
                      <a:pt x="228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6" name="Freeform 17"/>
              <p:cNvSpPr>
                <a:spLocks/>
              </p:cNvSpPr>
              <p:nvPr/>
            </p:nvSpPr>
            <p:spPr bwMode="auto">
              <a:xfrm>
                <a:off x="6978" y="8000"/>
                <a:ext cx="1340" cy="500"/>
              </a:xfrm>
              <a:custGeom>
                <a:avLst/>
                <a:gdLst>
                  <a:gd name="T0" fmla="*/ 0 w 2280"/>
                  <a:gd name="T1" fmla="*/ 680 h 680"/>
                  <a:gd name="T2" fmla="*/ 80 w 2280"/>
                  <a:gd name="T3" fmla="*/ 480 h 680"/>
                  <a:gd name="T4" fmla="*/ 360 w 2280"/>
                  <a:gd name="T5" fmla="*/ 340 h 680"/>
                  <a:gd name="T6" fmla="*/ 940 w 2280"/>
                  <a:gd name="T7" fmla="*/ 220 h 680"/>
                  <a:gd name="T8" fmla="*/ 2280 w 2280"/>
                  <a:gd name="T9" fmla="*/ 0 h 6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80"/>
                  <a:gd name="T16" fmla="*/ 0 h 680"/>
                  <a:gd name="T17" fmla="*/ 2280 w 2280"/>
                  <a:gd name="T18" fmla="*/ 680 h 6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80" h="680">
                    <a:moveTo>
                      <a:pt x="0" y="680"/>
                    </a:moveTo>
                    <a:cubicBezTo>
                      <a:pt x="10" y="608"/>
                      <a:pt x="20" y="537"/>
                      <a:pt x="80" y="480"/>
                    </a:cubicBezTo>
                    <a:cubicBezTo>
                      <a:pt x="140" y="423"/>
                      <a:pt x="217" y="383"/>
                      <a:pt x="360" y="340"/>
                    </a:cubicBezTo>
                    <a:cubicBezTo>
                      <a:pt x="503" y="297"/>
                      <a:pt x="620" y="277"/>
                      <a:pt x="940" y="220"/>
                    </a:cubicBezTo>
                    <a:cubicBezTo>
                      <a:pt x="1260" y="163"/>
                      <a:pt x="1770" y="81"/>
                      <a:pt x="228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7" name="Freeform 18"/>
              <p:cNvSpPr>
                <a:spLocks/>
              </p:cNvSpPr>
              <p:nvPr/>
            </p:nvSpPr>
            <p:spPr bwMode="auto">
              <a:xfrm>
                <a:off x="6958" y="8220"/>
                <a:ext cx="1540" cy="600"/>
              </a:xfrm>
              <a:custGeom>
                <a:avLst/>
                <a:gdLst>
                  <a:gd name="T0" fmla="*/ 0 w 2280"/>
                  <a:gd name="T1" fmla="*/ 680 h 680"/>
                  <a:gd name="T2" fmla="*/ 80 w 2280"/>
                  <a:gd name="T3" fmla="*/ 480 h 680"/>
                  <a:gd name="T4" fmla="*/ 360 w 2280"/>
                  <a:gd name="T5" fmla="*/ 340 h 680"/>
                  <a:gd name="T6" fmla="*/ 940 w 2280"/>
                  <a:gd name="T7" fmla="*/ 220 h 680"/>
                  <a:gd name="T8" fmla="*/ 2280 w 2280"/>
                  <a:gd name="T9" fmla="*/ 0 h 6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80"/>
                  <a:gd name="T16" fmla="*/ 0 h 680"/>
                  <a:gd name="T17" fmla="*/ 2280 w 2280"/>
                  <a:gd name="T18" fmla="*/ 680 h 6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80" h="680">
                    <a:moveTo>
                      <a:pt x="0" y="680"/>
                    </a:moveTo>
                    <a:cubicBezTo>
                      <a:pt x="10" y="608"/>
                      <a:pt x="20" y="537"/>
                      <a:pt x="80" y="480"/>
                    </a:cubicBezTo>
                    <a:cubicBezTo>
                      <a:pt x="140" y="423"/>
                      <a:pt x="217" y="383"/>
                      <a:pt x="360" y="340"/>
                    </a:cubicBezTo>
                    <a:cubicBezTo>
                      <a:pt x="503" y="297"/>
                      <a:pt x="620" y="277"/>
                      <a:pt x="940" y="220"/>
                    </a:cubicBezTo>
                    <a:cubicBezTo>
                      <a:pt x="1260" y="163"/>
                      <a:pt x="1770" y="81"/>
                      <a:pt x="228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8" name="Freeform 19"/>
              <p:cNvSpPr>
                <a:spLocks/>
              </p:cNvSpPr>
              <p:nvPr/>
            </p:nvSpPr>
            <p:spPr bwMode="auto">
              <a:xfrm>
                <a:off x="7018" y="7760"/>
                <a:ext cx="1060" cy="540"/>
              </a:xfrm>
              <a:custGeom>
                <a:avLst/>
                <a:gdLst>
                  <a:gd name="T0" fmla="*/ 0 w 2280"/>
                  <a:gd name="T1" fmla="*/ 680 h 680"/>
                  <a:gd name="T2" fmla="*/ 80 w 2280"/>
                  <a:gd name="T3" fmla="*/ 480 h 680"/>
                  <a:gd name="T4" fmla="*/ 360 w 2280"/>
                  <a:gd name="T5" fmla="*/ 340 h 680"/>
                  <a:gd name="T6" fmla="*/ 940 w 2280"/>
                  <a:gd name="T7" fmla="*/ 220 h 680"/>
                  <a:gd name="T8" fmla="*/ 2280 w 2280"/>
                  <a:gd name="T9" fmla="*/ 0 h 6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80"/>
                  <a:gd name="T16" fmla="*/ 0 h 680"/>
                  <a:gd name="T17" fmla="*/ 2280 w 2280"/>
                  <a:gd name="T18" fmla="*/ 680 h 6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80" h="680">
                    <a:moveTo>
                      <a:pt x="0" y="680"/>
                    </a:moveTo>
                    <a:cubicBezTo>
                      <a:pt x="10" y="608"/>
                      <a:pt x="20" y="537"/>
                      <a:pt x="80" y="480"/>
                    </a:cubicBezTo>
                    <a:cubicBezTo>
                      <a:pt x="140" y="423"/>
                      <a:pt x="217" y="383"/>
                      <a:pt x="360" y="340"/>
                    </a:cubicBezTo>
                    <a:cubicBezTo>
                      <a:pt x="503" y="297"/>
                      <a:pt x="620" y="277"/>
                      <a:pt x="940" y="220"/>
                    </a:cubicBezTo>
                    <a:cubicBezTo>
                      <a:pt x="1260" y="163"/>
                      <a:pt x="1770" y="81"/>
                      <a:pt x="228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05" name="Text Box 20"/>
            <p:cNvSpPr txBox="1">
              <a:spLocks noChangeArrowheads="1"/>
            </p:cNvSpPr>
            <p:nvPr/>
          </p:nvSpPr>
          <p:spPr bwMode="auto">
            <a:xfrm>
              <a:off x="1985" y="3240"/>
              <a:ext cx="738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>
                  <a:latin typeface="Times New Roman" pitchFamily="18" charset="0"/>
                </a:rPr>
                <a:t>-</a:t>
              </a:r>
              <a:r>
                <a:rPr lang="en-US" altLang="zh-CN" sz="2000" i="1">
                  <a:latin typeface="Times New Roman" pitchFamily="18" charset="0"/>
                </a:rPr>
                <a:t>u</a:t>
              </a:r>
              <a:r>
                <a:rPr lang="en-US" altLang="zh-CN" sz="2000" i="1" baseline="-25000">
                  <a:latin typeface="Times New Roman" pitchFamily="18" charset="0"/>
                </a:rPr>
                <a:t>CE</a:t>
              </a:r>
              <a:r>
                <a:rPr lang="en-US" altLang="zh-CN" sz="2000">
                  <a:latin typeface="Times New Roman" pitchFamily="18" charset="0"/>
                </a:rPr>
                <a:t>(</a:t>
              </a:r>
              <a:r>
                <a:rPr lang="en-US" altLang="zh-CN" sz="2000" i="1">
                  <a:latin typeface="Times New Roman" pitchFamily="18" charset="0"/>
                </a:rPr>
                <a:t>V</a:t>
              </a:r>
              <a:r>
                <a:rPr lang="en-US" altLang="zh-CN" sz="20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8206" name="Text Box 21"/>
            <p:cNvSpPr txBox="1">
              <a:spLocks noChangeArrowheads="1"/>
            </p:cNvSpPr>
            <p:nvPr/>
          </p:nvSpPr>
          <p:spPr bwMode="auto">
            <a:xfrm>
              <a:off x="563" y="1111"/>
              <a:ext cx="770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i="1">
                  <a:latin typeface="Times New Roman" pitchFamily="18" charset="0"/>
                </a:rPr>
                <a:t>i</a:t>
              </a:r>
              <a:r>
                <a:rPr lang="en-US" altLang="zh-CN" sz="2000" i="1" baseline="-25000">
                  <a:latin typeface="Times New Roman" pitchFamily="18" charset="0"/>
                </a:rPr>
                <a:t>C</a:t>
              </a:r>
              <a:r>
                <a:rPr lang="en-US" altLang="zh-CN" sz="2000">
                  <a:latin typeface="Times New Roman" pitchFamily="18" charset="0"/>
                </a:rPr>
                <a:t>(</a:t>
              </a:r>
              <a:r>
                <a:rPr lang="en-US" altLang="zh-CN" sz="2000" i="1">
                  <a:latin typeface="Times New Roman" pitchFamily="18" charset="0"/>
                </a:rPr>
                <a:t>mA</a:t>
              </a:r>
              <a:r>
                <a:rPr lang="en-US" altLang="zh-CN" sz="20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8207" name="Line 23"/>
            <p:cNvSpPr>
              <a:spLocks noChangeShapeType="1"/>
            </p:cNvSpPr>
            <p:nvPr/>
          </p:nvSpPr>
          <p:spPr bwMode="auto">
            <a:xfrm flipH="1">
              <a:off x="585" y="2812"/>
              <a:ext cx="396" cy="3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 type="oval" w="lg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25"/>
            <p:cNvSpPr>
              <a:spLocks noChangeShapeType="1"/>
            </p:cNvSpPr>
            <p:nvPr/>
          </p:nvSpPr>
          <p:spPr bwMode="auto">
            <a:xfrm flipH="1">
              <a:off x="584" y="3152"/>
              <a:ext cx="397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 type="oval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27"/>
            <p:cNvSpPr>
              <a:spLocks noChangeShapeType="1"/>
            </p:cNvSpPr>
            <p:nvPr/>
          </p:nvSpPr>
          <p:spPr bwMode="auto">
            <a:xfrm>
              <a:off x="792" y="3310"/>
              <a:ext cx="0" cy="2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28"/>
            <p:cNvSpPr>
              <a:spLocks noChangeShapeType="1"/>
            </p:cNvSpPr>
            <p:nvPr/>
          </p:nvSpPr>
          <p:spPr bwMode="auto">
            <a:xfrm>
              <a:off x="1215" y="3310"/>
              <a:ext cx="0" cy="3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29"/>
            <p:cNvSpPr>
              <a:spLocks noChangeShapeType="1"/>
            </p:cNvSpPr>
            <p:nvPr/>
          </p:nvSpPr>
          <p:spPr bwMode="auto">
            <a:xfrm>
              <a:off x="1413" y="3323"/>
              <a:ext cx="0" cy="2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30"/>
            <p:cNvSpPr>
              <a:spLocks noChangeShapeType="1"/>
            </p:cNvSpPr>
            <p:nvPr/>
          </p:nvSpPr>
          <p:spPr bwMode="auto">
            <a:xfrm flipH="1">
              <a:off x="1610" y="3310"/>
              <a:ext cx="0" cy="3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31"/>
            <p:cNvSpPr>
              <a:spLocks noChangeShapeType="1"/>
            </p:cNvSpPr>
            <p:nvPr/>
          </p:nvSpPr>
          <p:spPr bwMode="auto">
            <a:xfrm>
              <a:off x="1787" y="3310"/>
              <a:ext cx="0" cy="51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32"/>
            <p:cNvSpPr>
              <a:spLocks noChangeShapeType="1"/>
            </p:cNvSpPr>
            <p:nvPr/>
          </p:nvSpPr>
          <p:spPr bwMode="auto">
            <a:xfrm>
              <a:off x="1965" y="3310"/>
              <a:ext cx="0" cy="51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Text Box 33"/>
            <p:cNvSpPr txBox="1">
              <a:spLocks noChangeArrowheads="1"/>
            </p:cNvSpPr>
            <p:nvPr/>
          </p:nvSpPr>
          <p:spPr bwMode="auto">
            <a:xfrm>
              <a:off x="2093" y="2906"/>
              <a:ext cx="424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 i="1">
                  <a:latin typeface="Times New Roman" pitchFamily="18" charset="0"/>
                </a:rPr>
                <a:t>i</a:t>
              </a:r>
              <a:r>
                <a:rPr lang="en-US" altLang="zh-CN" sz="2000" b="0" i="1" baseline="-25000">
                  <a:latin typeface="Times New Roman" pitchFamily="18" charset="0"/>
                </a:rPr>
                <a:t>B</a:t>
              </a:r>
              <a:r>
                <a:rPr lang="en-US" altLang="zh-CN" sz="2000" b="0"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8216" name="Text Box 34"/>
            <p:cNvSpPr txBox="1">
              <a:spLocks noChangeArrowheads="1"/>
            </p:cNvSpPr>
            <p:nvPr/>
          </p:nvSpPr>
          <p:spPr bwMode="auto">
            <a:xfrm>
              <a:off x="1906" y="2672"/>
              <a:ext cx="683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>
                  <a:latin typeface="Times New Roman" pitchFamily="18" charset="0"/>
                </a:rPr>
                <a:t>0.02</a:t>
              </a:r>
              <a:r>
                <a:rPr lang="en-US" altLang="zh-CN" sz="2000" b="0" i="1">
                  <a:latin typeface="Times New Roman" pitchFamily="18" charset="0"/>
                </a:rPr>
                <a:t>mA</a:t>
              </a:r>
              <a:endParaRPr lang="en-US" altLang="zh-CN" sz="2000" b="0">
                <a:latin typeface="Times New Roman" pitchFamily="18" charset="0"/>
              </a:endParaRPr>
            </a:p>
          </p:txBody>
        </p:sp>
        <p:sp>
          <p:nvSpPr>
            <p:cNvPr id="8217" name="Text Box 35"/>
            <p:cNvSpPr txBox="1">
              <a:spLocks noChangeArrowheads="1"/>
            </p:cNvSpPr>
            <p:nvPr/>
          </p:nvSpPr>
          <p:spPr bwMode="auto">
            <a:xfrm>
              <a:off x="1787" y="2489"/>
              <a:ext cx="53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>
                  <a:latin typeface="Times New Roman" pitchFamily="18" charset="0"/>
                </a:rPr>
                <a:t>0.04</a:t>
              </a:r>
            </a:p>
          </p:txBody>
        </p:sp>
        <p:sp>
          <p:nvSpPr>
            <p:cNvPr id="8218" name="Text Box 36"/>
            <p:cNvSpPr txBox="1">
              <a:spLocks noChangeArrowheads="1"/>
            </p:cNvSpPr>
            <p:nvPr/>
          </p:nvSpPr>
          <p:spPr bwMode="auto">
            <a:xfrm>
              <a:off x="1619" y="2308"/>
              <a:ext cx="53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>
                  <a:latin typeface="Times New Roman" pitchFamily="18" charset="0"/>
                </a:rPr>
                <a:t>0.06</a:t>
              </a:r>
            </a:p>
          </p:txBody>
        </p:sp>
        <p:sp>
          <p:nvSpPr>
            <p:cNvPr id="8219" name="Text Box 37"/>
            <p:cNvSpPr txBox="1">
              <a:spLocks noChangeArrowheads="1"/>
            </p:cNvSpPr>
            <p:nvPr/>
          </p:nvSpPr>
          <p:spPr bwMode="auto">
            <a:xfrm>
              <a:off x="1492" y="2138"/>
              <a:ext cx="532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>
                  <a:latin typeface="Times New Roman" pitchFamily="18" charset="0"/>
                </a:rPr>
                <a:t>0.08</a:t>
              </a:r>
            </a:p>
          </p:txBody>
        </p:sp>
        <p:sp>
          <p:nvSpPr>
            <p:cNvPr id="8220" name="Text Box 38"/>
            <p:cNvSpPr txBox="1">
              <a:spLocks noChangeArrowheads="1"/>
            </p:cNvSpPr>
            <p:nvPr/>
          </p:nvSpPr>
          <p:spPr bwMode="auto">
            <a:xfrm>
              <a:off x="1433" y="1943"/>
              <a:ext cx="34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>
                  <a:latin typeface="Times New Roman" pitchFamily="18" charset="0"/>
                </a:rPr>
                <a:t>0.1</a:t>
              </a:r>
            </a:p>
          </p:txBody>
        </p:sp>
        <p:sp>
          <p:nvSpPr>
            <p:cNvPr id="8221" name="Text Box 39"/>
            <p:cNvSpPr txBox="1">
              <a:spLocks noChangeArrowheads="1"/>
            </p:cNvSpPr>
            <p:nvPr/>
          </p:nvSpPr>
          <p:spPr bwMode="auto">
            <a:xfrm>
              <a:off x="1225" y="1618"/>
              <a:ext cx="533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>
                  <a:latin typeface="Times New Roman" pitchFamily="18" charset="0"/>
                </a:rPr>
                <a:t>0.14</a:t>
              </a:r>
            </a:p>
          </p:txBody>
        </p:sp>
        <p:sp>
          <p:nvSpPr>
            <p:cNvPr id="8222" name="Text Box 40"/>
            <p:cNvSpPr txBox="1">
              <a:spLocks noChangeArrowheads="1"/>
            </p:cNvSpPr>
            <p:nvPr/>
          </p:nvSpPr>
          <p:spPr bwMode="auto">
            <a:xfrm>
              <a:off x="998" y="1319"/>
              <a:ext cx="532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>
                  <a:latin typeface="Times New Roman" pitchFamily="18" charset="0"/>
                </a:rPr>
                <a:t>0.18</a:t>
              </a:r>
            </a:p>
          </p:txBody>
        </p:sp>
        <p:sp>
          <p:nvSpPr>
            <p:cNvPr id="8223" name="Text Box 42"/>
            <p:cNvSpPr txBox="1">
              <a:spLocks noChangeArrowheads="1"/>
            </p:cNvSpPr>
            <p:nvPr/>
          </p:nvSpPr>
          <p:spPr bwMode="auto">
            <a:xfrm>
              <a:off x="1009" y="2585"/>
              <a:ext cx="296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224" name="Text Box 44"/>
            <p:cNvSpPr txBox="1">
              <a:spLocks noChangeArrowheads="1"/>
            </p:cNvSpPr>
            <p:nvPr/>
          </p:nvSpPr>
          <p:spPr bwMode="auto">
            <a:xfrm>
              <a:off x="456" y="3218"/>
              <a:ext cx="373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>
                  <a:latin typeface="Times New Roman" pitchFamily="18" charset="0"/>
                </a:rPr>
                <a:t>0</a:t>
              </a:r>
            </a:p>
            <a:p>
              <a:pPr algn="just" eaLnBrk="0" hangingPunct="0"/>
              <a:endParaRPr lang="en-US" altLang="zh-CN" sz="2000" b="0">
                <a:latin typeface="Times New Roman" pitchFamily="18" charset="0"/>
              </a:endParaRPr>
            </a:p>
          </p:txBody>
        </p:sp>
        <p:sp>
          <p:nvSpPr>
            <p:cNvPr id="8225" name="Text Box 45"/>
            <p:cNvSpPr txBox="1">
              <a:spLocks noChangeArrowheads="1"/>
            </p:cNvSpPr>
            <p:nvPr/>
          </p:nvSpPr>
          <p:spPr bwMode="auto">
            <a:xfrm>
              <a:off x="465" y="3482"/>
              <a:ext cx="2320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>
                  <a:latin typeface="Times New Roman" pitchFamily="18" charset="0"/>
                </a:rPr>
                <a:t> 3AX3</a:t>
              </a:r>
              <a:r>
                <a:rPr lang="zh-CN" altLang="en-US" sz="2000">
                  <a:latin typeface="Times New Roman" pitchFamily="18" charset="0"/>
                </a:rPr>
                <a:t>的输出特性</a:t>
              </a:r>
            </a:p>
          </p:txBody>
        </p:sp>
        <p:sp>
          <p:nvSpPr>
            <p:cNvPr id="8226" name="Line 26"/>
            <p:cNvSpPr>
              <a:spLocks noChangeShapeType="1"/>
            </p:cNvSpPr>
            <p:nvPr/>
          </p:nvSpPr>
          <p:spPr bwMode="auto">
            <a:xfrm flipH="1">
              <a:off x="981" y="2784"/>
              <a:ext cx="0" cy="51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95463" y="1905000"/>
            <a:ext cx="6008687" cy="4495800"/>
            <a:chOff x="1131" y="1200"/>
            <a:chExt cx="3785" cy="2832"/>
          </a:xfrm>
        </p:grpSpPr>
        <p:sp>
          <p:nvSpPr>
            <p:cNvPr id="18436" name="Text Box 4"/>
            <p:cNvSpPr txBox="1">
              <a:spLocks noChangeArrowheads="1"/>
            </p:cNvSpPr>
            <p:nvPr/>
          </p:nvSpPr>
          <p:spPr bwMode="auto">
            <a:xfrm>
              <a:off x="1131" y="3704"/>
              <a:ext cx="3520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图</a:t>
              </a:r>
              <a:r>
                <a:rPr lang="en-US" altLang="zh-CN" sz="2400" b="1">
                  <a:latin typeface="Times New Roman" pitchFamily="18" charset="0"/>
                </a:rPr>
                <a:t>4-1(</a:t>
              </a:r>
              <a:r>
                <a:rPr lang="en-US" altLang="zh-CN" sz="2400" b="1" i="1">
                  <a:latin typeface="Times New Roman" pitchFamily="18" charset="0"/>
                </a:rPr>
                <a:t>b</a:t>
              </a:r>
              <a:r>
                <a:rPr lang="en-US" altLang="zh-CN" sz="2400" b="1">
                  <a:latin typeface="Times New Roman" pitchFamily="18" charset="0"/>
                </a:rPr>
                <a:t>)</a:t>
              </a:r>
              <a:r>
                <a:rPr lang="zh-CN" altLang="en-US" sz="2400" b="1">
                  <a:latin typeface="Times New Roman" pitchFamily="18" charset="0"/>
                </a:rPr>
                <a:t>晶体共价键结构平面示意图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195" y="1200"/>
              <a:ext cx="3721" cy="2482"/>
              <a:chOff x="1195" y="1200"/>
              <a:chExt cx="3721" cy="2482"/>
            </a:xfrm>
          </p:grpSpPr>
          <p:sp>
            <p:nvSpPr>
              <p:cNvPr id="18438" name="Oval 6"/>
              <p:cNvSpPr>
                <a:spLocks noChangeArrowheads="1"/>
              </p:cNvSpPr>
              <p:nvPr/>
            </p:nvSpPr>
            <p:spPr bwMode="auto">
              <a:xfrm>
                <a:off x="1666" y="1499"/>
                <a:ext cx="1021" cy="266"/>
              </a:xfrm>
              <a:prstGeom prst="ellips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9" name="Oval 7"/>
              <p:cNvSpPr>
                <a:spLocks noChangeArrowheads="1"/>
              </p:cNvSpPr>
              <p:nvPr/>
            </p:nvSpPr>
            <p:spPr bwMode="auto">
              <a:xfrm>
                <a:off x="1975" y="1599"/>
                <a:ext cx="62" cy="6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0" name="Oval 8"/>
              <p:cNvSpPr>
                <a:spLocks noChangeArrowheads="1"/>
              </p:cNvSpPr>
              <p:nvPr/>
            </p:nvSpPr>
            <p:spPr bwMode="auto">
              <a:xfrm>
                <a:off x="2300" y="1599"/>
                <a:ext cx="62" cy="6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1" name="Oval 9"/>
              <p:cNvSpPr>
                <a:spLocks noChangeArrowheads="1"/>
              </p:cNvSpPr>
              <p:nvPr/>
            </p:nvSpPr>
            <p:spPr bwMode="auto">
              <a:xfrm>
                <a:off x="1511" y="1649"/>
                <a:ext cx="310" cy="783"/>
              </a:xfrm>
              <a:prstGeom prst="ellips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2" name="Oval 10"/>
              <p:cNvSpPr>
                <a:spLocks noChangeArrowheads="1"/>
              </p:cNvSpPr>
              <p:nvPr/>
            </p:nvSpPr>
            <p:spPr bwMode="auto">
              <a:xfrm>
                <a:off x="1635" y="1882"/>
                <a:ext cx="62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3" name="Oval 11"/>
              <p:cNvSpPr>
                <a:spLocks noChangeArrowheads="1"/>
              </p:cNvSpPr>
              <p:nvPr/>
            </p:nvSpPr>
            <p:spPr bwMode="auto">
              <a:xfrm>
                <a:off x="1635" y="2165"/>
                <a:ext cx="62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4" name="Oval 12"/>
              <p:cNvSpPr>
                <a:spLocks noChangeArrowheads="1"/>
              </p:cNvSpPr>
              <p:nvPr/>
            </p:nvSpPr>
            <p:spPr bwMode="auto">
              <a:xfrm>
                <a:off x="1510" y="1515"/>
                <a:ext cx="340" cy="30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5" name="Text Box 13"/>
              <p:cNvSpPr txBox="1">
                <a:spLocks noChangeArrowheads="1"/>
              </p:cNvSpPr>
              <p:nvPr/>
            </p:nvSpPr>
            <p:spPr bwMode="auto">
              <a:xfrm>
                <a:off x="1515" y="1504"/>
                <a:ext cx="464" cy="3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200">
                    <a:latin typeface="Times New Roman" pitchFamily="18" charset="0"/>
                  </a:rPr>
                  <a:t>+4</a:t>
                </a:r>
              </a:p>
            </p:txBody>
          </p:sp>
          <p:sp>
            <p:nvSpPr>
              <p:cNvPr id="18446" name="Oval 14"/>
              <p:cNvSpPr>
                <a:spLocks noChangeArrowheads="1"/>
              </p:cNvSpPr>
              <p:nvPr/>
            </p:nvSpPr>
            <p:spPr bwMode="auto">
              <a:xfrm>
                <a:off x="2703" y="1482"/>
                <a:ext cx="1021" cy="267"/>
              </a:xfrm>
              <a:prstGeom prst="ellips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7" name="Oval 15"/>
              <p:cNvSpPr>
                <a:spLocks noChangeArrowheads="1"/>
              </p:cNvSpPr>
              <p:nvPr/>
            </p:nvSpPr>
            <p:spPr bwMode="auto">
              <a:xfrm>
                <a:off x="3012" y="1582"/>
                <a:ext cx="62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8" name="Oval 16"/>
              <p:cNvSpPr>
                <a:spLocks noChangeArrowheads="1"/>
              </p:cNvSpPr>
              <p:nvPr/>
            </p:nvSpPr>
            <p:spPr bwMode="auto">
              <a:xfrm>
                <a:off x="3338" y="1582"/>
                <a:ext cx="62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9" name="Oval 17"/>
              <p:cNvSpPr>
                <a:spLocks noChangeArrowheads="1"/>
              </p:cNvSpPr>
              <p:nvPr/>
            </p:nvSpPr>
            <p:spPr bwMode="auto">
              <a:xfrm>
                <a:off x="2548" y="1632"/>
                <a:ext cx="309" cy="783"/>
              </a:xfrm>
              <a:prstGeom prst="ellips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0" name="Oval 18"/>
              <p:cNvSpPr>
                <a:spLocks noChangeArrowheads="1"/>
              </p:cNvSpPr>
              <p:nvPr/>
            </p:nvSpPr>
            <p:spPr bwMode="auto">
              <a:xfrm>
                <a:off x="3601" y="1632"/>
                <a:ext cx="309" cy="817"/>
              </a:xfrm>
              <a:prstGeom prst="ellips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1" name="Oval 19"/>
              <p:cNvSpPr>
                <a:spLocks noChangeArrowheads="1"/>
              </p:cNvSpPr>
              <p:nvPr/>
            </p:nvSpPr>
            <p:spPr bwMode="auto">
              <a:xfrm>
                <a:off x="2672" y="1865"/>
                <a:ext cx="62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2" name="Oval 20"/>
              <p:cNvSpPr>
                <a:spLocks noChangeArrowheads="1"/>
              </p:cNvSpPr>
              <p:nvPr/>
            </p:nvSpPr>
            <p:spPr bwMode="auto">
              <a:xfrm>
                <a:off x="2672" y="2149"/>
                <a:ext cx="62" cy="6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3" name="Oval 21"/>
              <p:cNvSpPr>
                <a:spLocks noChangeArrowheads="1"/>
              </p:cNvSpPr>
              <p:nvPr/>
            </p:nvSpPr>
            <p:spPr bwMode="auto">
              <a:xfrm>
                <a:off x="3724" y="1849"/>
                <a:ext cx="62" cy="6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4" name="Oval 22"/>
              <p:cNvSpPr>
                <a:spLocks noChangeArrowheads="1"/>
              </p:cNvSpPr>
              <p:nvPr/>
            </p:nvSpPr>
            <p:spPr bwMode="auto">
              <a:xfrm>
                <a:off x="3740" y="2165"/>
                <a:ext cx="62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5" name="Oval 23"/>
              <p:cNvSpPr>
                <a:spLocks noChangeArrowheads="1"/>
              </p:cNvSpPr>
              <p:nvPr/>
            </p:nvSpPr>
            <p:spPr bwMode="auto">
              <a:xfrm>
                <a:off x="2548" y="1499"/>
                <a:ext cx="341" cy="30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6" name="Oval 24"/>
              <p:cNvSpPr>
                <a:spLocks noChangeArrowheads="1"/>
              </p:cNvSpPr>
              <p:nvPr/>
            </p:nvSpPr>
            <p:spPr bwMode="auto">
              <a:xfrm>
                <a:off x="3554" y="1482"/>
                <a:ext cx="356" cy="317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7" name="Text Box 25"/>
              <p:cNvSpPr txBox="1">
                <a:spLocks noChangeArrowheads="1"/>
              </p:cNvSpPr>
              <p:nvPr/>
            </p:nvSpPr>
            <p:spPr bwMode="auto">
              <a:xfrm>
                <a:off x="2539" y="1496"/>
                <a:ext cx="464" cy="3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200">
                    <a:latin typeface="Times New Roman" pitchFamily="18" charset="0"/>
                  </a:rPr>
                  <a:t>+4</a:t>
                </a:r>
              </a:p>
            </p:txBody>
          </p:sp>
          <p:sp>
            <p:nvSpPr>
              <p:cNvPr id="18458" name="Text Box 26"/>
              <p:cNvSpPr txBox="1">
                <a:spLocks noChangeArrowheads="1"/>
              </p:cNvSpPr>
              <p:nvPr/>
            </p:nvSpPr>
            <p:spPr bwMode="auto">
              <a:xfrm>
                <a:off x="3563" y="1496"/>
                <a:ext cx="465" cy="3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200">
                    <a:latin typeface="Times New Roman" pitchFamily="18" charset="0"/>
                  </a:rPr>
                  <a:t>+4</a:t>
                </a:r>
              </a:p>
            </p:txBody>
          </p:sp>
          <p:sp>
            <p:nvSpPr>
              <p:cNvPr id="18459" name="Oval 27"/>
              <p:cNvSpPr>
                <a:spLocks noChangeArrowheads="1"/>
              </p:cNvSpPr>
              <p:nvPr/>
            </p:nvSpPr>
            <p:spPr bwMode="auto">
              <a:xfrm>
                <a:off x="1666" y="2299"/>
                <a:ext cx="1021" cy="266"/>
              </a:xfrm>
              <a:prstGeom prst="ellips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0" name="Oval 28"/>
              <p:cNvSpPr>
                <a:spLocks noChangeArrowheads="1"/>
              </p:cNvSpPr>
              <p:nvPr/>
            </p:nvSpPr>
            <p:spPr bwMode="auto">
              <a:xfrm>
                <a:off x="1975" y="2399"/>
                <a:ext cx="62" cy="6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1" name="Oval 29"/>
              <p:cNvSpPr>
                <a:spLocks noChangeArrowheads="1"/>
              </p:cNvSpPr>
              <p:nvPr/>
            </p:nvSpPr>
            <p:spPr bwMode="auto">
              <a:xfrm>
                <a:off x="2300" y="2399"/>
                <a:ext cx="62" cy="6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2" name="Oval 30"/>
              <p:cNvSpPr>
                <a:spLocks noChangeArrowheads="1"/>
              </p:cNvSpPr>
              <p:nvPr/>
            </p:nvSpPr>
            <p:spPr bwMode="auto">
              <a:xfrm>
                <a:off x="1511" y="2449"/>
                <a:ext cx="310" cy="783"/>
              </a:xfrm>
              <a:prstGeom prst="ellips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3" name="Oval 31"/>
              <p:cNvSpPr>
                <a:spLocks noChangeArrowheads="1"/>
              </p:cNvSpPr>
              <p:nvPr/>
            </p:nvSpPr>
            <p:spPr bwMode="auto">
              <a:xfrm>
                <a:off x="1697" y="3099"/>
                <a:ext cx="1006" cy="283"/>
              </a:xfrm>
              <a:prstGeom prst="ellips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4" name="Oval 32"/>
              <p:cNvSpPr>
                <a:spLocks noChangeArrowheads="1"/>
              </p:cNvSpPr>
              <p:nvPr/>
            </p:nvSpPr>
            <p:spPr bwMode="auto">
              <a:xfrm>
                <a:off x="1635" y="2682"/>
                <a:ext cx="62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5" name="Oval 33"/>
              <p:cNvSpPr>
                <a:spLocks noChangeArrowheads="1"/>
              </p:cNvSpPr>
              <p:nvPr/>
            </p:nvSpPr>
            <p:spPr bwMode="auto">
              <a:xfrm>
                <a:off x="1635" y="2965"/>
                <a:ext cx="62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6" name="Oval 34"/>
              <p:cNvSpPr>
                <a:spLocks noChangeArrowheads="1"/>
              </p:cNvSpPr>
              <p:nvPr/>
            </p:nvSpPr>
            <p:spPr bwMode="auto">
              <a:xfrm>
                <a:off x="1991" y="3232"/>
                <a:ext cx="62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7" name="Oval 35"/>
              <p:cNvSpPr>
                <a:spLocks noChangeArrowheads="1"/>
              </p:cNvSpPr>
              <p:nvPr/>
            </p:nvSpPr>
            <p:spPr bwMode="auto">
              <a:xfrm>
                <a:off x="2362" y="3232"/>
                <a:ext cx="62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8" name="Oval 36"/>
              <p:cNvSpPr>
                <a:spLocks noChangeArrowheads="1"/>
              </p:cNvSpPr>
              <p:nvPr/>
            </p:nvSpPr>
            <p:spPr bwMode="auto">
              <a:xfrm>
                <a:off x="1511" y="2315"/>
                <a:ext cx="340" cy="30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9" name="Oval 37"/>
              <p:cNvSpPr>
                <a:spLocks noChangeArrowheads="1"/>
              </p:cNvSpPr>
              <p:nvPr/>
            </p:nvSpPr>
            <p:spPr bwMode="auto">
              <a:xfrm>
                <a:off x="1511" y="3099"/>
                <a:ext cx="356" cy="31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0" name="Text Box 38"/>
              <p:cNvSpPr txBox="1">
                <a:spLocks noChangeArrowheads="1"/>
              </p:cNvSpPr>
              <p:nvPr/>
            </p:nvSpPr>
            <p:spPr bwMode="auto">
              <a:xfrm>
                <a:off x="1515" y="2312"/>
                <a:ext cx="464" cy="3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200">
                    <a:latin typeface="Times New Roman" pitchFamily="18" charset="0"/>
                  </a:rPr>
                  <a:t>+4</a:t>
                </a:r>
              </a:p>
            </p:txBody>
          </p:sp>
          <p:sp>
            <p:nvSpPr>
              <p:cNvPr id="18471" name="Text Box 39"/>
              <p:cNvSpPr txBox="1">
                <a:spLocks noChangeArrowheads="1"/>
              </p:cNvSpPr>
              <p:nvPr/>
            </p:nvSpPr>
            <p:spPr bwMode="auto">
              <a:xfrm>
                <a:off x="1523" y="3104"/>
                <a:ext cx="464" cy="3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200">
                    <a:latin typeface="Times New Roman" pitchFamily="18" charset="0"/>
                  </a:rPr>
                  <a:t>+4</a:t>
                </a:r>
              </a:p>
            </p:txBody>
          </p:sp>
          <p:sp>
            <p:nvSpPr>
              <p:cNvPr id="18472" name="Oval 40"/>
              <p:cNvSpPr>
                <a:spLocks noChangeArrowheads="1"/>
              </p:cNvSpPr>
              <p:nvPr/>
            </p:nvSpPr>
            <p:spPr bwMode="auto">
              <a:xfrm>
                <a:off x="2703" y="2299"/>
                <a:ext cx="1021" cy="266"/>
              </a:xfrm>
              <a:prstGeom prst="ellips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3" name="Oval 41"/>
              <p:cNvSpPr>
                <a:spLocks noChangeArrowheads="1"/>
              </p:cNvSpPr>
              <p:nvPr/>
            </p:nvSpPr>
            <p:spPr bwMode="auto">
              <a:xfrm>
                <a:off x="3012" y="2396"/>
                <a:ext cx="62" cy="6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4" name="Oval 42"/>
              <p:cNvSpPr>
                <a:spLocks noChangeArrowheads="1"/>
              </p:cNvSpPr>
              <p:nvPr/>
            </p:nvSpPr>
            <p:spPr bwMode="auto">
              <a:xfrm>
                <a:off x="3338" y="2399"/>
                <a:ext cx="62" cy="6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5" name="Oval 43"/>
              <p:cNvSpPr>
                <a:spLocks noChangeArrowheads="1"/>
              </p:cNvSpPr>
              <p:nvPr/>
            </p:nvSpPr>
            <p:spPr bwMode="auto">
              <a:xfrm>
                <a:off x="2548" y="2449"/>
                <a:ext cx="309" cy="783"/>
              </a:xfrm>
              <a:prstGeom prst="ellips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6" name="Oval 44"/>
              <p:cNvSpPr>
                <a:spLocks noChangeArrowheads="1"/>
              </p:cNvSpPr>
              <p:nvPr/>
            </p:nvSpPr>
            <p:spPr bwMode="auto">
              <a:xfrm>
                <a:off x="3601" y="2449"/>
                <a:ext cx="309" cy="816"/>
              </a:xfrm>
              <a:prstGeom prst="ellips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7" name="Oval 45"/>
              <p:cNvSpPr>
                <a:spLocks noChangeArrowheads="1"/>
              </p:cNvSpPr>
              <p:nvPr/>
            </p:nvSpPr>
            <p:spPr bwMode="auto">
              <a:xfrm>
                <a:off x="2734" y="3099"/>
                <a:ext cx="1006" cy="283"/>
              </a:xfrm>
              <a:prstGeom prst="ellips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8" name="Oval 46"/>
              <p:cNvSpPr>
                <a:spLocks noChangeArrowheads="1"/>
              </p:cNvSpPr>
              <p:nvPr/>
            </p:nvSpPr>
            <p:spPr bwMode="auto">
              <a:xfrm>
                <a:off x="2672" y="2682"/>
                <a:ext cx="62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9" name="Oval 47"/>
              <p:cNvSpPr>
                <a:spLocks noChangeArrowheads="1"/>
              </p:cNvSpPr>
              <p:nvPr/>
            </p:nvSpPr>
            <p:spPr bwMode="auto">
              <a:xfrm>
                <a:off x="2672" y="2965"/>
                <a:ext cx="62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0" name="Oval 48"/>
              <p:cNvSpPr>
                <a:spLocks noChangeArrowheads="1"/>
              </p:cNvSpPr>
              <p:nvPr/>
            </p:nvSpPr>
            <p:spPr bwMode="auto">
              <a:xfrm>
                <a:off x="3724" y="2682"/>
                <a:ext cx="62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1" name="Oval 49"/>
              <p:cNvSpPr>
                <a:spLocks noChangeArrowheads="1"/>
              </p:cNvSpPr>
              <p:nvPr/>
            </p:nvSpPr>
            <p:spPr bwMode="auto">
              <a:xfrm>
                <a:off x="3740" y="2982"/>
                <a:ext cx="62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2" name="Oval 50"/>
              <p:cNvSpPr>
                <a:spLocks noChangeArrowheads="1"/>
              </p:cNvSpPr>
              <p:nvPr/>
            </p:nvSpPr>
            <p:spPr bwMode="auto">
              <a:xfrm>
                <a:off x="3028" y="3232"/>
                <a:ext cx="62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3" name="Oval 51"/>
              <p:cNvSpPr>
                <a:spLocks noChangeArrowheads="1"/>
              </p:cNvSpPr>
              <p:nvPr/>
            </p:nvSpPr>
            <p:spPr bwMode="auto">
              <a:xfrm>
                <a:off x="3400" y="3232"/>
                <a:ext cx="61" cy="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4" name="Oval 52"/>
              <p:cNvSpPr>
                <a:spLocks noChangeArrowheads="1"/>
              </p:cNvSpPr>
              <p:nvPr/>
            </p:nvSpPr>
            <p:spPr bwMode="auto">
              <a:xfrm>
                <a:off x="2548" y="2315"/>
                <a:ext cx="341" cy="30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5" name="Oval 53"/>
              <p:cNvSpPr>
                <a:spLocks noChangeArrowheads="1"/>
              </p:cNvSpPr>
              <p:nvPr/>
            </p:nvSpPr>
            <p:spPr bwMode="auto">
              <a:xfrm>
                <a:off x="3554" y="2299"/>
                <a:ext cx="356" cy="31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6" name="Oval 54"/>
              <p:cNvSpPr>
                <a:spLocks noChangeArrowheads="1"/>
              </p:cNvSpPr>
              <p:nvPr/>
            </p:nvSpPr>
            <p:spPr bwMode="auto">
              <a:xfrm>
                <a:off x="2548" y="3099"/>
                <a:ext cx="356" cy="31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7" name="Oval 55"/>
              <p:cNvSpPr>
                <a:spLocks noChangeArrowheads="1"/>
              </p:cNvSpPr>
              <p:nvPr/>
            </p:nvSpPr>
            <p:spPr bwMode="auto">
              <a:xfrm>
                <a:off x="3554" y="3099"/>
                <a:ext cx="356" cy="31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8" name="Text Box 56"/>
              <p:cNvSpPr txBox="1">
                <a:spLocks noChangeArrowheads="1"/>
              </p:cNvSpPr>
              <p:nvPr/>
            </p:nvSpPr>
            <p:spPr bwMode="auto">
              <a:xfrm>
                <a:off x="2547" y="2296"/>
                <a:ext cx="464" cy="3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200">
                    <a:latin typeface="Times New Roman" pitchFamily="18" charset="0"/>
                  </a:rPr>
                  <a:t>+4</a:t>
                </a:r>
              </a:p>
            </p:txBody>
          </p:sp>
          <p:sp>
            <p:nvSpPr>
              <p:cNvPr id="18489" name="Text Box 57"/>
              <p:cNvSpPr txBox="1">
                <a:spLocks noChangeArrowheads="1"/>
              </p:cNvSpPr>
              <p:nvPr/>
            </p:nvSpPr>
            <p:spPr bwMode="auto">
              <a:xfrm>
                <a:off x="3571" y="2304"/>
                <a:ext cx="465" cy="3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200">
                    <a:latin typeface="Times New Roman" pitchFamily="18" charset="0"/>
                  </a:rPr>
                  <a:t>+4</a:t>
                </a:r>
              </a:p>
            </p:txBody>
          </p:sp>
          <p:sp>
            <p:nvSpPr>
              <p:cNvPr id="18490" name="Text Box 58"/>
              <p:cNvSpPr txBox="1">
                <a:spLocks noChangeArrowheads="1"/>
              </p:cNvSpPr>
              <p:nvPr/>
            </p:nvSpPr>
            <p:spPr bwMode="auto">
              <a:xfrm>
                <a:off x="2555" y="3104"/>
                <a:ext cx="464" cy="3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200">
                    <a:latin typeface="Times New Roman" pitchFamily="18" charset="0"/>
                  </a:rPr>
                  <a:t>+4</a:t>
                </a:r>
              </a:p>
            </p:txBody>
          </p:sp>
          <p:sp>
            <p:nvSpPr>
              <p:cNvPr id="18491" name="Text Box 59"/>
              <p:cNvSpPr txBox="1">
                <a:spLocks noChangeArrowheads="1"/>
              </p:cNvSpPr>
              <p:nvPr/>
            </p:nvSpPr>
            <p:spPr bwMode="auto">
              <a:xfrm>
                <a:off x="3555" y="3088"/>
                <a:ext cx="464" cy="3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200">
                    <a:latin typeface="Times New Roman" pitchFamily="18" charset="0"/>
                  </a:rPr>
                  <a:t>+4</a:t>
                </a:r>
              </a:p>
            </p:txBody>
          </p:sp>
          <p:grpSp>
            <p:nvGrpSpPr>
              <p:cNvPr id="4" name="Group 60"/>
              <p:cNvGrpSpPr>
                <a:grpSpLocks/>
              </p:cNvGrpSpPr>
              <p:nvPr/>
            </p:nvGrpSpPr>
            <p:grpSpPr bwMode="auto">
              <a:xfrm>
                <a:off x="1519" y="3399"/>
                <a:ext cx="316" cy="283"/>
                <a:chOff x="6098" y="4860"/>
                <a:chExt cx="480" cy="340"/>
              </a:xfrm>
            </p:grpSpPr>
            <p:sp>
              <p:nvSpPr>
                <p:cNvPr id="18540" name="Arc 61"/>
                <p:cNvSpPr>
                  <a:spLocks/>
                </p:cNvSpPr>
                <p:nvPr/>
              </p:nvSpPr>
              <p:spPr bwMode="auto">
                <a:xfrm flipH="1">
                  <a:off x="6098" y="4860"/>
                  <a:ext cx="120" cy="30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41" name="Arc 62"/>
                <p:cNvSpPr>
                  <a:spLocks/>
                </p:cNvSpPr>
                <p:nvPr/>
              </p:nvSpPr>
              <p:spPr bwMode="auto">
                <a:xfrm>
                  <a:off x="6458" y="4880"/>
                  <a:ext cx="120" cy="32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42" name="Oval 63"/>
                <p:cNvSpPr>
                  <a:spLocks noChangeArrowheads="1"/>
                </p:cNvSpPr>
                <p:nvPr/>
              </p:nvSpPr>
              <p:spPr bwMode="auto">
                <a:xfrm>
                  <a:off x="6278" y="4940"/>
                  <a:ext cx="120" cy="8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64"/>
              <p:cNvGrpSpPr>
                <a:grpSpLocks/>
              </p:cNvGrpSpPr>
              <p:nvPr/>
            </p:nvGrpSpPr>
            <p:grpSpPr bwMode="auto">
              <a:xfrm>
                <a:off x="2565" y="3399"/>
                <a:ext cx="326" cy="283"/>
                <a:chOff x="6098" y="4860"/>
                <a:chExt cx="480" cy="340"/>
              </a:xfrm>
            </p:grpSpPr>
            <p:sp>
              <p:nvSpPr>
                <p:cNvPr id="18537" name="Arc 65"/>
                <p:cNvSpPr>
                  <a:spLocks/>
                </p:cNvSpPr>
                <p:nvPr/>
              </p:nvSpPr>
              <p:spPr bwMode="auto">
                <a:xfrm flipH="1">
                  <a:off x="6098" y="4860"/>
                  <a:ext cx="120" cy="30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38" name="Arc 66"/>
                <p:cNvSpPr>
                  <a:spLocks/>
                </p:cNvSpPr>
                <p:nvPr/>
              </p:nvSpPr>
              <p:spPr bwMode="auto">
                <a:xfrm>
                  <a:off x="6458" y="4880"/>
                  <a:ext cx="120" cy="32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39" name="Oval 67"/>
                <p:cNvSpPr>
                  <a:spLocks noChangeArrowheads="1"/>
                </p:cNvSpPr>
                <p:nvPr/>
              </p:nvSpPr>
              <p:spPr bwMode="auto">
                <a:xfrm>
                  <a:off x="6278" y="4940"/>
                  <a:ext cx="120" cy="8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68"/>
              <p:cNvGrpSpPr>
                <a:grpSpLocks/>
              </p:cNvGrpSpPr>
              <p:nvPr/>
            </p:nvGrpSpPr>
            <p:grpSpPr bwMode="auto">
              <a:xfrm>
                <a:off x="3554" y="3399"/>
                <a:ext cx="341" cy="283"/>
                <a:chOff x="6098" y="4860"/>
                <a:chExt cx="480" cy="340"/>
              </a:xfrm>
            </p:grpSpPr>
            <p:sp>
              <p:nvSpPr>
                <p:cNvPr id="18534" name="Arc 69"/>
                <p:cNvSpPr>
                  <a:spLocks/>
                </p:cNvSpPr>
                <p:nvPr/>
              </p:nvSpPr>
              <p:spPr bwMode="auto">
                <a:xfrm flipH="1">
                  <a:off x="6098" y="4860"/>
                  <a:ext cx="120" cy="30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35" name="Arc 70"/>
                <p:cNvSpPr>
                  <a:spLocks/>
                </p:cNvSpPr>
                <p:nvPr/>
              </p:nvSpPr>
              <p:spPr bwMode="auto">
                <a:xfrm>
                  <a:off x="6458" y="4880"/>
                  <a:ext cx="120" cy="32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36" name="Oval 71"/>
                <p:cNvSpPr>
                  <a:spLocks noChangeArrowheads="1"/>
                </p:cNvSpPr>
                <p:nvPr/>
              </p:nvSpPr>
              <p:spPr bwMode="auto">
                <a:xfrm>
                  <a:off x="6278" y="4940"/>
                  <a:ext cx="120" cy="8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72"/>
              <p:cNvGrpSpPr>
                <a:grpSpLocks/>
              </p:cNvGrpSpPr>
              <p:nvPr/>
            </p:nvGrpSpPr>
            <p:grpSpPr bwMode="auto">
              <a:xfrm>
                <a:off x="1491" y="1269"/>
                <a:ext cx="356" cy="267"/>
                <a:chOff x="2618" y="6973"/>
                <a:chExt cx="890" cy="667"/>
              </a:xfrm>
            </p:grpSpPr>
            <p:sp>
              <p:nvSpPr>
                <p:cNvPr id="18531" name="Arc 73"/>
                <p:cNvSpPr>
                  <a:spLocks/>
                </p:cNvSpPr>
                <p:nvPr/>
              </p:nvSpPr>
              <p:spPr bwMode="auto">
                <a:xfrm flipV="1">
                  <a:off x="3276" y="6973"/>
                  <a:ext cx="232" cy="62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1 h 21600"/>
                    <a:gd name="T4" fmla="*/ 0 w 21600"/>
                    <a:gd name="T5" fmla="*/ 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32" name="Arc 74"/>
                <p:cNvSpPr>
                  <a:spLocks/>
                </p:cNvSpPr>
                <p:nvPr/>
              </p:nvSpPr>
              <p:spPr bwMode="auto">
                <a:xfrm flipH="1" flipV="1">
                  <a:off x="2618" y="6973"/>
                  <a:ext cx="232" cy="66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1 h 21600"/>
                    <a:gd name="T4" fmla="*/ 0 w 21600"/>
                    <a:gd name="T5" fmla="*/ 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33" name="Oval 75"/>
                <p:cNvSpPr>
                  <a:spLocks noChangeArrowheads="1"/>
                </p:cNvSpPr>
                <p:nvPr/>
              </p:nvSpPr>
              <p:spPr bwMode="auto">
                <a:xfrm flipH="1" flipV="1">
                  <a:off x="2978" y="7180"/>
                  <a:ext cx="160" cy="18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76"/>
              <p:cNvGrpSpPr>
                <a:grpSpLocks/>
              </p:cNvGrpSpPr>
              <p:nvPr/>
            </p:nvGrpSpPr>
            <p:grpSpPr bwMode="auto">
              <a:xfrm>
                <a:off x="2563" y="1232"/>
                <a:ext cx="321" cy="280"/>
                <a:chOff x="5298" y="6880"/>
                <a:chExt cx="803" cy="699"/>
              </a:xfrm>
            </p:grpSpPr>
            <p:sp>
              <p:nvSpPr>
                <p:cNvPr id="18528" name="Arc 77"/>
                <p:cNvSpPr>
                  <a:spLocks/>
                </p:cNvSpPr>
                <p:nvPr/>
              </p:nvSpPr>
              <p:spPr bwMode="auto">
                <a:xfrm flipV="1">
                  <a:off x="5858" y="6880"/>
                  <a:ext cx="243" cy="69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1 h 21600"/>
                    <a:gd name="T4" fmla="*/ 0 w 21600"/>
                    <a:gd name="T5" fmla="*/ 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29" name="Arc 78"/>
                <p:cNvSpPr>
                  <a:spLocks/>
                </p:cNvSpPr>
                <p:nvPr/>
              </p:nvSpPr>
              <p:spPr bwMode="auto">
                <a:xfrm flipH="1" flipV="1">
                  <a:off x="5298" y="6920"/>
                  <a:ext cx="200" cy="64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1 h 21600"/>
                    <a:gd name="T4" fmla="*/ 0 w 21600"/>
                    <a:gd name="T5" fmla="*/ 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30" name="Oval 79"/>
                <p:cNvSpPr>
                  <a:spLocks noChangeArrowheads="1"/>
                </p:cNvSpPr>
                <p:nvPr/>
              </p:nvSpPr>
              <p:spPr bwMode="auto">
                <a:xfrm flipH="1" flipV="1">
                  <a:off x="5622" y="7140"/>
                  <a:ext cx="176" cy="16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80"/>
              <p:cNvGrpSpPr>
                <a:grpSpLocks/>
              </p:cNvGrpSpPr>
              <p:nvPr/>
            </p:nvGrpSpPr>
            <p:grpSpPr bwMode="auto">
              <a:xfrm>
                <a:off x="3587" y="1200"/>
                <a:ext cx="352" cy="301"/>
                <a:chOff x="7858" y="6833"/>
                <a:chExt cx="860" cy="719"/>
              </a:xfrm>
            </p:grpSpPr>
            <p:sp>
              <p:nvSpPr>
                <p:cNvPr id="18525" name="Arc 81"/>
                <p:cNvSpPr>
                  <a:spLocks/>
                </p:cNvSpPr>
                <p:nvPr/>
              </p:nvSpPr>
              <p:spPr bwMode="auto">
                <a:xfrm flipV="1">
                  <a:off x="8482" y="6833"/>
                  <a:ext cx="236" cy="71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1 h 21600"/>
                    <a:gd name="T4" fmla="*/ 0 w 21600"/>
                    <a:gd name="T5" fmla="*/ 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26" name="Arc 82"/>
                <p:cNvSpPr>
                  <a:spLocks/>
                </p:cNvSpPr>
                <p:nvPr/>
              </p:nvSpPr>
              <p:spPr bwMode="auto">
                <a:xfrm flipH="1" flipV="1">
                  <a:off x="7858" y="6833"/>
                  <a:ext cx="192" cy="68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1 h 21600"/>
                    <a:gd name="T4" fmla="*/ 0 w 21600"/>
                    <a:gd name="T5" fmla="*/ 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27" name="Oval 83"/>
                <p:cNvSpPr>
                  <a:spLocks noChangeArrowheads="1"/>
                </p:cNvSpPr>
                <p:nvPr/>
              </p:nvSpPr>
              <p:spPr bwMode="auto">
                <a:xfrm flipH="1" flipV="1">
                  <a:off x="8207" y="7157"/>
                  <a:ext cx="157" cy="14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84"/>
              <p:cNvGrpSpPr>
                <a:grpSpLocks/>
              </p:cNvGrpSpPr>
              <p:nvPr/>
            </p:nvGrpSpPr>
            <p:grpSpPr bwMode="auto">
              <a:xfrm>
                <a:off x="1243" y="1499"/>
                <a:ext cx="284" cy="316"/>
                <a:chOff x="5818" y="2580"/>
                <a:chExt cx="320" cy="380"/>
              </a:xfrm>
            </p:grpSpPr>
            <p:sp>
              <p:nvSpPr>
                <p:cNvPr id="18522" name="Arc 85"/>
                <p:cNvSpPr>
                  <a:spLocks/>
                </p:cNvSpPr>
                <p:nvPr/>
              </p:nvSpPr>
              <p:spPr bwMode="auto">
                <a:xfrm rot="16200000" flipV="1">
                  <a:off x="5927" y="2490"/>
                  <a:ext cx="120" cy="30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23" name="Arc 86"/>
                <p:cNvSpPr>
                  <a:spLocks/>
                </p:cNvSpPr>
                <p:nvPr/>
              </p:nvSpPr>
              <p:spPr bwMode="auto">
                <a:xfrm rot="-5400000" flipH="1" flipV="1">
                  <a:off x="5918" y="2740"/>
                  <a:ext cx="120" cy="32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24" name="Oval 87"/>
                <p:cNvSpPr>
                  <a:spLocks noChangeArrowheads="1"/>
                </p:cNvSpPr>
                <p:nvPr/>
              </p:nvSpPr>
              <p:spPr bwMode="auto">
                <a:xfrm rot="-5400000" flipH="1" flipV="1">
                  <a:off x="5967" y="2749"/>
                  <a:ext cx="80" cy="6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88"/>
              <p:cNvGrpSpPr>
                <a:grpSpLocks/>
              </p:cNvGrpSpPr>
              <p:nvPr/>
            </p:nvGrpSpPr>
            <p:grpSpPr bwMode="auto">
              <a:xfrm>
                <a:off x="1235" y="2299"/>
                <a:ext cx="292" cy="316"/>
                <a:chOff x="1978" y="9547"/>
                <a:chExt cx="729" cy="791"/>
              </a:xfrm>
            </p:grpSpPr>
            <p:sp>
              <p:nvSpPr>
                <p:cNvPr id="18519" name="Arc 89"/>
                <p:cNvSpPr>
                  <a:spLocks/>
                </p:cNvSpPr>
                <p:nvPr/>
              </p:nvSpPr>
              <p:spPr bwMode="auto">
                <a:xfrm rot="16200000" flipV="1">
                  <a:off x="2238" y="9330"/>
                  <a:ext cx="250" cy="6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1 h 21600"/>
                    <a:gd name="T4" fmla="*/ 0 w 21600"/>
                    <a:gd name="T5" fmla="*/ 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20" name="Arc 90"/>
                <p:cNvSpPr>
                  <a:spLocks/>
                </p:cNvSpPr>
                <p:nvPr/>
              </p:nvSpPr>
              <p:spPr bwMode="auto">
                <a:xfrm rot="-5400000" flipH="1" flipV="1">
                  <a:off x="2218" y="9848"/>
                  <a:ext cx="250" cy="72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1 h 21600"/>
                    <a:gd name="T4" fmla="*/ 0 w 21600"/>
                    <a:gd name="T5" fmla="*/ 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21" name="Oval 91"/>
                <p:cNvSpPr>
                  <a:spLocks noChangeArrowheads="1"/>
                </p:cNvSpPr>
                <p:nvPr/>
              </p:nvSpPr>
              <p:spPr bwMode="auto">
                <a:xfrm rot="-5400000" flipH="1" flipV="1">
                  <a:off x="2326" y="9892"/>
                  <a:ext cx="166" cy="13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92"/>
              <p:cNvGrpSpPr>
                <a:grpSpLocks/>
              </p:cNvGrpSpPr>
              <p:nvPr/>
            </p:nvGrpSpPr>
            <p:grpSpPr bwMode="auto">
              <a:xfrm>
                <a:off x="1195" y="3115"/>
                <a:ext cx="316" cy="317"/>
                <a:chOff x="5818" y="2580"/>
                <a:chExt cx="320" cy="380"/>
              </a:xfrm>
            </p:grpSpPr>
            <p:sp>
              <p:nvSpPr>
                <p:cNvPr id="18516" name="Arc 93"/>
                <p:cNvSpPr>
                  <a:spLocks/>
                </p:cNvSpPr>
                <p:nvPr/>
              </p:nvSpPr>
              <p:spPr bwMode="auto">
                <a:xfrm rot="16200000" flipV="1">
                  <a:off x="5927" y="2490"/>
                  <a:ext cx="120" cy="30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7" name="Arc 94"/>
                <p:cNvSpPr>
                  <a:spLocks/>
                </p:cNvSpPr>
                <p:nvPr/>
              </p:nvSpPr>
              <p:spPr bwMode="auto">
                <a:xfrm rot="-5400000" flipH="1" flipV="1">
                  <a:off x="5918" y="2740"/>
                  <a:ext cx="120" cy="32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8" name="Oval 95"/>
                <p:cNvSpPr>
                  <a:spLocks noChangeArrowheads="1"/>
                </p:cNvSpPr>
                <p:nvPr/>
              </p:nvSpPr>
              <p:spPr bwMode="auto">
                <a:xfrm rot="-5400000" flipH="1" flipV="1">
                  <a:off x="5967" y="2749"/>
                  <a:ext cx="80" cy="6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96"/>
              <p:cNvGrpSpPr>
                <a:grpSpLocks/>
              </p:cNvGrpSpPr>
              <p:nvPr/>
            </p:nvGrpSpPr>
            <p:grpSpPr bwMode="auto">
              <a:xfrm>
                <a:off x="3899" y="1465"/>
                <a:ext cx="272" cy="317"/>
                <a:chOff x="8638" y="7463"/>
                <a:chExt cx="680" cy="792"/>
              </a:xfrm>
            </p:grpSpPr>
            <p:sp>
              <p:nvSpPr>
                <p:cNvPr id="18513" name="Arc 97"/>
                <p:cNvSpPr>
                  <a:spLocks/>
                </p:cNvSpPr>
                <p:nvPr/>
              </p:nvSpPr>
              <p:spPr bwMode="auto">
                <a:xfrm rot="5400000" flipH="1" flipV="1">
                  <a:off x="8834" y="7269"/>
                  <a:ext cx="250" cy="63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1 h 21600"/>
                    <a:gd name="T4" fmla="*/ 0 w 21600"/>
                    <a:gd name="T5" fmla="*/ 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4" name="Arc 98"/>
                <p:cNvSpPr>
                  <a:spLocks/>
                </p:cNvSpPr>
                <p:nvPr/>
              </p:nvSpPr>
              <p:spPr bwMode="auto">
                <a:xfrm rot="5400000" flipV="1">
                  <a:off x="8853" y="7790"/>
                  <a:ext cx="250" cy="6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1 h 21600"/>
                    <a:gd name="T4" fmla="*/ 0 w 21600"/>
                    <a:gd name="T5" fmla="*/ 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5" name="Oval 99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8833" y="7814"/>
                  <a:ext cx="167" cy="12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100"/>
              <p:cNvGrpSpPr>
                <a:grpSpLocks/>
              </p:cNvGrpSpPr>
              <p:nvPr/>
            </p:nvGrpSpPr>
            <p:grpSpPr bwMode="auto">
              <a:xfrm flipH="1">
                <a:off x="3910" y="2282"/>
                <a:ext cx="325" cy="317"/>
                <a:chOff x="5818" y="2580"/>
                <a:chExt cx="320" cy="380"/>
              </a:xfrm>
            </p:grpSpPr>
            <p:sp>
              <p:nvSpPr>
                <p:cNvPr id="18510" name="Arc 101"/>
                <p:cNvSpPr>
                  <a:spLocks/>
                </p:cNvSpPr>
                <p:nvPr/>
              </p:nvSpPr>
              <p:spPr bwMode="auto">
                <a:xfrm rot="16200000" flipV="1">
                  <a:off x="5927" y="2490"/>
                  <a:ext cx="120" cy="30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1" name="Arc 102"/>
                <p:cNvSpPr>
                  <a:spLocks/>
                </p:cNvSpPr>
                <p:nvPr/>
              </p:nvSpPr>
              <p:spPr bwMode="auto">
                <a:xfrm rot="-5400000" flipH="1" flipV="1">
                  <a:off x="5918" y="2740"/>
                  <a:ext cx="120" cy="32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2" name="Oval 103"/>
                <p:cNvSpPr>
                  <a:spLocks noChangeArrowheads="1"/>
                </p:cNvSpPr>
                <p:nvPr/>
              </p:nvSpPr>
              <p:spPr bwMode="auto">
                <a:xfrm rot="-5400000" flipH="1" flipV="1">
                  <a:off x="5967" y="2749"/>
                  <a:ext cx="80" cy="6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104"/>
              <p:cNvGrpSpPr>
                <a:grpSpLocks/>
              </p:cNvGrpSpPr>
              <p:nvPr/>
            </p:nvGrpSpPr>
            <p:grpSpPr bwMode="auto">
              <a:xfrm flipH="1">
                <a:off x="3895" y="3099"/>
                <a:ext cx="308" cy="316"/>
                <a:chOff x="5818" y="2580"/>
                <a:chExt cx="320" cy="380"/>
              </a:xfrm>
            </p:grpSpPr>
            <p:sp>
              <p:nvSpPr>
                <p:cNvPr id="18507" name="Arc 105"/>
                <p:cNvSpPr>
                  <a:spLocks/>
                </p:cNvSpPr>
                <p:nvPr/>
              </p:nvSpPr>
              <p:spPr bwMode="auto">
                <a:xfrm rot="16200000" flipV="1">
                  <a:off x="5927" y="2490"/>
                  <a:ext cx="120" cy="30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08" name="Arc 106"/>
                <p:cNvSpPr>
                  <a:spLocks/>
                </p:cNvSpPr>
                <p:nvPr/>
              </p:nvSpPr>
              <p:spPr bwMode="auto">
                <a:xfrm rot="-5400000" flipH="1" flipV="1">
                  <a:off x="5918" y="2740"/>
                  <a:ext cx="120" cy="32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09" name="Oval 107"/>
                <p:cNvSpPr>
                  <a:spLocks noChangeArrowheads="1"/>
                </p:cNvSpPr>
                <p:nvPr/>
              </p:nvSpPr>
              <p:spPr bwMode="auto">
                <a:xfrm rot="-5400000" flipH="1" flipV="1">
                  <a:off x="5967" y="2749"/>
                  <a:ext cx="80" cy="6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04" name="Text Box 108"/>
              <p:cNvSpPr txBox="1">
                <a:spLocks noChangeArrowheads="1"/>
              </p:cNvSpPr>
              <p:nvPr/>
            </p:nvSpPr>
            <p:spPr bwMode="auto">
              <a:xfrm>
                <a:off x="1307" y="2032"/>
                <a:ext cx="480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endParaRPr lang="zh-CN" altLang="zh-CN" sz="2200" i="1">
                  <a:latin typeface="Times New Roman" pitchFamily="18" charset="0"/>
                </a:endParaRPr>
              </a:p>
            </p:txBody>
          </p:sp>
          <p:sp>
            <p:nvSpPr>
              <p:cNvPr id="18505" name="Text Box 109"/>
              <p:cNvSpPr txBox="1">
                <a:spLocks noChangeArrowheads="1"/>
              </p:cNvSpPr>
              <p:nvPr/>
            </p:nvSpPr>
            <p:spPr bwMode="auto">
              <a:xfrm>
                <a:off x="4189" y="2782"/>
                <a:ext cx="727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 sz="2400" b="1">
                    <a:latin typeface="Times New Roman" pitchFamily="18" charset="0"/>
                  </a:rPr>
                  <a:t>共价键</a:t>
                </a:r>
              </a:p>
            </p:txBody>
          </p:sp>
          <p:sp>
            <p:nvSpPr>
              <p:cNvPr id="18506" name="Line 110"/>
              <p:cNvSpPr>
                <a:spLocks noChangeShapeType="1"/>
              </p:cNvSpPr>
              <p:nvPr/>
            </p:nvSpPr>
            <p:spPr bwMode="auto">
              <a:xfrm>
                <a:off x="3833" y="2715"/>
                <a:ext cx="433" cy="23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435" name="Rectangle 11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zh-CN" altLang="en-US" sz="3600" b="1" dirty="0"/>
              <a:t>半导体的晶体结构</a:t>
            </a:r>
            <a:r>
              <a:rPr lang="zh-CN" altLang="en-US" sz="3600" dirty="0"/>
              <a:t> 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449388"/>
            <a:ext cx="8077200" cy="1524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表示集电极负载短路（即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zh-CN" altLang="en-US" sz="2800" b="1">
                <a:latin typeface="Times New Roman" pitchFamily="18" charset="0"/>
              </a:rPr>
              <a:t>保持不变）的条件下，集电极电流的变化量与相应的基极电流变化量之比，即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5763" y="566737"/>
            <a:ext cx="6572706" cy="673100"/>
            <a:chOff x="672" y="655"/>
            <a:chExt cx="4482" cy="424"/>
          </a:xfrm>
        </p:grpSpPr>
        <p:graphicFrame>
          <p:nvGraphicFramePr>
            <p:cNvPr id="922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107565"/>
                </p:ext>
              </p:extLst>
            </p:nvPr>
          </p:nvGraphicFramePr>
          <p:xfrm>
            <a:off x="4852" y="655"/>
            <a:ext cx="302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45" name="公式" r:id="rId4" imgW="152280" imgH="203040" progId="Equation.3">
                    <p:embed/>
                  </p:oleObj>
                </mc:Choice>
                <mc:Fallback>
                  <p:oleObj name="公式" r:id="rId4" imgW="152280" imgH="2030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2" y="655"/>
                          <a:ext cx="302" cy="40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5" name="Rectangle 5"/>
            <p:cNvSpPr>
              <a:spLocks noChangeArrowheads="1"/>
            </p:cNvSpPr>
            <p:nvPr/>
          </p:nvSpPr>
          <p:spPr bwMode="auto">
            <a:xfrm>
              <a:off x="672" y="675"/>
              <a:ext cx="427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>
                  <a:latin typeface="Times New Roman" pitchFamily="18" charset="0"/>
                </a:rPr>
                <a:t>② </a:t>
              </a:r>
              <a:r>
                <a:rPr kumimoji="1" lang="zh-CN" altLang="en-US" sz="3600">
                  <a:latin typeface="Times New Roman" pitchFamily="18" charset="0"/>
                </a:rPr>
                <a:t>共射交流短路电流放大系数</a:t>
              </a:r>
            </a:p>
          </p:txBody>
        </p:sp>
      </p:grpSp>
      <p:graphicFrame>
        <p:nvGraphicFramePr>
          <p:cNvPr id="1935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865599"/>
              </p:ext>
            </p:extLst>
          </p:nvPr>
        </p:nvGraphicFramePr>
        <p:xfrm>
          <a:off x="2627784" y="2798738"/>
          <a:ext cx="2906823" cy="126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6" name="公式" r:id="rId6" imgW="990360" imgH="431640" progId="Equation.3">
                  <p:embed/>
                </p:oleObj>
              </mc:Choice>
              <mc:Fallback>
                <p:oleObj name="公式" r:id="rId6" imgW="9903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798738"/>
                        <a:ext cx="2906823" cy="12605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502738" y="5092078"/>
            <a:ext cx="7239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l-GR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kumimoji="1" lang="zh-CN" altLang="en-US" sz="2800" dirty="0">
                <a:latin typeface="宋体" pitchFamily="2" charset="-122"/>
              </a:rPr>
              <a:t>大表示只要基极电流很小的变化，就可以控制产生集电极电流大的变化，即电流放大作用好。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2AD19DE6-1121-4FC2-AEE2-17573343D910}"/>
              </a:ext>
            </a:extLst>
          </p:cNvPr>
          <p:cNvGrpSpPr>
            <a:grpSpLocks/>
          </p:cNvGrpSpPr>
          <p:nvPr/>
        </p:nvGrpSpPr>
        <p:grpSpPr bwMode="auto">
          <a:xfrm>
            <a:off x="5858837" y="2071678"/>
            <a:ext cx="3123174" cy="3246796"/>
            <a:chOff x="1210" y="1824"/>
            <a:chExt cx="2430" cy="2300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6A5727F5-38B5-4D16-B7C9-D36859DC2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2810"/>
              <a:ext cx="0" cy="279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92C9C0B6-52A3-4AFF-A3AA-A2A795F83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3" y="3182"/>
              <a:ext cx="0" cy="61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E5BD38A9-0A70-4A7B-BFA3-A756067B30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2" y="2702"/>
              <a:ext cx="216" cy="18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3E259CA6-659F-43F8-9304-BDF752D99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3012"/>
              <a:ext cx="216" cy="17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9D4CFC4E-FAF5-4B7F-B6E8-A1EBC57A5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785"/>
              <a:ext cx="69" cy="6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FB1E5ED7-B91E-4720-9FA6-ABFFF41F67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3" y="2176"/>
              <a:ext cx="0" cy="54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29C417CA-AEDC-45F4-8ED6-98B246B13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2130"/>
              <a:ext cx="72" cy="7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4FC33876-A076-4298-AFDF-17A87271BB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2" y="2950"/>
              <a:ext cx="965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FC18F8C0-EF42-4DFB-990B-EE71C00F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2903"/>
              <a:ext cx="70" cy="8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8FBBC119-6B4C-4202-AAF6-8B610C26C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2857"/>
              <a:ext cx="49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160FDD05-0F3A-4315-BB6A-BB82C4DEA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2238"/>
              <a:ext cx="0" cy="387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Arc 17">
              <a:extLst>
                <a:ext uri="{FF2B5EF4-FFF2-40B4-BE49-F238E27FC236}">
                  <a16:creationId xmlns:a16="http://schemas.microsoft.com/office/drawing/2014/main" id="{D066BE5E-4066-4D64-82AF-01BC76165BA4}"/>
                </a:ext>
              </a:extLst>
            </p:cNvPr>
            <p:cNvSpPr>
              <a:spLocks/>
            </p:cNvSpPr>
            <p:nvPr/>
          </p:nvSpPr>
          <p:spPr bwMode="auto">
            <a:xfrm rot="1219016">
              <a:off x="2920" y="2656"/>
              <a:ext cx="203" cy="518"/>
            </a:xfrm>
            <a:custGeom>
              <a:avLst/>
              <a:gdLst>
                <a:gd name="T0" fmla="*/ 0 w 22756"/>
                <a:gd name="T1" fmla="*/ 1 h 28727"/>
                <a:gd name="T2" fmla="*/ 192 w 22756"/>
                <a:gd name="T3" fmla="*/ 518 h 28727"/>
                <a:gd name="T4" fmla="*/ 10 w 22756"/>
                <a:gd name="T5" fmla="*/ 389 h 28727"/>
                <a:gd name="T6" fmla="*/ 0 60000 65536"/>
                <a:gd name="T7" fmla="*/ 0 60000 65536"/>
                <a:gd name="T8" fmla="*/ 0 60000 65536"/>
                <a:gd name="T9" fmla="*/ 0 w 22756"/>
                <a:gd name="T10" fmla="*/ 0 h 28727"/>
                <a:gd name="T11" fmla="*/ 22756 w 22756"/>
                <a:gd name="T12" fmla="*/ 28727 h 28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56" h="28727" fill="none" extrusionOk="0">
                  <a:moveTo>
                    <a:pt x="-1" y="30"/>
                  </a:moveTo>
                  <a:cubicBezTo>
                    <a:pt x="384" y="10"/>
                    <a:pt x="770" y="-1"/>
                    <a:pt x="1156" y="0"/>
                  </a:cubicBezTo>
                  <a:cubicBezTo>
                    <a:pt x="13085" y="0"/>
                    <a:pt x="22756" y="9670"/>
                    <a:pt x="22756" y="21600"/>
                  </a:cubicBezTo>
                  <a:cubicBezTo>
                    <a:pt x="22756" y="24026"/>
                    <a:pt x="22347" y="26436"/>
                    <a:pt x="21546" y="28727"/>
                  </a:cubicBezTo>
                </a:path>
                <a:path w="22756" h="28727" stroke="0" extrusionOk="0">
                  <a:moveTo>
                    <a:pt x="-1" y="30"/>
                  </a:moveTo>
                  <a:cubicBezTo>
                    <a:pt x="384" y="10"/>
                    <a:pt x="770" y="-1"/>
                    <a:pt x="1156" y="0"/>
                  </a:cubicBezTo>
                  <a:cubicBezTo>
                    <a:pt x="13085" y="0"/>
                    <a:pt x="22756" y="9670"/>
                    <a:pt x="22756" y="21600"/>
                  </a:cubicBezTo>
                  <a:cubicBezTo>
                    <a:pt x="22756" y="24026"/>
                    <a:pt x="22347" y="26436"/>
                    <a:pt x="21546" y="28727"/>
                  </a:cubicBezTo>
                  <a:lnTo>
                    <a:pt x="1156" y="21600"/>
                  </a:lnTo>
                  <a:close/>
                </a:path>
              </a:pathLst>
            </a:custGeom>
            <a:noFill/>
            <a:ln w="38100">
              <a:solidFill>
                <a:srgbClr val="66FF33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73A46076-0BDE-4694-ADA5-E8435F497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0" y="2771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4" name="Text Box 21">
              <a:extLst>
                <a:ext uri="{FF2B5EF4-FFF2-40B4-BE49-F238E27FC236}">
                  <a16:creationId xmlns:a16="http://schemas.microsoft.com/office/drawing/2014/main" id="{87AB2593-CBC5-460E-9D7F-7864BEEB2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1824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5" name="Text Box 22">
              <a:extLst>
                <a:ext uri="{FF2B5EF4-FFF2-40B4-BE49-F238E27FC236}">
                  <a16:creationId xmlns:a16="http://schemas.microsoft.com/office/drawing/2014/main" id="{E1396600-ABA9-449E-8920-99E316B97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3691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AC7CD504-DAD9-4228-B8FB-87792FE96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4" y="2504"/>
              <a:ext cx="548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 err="1">
                  <a:latin typeface="Times New Roman" pitchFamily="18" charset="0"/>
                </a:rPr>
                <a:t>i</a:t>
              </a:r>
              <a:r>
                <a:rPr lang="en-US" altLang="zh-CN" sz="2400" b="0" baseline="-25000" dirty="0" err="1">
                  <a:latin typeface="Times New Roman" pitchFamily="18" charset="0"/>
                </a:rPr>
                <a:t>B</a:t>
              </a:r>
              <a:endParaRPr lang="en-US" altLang="zh-CN" sz="2400" b="0" i="1" baseline="-25000" dirty="0">
                <a:latin typeface="Times New Roman" pitchFamily="18" charset="0"/>
              </a:endParaRP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F0ACEE6B-194B-46F9-9FBC-22FBCF79E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" y="2176"/>
              <a:ext cx="548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i</a:t>
              </a:r>
              <a:r>
                <a:rPr lang="en-US" altLang="zh-CN" sz="2400" b="0" baseline="-25000">
                  <a:latin typeface="Times New Roman" pitchFamily="18" charset="0"/>
                </a:rPr>
                <a:t>C</a:t>
              </a:r>
              <a:endParaRPr lang="en-US" altLang="zh-CN" sz="2400" b="0" i="1" baseline="-25000">
                <a:latin typeface="Times New Roman" pitchFamily="18" charset="0"/>
              </a:endParaRPr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00F0428F-5543-4B2F-A9B3-D8C22EA0F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3" y="2640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u</a:t>
              </a:r>
              <a:r>
                <a:rPr lang="en-US" altLang="zh-CN" sz="2400" b="0" baseline="-25000">
                  <a:latin typeface="Times New Roman" pitchFamily="18" charset="0"/>
                </a:rPr>
                <a:t>CE</a:t>
              </a:r>
              <a:endParaRPr lang="en-US" altLang="zh-CN" sz="2400" b="0" i="1" baseline="-25000">
                <a:latin typeface="Times New Roman" pitchFamily="18" charset="0"/>
              </a:endParaRP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CEE1CD2B-E3A5-456C-A862-55E30A227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2" y="2393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BB07C861-BFD1-439C-A65D-FD76093C2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065"/>
              <a:ext cx="547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>
                  <a:latin typeface="Times New Roman" pitchFamily="18" charset="0"/>
                </a:rPr>
                <a:t>-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6" name="Rectangle 4"/>
          <p:cNvSpPr>
            <a:spLocks noChangeArrowheads="1"/>
          </p:cNvSpPr>
          <p:nvPr/>
        </p:nvSpPr>
        <p:spPr bwMode="auto">
          <a:xfrm>
            <a:off x="3441721" y="1584325"/>
            <a:ext cx="615789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>
                <a:latin typeface="宋体" pitchFamily="2" charset="-122"/>
              </a:rPr>
              <a:t>值的求法：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3275013" y="2438400"/>
            <a:ext cx="5868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</a:rPr>
              <a:t>在</a:t>
            </a: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zh-CN" altLang="en-US" sz="2800">
                <a:latin typeface="Times New Roman" pitchFamily="18" charset="0"/>
              </a:rPr>
              <a:t>点附近找两个</a:t>
            </a:r>
            <a:r>
              <a:rPr kumimoji="1" lang="en-US" altLang="zh-CN" sz="2800" i="1">
                <a:latin typeface="Times New Roman" pitchFamily="18" charset="0"/>
              </a:rPr>
              <a:t>u</a:t>
            </a:r>
            <a:r>
              <a:rPr kumimoji="1" lang="en-US" altLang="zh-CN" sz="2800" baseline="-30000">
                <a:latin typeface="Times New Roman" pitchFamily="18" charset="0"/>
              </a:rPr>
              <a:t>CE</a:t>
            </a:r>
            <a:r>
              <a:rPr kumimoji="1" lang="zh-CN" altLang="en-US" sz="2800">
                <a:latin typeface="Times New Roman" pitchFamily="18" charset="0"/>
              </a:rPr>
              <a:t>相同的点</a:t>
            </a:r>
            <a:r>
              <a:rPr kumimoji="1" lang="en-US" altLang="zh-CN" sz="2800" i="1">
                <a:latin typeface="Times New Roman" pitchFamily="18" charset="0"/>
              </a:rPr>
              <a:t>C</a:t>
            </a:r>
            <a:r>
              <a:rPr kumimoji="1" lang="zh-CN" altLang="en-US" sz="2800">
                <a:latin typeface="Times New Roman" pitchFamily="18" charset="0"/>
              </a:rPr>
              <a:t>和</a:t>
            </a:r>
            <a:r>
              <a:rPr kumimoji="1" lang="en-US" altLang="zh-CN" sz="2800" i="1">
                <a:latin typeface="Times New Roman" pitchFamily="18" charset="0"/>
              </a:rPr>
              <a:t>D</a:t>
            </a:r>
            <a:endParaRPr kumimoji="1" lang="en-US" altLang="zh-CN" sz="3200">
              <a:latin typeface="Times New Roman" pitchFamily="18" charset="0"/>
            </a:endParaRPr>
          </a:p>
        </p:txBody>
      </p: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4481514" y="5557840"/>
            <a:ext cx="4302125" cy="1042988"/>
            <a:chOff x="2823" y="3501"/>
            <a:chExt cx="2710" cy="657"/>
          </a:xfrm>
        </p:grpSpPr>
        <p:graphicFrame>
          <p:nvGraphicFramePr>
            <p:cNvPr id="10243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6933188"/>
                </p:ext>
              </p:extLst>
            </p:nvPr>
          </p:nvGraphicFramePr>
          <p:xfrm>
            <a:off x="3476" y="3501"/>
            <a:ext cx="2057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73" name="公式" r:id="rId4" imgW="1346040" imgH="431640" progId="Equation.3">
                    <p:embed/>
                  </p:oleObj>
                </mc:Choice>
                <mc:Fallback>
                  <p:oleObj name="公式" r:id="rId4" imgW="1346040" imgH="43164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6" y="3501"/>
                          <a:ext cx="2057" cy="65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5" name="Rectangle 50"/>
            <p:cNvSpPr>
              <a:spLocks noChangeArrowheads="1"/>
            </p:cNvSpPr>
            <p:nvPr/>
          </p:nvSpPr>
          <p:spPr bwMode="auto">
            <a:xfrm>
              <a:off x="2823" y="3614"/>
              <a:ext cx="63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latin typeface="Times New Roman" pitchFamily="18" charset="0"/>
                </a:rPr>
                <a:t>所以</a:t>
              </a:r>
            </a:p>
          </p:txBody>
        </p:sp>
      </p:grpSp>
      <p:sp>
        <p:nvSpPr>
          <p:cNvPr id="195635" name="Rectangle 51"/>
          <p:cNvSpPr>
            <a:spLocks noChangeArrowheads="1"/>
          </p:cNvSpPr>
          <p:nvPr/>
        </p:nvSpPr>
        <p:spPr bwMode="auto">
          <a:xfrm>
            <a:off x="3446463" y="3068638"/>
            <a:ext cx="586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</a:rPr>
              <a:t>对应于</a:t>
            </a:r>
            <a:r>
              <a:rPr kumimoji="1" lang="en-US" altLang="zh-CN" sz="2800" i="1">
                <a:latin typeface="Times New Roman" pitchFamily="18" charset="0"/>
              </a:rPr>
              <a:t>C</a:t>
            </a:r>
            <a:r>
              <a:rPr kumimoji="1" lang="zh-CN" altLang="en-US" sz="2800">
                <a:latin typeface="Times New Roman" pitchFamily="18" charset="0"/>
              </a:rPr>
              <a:t>点，</a:t>
            </a:r>
            <a:r>
              <a:rPr kumimoji="1" lang="en-US" altLang="zh-CN" sz="2800" i="1">
                <a:latin typeface="Times New Roman" pitchFamily="18" charset="0"/>
              </a:rPr>
              <a:t>i</a:t>
            </a:r>
            <a:r>
              <a:rPr kumimoji="1" lang="en-US" altLang="zh-CN" sz="2900" baseline="-30000">
                <a:latin typeface="Times New Roman" pitchFamily="18" charset="0"/>
              </a:rPr>
              <a:t>C</a:t>
            </a:r>
            <a:r>
              <a:rPr kumimoji="1" lang="en-US" altLang="zh-CN" sz="2800">
                <a:latin typeface="Times New Roman" pitchFamily="18" charset="0"/>
              </a:rPr>
              <a:t>=8.8mA</a:t>
            </a:r>
            <a:r>
              <a:rPr kumimoji="1" lang="zh-CN" altLang="en-US" sz="2800">
                <a:latin typeface="Times New Roman" pitchFamily="18" charset="0"/>
              </a:rPr>
              <a:t>，</a:t>
            </a:r>
            <a:r>
              <a:rPr kumimoji="1" lang="en-US" altLang="zh-CN" sz="2900" baseline="-30000">
                <a:latin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</a:rPr>
              <a:t>=60</a:t>
            </a:r>
            <a:r>
              <a:rPr kumimoji="1" lang="en-US" altLang="zh-CN" sz="2800" i="1">
                <a:latin typeface="Times New Roman" pitchFamily="18" charset="0"/>
              </a:rPr>
              <a:t>μA</a:t>
            </a:r>
            <a:r>
              <a:rPr kumimoji="1" lang="zh-CN" altLang="en-US" sz="2800">
                <a:latin typeface="Times New Roman" pitchFamily="18" charset="0"/>
              </a:rPr>
              <a:t>；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95636" name="Rectangle 52"/>
          <p:cNvSpPr>
            <a:spLocks noChangeArrowheads="1"/>
          </p:cNvSpPr>
          <p:nvPr/>
        </p:nvSpPr>
        <p:spPr bwMode="auto">
          <a:xfrm>
            <a:off x="3429000" y="3654425"/>
            <a:ext cx="5868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itchFamily="18" charset="0"/>
              </a:rPr>
              <a:t>对应于</a:t>
            </a:r>
            <a:r>
              <a:rPr kumimoji="1" lang="en-US" altLang="zh-CN" sz="2800" i="1">
                <a:latin typeface="Times New Roman" pitchFamily="18" charset="0"/>
              </a:rPr>
              <a:t>D</a:t>
            </a:r>
            <a:r>
              <a:rPr kumimoji="1" lang="zh-CN" altLang="en-US" sz="2800">
                <a:latin typeface="Times New Roman" pitchFamily="18" charset="0"/>
              </a:rPr>
              <a:t>点，</a:t>
            </a:r>
            <a:r>
              <a:rPr kumimoji="1" lang="en-US" altLang="zh-CN" sz="2800" i="1">
                <a:latin typeface="Times New Roman" pitchFamily="18" charset="0"/>
              </a:rPr>
              <a:t>i</a:t>
            </a:r>
            <a:r>
              <a:rPr kumimoji="1" lang="en-US" altLang="zh-CN" sz="2900" baseline="-30000">
                <a:latin typeface="Times New Roman" pitchFamily="18" charset="0"/>
              </a:rPr>
              <a:t>C</a:t>
            </a:r>
            <a:r>
              <a:rPr kumimoji="1" lang="en-US" altLang="zh-CN" sz="2800">
                <a:latin typeface="Times New Roman" pitchFamily="18" charset="0"/>
              </a:rPr>
              <a:t>=3.3</a:t>
            </a:r>
            <a:r>
              <a:rPr kumimoji="1" lang="en-US" altLang="zh-CN" sz="2800" i="1">
                <a:latin typeface="Times New Roman" pitchFamily="18" charset="0"/>
              </a:rPr>
              <a:t>mA</a:t>
            </a:r>
            <a:r>
              <a:rPr kumimoji="1" lang="zh-CN" altLang="en-US" sz="2800">
                <a:latin typeface="Times New Roman" pitchFamily="18" charset="0"/>
              </a:rPr>
              <a:t>，</a:t>
            </a:r>
            <a:r>
              <a:rPr kumimoji="1" lang="en-US" altLang="zh-CN" sz="2800" i="1">
                <a:latin typeface="Times New Roman" pitchFamily="18" charset="0"/>
              </a:rPr>
              <a:t>i</a:t>
            </a:r>
            <a:r>
              <a:rPr kumimoji="1" lang="en-US" altLang="zh-CN" sz="2900" baseline="-30000">
                <a:latin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</a:rPr>
              <a:t>=20</a:t>
            </a:r>
            <a:r>
              <a:rPr kumimoji="1" lang="en-US" altLang="zh-CN" sz="2800" i="1">
                <a:latin typeface="Times New Roman" pitchFamily="18" charset="0"/>
              </a:rPr>
              <a:t>μA</a:t>
            </a:r>
            <a:r>
              <a:rPr kumimoji="1" lang="zh-CN" altLang="en-US" sz="2800">
                <a:latin typeface="Times New Roman" pitchFamily="18" charset="0"/>
              </a:rPr>
              <a:t>，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95637" name="Rectangle 53"/>
          <p:cNvSpPr>
            <a:spLocks noChangeArrowheads="1"/>
          </p:cNvSpPr>
          <p:nvPr/>
        </p:nvSpPr>
        <p:spPr bwMode="auto">
          <a:xfrm>
            <a:off x="5111750" y="4373563"/>
            <a:ext cx="3736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800">
                <a:latin typeface="Times New Roman" pitchFamily="18" charset="0"/>
              </a:rPr>
              <a:t>△</a:t>
            </a:r>
            <a:r>
              <a:rPr kumimoji="1" lang="en-US" altLang="zh-CN" sz="2800" i="1">
                <a:latin typeface="Times New Roman" pitchFamily="18" charset="0"/>
              </a:rPr>
              <a:t>i</a:t>
            </a:r>
            <a:r>
              <a:rPr kumimoji="1" lang="en-US" altLang="zh-CN" sz="2900" baseline="-30000">
                <a:latin typeface="Times New Roman" pitchFamily="18" charset="0"/>
              </a:rPr>
              <a:t>C</a:t>
            </a:r>
            <a:r>
              <a:rPr kumimoji="1" lang="en-US" altLang="zh-CN" sz="2900" i="1" baseline="-300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=8.8-3.3=5.5mA</a:t>
            </a:r>
            <a:r>
              <a:rPr kumimoji="1" lang="zh-CN" altLang="en-US" sz="2800">
                <a:latin typeface="Times New Roman" pitchFamily="18" charset="0"/>
              </a:rPr>
              <a:t>，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95638" name="Rectangle 54"/>
          <p:cNvSpPr>
            <a:spLocks noChangeArrowheads="1"/>
          </p:cNvSpPr>
          <p:nvPr/>
        </p:nvSpPr>
        <p:spPr bwMode="auto">
          <a:xfrm>
            <a:off x="5067300" y="4959350"/>
            <a:ext cx="3816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>
                <a:latin typeface="Times New Roman" pitchFamily="18" charset="0"/>
              </a:rPr>
              <a:t>△</a:t>
            </a:r>
            <a:r>
              <a:rPr kumimoji="1" lang="en-US" altLang="zh-CN" sz="2800" i="1">
                <a:latin typeface="Times New Roman" pitchFamily="18" charset="0"/>
              </a:rPr>
              <a:t>i</a:t>
            </a:r>
            <a:r>
              <a:rPr kumimoji="1" lang="en-US" altLang="zh-CN" sz="2900" i="1" baseline="-30000">
                <a:latin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</a:rPr>
              <a:t>=60-20=40</a:t>
            </a:r>
            <a:r>
              <a:rPr kumimoji="1" lang="en-US" altLang="zh-CN" sz="2800" i="1">
                <a:latin typeface="Times New Roman" pitchFamily="18" charset="0"/>
              </a:rPr>
              <a:t>μA</a:t>
            </a:r>
            <a:r>
              <a:rPr kumimoji="1" lang="zh-CN" altLang="en-US" sz="2800">
                <a:latin typeface="Times New Roman" pitchFamily="18" charset="0"/>
              </a:rPr>
              <a:t>，</a:t>
            </a:r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0" y="1763713"/>
            <a:ext cx="4797425" cy="4170362"/>
            <a:chOff x="329" y="1791"/>
            <a:chExt cx="2357" cy="2457"/>
          </a:xfrm>
        </p:grpSpPr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666" y="2019"/>
              <a:ext cx="1403" cy="1780"/>
              <a:chOff x="2198" y="7160"/>
              <a:chExt cx="3160" cy="3180"/>
            </a:xfrm>
          </p:grpSpPr>
          <p:sp>
            <p:nvSpPr>
              <p:cNvPr id="10288" name="Line 57"/>
              <p:cNvSpPr>
                <a:spLocks noChangeShapeType="1"/>
              </p:cNvSpPr>
              <p:nvPr/>
            </p:nvSpPr>
            <p:spPr bwMode="auto">
              <a:xfrm>
                <a:off x="2198" y="7160"/>
                <a:ext cx="0" cy="318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 type="stealth" w="sm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9" name="Line 58"/>
              <p:cNvSpPr>
                <a:spLocks noChangeShapeType="1"/>
              </p:cNvSpPr>
              <p:nvPr/>
            </p:nvSpPr>
            <p:spPr bwMode="auto">
              <a:xfrm>
                <a:off x="2198" y="10340"/>
                <a:ext cx="3160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stealth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0" name="Freeform 59"/>
              <p:cNvSpPr>
                <a:spLocks/>
              </p:cNvSpPr>
              <p:nvPr/>
            </p:nvSpPr>
            <p:spPr bwMode="auto">
              <a:xfrm>
                <a:off x="2198" y="7554"/>
                <a:ext cx="2400" cy="2786"/>
              </a:xfrm>
              <a:custGeom>
                <a:avLst/>
                <a:gdLst>
                  <a:gd name="T0" fmla="*/ 0 w 2580"/>
                  <a:gd name="T1" fmla="*/ 2780 h 2780"/>
                  <a:gd name="T2" fmla="*/ 420 w 2580"/>
                  <a:gd name="T3" fmla="*/ 720 h 2780"/>
                  <a:gd name="T4" fmla="*/ 1200 w 2580"/>
                  <a:gd name="T5" fmla="*/ 200 h 2780"/>
                  <a:gd name="T6" fmla="*/ 2580 w 2580"/>
                  <a:gd name="T7" fmla="*/ 0 h 27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80"/>
                  <a:gd name="T13" fmla="*/ 0 h 2780"/>
                  <a:gd name="T14" fmla="*/ 2580 w 2580"/>
                  <a:gd name="T15" fmla="*/ 2780 h 27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80" h="2780">
                    <a:moveTo>
                      <a:pt x="0" y="2780"/>
                    </a:moveTo>
                    <a:cubicBezTo>
                      <a:pt x="110" y="1965"/>
                      <a:pt x="220" y="1150"/>
                      <a:pt x="420" y="720"/>
                    </a:cubicBezTo>
                    <a:cubicBezTo>
                      <a:pt x="620" y="290"/>
                      <a:pt x="840" y="320"/>
                      <a:pt x="1200" y="200"/>
                    </a:cubicBezTo>
                    <a:cubicBezTo>
                      <a:pt x="1560" y="80"/>
                      <a:pt x="2070" y="40"/>
                      <a:pt x="258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1" name="Freeform 60"/>
              <p:cNvSpPr>
                <a:spLocks/>
              </p:cNvSpPr>
              <p:nvPr/>
            </p:nvSpPr>
            <p:spPr bwMode="auto">
              <a:xfrm>
                <a:off x="2218" y="9755"/>
                <a:ext cx="2720" cy="371"/>
              </a:xfrm>
              <a:custGeom>
                <a:avLst/>
                <a:gdLst>
                  <a:gd name="T0" fmla="*/ 0 w 2720"/>
                  <a:gd name="T1" fmla="*/ 380 h 380"/>
                  <a:gd name="T2" fmla="*/ 120 w 2720"/>
                  <a:gd name="T3" fmla="*/ 180 h 380"/>
                  <a:gd name="T4" fmla="*/ 400 w 2720"/>
                  <a:gd name="T5" fmla="*/ 100 h 380"/>
                  <a:gd name="T6" fmla="*/ 1380 w 2720"/>
                  <a:gd name="T7" fmla="*/ 40 h 380"/>
                  <a:gd name="T8" fmla="*/ 2720 w 2720"/>
                  <a:gd name="T9" fmla="*/ 0 h 3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20"/>
                  <a:gd name="T16" fmla="*/ 0 h 380"/>
                  <a:gd name="T17" fmla="*/ 2720 w 2720"/>
                  <a:gd name="T18" fmla="*/ 380 h 3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20" h="380">
                    <a:moveTo>
                      <a:pt x="0" y="380"/>
                    </a:moveTo>
                    <a:cubicBezTo>
                      <a:pt x="26" y="303"/>
                      <a:pt x="53" y="227"/>
                      <a:pt x="120" y="180"/>
                    </a:cubicBezTo>
                    <a:cubicBezTo>
                      <a:pt x="187" y="133"/>
                      <a:pt x="190" y="123"/>
                      <a:pt x="400" y="100"/>
                    </a:cubicBezTo>
                    <a:cubicBezTo>
                      <a:pt x="610" y="77"/>
                      <a:pt x="993" y="57"/>
                      <a:pt x="1380" y="40"/>
                    </a:cubicBezTo>
                    <a:cubicBezTo>
                      <a:pt x="1767" y="23"/>
                      <a:pt x="2243" y="11"/>
                      <a:pt x="272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2" name="Freeform 61"/>
              <p:cNvSpPr>
                <a:spLocks/>
              </p:cNvSpPr>
              <p:nvPr/>
            </p:nvSpPr>
            <p:spPr bwMode="auto">
              <a:xfrm>
                <a:off x="2278" y="9151"/>
                <a:ext cx="2520" cy="507"/>
              </a:xfrm>
              <a:custGeom>
                <a:avLst/>
                <a:gdLst>
                  <a:gd name="T0" fmla="*/ 0 w 2520"/>
                  <a:gd name="T1" fmla="*/ 520 h 520"/>
                  <a:gd name="T2" fmla="*/ 80 w 2520"/>
                  <a:gd name="T3" fmla="*/ 380 h 520"/>
                  <a:gd name="T4" fmla="*/ 280 w 2520"/>
                  <a:gd name="T5" fmla="*/ 240 h 520"/>
                  <a:gd name="T6" fmla="*/ 660 w 2520"/>
                  <a:gd name="T7" fmla="*/ 140 h 520"/>
                  <a:gd name="T8" fmla="*/ 2520 w 2520"/>
                  <a:gd name="T9" fmla="*/ 0 h 5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0"/>
                  <a:gd name="T16" fmla="*/ 0 h 520"/>
                  <a:gd name="T17" fmla="*/ 2520 w 2520"/>
                  <a:gd name="T18" fmla="*/ 520 h 5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0" h="520">
                    <a:moveTo>
                      <a:pt x="0" y="520"/>
                    </a:moveTo>
                    <a:cubicBezTo>
                      <a:pt x="16" y="473"/>
                      <a:pt x="33" y="427"/>
                      <a:pt x="80" y="380"/>
                    </a:cubicBezTo>
                    <a:cubicBezTo>
                      <a:pt x="127" y="333"/>
                      <a:pt x="183" y="280"/>
                      <a:pt x="280" y="240"/>
                    </a:cubicBezTo>
                    <a:cubicBezTo>
                      <a:pt x="377" y="200"/>
                      <a:pt x="287" y="180"/>
                      <a:pt x="660" y="140"/>
                    </a:cubicBezTo>
                    <a:cubicBezTo>
                      <a:pt x="1033" y="100"/>
                      <a:pt x="2210" y="23"/>
                      <a:pt x="252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3" name="Freeform 62"/>
              <p:cNvSpPr>
                <a:spLocks/>
              </p:cNvSpPr>
              <p:nvPr/>
            </p:nvSpPr>
            <p:spPr bwMode="auto">
              <a:xfrm>
                <a:off x="2358" y="8586"/>
                <a:ext cx="2340" cy="488"/>
              </a:xfrm>
              <a:custGeom>
                <a:avLst/>
                <a:gdLst>
                  <a:gd name="T0" fmla="*/ 0 w 2340"/>
                  <a:gd name="T1" fmla="*/ 500 h 500"/>
                  <a:gd name="T2" fmla="*/ 240 w 2340"/>
                  <a:gd name="T3" fmla="*/ 260 h 500"/>
                  <a:gd name="T4" fmla="*/ 660 w 2340"/>
                  <a:gd name="T5" fmla="*/ 160 h 500"/>
                  <a:gd name="T6" fmla="*/ 2340 w 2340"/>
                  <a:gd name="T7" fmla="*/ 0 h 5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40"/>
                  <a:gd name="T13" fmla="*/ 0 h 500"/>
                  <a:gd name="T14" fmla="*/ 2340 w 2340"/>
                  <a:gd name="T15" fmla="*/ 500 h 5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40" h="500">
                    <a:moveTo>
                      <a:pt x="0" y="500"/>
                    </a:moveTo>
                    <a:cubicBezTo>
                      <a:pt x="65" y="408"/>
                      <a:pt x="130" y="317"/>
                      <a:pt x="240" y="260"/>
                    </a:cubicBezTo>
                    <a:cubicBezTo>
                      <a:pt x="350" y="203"/>
                      <a:pt x="310" y="203"/>
                      <a:pt x="660" y="160"/>
                    </a:cubicBezTo>
                    <a:cubicBezTo>
                      <a:pt x="1010" y="117"/>
                      <a:pt x="1675" y="58"/>
                      <a:pt x="234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4" name="Freeform 63"/>
              <p:cNvSpPr>
                <a:spLocks/>
              </p:cNvSpPr>
              <p:nvPr/>
            </p:nvSpPr>
            <p:spPr bwMode="auto">
              <a:xfrm>
                <a:off x="2538" y="8002"/>
                <a:ext cx="2100" cy="409"/>
              </a:xfrm>
              <a:custGeom>
                <a:avLst/>
                <a:gdLst>
                  <a:gd name="T0" fmla="*/ 0 w 2220"/>
                  <a:gd name="T1" fmla="*/ 420 h 420"/>
                  <a:gd name="T2" fmla="*/ 220 w 2220"/>
                  <a:gd name="T3" fmla="*/ 300 h 420"/>
                  <a:gd name="T4" fmla="*/ 1060 w 2220"/>
                  <a:gd name="T5" fmla="*/ 140 h 420"/>
                  <a:gd name="T6" fmla="*/ 2220 w 2220"/>
                  <a:gd name="T7" fmla="*/ 0 h 4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20"/>
                  <a:gd name="T13" fmla="*/ 0 h 420"/>
                  <a:gd name="T14" fmla="*/ 2220 w 2220"/>
                  <a:gd name="T15" fmla="*/ 420 h 4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20" h="420">
                    <a:moveTo>
                      <a:pt x="0" y="420"/>
                    </a:moveTo>
                    <a:cubicBezTo>
                      <a:pt x="21" y="383"/>
                      <a:pt x="43" y="347"/>
                      <a:pt x="220" y="300"/>
                    </a:cubicBezTo>
                    <a:cubicBezTo>
                      <a:pt x="397" y="253"/>
                      <a:pt x="727" y="190"/>
                      <a:pt x="1060" y="140"/>
                    </a:cubicBezTo>
                    <a:cubicBezTo>
                      <a:pt x="1393" y="90"/>
                      <a:pt x="1806" y="45"/>
                      <a:pt x="222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56" name="Line 64"/>
            <p:cNvSpPr>
              <a:spLocks noChangeShapeType="1"/>
            </p:cNvSpPr>
            <p:nvPr/>
          </p:nvSpPr>
          <p:spPr bwMode="auto">
            <a:xfrm flipV="1">
              <a:off x="1057" y="2903"/>
              <a:ext cx="0" cy="896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65"/>
            <p:cNvSpPr>
              <a:spLocks noChangeShapeType="1"/>
            </p:cNvSpPr>
            <p:nvPr/>
          </p:nvSpPr>
          <p:spPr bwMode="auto">
            <a:xfrm flipH="1">
              <a:off x="666" y="2903"/>
              <a:ext cx="391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Line 66"/>
            <p:cNvSpPr>
              <a:spLocks noChangeShapeType="1"/>
            </p:cNvSpPr>
            <p:nvPr/>
          </p:nvSpPr>
          <p:spPr bwMode="auto">
            <a:xfrm flipH="1">
              <a:off x="666" y="3206"/>
              <a:ext cx="391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67"/>
            <p:cNvSpPr>
              <a:spLocks noChangeShapeType="1"/>
            </p:cNvSpPr>
            <p:nvPr/>
          </p:nvSpPr>
          <p:spPr bwMode="auto">
            <a:xfrm flipH="1">
              <a:off x="666" y="3508"/>
              <a:ext cx="391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Line 68"/>
            <p:cNvSpPr>
              <a:spLocks noChangeShapeType="1"/>
            </p:cNvSpPr>
            <p:nvPr/>
          </p:nvSpPr>
          <p:spPr bwMode="auto">
            <a:xfrm>
              <a:off x="658" y="3418"/>
              <a:ext cx="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Line 69"/>
            <p:cNvSpPr>
              <a:spLocks noChangeShapeType="1"/>
            </p:cNvSpPr>
            <p:nvPr/>
          </p:nvSpPr>
          <p:spPr bwMode="auto">
            <a:xfrm>
              <a:off x="658" y="2948"/>
              <a:ext cx="26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Line 70"/>
            <p:cNvSpPr>
              <a:spLocks noChangeShapeType="1"/>
            </p:cNvSpPr>
            <p:nvPr/>
          </p:nvSpPr>
          <p:spPr bwMode="auto">
            <a:xfrm>
              <a:off x="658" y="2523"/>
              <a:ext cx="26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Line 71"/>
            <p:cNvSpPr>
              <a:spLocks noChangeShapeType="1"/>
            </p:cNvSpPr>
            <p:nvPr/>
          </p:nvSpPr>
          <p:spPr bwMode="auto">
            <a:xfrm flipH="1" flipV="1">
              <a:off x="640" y="2116"/>
              <a:ext cx="35" cy="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Line 72"/>
            <p:cNvSpPr>
              <a:spLocks noChangeShapeType="1"/>
            </p:cNvSpPr>
            <p:nvPr/>
          </p:nvSpPr>
          <p:spPr bwMode="auto">
            <a:xfrm flipV="1">
              <a:off x="1457" y="3754"/>
              <a:ext cx="0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Line 73"/>
            <p:cNvSpPr>
              <a:spLocks noChangeShapeType="1"/>
            </p:cNvSpPr>
            <p:nvPr/>
          </p:nvSpPr>
          <p:spPr bwMode="auto">
            <a:xfrm flipH="1" flipV="1">
              <a:off x="1865" y="3765"/>
              <a:ext cx="0" cy="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Text Box 74"/>
            <p:cNvSpPr txBox="1">
              <a:spLocks noChangeArrowheads="1"/>
            </p:cNvSpPr>
            <p:nvPr/>
          </p:nvSpPr>
          <p:spPr bwMode="auto">
            <a:xfrm>
              <a:off x="2030" y="3719"/>
              <a:ext cx="656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u</a:t>
              </a:r>
              <a:r>
                <a:rPr lang="en-US" altLang="zh-CN" sz="2400" i="1" baseline="-25000">
                  <a:latin typeface="Times New Roman" pitchFamily="18" charset="0"/>
                </a:rPr>
                <a:t>CE</a:t>
              </a:r>
              <a:r>
                <a:rPr lang="en-US" altLang="zh-CN" sz="2400">
                  <a:latin typeface="Times New Roman" pitchFamily="18" charset="0"/>
                </a:rPr>
                <a:t>(</a:t>
              </a:r>
              <a:r>
                <a:rPr lang="en-US" altLang="zh-CN" sz="2400" i="1">
                  <a:latin typeface="Times New Roman" pitchFamily="18" charset="0"/>
                </a:rPr>
                <a:t>V</a:t>
              </a:r>
              <a:r>
                <a:rPr lang="en-US" altLang="zh-CN" sz="24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0267" name="Text Box 75"/>
            <p:cNvSpPr txBox="1">
              <a:spLocks noChangeArrowheads="1"/>
            </p:cNvSpPr>
            <p:nvPr/>
          </p:nvSpPr>
          <p:spPr bwMode="auto">
            <a:xfrm>
              <a:off x="640" y="1791"/>
              <a:ext cx="819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i="1" baseline="-25000">
                  <a:latin typeface="Times New Roman" pitchFamily="18" charset="0"/>
                </a:rPr>
                <a:t>C</a:t>
              </a:r>
              <a:r>
                <a:rPr lang="en-US" altLang="zh-CN" sz="2400">
                  <a:latin typeface="Times New Roman" pitchFamily="18" charset="0"/>
                </a:rPr>
                <a:t>(</a:t>
              </a:r>
              <a:r>
                <a:rPr lang="en-US" altLang="zh-CN" sz="2400" i="1">
                  <a:latin typeface="Times New Roman" pitchFamily="18" charset="0"/>
                </a:rPr>
                <a:t>mA</a:t>
              </a:r>
              <a:r>
                <a:rPr lang="en-US" altLang="zh-CN" sz="2400">
                  <a:latin typeface="Times New Roman" pitchFamily="18" charset="0"/>
                </a:rPr>
                <a:t>)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10268" name="Text Box 76"/>
            <p:cNvSpPr txBox="1">
              <a:spLocks noChangeArrowheads="1"/>
            </p:cNvSpPr>
            <p:nvPr/>
          </p:nvSpPr>
          <p:spPr bwMode="auto">
            <a:xfrm>
              <a:off x="551" y="3720"/>
              <a:ext cx="30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0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0269" name="Text Box 77"/>
            <p:cNvSpPr txBox="1">
              <a:spLocks noChangeArrowheads="1"/>
            </p:cNvSpPr>
            <p:nvPr/>
          </p:nvSpPr>
          <p:spPr bwMode="auto">
            <a:xfrm>
              <a:off x="968" y="3743"/>
              <a:ext cx="302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5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0270" name="Text Box 78"/>
            <p:cNvSpPr txBox="1">
              <a:spLocks noChangeArrowheads="1"/>
            </p:cNvSpPr>
            <p:nvPr/>
          </p:nvSpPr>
          <p:spPr bwMode="auto">
            <a:xfrm>
              <a:off x="1341" y="3743"/>
              <a:ext cx="302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10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0271" name="Text Box 79"/>
            <p:cNvSpPr txBox="1">
              <a:spLocks noChangeArrowheads="1"/>
            </p:cNvSpPr>
            <p:nvPr/>
          </p:nvSpPr>
          <p:spPr bwMode="auto">
            <a:xfrm>
              <a:off x="1758" y="3743"/>
              <a:ext cx="302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15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0272" name="Text Box 80"/>
            <p:cNvSpPr txBox="1">
              <a:spLocks noChangeArrowheads="1"/>
            </p:cNvSpPr>
            <p:nvPr/>
          </p:nvSpPr>
          <p:spPr bwMode="auto">
            <a:xfrm>
              <a:off x="442" y="3266"/>
              <a:ext cx="25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4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0273" name="Text Box 81"/>
            <p:cNvSpPr txBox="1">
              <a:spLocks noChangeArrowheads="1"/>
            </p:cNvSpPr>
            <p:nvPr/>
          </p:nvSpPr>
          <p:spPr bwMode="auto">
            <a:xfrm>
              <a:off x="442" y="2925"/>
              <a:ext cx="30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8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0274" name="Text Box 82"/>
            <p:cNvSpPr txBox="1">
              <a:spLocks noChangeArrowheads="1"/>
            </p:cNvSpPr>
            <p:nvPr/>
          </p:nvSpPr>
          <p:spPr bwMode="auto">
            <a:xfrm>
              <a:off x="329" y="3436"/>
              <a:ext cx="421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3.3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0275" name="Text Box 83"/>
            <p:cNvSpPr txBox="1">
              <a:spLocks noChangeArrowheads="1"/>
            </p:cNvSpPr>
            <p:nvPr/>
          </p:nvSpPr>
          <p:spPr bwMode="auto">
            <a:xfrm>
              <a:off x="442" y="3096"/>
              <a:ext cx="359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6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0276" name="Text Box 84"/>
            <p:cNvSpPr txBox="1">
              <a:spLocks noChangeArrowheads="1"/>
            </p:cNvSpPr>
            <p:nvPr/>
          </p:nvSpPr>
          <p:spPr bwMode="auto">
            <a:xfrm>
              <a:off x="329" y="2755"/>
              <a:ext cx="434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8.8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0277" name="Text Box 85"/>
            <p:cNvSpPr txBox="1">
              <a:spLocks noChangeArrowheads="1"/>
            </p:cNvSpPr>
            <p:nvPr/>
          </p:nvSpPr>
          <p:spPr bwMode="auto">
            <a:xfrm>
              <a:off x="385" y="2387"/>
              <a:ext cx="30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12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0278" name="Text Box 86"/>
            <p:cNvSpPr txBox="1">
              <a:spLocks noChangeArrowheads="1"/>
            </p:cNvSpPr>
            <p:nvPr/>
          </p:nvSpPr>
          <p:spPr bwMode="auto">
            <a:xfrm>
              <a:off x="357" y="1990"/>
              <a:ext cx="30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16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0279" name="Text Box 87"/>
            <p:cNvSpPr txBox="1">
              <a:spLocks noChangeArrowheads="1"/>
            </p:cNvSpPr>
            <p:nvPr/>
          </p:nvSpPr>
          <p:spPr bwMode="auto">
            <a:xfrm>
              <a:off x="968" y="2648"/>
              <a:ext cx="30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C</a:t>
              </a:r>
              <a:endParaRPr lang="en-US" altLang="zh-CN" sz="2400" i="1" baseline="-25000">
                <a:latin typeface="Times New Roman" pitchFamily="18" charset="0"/>
              </a:endParaRPr>
            </a:p>
          </p:txBody>
        </p:sp>
        <p:sp>
          <p:nvSpPr>
            <p:cNvPr id="10280" name="Text Box 88"/>
            <p:cNvSpPr txBox="1">
              <a:spLocks noChangeArrowheads="1"/>
            </p:cNvSpPr>
            <p:nvPr/>
          </p:nvSpPr>
          <p:spPr bwMode="auto">
            <a:xfrm>
              <a:off x="1032" y="3264"/>
              <a:ext cx="30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D</a:t>
              </a:r>
              <a:endParaRPr lang="en-US" altLang="zh-CN" sz="2400" i="1" baseline="-25000">
                <a:latin typeface="Times New Roman" pitchFamily="18" charset="0"/>
              </a:endParaRPr>
            </a:p>
          </p:txBody>
        </p:sp>
        <p:sp>
          <p:nvSpPr>
            <p:cNvPr id="10281" name="Text Box 89"/>
            <p:cNvSpPr txBox="1">
              <a:spLocks noChangeArrowheads="1"/>
            </p:cNvSpPr>
            <p:nvPr/>
          </p:nvSpPr>
          <p:spPr bwMode="auto">
            <a:xfrm>
              <a:off x="1032" y="2952"/>
              <a:ext cx="30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A</a:t>
              </a:r>
              <a:endParaRPr lang="en-US" altLang="zh-CN" sz="2400" i="1" baseline="-25000">
                <a:latin typeface="Times New Roman" pitchFamily="18" charset="0"/>
              </a:endParaRPr>
            </a:p>
          </p:txBody>
        </p:sp>
        <p:sp>
          <p:nvSpPr>
            <p:cNvPr id="10282" name="Text Box 90"/>
            <p:cNvSpPr txBox="1">
              <a:spLocks noChangeArrowheads="1"/>
            </p:cNvSpPr>
            <p:nvPr/>
          </p:nvSpPr>
          <p:spPr bwMode="auto">
            <a:xfrm>
              <a:off x="1688" y="3262"/>
              <a:ext cx="3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20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0283" name="Text Box 91"/>
            <p:cNvSpPr txBox="1">
              <a:spLocks noChangeArrowheads="1"/>
            </p:cNvSpPr>
            <p:nvPr/>
          </p:nvSpPr>
          <p:spPr bwMode="auto">
            <a:xfrm>
              <a:off x="1678" y="2926"/>
              <a:ext cx="30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40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0284" name="Text Box 92"/>
            <p:cNvSpPr txBox="1">
              <a:spLocks noChangeArrowheads="1"/>
            </p:cNvSpPr>
            <p:nvPr/>
          </p:nvSpPr>
          <p:spPr bwMode="auto">
            <a:xfrm>
              <a:off x="1625" y="2590"/>
              <a:ext cx="30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60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0285" name="Text Box 93"/>
            <p:cNvSpPr txBox="1">
              <a:spLocks noChangeArrowheads="1"/>
            </p:cNvSpPr>
            <p:nvPr/>
          </p:nvSpPr>
          <p:spPr bwMode="auto">
            <a:xfrm>
              <a:off x="1616" y="2265"/>
              <a:ext cx="38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80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0286" name="Text Box 94"/>
            <p:cNvSpPr txBox="1">
              <a:spLocks noChangeArrowheads="1"/>
            </p:cNvSpPr>
            <p:nvPr/>
          </p:nvSpPr>
          <p:spPr bwMode="auto">
            <a:xfrm>
              <a:off x="1256" y="2000"/>
              <a:ext cx="859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i</a:t>
              </a:r>
              <a:r>
                <a:rPr lang="en-US" altLang="zh-CN" sz="2400" b="0" i="1" baseline="-25000">
                  <a:latin typeface="Times New Roman" pitchFamily="18" charset="0"/>
                </a:rPr>
                <a:t>B </a:t>
              </a:r>
              <a:r>
                <a:rPr lang="en-US" altLang="zh-CN" sz="2400" b="0">
                  <a:latin typeface="Times New Roman" pitchFamily="18" charset="0"/>
                </a:rPr>
                <a:t>=100</a:t>
              </a:r>
              <a:r>
                <a:rPr lang="en-US" altLang="zh-CN" sz="2400" b="0" i="1">
                  <a:latin typeface="Times New Roman" pitchFamily="18" charset="0"/>
                </a:rPr>
                <a:t>μA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10287" name="Text Box 95"/>
            <p:cNvSpPr txBox="1">
              <a:spLocks noChangeArrowheads="1"/>
            </p:cNvSpPr>
            <p:nvPr/>
          </p:nvSpPr>
          <p:spPr bwMode="auto">
            <a:xfrm>
              <a:off x="448" y="3968"/>
              <a:ext cx="216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3DG6</a:t>
              </a:r>
              <a:r>
                <a:rPr lang="zh-CN" altLang="en-US" sz="2400">
                  <a:latin typeface="Times New Roman" pitchFamily="18" charset="0"/>
                </a:rPr>
                <a:t>的输出特性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</p:grpSp>
      <p:grpSp>
        <p:nvGrpSpPr>
          <p:cNvPr id="6" name="Group 98"/>
          <p:cNvGrpSpPr>
            <a:grpSpLocks/>
          </p:cNvGrpSpPr>
          <p:nvPr/>
        </p:nvGrpSpPr>
        <p:grpSpPr bwMode="auto">
          <a:xfrm>
            <a:off x="385763" y="598487"/>
            <a:ext cx="6638697" cy="641350"/>
            <a:chOff x="672" y="675"/>
            <a:chExt cx="4527" cy="404"/>
          </a:xfrm>
        </p:grpSpPr>
        <p:graphicFrame>
          <p:nvGraphicFramePr>
            <p:cNvPr id="10242" name="Object 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2304489"/>
                </p:ext>
              </p:extLst>
            </p:nvPr>
          </p:nvGraphicFramePr>
          <p:xfrm>
            <a:off x="4946" y="741"/>
            <a:ext cx="253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74" name="公式" r:id="rId6" imgW="152280" imgH="203040" progId="Equation.3">
                    <p:embed/>
                  </p:oleObj>
                </mc:Choice>
                <mc:Fallback>
                  <p:oleObj name="公式" r:id="rId6" imgW="152280" imgH="203040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" y="741"/>
                          <a:ext cx="253" cy="3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4" name="Rectangle 100"/>
            <p:cNvSpPr>
              <a:spLocks noChangeArrowheads="1"/>
            </p:cNvSpPr>
            <p:nvPr/>
          </p:nvSpPr>
          <p:spPr bwMode="auto">
            <a:xfrm>
              <a:off x="672" y="675"/>
              <a:ext cx="427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>
                  <a:latin typeface="Times New Roman" pitchFamily="18" charset="0"/>
                </a:rPr>
                <a:t>② </a:t>
              </a:r>
              <a:r>
                <a:rPr kumimoji="1" lang="zh-CN" altLang="en-US" sz="3600">
                  <a:latin typeface="Times New Roman" pitchFamily="18" charset="0"/>
                </a:rPr>
                <a:t>共射交流短路电流放大系数</a:t>
              </a:r>
            </a:p>
          </p:txBody>
        </p:sp>
      </p:grpSp>
      <p:graphicFrame>
        <p:nvGraphicFramePr>
          <p:cNvPr id="57" name="Object 99">
            <a:extLst>
              <a:ext uri="{FF2B5EF4-FFF2-40B4-BE49-F238E27FC236}">
                <a16:creationId xmlns:a16="http://schemas.microsoft.com/office/drawing/2014/main" id="{19567963-72C4-47D9-AE8D-F82D8444F3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708190"/>
              </p:ext>
            </p:extLst>
          </p:nvPr>
        </p:nvGraphicFramePr>
        <p:xfrm>
          <a:off x="3193247" y="1673947"/>
          <a:ext cx="371016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5" name="公式" r:id="rId8" imgW="152280" imgH="203040" progId="Equation.3">
                  <p:embed/>
                </p:oleObj>
              </mc:Choice>
              <mc:Fallback>
                <p:oleObj name="公式" r:id="rId8" imgW="152280" imgH="203040" progId="Equation.3">
                  <p:embed/>
                  <p:pic>
                    <p:nvPicPr>
                      <p:cNvPr id="10242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247" y="1673947"/>
                        <a:ext cx="371016" cy="536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 autoUpdateAnimBg="0"/>
      <p:bldP spid="195635" grpId="0" autoUpdateAnimBg="0"/>
      <p:bldP spid="195636" grpId="0" autoUpdateAnimBg="0"/>
      <p:bldP spid="195637" grpId="0" autoUpdateAnimBg="0"/>
      <p:bldP spid="195638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2" name="Rectangle 52"/>
          <p:cNvSpPr>
            <a:spLocks noChangeArrowheads="1"/>
          </p:cNvSpPr>
          <p:nvPr/>
        </p:nvSpPr>
        <p:spPr bwMode="auto">
          <a:xfrm>
            <a:off x="3327400" y="1384300"/>
            <a:ext cx="5562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dirty="0">
                <a:latin typeface="Times New Roman" pitchFamily="18" charset="0"/>
              </a:rPr>
              <a:t>用同样办法可以求出</a:t>
            </a:r>
            <a:r>
              <a:rPr kumimoji="1" lang="en-US" altLang="zh-CN" sz="2800" dirty="0">
                <a:latin typeface="Times New Roman" pitchFamily="18" charset="0"/>
              </a:rPr>
              <a:t>3AX3</a:t>
            </a:r>
            <a:r>
              <a:rPr kumimoji="1" lang="zh-CN" altLang="en-US" sz="2800" dirty="0">
                <a:latin typeface="Times New Roman" pitchFamily="18" charset="0"/>
              </a:rPr>
              <a:t>工作在</a:t>
            </a:r>
            <a:r>
              <a:rPr kumimoji="1" lang="en-US" altLang="zh-CN" sz="2800" dirty="0">
                <a:latin typeface="Times New Roman" pitchFamily="18" charset="0"/>
              </a:rPr>
              <a:t>B</a:t>
            </a:r>
            <a:r>
              <a:rPr kumimoji="1" lang="zh-CN" altLang="en-US" sz="2800" dirty="0">
                <a:latin typeface="Times New Roman" pitchFamily="18" charset="0"/>
              </a:rPr>
              <a:t>点的 </a:t>
            </a:r>
            <a:r>
              <a:rPr kumimoji="1" lang="el-GR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kumimoji="1" lang="zh-CN" altLang="en-US" sz="2800" dirty="0">
                <a:latin typeface="Times New Roman" pitchFamily="18" charset="0"/>
              </a:rPr>
              <a:t> 值。 </a:t>
            </a:r>
          </a:p>
        </p:txBody>
      </p:sp>
      <p:sp>
        <p:nvSpPr>
          <p:cNvPr id="197685" name="Rectangle 53"/>
          <p:cNvSpPr>
            <a:spLocks noChangeArrowheads="1"/>
          </p:cNvSpPr>
          <p:nvPr/>
        </p:nvSpPr>
        <p:spPr bwMode="auto">
          <a:xfrm>
            <a:off x="3897313" y="2303463"/>
            <a:ext cx="46482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79400" algn="just">
              <a:tabLst>
                <a:tab pos="457200" algn="l"/>
              </a:tabLst>
            </a:pPr>
            <a:r>
              <a:rPr kumimoji="1" lang="zh-CN" altLang="en-US" sz="2800">
                <a:latin typeface="Times New Roman" pitchFamily="18" charset="0"/>
              </a:rPr>
              <a:t>找出</a:t>
            </a:r>
            <a:r>
              <a:rPr kumimoji="1" lang="en-US" altLang="zh-CN" sz="2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zh-CN" altLang="en-US" sz="2800">
                <a:latin typeface="Times New Roman" pitchFamily="18" charset="0"/>
              </a:rPr>
              <a:t>点和</a:t>
            </a:r>
            <a:r>
              <a:rPr kumimoji="1" lang="en-US" altLang="zh-CN" sz="2800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zh-CN" altLang="en-US" sz="2800">
                <a:latin typeface="Times New Roman" pitchFamily="18" charset="0"/>
              </a:rPr>
              <a:t>点，</a:t>
            </a:r>
          </a:p>
          <a:p>
            <a:pPr indent="279400" algn="just">
              <a:tabLst>
                <a:tab pos="457200" algn="l"/>
              </a:tabLst>
            </a:pPr>
            <a:r>
              <a:rPr kumimoji="1" lang="zh-CN" altLang="en-US" sz="2800">
                <a:latin typeface="Times New Roman" pitchFamily="18" charset="0"/>
              </a:rPr>
              <a:t>对应于</a:t>
            </a:r>
            <a:r>
              <a:rPr kumimoji="1" lang="en-US" altLang="zh-CN" sz="2800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zh-CN" altLang="en-US" sz="2800">
                <a:latin typeface="Times New Roman" pitchFamily="18" charset="0"/>
              </a:rPr>
              <a:t>点，</a:t>
            </a:r>
            <a:r>
              <a:rPr kumimoji="1" lang="en-US" altLang="zh-CN" sz="28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800" baseline="-30000"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800">
                <a:latin typeface="Times New Roman" pitchFamily="18" charset="0"/>
                <a:cs typeface="Times New Roman" pitchFamily="18" charset="0"/>
              </a:rPr>
              <a:t>=3.9</a:t>
            </a:r>
            <a:r>
              <a:rPr kumimoji="1" lang="en-US" altLang="zh-CN" sz="2800" i="1">
                <a:latin typeface="Times New Roman" pitchFamily="18" charset="0"/>
                <a:cs typeface="Times New Roman" pitchFamily="18" charset="0"/>
              </a:rPr>
              <a:t>mA</a:t>
            </a:r>
            <a:r>
              <a:rPr kumimoji="1" lang="zh-CN" altLang="en-US" sz="2800">
                <a:latin typeface="Times New Roman" pitchFamily="18" charset="0"/>
              </a:rPr>
              <a:t>，</a:t>
            </a:r>
            <a:r>
              <a:rPr kumimoji="1" lang="en-US" altLang="zh-CN" sz="28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800" baseline="-3000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  <a:cs typeface="Times New Roman" pitchFamily="18" charset="0"/>
              </a:rPr>
              <a:t>=0.06</a:t>
            </a:r>
            <a:r>
              <a:rPr kumimoji="1" lang="en-US" altLang="zh-CN" sz="2800" i="1">
                <a:latin typeface="Times New Roman" pitchFamily="18" charset="0"/>
                <a:cs typeface="Times New Roman" pitchFamily="18" charset="0"/>
              </a:rPr>
              <a:t>mA</a:t>
            </a:r>
            <a:r>
              <a:rPr kumimoji="1" lang="zh-CN" altLang="en-US" sz="2800">
                <a:latin typeface="Times New Roman" pitchFamily="18" charset="0"/>
              </a:rPr>
              <a:t>；</a:t>
            </a:r>
          </a:p>
          <a:p>
            <a:pPr indent="279400" algn="just">
              <a:tabLst>
                <a:tab pos="457200" algn="l"/>
              </a:tabLst>
            </a:pPr>
            <a:r>
              <a:rPr kumimoji="1" lang="zh-CN" altLang="en-US" sz="2800">
                <a:latin typeface="Times New Roman" pitchFamily="18" charset="0"/>
              </a:rPr>
              <a:t>对应于</a:t>
            </a:r>
            <a:r>
              <a:rPr kumimoji="1" lang="en-US" altLang="zh-CN" sz="2800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zh-CN" altLang="en-US" sz="2800">
                <a:latin typeface="Times New Roman" pitchFamily="18" charset="0"/>
              </a:rPr>
              <a:t>点，</a:t>
            </a:r>
            <a:r>
              <a:rPr kumimoji="1" lang="en-US" altLang="zh-CN" sz="28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800" baseline="-30000"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800">
                <a:latin typeface="Times New Roman" pitchFamily="18" charset="0"/>
                <a:cs typeface="Times New Roman" pitchFamily="18" charset="0"/>
              </a:rPr>
              <a:t>=1.8mA</a:t>
            </a:r>
            <a:r>
              <a:rPr kumimoji="1" lang="zh-CN" altLang="en-US" sz="2800">
                <a:latin typeface="Times New Roman" pitchFamily="18" charset="0"/>
              </a:rPr>
              <a:t>，</a:t>
            </a:r>
            <a:r>
              <a:rPr kumimoji="1" lang="en-US" altLang="zh-CN" sz="28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800" baseline="-3000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  <a:cs typeface="Times New Roman" pitchFamily="18" charset="0"/>
              </a:rPr>
              <a:t>=0.02</a:t>
            </a:r>
            <a:r>
              <a:rPr kumimoji="1" lang="en-US" altLang="zh-CN" sz="2800" i="1">
                <a:latin typeface="Times New Roman" pitchFamily="18" charset="0"/>
                <a:cs typeface="Times New Roman" pitchFamily="18" charset="0"/>
              </a:rPr>
              <a:t>mA</a:t>
            </a:r>
            <a:r>
              <a:rPr kumimoji="1" lang="zh-CN" altLang="en-US" sz="2800" i="1">
                <a:latin typeface="Times New Roman" pitchFamily="18" charset="0"/>
                <a:cs typeface="Times New Roman" pitchFamily="18" charset="0"/>
              </a:rPr>
              <a:t>；</a:t>
            </a:r>
            <a:endParaRPr kumimoji="1" lang="zh-CN" altLang="en-US" sz="2800">
              <a:latin typeface="Times New Roman" pitchFamily="18" charset="0"/>
            </a:endParaRPr>
          </a:p>
          <a:p>
            <a:pPr indent="279400" algn="just">
              <a:tabLst>
                <a:tab pos="457200" algn="l"/>
              </a:tabLst>
            </a:pPr>
            <a:r>
              <a:rPr kumimoji="1" lang="zh-CN" altLang="en-US" sz="2800">
                <a:latin typeface="Times New Roman" pitchFamily="18" charset="0"/>
              </a:rPr>
              <a:t>于是△</a:t>
            </a:r>
            <a:r>
              <a:rPr kumimoji="1" lang="en-US" altLang="zh-CN" sz="28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800" baseline="-30000"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800">
                <a:latin typeface="Times New Roman" pitchFamily="18" charset="0"/>
                <a:cs typeface="Times New Roman" pitchFamily="18" charset="0"/>
              </a:rPr>
              <a:t>=3.9-1.8=2.l</a:t>
            </a:r>
            <a:r>
              <a:rPr kumimoji="1" lang="en-US" altLang="zh-CN" sz="2800" i="1">
                <a:latin typeface="Times New Roman" pitchFamily="18" charset="0"/>
                <a:cs typeface="Times New Roman" pitchFamily="18" charset="0"/>
              </a:rPr>
              <a:t>mA</a:t>
            </a:r>
            <a:r>
              <a:rPr kumimoji="1" lang="zh-CN" altLang="en-US" sz="2800">
                <a:latin typeface="Times New Roman" pitchFamily="18" charset="0"/>
              </a:rPr>
              <a:t>，        △</a:t>
            </a:r>
            <a:r>
              <a:rPr kumimoji="1" lang="en-US" altLang="zh-CN" sz="28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800" baseline="-3000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  <a:cs typeface="Times New Roman" pitchFamily="18" charset="0"/>
              </a:rPr>
              <a:t>=0.06-0.02=0.04</a:t>
            </a:r>
            <a:r>
              <a:rPr kumimoji="1" lang="en-US" altLang="zh-CN" sz="2800" i="1">
                <a:latin typeface="Times New Roman" pitchFamily="18" charset="0"/>
                <a:cs typeface="Times New Roman" pitchFamily="18" charset="0"/>
              </a:rPr>
              <a:t>mA</a:t>
            </a:r>
            <a:r>
              <a:rPr kumimoji="1" lang="zh-CN" altLang="en-US" sz="2800">
                <a:latin typeface="Times New Roman" pitchFamily="18" charset="0"/>
              </a:rPr>
              <a:t>，</a:t>
            </a:r>
          </a:p>
        </p:txBody>
      </p:sp>
      <p:sp>
        <p:nvSpPr>
          <p:cNvPr id="11321" name="Rectangle 56"/>
          <p:cNvSpPr>
            <a:spLocks noChangeArrowheads="1"/>
          </p:cNvSpPr>
          <p:nvPr/>
        </p:nvSpPr>
        <p:spPr bwMode="auto">
          <a:xfrm>
            <a:off x="4572000" y="5895180"/>
            <a:ext cx="3622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dirty="0">
                <a:latin typeface="Times New Roman" pitchFamily="18" charset="0"/>
              </a:rPr>
              <a:t>所以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=2.1/0.04=52.5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341313" y="1898650"/>
            <a:ext cx="3989387" cy="4321175"/>
            <a:chOff x="480" y="1632"/>
            <a:chExt cx="2262" cy="2342"/>
          </a:xfrm>
        </p:grpSpPr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646" y="1632"/>
              <a:ext cx="2096" cy="2342"/>
              <a:chOff x="646" y="1632"/>
              <a:chExt cx="2096" cy="2342"/>
            </a:xfrm>
          </p:grpSpPr>
          <p:grpSp>
            <p:nvGrpSpPr>
              <p:cNvPr id="6" name="Group 59"/>
              <p:cNvGrpSpPr>
                <a:grpSpLocks/>
              </p:cNvGrpSpPr>
              <p:nvPr/>
            </p:nvGrpSpPr>
            <p:grpSpPr bwMode="auto">
              <a:xfrm>
                <a:off x="762" y="1800"/>
                <a:ext cx="1581" cy="1724"/>
                <a:chOff x="6895" y="7283"/>
                <a:chExt cx="3563" cy="3080"/>
              </a:xfrm>
            </p:grpSpPr>
            <p:sp>
              <p:nvSpPr>
                <p:cNvPr id="11309" name="Line 60"/>
                <p:cNvSpPr>
                  <a:spLocks noChangeShapeType="1"/>
                </p:cNvSpPr>
                <p:nvPr/>
              </p:nvSpPr>
              <p:spPr bwMode="auto">
                <a:xfrm>
                  <a:off x="6895" y="7283"/>
                  <a:ext cx="0" cy="308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 type="stealth" w="sm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0" name="Line 61"/>
                <p:cNvSpPr>
                  <a:spLocks noChangeShapeType="1"/>
                </p:cNvSpPr>
                <p:nvPr/>
              </p:nvSpPr>
              <p:spPr bwMode="auto">
                <a:xfrm>
                  <a:off x="6918" y="10357"/>
                  <a:ext cx="3540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 type="stealth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1" name="Freeform 62"/>
                <p:cNvSpPr>
                  <a:spLocks/>
                </p:cNvSpPr>
                <p:nvPr/>
              </p:nvSpPr>
              <p:spPr bwMode="auto">
                <a:xfrm>
                  <a:off x="6918" y="7500"/>
                  <a:ext cx="920" cy="2860"/>
                </a:xfrm>
                <a:custGeom>
                  <a:avLst/>
                  <a:gdLst>
                    <a:gd name="T0" fmla="*/ 0 w 1680"/>
                    <a:gd name="T1" fmla="*/ 3000 h 3000"/>
                    <a:gd name="T2" fmla="*/ 140 w 1680"/>
                    <a:gd name="T3" fmla="*/ 920 h 3000"/>
                    <a:gd name="T4" fmla="*/ 760 w 1680"/>
                    <a:gd name="T5" fmla="*/ 320 h 3000"/>
                    <a:gd name="T6" fmla="*/ 1680 w 1680"/>
                    <a:gd name="T7" fmla="*/ 0 h 30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80"/>
                    <a:gd name="T13" fmla="*/ 0 h 3000"/>
                    <a:gd name="T14" fmla="*/ 1680 w 1680"/>
                    <a:gd name="T15" fmla="*/ 3000 h 30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80" h="3000">
                      <a:moveTo>
                        <a:pt x="0" y="3000"/>
                      </a:moveTo>
                      <a:cubicBezTo>
                        <a:pt x="6" y="2183"/>
                        <a:pt x="13" y="1367"/>
                        <a:pt x="140" y="920"/>
                      </a:cubicBezTo>
                      <a:cubicBezTo>
                        <a:pt x="267" y="473"/>
                        <a:pt x="503" y="473"/>
                        <a:pt x="760" y="320"/>
                      </a:cubicBezTo>
                      <a:cubicBezTo>
                        <a:pt x="1017" y="167"/>
                        <a:pt x="1348" y="83"/>
                        <a:pt x="16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2" name="Freeform 63"/>
                <p:cNvSpPr>
                  <a:spLocks/>
                </p:cNvSpPr>
                <p:nvPr/>
              </p:nvSpPr>
              <p:spPr bwMode="auto">
                <a:xfrm>
                  <a:off x="6938" y="8820"/>
                  <a:ext cx="1900" cy="620"/>
                </a:xfrm>
                <a:custGeom>
                  <a:avLst/>
                  <a:gdLst>
                    <a:gd name="T0" fmla="*/ 0 w 2280"/>
                    <a:gd name="T1" fmla="*/ 680 h 680"/>
                    <a:gd name="T2" fmla="*/ 80 w 2280"/>
                    <a:gd name="T3" fmla="*/ 480 h 680"/>
                    <a:gd name="T4" fmla="*/ 360 w 2280"/>
                    <a:gd name="T5" fmla="*/ 340 h 680"/>
                    <a:gd name="T6" fmla="*/ 940 w 2280"/>
                    <a:gd name="T7" fmla="*/ 220 h 680"/>
                    <a:gd name="T8" fmla="*/ 2280 w 2280"/>
                    <a:gd name="T9" fmla="*/ 0 h 6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80"/>
                    <a:gd name="T16" fmla="*/ 0 h 680"/>
                    <a:gd name="T17" fmla="*/ 2280 w 2280"/>
                    <a:gd name="T18" fmla="*/ 680 h 6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80" h="680">
                      <a:moveTo>
                        <a:pt x="0" y="680"/>
                      </a:moveTo>
                      <a:cubicBezTo>
                        <a:pt x="10" y="608"/>
                        <a:pt x="20" y="537"/>
                        <a:pt x="80" y="480"/>
                      </a:cubicBezTo>
                      <a:cubicBezTo>
                        <a:pt x="140" y="423"/>
                        <a:pt x="217" y="383"/>
                        <a:pt x="360" y="340"/>
                      </a:cubicBezTo>
                      <a:cubicBezTo>
                        <a:pt x="503" y="297"/>
                        <a:pt x="620" y="277"/>
                        <a:pt x="940" y="220"/>
                      </a:cubicBezTo>
                      <a:cubicBezTo>
                        <a:pt x="1260" y="163"/>
                        <a:pt x="1770" y="81"/>
                        <a:pt x="22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3" name="Freeform 64"/>
                <p:cNvSpPr>
                  <a:spLocks/>
                </p:cNvSpPr>
                <p:nvPr/>
              </p:nvSpPr>
              <p:spPr bwMode="auto">
                <a:xfrm>
                  <a:off x="6918" y="9980"/>
                  <a:ext cx="3140" cy="380"/>
                </a:xfrm>
                <a:custGeom>
                  <a:avLst/>
                  <a:gdLst>
                    <a:gd name="T0" fmla="*/ 0 w 2560"/>
                    <a:gd name="T1" fmla="*/ 600 h 600"/>
                    <a:gd name="T2" fmla="*/ 80 w 2560"/>
                    <a:gd name="T3" fmla="*/ 420 h 600"/>
                    <a:gd name="T4" fmla="*/ 440 w 2560"/>
                    <a:gd name="T5" fmla="*/ 280 h 600"/>
                    <a:gd name="T6" fmla="*/ 1140 w 2560"/>
                    <a:gd name="T7" fmla="*/ 200 h 600"/>
                    <a:gd name="T8" fmla="*/ 2560 w 2560"/>
                    <a:gd name="T9" fmla="*/ 0 h 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60"/>
                    <a:gd name="T16" fmla="*/ 0 h 600"/>
                    <a:gd name="T17" fmla="*/ 2560 w 2560"/>
                    <a:gd name="T18" fmla="*/ 600 h 6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60" h="600">
                      <a:moveTo>
                        <a:pt x="0" y="600"/>
                      </a:moveTo>
                      <a:cubicBezTo>
                        <a:pt x="3" y="536"/>
                        <a:pt x="7" y="473"/>
                        <a:pt x="80" y="420"/>
                      </a:cubicBezTo>
                      <a:cubicBezTo>
                        <a:pt x="153" y="367"/>
                        <a:pt x="263" y="317"/>
                        <a:pt x="440" y="280"/>
                      </a:cubicBezTo>
                      <a:cubicBezTo>
                        <a:pt x="617" y="243"/>
                        <a:pt x="787" y="247"/>
                        <a:pt x="1140" y="200"/>
                      </a:cubicBezTo>
                      <a:cubicBezTo>
                        <a:pt x="1493" y="153"/>
                        <a:pt x="2026" y="76"/>
                        <a:pt x="256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4" name="Freeform 65"/>
                <p:cNvSpPr>
                  <a:spLocks/>
                </p:cNvSpPr>
                <p:nvPr/>
              </p:nvSpPr>
              <p:spPr bwMode="auto">
                <a:xfrm>
                  <a:off x="6918" y="9080"/>
                  <a:ext cx="2160" cy="660"/>
                </a:xfrm>
                <a:custGeom>
                  <a:avLst/>
                  <a:gdLst>
                    <a:gd name="T0" fmla="*/ 0 w 2280"/>
                    <a:gd name="T1" fmla="*/ 680 h 680"/>
                    <a:gd name="T2" fmla="*/ 80 w 2280"/>
                    <a:gd name="T3" fmla="*/ 480 h 680"/>
                    <a:gd name="T4" fmla="*/ 360 w 2280"/>
                    <a:gd name="T5" fmla="*/ 340 h 680"/>
                    <a:gd name="T6" fmla="*/ 940 w 2280"/>
                    <a:gd name="T7" fmla="*/ 220 h 680"/>
                    <a:gd name="T8" fmla="*/ 2280 w 2280"/>
                    <a:gd name="T9" fmla="*/ 0 h 6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80"/>
                    <a:gd name="T16" fmla="*/ 0 h 680"/>
                    <a:gd name="T17" fmla="*/ 2280 w 2280"/>
                    <a:gd name="T18" fmla="*/ 680 h 6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80" h="680">
                      <a:moveTo>
                        <a:pt x="0" y="680"/>
                      </a:moveTo>
                      <a:cubicBezTo>
                        <a:pt x="10" y="608"/>
                        <a:pt x="20" y="537"/>
                        <a:pt x="80" y="480"/>
                      </a:cubicBezTo>
                      <a:cubicBezTo>
                        <a:pt x="140" y="423"/>
                        <a:pt x="217" y="383"/>
                        <a:pt x="360" y="340"/>
                      </a:cubicBezTo>
                      <a:cubicBezTo>
                        <a:pt x="503" y="297"/>
                        <a:pt x="620" y="277"/>
                        <a:pt x="940" y="220"/>
                      </a:cubicBezTo>
                      <a:cubicBezTo>
                        <a:pt x="1260" y="163"/>
                        <a:pt x="1770" y="81"/>
                        <a:pt x="22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5" name="Freeform 66"/>
                <p:cNvSpPr>
                  <a:spLocks/>
                </p:cNvSpPr>
                <p:nvPr/>
              </p:nvSpPr>
              <p:spPr bwMode="auto">
                <a:xfrm>
                  <a:off x="6938" y="9340"/>
                  <a:ext cx="2520" cy="660"/>
                </a:xfrm>
                <a:custGeom>
                  <a:avLst/>
                  <a:gdLst>
                    <a:gd name="T0" fmla="*/ 0 w 2280"/>
                    <a:gd name="T1" fmla="*/ 680 h 680"/>
                    <a:gd name="T2" fmla="*/ 80 w 2280"/>
                    <a:gd name="T3" fmla="*/ 480 h 680"/>
                    <a:gd name="T4" fmla="*/ 360 w 2280"/>
                    <a:gd name="T5" fmla="*/ 340 h 680"/>
                    <a:gd name="T6" fmla="*/ 940 w 2280"/>
                    <a:gd name="T7" fmla="*/ 220 h 680"/>
                    <a:gd name="T8" fmla="*/ 2280 w 2280"/>
                    <a:gd name="T9" fmla="*/ 0 h 6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80"/>
                    <a:gd name="T16" fmla="*/ 0 h 680"/>
                    <a:gd name="T17" fmla="*/ 2280 w 2280"/>
                    <a:gd name="T18" fmla="*/ 680 h 6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80" h="680">
                      <a:moveTo>
                        <a:pt x="0" y="680"/>
                      </a:moveTo>
                      <a:cubicBezTo>
                        <a:pt x="10" y="608"/>
                        <a:pt x="20" y="537"/>
                        <a:pt x="80" y="480"/>
                      </a:cubicBezTo>
                      <a:cubicBezTo>
                        <a:pt x="140" y="423"/>
                        <a:pt x="217" y="383"/>
                        <a:pt x="360" y="340"/>
                      </a:cubicBezTo>
                      <a:cubicBezTo>
                        <a:pt x="503" y="297"/>
                        <a:pt x="620" y="277"/>
                        <a:pt x="940" y="220"/>
                      </a:cubicBezTo>
                      <a:cubicBezTo>
                        <a:pt x="1260" y="163"/>
                        <a:pt x="1770" y="81"/>
                        <a:pt x="22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6" name="Freeform 67"/>
                <p:cNvSpPr>
                  <a:spLocks/>
                </p:cNvSpPr>
                <p:nvPr/>
              </p:nvSpPr>
              <p:spPr bwMode="auto">
                <a:xfrm>
                  <a:off x="6918" y="9640"/>
                  <a:ext cx="2740" cy="660"/>
                </a:xfrm>
                <a:custGeom>
                  <a:avLst/>
                  <a:gdLst>
                    <a:gd name="T0" fmla="*/ 0 w 2280"/>
                    <a:gd name="T1" fmla="*/ 680 h 680"/>
                    <a:gd name="T2" fmla="*/ 80 w 2280"/>
                    <a:gd name="T3" fmla="*/ 480 h 680"/>
                    <a:gd name="T4" fmla="*/ 360 w 2280"/>
                    <a:gd name="T5" fmla="*/ 340 h 680"/>
                    <a:gd name="T6" fmla="*/ 940 w 2280"/>
                    <a:gd name="T7" fmla="*/ 220 h 680"/>
                    <a:gd name="T8" fmla="*/ 2280 w 2280"/>
                    <a:gd name="T9" fmla="*/ 0 h 6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80"/>
                    <a:gd name="T16" fmla="*/ 0 h 680"/>
                    <a:gd name="T17" fmla="*/ 2280 w 2280"/>
                    <a:gd name="T18" fmla="*/ 680 h 6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80" h="680">
                      <a:moveTo>
                        <a:pt x="0" y="680"/>
                      </a:moveTo>
                      <a:cubicBezTo>
                        <a:pt x="10" y="608"/>
                        <a:pt x="20" y="537"/>
                        <a:pt x="80" y="480"/>
                      </a:cubicBezTo>
                      <a:cubicBezTo>
                        <a:pt x="140" y="423"/>
                        <a:pt x="217" y="383"/>
                        <a:pt x="360" y="340"/>
                      </a:cubicBezTo>
                      <a:cubicBezTo>
                        <a:pt x="503" y="297"/>
                        <a:pt x="620" y="277"/>
                        <a:pt x="940" y="220"/>
                      </a:cubicBezTo>
                      <a:cubicBezTo>
                        <a:pt x="1260" y="163"/>
                        <a:pt x="1770" y="81"/>
                        <a:pt x="22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7" name="Freeform 68"/>
                <p:cNvSpPr>
                  <a:spLocks/>
                </p:cNvSpPr>
                <p:nvPr/>
              </p:nvSpPr>
              <p:spPr bwMode="auto">
                <a:xfrm>
                  <a:off x="6938" y="8500"/>
                  <a:ext cx="1780" cy="640"/>
                </a:xfrm>
                <a:custGeom>
                  <a:avLst/>
                  <a:gdLst>
                    <a:gd name="T0" fmla="*/ 0 w 2280"/>
                    <a:gd name="T1" fmla="*/ 680 h 680"/>
                    <a:gd name="T2" fmla="*/ 80 w 2280"/>
                    <a:gd name="T3" fmla="*/ 480 h 680"/>
                    <a:gd name="T4" fmla="*/ 360 w 2280"/>
                    <a:gd name="T5" fmla="*/ 340 h 680"/>
                    <a:gd name="T6" fmla="*/ 940 w 2280"/>
                    <a:gd name="T7" fmla="*/ 220 h 680"/>
                    <a:gd name="T8" fmla="*/ 2280 w 2280"/>
                    <a:gd name="T9" fmla="*/ 0 h 6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80"/>
                    <a:gd name="T16" fmla="*/ 0 h 680"/>
                    <a:gd name="T17" fmla="*/ 2280 w 2280"/>
                    <a:gd name="T18" fmla="*/ 680 h 6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80" h="680">
                      <a:moveTo>
                        <a:pt x="0" y="680"/>
                      </a:moveTo>
                      <a:cubicBezTo>
                        <a:pt x="10" y="608"/>
                        <a:pt x="20" y="537"/>
                        <a:pt x="80" y="480"/>
                      </a:cubicBezTo>
                      <a:cubicBezTo>
                        <a:pt x="140" y="423"/>
                        <a:pt x="217" y="383"/>
                        <a:pt x="360" y="340"/>
                      </a:cubicBezTo>
                      <a:cubicBezTo>
                        <a:pt x="503" y="297"/>
                        <a:pt x="620" y="277"/>
                        <a:pt x="940" y="220"/>
                      </a:cubicBezTo>
                      <a:cubicBezTo>
                        <a:pt x="1260" y="163"/>
                        <a:pt x="1770" y="81"/>
                        <a:pt x="22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8" name="Freeform 69"/>
                <p:cNvSpPr>
                  <a:spLocks/>
                </p:cNvSpPr>
                <p:nvPr/>
              </p:nvSpPr>
              <p:spPr bwMode="auto">
                <a:xfrm>
                  <a:off x="6978" y="8000"/>
                  <a:ext cx="1340" cy="500"/>
                </a:xfrm>
                <a:custGeom>
                  <a:avLst/>
                  <a:gdLst>
                    <a:gd name="T0" fmla="*/ 0 w 2280"/>
                    <a:gd name="T1" fmla="*/ 680 h 680"/>
                    <a:gd name="T2" fmla="*/ 80 w 2280"/>
                    <a:gd name="T3" fmla="*/ 480 h 680"/>
                    <a:gd name="T4" fmla="*/ 360 w 2280"/>
                    <a:gd name="T5" fmla="*/ 340 h 680"/>
                    <a:gd name="T6" fmla="*/ 940 w 2280"/>
                    <a:gd name="T7" fmla="*/ 220 h 680"/>
                    <a:gd name="T8" fmla="*/ 2280 w 2280"/>
                    <a:gd name="T9" fmla="*/ 0 h 6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80"/>
                    <a:gd name="T16" fmla="*/ 0 h 680"/>
                    <a:gd name="T17" fmla="*/ 2280 w 2280"/>
                    <a:gd name="T18" fmla="*/ 680 h 6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80" h="680">
                      <a:moveTo>
                        <a:pt x="0" y="680"/>
                      </a:moveTo>
                      <a:cubicBezTo>
                        <a:pt x="10" y="608"/>
                        <a:pt x="20" y="537"/>
                        <a:pt x="80" y="480"/>
                      </a:cubicBezTo>
                      <a:cubicBezTo>
                        <a:pt x="140" y="423"/>
                        <a:pt x="217" y="383"/>
                        <a:pt x="360" y="340"/>
                      </a:cubicBezTo>
                      <a:cubicBezTo>
                        <a:pt x="503" y="297"/>
                        <a:pt x="620" y="277"/>
                        <a:pt x="940" y="220"/>
                      </a:cubicBezTo>
                      <a:cubicBezTo>
                        <a:pt x="1260" y="163"/>
                        <a:pt x="1770" y="81"/>
                        <a:pt x="22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9" name="Freeform 70"/>
                <p:cNvSpPr>
                  <a:spLocks/>
                </p:cNvSpPr>
                <p:nvPr/>
              </p:nvSpPr>
              <p:spPr bwMode="auto">
                <a:xfrm>
                  <a:off x="6958" y="8220"/>
                  <a:ext cx="1540" cy="600"/>
                </a:xfrm>
                <a:custGeom>
                  <a:avLst/>
                  <a:gdLst>
                    <a:gd name="T0" fmla="*/ 0 w 2280"/>
                    <a:gd name="T1" fmla="*/ 680 h 680"/>
                    <a:gd name="T2" fmla="*/ 80 w 2280"/>
                    <a:gd name="T3" fmla="*/ 480 h 680"/>
                    <a:gd name="T4" fmla="*/ 360 w 2280"/>
                    <a:gd name="T5" fmla="*/ 340 h 680"/>
                    <a:gd name="T6" fmla="*/ 940 w 2280"/>
                    <a:gd name="T7" fmla="*/ 220 h 680"/>
                    <a:gd name="T8" fmla="*/ 2280 w 2280"/>
                    <a:gd name="T9" fmla="*/ 0 h 6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80"/>
                    <a:gd name="T16" fmla="*/ 0 h 680"/>
                    <a:gd name="T17" fmla="*/ 2280 w 2280"/>
                    <a:gd name="T18" fmla="*/ 680 h 6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80" h="680">
                      <a:moveTo>
                        <a:pt x="0" y="680"/>
                      </a:moveTo>
                      <a:cubicBezTo>
                        <a:pt x="10" y="608"/>
                        <a:pt x="20" y="537"/>
                        <a:pt x="80" y="480"/>
                      </a:cubicBezTo>
                      <a:cubicBezTo>
                        <a:pt x="140" y="423"/>
                        <a:pt x="217" y="383"/>
                        <a:pt x="360" y="340"/>
                      </a:cubicBezTo>
                      <a:cubicBezTo>
                        <a:pt x="503" y="297"/>
                        <a:pt x="620" y="277"/>
                        <a:pt x="940" y="220"/>
                      </a:cubicBezTo>
                      <a:cubicBezTo>
                        <a:pt x="1260" y="163"/>
                        <a:pt x="1770" y="81"/>
                        <a:pt x="22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0" name="Freeform 71"/>
                <p:cNvSpPr>
                  <a:spLocks/>
                </p:cNvSpPr>
                <p:nvPr/>
              </p:nvSpPr>
              <p:spPr bwMode="auto">
                <a:xfrm>
                  <a:off x="7018" y="7760"/>
                  <a:ext cx="1060" cy="540"/>
                </a:xfrm>
                <a:custGeom>
                  <a:avLst/>
                  <a:gdLst>
                    <a:gd name="T0" fmla="*/ 0 w 2280"/>
                    <a:gd name="T1" fmla="*/ 680 h 680"/>
                    <a:gd name="T2" fmla="*/ 80 w 2280"/>
                    <a:gd name="T3" fmla="*/ 480 h 680"/>
                    <a:gd name="T4" fmla="*/ 360 w 2280"/>
                    <a:gd name="T5" fmla="*/ 340 h 680"/>
                    <a:gd name="T6" fmla="*/ 940 w 2280"/>
                    <a:gd name="T7" fmla="*/ 220 h 680"/>
                    <a:gd name="T8" fmla="*/ 2280 w 2280"/>
                    <a:gd name="T9" fmla="*/ 0 h 6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80"/>
                    <a:gd name="T16" fmla="*/ 0 h 680"/>
                    <a:gd name="T17" fmla="*/ 2280 w 2280"/>
                    <a:gd name="T18" fmla="*/ 680 h 6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80" h="680">
                      <a:moveTo>
                        <a:pt x="0" y="680"/>
                      </a:moveTo>
                      <a:cubicBezTo>
                        <a:pt x="10" y="608"/>
                        <a:pt x="20" y="537"/>
                        <a:pt x="80" y="480"/>
                      </a:cubicBezTo>
                      <a:cubicBezTo>
                        <a:pt x="140" y="423"/>
                        <a:pt x="217" y="383"/>
                        <a:pt x="360" y="340"/>
                      </a:cubicBezTo>
                      <a:cubicBezTo>
                        <a:pt x="503" y="297"/>
                        <a:pt x="620" y="277"/>
                        <a:pt x="940" y="220"/>
                      </a:cubicBezTo>
                      <a:cubicBezTo>
                        <a:pt x="1260" y="163"/>
                        <a:pt x="1770" y="81"/>
                        <a:pt x="2280" y="0"/>
                      </a:cubicBezTo>
                    </a:path>
                  </a:pathLst>
                </a:cu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283" name="Text Box 72"/>
              <p:cNvSpPr txBox="1">
                <a:spLocks noChangeArrowheads="1"/>
              </p:cNvSpPr>
              <p:nvPr/>
            </p:nvSpPr>
            <p:spPr bwMode="auto">
              <a:xfrm>
                <a:off x="2022" y="3464"/>
                <a:ext cx="664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000">
                    <a:latin typeface="Times New Roman" pitchFamily="18" charset="0"/>
                  </a:rPr>
                  <a:t>-</a:t>
                </a:r>
                <a:r>
                  <a:rPr lang="en-US" altLang="zh-CN" sz="2000" i="1">
                    <a:latin typeface="Times New Roman" pitchFamily="18" charset="0"/>
                  </a:rPr>
                  <a:t>u</a:t>
                </a:r>
                <a:r>
                  <a:rPr lang="en-US" altLang="zh-CN" sz="2000" i="1" baseline="-25000">
                    <a:latin typeface="Times New Roman" pitchFamily="18" charset="0"/>
                  </a:rPr>
                  <a:t>CE</a:t>
                </a:r>
                <a:r>
                  <a:rPr lang="en-US" altLang="zh-CN" sz="2000">
                    <a:latin typeface="Times New Roman" pitchFamily="18" charset="0"/>
                  </a:rPr>
                  <a:t>(</a:t>
                </a:r>
                <a:r>
                  <a:rPr lang="en-US" altLang="zh-CN" sz="2000" i="1">
                    <a:latin typeface="Times New Roman" pitchFamily="18" charset="0"/>
                  </a:rPr>
                  <a:t>V</a:t>
                </a:r>
                <a:r>
                  <a:rPr lang="en-US" altLang="zh-CN" sz="200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11284" name="Text Box 73"/>
              <p:cNvSpPr txBox="1">
                <a:spLocks noChangeArrowheads="1"/>
              </p:cNvSpPr>
              <p:nvPr/>
            </p:nvSpPr>
            <p:spPr bwMode="auto">
              <a:xfrm>
                <a:off x="742" y="1632"/>
                <a:ext cx="693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000" i="1">
                    <a:latin typeface="Times New Roman" pitchFamily="18" charset="0"/>
                  </a:rPr>
                  <a:t>i</a:t>
                </a:r>
                <a:r>
                  <a:rPr lang="en-US" altLang="zh-CN" sz="2000" i="1" baseline="-25000">
                    <a:latin typeface="Times New Roman" pitchFamily="18" charset="0"/>
                  </a:rPr>
                  <a:t>C</a:t>
                </a:r>
                <a:r>
                  <a:rPr lang="en-US" altLang="zh-CN" sz="2000">
                    <a:latin typeface="Times New Roman" pitchFamily="18" charset="0"/>
                  </a:rPr>
                  <a:t>(</a:t>
                </a:r>
                <a:r>
                  <a:rPr lang="en-US" altLang="zh-CN" sz="2000" i="1">
                    <a:latin typeface="Times New Roman" pitchFamily="18" charset="0"/>
                  </a:rPr>
                  <a:t>mA</a:t>
                </a:r>
                <a:r>
                  <a:rPr lang="en-US" altLang="zh-CN" sz="200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11285" name="Line 74"/>
              <p:cNvSpPr>
                <a:spLocks noChangeShapeType="1"/>
              </p:cNvSpPr>
              <p:nvPr/>
            </p:nvSpPr>
            <p:spPr bwMode="auto">
              <a:xfrm flipH="1">
                <a:off x="770" y="3255"/>
                <a:ext cx="426" cy="0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6" name="Line 75"/>
              <p:cNvSpPr>
                <a:spLocks noChangeShapeType="1"/>
              </p:cNvSpPr>
              <p:nvPr/>
            </p:nvSpPr>
            <p:spPr bwMode="auto">
              <a:xfrm flipH="1">
                <a:off x="762" y="3098"/>
                <a:ext cx="346" cy="0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7" name="Line 76"/>
              <p:cNvSpPr>
                <a:spLocks noChangeShapeType="1"/>
              </p:cNvSpPr>
              <p:nvPr/>
            </p:nvSpPr>
            <p:spPr bwMode="auto">
              <a:xfrm flipH="1">
                <a:off x="770" y="2930"/>
                <a:ext cx="364" cy="0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8" name="Line 77"/>
              <p:cNvSpPr>
                <a:spLocks noChangeShapeType="1"/>
              </p:cNvSpPr>
              <p:nvPr/>
            </p:nvSpPr>
            <p:spPr bwMode="auto">
              <a:xfrm flipH="1">
                <a:off x="762" y="3389"/>
                <a:ext cx="381" cy="0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9" name="Line 78"/>
              <p:cNvSpPr>
                <a:spLocks noChangeShapeType="1"/>
              </p:cNvSpPr>
              <p:nvPr/>
            </p:nvSpPr>
            <p:spPr bwMode="auto">
              <a:xfrm>
                <a:off x="1134" y="2930"/>
                <a:ext cx="0" cy="594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0" name="Line 79"/>
              <p:cNvSpPr>
                <a:spLocks noChangeShapeType="1"/>
              </p:cNvSpPr>
              <p:nvPr/>
            </p:nvSpPr>
            <p:spPr bwMode="auto">
              <a:xfrm>
                <a:off x="948" y="3524"/>
                <a:ext cx="0" cy="22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1" name="Line 80"/>
              <p:cNvSpPr>
                <a:spLocks noChangeShapeType="1"/>
              </p:cNvSpPr>
              <p:nvPr/>
            </p:nvSpPr>
            <p:spPr bwMode="auto">
              <a:xfrm>
                <a:off x="1329" y="3524"/>
                <a:ext cx="0" cy="33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2" name="Line 81"/>
              <p:cNvSpPr>
                <a:spLocks noChangeShapeType="1"/>
              </p:cNvSpPr>
              <p:nvPr/>
            </p:nvSpPr>
            <p:spPr bwMode="auto">
              <a:xfrm>
                <a:off x="1507" y="3535"/>
                <a:ext cx="0" cy="22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3" name="Line 82"/>
              <p:cNvSpPr>
                <a:spLocks noChangeShapeType="1"/>
              </p:cNvSpPr>
              <p:nvPr/>
            </p:nvSpPr>
            <p:spPr bwMode="auto">
              <a:xfrm flipH="1">
                <a:off x="1685" y="3524"/>
                <a:ext cx="0" cy="33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4" name="Line 83"/>
              <p:cNvSpPr>
                <a:spLocks noChangeShapeType="1"/>
              </p:cNvSpPr>
              <p:nvPr/>
            </p:nvSpPr>
            <p:spPr bwMode="auto">
              <a:xfrm>
                <a:off x="1844" y="3524"/>
                <a:ext cx="0" cy="4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5" name="Line 84"/>
              <p:cNvSpPr>
                <a:spLocks noChangeShapeType="1"/>
              </p:cNvSpPr>
              <p:nvPr/>
            </p:nvSpPr>
            <p:spPr bwMode="auto">
              <a:xfrm>
                <a:off x="2004" y="3524"/>
                <a:ext cx="0" cy="44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6" name="Text Box 85"/>
              <p:cNvSpPr txBox="1">
                <a:spLocks noChangeArrowheads="1"/>
              </p:cNvSpPr>
              <p:nvPr/>
            </p:nvSpPr>
            <p:spPr bwMode="auto">
              <a:xfrm>
                <a:off x="2119" y="3176"/>
                <a:ext cx="382" cy="3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000" b="0" i="1">
                    <a:latin typeface="Times New Roman" pitchFamily="18" charset="0"/>
                  </a:rPr>
                  <a:t>i</a:t>
                </a:r>
                <a:r>
                  <a:rPr lang="en-US" altLang="zh-CN" sz="2000" b="0" i="1" baseline="-25000">
                    <a:latin typeface="Times New Roman" pitchFamily="18" charset="0"/>
                  </a:rPr>
                  <a:t>B</a:t>
                </a:r>
                <a:r>
                  <a:rPr lang="en-US" altLang="zh-CN" sz="2000" b="0">
                    <a:latin typeface="Times New Roman" pitchFamily="18" charset="0"/>
                  </a:rPr>
                  <a:t>=0</a:t>
                </a:r>
              </a:p>
            </p:txBody>
          </p:sp>
          <p:sp>
            <p:nvSpPr>
              <p:cNvPr id="11297" name="Text Box 86"/>
              <p:cNvSpPr txBox="1">
                <a:spLocks noChangeArrowheads="1"/>
              </p:cNvSpPr>
              <p:nvPr/>
            </p:nvSpPr>
            <p:spPr bwMode="auto">
              <a:xfrm>
                <a:off x="1951" y="2975"/>
                <a:ext cx="615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000" b="0">
                    <a:latin typeface="Times New Roman" pitchFamily="18" charset="0"/>
                  </a:rPr>
                  <a:t>0.02</a:t>
                </a:r>
                <a:r>
                  <a:rPr lang="en-US" altLang="zh-CN" sz="2000" b="0" i="1">
                    <a:latin typeface="Times New Roman" pitchFamily="18" charset="0"/>
                  </a:rPr>
                  <a:t>mA</a:t>
                </a:r>
                <a:endParaRPr lang="en-US" altLang="zh-CN" sz="2000" b="0">
                  <a:latin typeface="Times New Roman" pitchFamily="18" charset="0"/>
                </a:endParaRPr>
              </a:p>
            </p:txBody>
          </p:sp>
          <p:sp>
            <p:nvSpPr>
              <p:cNvPr id="11298" name="Text Box 87"/>
              <p:cNvSpPr txBox="1">
                <a:spLocks noChangeArrowheads="1"/>
              </p:cNvSpPr>
              <p:nvPr/>
            </p:nvSpPr>
            <p:spPr bwMode="auto">
              <a:xfrm>
                <a:off x="1844" y="2818"/>
                <a:ext cx="480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000" b="0">
                    <a:latin typeface="Times New Roman" pitchFamily="18" charset="0"/>
                  </a:rPr>
                  <a:t>0.04</a:t>
                </a:r>
              </a:p>
            </p:txBody>
          </p:sp>
          <p:sp>
            <p:nvSpPr>
              <p:cNvPr id="11299" name="Text Box 88"/>
              <p:cNvSpPr txBox="1">
                <a:spLocks noChangeArrowheads="1"/>
              </p:cNvSpPr>
              <p:nvPr/>
            </p:nvSpPr>
            <p:spPr bwMode="auto">
              <a:xfrm>
                <a:off x="1693" y="2662"/>
                <a:ext cx="480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000" b="0">
                    <a:latin typeface="Times New Roman" pitchFamily="18" charset="0"/>
                  </a:rPr>
                  <a:t>0.06</a:t>
                </a:r>
              </a:p>
            </p:txBody>
          </p:sp>
          <p:sp>
            <p:nvSpPr>
              <p:cNvPr id="11300" name="Text Box 89"/>
              <p:cNvSpPr txBox="1">
                <a:spLocks noChangeArrowheads="1"/>
              </p:cNvSpPr>
              <p:nvPr/>
            </p:nvSpPr>
            <p:spPr bwMode="auto">
              <a:xfrm>
                <a:off x="1578" y="2516"/>
                <a:ext cx="479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000" b="0">
                    <a:latin typeface="Times New Roman" pitchFamily="18" charset="0"/>
                  </a:rPr>
                  <a:t>0.08</a:t>
                </a:r>
              </a:p>
            </p:txBody>
          </p:sp>
          <p:sp>
            <p:nvSpPr>
              <p:cNvPr id="11301" name="Text Box 90"/>
              <p:cNvSpPr txBox="1">
                <a:spLocks noChangeArrowheads="1"/>
              </p:cNvSpPr>
              <p:nvPr/>
            </p:nvSpPr>
            <p:spPr bwMode="auto">
              <a:xfrm>
                <a:off x="1525" y="2348"/>
                <a:ext cx="310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000" b="0">
                    <a:latin typeface="Times New Roman" pitchFamily="18" charset="0"/>
                  </a:rPr>
                  <a:t>0.1</a:t>
                </a:r>
              </a:p>
            </p:txBody>
          </p:sp>
          <p:sp>
            <p:nvSpPr>
              <p:cNvPr id="11302" name="Text Box 91"/>
              <p:cNvSpPr txBox="1">
                <a:spLocks noChangeArrowheads="1"/>
              </p:cNvSpPr>
              <p:nvPr/>
            </p:nvSpPr>
            <p:spPr bwMode="auto">
              <a:xfrm>
                <a:off x="1338" y="2068"/>
                <a:ext cx="480" cy="3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000" b="0">
                    <a:latin typeface="Times New Roman" pitchFamily="18" charset="0"/>
                  </a:rPr>
                  <a:t>0.14</a:t>
                </a:r>
              </a:p>
            </p:txBody>
          </p:sp>
          <p:sp>
            <p:nvSpPr>
              <p:cNvPr id="11303" name="Text Box 92"/>
              <p:cNvSpPr txBox="1">
                <a:spLocks noChangeArrowheads="1"/>
              </p:cNvSpPr>
              <p:nvPr/>
            </p:nvSpPr>
            <p:spPr bwMode="auto">
              <a:xfrm>
                <a:off x="1134" y="1811"/>
                <a:ext cx="479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000" b="0">
                    <a:latin typeface="Times New Roman" pitchFamily="18" charset="0"/>
                  </a:rPr>
                  <a:t>0.18</a:t>
                </a:r>
              </a:p>
            </p:txBody>
          </p:sp>
          <p:sp>
            <p:nvSpPr>
              <p:cNvPr id="11304" name="Text Box 93"/>
              <p:cNvSpPr txBox="1">
                <a:spLocks noChangeArrowheads="1"/>
              </p:cNvSpPr>
              <p:nvPr/>
            </p:nvSpPr>
            <p:spPr bwMode="auto">
              <a:xfrm>
                <a:off x="1096" y="2722"/>
                <a:ext cx="248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000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11305" name="Text Box 94"/>
              <p:cNvSpPr txBox="1">
                <a:spLocks noChangeArrowheads="1"/>
              </p:cNvSpPr>
              <p:nvPr/>
            </p:nvSpPr>
            <p:spPr bwMode="auto">
              <a:xfrm>
                <a:off x="1108" y="2880"/>
                <a:ext cx="266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000" i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1306" name="Text Box 95"/>
              <p:cNvSpPr txBox="1">
                <a:spLocks noChangeArrowheads="1"/>
              </p:cNvSpPr>
              <p:nvPr/>
            </p:nvSpPr>
            <p:spPr bwMode="auto">
              <a:xfrm>
                <a:off x="1090" y="3058"/>
                <a:ext cx="266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000" i="1"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11307" name="Text Box 96"/>
              <p:cNvSpPr txBox="1">
                <a:spLocks noChangeArrowheads="1"/>
              </p:cNvSpPr>
              <p:nvPr/>
            </p:nvSpPr>
            <p:spPr bwMode="auto">
              <a:xfrm>
                <a:off x="646" y="3445"/>
                <a:ext cx="336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000" b="0">
                    <a:latin typeface="Times New Roman" pitchFamily="18" charset="0"/>
                  </a:rPr>
                  <a:t>0</a:t>
                </a:r>
              </a:p>
              <a:p>
                <a:pPr algn="just" eaLnBrk="0" hangingPunct="0"/>
                <a:endParaRPr lang="en-US" altLang="zh-CN" sz="2000" b="0">
                  <a:latin typeface="Times New Roman" pitchFamily="18" charset="0"/>
                </a:endParaRPr>
              </a:p>
            </p:txBody>
          </p:sp>
          <p:sp>
            <p:nvSpPr>
              <p:cNvPr id="11308" name="Text Box 97"/>
              <p:cNvSpPr txBox="1">
                <a:spLocks noChangeArrowheads="1"/>
              </p:cNvSpPr>
              <p:nvPr/>
            </p:nvSpPr>
            <p:spPr bwMode="auto">
              <a:xfrm>
                <a:off x="654" y="3672"/>
                <a:ext cx="2088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000">
                    <a:latin typeface="Times New Roman" pitchFamily="18" charset="0"/>
                  </a:rPr>
                  <a:t> 3AX3</a:t>
                </a:r>
                <a:r>
                  <a:rPr lang="zh-CN" altLang="en-US" sz="2000">
                    <a:latin typeface="Times New Roman" pitchFamily="18" charset="0"/>
                  </a:rPr>
                  <a:t>的输出特性</a:t>
                </a:r>
              </a:p>
            </p:txBody>
          </p:sp>
        </p:grpSp>
        <p:sp>
          <p:nvSpPr>
            <p:cNvPr id="11276" name="Text Box 98"/>
            <p:cNvSpPr txBox="1">
              <a:spLocks noChangeArrowheads="1"/>
            </p:cNvSpPr>
            <p:nvPr/>
          </p:nvSpPr>
          <p:spPr bwMode="auto">
            <a:xfrm>
              <a:off x="480" y="3251"/>
              <a:ext cx="32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>
                  <a:latin typeface="Times New Roman" pitchFamily="18" charset="0"/>
                </a:rPr>
                <a:t>0.8</a:t>
              </a:r>
            </a:p>
          </p:txBody>
        </p:sp>
        <p:sp>
          <p:nvSpPr>
            <p:cNvPr id="11277" name="Text Box 99"/>
            <p:cNvSpPr txBox="1">
              <a:spLocks noChangeArrowheads="1"/>
            </p:cNvSpPr>
            <p:nvPr/>
          </p:nvSpPr>
          <p:spPr bwMode="auto">
            <a:xfrm>
              <a:off x="560" y="3107"/>
              <a:ext cx="32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1278" name="Text Box 100"/>
            <p:cNvSpPr txBox="1">
              <a:spLocks noChangeArrowheads="1"/>
            </p:cNvSpPr>
            <p:nvPr/>
          </p:nvSpPr>
          <p:spPr bwMode="auto">
            <a:xfrm>
              <a:off x="560" y="2963"/>
              <a:ext cx="32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1279" name="Text Box 101"/>
            <p:cNvSpPr txBox="1">
              <a:spLocks noChangeArrowheads="1"/>
            </p:cNvSpPr>
            <p:nvPr/>
          </p:nvSpPr>
          <p:spPr bwMode="auto">
            <a:xfrm>
              <a:off x="560" y="2795"/>
              <a:ext cx="32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280" name="Text Box 102"/>
            <p:cNvSpPr txBox="1">
              <a:spLocks noChangeArrowheads="1"/>
            </p:cNvSpPr>
            <p:nvPr/>
          </p:nvSpPr>
          <p:spPr bwMode="auto">
            <a:xfrm>
              <a:off x="576" y="2459"/>
              <a:ext cx="32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1281" name="Text Box 103"/>
            <p:cNvSpPr txBox="1">
              <a:spLocks noChangeArrowheads="1"/>
            </p:cNvSpPr>
            <p:nvPr/>
          </p:nvSpPr>
          <p:spPr bwMode="auto">
            <a:xfrm>
              <a:off x="568" y="2163"/>
              <a:ext cx="32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385763" y="598488"/>
            <a:ext cx="6537511" cy="693738"/>
            <a:chOff x="672" y="675"/>
            <a:chExt cx="4458" cy="437"/>
          </a:xfrm>
        </p:grpSpPr>
        <p:graphicFrame>
          <p:nvGraphicFramePr>
            <p:cNvPr id="11266" name="Object 1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6692016"/>
                </p:ext>
              </p:extLst>
            </p:nvPr>
          </p:nvGraphicFramePr>
          <p:xfrm>
            <a:off x="4852" y="741"/>
            <a:ext cx="278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93" name="公式" r:id="rId4" imgW="152280" imgH="203040" progId="Equation.3">
                    <p:embed/>
                  </p:oleObj>
                </mc:Choice>
                <mc:Fallback>
                  <p:oleObj name="公式" r:id="rId4" imgW="152280" imgH="203040" progId="Equation.3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2" y="741"/>
                          <a:ext cx="278" cy="37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4" name="Rectangle 108"/>
            <p:cNvSpPr>
              <a:spLocks noChangeArrowheads="1"/>
            </p:cNvSpPr>
            <p:nvPr/>
          </p:nvSpPr>
          <p:spPr bwMode="auto">
            <a:xfrm>
              <a:off x="672" y="675"/>
              <a:ext cx="427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>
                  <a:latin typeface="Times New Roman" pitchFamily="18" charset="0"/>
                </a:rPr>
                <a:t>② </a:t>
              </a:r>
              <a:r>
                <a:rPr kumimoji="1" lang="zh-CN" altLang="en-US" sz="3600">
                  <a:latin typeface="Times New Roman" pitchFamily="18" charset="0"/>
                </a:rPr>
                <a:t>共射交流短路电流放大系数</a:t>
              </a:r>
            </a:p>
          </p:txBody>
        </p:sp>
      </p:grpSp>
      <p:graphicFrame>
        <p:nvGraphicFramePr>
          <p:cNvPr id="60" name="Object 107">
            <a:extLst>
              <a:ext uri="{FF2B5EF4-FFF2-40B4-BE49-F238E27FC236}">
                <a16:creationId xmlns:a16="http://schemas.microsoft.com/office/drawing/2014/main" id="{94A036F6-E11D-45A9-AE90-F47B126A35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206772"/>
              </p:ext>
            </p:extLst>
          </p:nvPr>
        </p:nvGraphicFramePr>
        <p:xfrm>
          <a:off x="5436096" y="5901653"/>
          <a:ext cx="40767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94" name="公式" r:id="rId6" imgW="152280" imgH="203040" progId="Equation.3">
                  <p:embed/>
                </p:oleObj>
              </mc:Choice>
              <mc:Fallback>
                <p:oleObj name="公式" r:id="rId6" imgW="152280" imgH="203040" progId="Equation.3">
                  <p:embed/>
                  <p:pic>
                    <p:nvPicPr>
                      <p:cNvPr id="11266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5901653"/>
                        <a:ext cx="407678" cy="588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7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7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85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403350"/>
            <a:ext cx="8077200" cy="1524000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  <p:graphicFrame>
        <p:nvGraphicFramePr>
          <p:cNvPr id="199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65187"/>
              </p:ext>
            </p:extLst>
          </p:nvPr>
        </p:nvGraphicFramePr>
        <p:xfrm>
          <a:off x="5681092" y="1911735"/>
          <a:ext cx="1679153" cy="1351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49" name="公式" r:id="rId4" imgW="533160" imgH="431640" progId="Equation.3">
                  <p:embed/>
                </p:oleObj>
              </mc:Choice>
              <mc:Fallback>
                <p:oleObj name="公式" r:id="rId4" imgW="5331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092" y="1911735"/>
                        <a:ext cx="1679153" cy="13514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874713" y="3352800"/>
            <a:ext cx="7202487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sz="3200" b="0">
                <a:latin typeface="宋体" pitchFamily="2" charset="-122"/>
              </a:rPr>
              <a:t> </a:t>
            </a:r>
            <a:r>
              <a:rPr kumimoji="1" lang="zh-CN" altLang="en-US" sz="3200">
                <a:latin typeface="宋体" pitchFamily="2" charset="-122"/>
              </a:rPr>
              <a:t>根据晶体管的电流分配关系，可以得到下列换算关系</a:t>
            </a:r>
            <a:r>
              <a:rPr kumimoji="1" lang="zh-CN" altLang="en-US" sz="3200" b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99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353796"/>
              </p:ext>
            </p:extLst>
          </p:nvPr>
        </p:nvGraphicFramePr>
        <p:xfrm>
          <a:off x="1484069" y="4390673"/>
          <a:ext cx="3481487" cy="212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0" name="公式" r:id="rId6" imgW="1460160" imgH="888840" progId="Equation.3">
                  <p:embed/>
                </p:oleObj>
              </mc:Choice>
              <mc:Fallback>
                <p:oleObj name="公式" r:id="rId6" imgW="146016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069" y="4390673"/>
                        <a:ext cx="3481487" cy="2127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5763" y="142875"/>
            <a:ext cx="7889875" cy="1190625"/>
            <a:chOff x="624" y="288"/>
            <a:chExt cx="4970" cy="750"/>
          </a:xfrm>
        </p:grpSpPr>
        <p:sp>
          <p:nvSpPr>
            <p:cNvPr id="12298" name="Rectangle 7"/>
            <p:cNvSpPr>
              <a:spLocks noChangeArrowheads="1"/>
            </p:cNvSpPr>
            <p:nvPr/>
          </p:nvSpPr>
          <p:spPr bwMode="auto">
            <a:xfrm>
              <a:off x="624" y="288"/>
              <a:ext cx="4970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600">
                  <a:latin typeface="Times New Roman" pitchFamily="18" charset="0"/>
                </a:rPr>
                <a:t>③</a:t>
              </a:r>
              <a:r>
                <a:rPr kumimoji="1" lang="zh-CN" altLang="en-US" sz="3600">
                  <a:latin typeface="Times New Roman" pitchFamily="18" charset="0"/>
                  <a:cs typeface="Times New Roman" pitchFamily="18" charset="0"/>
                </a:rPr>
                <a:t>共基直流电流放大系数    和共基交流电流放大系数</a:t>
              </a:r>
            </a:p>
          </p:txBody>
        </p:sp>
        <p:graphicFrame>
          <p:nvGraphicFramePr>
            <p:cNvPr id="1229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6524555"/>
                </p:ext>
              </p:extLst>
            </p:nvPr>
          </p:nvGraphicFramePr>
          <p:xfrm>
            <a:off x="3856" y="307"/>
            <a:ext cx="32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51" name="公式" r:id="rId8" imgW="164880" imgH="164880" progId="Equation.3">
                    <p:embed/>
                  </p:oleObj>
                </mc:Choice>
                <mc:Fallback>
                  <p:oleObj name="公式" r:id="rId8" imgW="164880" imgH="1648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6" y="307"/>
                          <a:ext cx="328" cy="33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96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055610"/>
              </p:ext>
            </p:extLst>
          </p:nvPr>
        </p:nvGraphicFramePr>
        <p:xfrm>
          <a:off x="1071563" y="1917700"/>
          <a:ext cx="3587750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2" name="公式" r:id="rId10" imgW="1143000" imgH="431640" progId="Equation.3">
                  <p:embed/>
                </p:oleObj>
              </mc:Choice>
              <mc:Fallback>
                <p:oleObj name="公式" r:id="rId10" imgW="11430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917700"/>
                        <a:ext cx="3587750" cy="1347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078189"/>
              </p:ext>
            </p:extLst>
          </p:nvPr>
        </p:nvGraphicFramePr>
        <p:xfrm>
          <a:off x="3635896" y="659249"/>
          <a:ext cx="629096" cy="637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3" name="公式" r:id="rId12" imgW="164880" imgH="164880" progId="Equation.3">
                  <p:embed/>
                </p:oleObj>
              </mc:Choice>
              <mc:Fallback>
                <p:oleObj name="公式" r:id="rId12" imgW="164880" imgH="1648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659249"/>
                        <a:ext cx="629096" cy="637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4">
            <a:extLst>
              <a:ext uri="{FF2B5EF4-FFF2-40B4-BE49-F238E27FC236}">
                <a16:creationId xmlns:a16="http://schemas.microsoft.com/office/drawing/2014/main" id="{7CBD8D2F-374B-42E1-9FEE-89C7F26F60CE}"/>
              </a:ext>
            </a:extLst>
          </p:cNvPr>
          <p:cNvGrpSpPr>
            <a:grpSpLocks/>
          </p:cNvGrpSpPr>
          <p:nvPr/>
        </p:nvGrpSpPr>
        <p:grpSpPr bwMode="auto">
          <a:xfrm>
            <a:off x="6228184" y="3611204"/>
            <a:ext cx="3123174" cy="3246796"/>
            <a:chOff x="1210" y="1824"/>
            <a:chExt cx="2430" cy="2300"/>
          </a:xfrm>
        </p:grpSpPr>
        <p:sp>
          <p:nvSpPr>
            <p:cNvPr id="13" name="Line 5">
              <a:extLst>
                <a:ext uri="{FF2B5EF4-FFF2-40B4-BE49-F238E27FC236}">
                  <a16:creationId xmlns:a16="http://schemas.microsoft.com/office/drawing/2014/main" id="{9697ED54-0051-48CA-9636-ABF11C4EF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2810"/>
              <a:ext cx="0" cy="279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05140A87-C03A-441C-9B33-AACC8046A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3" y="3182"/>
              <a:ext cx="0" cy="61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467E06FB-6A7F-441D-ADE5-C5FE39B93F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2" y="2702"/>
              <a:ext cx="216" cy="18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104D91D6-E0AA-49CC-A45E-9E5C41F47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3012"/>
              <a:ext cx="216" cy="17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AD047E7A-D72E-4C78-9CC5-9D3EE0B7A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785"/>
              <a:ext cx="69" cy="6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DCA981F8-BCD7-471C-802A-C243D596E5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3" y="2176"/>
              <a:ext cx="0" cy="54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20DD7D9E-C110-43E4-ADB8-3F048E690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2130"/>
              <a:ext cx="72" cy="7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29601655-DB52-489A-9D9F-446A79ADE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2" y="2950"/>
              <a:ext cx="965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3">
              <a:extLst>
                <a:ext uri="{FF2B5EF4-FFF2-40B4-BE49-F238E27FC236}">
                  <a16:creationId xmlns:a16="http://schemas.microsoft.com/office/drawing/2014/main" id="{5BF6C4BE-7431-406A-ACD4-31C2CD390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2903"/>
              <a:ext cx="70" cy="8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1443E71A-BA60-4E0E-A75F-4FB314249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2857"/>
              <a:ext cx="49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670EA730-9A97-4E47-B8C7-AB42191BC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2238"/>
              <a:ext cx="0" cy="387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Arc 17">
              <a:extLst>
                <a:ext uri="{FF2B5EF4-FFF2-40B4-BE49-F238E27FC236}">
                  <a16:creationId xmlns:a16="http://schemas.microsoft.com/office/drawing/2014/main" id="{BFAFADBA-D29F-44A9-B587-6E7577521CEB}"/>
                </a:ext>
              </a:extLst>
            </p:cNvPr>
            <p:cNvSpPr>
              <a:spLocks/>
            </p:cNvSpPr>
            <p:nvPr/>
          </p:nvSpPr>
          <p:spPr bwMode="auto">
            <a:xfrm rot="1219016">
              <a:off x="2920" y="2656"/>
              <a:ext cx="203" cy="518"/>
            </a:xfrm>
            <a:custGeom>
              <a:avLst/>
              <a:gdLst>
                <a:gd name="T0" fmla="*/ 0 w 22756"/>
                <a:gd name="T1" fmla="*/ 1 h 28727"/>
                <a:gd name="T2" fmla="*/ 192 w 22756"/>
                <a:gd name="T3" fmla="*/ 518 h 28727"/>
                <a:gd name="T4" fmla="*/ 10 w 22756"/>
                <a:gd name="T5" fmla="*/ 389 h 28727"/>
                <a:gd name="T6" fmla="*/ 0 60000 65536"/>
                <a:gd name="T7" fmla="*/ 0 60000 65536"/>
                <a:gd name="T8" fmla="*/ 0 60000 65536"/>
                <a:gd name="T9" fmla="*/ 0 w 22756"/>
                <a:gd name="T10" fmla="*/ 0 h 28727"/>
                <a:gd name="T11" fmla="*/ 22756 w 22756"/>
                <a:gd name="T12" fmla="*/ 28727 h 28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56" h="28727" fill="none" extrusionOk="0">
                  <a:moveTo>
                    <a:pt x="-1" y="30"/>
                  </a:moveTo>
                  <a:cubicBezTo>
                    <a:pt x="384" y="10"/>
                    <a:pt x="770" y="-1"/>
                    <a:pt x="1156" y="0"/>
                  </a:cubicBezTo>
                  <a:cubicBezTo>
                    <a:pt x="13085" y="0"/>
                    <a:pt x="22756" y="9670"/>
                    <a:pt x="22756" y="21600"/>
                  </a:cubicBezTo>
                  <a:cubicBezTo>
                    <a:pt x="22756" y="24026"/>
                    <a:pt x="22347" y="26436"/>
                    <a:pt x="21546" y="28727"/>
                  </a:cubicBezTo>
                </a:path>
                <a:path w="22756" h="28727" stroke="0" extrusionOk="0">
                  <a:moveTo>
                    <a:pt x="-1" y="30"/>
                  </a:moveTo>
                  <a:cubicBezTo>
                    <a:pt x="384" y="10"/>
                    <a:pt x="770" y="-1"/>
                    <a:pt x="1156" y="0"/>
                  </a:cubicBezTo>
                  <a:cubicBezTo>
                    <a:pt x="13085" y="0"/>
                    <a:pt x="22756" y="9670"/>
                    <a:pt x="22756" y="21600"/>
                  </a:cubicBezTo>
                  <a:cubicBezTo>
                    <a:pt x="22756" y="24026"/>
                    <a:pt x="22347" y="26436"/>
                    <a:pt x="21546" y="28727"/>
                  </a:cubicBezTo>
                  <a:lnTo>
                    <a:pt x="1156" y="21600"/>
                  </a:lnTo>
                  <a:close/>
                </a:path>
              </a:pathLst>
            </a:custGeom>
            <a:noFill/>
            <a:ln w="38100">
              <a:solidFill>
                <a:srgbClr val="66FF33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7F835979-554B-4D3A-8BB3-8948B614C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0" y="2771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6" name="Text Box 21">
              <a:extLst>
                <a:ext uri="{FF2B5EF4-FFF2-40B4-BE49-F238E27FC236}">
                  <a16:creationId xmlns:a16="http://schemas.microsoft.com/office/drawing/2014/main" id="{C6903101-EDB4-4650-B4B4-85808F9E4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1824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id="{4D41F3BB-40E0-4C29-B799-22B74FE24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3691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8" name="Text Box 23">
              <a:extLst>
                <a:ext uri="{FF2B5EF4-FFF2-40B4-BE49-F238E27FC236}">
                  <a16:creationId xmlns:a16="http://schemas.microsoft.com/office/drawing/2014/main" id="{8EA5BE51-9E42-4BCF-85C1-225AD7A1E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4" y="2504"/>
              <a:ext cx="548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 err="1">
                  <a:latin typeface="Times New Roman" pitchFamily="18" charset="0"/>
                </a:rPr>
                <a:t>i</a:t>
              </a:r>
              <a:r>
                <a:rPr lang="en-US" altLang="zh-CN" sz="2400" b="0" baseline="-25000" dirty="0" err="1">
                  <a:latin typeface="Times New Roman" pitchFamily="18" charset="0"/>
                </a:rPr>
                <a:t>B</a:t>
              </a:r>
              <a:endParaRPr lang="en-US" altLang="zh-CN" sz="2400" b="0" i="1" baseline="-25000" dirty="0">
                <a:latin typeface="Times New Roman" pitchFamily="18" charset="0"/>
              </a:endParaRPr>
            </a:p>
          </p:txBody>
        </p:sp>
        <p:sp>
          <p:nvSpPr>
            <p:cNvPr id="29" name="Text Box 25">
              <a:extLst>
                <a:ext uri="{FF2B5EF4-FFF2-40B4-BE49-F238E27FC236}">
                  <a16:creationId xmlns:a16="http://schemas.microsoft.com/office/drawing/2014/main" id="{76964550-4C75-463C-BAE1-41D091309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" y="2176"/>
              <a:ext cx="548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i</a:t>
              </a:r>
              <a:r>
                <a:rPr lang="en-US" altLang="zh-CN" sz="2400" b="0" baseline="-25000">
                  <a:latin typeface="Times New Roman" pitchFamily="18" charset="0"/>
                </a:rPr>
                <a:t>C</a:t>
              </a:r>
              <a:endParaRPr lang="en-US" altLang="zh-CN" sz="2400" b="0" i="1" baseline="-25000">
                <a:latin typeface="Times New Roman" pitchFamily="18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B9A788D6-FE45-447D-A418-04576CE17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3" y="2640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u</a:t>
              </a:r>
              <a:r>
                <a:rPr lang="en-US" altLang="zh-CN" sz="2400" b="0" baseline="-25000">
                  <a:latin typeface="Times New Roman" pitchFamily="18" charset="0"/>
                </a:rPr>
                <a:t>CE</a:t>
              </a:r>
              <a:endParaRPr lang="en-US" altLang="zh-CN" sz="2400" b="0" i="1" baseline="-25000">
                <a:latin typeface="Times New Roman" pitchFamily="18" charset="0"/>
              </a:endParaRPr>
            </a:p>
          </p:txBody>
        </p:sp>
        <p:sp>
          <p:nvSpPr>
            <p:cNvPr id="31" name="Text Box 33">
              <a:extLst>
                <a:ext uri="{FF2B5EF4-FFF2-40B4-BE49-F238E27FC236}">
                  <a16:creationId xmlns:a16="http://schemas.microsoft.com/office/drawing/2014/main" id="{7D30DBB9-E701-4C6E-87B7-70C62A16E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2" y="2393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2" name="Text Box 34">
              <a:extLst>
                <a:ext uri="{FF2B5EF4-FFF2-40B4-BE49-F238E27FC236}">
                  <a16:creationId xmlns:a16="http://schemas.microsoft.com/office/drawing/2014/main" id="{D24B3077-0DDF-465B-AFF2-CA8F4D4CB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065"/>
              <a:ext cx="547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>
                  <a:latin typeface="Times New Roman" pitchFamily="18" charset="0"/>
                </a:rPr>
                <a:t>-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 build="p" autoUpdateAnimBg="0"/>
      <p:bldP spid="199684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7893" y="4762"/>
            <a:ext cx="7886700" cy="1325563"/>
          </a:xfrm>
        </p:spPr>
        <p:txBody>
          <a:bodyPr/>
          <a:lstStyle/>
          <a:p>
            <a:pPr algn="l" eaLnBrk="1" hangingPunct="1"/>
            <a:r>
              <a:rPr lang="en-US" altLang="zh-CN" sz="3600" b="1" dirty="0">
                <a:latin typeface="Times New Roman" pitchFamily="18" charset="0"/>
              </a:rPr>
              <a:t>⑵ </a:t>
            </a:r>
            <a:r>
              <a:rPr lang="zh-CN" altLang="en-US" sz="3600" b="1" dirty="0">
                <a:latin typeface="Times New Roman" pitchFamily="18" charset="0"/>
              </a:rPr>
              <a:t>极间反向电流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403350"/>
            <a:ext cx="7772400" cy="301625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zh-CN" sz="3200" b="1">
                <a:latin typeface="Times New Roman" pitchFamily="18" charset="0"/>
              </a:rPr>
              <a:t>①</a:t>
            </a:r>
            <a:r>
              <a:rPr lang="en-US" altLang="zh-CN" sz="3200" b="1">
                <a:latin typeface="Times New Roman" pitchFamily="18" charset="0"/>
              </a:rPr>
              <a:t> </a:t>
            </a:r>
            <a:r>
              <a:rPr lang="zh-CN" altLang="en-US" sz="3200" b="1">
                <a:latin typeface="Times New Roman" pitchFamily="18" charset="0"/>
              </a:rPr>
              <a:t>集电极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3200" b="1">
                <a:latin typeface="Times New Roman" pitchFamily="18" charset="0"/>
              </a:rPr>
              <a:t>基极反向饱和电流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baseline="-30000">
                <a:latin typeface="Times New Roman" pitchFamily="18" charset="0"/>
                <a:cs typeface="Times New Roman" pitchFamily="18" charset="0"/>
              </a:rPr>
              <a:t>CBO</a:t>
            </a:r>
            <a:endParaRPr lang="en-US" altLang="zh-CN" sz="3200" b="1">
              <a:latin typeface="宋体" pitchFamily="2" charset="-122"/>
            </a:endParaRPr>
          </a:p>
          <a:p>
            <a:pPr algn="just" eaLnBrk="1" hangingPunct="1"/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baseline="-30000">
                <a:latin typeface="Times New Roman" pitchFamily="18" charset="0"/>
                <a:cs typeface="Times New Roman" pitchFamily="18" charset="0"/>
              </a:rPr>
              <a:t>CBO</a:t>
            </a:r>
            <a:r>
              <a:rPr lang="zh-CN" altLang="en-US" sz="3200" b="1">
                <a:latin typeface="Times New Roman" pitchFamily="18" charset="0"/>
              </a:rPr>
              <a:t>是指发射极开路，集电极与基极之间加反向电压时产生的电流，也就是集电结的反向饱和电流。可用下图电路测出。</a:t>
            </a:r>
            <a:endParaRPr lang="zh-CN" altLang="en-US" sz="3200" b="1">
              <a:latin typeface="宋体" pitchFamily="2" charset="-122"/>
            </a:endParaRPr>
          </a:p>
          <a:p>
            <a:pPr eaLnBrk="1" hangingPunct="1"/>
            <a:endParaRPr lang="en-US" altLang="zh-CN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27100" y="4149725"/>
            <a:ext cx="7470775" cy="2933700"/>
            <a:chOff x="470" y="2614"/>
            <a:chExt cx="4706" cy="1848"/>
          </a:xfrm>
        </p:grpSpPr>
        <p:sp>
          <p:nvSpPr>
            <p:cNvPr id="44037" name="Line 6"/>
            <p:cNvSpPr>
              <a:spLocks noChangeShapeType="1"/>
            </p:cNvSpPr>
            <p:nvPr/>
          </p:nvSpPr>
          <p:spPr bwMode="auto">
            <a:xfrm>
              <a:off x="3555" y="2817"/>
              <a:ext cx="320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38" name="Line 7"/>
            <p:cNvSpPr>
              <a:spLocks noChangeShapeType="1"/>
            </p:cNvSpPr>
            <p:nvPr/>
          </p:nvSpPr>
          <p:spPr bwMode="auto">
            <a:xfrm flipV="1">
              <a:off x="3773" y="2630"/>
              <a:ext cx="146" cy="187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39" name="Line 8"/>
            <p:cNvSpPr>
              <a:spLocks noChangeShapeType="1"/>
            </p:cNvSpPr>
            <p:nvPr/>
          </p:nvSpPr>
          <p:spPr bwMode="auto">
            <a:xfrm>
              <a:off x="3904" y="2630"/>
              <a:ext cx="1091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0" name="Line 9"/>
            <p:cNvSpPr>
              <a:spLocks noChangeShapeType="1"/>
            </p:cNvSpPr>
            <p:nvPr/>
          </p:nvSpPr>
          <p:spPr bwMode="auto">
            <a:xfrm flipH="1" flipV="1">
              <a:off x="3591" y="2614"/>
              <a:ext cx="99" cy="21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stealth" w="lg" len="lg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1" name="Line 10"/>
            <p:cNvSpPr>
              <a:spLocks noChangeShapeType="1"/>
            </p:cNvSpPr>
            <p:nvPr/>
          </p:nvSpPr>
          <p:spPr bwMode="auto">
            <a:xfrm flipH="1">
              <a:off x="2959" y="2630"/>
              <a:ext cx="626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2" name="Line 11"/>
            <p:cNvSpPr>
              <a:spLocks noChangeShapeType="1"/>
            </p:cNvSpPr>
            <p:nvPr/>
          </p:nvSpPr>
          <p:spPr bwMode="auto">
            <a:xfrm>
              <a:off x="3715" y="2817"/>
              <a:ext cx="0" cy="813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3" name="Line 12"/>
            <p:cNvSpPr>
              <a:spLocks noChangeShapeType="1"/>
            </p:cNvSpPr>
            <p:nvPr/>
          </p:nvSpPr>
          <p:spPr bwMode="auto">
            <a:xfrm>
              <a:off x="3715" y="3630"/>
              <a:ext cx="498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4213" y="3477"/>
              <a:ext cx="200" cy="328"/>
              <a:chOff x="9098" y="5848"/>
              <a:chExt cx="405" cy="656"/>
            </a:xfrm>
          </p:grpSpPr>
          <p:sp>
            <p:nvSpPr>
              <p:cNvPr id="44075" name="Line 14"/>
              <p:cNvSpPr>
                <a:spLocks noChangeShapeType="1"/>
              </p:cNvSpPr>
              <p:nvPr/>
            </p:nvSpPr>
            <p:spPr bwMode="auto">
              <a:xfrm flipH="1">
                <a:off x="9503" y="5984"/>
                <a:ext cx="0" cy="372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6" name="Line 15"/>
              <p:cNvSpPr>
                <a:spLocks noChangeShapeType="1"/>
              </p:cNvSpPr>
              <p:nvPr/>
            </p:nvSpPr>
            <p:spPr bwMode="auto">
              <a:xfrm flipH="1">
                <a:off x="9378" y="5848"/>
                <a:ext cx="0" cy="64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7" name="Line 16"/>
              <p:cNvSpPr>
                <a:spLocks noChangeShapeType="1"/>
              </p:cNvSpPr>
              <p:nvPr/>
            </p:nvSpPr>
            <p:spPr bwMode="auto">
              <a:xfrm flipH="1">
                <a:off x="9238" y="5984"/>
                <a:ext cx="0" cy="372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8" name="Line 17"/>
              <p:cNvSpPr>
                <a:spLocks noChangeShapeType="1"/>
              </p:cNvSpPr>
              <p:nvPr/>
            </p:nvSpPr>
            <p:spPr bwMode="auto">
              <a:xfrm flipH="1">
                <a:off x="9098" y="5860"/>
                <a:ext cx="0" cy="64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45" name="Line 18"/>
            <p:cNvSpPr>
              <a:spLocks noChangeShapeType="1"/>
            </p:cNvSpPr>
            <p:nvPr/>
          </p:nvSpPr>
          <p:spPr bwMode="auto">
            <a:xfrm>
              <a:off x="4428" y="3630"/>
              <a:ext cx="552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Oval 20"/>
            <p:cNvSpPr>
              <a:spLocks noChangeArrowheads="1"/>
            </p:cNvSpPr>
            <p:nvPr/>
          </p:nvSpPr>
          <p:spPr bwMode="auto">
            <a:xfrm>
              <a:off x="4834" y="2952"/>
              <a:ext cx="292" cy="32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Text Box 21"/>
            <p:cNvSpPr txBox="1">
              <a:spLocks noChangeArrowheads="1"/>
            </p:cNvSpPr>
            <p:nvPr/>
          </p:nvSpPr>
          <p:spPr bwMode="auto">
            <a:xfrm>
              <a:off x="4779" y="3010"/>
              <a:ext cx="397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 i="1">
                  <a:latin typeface="Times New Roman" pitchFamily="18" charset="0"/>
                </a:rPr>
                <a:t>μA</a:t>
              </a:r>
            </a:p>
          </p:txBody>
        </p:sp>
        <p:sp>
          <p:nvSpPr>
            <p:cNvPr id="44048" name="Line 22"/>
            <p:cNvSpPr>
              <a:spLocks noChangeShapeType="1"/>
            </p:cNvSpPr>
            <p:nvPr/>
          </p:nvSpPr>
          <p:spPr bwMode="auto">
            <a:xfrm>
              <a:off x="4980" y="3274"/>
              <a:ext cx="0" cy="35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23"/>
            <p:cNvSpPr>
              <a:spLocks noChangeShapeType="1"/>
            </p:cNvSpPr>
            <p:nvPr/>
          </p:nvSpPr>
          <p:spPr bwMode="auto">
            <a:xfrm>
              <a:off x="4980" y="2630"/>
              <a:ext cx="0" cy="33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Freeform 24"/>
            <p:cNvSpPr>
              <a:spLocks/>
            </p:cNvSpPr>
            <p:nvPr/>
          </p:nvSpPr>
          <p:spPr bwMode="auto">
            <a:xfrm>
              <a:off x="4326" y="2726"/>
              <a:ext cx="356" cy="362"/>
            </a:xfrm>
            <a:custGeom>
              <a:avLst/>
              <a:gdLst>
                <a:gd name="T0" fmla="*/ 420 w 490"/>
                <a:gd name="T1" fmla="*/ 427 h 427"/>
                <a:gd name="T2" fmla="*/ 420 w 490"/>
                <a:gd name="T3" fmla="*/ 67 h 427"/>
                <a:gd name="T4" fmla="*/ 0 w 490"/>
                <a:gd name="T5" fmla="*/ 27 h 427"/>
                <a:gd name="T6" fmla="*/ 0 60000 65536"/>
                <a:gd name="T7" fmla="*/ 0 60000 65536"/>
                <a:gd name="T8" fmla="*/ 0 60000 65536"/>
                <a:gd name="T9" fmla="*/ 0 w 490"/>
                <a:gd name="T10" fmla="*/ 0 h 427"/>
                <a:gd name="T11" fmla="*/ 490 w 490"/>
                <a:gd name="T12" fmla="*/ 427 h 4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0" h="427">
                  <a:moveTo>
                    <a:pt x="420" y="427"/>
                  </a:moveTo>
                  <a:cubicBezTo>
                    <a:pt x="455" y="280"/>
                    <a:pt x="490" y="134"/>
                    <a:pt x="420" y="67"/>
                  </a:cubicBezTo>
                  <a:cubicBezTo>
                    <a:pt x="350" y="0"/>
                    <a:pt x="175" y="13"/>
                    <a:pt x="0" y="27"/>
                  </a:cubicBezTo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 type="stealth" w="lg" len="lg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Text Box 25"/>
            <p:cNvSpPr txBox="1">
              <a:spLocks noChangeArrowheads="1"/>
            </p:cNvSpPr>
            <p:nvPr/>
          </p:nvSpPr>
          <p:spPr bwMode="auto">
            <a:xfrm>
              <a:off x="4180" y="2715"/>
              <a:ext cx="524" cy="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200" b="0" i="1">
                  <a:latin typeface="Times New Roman" pitchFamily="18" charset="0"/>
                </a:rPr>
                <a:t>I</a:t>
              </a:r>
              <a:r>
                <a:rPr lang="en-US" altLang="zh-CN" sz="2200" b="0" baseline="-25000">
                  <a:latin typeface="Times New Roman" pitchFamily="18" charset="0"/>
                </a:rPr>
                <a:t>CBO</a:t>
              </a:r>
              <a:endParaRPr lang="en-US" altLang="zh-CN" sz="2200" b="0">
                <a:latin typeface="Times New Roman" pitchFamily="18" charset="0"/>
              </a:endParaRPr>
            </a:p>
          </p:txBody>
        </p:sp>
        <p:sp>
          <p:nvSpPr>
            <p:cNvPr id="44052" name="Text Box 26"/>
            <p:cNvSpPr txBox="1">
              <a:spLocks noChangeArrowheads="1"/>
            </p:cNvSpPr>
            <p:nvPr/>
          </p:nvSpPr>
          <p:spPr bwMode="auto">
            <a:xfrm>
              <a:off x="3630" y="3803"/>
              <a:ext cx="1381" cy="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200" b="0">
                  <a:latin typeface="Times New Roman" pitchFamily="18" charset="0"/>
                </a:rPr>
                <a:t>(</a:t>
              </a:r>
              <a:r>
                <a:rPr lang="en-US" altLang="zh-CN" sz="2200" b="0" i="1">
                  <a:latin typeface="Times New Roman" pitchFamily="18" charset="0"/>
                </a:rPr>
                <a:t>b</a:t>
              </a:r>
              <a:r>
                <a:rPr lang="en-US" altLang="zh-CN" sz="2200" b="0">
                  <a:latin typeface="Times New Roman" pitchFamily="18" charset="0"/>
                </a:rPr>
                <a:t>) </a:t>
              </a:r>
              <a:r>
                <a:rPr lang="en-US" altLang="zh-CN" sz="2200" b="0" i="1">
                  <a:latin typeface="Times New Roman" pitchFamily="18" charset="0"/>
                </a:rPr>
                <a:t>PNP</a:t>
              </a:r>
              <a:r>
                <a:rPr lang="zh-CN" altLang="en-US" sz="2200" b="0">
                  <a:latin typeface="Times New Roman" pitchFamily="18" charset="0"/>
                </a:rPr>
                <a:t>管</a:t>
              </a:r>
            </a:p>
          </p:txBody>
        </p:sp>
        <p:sp>
          <p:nvSpPr>
            <p:cNvPr id="44053" name="Text Box 27"/>
            <p:cNvSpPr txBox="1">
              <a:spLocks noChangeArrowheads="1"/>
            </p:cNvSpPr>
            <p:nvPr/>
          </p:nvSpPr>
          <p:spPr bwMode="auto">
            <a:xfrm>
              <a:off x="4166" y="3172"/>
              <a:ext cx="48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200" b="0" i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44054" name="Line 29"/>
            <p:cNvSpPr>
              <a:spLocks noChangeShapeType="1"/>
            </p:cNvSpPr>
            <p:nvPr/>
          </p:nvSpPr>
          <p:spPr bwMode="auto">
            <a:xfrm>
              <a:off x="856" y="2808"/>
              <a:ext cx="329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Line 30"/>
            <p:cNvSpPr>
              <a:spLocks noChangeShapeType="1"/>
            </p:cNvSpPr>
            <p:nvPr/>
          </p:nvSpPr>
          <p:spPr bwMode="auto">
            <a:xfrm flipV="1">
              <a:off x="1081" y="2630"/>
              <a:ext cx="149" cy="179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Line 31"/>
            <p:cNvSpPr>
              <a:spLocks noChangeShapeType="1"/>
            </p:cNvSpPr>
            <p:nvPr/>
          </p:nvSpPr>
          <p:spPr bwMode="auto">
            <a:xfrm>
              <a:off x="1215" y="2630"/>
              <a:ext cx="1122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7" name="Line 32"/>
            <p:cNvSpPr>
              <a:spLocks noChangeShapeType="1"/>
            </p:cNvSpPr>
            <p:nvPr/>
          </p:nvSpPr>
          <p:spPr bwMode="auto">
            <a:xfrm flipH="1" flipV="1">
              <a:off x="885" y="2624"/>
              <a:ext cx="76" cy="171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8" name="Line 33"/>
            <p:cNvSpPr>
              <a:spLocks noChangeShapeType="1"/>
            </p:cNvSpPr>
            <p:nvPr/>
          </p:nvSpPr>
          <p:spPr bwMode="auto">
            <a:xfrm flipH="1">
              <a:off x="470" y="2630"/>
              <a:ext cx="416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9" name="Line 34"/>
            <p:cNvSpPr>
              <a:spLocks noChangeShapeType="1"/>
            </p:cNvSpPr>
            <p:nvPr/>
          </p:nvSpPr>
          <p:spPr bwMode="auto">
            <a:xfrm>
              <a:off x="1021" y="2809"/>
              <a:ext cx="0" cy="77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0" name="Line 35"/>
            <p:cNvSpPr>
              <a:spLocks noChangeShapeType="1"/>
            </p:cNvSpPr>
            <p:nvPr/>
          </p:nvSpPr>
          <p:spPr bwMode="auto">
            <a:xfrm>
              <a:off x="1021" y="3587"/>
              <a:ext cx="584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1" name="Line 36"/>
            <p:cNvSpPr>
              <a:spLocks noChangeShapeType="1"/>
            </p:cNvSpPr>
            <p:nvPr/>
          </p:nvSpPr>
          <p:spPr bwMode="auto">
            <a:xfrm>
              <a:off x="1586" y="3506"/>
              <a:ext cx="0" cy="179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2" name="Line 37"/>
            <p:cNvSpPr>
              <a:spLocks noChangeShapeType="1"/>
            </p:cNvSpPr>
            <p:nvPr/>
          </p:nvSpPr>
          <p:spPr bwMode="auto">
            <a:xfrm>
              <a:off x="1645" y="3445"/>
              <a:ext cx="0" cy="30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3" name="Line 38"/>
            <p:cNvSpPr>
              <a:spLocks noChangeShapeType="1"/>
            </p:cNvSpPr>
            <p:nvPr/>
          </p:nvSpPr>
          <p:spPr bwMode="auto">
            <a:xfrm>
              <a:off x="1704" y="3506"/>
              <a:ext cx="0" cy="179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Line 39"/>
            <p:cNvSpPr>
              <a:spLocks noChangeShapeType="1"/>
            </p:cNvSpPr>
            <p:nvPr/>
          </p:nvSpPr>
          <p:spPr bwMode="auto">
            <a:xfrm>
              <a:off x="1754" y="3441"/>
              <a:ext cx="0" cy="30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Line 40"/>
            <p:cNvSpPr>
              <a:spLocks noChangeShapeType="1"/>
            </p:cNvSpPr>
            <p:nvPr/>
          </p:nvSpPr>
          <p:spPr bwMode="auto">
            <a:xfrm>
              <a:off x="1754" y="3587"/>
              <a:ext cx="568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6" name="Oval 42"/>
            <p:cNvSpPr>
              <a:spLocks noChangeArrowheads="1"/>
            </p:cNvSpPr>
            <p:nvPr/>
          </p:nvSpPr>
          <p:spPr bwMode="auto">
            <a:xfrm>
              <a:off x="2173" y="2939"/>
              <a:ext cx="299" cy="30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7" name="Text Box 43"/>
            <p:cNvSpPr txBox="1">
              <a:spLocks noChangeArrowheads="1"/>
            </p:cNvSpPr>
            <p:nvPr/>
          </p:nvSpPr>
          <p:spPr bwMode="auto">
            <a:xfrm>
              <a:off x="2115" y="2812"/>
              <a:ext cx="425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endParaRPr lang="en-US" altLang="zh-CN" sz="1600" b="0" i="1">
                <a:latin typeface="Times New Roman" pitchFamily="18" charset="0"/>
              </a:endParaRPr>
            </a:p>
            <a:p>
              <a:pPr algn="just" eaLnBrk="0" hangingPunct="0"/>
              <a:r>
                <a:rPr lang="en-US" altLang="zh-CN" sz="2000" b="0" i="1">
                  <a:latin typeface="Times New Roman" pitchFamily="18" charset="0"/>
                </a:rPr>
                <a:t>μA</a:t>
              </a:r>
            </a:p>
          </p:txBody>
        </p:sp>
        <p:sp>
          <p:nvSpPr>
            <p:cNvPr id="44068" name="Line 44"/>
            <p:cNvSpPr>
              <a:spLocks noChangeShapeType="1"/>
            </p:cNvSpPr>
            <p:nvPr/>
          </p:nvSpPr>
          <p:spPr bwMode="auto">
            <a:xfrm>
              <a:off x="2322" y="3247"/>
              <a:ext cx="0" cy="34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9" name="Line 45"/>
            <p:cNvSpPr>
              <a:spLocks noChangeShapeType="1"/>
            </p:cNvSpPr>
            <p:nvPr/>
          </p:nvSpPr>
          <p:spPr bwMode="auto">
            <a:xfrm>
              <a:off x="2322" y="2630"/>
              <a:ext cx="0" cy="31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0" name="Freeform 46"/>
            <p:cNvSpPr>
              <a:spLocks/>
            </p:cNvSpPr>
            <p:nvPr/>
          </p:nvSpPr>
          <p:spPr bwMode="auto">
            <a:xfrm>
              <a:off x="1649" y="2722"/>
              <a:ext cx="367" cy="346"/>
            </a:xfrm>
            <a:custGeom>
              <a:avLst/>
              <a:gdLst>
                <a:gd name="T0" fmla="*/ 420 w 490"/>
                <a:gd name="T1" fmla="*/ 427 h 427"/>
                <a:gd name="T2" fmla="*/ 420 w 490"/>
                <a:gd name="T3" fmla="*/ 67 h 427"/>
                <a:gd name="T4" fmla="*/ 0 w 490"/>
                <a:gd name="T5" fmla="*/ 27 h 427"/>
                <a:gd name="T6" fmla="*/ 0 60000 65536"/>
                <a:gd name="T7" fmla="*/ 0 60000 65536"/>
                <a:gd name="T8" fmla="*/ 0 60000 65536"/>
                <a:gd name="T9" fmla="*/ 0 w 490"/>
                <a:gd name="T10" fmla="*/ 0 h 427"/>
                <a:gd name="T11" fmla="*/ 490 w 490"/>
                <a:gd name="T12" fmla="*/ 427 h 4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0" h="427">
                  <a:moveTo>
                    <a:pt x="420" y="427"/>
                  </a:moveTo>
                  <a:cubicBezTo>
                    <a:pt x="455" y="280"/>
                    <a:pt x="490" y="134"/>
                    <a:pt x="420" y="67"/>
                  </a:cubicBezTo>
                  <a:cubicBezTo>
                    <a:pt x="350" y="0"/>
                    <a:pt x="175" y="13"/>
                    <a:pt x="0" y="27"/>
                  </a:cubicBezTo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1" name="Text Box 47"/>
            <p:cNvSpPr txBox="1">
              <a:spLocks noChangeArrowheads="1"/>
            </p:cNvSpPr>
            <p:nvPr/>
          </p:nvSpPr>
          <p:spPr bwMode="auto">
            <a:xfrm>
              <a:off x="1499" y="2712"/>
              <a:ext cx="539" cy="43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200" b="0" i="1">
                  <a:latin typeface="Times New Roman" pitchFamily="18" charset="0"/>
                </a:rPr>
                <a:t>I</a:t>
              </a:r>
              <a:r>
                <a:rPr lang="en-US" altLang="zh-CN" sz="2200" b="0" baseline="-25000">
                  <a:latin typeface="Times New Roman" pitchFamily="18" charset="0"/>
                </a:rPr>
                <a:t>CBO</a:t>
              </a:r>
              <a:endParaRPr lang="en-US" altLang="zh-CN" sz="2200" b="0">
                <a:latin typeface="Times New Roman" pitchFamily="18" charset="0"/>
              </a:endParaRPr>
            </a:p>
          </p:txBody>
        </p:sp>
        <p:sp>
          <p:nvSpPr>
            <p:cNvPr id="44072" name="Text Box 48"/>
            <p:cNvSpPr txBox="1">
              <a:spLocks noChangeArrowheads="1"/>
            </p:cNvSpPr>
            <p:nvPr/>
          </p:nvSpPr>
          <p:spPr bwMode="auto">
            <a:xfrm>
              <a:off x="1033" y="3703"/>
              <a:ext cx="1435" cy="43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200" b="0">
                  <a:latin typeface="Times New Roman" pitchFamily="18" charset="0"/>
                </a:rPr>
                <a:t>(</a:t>
              </a:r>
              <a:r>
                <a:rPr lang="en-US" altLang="zh-CN" sz="2200" b="0" i="1">
                  <a:latin typeface="Times New Roman" pitchFamily="18" charset="0"/>
                </a:rPr>
                <a:t>a</a:t>
              </a:r>
              <a:r>
                <a:rPr lang="en-US" altLang="zh-CN" sz="2200" b="0">
                  <a:latin typeface="Times New Roman" pitchFamily="18" charset="0"/>
                </a:rPr>
                <a:t>) </a:t>
              </a:r>
              <a:r>
                <a:rPr lang="en-US" altLang="zh-CN" sz="2200" b="0" i="1">
                  <a:latin typeface="Times New Roman" pitchFamily="18" charset="0"/>
                </a:rPr>
                <a:t>NPN</a:t>
              </a:r>
              <a:r>
                <a:rPr lang="zh-CN" altLang="en-US" sz="2200" b="0">
                  <a:latin typeface="Times New Roman" pitchFamily="18" charset="0"/>
                </a:rPr>
                <a:t>管</a:t>
              </a:r>
            </a:p>
          </p:txBody>
        </p:sp>
        <p:sp>
          <p:nvSpPr>
            <p:cNvPr id="44073" name="Text Box 49"/>
            <p:cNvSpPr txBox="1">
              <a:spLocks noChangeArrowheads="1"/>
            </p:cNvSpPr>
            <p:nvPr/>
          </p:nvSpPr>
          <p:spPr bwMode="auto">
            <a:xfrm>
              <a:off x="1515" y="3164"/>
              <a:ext cx="463" cy="38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200" b="0" i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44074" name="Text Box 50"/>
            <p:cNvSpPr txBox="1">
              <a:spLocks noChangeArrowheads="1"/>
            </p:cNvSpPr>
            <p:nvPr/>
          </p:nvSpPr>
          <p:spPr bwMode="auto">
            <a:xfrm>
              <a:off x="1714" y="4022"/>
              <a:ext cx="2203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200" b="0" i="1">
                  <a:latin typeface="Times New Roman" pitchFamily="18" charset="0"/>
                </a:rPr>
                <a:t>I</a:t>
              </a:r>
              <a:r>
                <a:rPr lang="en-US" altLang="zh-CN" sz="2200" b="0" baseline="-25000">
                  <a:latin typeface="Times New Roman" pitchFamily="18" charset="0"/>
                </a:rPr>
                <a:t>CBO</a:t>
              </a:r>
              <a:r>
                <a:rPr lang="zh-CN" altLang="en-US" sz="2200" b="0">
                  <a:latin typeface="Times New Roman" pitchFamily="18" charset="0"/>
                </a:rPr>
                <a:t>的测量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" y="279400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zh-CN" sz="3600" b="1">
                <a:latin typeface="Times New Roman" pitchFamily="18" charset="0"/>
              </a:rPr>
              <a:t>①</a:t>
            </a:r>
            <a:r>
              <a:rPr lang="en-US" altLang="zh-CN" sz="3600" b="1">
                <a:latin typeface="Times New Roman" pitchFamily="18" charset="0"/>
              </a:rPr>
              <a:t> </a:t>
            </a:r>
            <a:r>
              <a:rPr lang="zh-CN" altLang="en-US" sz="3600" b="1">
                <a:latin typeface="Times New Roman" pitchFamily="18" charset="0"/>
              </a:rPr>
              <a:t>集电极</a:t>
            </a:r>
            <a:r>
              <a:rPr lang="en-US" altLang="zh-CN" sz="3600" b="1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3600" b="1">
                <a:latin typeface="Times New Roman" pitchFamily="18" charset="0"/>
              </a:rPr>
              <a:t>基极反向饱和电流</a:t>
            </a:r>
            <a:r>
              <a:rPr lang="en-US" altLang="zh-CN" sz="36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600" b="1" baseline="-30000">
                <a:latin typeface="Times New Roman" pitchFamily="18" charset="0"/>
                <a:cs typeface="Times New Roman" pitchFamily="18" charset="0"/>
              </a:rPr>
              <a:t>CBO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493838"/>
            <a:ext cx="7772400" cy="4724400"/>
          </a:xfrm>
        </p:spPr>
        <p:txBody>
          <a:bodyPr/>
          <a:lstStyle/>
          <a:p>
            <a:pPr algn="just" eaLnBrk="1" hangingPunct="1"/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反向电压大小改变时，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baseline="-30000">
                <a:latin typeface="Times New Roman" pitchFamily="18" charset="0"/>
                <a:cs typeface="Times New Roman" pitchFamily="18" charset="0"/>
              </a:rPr>
              <a:t>CBO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的数值可能稍有改变。</a:t>
            </a:r>
          </a:p>
          <a:p>
            <a:pPr algn="just" eaLnBrk="1" hangingPunct="1"/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baseline="-30000">
                <a:latin typeface="Times New Roman" pitchFamily="18" charset="0"/>
                <a:cs typeface="Times New Roman" pitchFamily="18" charset="0"/>
              </a:rPr>
              <a:t>CBO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是少数载流子电流，受温度影响很大，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baseline="-30000">
                <a:latin typeface="Times New Roman" pitchFamily="18" charset="0"/>
                <a:cs typeface="Times New Roman" pitchFamily="18" charset="0"/>
              </a:rPr>
              <a:t>CBO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越小越好。</a:t>
            </a:r>
          </a:p>
          <a:p>
            <a:pPr algn="just" eaLnBrk="1" hangingPunct="1"/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硅管的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baseline="-30000">
                <a:latin typeface="Times New Roman" pitchFamily="18" charset="0"/>
                <a:cs typeface="Times New Roman" pitchFamily="18" charset="0"/>
              </a:rPr>
              <a:t>CBO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比锗管的小得多，要求在温度变化范围宽的环境下工作时，应选用硅管；大功率管的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baseline="-30000">
                <a:latin typeface="Times New Roman" pitchFamily="18" charset="0"/>
                <a:cs typeface="Times New Roman" pitchFamily="18" charset="0"/>
              </a:rPr>
              <a:t>CBO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值较大，使用时应予以注意。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279400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zh-CN" sz="3600" b="1">
                <a:latin typeface="Times New Roman" pitchFamily="18" charset="0"/>
              </a:rPr>
              <a:t>②</a:t>
            </a:r>
            <a:r>
              <a:rPr lang="en-US" altLang="zh-CN" sz="3600" b="1">
                <a:latin typeface="Times New Roman" pitchFamily="18" charset="0"/>
              </a:rPr>
              <a:t> </a:t>
            </a:r>
            <a:r>
              <a:rPr lang="zh-CN" altLang="en-US" sz="3600" b="1">
                <a:latin typeface="Times New Roman" pitchFamily="18" charset="0"/>
              </a:rPr>
              <a:t>穿透电流</a:t>
            </a:r>
            <a:r>
              <a:rPr lang="en-US" altLang="zh-CN" sz="36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600" b="1" baseline="-30000">
                <a:latin typeface="Times New Roman" pitchFamily="18" charset="0"/>
                <a:cs typeface="Times New Roman" pitchFamily="18" charset="0"/>
              </a:rPr>
              <a:t>CEO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285860"/>
            <a:ext cx="7772400" cy="2654300"/>
          </a:xfrm>
        </p:spPr>
        <p:txBody>
          <a:bodyPr/>
          <a:lstStyle/>
          <a:p>
            <a:pPr algn="just" eaLnBrk="1" hangingPunct="1"/>
            <a:r>
              <a:rPr lang="en-US" altLang="zh-CN" sz="3200" b="1" i="1" dirty="0">
                <a:latin typeface="Times New Roman" pitchFamily="18" charset="0"/>
              </a:rPr>
              <a:t>I</a:t>
            </a:r>
            <a:r>
              <a:rPr lang="en-US" altLang="zh-CN" sz="3200" b="1" baseline="-30000" dirty="0">
                <a:latin typeface="Times New Roman" pitchFamily="18" charset="0"/>
              </a:rPr>
              <a:t>CEO</a:t>
            </a:r>
            <a:r>
              <a:rPr lang="zh-CN" altLang="en-US" sz="3200" b="1" dirty="0">
                <a:latin typeface="宋体" pitchFamily="2" charset="-122"/>
              </a:rPr>
              <a:t>是基极开路，集电极与发射极间加反向电压时的集电极电流。由于这个电流由集电极穿过基区流到发射极，故称为穿透电流。测量</a:t>
            </a:r>
            <a:r>
              <a:rPr lang="en-US" altLang="zh-CN" sz="3200" b="1" i="1" dirty="0">
                <a:latin typeface="Times New Roman" pitchFamily="18" charset="0"/>
              </a:rPr>
              <a:t>I</a:t>
            </a:r>
            <a:r>
              <a:rPr lang="en-US" altLang="zh-CN" sz="3200" b="1" baseline="-30000" dirty="0">
                <a:latin typeface="Times New Roman" pitchFamily="18" charset="0"/>
              </a:rPr>
              <a:t>CEO</a:t>
            </a:r>
            <a:r>
              <a:rPr lang="zh-CN" altLang="en-US" sz="3200" b="1" dirty="0">
                <a:latin typeface="宋体" pitchFamily="2" charset="-122"/>
              </a:rPr>
              <a:t>的电路如图所示。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1062038" y="3398838"/>
            <a:ext cx="6751637" cy="3459162"/>
            <a:chOff x="867" y="2245"/>
            <a:chExt cx="4253" cy="2179"/>
          </a:xfrm>
        </p:grpSpPr>
        <p:sp>
          <p:nvSpPr>
            <p:cNvPr id="46085" name="Line 6"/>
            <p:cNvSpPr>
              <a:spLocks noChangeShapeType="1"/>
            </p:cNvSpPr>
            <p:nvPr/>
          </p:nvSpPr>
          <p:spPr bwMode="auto">
            <a:xfrm>
              <a:off x="1334" y="2847"/>
              <a:ext cx="0" cy="28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6" name="Line 7"/>
            <p:cNvSpPr>
              <a:spLocks noChangeShapeType="1"/>
            </p:cNvSpPr>
            <p:nvPr/>
          </p:nvSpPr>
          <p:spPr bwMode="auto">
            <a:xfrm>
              <a:off x="1502" y="2259"/>
              <a:ext cx="0" cy="56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7" name="Line 8"/>
            <p:cNvSpPr>
              <a:spLocks noChangeShapeType="1"/>
            </p:cNvSpPr>
            <p:nvPr/>
          </p:nvSpPr>
          <p:spPr bwMode="auto">
            <a:xfrm flipV="1">
              <a:off x="1346" y="2812"/>
              <a:ext cx="156" cy="11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8" name="Line 9"/>
            <p:cNvSpPr>
              <a:spLocks noChangeShapeType="1"/>
            </p:cNvSpPr>
            <p:nvPr/>
          </p:nvSpPr>
          <p:spPr bwMode="auto">
            <a:xfrm>
              <a:off x="1334" y="3039"/>
              <a:ext cx="179" cy="1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9" name="Line 10"/>
            <p:cNvSpPr>
              <a:spLocks noChangeShapeType="1"/>
            </p:cNvSpPr>
            <p:nvPr/>
          </p:nvSpPr>
          <p:spPr bwMode="auto">
            <a:xfrm>
              <a:off x="1502" y="3181"/>
              <a:ext cx="0" cy="58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0" name="Line 11"/>
            <p:cNvSpPr>
              <a:spLocks noChangeShapeType="1"/>
            </p:cNvSpPr>
            <p:nvPr/>
          </p:nvSpPr>
          <p:spPr bwMode="auto">
            <a:xfrm flipH="1">
              <a:off x="989" y="2982"/>
              <a:ext cx="345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1" name="Line 12"/>
            <p:cNvSpPr>
              <a:spLocks noChangeShapeType="1"/>
            </p:cNvSpPr>
            <p:nvPr/>
          </p:nvSpPr>
          <p:spPr bwMode="auto">
            <a:xfrm>
              <a:off x="1502" y="2245"/>
              <a:ext cx="631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2" name="Oval 14"/>
            <p:cNvSpPr>
              <a:spLocks noChangeArrowheads="1"/>
            </p:cNvSpPr>
            <p:nvPr/>
          </p:nvSpPr>
          <p:spPr bwMode="auto">
            <a:xfrm>
              <a:off x="1978" y="2639"/>
              <a:ext cx="310" cy="31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3" name="Text Box 15"/>
            <p:cNvSpPr txBox="1">
              <a:spLocks noChangeArrowheads="1"/>
            </p:cNvSpPr>
            <p:nvPr/>
          </p:nvSpPr>
          <p:spPr bwMode="auto">
            <a:xfrm>
              <a:off x="1888" y="2614"/>
              <a:ext cx="452" cy="40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μA</a:t>
              </a:r>
            </a:p>
          </p:txBody>
        </p:sp>
        <p:sp>
          <p:nvSpPr>
            <p:cNvPr id="46094" name="Line 16"/>
            <p:cNvSpPr>
              <a:spLocks noChangeShapeType="1"/>
            </p:cNvSpPr>
            <p:nvPr/>
          </p:nvSpPr>
          <p:spPr bwMode="auto">
            <a:xfrm>
              <a:off x="2133" y="2245"/>
              <a:ext cx="0" cy="39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5" name="Line 17"/>
            <p:cNvSpPr>
              <a:spLocks noChangeShapeType="1"/>
            </p:cNvSpPr>
            <p:nvPr/>
          </p:nvSpPr>
          <p:spPr bwMode="auto">
            <a:xfrm>
              <a:off x="2121" y="2954"/>
              <a:ext cx="0" cy="32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6" name="Line 18"/>
            <p:cNvSpPr>
              <a:spLocks noChangeShapeType="1"/>
            </p:cNvSpPr>
            <p:nvPr/>
          </p:nvSpPr>
          <p:spPr bwMode="auto">
            <a:xfrm>
              <a:off x="1990" y="3280"/>
              <a:ext cx="26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7" name="Line 19"/>
            <p:cNvSpPr>
              <a:spLocks noChangeShapeType="1"/>
            </p:cNvSpPr>
            <p:nvPr/>
          </p:nvSpPr>
          <p:spPr bwMode="auto">
            <a:xfrm>
              <a:off x="2038" y="3336"/>
              <a:ext cx="155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8" name="Line 20"/>
            <p:cNvSpPr>
              <a:spLocks noChangeShapeType="1"/>
            </p:cNvSpPr>
            <p:nvPr/>
          </p:nvSpPr>
          <p:spPr bwMode="auto">
            <a:xfrm>
              <a:off x="1990" y="3379"/>
              <a:ext cx="26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9" name="Line 21"/>
            <p:cNvSpPr>
              <a:spLocks noChangeShapeType="1"/>
            </p:cNvSpPr>
            <p:nvPr/>
          </p:nvSpPr>
          <p:spPr bwMode="auto">
            <a:xfrm>
              <a:off x="2037" y="3431"/>
              <a:ext cx="155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0" name="Line 22"/>
            <p:cNvSpPr>
              <a:spLocks noChangeShapeType="1"/>
            </p:cNvSpPr>
            <p:nvPr/>
          </p:nvSpPr>
          <p:spPr bwMode="auto">
            <a:xfrm>
              <a:off x="2109" y="3421"/>
              <a:ext cx="0" cy="3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1" name="Line 23"/>
            <p:cNvSpPr>
              <a:spLocks noChangeShapeType="1"/>
            </p:cNvSpPr>
            <p:nvPr/>
          </p:nvSpPr>
          <p:spPr bwMode="auto">
            <a:xfrm flipH="1">
              <a:off x="1502" y="3761"/>
              <a:ext cx="607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2" name="Oval 24"/>
            <p:cNvSpPr>
              <a:spLocks noChangeArrowheads="1"/>
            </p:cNvSpPr>
            <p:nvPr/>
          </p:nvSpPr>
          <p:spPr bwMode="auto">
            <a:xfrm>
              <a:off x="1477" y="2585"/>
              <a:ext cx="60" cy="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3" name="Oval 25"/>
            <p:cNvSpPr>
              <a:spLocks noChangeArrowheads="1"/>
            </p:cNvSpPr>
            <p:nvPr/>
          </p:nvSpPr>
          <p:spPr bwMode="auto">
            <a:xfrm>
              <a:off x="1477" y="3351"/>
              <a:ext cx="60" cy="7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4" name="Oval 26"/>
            <p:cNvSpPr>
              <a:spLocks noChangeArrowheads="1"/>
            </p:cNvSpPr>
            <p:nvPr/>
          </p:nvSpPr>
          <p:spPr bwMode="auto">
            <a:xfrm>
              <a:off x="917" y="2954"/>
              <a:ext cx="60" cy="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5" name="Text Box 27"/>
            <p:cNvSpPr txBox="1">
              <a:spLocks noChangeArrowheads="1"/>
            </p:cNvSpPr>
            <p:nvPr/>
          </p:nvSpPr>
          <p:spPr bwMode="auto">
            <a:xfrm>
              <a:off x="867" y="2616"/>
              <a:ext cx="346" cy="33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6106" name="Text Box 28"/>
            <p:cNvSpPr txBox="1">
              <a:spLocks noChangeArrowheads="1"/>
            </p:cNvSpPr>
            <p:nvPr/>
          </p:nvSpPr>
          <p:spPr bwMode="auto">
            <a:xfrm>
              <a:off x="1264" y="2415"/>
              <a:ext cx="227" cy="3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6107" name="Text Box 29"/>
            <p:cNvSpPr txBox="1">
              <a:spLocks noChangeArrowheads="1"/>
            </p:cNvSpPr>
            <p:nvPr/>
          </p:nvSpPr>
          <p:spPr bwMode="auto">
            <a:xfrm>
              <a:off x="1263" y="3171"/>
              <a:ext cx="322" cy="34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6108" name="Line 30"/>
            <p:cNvSpPr>
              <a:spLocks noChangeShapeType="1"/>
            </p:cNvSpPr>
            <p:nvPr/>
          </p:nvSpPr>
          <p:spPr bwMode="auto">
            <a:xfrm flipH="1">
              <a:off x="1656" y="2344"/>
              <a:ext cx="34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Text Box 31"/>
            <p:cNvSpPr txBox="1">
              <a:spLocks noChangeArrowheads="1"/>
            </p:cNvSpPr>
            <p:nvPr/>
          </p:nvSpPr>
          <p:spPr bwMode="auto">
            <a:xfrm>
              <a:off x="1576" y="2302"/>
              <a:ext cx="536" cy="38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CEO</a:t>
              </a:r>
              <a:endParaRPr lang="en-US" altLang="zh-CN" sz="2400" i="1" baseline="-25000">
                <a:latin typeface="Times New Roman" pitchFamily="18" charset="0"/>
              </a:endParaRPr>
            </a:p>
          </p:txBody>
        </p:sp>
        <p:sp>
          <p:nvSpPr>
            <p:cNvPr id="46110" name="Text Box 32"/>
            <p:cNvSpPr txBox="1">
              <a:spLocks noChangeArrowheads="1"/>
            </p:cNvSpPr>
            <p:nvPr/>
          </p:nvSpPr>
          <p:spPr bwMode="auto">
            <a:xfrm>
              <a:off x="1234" y="3727"/>
              <a:ext cx="1327" cy="34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>
                  <a:latin typeface="Times New Roman" pitchFamily="18" charset="0"/>
                </a:rPr>
                <a:t>(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) </a:t>
              </a:r>
              <a:r>
                <a:rPr lang="en-US" altLang="zh-CN" sz="2400" i="1">
                  <a:latin typeface="Times New Roman" pitchFamily="18" charset="0"/>
                </a:rPr>
                <a:t>NPN</a:t>
              </a:r>
              <a:r>
                <a:rPr lang="zh-CN" altLang="en-US" sz="2400">
                  <a:latin typeface="Times New Roman" pitchFamily="18" charset="0"/>
                </a:rPr>
                <a:t>管</a:t>
              </a:r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4720" y="3294"/>
              <a:ext cx="262" cy="141"/>
              <a:chOff x="9769" y="3984"/>
              <a:chExt cx="542" cy="306"/>
            </a:xfrm>
          </p:grpSpPr>
          <p:sp>
            <p:nvSpPr>
              <p:cNvPr id="46135" name="Line 34"/>
              <p:cNvSpPr>
                <a:spLocks noChangeShapeType="1"/>
              </p:cNvSpPr>
              <p:nvPr/>
            </p:nvSpPr>
            <p:spPr bwMode="auto">
              <a:xfrm flipV="1">
                <a:off x="9769" y="4290"/>
                <a:ext cx="542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6" name="Line 35"/>
              <p:cNvSpPr>
                <a:spLocks noChangeShapeType="1"/>
              </p:cNvSpPr>
              <p:nvPr/>
            </p:nvSpPr>
            <p:spPr bwMode="auto">
              <a:xfrm flipV="1">
                <a:off x="9868" y="4180"/>
                <a:ext cx="320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7" name="Line 36"/>
              <p:cNvSpPr>
                <a:spLocks noChangeShapeType="1"/>
              </p:cNvSpPr>
              <p:nvPr/>
            </p:nvSpPr>
            <p:spPr bwMode="auto">
              <a:xfrm flipV="1">
                <a:off x="9769" y="4076"/>
                <a:ext cx="542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8" name="Line 37"/>
              <p:cNvSpPr>
                <a:spLocks noChangeShapeType="1"/>
              </p:cNvSpPr>
              <p:nvPr/>
            </p:nvSpPr>
            <p:spPr bwMode="auto">
              <a:xfrm flipV="1">
                <a:off x="9868" y="3984"/>
                <a:ext cx="320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112" name="Line 39"/>
            <p:cNvSpPr>
              <a:spLocks noChangeShapeType="1"/>
            </p:cNvSpPr>
            <p:nvPr/>
          </p:nvSpPr>
          <p:spPr bwMode="auto">
            <a:xfrm>
              <a:off x="4064" y="2883"/>
              <a:ext cx="0" cy="22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3" name="Line 40"/>
            <p:cNvSpPr>
              <a:spLocks noChangeShapeType="1"/>
            </p:cNvSpPr>
            <p:nvPr/>
          </p:nvSpPr>
          <p:spPr bwMode="auto">
            <a:xfrm>
              <a:off x="4231" y="2273"/>
              <a:ext cx="0" cy="56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4" name="Line 41"/>
            <p:cNvSpPr>
              <a:spLocks noChangeShapeType="1"/>
            </p:cNvSpPr>
            <p:nvPr/>
          </p:nvSpPr>
          <p:spPr bwMode="auto">
            <a:xfrm flipV="1">
              <a:off x="4076" y="2826"/>
              <a:ext cx="155" cy="11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5" name="Line 42"/>
            <p:cNvSpPr>
              <a:spLocks noChangeShapeType="1"/>
            </p:cNvSpPr>
            <p:nvPr/>
          </p:nvSpPr>
          <p:spPr bwMode="auto">
            <a:xfrm>
              <a:off x="4064" y="3053"/>
              <a:ext cx="179" cy="1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stealth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6" name="Line 43"/>
            <p:cNvSpPr>
              <a:spLocks noChangeShapeType="1"/>
            </p:cNvSpPr>
            <p:nvPr/>
          </p:nvSpPr>
          <p:spPr bwMode="auto">
            <a:xfrm>
              <a:off x="4231" y="3194"/>
              <a:ext cx="0" cy="58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7" name="Line 44"/>
            <p:cNvSpPr>
              <a:spLocks noChangeShapeType="1"/>
            </p:cNvSpPr>
            <p:nvPr/>
          </p:nvSpPr>
          <p:spPr bwMode="auto">
            <a:xfrm flipH="1">
              <a:off x="3719" y="2996"/>
              <a:ext cx="345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8" name="Line 45"/>
            <p:cNvSpPr>
              <a:spLocks noChangeShapeType="1"/>
            </p:cNvSpPr>
            <p:nvPr/>
          </p:nvSpPr>
          <p:spPr bwMode="auto">
            <a:xfrm>
              <a:off x="4231" y="2259"/>
              <a:ext cx="63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9" name="Oval 47"/>
            <p:cNvSpPr>
              <a:spLocks noChangeArrowheads="1"/>
            </p:cNvSpPr>
            <p:nvPr/>
          </p:nvSpPr>
          <p:spPr bwMode="auto">
            <a:xfrm>
              <a:off x="4708" y="2654"/>
              <a:ext cx="299" cy="31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0" name="Text Box 48"/>
            <p:cNvSpPr txBox="1">
              <a:spLocks noChangeArrowheads="1"/>
            </p:cNvSpPr>
            <p:nvPr/>
          </p:nvSpPr>
          <p:spPr bwMode="auto">
            <a:xfrm>
              <a:off x="4609" y="2642"/>
              <a:ext cx="453" cy="40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μA</a:t>
              </a:r>
            </a:p>
          </p:txBody>
        </p:sp>
        <p:sp>
          <p:nvSpPr>
            <p:cNvPr id="46121" name="Line 49"/>
            <p:cNvSpPr>
              <a:spLocks noChangeShapeType="1"/>
            </p:cNvSpPr>
            <p:nvPr/>
          </p:nvSpPr>
          <p:spPr bwMode="auto">
            <a:xfrm>
              <a:off x="4850" y="2259"/>
              <a:ext cx="0" cy="39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2" name="Line 50"/>
            <p:cNvSpPr>
              <a:spLocks noChangeShapeType="1"/>
            </p:cNvSpPr>
            <p:nvPr/>
          </p:nvSpPr>
          <p:spPr bwMode="auto">
            <a:xfrm>
              <a:off x="4851" y="2968"/>
              <a:ext cx="0" cy="32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3" name="Line 51"/>
            <p:cNvSpPr>
              <a:spLocks noChangeShapeType="1"/>
            </p:cNvSpPr>
            <p:nvPr/>
          </p:nvSpPr>
          <p:spPr bwMode="auto">
            <a:xfrm>
              <a:off x="4839" y="3435"/>
              <a:ext cx="0" cy="3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4" name="Line 52"/>
            <p:cNvSpPr>
              <a:spLocks noChangeShapeType="1"/>
            </p:cNvSpPr>
            <p:nvPr/>
          </p:nvSpPr>
          <p:spPr bwMode="auto">
            <a:xfrm flipH="1">
              <a:off x="4231" y="3775"/>
              <a:ext cx="60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5" name="Oval 53"/>
            <p:cNvSpPr>
              <a:spLocks noChangeArrowheads="1"/>
            </p:cNvSpPr>
            <p:nvPr/>
          </p:nvSpPr>
          <p:spPr bwMode="auto">
            <a:xfrm>
              <a:off x="4207" y="2599"/>
              <a:ext cx="60" cy="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6" name="Oval 54"/>
            <p:cNvSpPr>
              <a:spLocks noChangeArrowheads="1"/>
            </p:cNvSpPr>
            <p:nvPr/>
          </p:nvSpPr>
          <p:spPr bwMode="auto">
            <a:xfrm>
              <a:off x="4207" y="3364"/>
              <a:ext cx="60" cy="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7" name="Oval 55"/>
            <p:cNvSpPr>
              <a:spLocks noChangeArrowheads="1"/>
            </p:cNvSpPr>
            <p:nvPr/>
          </p:nvSpPr>
          <p:spPr bwMode="auto">
            <a:xfrm>
              <a:off x="3660" y="2968"/>
              <a:ext cx="59" cy="7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8" name="Text Box 56"/>
            <p:cNvSpPr txBox="1">
              <a:spLocks noChangeArrowheads="1"/>
            </p:cNvSpPr>
            <p:nvPr/>
          </p:nvSpPr>
          <p:spPr bwMode="auto">
            <a:xfrm>
              <a:off x="3545" y="2662"/>
              <a:ext cx="346" cy="34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6129" name="Text Box 57"/>
            <p:cNvSpPr txBox="1">
              <a:spLocks noChangeArrowheads="1"/>
            </p:cNvSpPr>
            <p:nvPr/>
          </p:nvSpPr>
          <p:spPr bwMode="auto">
            <a:xfrm>
              <a:off x="3990" y="2430"/>
              <a:ext cx="405" cy="3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6130" name="Text Box 58"/>
            <p:cNvSpPr txBox="1">
              <a:spLocks noChangeArrowheads="1"/>
            </p:cNvSpPr>
            <p:nvPr/>
          </p:nvSpPr>
          <p:spPr bwMode="auto">
            <a:xfrm>
              <a:off x="3990" y="3199"/>
              <a:ext cx="322" cy="34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6131" name="Line 59"/>
            <p:cNvSpPr>
              <a:spLocks noChangeShapeType="1"/>
            </p:cNvSpPr>
            <p:nvPr/>
          </p:nvSpPr>
          <p:spPr bwMode="auto">
            <a:xfrm flipH="1">
              <a:off x="4386" y="2358"/>
              <a:ext cx="34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stealth" w="med" len="lg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2" name="Text Box 60"/>
            <p:cNvSpPr txBox="1">
              <a:spLocks noChangeArrowheads="1"/>
            </p:cNvSpPr>
            <p:nvPr/>
          </p:nvSpPr>
          <p:spPr bwMode="auto">
            <a:xfrm>
              <a:off x="4297" y="2330"/>
              <a:ext cx="536" cy="38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CEO</a:t>
              </a:r>
              <a:endParaRPr lang="en-US" altLang="zh-CN" sz="2400" i="1" baseline="-25000">
                <a:latin typeface="Times New Roman" pitchFamily="18" charset="0"/>
              </a:endParaRPr>
            </a:p>
          </p:txBody>
        </p:sp>
        <p:sp>
          <p:nvSpPr>
            <p:cNvPr id="46133" name="Text Box 61"/>
            <p:cNvSpPr txBox="1">
              <a:spLocks noChangeArrowheads="1"/>
            </p:cNvSpPr>
            <p:nvPr/>
          </p:nvSpPr>
          <p:spPr bwMode="auto">
            <a:xfrm>
              <a:off x="3796" y="3820"/>
              <a:ext cx="1324" cy="34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(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) </a:t>
              </a:r>
              <a:r>
                <a:rPr lang="en-US" altLang="zh-CN" sz="2400" i="1">
                  <a:latin typeface="Times New Roman" pitchFamily="18" charset="0"/>
                </a:rPr>
                <a:t>PNP</a:t>
              </a:r>
              <a:r>
                <a:rPr lang="zh-CN" altLang="en-US" sz="2400">
                  <a:latin typeface="Times New Roman" pitchFamily="18" charset="0"/>
                </a:rPr>
                <a:t>管</a:t>
              </a:r>
            </a:p>
          </p:txBody>
        </p:sp>
        <p:sp>
          <p:nvSpPr>
            <p:cNvPr id="46134" name="Text Box 62"/>
            <p:cNvSpPr txBox="1">
              <a:spLocks noChangeArrowheads="1"/>
            </p:cNvSpPr>
            <p:nvPr/>
          </p:nvSpPr>
          <p:spPr bwMode="auto">
            <a:xfrm>
              <a:off x="2143" y="4070"/>
              <a:ext cx="2115" cy="35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CEO</a:t>
              </a:r>
              <a:r>
                <a:rPr lang="zh-CN" altLang="en-US" sz="2400">
                  <a:latin typeface="Times New Roman" pitchFamily="18" charset="0"/>
                </a:rPr>
                <a:t>的测量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zh-CN" sz="3600" b="1">
                <a:latin typeface="Times New Roman" pitchFamily="18" charset="0"/>
              </a:rPr>
              <a:t>②</a:t>
            </a:r>
            <a:r>
              <a:rPr lang="en-US" altLang="zh-CN" sz="3600" b="1">
                <a:latin typeface="Times New Roman" pitchFamily="18" charset="0"/>
              </a:rPr>
              <a:t> </a:t>
            </a:r>
            <a:r>
              <a:rPr lang="zh-CN" altLang="en-US" sz="3600" b="1">
                <a:latin typeface="Times New Roman" pitchFamily="18" charset="0"/>
              </a:rPr>
              <a:t>穿透电流</a:t>
            </a:r>
            <a:r>
              <a:rPr lang="en-US" altLang="zh-CN" sz="36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600" b="1" baseline="-30000">
                <a:latin typeface="Times New Roman" pitchFamily="18" charset="0"/>
                <a:cs typeface="Times New Roman" pitchFamily="18" charset="0"/>
              </a:rPr>
              <a:t>CEO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0" y="5049838"/>
            <a:ext cx="9091613" cy="765175"/>
          </a:xfrm>
        </p:spPr>
        <p:txBody>
          <a:bodyPr/>
          <a:lstStyle/>
          <a:p>
            <a:pPr algn="just" eaLnBrk="1" hangingPunct="1"/>
            <a:r>
              <a:rPr lang="zh-CN" altLang="en-US" sz="3200" b="1">
                <a:latin typeface="宋体" pitchFamily="2" charset="-122"/>
              </a:rPr>
              <a:t>由图可见，</a:t>
            </a:r>
            <a:r>
              <a:rPr lang="en-US" altLang="zh-CN" sz="3200" b="1" i="1">
                <a:latin typeface="Times New Roman" pitchFamily="18" charset="0"/>
              </a:rPr>
              <a:t>I</a:t>
            </a:r>
            <a:r>
              <a:rPr lang="en-US" altLang="zh-CN" sz="3200" b="1" baseline="-30000">
                <a:latin typeface="Times New Roman" pitchFamily="18" charset="0"/>
              </a:rPr>
              <a:t>CEO</a:t>
            </a:r>
            <a:r>
              <a:rPr lang="zh-CN" altLang="en-US" sz="3200" b="1">
                <a:latin typeface="宋体" pitchFamily="2" charset="-122"/>
              </a:rPr>
              <a:t>不单纯是一个</a:t>
            </a:r>
            <a:r>
              <a:rPr lang="en-US" altLang="zh-CN" sz="3200" b="1" i="1">
                <a:latin typeface="Times New Roman" pitchFamily="18" charset="0"/>
              </a:rPr>
              <a:t>PN</a:t>
            </a:r>
            <a:r>
              <a:rPr lang="zh-CN" altLang="en-US" sz="3200" b="1">
                <a:latin typeface="宋体" pitchFamily="2" charset="-122"/>
              </a:rPr>
              <a:t>结的反向电流</a:t>
            </a:r>
            <a:endParaRPr lang="zh-CN" altLang="en-US" sz="32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4863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366989"/>
              </p:ext>
            </p:extLst>
          </p:nvPr>
        </p:nvGraphicFramePr>
        <p:xfrm>
          <a:off x="701675" y="5859463"/>
          <a:ext cx="319405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4" name="公式" r:id="rId3" imgW="1117440" imgH="241200" progId="Equation.3">
                  <p:embed/>
                </p:oleObj>
              </mc:Choice>
              <mc:Fallback>
                <p:oleObj name="公式" r:id="rId3" imgW="1117440" imgH="2412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5859463"/>
                        <a:ext cx="3194050" cy="681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3"/>
          <p:cNvGrpSpPr>
            <a:grpSpLocks/>
          </p:cNvGrpSpPr>
          <p:nvPr/>
        </p:nvGrpSpPr>
        <p:grpSpPr bwMode="auto">
          <a:xfrm>
            <a:off x="4346575" y="5846762"/>
            <a:ext cx="4095750" cy="876300"/>
            <a:chOff x="2738" y="3621"/>
            <a:chExt cx="2580" cy="552"/>
          </a:xfrm>
        </p:grpSpPr>
        <p:graphicFrame>
          <p:nvGraphicFramePr>
            <p:cNvPr id="13315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1930211"/>
                </p:ext>
              </p:extLst>
            </p:nvPr>
          </p:nvGraphicFramePr>
          <p:xfrm>
            <a:off x="3230" y="3621"/>
            <a:ext cx="25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5" name="公式" r:id="rId5" imgW="164880" imgH="228600" progId="Equation.3">
                    <p:embed/>
                  </p:oleObj>
                </mc:Choice>
                <mc:Fallback>
                  <p:oleObj name="公式" r:id="rId5" imgW="164880" imgH="22860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0" y="3621"/>
                          <a:ext cx="254" cy="34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74" name="Rectangle 66"/>
            <p:cNvSpPr>
              <a:spLocks noChangeArrowheads="1"/>
            </p:cNvSpPr>
            <p:nvPr/>
          </p:nvSpPr>
          <p:spPr bwMode="auto">
            <a:xfrm>
              <a:off x="2738" y="3650"/>
              <a:ext cx="258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400" dirty="0">
                  <a:latin typeface="Times New Roman" pitchFamily="18" charset="0"/>
                </a:rPr>
                <a:t>所以， 大的三极管的温度稳定性较差</a:t>
              </a: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881063" y="1493838"/>
            <a:ext cx="6751637" cy="3459162"/>
            <a:chOff x="867" y="2245"/>
            <a:chExt cx="4253" cy="2179"/>
          </a:xfrm>
        </p:grpSpPr>
        <p:sp>
          <p:nvSpPr>
            <p:cNvPr id="13320" name="Line 69"/>
            <p:cNvSpPr>
              <a:spLocks noChangeShapeType="1"/>
            </p:cNvSpPr>
            <p:nvPr/>
          </p:nvSpPr>
          <p:spPr bwMode="auto">
            <a:xfrm>
              <a:off x="1334" y="2847"/>
              <a:ext cx="0" cy="28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" name="Line 70"/>
            <p:cNvSpPr>
              <a:spLocks noChangeShapeType="1"/>
            </p:cNvSpPr>
            <p:nvPr/>
          </p:nvSpPr>
          <p:spPr bwMode="auto">
            <a:xfrm>
              <a:off x="1502" y="2259"/>
              <a:ext cx="0" cy="56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71"/>
            <p:cNvSpPr>
              <a:spLocks noChangeShapeType="1"/>
            </p:cNvSpPr>
            <p:nvPr/>
          </p:nvSpPr>
          <p:spPr bwMode="auto">
            <a:xfrm flipV="1">
              <a:off x="1346" y="2812"/>
              <a:ext cx="156" cy="11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72"/>
            <p:cNvSpPr>
              <a:spLocks noChangeShapeType="1"/>
            </p:cNvSpPr>
            <p:nvPr/>
          </p:nvSpPr>
          <p:spPr bwMode="auto">
            <a:xfrm>
              <a:off x="1334" y="3039"/>
              <a:ext cx="179" cy="1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Line 73"/>
            <p:cNvSpPr>
              <a:spLocks noChangeShapeType="1"/>
            </p:cNvSpPr>
            <p:nvPr/>
          </p:nvSpPr>
          <p:spPr bwMode="auto">
            <a:xfrm>
              <a:off x="1502" y="3181"/>
              <a:ext cx="0" cy="58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74"/>
            <p:cNvSpPr>
              <a:spLocks noChangeShapeType="1"/>
            </p:cNvSpPr>
            <p:nvPr/>
          </p:nvSpPr>
          <p:spPr bwMode="auto">
            <a:xfrm flipH="1">
              <a:off x="989" y="2982"/>
              <a:ext cx="345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Line 75"/>
            <p:cNvSpPr>
              <a:spLocks noChangeShapeType="1"/>
            </p:cNvSpPr>
            <p:nvPr/>
          </p:nvSpPr>
          <p:spPr bwMode="auto">
            <a:xfrm>
              <a:off x="1502" y="2245"/>
              <a:ext cx="631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Oval 76"/>
            <p:cNvSpPr>
              <a:spLocks noChangeArrowheads="1"/>
            </p:cNvSpPr>
            <p:nvPr/>
          </p:nvSpPr>
          <p:spPr bwMode="auto">
            <a:xfrm>
              <a:off x="1978" y="2639"/>
              <a:ext cx="310" cy="31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Text Box 77"/>
            <p:cNvSpPr txBox="1">
              <a:spLocks noChangeArrowheads="1"/>
            </p:cNvSpPr>
            <p:nvPr/>
          </p:nvSpPr>
          <p:spPr bwMode="auto">
            <a:xfrm>
              <a:off x="1888" y="2614"/>
              <a:ext cx="452" cy="40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μA</a:t>
              </a:r>
            </a:p>
          </p:txBody>
        </p:sp>
        <p:sp>
          <p:nvSpPr>
            <p:cNvPr id="13329" name="Line 78"/>
            <p:cNvSpPr>
              <a:spLocks noChangeShapeType="1"/>
            </p:cNvSpPr>
            <p:nvPr/>
          </p:nvSpPr>
          <p:spPr bwMode="auto">
            <a:xfrm>
              <a:off x="2133" y="2245"/>
              <a:ext cx="0" cy="39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79"/>
            <p:cNvSpPr>
              <a:spLocks noChangeShapeType="1"/>
            </p:cNvSpPr>
            <p:nvPr/>
          </p:nvSpPr>
          <p:spPr bwMode="auto">
            <a:xfrm>
              <a:off x="2121" y="2954"/>
              <a:ext cx="0" cy="32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Line 80"/>
            <p:cNvSpPr>
              <a:spLocks noChangeShapeType="1"/>
            </p:cNvSpPr>
            <p:nvPr/>
          </p:nvSpPr>
          <p:spPr bwMode="auto">
            <a:xfrm>
              <a:off x="1990" y="3280"/>
              <a:ext cx="26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Line 81"/>
            <p:cNvSpPr>
              <a:spLocks noChangeShapeType="1"/>
            </p:cNvSpPr>
            <p:nvPr/>
          </p:nvSpPr>
          <p:spPr bwMode="auto">
            <a:xfrm>
              <a:off x="2038" y="3336"/>
              <a:ext cx="155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Line 82"/>
            <p:cNvSpPr>
              <a:spLocks noChangeShapeType="1"/>
            </p:cNvSpPr>
            <p:nvPr/>
          </p:nvSpPr>
          <p:spPr bwMode="auto">
            <a:xfrm>
              <a:off x="1990" y="3379"/>
              <a:ext cx="26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83"/>
            <p:cNvSpPr>
              <a:spLocks noChangeShapeType="1"/>
            </p:cNvSpPr>
            <p:nvPr/>
          </p:nvSpPr>
          <p:spPr bwMode="auto">
            <a:xfrm>
              <a:off x="2037" y="3431"/>
              <a:ext cx="155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Line 84"/>
            <p:cNvSpPr>
              <a:spLocks noChangeShapeType="1"/>
            </p:cNvSpPr>
            <p:nvPr/>
          </p:nvSpPr>
          <p:spPr bwMode="auto">
            <a:xfrm>
              <a:off x="2109" y="3421"/>
              <a:ext cx="0" cy="3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Line 85"/>
            <p:cNvSpPr>
              <a:spLocks noChangeShapeType="1"/>
            </p:cNvSpPr>
            <p:nvPr/>
          </p:nvSpPr>
          <p:spPr bwMode="auto">
            <a:xfrm flipH="1">
              <a:off x="1502" y="3761"/>
              <a:ext cx="607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Oval 86"/>
            <p:cNvSpPr>
              <a:spLocks noChangeArrowheads="1"/>
            </p:cNvSpPr>
            <p:nvPr/>
          </p:nvSpPr>
          <p:spPr bwMode="auto">
            <a:xfrm>
              <a:off x="1477" y="2585"/>
              <a:ext cx="60" cy="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Oval 87"/>
            <p:cNvSpPr>
              <a:spLocks noChangeArrowheads="1"/>
            </p:cNvSpPr>
            <p:nvPr/>
          </p:nvSpPr>
          <p:spPr bwMode="auto">
            <a:xfrm>
              <a:off x="1477" y="3351"/>
              <a:ext cx="60" cy="7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Oval 88"/>
            <p:cNvSpPr>
              <a:spLocks noChangeArrowheads="1"/>
            </p:cNvSpPr>
            <p:nvPr/>
          </p:nvSpPr>
          <p:spPr bwMode="auto">
            <a:xfrm>
              <a:off x="917" y="2954"/>
              <a:ext cx="60" cy="7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Text Box 89"/>
            <p:cNvSpPr txBox="1">
              <a:spLocks noChangeArrowheads="1"/>
            </p:cNvSpPr>
            <p:nvPr/>
          </p:nvSpPr>
          <p:spPr bwMode="auto">
            <a:xfrm>
              <a:off x="867" y="2616"/>
              <a:ext cx="346" cy="33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41" name="Text Box 90"/>
            <p:cNvSpPr txBox="1">
              <a:spLocks noChangeArrowheads="1"/>
            </p:cNvSpPr>
            <p:nvPr/>
          </p:nvSpPr>
          <p:spPr bwMode="auto">
            <a:xfrm>
              <a:off x="1264" y="2415"/>
              <a:ext cx="227" cy="3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342" name="Text Box 91"/>
            <p:cNvSpPr txBox="1">
              <a:spLocks noChangeArrowheads="1"/>
            </p:cNvSpPr>
            <p:nvPr/>
          </p:nvSpPr>
          <p:spPr bwMode="auto">
            <a:xfrm>
              <a:off x="1263" y="3171"/>
              <a:ext cx="322" cy="34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3343" name="Line 92"/>
            <p:cNvSpPr>
              <a:spLocks noChangeShapeType="1"/>
            </p:cNvSpPr>
            <p:nvPr/>
          </p:nvSpPr>
          <p:spPr bwMode="auto">
            <a:xfrm flipH="1">
              <a:off x="1656" y="2344"/>
              <a:ext cx="34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Text Box 93"/>
            <p:cNvSpPr txBox="1">
              <a:spLocks noChangeArrowheads="1"/>
            </p:cNvSpPr>
            <p:nvPr/>
          </p:nvSpPr>
          <p:spPr bwMode="auto">
            <a:xfrm>
              <a:off x="1576" y="2302"/>
              <a:ext cx="536" cy="38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CEO</a:t>
              </a:r>
              <a:endParaRPr lang="en-US" altLang="zh-CN" sz="2400" i="1" baseline="-25000">
                <a:latin typeface="Times New Roman" pitchFamily="18" charset="0"/>
              </a:endParaRPr>
            </a:p>
          </p:txBody>
        </p:sp>
        <p:sp>
          <p:nvSpPr>
            <p:cNvPr id="13345" name="Text Box 94"/>
            <p:cNvSpPr txBox="1">
              <a:spLocks noChangeArrowheads="1"/>
            </p:cNvSpPr>
            <p:nvPr/>
          </p:nvSpPr>
          <p:spPr bwMode="auto">
            <a:xfrm>
              <a:off x="1234" y="3727"/>
              <a:ext cx="1327" cy="34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>
                  <a:latin typeface="Times New Roman" pitchFamily="18" charset="0"/>
                </a:rPr>
                <a:t>(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) </a:t>
              </a:r>
              <a:r>
                <a:rPr lang="en-US" altLang="zh-CN" sz="2400" i="1">
                  <a:latin typeface="Times New Roman" pitchFamily="18" charset="0"/>
                </a:rPr>
                <a:t>NPN</a:t>
              </a:r>
              <a:r>
                <a:rPr lang="zh-CN" altLang="en-US" sz="2400">
                  <a:latin typeface="Times New Roman" pitchFamily="18" charset="0"/>
                </a:rPr>
                <a:t>管</a:t>
              </a:r>
            </a:p>
          </p:txBody>
        </p:sp>
        <p:grpSp>
          <p:nvGrpSpPr>
            <p:cNvPr id="4" name="Group 95"/>
            <p:cNvGrpSpPr>
              <a:grpSpLocks/>
            </p:cNvGrpSpPr>
            <p:nvPr/>
          </p:nvGrpSpPr>
          <p:grpSpPr bwMode="auto">
            <a:xfrm>
              <a:off x="4720" y="3294"/>
              <a:ext cx="262" cy="141"/>
              <a:chOff x="9769" y="3984"/>
              <a:chExt cx="542" cy="306"/>
            </a:xfrm>
          </p:grpSpPr>
          <p:sp>
            <p:nvSpPr>
              <p:cNvPr id="13370" name="Line 96"/>
              <p:cNvSpPr>
                <a:spLocks noChangeShapeType="1"/>
              </p:cNvSpPr>
              <p:nvPr/>
            </p:nvSpPr>
            <p:spPr bwMode="auto">
              <a:xfrm flipV="1">
                <a:off x="9769" y="4290"/>
                <a:ext cx="542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1" name="Line 97"/>
              <p:cNvSpPr>
                <a:spLocks noChangeShapeType="1"/>
              </p:cNvSpPr>
              <p:nvPr/>
            </p:nvSpPr>
            <p:spPr bwMode="auto">
              <a:xfrm flipV="1">
                <a:off x="9868" y="4180"/>
                <a:ext cx="320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2" name="Line 98"/>
              <p:cNvSpPr>
                <a:spLocks noChangeShapeType="1"/>
              </p:cNvSpPr>
              <p:nvPr/>
            </p:nvSpPr>
            <p:spPr bwMode="auto">
              <a:xfrm flipV="1">
                <a:off x="9769" y="4076"/>
                <a:ext cx="542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3" name="Line 99"/>
              <p:cNvSpPr>
                <a:spLocks noChangeShapeType="1"/>
              </p:cNvSpPr>
              <p:nvPr/>
            </p:nvSpPr>
            <p:spPr bwMode="auto">
              <a:xfrm flipV="1">
                <a:off x="9868" y="3984"/>
                <a:ext cx="320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47" name="Line 100"/>
            <p:cNvSpPr>
              <a:spLocks noChangeShapeType="1"/>
            </p:cNvSpPr>
            <p:nvPr/>
          </p:nvSpPr>
          <p:spPr bwMode="auto">
            <a:xfrm>
              <a:off x="4064" y="2883"/>
              <a:ext cx="0" cy="22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Line 101"/>
            <p:cNvSpPr>
              <a:spLocks noChangeShapeType="1"/>
            </p:cNvSpPr>
            <p:nvPr/>
          </p:nvSpPr>
          <p:spPr bwMode="auto">
            <a:xfrm>
              <a:off x="4231" y="2273"/>
              <a:ext cx="0" cy="56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Line 102"/>
            <p:cNvSpPr>
              <a:spLocks noChangeShapeType="1"/>
            </p:cNvSpPr>
            <p:nvPr/>
          </p:nvSpPr>
          <p:spPr bwMode="auto">
            <a:xfrm flipV="1">
              <a:off x="4076" y="2826"/>
              <a:ext cx="155" cy="11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Line 103"/>
            <p:cNvSpPr>
              <a:spLocks noChangeShapeType="1"/>
            </p:cNvSpPr>
            <p:nvPr/>
          </p:nvSpPr>
          <p:spPr bwMode="auto">
            <a:xfrm>
              <a:off x="4064" y="3053"/>
              <a:ext cx="179" cy="1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stealth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Line 104"/>
            <p:cNvSpPr>
              <a:spLocks noChangeShapeType="1"/>
            </p:cNvSpPr>
            <p:nvPr/>
          </p:nvSpPr>
          <p:spPr bwMode="auto">
            <a:xfrm>
              <a:off x="4231" y="3194"/>
              <a:ext cx="0" cy="58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Line 105"/>
            <p:cNvSpPr>
              <a:spLocks noChangeShapeType="1"/>
            </p:cNvSpPr>
            <p:nvPr/>
          </p:nvSpPr>
          <p:spPr bwMode="auto">
            <a:xfrm flipH="1">
              <a:off x="3719" y="2996"/>
              <a:ext cx="345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106"/>
            <p:cNvSpPr>
              <a:spLocks noChangeShapeType="1"/>
            </p:cNvSpPr>
            <p:nvPr/>
          </p:nvSpPr>
          <p:spPr bwMode="auto">
            <a:xfrm>
              <a:off x="4231" y="2259"/>
              <a:ext cx="63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Oval 107"/>
            <p:cNvSpPr>
              <a:spLocks noChangeArrowheads="1"/>
            </p:cNvSpPr>
            <p:nvPr/>
          </p:nvSpPr>
          <p:spPr bwMode="auto">
            <a:xfrm>
              <a:off x="4708" y="2654"/>
              <a:ext cx="299" cy="31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Text Box 108"/>
            <p:cNvSpPr txBox="1">
              <a:spLocks noChangeArrowheads="1"/>
            </p:cNvSpPr>
            <p:nvPr/>
          </p:nvSpPr>
          <p:spPr bwMode="auto">
            <a:xfrm>
              <a:off x="4609" y="2642"/>
              <a:ext cx="453" cy="40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μA</a:t>
              </a:r>
            </a:p>
          </p:txBody>
        </p:sp>
        <p:sp>
          <p:nvSpPr>
            <p:cNvPr id="13356" name="Line 109"/>
            <p:cNvSpPr>
              <a:spLocks noChangeShapeType="1"/>
            </p:cNvSpPr>
            <p:nvPr/>
          </p:nvSpPr>
          <p:spPr bwMode="auto">
            <a:xfrm>
              <a:off x="4850" y="2259"/>
              <a:ext cx="0" cy="39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110"/>
            <p:cNvSpPr>
              <a:spLocks noChangeShapeType="1"/>
            </p:cNvSpPr>
            <p:nvPr/>
          </p:nvSpPr>
          <p:spPr bwMode="auto">
            <a:xfrm>
              <a:off x="4851" y="2968"/>
              <a:ext cx="0" cy="32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111"/>
            <p:cNvSpPr>
              <a:spLocks noChangeShapeType="1"/>
            </p:cNvSpPr>
            <p:nvPr/>
          </p:nvSpPr>
          <p:spPr bwMode="auto">
            <a:xfrm>
              <a:off x="4839" y="3435"/>
              <a:ext cx="0" cy="3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112"/>
            <p:cNvSpPr>
              <a:spLocks noChangeShapeType="1"/>
            </p:cNvSpPr>
            <p:nvPr/>
          </p:nvSpPr>
          <p:spPr bwMode="auto">
            <a:xfrm flipH="1">
              <a:off x="4231" y="3775"/>
              <a:ext cx="60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0" name="Oval 113"/>
            <p:cNvSpPr>
              <a:spLocks noChangeArrowheads="1"/>
            </p:cNvSpPr>
            <p:nvPr/>
          </p:nvSpPr>
          <p:spPr bwMode="auto">
            <a:xfrm>
              <a:off x="4207" y="2599"/>
              <a:ext cx="60" cy="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Oval 114"/>
            <p:cNvSpPr>
              <a:spLocks noChangeArrowheads="1"/>
            </p:cNvSpPr>
            <p:nvPr/>
          </p:nvSpPr>
          <p:spPr bwMode="auto">
            <a:xfrm>
              <a:off x="4207" y="3364"/>
              <a:ext cx="60" cy="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Oval 115"/>
            <p:cNvSpPr>
              <a:spLocks noChangeArrowheads="1"/>
            </p:cNvSpPr>
            <p:nvPr/>
          </p:nvSpPr>
          <p:spPr bwMode="auto">
            <a:xfrm>
              <a:off x="3660" y="2968"/>
              <a:ext cx="59" cy="7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Text Box 116"/>
            <p:cNvSpPr txBox="1">
              <a:spLocks noChangeArrowheads="1"/>
            </p:cNvSpPr>
            <p:nvPr/>
          </p:nvSpPr>
          <p:spPr bwMode="auto">
            <a:xfrm>
              <a:off x="3545" y="2662"/>
              <a:ext cx="346" cy="34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64" name="Text Box 117"/>
            <p:cNvSpPr txBox="1">
              <a:spLocks noChangeArrowheads="1"/>
            </p:cNvSpPr>
            <p:nvPr/>
          </p:nvSpPr>
          <p:spPr bwMode="auto">
            <a:xfrm>
              <a:off x="3990" y="2430"/>
              <a:ext cx="405" cy="3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3365" name="Text Box 118"/>
            <p:cNvSpPr txBox="1">
              <a:spLocks noChangeArrowheads="1"/>
            </p:cNvSpPr>
            <p:nvPr/>
          </p:nvSpPr>
          <p:spPr bwMode="auto">
            <a:xfrm>
              <a:off x="3990" y="3199"/>
              <a:ext cx="322" cy="34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3366" name="Line 119"/>
            <p:cNvSpPr>
              <a:spLocks noChangeShapeType="1"/>
            </p:cNvSpPr>
            <p:nvPr/>
          </p:nvSpPr>
          <p:spPr bwMode="auto">
            <a:xfrm flipH="1">
              <a:off x="4386" y="2358"/>
              <a:ext cx="34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stealth" w="med" len="lg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Text Box 120"/>
            <p:cNvSpPr txBox="1">
              <a:spLocks noChangeArrowheads="1"/>
            </p:cNvSpPr>
            <p:nvPr/>
          </p:nvSpPr>
          <p:spPr bwMode="auto">
            <a:xfrm>
              <a:off x="4297" y="2330"/>
              <a:ext cx="536" cy="38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CEO</a:t>
              </a:r>
              <a:endParaRPr lang="en-US" altLang="zh-CN" sz="2400" i="1" baseline="-25000">
                <a:latin typeface="Times New Roman" pitchFamily="18" charset="0"/>
              </a:endParaRPr>
            </a:p>
          </p:txBody>
        </p:sp>
        <p:sp>
          <p:nvSpPr>
            <p:cNvPr id="13368" name="Text Box 121"/>
            <p:cNvSpPr txBox="1">
              <a:spLocks noChangeArrowheads="1"/>
            </p:cNvSpPr>
            <p:nvPr/>
          </p:nvSpPr>
          <p:spPr bwMode="auto">
            <a:xfrm>
              <a:off x="3796" y="3820"/>
              <a:ext cx="1324" cy="34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400">
                  <a:latin typeface="Times New Roman" pitchFamily="18" charset="0"/>
                </a:rPr>
                <a:t>(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) </a:t>
              </a:r>
              <a:r>
                <a:rPr lang="en-US" altLang="zh-CN" sz="2400" i="1">
                  <a:latin typeface="Times New Roman" pitchFamily="18" charset="0"/>
                </a:rPr>
                <a:t>PNP</a:t>
              </a:r>
              <a:r>
                <a:rPr lang="zh-CN" altLang="en-US" sz="2400">
                  <a:latin typeface="Times New Roman" pitchFamily="18" charset="0"/>
                </a:rPr>
                <a:t>管</a:t>
              </a:r>
            </a:p>
          </p:txBody>
        </p:sp>
        <p:sp>
          <p:nvSpPr>
            <p:cNvPr id="13369" name="Text Box 122"/>
            <p:cNvSpPr txBox="1">
              <a:spLocks noChangeArrowheads="1"/>
            </p:cNvSpPr>
            <p:nvPr/>
          </p:nvSpPr>
          <p:spPr bwMode="auto">
            <a:xfrm>
              <a:off x="2143" y="4070"/>
              <a:ext cx="2115" cy="35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CEO</a:t>
              </a:r>
              <a:r>
                <a:rPr lang="zh-CN" altLang="en-US" sz="2400">
                  <a:latin typeface="Times New Roman" pitchFamily="18" charset="0"/>
                </a:rPr>
                <a:t>的测量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7" y="-25898"/>
            <a:ext cx="7886700" cy="1027494"/>
          </a:xfrm>
        </p:spPr>
        <p:txBody>
          <a:bodyPr/>
          <a:lstStyle/>
          <a:p>
            <a:pPr algn="l" eaLnBrk="1" hangingPunct="1"/>
            <a:r>
              <a:rPr lang="en-US" altLang="zh-CN" sz="3600" b="1" dirty="0">
                <a:latin typeface="Times New Roman" pitchFamily="18" charset="0"/>
              </a:rPr>
              <a:t>⑶ </a:t>
            </a:r>
            <a:r>
              <a:rPr lang="zh-CN" altLang="en-US" sz="3600" b="1" dirty="0">
                <a:latin typeface="Times New Roman" pitchFamily="18" charset="0"/>
              </a:rPr>
              <a:t>极限参数</a:t>
            </a:r>
            <a:r>
              <a:rPr lang="zh-CN" altLang="en-US" sz="3600" dirty="0">
                <a:latin typeface="Times New Roman" pitchFamily="18" charset="0"/>
              </a:rPr>
              <a:t> 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-50488" y="958886"/>
            <a:ext cx="7772400" cy="628650"/>
          </a:xfrm>
        </p:spPr>
        <p:txBody>
          <a:bodyPr/>
          <a:lstStyle/>
          <a:p>
            <a:pPr algn="just" eaLnBrk="1" hangingPunct="1"/>
            <a:r>
              <a:rPr lang="zh-CN" altLang="zh-CN" sz="3200" b="1" dirty="0">
                <a:latin typeface="Times New Roman" pitchFamily="18" charset="0"/>
              </a:rPr>
              <a:t>①</a:t>
            </a: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zh-CN" altLang="en-US" sz="3200" b="1" dirty="0">
                <a:latin typeface="Times New Roman" pitchFamily="18" charset="0"/>
              </a:rPr>
              <a:t>集电极最大允许耗散功率</a:t>
            </a:r>
            <a:r>
              <a:rPr lang="en-US" altLang="zh-CN" sz="3200" b="1" i="1" dirty="0">
                <a:latin typeface="Times New Roman" pitchFamily="18" charset="0"/>
              </a:rPr>
              <a:t>P</a:t>
            </a:r>
            <a:r>
              <a:rPr lang="en-US" altLang="zh-CN" sz="3200" b="1" baseline="-30000" dirty="0">
                <a:latin typeface="Times New Roman" pitchFamily="18" charset="0"/>
              </a:rPr>
              <a:t>CM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61505" y="1502117"/>
            <a:ext cx="7772400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itchFamily="2" charset="-122"/>
              </a:rPr>
              <a:t>晶体管电流</a:t>
            </a:r>
            <a:r>
              <a:rPr lang="en-US" altLang="zh-CN" sz="2400" i="1" dirty="0" err="1">
                <a:latin typeface="Times New Roman" pitchFamily="18" charset="0"/>
              </a:rPr>
              <a:t>i</a:t>
            </a:r>
            <a:r>
              <a:rPr lang="en-US" altLang="zh-CN" sz="2400" baseline="-30000" dirty="0" err="1">
                <a:latin typeface="Times New Roman" pitchFamily="18" charset="0"/>
              </a:rPr>
              <a:t>C</a:t>
            </a:r>
            <a:r>
              <a:rPr lang="zh-CN" altLang="en-US" sz="2400" dirty="0">
                <a:latin typeface="宋体" pitchFamily="2" charset="-122"/>
              </a:rPr>
              <a:t>与电压</a:t>
            </a:r>
            <a:r>
              <a:rPr lang="en-US" altLang="zh-CN" sz="2400" i="1" dirty="0" err="1">
                <a:latin typeface="Times New Roman" pitchFamily="18" charset="0"/>
              </a:rPr>
              <a:t>u</a:t>
            </a:r>
            <a:r>
              <a:rPr lang="en-US" altLang="zh-CN" sz="2400" baseline="-30000" dirty="0" err="1">
                <a:latin typeface="Times New Roman" pitchFamily="18" charset="0"/>
              </a:rPr>
              <a:t>CE</a:t>
            </a:r>
            <a:r>
              <a:rPr lang="zh-CN" altLang="en-US" sz="2400" dirty="0">
                <a:latin typeface="宋体" pitchFamily="2" charset="-122"/>
              </a:rPr>
              <a:t>的乘积称为集电极耗散功率</a:t>
            </a:r>
            <a:r>
              <a:rPr lang="en-US" altLang="zh-CN" sz="2400" i="1" dirty="0">
                <a:latin typeface="Times New Roman" pitchFamily="18" charset="0"/>
              </a:rPr>
              <a:t>P</a:t>
            </a:r>
            <a:r>
              <a:rPr lang="en-US" altLang="zh-CN" sz="2400" baseline="-30000" dirty="0">
                <a:latin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</a:rPr>
              <a:t> =</a:t>
            </a:r>
            <a:r>
              <a:rPr lang="en-US" altLang="zh-CN" sz="2400" i="1" dirty="0" err="1">
                <a:latin typeface="Times New Roman" pitchFamily="18" charset="0"/>
              </a:rPr>
              <a:t>i</a:t>
            </a:r>
            <a:r>
              <a:rPr lang="en-US" altLang="zh-CN" sz="2400" baseline="-30000" dirty="0" err="1">
                <a:latin typeface="Times New Roman" pitchFamily="18" charset="0"/>
              </a:rPr>
              <a:t>C</a:t>
            </a:r>
            <a:r>
              <a:rPr lang="en-US" altLang="zh-CN" sz="2400" i="1" dirty="0" err="1">
                <a:latin typeface="Times New Roman" pitchFamily="18" charset="0"/>
              </a:rPr>
              <a:t>u</a:t>
            </a:r>
            <a:r>
              <a:rPr lang="en-US" altLang="zh-CN" sz="2400" baseline="-30000" dirty="0" err="1">
                <a:latin typeface="Times New Roman" pitchFamily="18" charset="0"/>
              </a:rPr>
              <a:t>CE</a:t>
            </a:r>
            <a:r>
              <a:rPr lang="zh-CN" altLang="en-US" sz="2400" dirty="0">
                <a:latin typeface="宋体" pitchFamily="2" charset="-122"/>
              </a:rPr>
              <a:t>，这个功率将导致集电结发热，温度升高。</a:t>
            </a:r>
          </a:p>
          <a:p>
            <a:pPr marL="457200" indent="-457200" algn="just">
              <a:spcBef>
                <a:spcPct val="20000"/>
              </a:spcBef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itchFamily="2" charset="-122"/>
              </a:rPr>
              <a:t>因此，定出了集电极最大允许耗散功率</a:t>
            </a:r>
            <a:r>
              <a:rPr lang="en-US" altLang="zh-CN" sz="2400" i="1" dirty="0">
                <a:latin typeface="Times New Roman" pitchFamily="18" charset="0"/>
              </a:rPr>
              <a:t>P</a:t>
            </a:r>
            <a:r>
              <a:rPr lang="en-US" altLang="zh-CN" sz="2400" baseline="-30000" dirty="0">
                <a:latin typeface="Times New Roman" pitchFamily="18" charset="0"/>
              </a:rPr>
              <a:t>CM</a:t>
            </a:r>
            <a:r>
              <a:rPr lang="zh-CN" altLang="en-US" sz="2400" dirty="0">
                <a:latin typeface="宋体" pitchFamily="2" charset="-122"/>
              </a:rPr>
              <a:t>，工作时管子消耗的平均功率</a:t>
            </a:r>
            <a:r>
              <a:rPr lang="en-US" altLang="zh-CN" sz="2400" i="1" dirty="0">
                <a:latin typeface="Times New Roman" pitchFamily="18" charset="0"/>
              </a:rPr>
              <a:t>P</a:t>
            </a:r>
            <a:r>
              <a:rPr lang="en-US" altLang="zh-CN" sz="2400" baseline="-30000" dirty="0">
                <a:latin typeface="Times New Roman" pitchFamily="18" charset="0"/>
              </a:rPr>
              <a:t>C</a:t>
            </a:r>
            <a:r>
              <a:rPr lang="zh-CN" altLang="en-US" sz="2400" dirty="0">
                <a:latin typeface="宋体" pitchFamily="2" charset="-122"/>
              </a:rPr>
              <a:t>必须小于</a:t>
            </a:r>
            <a:r>
              <a:rPr lang="en-US" altLang="zh-CN" sz="2400" i="1" dirty="0">
                <a:latin typeface="Times New Roman" pitchFamily="18" charset="0"/>
              </a:rPr>
              <a:t>P</a:t>
            </a:r>
            <a:r>
              <a:rPr lang="en-US" altLang="zh-CN" sz="2400" baseline="-30000" dirty="0">
                <a:latin typeface="Times New Roman" pitchFamily="18" charset="0"/>
              </a:rPr>
              <a:t>CM</a:t>
            </a:r>
            <a:r>
              <a:rPr lang="zh-CN" altLang="en-US" sz="2400" dirty="0">
                <a:latin typeface="宋体" pitchFamily="2" charset="-122"/>
              </a:rPr>
              <a:t>。</a:t>
            </a:r>
            <a:endParaRPr lang="zh-CN" altLang="en-US" sz="2400" dirty="0">
              <a:latin typeface="Times New Roman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1322B9-AF5D-44F7-BA67-A28E2A296A57}"/>
              </a:ext>
            </a:extLst>
          </p:cNvPr>
          <p:cNvGrpSpPr>
            <a:grpSpLocks/>
          </p:cNvGrpSpPr>
          <p:nvPr/>
        </p:nvGrpSpPr>
        <p:grpSpPr bwMode="auto">
          <a:xfrm>
            <a:off x="1389100" y="3068960"/>
            <a:ext cx="5991212" cy="3839131"/>
            <a:chOff x="818" y="8120"/>
            <a:chExt cx="6580" cy="528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6E09709-C773-43B7-BA05-E2123AD122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3" y="8436"/>
              <a:ext cx="4747" cy="4076"/>
              <a:chOff x="2138" y="2680"/>
              <a:chExt cx="3720" cy="3140"/>
            </a:xfrm>
          </p:grpSpPr>
          <p:sp>
            <p:nvSpPr>
              <p:cNvPr id="52" name="Line 6">
                <a:extLst>
                  <a:ext uri="{FF2B5EF4-FFF2-40B4-BE49-F238E27FC236}">
                    <a16:creationId xmlns:a16="http://schemas.microsoft.com/office/drawing/2014/main" id="{AF9DB8E8-08E3-433F-BCE4-1539FC5A49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8" y="5780"/>
                <a:ext cx="3560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stealth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7">
                <a:extLst>
                  <a:ext uri="{FF2B5EF4-FFF2-40B4-BE49-F238E27FC236}">
                    <a16:creationId xmlns:a16="http://schemas.microsoft.com/office/drawing/2014/main" id="{1303F2BE-AE1B-4076-88D7-D87C16486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8" y="2680"/>
                <a:ext cx="0" cy="3097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stealth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8">
                <a:extLst>
                  <a:ext uri="{FF2B5EF4-FFF2-40B4-BE49-F238E27FC236}">
                    <a16:creationId xmlns:a16="http://schemas.microsoft.com/office/drawing/2014/main" id="{B7EE507D-190D-4259-91D7-8DA22644E8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8" y="5380"/>
                <a:ext cx="3080" cy="380"/>
              </a:xfrm>
              <a:custGeom>
                <a:avLst/>
                <a:gdLst>
                  <a:gd name="T0" fmla="*/ 0 w 2700"/>
                  <a:gd name="T1" fmla="*/ 480 h 480"/>
                  <a:gd name="T2" fmla="*/ 100 w 2700"/>
                  <a:gd name="T3" fmla="*/ 260 h 480"/>
                  <a:gd name="T4" fmla="*/ 420 w 2700"/>
                  <a:gd name="T5" fmla="*/ 160 h 480"/>
                  <a:gd name="T6" fmla="*/ 1260 w 2700"/>
                  <a:gd name="T7" fmla="*/ 60 h 480"/>
                  <a:gd name="T8" fmla="*/ 2700 w 2700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00"/>
                  <a:gd name="T16" fmla="*/ 0 h 480"/>
                  <a:gd name="T17" fmla="*/ 2700 w 2700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00" h="480">
                    <a:moveTo>
                      <a:pt x="0" y="480"/>
                    </a:moveTo>
                    <a:cubicBezTo>
                      <a:pt x="15" y="396"/>
                      <a:pt x="30" y="313"/>
                      <a:pt x="100" y="260"/>
                    </a:cubicBezTo>
                    <a:cubicBezTo>
                      <a:pt x="170" y="207"/>
                      <a:pt x="227" y="193"/>
                      <a:pt x="420" y="160"/>
                    </a:cubicBezTo>
                    <a:cubicBezTo>
                      <a:pt x="613" y="127"/>
                      <a:pt x="880" y="87"/>
                      <a:pt x="1260" y="60"/>
                    </a:cubicBezTo>
                    <a:cubicBezTo>
                      <a:pt x="1640" y="33"/>
                      <a:pt x="2170" y="16"/>
                      <a:pt x="270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86C334B3-9BEC-4A97-8D69-BB2DB2F94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8" y="4900"/>
                <a:ext cx="2380" cy="880"/>
              </a:xfrm>
              <a:custGeom>
                <a:avLst/>
                <a:gdLst>
                  <a:gd name="T0" fmla="*/ 0 w 2280"/>
                  <a:gd name="T1" fmla="*/ 1020 h 1020"/>
                  <a:gd name="T2" fmla="*/ 120 w 2280"/>
                  <a:gd name="T3" fmla="*/ 540 h 1020"/>
                  <a:gd name="T4" fmla="*/ 480 w 2280"/>
                  <a:gd name="T5" fmla="*/ 300 h 1020"/>
                  <a:gd name="T6" fmla="*/ 1240 w 2280"/>
                  <a:gd name="T7" fmla="*/ 120 h 1020"/>
                  <a:gd name="T8" fmla="*/ 2280 w 2280"/>
                  <a:gd name="T9" fmla="*/ 0 h 10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80"/>
                  <a:gd name="T16" fmla="*/ 0 h 1020"/>
                  <a:gd name="T17" fmla="*/ 2280 w 2280"/>
                  <a:gd name="T18" fmla="*/ 1020 h 10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80" h="1020">
                    <a:moveTo>
                      <a:pt x="0" y="1020"/>
                    </a:moveTo>
                    <a:cubicBezTo>
                      <a:pt x="20" y="840"/>
                      <a:pt x="40" y="660"/>
                      <a:pt x="120" y="540"/>
                    </a:cubicBezTo>
                    <a:cubicBezTo>
                      <a:pt x="200" y="420"/>
                      <a:pt x="293" y="370"/>
                      <a:pt x="480" y="300"/>
                    </a:cubicBezTo>
                    <a:cubicBezTo>
                      <a:pt x="667" y="230"/>
                      <a:pt x="940" y="170"/>
                      <a:pt x="1240" y="120"/>
                    </a:cubicBezTo>
                    <a:cubicBezTo>
                      <a:pt x="1540" y="70"/>
                      <a:pt x="1910" y="35"/>
                      <a:pt x="228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0">
                <a:extLst>
                  <a:ext uri="{FF2B5EF4-FFF2-40B4-BE49-F238E27FC236}">
                    <a16:creationId xmlns:a16="http://schemas.microsoft.com/office/drawing/2014/main" id="{AFC48F42-A2C0-40A8-A005-6CA85236D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8" y="4400"/>
                <a:ext cx="1800" cy="1320"/>
              </a:xfrm>
              <a:custGeom>
                <a:avLst/>
                <a:gdLst>
                  <a:gd name="T0" fmla="*/ 0 w 1800"/>
                  <a:gd name="T1" fmla="*/ 1320 h 1320"/>
                  <a:gd name="T2" fmla="*/ 140 w 1800"/>
                  <a:gd name="T3" fmla="*/ 500 h 1320"/>
                  <a:gd name="T4" fmla="*/ 480 w 1800"/>
                  <a:gd name="T5" fmla="*/ 260 h 1320"/>
                  <a:gd name="T6" fmla="*/ 940 w 1800"/>
                  <a:gd name="T7" fmla="*/ 140 h 1320"/>
                  <a:gd name="T8" fmla="*/ 1800 w 1800"/>
                  <a:gd name="T9" fmla="*/ 0 h 13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0"/>
                  <a:gd name="T16" fmla="*/ 0 h 1320"/>
                  <a:gd name="T17" fmla="*/ 1800 w 1800"/>
                  <a:gd name="T18" fmla="*/ 1320 h 13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0" h="1320">
                    <a:moveTo>
                      <a:pt x="0" y="1320"/>
                    </a:moveTo>
                    <a:cubicBezTo>
                      <a:pt x="30" y="998"/>
                      <a:pt x="60" y="677"/>
                      <a:pt x="140" y="500"/>
                    </a:cubicBezTo>
                    <a:cubicBezTo>
                      <a:pt x="220" y="323"/>
                      <a:pt x="347" y="320"/>
                      <a:pt x="480" y="260"/>
                    </a:cubicBezTo>
                    <a:cubicBezTo>
                      <a:pt x="613" y="200"/>
                      <a:pt x="720" y="183"/>
                      <a:pt x="940" y="140"/>
                    </a:cubicBezTo>
                    <a:cubicBezTo>
                      <a:pt x="1160" y="97"/>
                      <a:pt x="1480" y="48"/>
                      <a:pt x="180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11">
                <a:extLst>
                  <a:ext uri="{FF2B5EF4-FFF2-40B4-BE49-F238E27FC236}">
                    <a16:creationId xmlns:a16="http://schemas.microsoft.com/office/drawing/2014/main" id="{B7D4B986-9FFD-4726-AC74-3CBA0E2A3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8" y="4120"/>
                <a:ext cx="1240" cy="1100"/>
              </a:xfrm>
              <a:custGeom>
                <a:avLst/>
                <a:gdLst>
                  <a:gd name="T0" fmla="*/ 0 w 1240"/>
                  <a:gd name="T1" fmla="*/ 1100 h 1100"/>
                  <a:gd name="T2" fmla="*/ 160 w 1240"/>
                  <a:gd name="T3" fmla="*/ 460 h 1100"/>
                  <a:gd name="T4" fmla="*/ 560 w 1240"/>
                  <a:gd name="T5" fmla="*/ 200 h 1100"/>
                  <a:gd name="T6" fmla="*/ 1240 w 1240"/>
                  <a:gd name="T7" fmla="*/ 0 h 11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40"/>
                  <a:gd name="T13" fmla="*/ 0 h 1100"/>
                  <a:gd name="T14" fmla="*/ 1240 w 1240"/>
                  <a:gd name="T15" fmla="*/ 1100 h 11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40" h="1100">
                    <a:moveTo>
                      <a:pt x="0" y="1100"/>
                    </a:moveTo>
                    <a:cubicBezTo>
                      <a:pt x="33" y="855"/>
                      <a:pt x="67" y="610"/>
                      <a:pt x="160" y="460"/>
                    </a:cubicBezTo>
                    <a:cubicBezTo>
                      <a:pt x="253" y="310"/>
                      <a:pt x="380" y="277"/>
                      <a:pt x="560" y="200"/>
                    </a:cubicBezTo>
                    <a:cubicBezTo>
                      <a:pt x="740" y="123"/>
                      <a:pt x="990" y="61"/>
                      <a:pt x="124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Freeform 12">
                <a:extLst>
                  <a:ext uri="{FF2B5EF4-FFF2-40B4-BE49-F238E27FC236}">
                    <a16:creationId xmlns:a16="http://schemas.microsoft.com/office/drawing/2014/main" id="{4804CA3C-FADF-4422-B1A7-723EF1B21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3800"/>
                <a:ext cx="1020" cy="920"/>
              </a:xfrm>
              <a:custGeom>
                <a:avLst/>
                <a:gdLst>
                  <a:gd name="T0" fmla="*/ 0 w 1020"/>
                  <a:gd name="T1" fmla="*/ 800 h 800"/>
                  <a:gd name="T2" fmla="*/ 140 w 1020"/>
                  <a:gd name="T3" fmla="*/ 300 h 800"/>
                  <a:gd name="T4" fmla="*/ 580 w 1020"/>
                  <a:gd name="T5" fmla="*/ 100 h 800"/>
                  <a:gd name="T6" fmla="*/ 1020 w 1020"/>
                  <a:gd name="T7" fmla="*/ 0 h 8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0"/>
                  <a:gd name="T13" fmla="*/ 0 h 800"/>
                  <a:gd name="T14" fmla="*/ 1020 w 1020"/>
                  <a:gd name="T15" fmla="*/ 800 h 8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0" h="800">
                    <a:moveTo>
                      <a:pt x="0" y="800"/>
                    </a:moveTo>
                    <a:cubicBezTo>
                      <a:pt x="21" y="608"/>
                      <a:pt x="43" y="417"/>
                      <a:pt x="140" y="300"/>
                    </a:cubicBezTo>
                    <a:cubicBezTo>
                      <a:pt x="237" y="183"/>
                      <a:pt x="433" y="150"/>
                      <a:pt x="580" y="100"/>
                    </a:cubicBezTo>
                    <a:cubicBezTo>
                      <a:pt x="727" y="50"/>
                      <a:pt x="873" y="25"/>
                      <a:pt x="102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">
                <a:extLst>
                  <a:ext uri="{FF2B5EF4-FFF2-40B4-BE49-F238E27FC236}">
                    <a16:creationId xmlns:a16="http://schemas.microsoft.com/office/drawing/2014/main" id="{8C203448-F1C4-4B5A-85AF-FDD097E0F1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8" y="5540"/>
                <a:ext cx="990" cy="240"/>
              </a:xfrm>
              <a:custGeom>
                <a:avLst/>
                <a:gdLst>
                  <a:gd name="T0" fmla="*/ 0 w 990"/>
                  <a:gd name="T1" fmla="*/ 240 h 240"/>
                  <a:gd name="T2" fmla="*/ 480 w 990"/>
                  <a:gd name="T3" fmla="*/ 180 h 240"/>
                  <a:gd name="T4" fmla="*/ 920 w 990"/>
                  <a:gd name="T5" fmla="*/ 120 h 240"/>
                  <a:gd name="T6" fmla="*/ 900 w 990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90"/>
                  <a:gd name="T13" fmla="*/ 0 h 240"/>
                  <a:gd name="T14" fmla="*/ 990 w 990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90" h="240">
                    <a:moveTo>
                      <a:pt x="0" y="240"/>
                    </a:moveTo>
                    <a:cubicBezTo>
                      <a:pt x="163" y="220"/>
                      <a:pt x="327" y="200"/>
                      <a:pt x="480" y="180"/>
                    </a:cubicBezTo>
                    <a:cubicBezTo>
                      <a:pt x="633" y="160"/>
                      <a:pt x="850" y="150"/>
                      <a:pt x="920" y="120"/>
                    </a:cubicBezTo>
                    <a:cubicBezTo>
                      <a:pt x="990" y="90"/>
                      <a:pt x="945" y="45"/>
                      <a:pt x="90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14">
                <a:extLst>
                  <a:ext uri="{FF2B5EF4-FFF2-40B4-BE49-F238E27FC236}">
                    <a16:creationId xmlns:a16="http://schemas.microsoft.com/office/drawing/2014/main" id="{01AB6222-38F7-4BC7-BEB4-65E56B80A2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18" y="5780"/>
                <a:ext cx="2340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15">
                <a:extLst>
                  <a:ext uri="{FF2B5EF4-FFF2-40B4-BE49-F238E27FC236}">
                    <a16:creationId xmlns:a16="http://schemas.microsoft.com/office/drawing/2014/main" id="{B259D84A-3376-407E-96EC-4085E37F4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8" y="5720"/>
                <a:ext cx="0" cy="4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6">
                <a:extLst>
                  <a:ext uri="{FF2B5EF4-FFF2-40B4-BE49-F238E27FC236}">
                    <a16:creationId xmlns:a16="http://schemas.microsoft.com/office/drawing/2014/main" id="{203CDAE0-FF8A-4452-8837-0AD2BA833A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8" y="5740"/>
                <a:ext cx="0" cy="8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17">
                <a:extLst>
                  <a:ext uri="{FF2B5EF4-FFF2-40B4-BE49-F238E27FC236}">
                    <a16:creationId xmlns:a16="http://schemas.microsoft.com/office/drawing/2014/main" id="{3C089069-BCDE-46EE-B215-66742AB05B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8" y="5660"/>
                <a:ext cx="0" cy="12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Oval 18">
                <a:extLst>
                  <a:ext uri="{FF2B5EF4-FFF2-40B4-BE49-F238E27FC236}">
                    <a16:creationId xmlns:a16="http://schemas.microsoft.com/office/drawing/2014/main" id="{49CF145E-FE79-4A60-B51F-107C773ED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5120"/>
                <a:ext cx="100" cy="80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Oval 19">
                <a:extLst>
                  <a:ext uri="{FF2B5EF4-FFF2-40B4-BE49-F238E27FC236}">
                    <a16:creationId xmlns:a16="http://schemas.microsoft.com/office/drawing/2014/main" id="{E198BEFF-F5B9-46E1-B8CA-F435E6A6C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8" y="4940"/>
                <a:ext cx="100" cy="80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Oval 20">
                <a:extLst>
                  <a:ext uri="{FF2B5EF4-FFF2-40B4-BE49-F238E27FC236}">
                    <a16:creationId xmlns:a16="http://schemas.microsoft.com/office/drawing/2014/main" id="{0E27047F-BDEA-4EB3-B680-D1D3E8911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4500"/>
                <a:ext cx="100" cy="80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Oval 21">
                <a:extLst>
                  <a:ext uri="{FF2B5EF4-FFF2-40B4-BE49-F238E27FC236}">
                    <a16:creationId xmlns:a16="http://schemas.microsoft.com/office/drawing/2014/main" id="{42081201-E402-473C-9FBB-E907E494E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8" y="3360"/>
                <a:ext cx="80" cy="80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Oval 22">
                <a:extLst>
                  <a:ext uri="{FF2B5EF4-FFF2-40B4-BE49-F238E27FC236}">
                    <a16:creationId xmlns:a16="http://schemas.microsoft.com/office/drawing/2014/main" id="{06ED8D08-8980-4D07-A40B-2168DD54D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8" y="5340"/>
                <a:ext cx="100" cy="100"/>
              </a:xfrm>
              <a:prstGeom prst="ellipse">
                <a:avLst/>
              </a:prstGeom>
              <a:solidFill>
                <a:srgbClr val="000000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23">
                <a:extLst>
                  <a:ext uri="{FF2B5EF4-FFF2-40B4-BE49-F238E27FC236}">
                    <a16:creationId xmlns:a16="http://schemas.microsoft.com/office/drawing/2014/main" id="{64405DB0-42E4-42C3-9954-4130740DC2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18" y="4540"/>
                <a:ext cx="900" cy="0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24">
                <a:extLst>
                  <a:ext uri="{FF2B5EF4-FFF2-40B4-BE49-F238E27FC236}">
                    <a16:creationId xmlns:a16="http://schemas.microsoft.com/office/drawing/2014/main" id="{CF1DFE68-BA64-480A-9603-509240EE3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58" y="5380"/>
                <a:ext cx="100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25">
                <a:extLst>
                  <a:ext uri="{FF2B5EF4-FFF2-40B4-BE49-F238E27FC236}">
                    <a16:creationId xmlns:a16="http://schemas.microsoft.com/office/drawing/2014/main" id="{F3D3C939-A52B-40F6-9A8A-C38917866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8" y="4960"/>
                <a:ext cx="80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26">
                <a:extLst>
                  <a:ext uri="{FF2B5EF4-FFF2-40B4-BE49-F238E27FC236}">
                    <a16:creationId xmlns:a16="http://schemas.microsoft.com/office/drawing/2014/main" id="{9C257ED2-28F6-490B-8476-658290859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58" y="4160"/>
                <a:ext cx="60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27">
                <a:extLst>
                  <a:ext uri="{FF2B5EF4-FFF2-40B4-BE49-F238E27FC236}">
                    <a16:creationId xmlns:a16="http://schemas.microsoft.com/office/drawing/2014/main" id="{6E4FC33D-D5CD-4667-9DDE-3AB16614D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78" y="3780"/>
                <a:ext cx="60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28">
                <a:extLst>
                  <a:ext uri="{FF2B5EF4-FFF2-40B4-BE49-F238E27FC236}">
                    <a16:creationId xmlns:a16="http://schemas.microsoft.com/office/drawing/2014/main" id="{63EC891E-2089-4391-BF39-CC4225310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8" y="3400"/>
                <a:ext cx="60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29">
                <a:extLst>
                  <a:ext uri="{FF2B5EF4-FFF2-40B4-BE49-F238E27FC236}">
                    <a16:creationId xmlns:a16="http://schemas.microsoft.com/office/drawing/2014/main" id="{B5A18F40-BB49-4AA9-8921-B9492A2CF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" y="3120"/>
                <a:ext cx="3360" cy="2360"/>
              </a:xfrm>
              <a:custGeom>
                <a:avLst/>
                <a:gdLst>
                  <a:gd name="T0" fmla="*/ 0 w 3360"/>
                  <a:gd name="T1" fmla="*/ 0 h 2360"/>
                  <a:gd name="T2" fmla="*/ 160 w 3360"/>
                  <a:gd name="T3" fmla="*/ 500 h 2360"/>
                  <a:gd name="T4" fmla="*/ 640 w 3360"/>
                  <a:gd name="T5" fmla="*/ 1440 h 2360"/>
                  <a:gd name="T6" fmla="*/ 1140 w 3360"/>
                  <a:gd name="T7" fmla="*/ 1880 h 2360"/>
                  <a:gd name="T8" fmla="*/ 1560 w 3360"/>
                  <a:gd name="T9" fmla="*/ 2060 h 2360"/>
                  <a:gd name="T10" fmla="*/ 2620 w 3360"/>
                  <a:gd name="T11" fmla="*/ 2300 h 2360"/>
                  <a:gd name="T12" fmla="*/ 3360 w 3360"/>
                  <a:gd name="T13" fmla="*/ 2360 h 23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0"/>
                  <a:gd name="T22" fmla="*/ 0 h 2360"/>
                  <a:gd name="T23" fmla="*/ 3360 w 3360"/>
                  <a:gd name="T24" fmla="*/ 2360 h 23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0" h="2360">
                    <a:moveTo>
                      <a:pt x="0" y="0"/>
                    </a:moveTo>
                    <a:cubicBezTo>
                      <a:pt x="26" y="130"/>
                      <a:pt x="53" y="260"/>
                      <a:pt x="160" y="500"/>
                    </a:cubicBezTo>
                    <a:cubicBezTo>
                      <a:pt x="267" y="740"/>
                      <a:pt x="477" y="1210"/>
                      <a:pt x="640" y="1440"/>
                    </a:cubicBezTo>
                    <a:cubicBezTo>
                      <a:pt x="803" y="1670"/>
                      <a:pt x="987" y="1777"/>
                      <a:pt x="1140" y="1880"/>
                    </a:cubicBezTo>
                    <a:cubicBezTo>
                      <a:pt x="1293" y="1983"/>
                      <a:pt x="1313" y="1990"/>
                      <a:pt x="1560" y="2060"/>
                    </a:cubicBezTo>
                    <a:cubicBezTo>
                      <a:pt x="1807" y="2130"/>
                      <a:pt x="2320" y="2250"/>
                      <a:pt x="2620" y="2300"/>
                    </a:cubicBezTo>
                    <a:cubicBezTo>
                      <a:pt x="2920" y="2350"/>
                      <a:pt x="3140" y="2355"/>
                      <a:pt x="3360" y="2360"/>
                    </a:cubicBezTo>
                  </a:path>
                </a:pathLst>
              </a:custGeom>
              <a:noFill/>
              <a:ln w="38100">
                <a:solidFill>
                  <a:srgbClr val="66FF33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Text Box 30">
              <a:extLst>
                <a:ext uri="{FF2B5EF4-FFF2-40B4-BE49-F238E27FC236}">
                  <a16:creationId xmlns:a16="http://schemas.microsoft.com/office/drawing/2014/main" id="{20C88E1F-BCF8-4E73-B178-6095DC696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8" y="12360"/>
              <a:ext cx="1720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u</a:t>
              </a:r>
              <a:r>
                <a:rPr lang="en-US" altLang="zh-CN" sz="2400" b="0" i="1" baseline="-25000">
                  <a:latin typeface="Times New Roman" pitchFamily="18" charset="0"/>
                </a:rPr>
                <a:t>CE</a:t>
              </a:r>
              <a:r>
                <a:rPr lang="en-US" altLang="zh-CN" sz="2400" b="0">
                  <a:latin typeface="Times New Roman" pitchFamily="18" charset="0"/>
                </a:rPr>
                <a:t>(</a:t>
              </a:r>
              <a:r>
                <a:rPr lang="en-US" altLang="zh-CN" sz="2400" b="0" i="1">
                  <a:latin typeface="Times New Roman" pitchFamily="18" charset="0"/>
                </a:rPr>
                <a:t>V</a:t>
              </a:r>
              <a:r>
                <a:rPr lang="en-US" altLang="zh-CN" sz="2400" b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8" name="Text Box 31">
              <a:extLst>
                <a:ext uri="{FF2B5EF4-FFF2-40B4-BE49-F238E27FC236}">
                  <a16:creationId xmlns:a16="http://schemas.microsoft.com/office/drawing/2014/main" id="{406058D0-3E60-492B-B362-4A687BB49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" y="8120"/>
              <a:ext cx="1808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i</a:t>
              </a:r>
              <a:r>
                <a:rPr lang="en-US" altLang="zh-CN" sz="2400" b="0" i="1" baseline="-25000">
                  <a:latin typeface="Times New Roman" pitchFamily="18" charset="0"/>
                </a:rPr>
                <a:t>C</a:t>
              </a:r>
              <a:r>
                <a:rPr lang="en-US" altLang="zh-CN" sz="2400" b="0">
                  <a:latin typeface="Times New Roman" pitchFamily="18" charset="0"/>
                </a:rPr>
                <a:t>(</a:t>
              </a:r>
              <a:r>
                <a:rPr lang="en-US" altLang="zh-CN" sz="2400" b="0" i="1">
                  <a:latin typeface="Times New Roman" pitchFamily="18" charset="0"/>
                </a:rPr>
                <a:t>mA</a:t>
              </a:r>
              <a:r>
                <a:rPr lang="en-US" altLang="zh-CN" sz="2400" b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9" name="Text Box 32">
              <a:extLst>
                <a:ext uri="{FF2B5EF4-FFF2-40B4-BE49-F238E27FC236}">
                  <a16:creationId xmlns:a16="http://schemas.microsoft.com/office/drawing/2014/main" id="{81B36E3A-A601-49F7-84F3-33D01FC3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3" y="9474"/>
              <a:ext cx="1659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i</a:t>
              </a:r>
              <a:r>
                <a:rPr lang="en-US" altLang="zh-CN" sz="2400" b="0" i="1" baseline="-25000">
                  <a:latin typeface="Times New Roman" pitchFamily="18" charset="0"/>
                </a:rPr>
                <a:t>B</a:t>
              </a:r>
              <a:r>
                <a:rPr lang="en-US" altLang="zh-CN" sz="2400" b="0">
                  <a:latin typeface="Times New Roman" pitchFamily="18" charset="0"/>
                </a:rPr>
                <a:t>=1.0</a:t>
              </a:r>
              <a:r>
                <a:rPr lang="en-US" altLang="zh-CN" sz="2400" b="0" i="1">
                  <a:latin typeface="Times New Roman" pitchFamily="18" charset="0"/>
                </a:rPr>
                <a:t>mA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10" name="Text Box 33">
              <a:extLst>
                <a:ext uri="{FF2B5EF4-FFF2-40B4-BE49-F238E27FC236}">
                  <a16:creationId xmlns:a16="http://schemas.microsoft.com/office/drawing/2014/main" id="{76AD53F9-C221-447A-852A-22CA649938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3" y="9965"/>
              <a:ext cx="1277" cy="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0.8</a:t>
              </a:r>
            </a:p>
          </p:txBody>
        </p:sp>
        <p:sp>
          <p:nvSpPr>
            <p:cNvPr id="11" name="Text Box 34">
              <a:extLst>
                <a:ext uri="{FF2B5EF4-FFF2-40B4-BE49-F238E27FC236}">
                  <a16:creationId xmlns:a16="http://schemas.microsoft.com/office/drawing/2014/main" id="{73CECBB0-F52F-4AD2-B0B1-318341A42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0331"/>
              <a:ext cx="1276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0.6</a:t>
              </a:r>
            </a:p>
          </p:txBody>
        </p:sp>
        <p:sp>
          <p:nvSpPr>
            <p:cNvPr id="12" name="Text Box 35">
              <a:extLst>
                <a:ext uri="{FF2B5EF4-FFF2-40B4-BE49-F238E27FC236}">
                  <a16:creationId xmlns:a16="http://schemas.microsoft.com/office/drawing/2014/main" id="{A645617C-7625-4609-A6DB-F329011B8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" y="11032"/>
              <a:ext cx="1276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0.4</a:t>
              </a:r>
            </a:p>
          </p:txBody>
        </p:sp>
        <p:sp>
          <p:nvSpPr>
            <p:cNvPr id="13" name="Text Box 36">
              <a:extLst>
                <a:ext uri="{FF2B5EF4-FFF2-40B4-BE49-F238E27FC236}">
                  <a16:creationId xmlns:a16="http://schemas.microsoft.com/office/drawing/2014/main" id="{46FC91C1-71B8-47C2-A559-55128B2CD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" y="11460"/>
              <a:ext cx="1276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0.2</a:t>
              </a:r>
            </a:p>
          </p:txBody>
        </p:sp>
        <p:sp>
          <p:nvSpPr>
            <p:cNvPr id="14" name="Text Box 37">
              <a:extLst>
                <a:ext uri="{FF2B5EF4-FFF2-40B4-BE49-F238E27FC236}">
                  <a16:creationId xmlns:a16="http://schemas.microsoft.com/office/drawing/2014/main" id="{6B2F871F-E5FB-460F-803C-6F7C7EEDF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2" y="11915"/>
              <a:ext cx="1276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" name="Text Box 38">
              <a:extLst>
                <a:ext uri="{FF2B5EF4-FFF2-40B4-BE49-F238E27FC236}">
                  <a16:creationId xmlns:a16="http://schemas.microsoft.com/office/drawing/2014/main" id="{B866DCB7-00D1-4C55-8C11-D7DF705C4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5" y="12330"/>
              <a:ext cx="1276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6" name="Text Box 39">
              <a:extLst>
                <a:ext uri="{FF2B5EF4-FFF2-40B4-BE49-F238E27FC236}">
                  <a16:creationId xmlns:a16="http://schemas.microsoft.com/office/drawing/2014/main" id="{52170F34-FD23-4885-AFF8-7676D98F3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12330"/>
              <a:ext cx="1276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7" name="Text Box 40">
              <a:extLst>
                <a:ext uri="{FF2B5EF4-FFF2-40B4-BE49-F238E27FC236}">
                  <a16:creationId xmlns:a16="http://schemas.microsoft.com/office/drawing/2014/main" id="{3D0B898D-9BA5-4AA7-BCF7-2AAF0B8B3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" y="12330"/>
              <a:ext cx="1072" cy="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8" name="Text Box 41">
              <a:extLst>
                <a:ext uri="{FF2B5EF4-FFF2-40B4-BE49-F238E27FC236}">
                  <a16:creationId xmlns:a16="http://schemas.microsoft.com/office/drawing/2014/main" id="{482ED0D5-3F0A-491D-A555-AF4A7872D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" y="12278"/>
              <a:ext cx="664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9" name="Text Box 42">
              <a:extLst>
                <a:ext uri="{FF2B5EF4-FFF2-40B4-BE49-F238E27FC236}">
                  <a16:creationId xmlns:a16="http://schemas.microsoft.com/office/drawing/2014/main" id="{BCA4FC75-7C1A-4F13-95DE-A6F5E00B6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" y="11629"/>
              <a:ext cx="1276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0" name="Text Box 43">
              <a:extLst>
                <a:ext uri="{FF2B5EF4-FFF2-40B4-BE49-F238E27FC236}">
                  <a16:creationId xmlns:a16="http://schemas.microsoft.com/office/drawing/2014/main" id="{CD3DB8BF-4090-484D-B26D-AB73013C6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5" y="11136"/>
              <a:ext cx="868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21" name="Text Box 44">
              <a:extLst>
                <a:ext uri="{FF2B5EF4-FFF2-40B4-BE49-F238E27FC236}">
                  <a16:creationId xmlns:a16="http://schemas.microsoft.com/office/drawing/2014/main" id="{8EF28361-6DEB-4138-97F8-891442DD0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5" y="10591"/>
              <a:ext cx="817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22" name="Text Box 45">
              <a:extLst>
                <a:ext uri="{FF2B5EF4-FFF2-40B4-BE49-F238E27FC236}">
                  <a16:creationId xmlns:a16="http://schemas.microsoft.com/office/drawing/2014/main" id="{C0EE222A-F2C6-44C5-ACFE-3C82BA055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" y="10071"/>
              <a:ext cx="1276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23" name="Text Box 46">
              <a:extLst>
                <a:ext uri="{FF2B5EF4-FFF2-40B4-BE49-F238E27FC236}">
                  <a16:creationId xmlns:a16="http://schemas.microsoft.com/office/drawing/2014/main" id="{F0EDD7ED-D284-422F-BF0E-C07FA1367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9578"/>
              <a:ext cx="868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24" name="Text Box 47">
              <a:extLst>
                <a:ext uri="{FF2B5EF4-FFF2-40B4-BE49-F238E27FC236}">
                  <a16:creationId xmlns:a16="http://schemas.microsoft.com/office/drawing/2014/main" id="{2F1F94F6-5AD0-4C9A-BEF4-1003245BB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5" y="9085"/>
              <a:ext cx="995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26" name="Text Box 49">
              <a:extLst>
                <a:ext uri="{FF2B5EF4-FFF2-40B4-BE49-F238E27FC236}">
                  <a16:creationId xmlns:a16="http://schemas.microsoft.com/office/drawing/2014/main" id="{50B7E66E-9784-43A1-B283-024B39BA5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8" y="12700"/>
              <a:ext cx="1935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>
                  <a:latin typeface="Times New Roman" pitchFamily="18" charset="0"/>
                </a:rPr>
                <a:t>U</a:t>
              </a:r>
              <a:r>
                <a:rPr lang="en-US" altLang="zh-CN" sz="2400" b="0" baseline="-25000" dirty="0">
                  <a:latin typeface="Times New Roman" pitchFamily="18" charset="0"/>
                </a:rPr>
                <a:t>(</a:t>
              </a:r>
              <a:r>
                <a:rPr lang="en-US" altLang="zh-CN" sz="2400" b="0" i="1" baseline="-25000" dirty="0">
                  <a:latin typeface="Times New Roman" pitchFamily="18" charset="0"/>
                </a:rPr>
                <a:t>BR</a:t>
              </a:r>
              <a:r>
                <a:rPr lang="en-US" altLang="zh-CN" sz="2400" b="0" baseline="-25000" dirty="0">
                  <a:latin typeface="Times New Roman" pitchFamily="18" charset="0"/>
                </a:rPr>
                <a:t>)</a:t>
              </a:r>
              <a:r>
                <a:rPr lang="en-US" altLang="zh-CN" sz="2400" b="0" i="1" baseline="-25000" dirty="0">
                  <a:latin typeface="Times New Roman" pitchFamily="18" charset="0"/>
                </a:rPr>
                <a:t>CEO</a:t>
              </a:r>
              <a:endParaRPr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27" name="Text Box 50">
              <a:extLst>
                <a:ext uri="{FF2B5EF4-FFF2-40B4-BE49-F238E27FC236}">
                  <a16:creationId xmlns:a16="http://schemas.microsoft.com/office/drawing/2014/main" id="{BBFE3D3D-85CE-44E0-8646-BD6676DE7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" y="10180"/>
              <a:ext cx="1276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I</a:t>
              </a:r>
              <a:r>
                <a:rPr lang="en-US" altLang="zh-CN" sz="2400" b="0" i="1" baseline="-25000">
                  <a:latin typeface="Times New Roman" pitchFamily="18" charset="0"/>
                </a:rPr>
                <a:t>CM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28" name="Text Box 51">
              <a:extLst>
                <a:ext uri="{FF2B5EF4-FFF2-40B4-BE49-F238E27FC236}">
                  <a16:creationId xmlns:a16="http://schemas.microsoft.com/office/drawing/2014/main" id="{F0463034-F55E-445E-96F4-CFCC7EED2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9" y="9422"/>
              <a:ext cx="1046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20℃</a:t>
              </a:r>
            </a:p>
          </p:txBody>
        </p:sp>
        <p:sp>
          <p:nvSpPr>
            <p:cNvPr id="29" name="Text Box 52">
              <a:extLst>
                <a:ext uri="{FF2B5EF4-FFF2-40B4-BE49-F238E27FC236}">
                  <a16:creationId xmlns:a16="http://schemas.microsoft.com/office/drawing/2014/main" id="{1A736ED6-582E-4BA2-9F8D-05315FF30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9" y="8773"/>
              <a:ext cx="2419" cy="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 sz="2400" b="0">
                  <a:latin typeface="Times New Roman" pitchFamily="18" charset="0"/>
                </a:rPr>
                <a:t>功率损耗线</a:t>
              </a:r>
            </a:p>
          </p:txBody>
        </p:sp>
        <p:sp>
          <p:nvSpPr>
            <p:cNvPr id="30" name="Line 53">
              <a:extLst>
                <a:ext uri="{FF2B5EF4-FFF2-40B4-BE49-F238E27FC236}">
                  <a16:creationId xmlns:a16="http://schemas.microsoft.com/office/drawing/2014/main" id="{F29A6EFF-6A7D-4280-95BF-8C0F4C0164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8" y="9085"/>
              <a:ext cx="408" cy="5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54">
              <a:extLst>
                <a:ext uri="{FF2B5EF4-FFF2-40B4-BE49-F238E27FC236}">
                  <a16:creationId xmlns:a16="http://schemas.microsoft.com/office/drawing/2014/main" id="{FE78378C-5BAB-4F5A-AE74-815CE64B4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3" y="11941"/>
              <a:ext cx="0" cy="46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55">
              <a:extLst>
                <a:ext uri="{FF2B5EF4-FFF2-40B4-BE49-F238E27FC236}">
                  <a16:creationId xmlns:a16="http://schemas.microsoft.com/office/drawing/2014/main" id="{3DFC3D72-3911-413E-8A04-71C81AD0F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7" y="10720"/>
              <a:ext cx="0" cy="13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56">
              <a:extLst>
                <a:ext uri="{FF2B5EF4-FFF2-40B4-BE49-F238E27FC236}">
                  <a16:creationId xmlns:a16="http://schemas.microsoft.com/office/drawing/2014/main" id="{5FE95A95-A234-46DB-978D-0CF68B2EC7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5" y="10746"/>
              <a:ext cx="77" cy="7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57">
              <a:extLst>
                <a:ext uri="{FF2B5EF4-FFF2-40B4-BE49-F238E27FC236}">
                  <a16:creationId xmlns:a16="http://schemas.microsoft.com/office/drawing/2014/main" id="{7475A776-90FD-48D7-9AF3-8E29A1A6E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3" y="10668"/>
              <a:ext cx="102" cy="15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58">
              <a:extLst>
                <a:ext uri="{FF2B5EF4-FFF2-40B4-BE49-F238E27FC236}">
                  <a16:creationId xmlns:a16="http://schemas.microsoft.com/office/drawing/2014/main" id="{CC5D49C8-1EB9-41A4-A5E0-43A2ECDCBD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1" y="10746"/>
              <a:ext cx="77" cy="10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59">
              <a:extLst>
                <a:ext uri="{FF2B5EF4-FFF2-40B4-BE49-F238E27FC236}">
                  <a16:creationId xmlns:a16="http://schemas.microsoft.com/office/drawing/2014/main" id="{52B785BA-CCE9-48B6-AB60-8C59F54DF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0" y="10772"/>
              <a:ext cx="102" cy="7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60">
              <a:extLst>
                <a:ext uri="{FF2B5EF4-FFF2-40B4-BE49-F238E27FC236}">
                  <a16:creationId xmlns:a16="http://schemas.microsoft.com/office/drawing/2014/main" id="{E13EA1AF-7635-4D3F-BE5A-7D4735B22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4" y="10746"/>
              <a:ext cx="77" cy="10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61">
              <a:extLst>
                <a:ext uri="{FF2B5EF4-FFF2-40B4-BE49-F238E27FC236}">
                  <a16:creationId xmlns:a16="http://schemas.microsoft.com/office/drawing/2014/main" id="{F4C260E5-1380-48F4-A122-808A4FE82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5" y="10876"/>
              <a:ext cx="306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62">
              <a:extLst>
                <a:ext uri="{FF2B5EF4-FFF2-40B4-BE49-F238E27FC236}">
                  <a16:creationId xmlns:a16="http://schemas.microsoft.com/office/drawing/2014/main" id="{AE64DEFC-2155-4505-8C2A-24C647599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11058"/>
              <a:ext cx="230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63">
              <a:extLst>
                <a:ext uri="{FF2B5EF4-FFF2-40B4-BE49-F238E27FC236}">
                  <a16:creationId xmlns:a16="http://schemas.microsoft.com/office/drawing/2014/main" id="{641CEF8A-4F7B-4B16-8FCE-129AD04C0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0" y="11214"/>
              <a:ext cx="230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64">
              <a:extLst>
                <a:ext uri="{FF2B5EF4-FFF2-40B4-BE49-F238E27FC236}">
                  <a16:creationId xmlns:a16="http://schemas.microsoft.com/office/drawing/2014/main" id="{96657E2E-08EB-42F2-B1A7-88E06DD1BF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0" y="11292"/>
              <a:ext cx="178" cy="5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65">
              <a:extLst>
                <a:ext uri="{FF2B5EF4-FFF2-40B4-BE49-F238E27FC236}">
                  <a16:creationId xmlns:a16="http://schemas.microsoft.com/office/drawing/2014/main" id="{34C4D4E1-2E27-4B1F-A3B1-2686620606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0" y="11447"/>
              <a:ext cx="179" cy="7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66">
              <a:extLst>
                <a:ext uri="{FF2B5EF4-FFF2-40B4-BE49-F238E27FC236}">
                  <a16:creationId xmlns:a16="http://schemas.microsoft.com/office/drawing/2014/main" id="{ED4A7CC2-0557-4437-A336-7B4C304AA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0" y="11551"/>
              <a:ext cx="230" cy="5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67">
              <a:extLst>
                <a:ext uri="{FF2B5EF4-FFF2-40B4-BE49-F238E27FC236}">
                  <a16:creationId xmlns:a16="http://schemas.microsoft.com/office/drawing/2014/main" id="{85890581-417B-478B-B0D7-58A6AA41D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1" y="11577"/>
              <a:ext cx="153" cy="10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68">
              <a:extLst>
                <a:ext uri="{FF2B5EF4-FFF2-40B4-BE49-F238E27FC236}">
                  <a16:creationId xmlns:a16="http://schemas.microsoft.com/office/drawing/2014/main" id="{E56F1F23-AC54-4A96-B81C-6958C8D96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9" y="11681"/>
              <a:ext cx="77" cy="7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69">
              <a:extLst>
                <a:ext uri="{FF2B5EF4-FFF2-40B4-BE49-F238E27FC236}">
                  <a16:creationId xmlns:a16="http://schemas.microsoft.com/office/drawing/2014/main" id="{0B9C764D-C316-4FDA-94BF-030E85C143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9" y="11707"/>
              <a:ext cx="102" cy="10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70">
              <a:extLst>
                <a:ext uri="{FF2B5EF4-FFF2-40B4-BE49-F238E27FC236}">
                  <a16:creationId xmlns:a16="http://schemas.microsoft.com/office/drawing/2014/main" id="{70901293-3B6F-4237-B039-8D8C6D8705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45" y="11759"/>
              <a:ext cx="77" cy="13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71">
              <a:extLst>
                <a:ext uri="{FF2B5EF4-FFF2-40B4-BE49-F238E27FC236}">
                  <a16:creationId xmlns:a16="http://schemas.microsoft.com/office/drawing/2014/main" id="{571EDFF7-3AE9-4E85-93CA-4C3E2EBC3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6" y="11785"/>
              <a:ext cx="77" cy="13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72">
              <a:extLst>
                <a:ext uri="{FF2B5EF4-FFF2-40B4-BE49-F238E27FC236}">
                  <a16:creationId xmlns:a16="http://schemas.microsoft.com/office/drawing/2014/main" id="{02FD9059-FF36-4143-B68F-1011B3D51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3" y="12122"/>
              <a:ext cx="102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73">
              <a:extLst>
                <a:ext uri="{FF2B5EF4-FFF2-40B4-BE49-F238E27FC236}">
                  <a16:creationId xmlns:a16="http://schemas.microsoft.com/office/drawing/2014/main" id="{F3C9EF56-A6F7-47BD-8A58-136CA1E2B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3" y="12226"/>
              <a:ext cx="178" cy="26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74">
              <a:extLst>
                <a:ext uri="{FF2B5EF4-FFF2-40B4-BE49-F238E27FC236}">
                  <a16:creationId xmlns:a16="http://schemas.microsoft.com/office/drawing/2014/main" id="{B65D5D11-86BC-45FE-BE3F-8BCFB2CCD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7" y="12304"/>
              <a:ext cx="179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205828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zh-CN" sz="3600" b="1">
                <a:latin typeface="Times New Roman" pitchFamily="18" charset="0"/>
              </a:rPr>
              <a:t>①</a:t>
            </a:r>
            <a:r>
              <a:rPr lang="en-US" altLang="zh-CN" sz="3600" b="1">
                <a:latin typeface="Times New Roman" pitchFamily="18" charset="0"/>
              </a:rPr>
              <a:t> </a:t>
            </a:r>
            <a:r>
              <a:rPr lang="zh-CN" altLang="en-US" sz="3600" b="1">
                <a:latin typeface="Times New Roman" pitchFamily="18" charset="0"/>
              </a:rPr>
              <a:t>集电极最大允许耗散功率</a:t>
            </a:r>
            <a:r>
              <a:rPr lang="en-US" altLang="zh-CN" sz="3600" b="1" i="1">
                <a:latin typeface="Times New Roman" pitchFamily="18" charset="0"/>
              </a:rPr>
              <a:t>P</a:t>
            </a:r>
            <a:r>
              <a:rPr lang="en-US" altLang="zh-CN" sz="3600" b="1" baseline="-30000">
                <a:latin typeface="Times New Roman" pitchFamily="18" charset="0"/>
              </a:rPr>
              <a:t>CM</a:t>
            </a:r>
            <a:r>
              <a:rPr lang="en-US" altLang="zh-CN" sz="3600" b="1">
                <a:latin typeface="Times New Roman" pitchFamily="18" charset="0"/>
              </a:rPr>
              <a:t> 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403350"/>
            <a:ext cx="7772400" cy="4724400"/>
          </a:xfrm>
        </p:spPr>
        <p:txBody>
          <a:bodyPr/>
          <a:lstStyle/>
          <a:p>
            <a:pPr algn="just" eaLnBrk="1" hangingPunct="1"/>
            <a:r>
              <a:rPr lang="zh-CN" altLang="en-US" sz="2800" b="1" dirty="0">
                <a:latin typeface="宋体" pitchFamily="2" charset="-122"/>
              </a:rPr>
              <a:t>可以在输出特性的坐标上画出</a:t>
            </a:r>
            <a:r>
              <a:rPr lang="en-US" altLang="zh-CN" sz="2800" b="1" i="1" dirty="0">
                <a:latin typeface="Times New Roman" pitchFamily="18" charset="0"/>
              </a:rPr>
              <a:t>P</a:t>
            </a:r>
            <a:r>
              <a:rPr lang="en-US" altLang="zh-CN" sz="2800" b="1" baseline="-30000" dirty="0">
                <a:latin typeface="Times New Roman" pitchFamily="18" charset="0"/>
              </a:rPr>
              <a:t>CM</a:t>
            </a:r>
            <a:r>
              <a:rPr lang="en-US" altLang="zh-CN" sz="2800" b="1" dirty="0">
                <a:latin typeface="Times New Roman" pitchFamily="18" charset="0"/>
              </a:rPr>
              <a:t>=</a:t>
            </a:r>
            <a:r>
              <a:rPr lang="en-US" altLang="zh-CN" sz="2800" b="1" i="1" dirty="0" err="1">
                <a:latin typeface="Times New Roman" pitchFamily="18" charset="0"/>
              </a:rPr>
              <a:t>i</a:t>
            </a:r>
            <a:r>
              <a:rPr lang="en-US" altLang="zh-CN" sz="2800" b="1" baseline="-30000" dirty="0" err="1">
                <a:latin typeface="Times New Roman" pitchFamily="18" charset="0"/>
              </a:rPr>
              <a:t>C</a:t>
            </a:r>
            <a:r>
              <a:rPr lang="en-US" altLang="zh-CN" sz="2800" b="1" i="1" dirty="0" err="1">
                <a:latin typeface="Times New Roman" pitchFamily="18" charset="0"/>
              </a:rPr>
              <a:t>u</a:t>
            </a:r>
            <a:r>
              <a:rPr lang="en-US" altLang="zh-CN" sz="2800" b="1" baseline="-30000" dirty="0" err="1">
                <a:latin typeface="Times New Roman" pitchFamily="18" charset="0"/>
              </a:rPr>
              <a:t>CE</a:t>
            </a:r>
            <a:r>
              <a:rPr lang="zh-CN" altLang="en-US" sz="2800" b="1" dirty="0">
                <a:latin typeface="宋体" pitchFamily="2" charset="-122"/>
              </a:rPr>
              <a:t>的曲线．称为集电极最大功率损耗线。</a:t>
            </a:r>
          </a:p>
          <a:p>
            <a:pPr algn="just" eaLnBrk="1" hangingPunct="1"/>
            <a:r>
              <a:rPr lang="zh-CN" altLang="en-US" sz="2800" b="1" dirty="0">
                <a:latin typeface="宋体" pitchFamily="2" charset="-122"/>
              </a:rPr>
              <a:t>例如，</a:t>
            </a:r>
            <a:r>
              <a:rPr lang="en-US" altLang="zh-CN" sz="2800" b="1" dirty="0">
                <a:latin typeface="Times New Roman" pitchFamily="18" charset="0"/>
              </a:rPr>
              <a:t>3DG4</a:t>
            </a:r>
            <a:r>
              <a:rPr lang="zh-CN" altLang="en-US" sz="2800" b="1" dirty="0">
                <a:latin typeface="宋体" pitchFamily="2" charset="-122"/>
              </a:rPr>
              <a:t>的</a:t>
            </a:r>
            <a:r>
              <a:rPr lang="en-US" altLang="zh-CN" sz="2800" b="1" i="1" dirty="0">
                <a:latin typeface="Times New Roman" pitchFamily="18" charset="0"/>
              </a:rPr>
              <a:t>P</a:t>
            </a:r>
            <a:r>
              <a:rPr lang="en-US" altLang="zh-CN" sz="2800" b="1" baseline="-30000" dirty="0">
                <a:latin typeface="Times New Roman" pitchFamily="18" charset="0"/>
              </a:rPr>
              <a:t>CM</a:t>
            </a:r>
            <a:r>
              <a:rPr lang="en-US" altLang="zh-CN" sz="2800" b="1" dirty="0">
                <a:latin typeface="Times New Roman" pitchFamily="18" charset="0"/>
              </a:rPr>
              <a:t>=300</a:t>
            </a:r>
            <a:r>
              <a:rPr lang="en-US" altLang="zh-CN" sz="2800" b="1" i="1" dirty="0">
                <a:latin typeface="Times New Roman" pitchFamily="18" charset="0"/>
              </a:rPr>
              <a:t>mW</a:t>
            </a:r>
            <a:r>
              <a:rPr lang="zh-CN" altLang="en-US" sz="2800" b="1" dirty="0">
                <a:latin typeface="宋体" pitchFamily="2" charset="-122"/>
              </a:rPr>
              <a:t>，</a:t>
            </a:r>
          </a:p>
          <a:p>
            <a:pPr algn="just" eaLnBrk="1" hangingPunct="1"/>
            <a:r>
              <a:rPr lang="zh-CN" altLang="en-US" sz="2800" b="1" dirty="0">
                <a:latin typeface="宋体" pitchFamily="2" charset="-122"/>
              </a:rPr>
              <a:t>根据</a:t>
            </a:r>
            <a:r>
              <a:rPr lang="en-US" altLang="zh-CN" sz="2800" b="1" i="1" dirty="0" err="1">
                <a:latin typeface="Times New Roman" pitchFamily="18" charset="0"/>
              </a:rPr>
              <a:t>i</a:t>
            </a:r>
            <a:r>
              <a:rPr lang="en-US" altLang="zh-CN" sz="2800" b="1" baseline="-30000" dirty="0" err="1">
                <a:latin typeface="Times New Roman" pitchFamily="18" charset="0"/>
              </a:rPr>
              <a:t>C</a:t>
            </a:r>
            <a:r>
              <a:rPr lang="en-US" altLang="zh-CN" sz="2800" b="1" i="1" dirty="0" err="1">
                <a:latin typeface="Times New Roman" pitchFamily="18" charset="0"/>
              </a:rPr>
              <a:t>u</a:t>
            </a:r>
            <a:r>
              <a:rPr lang="en-US" altLang="zh-CN" sz="2800" b="1" baseline="-30000" dirty="0" err="1">
                <a:latin typeface="Times New Roman" pitchFamily="18" charset="0"/>
              </a:rPr>
              <a:t>CE</a:t>
            </a:r>
            <a:r>
              <a:rPr lang="en-US" altLang="zh-CN" sz="2800" b="1" dirty="0">
                <a:latin typeface="Times New Roman" pitchFamily="18" charset="0"/>
              </a:rPr>
              <a:t>=300</a:t>
            </a:r>
            <a:r>
              <a:rPr lang="en-US" altLang="zh-CN" sz="2800" b="1" i="1" dirty="0">
                <a:latin typeface="Times New Roman" pitchFamily="18" charset="0"/>
              </a:rPr>
              <a:t>mW</a:t>
            </a:r>
            <a:r>
              <a:rPr lang="zh-CN" altLang="en-US" sz="2800" b="1" dirty="0">
                <a:latin typeface="宋体" pitchFamily="2" charset="-122"/>
              </a:rPr>
              <a:t>，可以计算出功率损耗线上的点：</a:t>
            </a:r>
            <a:r>
              <a:rPr lang="en-US" altLang="zh-CN" sz="2800" b="1" i="1" dirty="0" err="1">
                <a:latin typeface="Times New Roman" pitchFamily="18" charset="0"/>
              </a:rPr>
              <a:t>u</a:t>
            </a:r>
            <a:r>
              <a:rPr lang="en-US" altLang="zh-CN" sz="2800" b="1" baseline="-30000" dirty="0" err="1">
                <a:latin typeface="Times New Roman" pitchFamily="18" charset="0"/>
              </a:rPr>
              <a:t>CE</a:t>
            </a:r>
            <a:r>
              <a:rPr lang="en-US" altLang="zh-CN" sz="2800" b="1" dirty="0">
                <a:latin typeface="Times New Roman" pitchFamily="18" charset="0"/>
              </a:rPr>
              <a:t>=5</a:t>
            </a:r>
            <a:r>
              <a:rPr lang="en-US" altLang="zh-CN" sz="2800" b="1" i="1" dirty="0">
                <a:latin typeface="Times New Roman" pitchFamily="18" charset="0"/>
              </a:rPr>
              <a:t>V</a:t>
            </a:r>
            <a:r>
              <a:rPr lang="zh-CN" altLang="en-US" sz="2800" b="1" dirty="0">
                <a:latin typeface="宋体" pitchFamily="2" charset="-122"/>
              </a:rPr>
              <a:t>时</a:t>
            </a:r>
            <a:r>
              <a:rPr lang="en-US" altLang="zh-CN" sz="2800" b="1" i="1" dirty="0" err="1">
                <a:latin typeface="Times New Roman" pitchFamily="18" charset="0"/>
              </a:rPr>
              <a:t>i</a:t>
            </a:r>
            <a:r>
              <a:rPr lang="en-US" altLang="zh-CN" sz="2800" b="1" baseline="-30000" dirty="0" err="1">
                <a:latin typeface="Times New Roman" pitchFamily="18" charset="0"/>
              </a:rPr>
              <a:t>C</a:t>
            </a:r>
            <a:r>
              <a:rPr lang="en-US" altLang="zh-CN" sz="2800" b="1" dirty="0">
                <a:latin typeface="Times New Roman" pitchFamily="18" charset="0"/>
              </a:rPr>
              <a:t>=60</a:t>
            </a:r>
            <a:r>
              <a:rPr lang="en-US" altLang="zh-CN" sz="2800" b="1" i="1" dirty="0">
                <a:latin typeface="Times New Roman" pitchFamily="18" charset="0"/>
              </a:rPr>
              <a:t>mA</a:t>
            </a:r>
            <a:r>
              <a:rPr lang="zh-CN" altLang="en-US" sz="2800" b="1" dirty="0">
                <a:latin typeface="宋体" pitchFamily="2" charset="-122"/>
              </a:rPr>
              <a:t>；</a:t>
            </a:r>
          </a:p>
          <a:p>
            <a:pPr algn="just" eaLnBrk="1" hangingPunct="1"/>
            <a:r>
              <a:rPr lang="en-US" altLang="zh-CN" sz="2800" b="1" i="1" dirty="0" err="1">
                <a:latin typeface="Times New Roman" pitchFamily="18" charset="0"/>
              </a:rPr>
              <a:t>u</a:t>
            </a:r>
            <a:r>
              <a:rPr lang="en-US" altLang="zh-CN" sz="2800" b="1" baseline="-30000" dirty="0" err="1">
                <a:latin typeface="Times New Roman" pitchFamily="18" charset="0"/>
              </a:rPr>
              <a:t>CE</a:t>
            </a:r>
            <a:r>
              <a:rPr lang="en-US" altLang="zh-CN" sz="2800" b="1" dirty="0">
                <a:latin typeface="Times New Roman" pitchFamily="18" charset="0"/>
              </a:rPr>
              <a:t>=l0</a:t>
            </a:r>
            <a:r>
              <a:rPr lang="en-US" altLang="zh-CN" sz="2800" b="1" i="1" dirty="0">
                <a:latin typeface="Times New Roman" pitchFamily="18" charset="0"/>
              </a:rPr>
              <a:t>V</a:t>
            </a:r>
            <a:r>
              <a:rPr lang="zh-CN" altLang="en-US" sz="2800" b="1" dirty="0">
                <a:latin typeface="宋体" pitchFamily="2" charset="-122"/>
              </a:rPr>
              <a:t>时</a:t>
            </a:r>
            <a:r>
              <a:rPr lang="en-US" altLang="zh-CN" sz="2800" b="1" i="1" dirty="0" err="1">
                <a:latin typeface="Times New Roman" pitchFamily="18" charset="0"/>
              </a:rPr>
              <a:t>i</a:t>
            </a:r>
            <a:r>
              <a:rPr lang="en-US" altLang="zh-CN" sz="2800" b="1" baseline="-30000" dirty="0" err="1">
                <a:latin typeface="Times New Roman" pitchFamily="18" charset="0"/>
              </a:rPr>
              <a:t>C</a:t>
            </a:r>
            <a:r>
              <a:rPr lang="en-US" altLang="zh-CN" sz="2800" b="1" dirty="0">
                <a:latin typeface="Times New Roman" pitchFamily="18" charset="0"/>
              </a:rPr>
              <a:t>=30</a:t>
            </a:r>
            <a:r>
              <a:rPr lang="en-US" altLang="zh-CN" sz="2800" b="1" i="1" dirty="0">
                <a:latin typeface="Times New Roman" pitchFamily="18" charset="0"/>
              </a:rPr>
              <a:t>mA</a:t>
            </a:r>
            <a:r>
              <a:rPr lang="zh-CN" altLang="en-US" sz="2800" b="1" dirty="0">
                <a:latin typeface="宋体" pitchFamily="2" charset="-122"/>
              </a:rPr>
              <a:t>；</a:t>
            </a:r>
            <a:r>
              <a:rPr lang="en-US" altLang="zh-CN" sz="2800" b="1" i="1" dirty="0" err="1">
                <a:latin typeface="Times New Roman" pitchFamily="18" charset="0"/>
              </a:rPr>
              <a:t>u</a:t>
            </a:r>
            <a:r>
              <a:rPr lang="en-US" altLang="zh-CN" sz="2800" b="1" baseline="-30000" dirty="0" err="1">
                <a:latin typeface="Times New Roman" pitchFamily="18" charset="0"/>
              </a:rPr>
              <a:t>CE</a:t>
            </a:r>
            <a:r>
              <a:rPr lang="en-US" altLang="zh-CN" sz="2800" b="1" dirty="0">
                <a:latin typeface="Times New Roman" pitchFamily="18" charset="0"/>
              </a:rPr>
              <a:t>=l5</a:t>
            </a:r>
            <a:r>
              <a:rPr lang="en-US" altLang="zh-CN" sz="2800" b="1" i="1" dirty="0">
                <a:latin typeface="Times New Roman" pitchFamily="18" charset="0"/>
              </a:rPr>
              <a:t>V</a:t>
            </a:r>
            <a:r>
              <a:rPr lang="zh-CN" altLang="en-US" sz="2800" b="1" dirty="0">
                <a:latin typeface="宋体" pitchFamily="2" charset="-122"/>
              </a:rPr>
              <a:t>时，</a:t>
            </a:r>
            <a:r>
              <a:rPr lang="en-US" altLang="zh-CN" sz="2800" b="1" i="1" dirty="0" err="1">
                <a:latin typeface="Times New Roman" pitchFamily="18" charset="0"/>
              </a:rPr>
              <a:t>i</a:t>
            </a:r>
            <a:r>
              <a:rPr lang="en-US" altLang="zh-CN" sz="2800" b="1" baseline="-30000" dirty="0" err="1">
                <a:latin typeface="Times New Roman" pitchFamily="18" charset="0"/>
              </a:rPr>
              <a:t>C</a:t>
            </a:r>
            <a:r>
              <a:rPr lang="en-US" altLang="zh-CN" sz="2800" b="1" dirty="0">
                <a:latin typeface="Times New Roman" pitchFamily="18" charset="0"/>
              </a:rPr>
              <a:t>=20</a:t>
            </a:r>
            <a:r>
              <a:rPr lang="en-US" altLang="zh-CN" sz="2800" b="1" i="1" dirty="0">
                <a:latin typeface="Times New Roman" pitchFamily="18" charset="0"/>
              </a:rPr>
              <a:t>mA</a:t>
            </a:r>
            <a:r>
              <a:rPr lang="zh-CN" altLang="en-US" sz="2800" b="1" dirty="0">
                <a:latin typeface="宋体" pitchFamily="2" charset="-122"/>
              </a:rPr>
              <a:t>；</a:t>
            </a:r>
            <a:r>
              <a:rPr lang="en-US" altLang="zh-CN" sz="2800" b="1" i="1" dirty="0" err="1">
                <a:latin typeface="Times New Roman" pitchFamily="18" charset="0"/>
              </a:rPr>
              <a:t>u</a:t>
            </a:r>
            <a:r>
              <a:rPr lang="en-US" altLang="zh-CN" sz="2800" b="1" baseline="-30000" dirty="0" err="1">
                <a:latin typeface="Times New Roman" pitchFamily="18" charset="0"/>
              </a:rPr>
              <a:t>CE</a:t>
            </a:r>
            <a:r>
              <a:rPr lang="en-US" altLang="zh-CN" sz="2800" b="1" dirty="0">
                <a:latin typeface="Times New Roman" pitchFamily="18" charset="0"/>
              </a:rPr>
              <a:t>=20</a:t>
            </a:r>
            <a:r>
              <a:rPr lang="en-US" altLang="zh-CN" sz="2800" b="1" i="1" dirty="0">
                <a:latin typeface="Times New Roman" pitchFamily="18" charset="0"/>
              </a:rPr>
              <a:t>V</a:t>
            </a:r>
            <a:r>
              <a:rPr lang="zh-CN" altLang="en-US" sz="2800" b="1" dirty="0">
                <a:latin typeface="宋体" pitchFamily="2" charset="-122"/>
              </a:rPr>
              <a:t>时，</a:t>
            </a:r>
            <a:r>
              <a:rPr lang="en-US" altLang="zh-CN" sz="2800" b="1" i="1" dirty="0" err="1">
                <a:latin typeface="Times New Roman" pitchFamily="18" charset="0"/>
              </a:rPr>
              <a:t>i</a:t>
            </a:r>
            <a:r>
              <a:rPr lang="en-US" altLang="zh-CN" sz="2800" b="1" baseline="-30000" dirty="0" err="1">
                <a:latin typeface="Times New Roman" pitchFamily="18" charset="0"/>
              </a:rPr>
              <a:t>C</a:t>
            </a:r>
            <a:r>
              <a:rPr lang="en-US" altLang="zh-CN" sz="2800" b="1" dirty="0">
                <a:latin typeface="Times New Roman" pitchFamily="18" charset="0"/>
              </a:rPr>
              <a:t>=l5</a:t>
            </a:r>
            <a:r>
              <a:rPr lang="en-US" altLang="zh-CN" sz="2800" b="1" i="1" dirty="0">
                <a:latin typeface="Times New Roman" pitchFamily="18" charset="0"/>
              </a:rPr>
              <a:t>mA</a:t>
            </a:r>
            <a:r>
              <a:rPr lang="zh-CN" altLang="en-US" sz="2800" b="1" dirty="0">
                <a:latin typeface="宋体" pitchFamily="2" charset="-122"/>
              </a:rPr>
              <a:t>；</a:t>
            </a:r>
            <a:r>
              <a:rPr lang="en-US" altLang="zh-CN" sz="2800" b="1" i="1" dirty="0" err="1">
                <a:latin typeface="Times New Roman" pitchFamily="18" charset="0"/>
              </a:rPr>
              <a:t>u</a:t>
            </a:r>
            <a:r>
              <a:rPr lang="en-US" altLang="zh-CN" sz="2800" b="1" baseline="-30000" dirty="0" err="1">
                <a:latin typeface="Times New Roman" pitchFamily="18" charset="0"/>
              </a:rPr>
              <a:t>CE</a:t>
            </a:r>
            <a:r>
              <a:rPr lang="en-US" altLang="zh-CN" sz="2800" b="1" dirty="0">
                <a:latin typeface="Times New Roman" pitchFamily="18" charset="0"/>
              </a:rPr>
              <a:t>=30</a:t>
            </a:r>
            <a:r>
              <a:rPr lang="en-US" altLang="zh-CN" sz="2800" b="1" i="1" dirty="0">
                <a:latin typeface="Times New Roman" pitchFamily="18" charset="0"/>
              </a:rPr>
              <a:t>V</a:t>
            </a:r>
            <a:r>
              <a:rPr lang="zh-CN" altLang="en-US" sz="2800" b="1" dirty="0">
                <a:latin typeface="宋体" pitchFamily="2" charset="-122"/>
              </a:rPr>
              <a:t>时，</a:t>
            </a:r>
            <a:r>
              <a:rPr lang="en-US" altLang="zh-CN" sz="2800" b="1" i="1" dirty="0" err="1">
                <a:latin typeface="Times New Roman" pitchFamily="18" charset="0"/>
              </a:rPr>
              <a:t>i</a:t>
            </a:r>
            <a:r>
              <a:rPr lang="en-US" altLang="zh-CN" sz="2800" b="1" baseline="-30000" dirty="0" err="1">
                <a:latin typeface="Times New Roman" pitchFamily="18" charset="0"/>
              </a:rPr>
              <a:t>C</a:t>
            </a:r>
            <a:r>
              <a:rPr lang="en-US" altLang="zh-CN" sz="2800" b="1" dirty="0">
                <a:latin typeface="Times New Roman" pitchFamily="18" charset="0"/>
              </a:rPr>
              <a:t>=l0</a:t>
            </a:r>
            <a:r>
              <a:rPr lang="en-US" altLang="zh-CN" sz="2800" b="1" i="1" dirty="0">
                <a:latin typeface="Times New Roman" pitchFamily="18" charset="0"/>
              </a:rPr>
              <a:t>mA</a:t>
            </a:r>
            <a:r>
              <a:rPr lang="zh-CN" altLang="en-US" sz="2800" b="1" dirty="0">
                <a:latin typeface="宋体" pitchFamily="2" charset="-122"/>
              </a:rPr>
              <a:t>；</a:t>
            </a:r>
            <a:r>
              <a:rPr lang="en-US" altLang="zh-CN" sz="2800" b="1" i="1" dirty="0" err="1">
                <a:latin typeface="Times New Roman" pitchFamily="18" charset="0"/>
              </a:rPr>
              <a:t>u</a:t>
            </a:r>
            <a:r>
              <a:rPr lang="en-US" altLang="zh-CN" sz="2800" b="1" baseline="-30000" dirty="0" err="1">
                <a:latin typeface="Times New Roman" pitchFamily="18" charset="0"/>
              </a:rPr>
              <a:t>CE</a:t>
            </a:r>
            <a:r>
              <a:rPr lang="en-US" altLang="zh-CN" sz="2800" b="1" dirty="0">
                <a:latin typeface="Times New Roman" pitchFamily="18" charset="0"/>
              </a:rPr>
              <a:t>=40</a:t>
            </a:r>
            <a:r>
              <a:rPr lang="en-US" altLang="zh-CN" sz="2800" b="1" i="1" dirty="0">
                <a:latin typeface="Times New Roman" pitchFamily="18" charset="0"/>
              </a:rPr>
              <a:t>V</a:t>
            </a:r>
            <a:r>
              <a:rPr lang="zh-CN" altLang="en-US" sz="2800" b="1" dirty="0">
                <a:latin typeface="宋体" pitchFamily="2" charset="-122"/>
              </a:rPr>
              <a:t>时，</a:t>
            </a:r>
            <a:r>
              <a:rPr lang="en-US" altLang="zh-CN" sz="2800" b="1" i="1" dirty="0" err="1">
                <a:latin typeface="Times New Roman" pitchFamily="18" charset="0"/>
              </a:rPr>
              <a:t>i</a:t>
            </a:r>
            <a:r>
              <a:rPr lang="en-US" altLang="zh-CN" sz="2800" b="1" baseline="-30000" dirty="0" err="1">
                <a:latin typeface="Times New Roman" pitchFamily="18" charset="0"/>
              </a:rPr>
              <a:t>CE</a:t>
            </a:r>
            <a:r>
              <a:rPr lang="en-US" altLang="zh-CN" sz="2800" b="1" dirty="0">
                <a:latin typeface="Times New Roman" pitchFamily="18" charset="0"/>
              </a:rPr>
              <a:t>=7.5</a:t>
            </a:r>
            <a:r>
              <a:rPr lang="en-US" altLang="zh-CN" sz="2800" b="1" i="1" dirty="0">
                <a:latin typeface="Times New Roman" pitchFamily="18" charset="0"/>
              </a:rPr>
              <a:t>mA</a:t>
            </a:r>
            <a:r>
              <a:rPr lang="zh-CN" altLang="en-US" sz="2800" b="1" dirty="0">
                <a:latin typeface="宋体" pitchFamily="2" charset="-122"/>
              </a:rPr>
              <a:t>等等。</a:t>
            </a:r>
          </a:p>
          <a:p>
            <a:pPr algn="just" eaLnBrk="1" hangingPunct="1"/>
            <a:r>
              <a:rPr lang="zh-CN" altLang="en-US" sz="2800" b="1" dirty="0">
                <a:latin typeface="宋体" pitchFamily="2" charset="-122"/>
              </a:rPr>
              <a:t>在输出特性坐标上找出这些点，并将它们连成一条曲线即为最大功率损耗线，如图所示。</a:t>
            </a:r>
            <a:endParaRPr lang="zh-CN" altLang="en-US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>
                <a:latin typeface="宋体" pitchFamily="2" charset="-122"/>
              </a:rPr>
              <a:t>2.</a:t>
            </a:r>
            <a:r>
              <a:rPr lang="zh-CN" altLang="en-US" sz="3600" b="1">
                <a:latin typeface="宋体" pitchFamily="2" charset="-122"/>
              </a:rPr>
              <a:t>半导体的导电原理 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719263"/>
            <a:ext cx="8153400" cy="45720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 dirty="0"/>
              <a:t>⑴</a:t>
            </a:r>
            <a:r>
              <a:rPr lang="zh-CN" altLang="en-US" sz="3600" b="1" dirty="0">
                <a:latin typeface="宋体" pitchFamily="2" charset="-122"/>
              </a:rPr>
              <a:t>本征半导体</a:t>
            </a:r>
            <a:r>
              <a:rPr lang="zh-CN" altLang="en-US" sz="3200" b="1" dirty="0">
                <a:latin typeface="宋体" pitchFamily="2" charset="-122"/>
              </a:rPr>
              <a:t>（</a:t>
            </a:r>
            <a:r>
              <a:rPr lang="en-US" altLang="zh-CN" sz="3200" b="1" dirty="0">
                <a:latin typeface="Times New Roman" pitchFamily="18" charset="0"/>
              </a:rPr>
              <a:t>Intrinsic Semiconductor</a:t>
            </a:r>
            <a:r>
              <a:rPr lang="zh-CN" altLang="en-US" sz="3200" b="1" dirty="0">
                <a:latin typeface="宋体" pitchFamily="2" charset="-122"/>
              </a:rPr>
              <a:t>）</a:t>
            </a:r>
            <a:r>
              <a:rPr lang="zh-CN" altLang="en-US" sz="3200" b="1" dirty="0">
                <a:latin typeface="Times New Roman" pitchFamily="18" charset="0"/>
              </a:rPr>
              <a:t>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itchFamily="18" charset="0"/>
              </a:rPr>
              <a:t>   纯净的、结构完整的单晶半导体，称为本征半导体。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3200" b="1" dirty="0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zh-CN" sz="3600" b="1">
                <a:latin typeface="Times New Roman" pitchFamily="18" charset="0"/>
              </a:rPr>
              <a:t>③</a:t>
            </a:r>
            <a:r>
              <a:rPr lang="en-US" altLang="zh-CN" sz="3600" b="1">
                <a:latin typeface="Times New Roman" pitchFamily="18" charset="0"/>
              </a:rPr>
              <a:t> </a:t>
            </a:r>
            <a:r>
              <a:rPr lang="zh-CN" altLang="en-US" sz="3600" b="1">
                <a:latin typeface="Times New Roman" pitchFamily="18" charset="0"/>
              </a:rPr>
              <a:t>集电极最大允许电流</a:t>
            </a:r>
            <a:r>
              <a:rPr lang="en-US" altLang="zh-CN" sz="3600" b="1" i="1">
                <a:latin typeface="Times New Roman" pitchFamily="18" charset="0"/>
              </a:rPr>
              <a:t>I</a:t>
            </a:r>
            <a:r>
              <a:rPr lang="en-US" altLang="zh-CN" sz="3600" b="1" baseline="-30000">
                <a:latin typeface="Times New Roman" pitchFamily="18" charset="0"/>
              </a:rPr>
              <a:t>CM</a:t>
            </a:r>
            <a:r>
              <a:rPr lang="en-US" altLang="zh-CN" sz="3600" b="1">
                <a:latin typeface="Times New Roman" pitchFamily="18" charset="0"/>
              </a:rPr>
              <a:t> 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724803" y="1484784"/>
            <a:ext cx="7772400" cy="4724400"/>
          </a:xfrm>
        </p:spPr>
        <p:txBody>
          <a:bodyPr/>
          <a:lstStyle/>
          <a:p>
            <a:pPr algn="just" eaLnBrk="1" hangingPunct="1"/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集电极电流如果超过</a:t>
            </a:r>
            <a:r>
              <a:rPr lang="en-US" altLang="zh-CN" sz="3200" b="1" i="1" dirty="0">
                <a:latin typeface="Times New Roman" pitchFamily="18" charset="0"/>
              </a:rPr>
              <a:t>I</a:t>
            </a:r>
            <a:r>
              <a:rPr lang="en-US" altLang="zh-CN" sz="3200" b="1" baseline="-30000" dirty="0">
                <a:latin typeface="Times New Roman" pitchFamily="18" charset="0"/>
              </a:rPr>
              <a:t>CM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，晶体管的放大性能就要下降甚至可能损坏。</a:t>
            </a:r>
          </a:p>
          <a:p>
            <a:pPr algn="just" eaLnBrk="1" hangingPunct="1"/>
            <a:r>
              <a:rPr lang="en-US" altLang="zh-CN" sz="3200" b="1" i="1" dirty="0">
                <a:latin typeface="Times New Roman" pitchFamily="18" charset="0"/>
              </a:rPr>
              <a:t>P</a:t>
            </a:r>
            <a:r>
              <a:rPr lang="en-US" altLang="zh-CN" sz="3200" b="1" baseline="-30000" dirty="0">
                <a:latin typeface="Times New Roman" pitchFamily="18" charset="0"/>
              </a:rPr>
              <a:t>CM</a:t>
            </a:r>
            <a:r>
              <a:rPr lang="zh-CN" altLang="en-US" sz="3200" b="1" dirty="0">
                <a:latin typeface="宋体" pitchFamily="2" charset="-122"/>
              </a:rPr>
              <a:t>、</a:t>
            </a:r>
            <a:r>
              <a:rPr lang="en-US" altLang="zh-CN" sz="3200" b="1" dirty="0">
                <a:latin typeface="Times New Roman" pitchFamily="18" charset="0"/>
              </a:rPr>
              <a:t>U</a:t>
            </a:r>
            <a:r>
              <a:rPr lang="en-US" altLang="zh-CN" sz="3200" b="1" baseline="-30000" dirty="0">
                <a:latin typeface="Times New Roman" pitchFamily="18" charset="0"/>
              </a:rPr>
              <a:t>(BR)CEO</a:t>
            </a:r>
            <a:r>
              <a:rPr lang="zh-CN" altLang="en-US" sz="3200" b="1" dirty="0">
                <a:latin typeface="宋体" pitchFamily="2" charset="-122"/>
              </a:rPr>
              <a:t>和</a:t>
            </a:r>
            <a:r>
              <a:rPr lang="en-US" altLang="zh-CN" sz="3200" b="1" i="1" dirty="0">
                <a:latin typeface="Times New Roman" pitchFamily="18" charset="0"/>
              </a:rPr>
              <a:t>I</a:t>
            </a:r>
            <a:r>
              <a:rPr lang="en-US" altLang="zh-CN" sz="3200" b="1" baseline="-30000" dirty="0">
                <a:latin typeface="Times New Roman" pitchFamily="18" charset="0"/>
              </a:rPr>
              <a:t>CM</a:t>
            </a:r>
            <a:r>
              <a:rPr lang="zh-CN" altLang="en-US" sz="3200" b="1" dirty="0">
                <a:latin typeface="宋体" pitchFamily="2" charset="-122"/>
              </a:rPr>
              <a:t>三个极限参数，决定了晶体管的安全工作区。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3200" b="1" dirty="0">
              <a:latin typeface="宋体" pitchFamily="2" charset="-122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943768E9-B75C-41E3-8760-9B9A8DADD38B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3611204"/>
            <a:ext cx="3123174" cy="3246796"/>
            <a:chOff x="1210" y="1824"/>
            <a:chExt cx="2430" cy="2300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5D83A028-05AA-4BEB-858D-7D515B7A9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2810"/>
              <a:ext cx="0" cy="279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127E34EF-4E96-4329-ADEB-E85467BE9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3" y="3182"/>
              <a:ext cx="0" cy="61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492565BA-4B39-445D-BC53-B794BE9888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2" y="2702"/>
              <a:ext cx="216" cy="18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537B4D63-41D2-4C7E-9EC4-21F136436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3012"/>
              <a:ext cx="216" cy="17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5F826A2E-6784-42EC-9F6F-18D349A98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785"/>
              <a:ext cx="69" cy="6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FD4EE889-2F48-4B6A-985C-9A6AAA1F6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3" y="2176"/>
              <a:ext cx="0" cy="54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D21413C9-3723-4027-B637-C9A96ACC7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2130"/>
              <a:ext cx="72" cy="7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5817D1A1-9447-4288-AF80-D542AB3D91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2" y="2950"/>
              <a:ext cx="965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BDAC80C0-7199-4D62-A278-52C1B92EF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2903"/>
              <a:ext cx="70" cy="8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F247BCB2-417F-471C-A17D-0EBFDB797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2857"/>
              <a:ext cx="49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A2A5F526-FECB-4078-B1FC-0204F50C2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2238"/>
              <a:ext cx="0" cy="387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Arc 17">
              <a:extLst>
                <a:ext uri="{FF2B5EF4-FFF2-40B4-BE49-F238E27FC236}">
                  <a16:creationId xmlns:a16="http://schemas.microsoft.com/office/drawing/2014/main" id="{8B93740D-5576-47B3-9B6D-3029075053AC}"/>
                </a:ext>
              </a:extLst>
            </p:cNvPr>
            <p:cNvSpPr>
              <a:spLocks/>
            </p:cNvSpPr>
            <p:nvPr/>
          </p:nvSpPr>
          <p:spPr bwMode="auto">
            <a:xfrm rot="1219016">
              <a:off x="2920" y="2656"/>
              <a:ext cx="203" cy="518"/>
            </a:xfrm>
            <a:custGeom>
              <a:avLst/>
              <a:gdLst>
                <a:gd name="T0" fmla="*/ 0 w 22756"/>
                <a:gd name="T1" fmla="*/ 1 h 28727"/>
                <a:gd name="T2" fmla="*/ 192 w 22756"/>
                <a:gd name="T3" fmla="*/ 518 h 28727"/>
                <a:gd name="T4" fmla="*/ 10 w 22756"/>
                <a:gd name="T5" fmla="*/ 389 h 28727"/>
                <a:gd name="T6" fmla="*/ 0 60000 65536"/>
                <a:gd name="T7" fmla="*/ 0 60000 65536"/>
                <a:gd name="T8" fmla="*/ 0 60000 65536"/>
                <a:gd name="T9" fmla="*/ 0 w 22756"/>
                <a:gd name="T10" fmla="*/ 0 h 28727"/>
                <a:gd name="T11" fmla="*/ 22756 w 22756"/>
                <a:gd name="T12" fmla="*/ 28727 h 28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56" h="28727" fill="none" extrusionOk="0">
                  <a:moveTo>
                    <a:pt x="-1" y="30"/>
                  </a:moveTo>
                  <a:cubicBezTo>
                    <a:pt x="384" y="10"/>
                    <a:pt x="770" y="-1"/>
                    <a:pt x="1156" y="0"/>
                  </a:cubicBezTo>
                  <a:cubicBezTo>
                    <a:pt x="13085" y="0"/>
                    <a:pt x="22756" y="9670"/>
                    <a:pt x="22756" y="21600"/>
                  </a:cubicBezTo>
                  <a:cubicBezTo>
                    <a:pt x="22756" y="24026"/>
                    <a:pt x="22347" y="26436"/>
                    <a:pt x="21546" y="28727"/>
                  </a:cubicBezTo>
                </a:path>
                <a:path w="22756" h="28727" stroke="0" extrusionOk="0">
                  <a:moveTo>
                    <a:pt x="-1" y="30"/>
                  </a:moveTo>
                  <a:cubicBezTo>
                    <a:pt x="384" y="10"/>
                    <a:pt x="770" y="-1"/>
                    <a:pt x="1156" y="0"/>
                  </a:cubicBezTo>
                  <a:cubicBezTo>
                    <a:pt x="13085" y="0"/>
                    <a:pt x="22756" y="9670"/>
                    <a:pt x="22756" y="21600"/>
                  </a:cubicBezTo>
                  <a:cubicBezTo>
                    <a:pt x="22756" y="24026"/>
                    <a:pt x="22347" y="26436"/>
                    <a:pt x="21546" y="28727"/>
                  </a:cubicBezTo>
                  <a:lnTo>
                    <a:pt x="1156" y="21600"/>
                  </a:lnTo>
                  <a:close/>
                </a:path>
              </a:pathLst>
            </a:custGeom>
            <a:noFill/>
            <a:ln w="38100">
              <a:solidFill>
                <a:srgbClr val="66FF33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5B7C23E9-064B-4CC2-AD45-AFA805ABB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0" y="2771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5198BA6E-1FF4-4E4B-8BD2-241D9F5BE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1824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AF2202AD-5C2A-4938-A3DE-A559380DD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3691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0" name="Text Box 23">
              <a:extLst>
                <a:ext uri="{FF2B5EF4-FFF2-40B4-BE49-F238E27FC236}">
                  <a16:creationId xmlns:a16="http://schemas.microsoft.com/office/drawing/2014/main" id="{E6A9A699-B6CA-4E74-BE16-4D06385C1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4" y="2504"/>
              <a:ext cx="548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 err="1">
                  <a:latin typeface="Times New Roman" pitchFamily="18" charset="0"/>
                </a:rPr>
                <a:t>i</a:t>
              </a:r>
              <a:r>
                <a:rPr lang="en-US" altLang="zh-CN" sz="2400" b="0" baseline="-25000" dirty="0" err="1">
                  <a:latin typeface="Times New Roman" pitchFamily="18" charset="0"/>
                </a:rPr>
                <a:t>B</a:t>
              </a:r>
              <a:endParaRPr lang="en-US" altLang="zh-CN" sz="2400" b="0" i="1" baseline="-25000" dirty="0">
                <a:latin typeface="Times New Roman" pitchFamily="18" charset="0"/>
              </a:endParaRPr>
            </a:p>
          </p:txBody>
        </p:sp>
        <p:sp>
          <p:nvSpPr>
            <p:cNvPr id="21" name="Text Box 25">
              <a:extLst>
                <a:ext uri="{FF2B5EF4-FFF2-40B4-BE49-F238E27FC236}">
                  <a16:creationId xmlns:a16="http://schemas.microsoft.com/office/drawing/2014/main" id="{4D4C54FE-5F66-4230-97D3-8DDD8AC1A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" y="2176"/>
              <a:ext cx="548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i</a:t>
              </a:r>
              <a:r>
                <a:rPr lang="en-US" altLang="zh-CN" sz="2400" b="0" baseline="-25000">
                  <a:latin typeface="Times New Roman" pitchFamily="18" charset="0"/>
                </a:rPr>
                <a:t>C</a:t>
              </a:r>
              <a:endParaRPr lang="en-US" altLang="zh-CN" sz="2400" b="0" i="1" baseline="-25000">
                <a:latin typeface="Times New Roman" pitchFamily="18" charset="0"/>
              </a:endParaRPr>
            </a:p>
          </p:txBody>
        </p:sp>
        <p:sp>
          <p:nvSpPr>
            <p:cNvPr id="22" name="Text Box 27">
              <a:extLst>
                <a:ext uri="{FF2B5EF4-FFF2-40B4-BE49-F238E27FC236}">
                  <a16:creationId xmlns:a16="http://schemas.microsoft.com/office/drawing/2014/main" id="{2F5A1E34-F123-4539-B8A6-1F36047AE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3" y="2640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u</a:t>
              </a:r>
              <a:r>
                <a:rPr lang="en-US" altLang="zh-CN" sz="2400" b="0" baseline="-25000">
                  <a:latin typeface="Times New Roman" pitchFamily="18" charset="0"/>
                </a:rPr>
                <a:t>CE</a:t>
              </a:r>
              <a:endParaRPr lang="en-US" altLang="zh-CN" sz="2400" b="0" i="1" baseline="-25000">
                <a:latin typeface="Times New Roman" pitchFamily="18" charset="0"/>
              </a:endParaRPr>
            </a:p>
          </p:txBody>
        </p:sp>
        <p:sp>
          <p:nvSpPr>
            <p:cNvPr id="23" name="Text Box 33">
              <a:extLst>
                <a:ext uri="{FF2B5EF4-FFF2-40B4-BE49-F238E27FC236}">
                  <a16:creationId xmlns:a16="http://schemas.microsoft.com/office/drawing/2014/main" id="{CE26E413-4C9D-4AFA-AF7E-245506117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2" y="2393"/>
              <a:ext cx="54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F2BFB097-9087-4837-BF38-FF6D81899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065"/>
              <a:ext cx="547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 dirty="0">
                  <a:latin typeface="Times New Roman" pitchFamily="18" charset="0"/>
                </a:rPr>
                <a:t>-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>
                <a:latin typeface="Times New Roman" pitchFamily="18" charset="0"/>
              </a:rPr>
              <a:t>5.</a:t>
            </a:r>
            <a:r>
              <a:rPr lang="zh-CN" altLang="en-US" sz="3600" b="1">
                <a:latin typeface="Times New Roman" pitchFamily="18" charset="0"/>
              </a:rPr>
              <a:t>温度对晶体管参数的影响 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719138" y="1881188"/>
            <a:ext cx="8208962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3200" dirty="0">
                <a:latin typeface="宋体" pitchFamily="2" charset="-122"/>
              </a:rPr>
              <a:t>主要考虑温度对下述三个参数的影响：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kumimoji="1" lang="zh-CN" altLang="en-US" sz="3200" dirty="0">
                <a:latin typeface="宋体" pitchFamily="2" charset="-122"/>
              </a:rPr>
              <a:t>共射短路电流放大系数</a:t>
            </a:r>
            <a:r>
              <a:rPr kumimoji="1" lang="el-GR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kumimoji="1" lang="zh-CN" altLang="en-US" sz="3200" dirty="0">
                <a:latin typeface="宋体" pitchFamily="2" charset="-122"/>
              </a:rPr>
              <a:t> 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kumimoji="1" lang="zh-CN" altLang="en-US" sz="3200" dirty="0">
                <a:latin typeface="宋体" pitchFamily="2" charset="-122"/>
              </a:rPr>
              <a:t>基射极间正向电压</a:t>
            </a:r>
            <a:r>
              <a:rPr kumimoji="1" lang="en-US" altLang="zh-CN" sz="3200" i="1" dirty="0" err="1">
                <a:latin typeface="Times New Roman" pitchFamily="18" charset="0"/>
              </a:rPr>
              <a:t>u</a:t>
            </a:r>
            <a:r>
              <a:rPr kumimoji="1" lang="en-US" altLang="zh-CN" sz="3200" baseline="-30000" dirty="0" err="1">
                <a:latin typeface="Times New Roman" pitchFamily="18" charset="0"/>
              </a:rPr>
              <a:t>BE</a:t>
            </a:r>
            <a:endParaRPr kumimoji="1" lang="en-US" altLang="zh-CN" sz="3200" baseline="-30000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kumimoji="1" lang="zh-CN" altLang="en-US" sz="3200" dirty="0">
                <a:latin typeface="宋体" pitchFamily="2" charset="-122"/>
              </a:rPr>
              <a:t>集电结反向饱和电流</a:t>
            </a:r>
            <a:r>
              <a:rPr kumimoji="1" lang="en-US" altLang="zh-CN" sz="3200" i="1" dirty="0">
                <a:latin typeface="Times New Roman" pitchFamily="18" charset="0"/>
              </a:rPr>
              <a:t>I</a:t>
            </a:r>
            <a:r>
              <a:rPr kumimoji="1" lang="en-US" altLang="zh-CN" sz="3200" baseline="-30000" dirty="0">
                <a:latin typeface="Times New Roman" pitchFamily="18" charset="0"/>
              </a:rPr>
              <a:t>CBO</a:t>
            </a:r>
            <a:r>
              <a:rPr kumimoji="1" lang="zh-CN" altLang="en-US" sz="3200" dirty="0">
                <a:latin typeface="宋体" pitchFamily="2" charset="-122"/>
              </a:rPr>
              <a:t>。</a:t>
            </a:r>
            <a:endParaRPr kumimoji="1" lang="zh-CN" altLang="en-US" sz="32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>
                <a:latin typeface="Times New Roman" pitchFamily="18" charset="0"/>
              </a:rPr>
              <a:t>① </a:t>
            </a:r>
            <a:r>
              <a:rPr lang="zh-CN" altLang="en-US" sz="3600" b="1">
                <a:latin typeface="Times New Roman" pitchFamily="18" charset="0"/>
              </a:rPr>
              <a:t>温度对</a:t>
            </a:r>
            <a:r>
              <a:rPr lang="en-US" altLang="zh-CN" sz="3600" b="1" i="1">
                <a:latin typeface="Times New Roman" pitchFamily="18" charset="0"/>
              </a:rPr>
              <a:t>I</a:t>
            </a:r>
            <a:r>
              <a:rPr lang="en-US" altLang="zh-CN" sz="3600" b="1" baseline="-30000">
                <a:latin typeface="Times New Roman" pitchFamily="18" charset="0"/>
              </a:rPr>
              <a:t>CBO</a:t>
            </a:r>
            <a:r>
              <a:rPr lang="zh-CN" altLang="en-US" sz="3600" b="1">
                <a:latin typeface="Times New Roman" pitchFamily="18" charset="0"/>
              </a:rPr>
              <a:t>的影响 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584325"/>
            <a:ext cx="7772400" cy="1665288"/>
          </a:xfrm>
        </p:spPr>
        <p:txBody>
          <a:bodyPr/>
          <a:lstStyle/>
          <a:p>
            <a:pPr algn="just" eaLnBrk="1" hangingPunct="1"/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baseline="-30000" dirty="0">
                <a:latin typeface="Times New Roman" pitchFamily="18" charset="0"/>
                <a:cs typeface="Times New Roman" pitchFamily="18" charset="0"/>
              </a:rPr>
              <a:t>CBO</a:t>
            </a:r>
            <a:r>
              <a:rPr lang="zh-CN" altLang="en-US" sz="3200" b="1" dirty="0">
                <a:latin typeface="Times New Roman" pitchFamily="18" charset="0"/>
              </a:rPr>
              <a:t>是少数载流子形成的电流</a:t>
            </a:r>
          </a:p>
          <a:p>
            <a:pPr algn="just" eaLnBrk="1" hangingPunct="1">
              <a:buClr>
                <a:schemeClr val="hlink"/>
              </a:buClr>
              <a:buSzPct val="45000"/>
              <a:buFont typeface="Wingdings" pitchFamily="2" charset="2"/>
              <a:buNone/>
            </a:pPr>
            <a:r>
              <a:rPr lang="zh-CN" altLang="en-US" sz="3200" b="1" dirty="0">
                <a:latin typeface="Times New Roman" pitchFamily="18" charset="0"/>
              </a:rPr>
              <a:t>          温度每升高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3200" b="1" dirty="0">
                <a:latin typeface="Times New Roman" pitchFamily="18" charset="0"/>
              </a:rPr>
              <a:t>℃</a:t>
            </a:r>
            <a:r>
              <a:rPr lang="zh-CN" altLang="en-US" sz="3200" b="1" dirty="0">
                <a:latin typeface="Times New Roman" pitchFamily="18" charset="0"/>
              </a:rPr>
              <a:t>，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baseline="-30000" dirty="0">
                <a:latin typeface="Times New Roman" pitchFamily="18" charset="0"/>
                <a:cs typeface="Times New Roman" pitchFamily="18" charset="0"/>
              </a:rPr>
              <a:t>CBO</a:t>
            </a:r>
            <a:r>
              <a:rPr lang="zh-CN" altLang="en-US" sz="3200" b="1" dirty="0">
                <a:latin typeface="Times New Roman" pitchFamily="18" charset="0"/>
              </a:rPr>
              <a:t>增加约一倍。</a:t>
            </a:r>
            <a:endParaRPr lang="zh-CN" altLang="en-US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Rectangle 3"/>
          <p:cNvSpPr>
            <a:spLocks noChangeArrowheads="1"/>
          </p:cNvSpPr>
          <p:nvPr/>
        </p:nvSpPr>
        <p:spPr bwMode="auto">
          <a:xfrm>
            <a:off x="566738" y="506412"/>
            <a:ext cx="389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dirty="0">
                <a:latin typeface="Times New Roman" pitchFamily="18" charset="0"/>
              </a:rPr>
              <a:t>②  </a:t>
            </a:r>
            <a:r>
              <a:rPr kumimoji="1" lang="zh-CN" altLang="en-US" sz="3600" dirty="0">
                <a:latin typeface="Times New Roman" pitchFamily="18" charset="0"/>
              </a:rPr>
              <a:t>温度对</a:t>
            </a:r>
            <a:r>
              <a:rPr kumimoji="1" lang="el-GR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kumimoji="1" lang="zh-CN" altLang="en-US" sz="3600" dirty="0">
                <a:latin typeface="Times New Roman" pitchFamily="18" charset="0"/>
              </a:rPr>
              <a:t>的影响</a:t>
            </a:r>
          </a:p>
        </p:txBody>
      </p:sp>
      <p:sp>
        <p:nvSpPr>
          <p:cNvPr id="18445" name="Rectangle 6"/>
          <p:cNvSpPr>
            <a:spLocks noChangeArrowheads="1"/>
          </p:cNvSpPr>
          <p:nvPr/>
        </p:nvSpPr>
        <p:spPr bwMode="auto">
          <a:xfrm>
            <a:off x="385763" y="1493838"/>
            <a:ext cx="75707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3200" dirty="0">
                <a:latin typeface="Times New Roman" pitchFamily="18" charset="0"/>
              </a:rPr>
              <a:t>温度升高时</a:t>
            </a:r>
            <a:r>
              <a:rPr kumimoji="1" lang="el-GR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kumimoji="1" lang="zh-CN" altLang="en-US" sz="3200" dirty="0">
                <a:latin typeface="Times New Roman" pitchFamily="18" charset="0"/>
              </a:rPr>
              <a:t>随之增大。一般的，温度每升高</a:t>
            </a:r>
            <a:r>
              <a:rPr kumimoji="1"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3200" dirty="0">
                <a:latin typeface="Times New Roman" pitchFamily="18" charset="0"/>
              </a:rPr>
              <a:t>℃</a:t>
            </a:r>
            <a:r>
              <a:rPr kumimoji="1" lang="zh-CN" altLang="en-US" sz="3200" dirty="0">
                <a:latin typeface="Times New Roman" pitchFamily="18" charset="0"/>
              </a:rPr>
              <a:t>，</a:t>
            </a:r>
            <a:r>
              <a:rPr kumimoji="1" lang="el-GR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kumimoji="1" lang="zh-CN" altLang="en-US" sz="3200" dirty="0">
                <a:latin typeface="Times New Roman" pitchFamily="18" charset="0"/>
              </a:rPr>
              <a:t>增加约</a:t>
            </a:r>
            <a:r>
              <a:rPr kumimoji="1" lang="en-US" altLang="zh-CN" sz="3200" dirty="0">
                <a:latin typeface="Times New Roman" pitchFamily="18" charset="0"/>
                <a:cs typeface="Times New Roman" pitchFamily="18" charset="0"/>
              </a:rPr>
              <a:t>(0.5~1)%</a:t>
            </a:r>
            <a:r>
              <a:rPr kumimoji="1" lang="zh-CN" altLang="en-US" sz="3200" dirty="0">
                <a:latin typeface="Times New Roman" pitchFamily="18" charset="0"/>
              </a:rPr>
              <a:t>，即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522288" y="1584325"/>
            <a:ext cx="731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sz="3200">
                <a:latin typeface="宋体" pitchFamily="2" charset="-122"/>
              </a:rPr>
              <a:t>晶体管</a:t>
            </a:r>
            <a:r>
              <a:rPr kumimoji="1" lang="zh-CN" altLang="en-US" sz="3200"/>
              <a:t>的曲线</a:t>
            </a:r>
            <a:r>
              <a:rPr kumimoji="1" lang="zh-CN" altLang="en-US" sz="3200">
                <a:latin typeface="宋体" pitchFamily="2" charset="-122"/>
              </a:rPr>
              <a:t>随温度升高间距增大。</a:t>
            </a:r>
            <a:r>
              <a:rPr kumimoji="1" lang="zh-CN" altLang="en-US" sz="3200" b="0">
                <a:latin typeface="Times New Roman" pitchFamily="18" charset="0"/>
              </a:rPr>
              <a:t> 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2636838" y="2168525"/>
            <a:ext cx="4621212" cy="4373563"/>
            <a:chOff x="1774" y="1565"/>
            <a:chExt cx="2911" cy="2755"/>
          </a:xfrm>
        </p:grpSpPr>
        <p:sp>
          <p:nvSpPr>
            <p:cNvPr id="19463" name="Freeform 62"/>
            <p:cNvSpPr>
              <a:spLocks/>
            </p:cNvSpPr>
            <p:nvPr/>
          </p:nvSpPr>
          <p:spPr bwMode="auto">
            <a:xfrm>
              <a:off x="2115" y="2217"/>
              <a:ext cx="1305" cy="1219"/>
            </a:xfrm>
            <a:custGeom>
              <a:avLst/>
              <a:gdLst>
                <a:gd name="T0" fmla="*/ 0 w 2580"/>
                <a:gd name="T1" fmla="*/ 2780 h 2780"/>
                <a:gd name="T2" fmla="*/ 420 w 2580"/>
                <a:gd name="T3" fmla="*/ 720 h 2780"/>
                <a:gd name="T4" fmla="*/ 1200 w 2580"/>
                <a:gd name="T5" fmla="*/ 200 h 2780"/>
                <a:gd name="T6" fmla="*/ 2580 w 2580"/>
                <a:gd name="T7" fmla="*/ 0 h 27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80"/>
                <a:gd name="T13" fmla="*/ 0 h 2780"/>
                <a:gd name="T14" fmla="*/ 2580 w 2580"/>
                <a:gd name="T15" fmla="*/ 2780 h 27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80" h="2780">
                  <a:moveTo>
                    <a:pt x="0" y="2780"/>
                  </a:moveTo>
                  <a:cubicBezTo>
                    <a:pt x="110" y="1965"/>
                    <a:pt x="220" y="1150"/>
                    <a:pt x="420" y="720"/>
                  </a:cubicBezTo>
                  <a:cubicBezTo>
                    <a:pt x="620" y="290"/>
                    <a:pt x="840" y="320"/>
                    <a:pt x="1200" y="200"/>
                  </a:cubicBezTo>
                  <a:cubicBezTo>
                    <a:pt x="1560" y="80"/>
                    <a:pt x="2070" y="40"/>
                    <a:pt x="2580" y="0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4" name="Line 20"/>
            <p:cNvSpPr>
              <a:spLocks noChangeShapeType="1"/>
            </p:cNvSpPr>
            <p:nvPr/>
          </p:nvSpPr>
          <p:spPr bwMode="auto">
            <a:xfrm>
              <a:off x="2065" y="1809"/>
              <a:ext cx="0" cy="1903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stealth" w="sm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Line 21"/>
            <p:cNvSpPr>
              <a:spLocks noChangeShapeType="1"/>
            </p:cNvSpPr>
            <p:nvPr/>
          </p:nvSpPr>
          <p:spPr bwMode="auto">
            <a:xfrm>
              <a:off x="2065" y="3712"/>
              <a:ext cx="1799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Freeform 22"/>
            <p:cNvSpPr>
              <a:spLocks/>
            </p:cNvSpPr>
            <p:nvPr/>
          </p:nvSpPr>
          <p:spPr bwMode="auto">
            <a:xfrm>
              <a:off x="2058" y="2500"/>
              <a:ext cx="1305" cy="1219"/>
            </a:xfrm>
            <a:custGeom>
              <a:avLst/>
              <a:gdLst>
                <a:gd name="T0" fmla="*/ 0 w 2580"/>
                <a:gd name="T1" fmla="*/ 2780 h 2780"/>
                <a:gd name="T2" fmla="*/ 420 w 2580"/>
                <a:gd name="T3" fmla="*/ 720 h 2780"/>
                <a:gd name="T4" fmla="*/ 1200 w 2580"/>
                <a:gd name="T5" fmla="*/ 200 h 2780"/>
                <a:gd name="T6" fmla="*/ 2580 w 2580"/>
                <a:gd name="T7" fmla="*/ 0 h 27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80"/>
                <a:gd name="T13" fmla="*/ 0 h 2780"/>
                <a:gd name="T14" fmla="*/ 2580 w 2580"/>
                <a:gd name="T15" fmla="*/ 2780 h 27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80" h="2780">
                  <a:moveTo>
                    <a:pt x="0" y="2780"/>
                  </a:moveTo>
                  <a:cubicBezTo>
                    <a:pt x="110" y="1965"/>
                    <a:pt x="220" y="1150"/>
                    <a:pt x="420" y="720"/>
                  </a:cubicBezTo>
                  <a:cubicBezTo>
                    <a:pt x="620" y="290"/>
                    <a:pt x="840" y="320"/>
                    <a:pt x="1200" y="200"/>
                  </a:cubicBezTo>
                  <a:cubicBezTo>
                    <a:pt x="1560" y="80"/>
                    <a:pt x="2070" y="40"/>
                    <a:pt x="2580" y="0"/>
                  </a:cubicBezTo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Freeform 23"/>
            <p:cNvSpPr>
              <a:spLocks/>
            </p:cNvSpPr>
            <p:nvPr/>
          </p:nvSpPr>
          <p:spPr bwMode="auto">
            <a:xfrm>
              <a:off x="2058" y="3663"/>
              <a:ext cx="1701" cy="56"/>
            </a:xfrm>
            <a:custGeom>
              <a:avLst/>
              <a:gdLst>
                <a:gd name="T0" fmla="*/ 0 w 2720"/>
                <a:gd name="T1" fmla="*/ 380 h 380"/>
                <a:gd name="T2" fmla="*/ 120 w 2720"/>
                <a:gd name="T3" fmla="*/ 180 h 380"/>
                <a:gd name="T4" fmla="*/ 400 w 2720"/>
                <a:gd name="T5" fmla="*/ 100 h 380"/>
                <a:gd name="T6" fmla="*/ 1380 w 2720"/>
                <a:gd name="T7" fmla="*/ 40 h 380"/>
                <a:gd name="T8" fmla="*/ 2720 w 2720"/>
                <a:gd name="T9" fmla="*/ 0 h 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0"/>
                <a:gd name="T16" fmla="*/ 0 h 380"/>
                <a:gd name="T17" fmla="*/ 2720 w 2720"/>
                <a:gd name="T18" fmla="*/ 380 h 3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0" h="380">
                  <a:moveTo>
                    <a:pt x="0" y="380"/>
                  </a:moveTo>
                  <a:cubicBezTo>
                    <a:pt x="26" y="303"/>
                    <a:pt x="53" y="227"/>
                    <a:pt x="120" y="180"/>
                  </a:cubicBezTo>
                  <a:cubicBezTo>
                    <a:pt x="187" y="133"/>
                    <a:pt x="190" y="123"/>
                    <a:pt x="400" y="100"/>
                  </a:cubicBezTo>
                  <a:cubicBezTo>
                    <a:pt x="610" y="77"/>
                    <a:pt x="993" y="57"/>
                    <a:pt x="1380" y="40"/>
                  </a:cubicBezTo>
                  <a:cubicBezTo>
                    <a:pt x="1767" y="23"/>
                    <a:pt x="2243" y="11"/>
                    <a:pt x="2720" y="0"/>
                  </a:cubicBezTo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Freeform 24"/>
            <p:cNvSpPr>
              <a:spLocks/>
            </p:cNvSpPr>
            <p:nvPr/>
          </p:nvSpPr>
          <p:spPr bwMode="auto">
            <a:xfrm>
              <a:off x="2115" y="3294"/>
              <a:ext cx="1559" cy="106"/>
            </a:xfrm>
            <a:custGeom>
              <a:avLst/>
              <a:gdLst>
                <a:gd name="T0" fmla="*/ 0 w 2520"/>
                <a:gd name="T1" fmla="*/ 520 h 520"/>
                <a:gd name="T2" fmla="*/ 80 w 2520"/>
                <a:gd name="T3" fmla="*/ 380 h 520"/>
                <a:gd name="T4" fmla="*/ 280 w 2520"/>
                <a:gd name="T5" fmla="*/ 240 h 520"/>
                <a:gd name="T6" fmla="*/ 660 w 2520"/>
                <a:gd name="T7" fmla="*/ 140 h 520"/>
                <a:gd name="T8" fmla="*/ 2520 w 252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0"/>
                <a:gd name="T16" fmla="*/ 0 h 520"/>
                <a:gd name="T17" fmla="*/ 2520 w 2520"/>
                <a:gd name="T18" fmla="*/ 520 h 5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0" h="520">
                  <a:moveTo>
                    <a:pt x="0" y="520"/>
                  </a:moveTo>
                  <a:cubicBezTo>
                    <a:pt x="16" y="473"/>
                    <a:pt x="33" y="427"/>
                    <a:pt x="80" y="380"/>
                  </a:cubicBezTo>
                  <a:cubicBezTo>
                    <a:pt x="127" y="333"/>
                    <a:pt x="183" y="280"/>
                    <a:pt x="280" y="240"/>
                  </a:cubicBezTo>
                  <a:cubicBezTo>
                    <a:pt x="377" y="200"/>
                    <a:pt x="287" y="180"/>
                    <a:pt x="660" y="140"/>
                  </a:cubicBezTo>
                  <a:cubicBezTo>
                    <a:pt x="1033" y="100"/>
                    <a:pt x="2210" y="23"/>
                    <a:pt x="2520" y="0"/>
                  </a:cubicBezTo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Freeform 25"/>
            <p:cNvSpPr>
              <a:spLocks/>
            </p:cNvSpPr>
            <p:nvPr/>
          </p:nvSpPr>
          <p:spPr bwMode="auto">
            <a:xfrm>
              <a:off x="2171" y="2897"/>
              <a:ext cx="1332" cy="150"/>
            </a:xfrm>
            <a:custGeom>
              <a:avLst/>
              <a:gdLst>
                <a:gd name="T0" fmla="*/ 0 w 2340"/>
                <a:gd name="T1" fmla="*/ 500 h 500"/>
                <a:gd name="T2" fmla="*/ 240 w 2340"/>
                <a:gd name="T3" fmla="*/ 260 h 500"/>
                <a:gd name="T4" fmla="*/ 660 w 2340"/>
                <a:gd name="T5" fmla="*/ 160 h 500"/>
                <a:gd name="T6" fmla="*/ 2340 w 2340"/>
                <a:gd name="T7" fmla="*/ 0 h 5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40"/>
                <a:gd name="T13" fmla="*/ 0 h 500"/>
                <a:gd name="T14" fmla="*/ 2340 w 2340"/>
                <a:gd name="T15" fmla="*/ 500 h 5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40" h="500">
                  <a:moveTo>
                    <a:pt x="0" y="500"/>
                  </a:moveTo>
                  <a:cubicBezTo>
                    <a:pt x="65" y="408"/>
                    <a:pt x="130" y="317"/>
                    <a:pt x="240" y="260"/>
                  </a:cubicBezTo>
                  <a:cubicBezTo>
                    <a:pt x="350" y="203"/>
                    <a:pt x="310" y="203"/>
                    <a:pt x="660" y="160"/>
                  </a:cubicBezTo>
                  <a:cubicBezTo>
                    <a:pt x="1010" y="117"/>
                    <a:pt x="1675" y="58"/>
                    <a:pt x="2340" y="0"/>
                  </a:cubicBezTo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Line 31"/>
            <p:cNvSpPr>
              <a:spLocks noChangeShapeType="1"/>
            </p:cNvSpPr>
            <p:nvPr/>
          </p:nvSpPr>
          <p:spPr bwMode="auto">
            <a:xfrm>
              <a:off x="2055" y="3305"/>
              <a:ext cx="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Line 32"/>
            <p:cNvSpPr>
              <a:spLocks noChangeShapeType="1"/>
            </p:cNvSpPr>
            <p:nvPr/>
          </p:nvSpPr>
          <p:spPr bwMode="auto">
            <a:xfrm>
              <a:off x="2055" y="2802"/>
              <a:ext cx="33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Line 33"/>
            <p:cNvSpPr>
              <a:spLocks noChangeShapeType="1"/>
            </p:cNvSpPr>
            <p:nvPr/>
          </p:nvSpPr>
          <p:spPr bwMode="auto">
            <a:xfrm>
              <a:off x="2055" y="2348"/>
              <a:ext cx="33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Line 34"/>
            <p:cNvSpPr>
              <a:spLocks noChangeShapeType="1"/>
            </p:cNvSpPr>
            <p:nvPr/>
          </p:nvSpPr>
          <p:spPr bwMode="auto">
            <a:xfrm flipH="1" flipV="1">
              <a:off x="2032" y="1912"/>
              <a:ext cx="45" cy="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Line 35"/>
            <p:cNvSpPr>
              <a:spLocks noChangeShapeType="1"/>
            </p:cNvSpPr>
            <p:nvPr/>
          </p:nvSpPr>
          <p:spPr bwMode="auto">
            <a:xfrm flipV="1">
              <a:off x="3079" y="3664"/>
              <a:ext cx="0" cy="4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36"/>
            <p:cNvSpPr>
              <a:spLocks noChangeShapeType="1"/>
            </p:cNvSpPr>
            <p:nvPr/>
          </p:nvSpPr>
          <p:spPr bwMode="auto">
            <a:xfrm flipH="1" flipV="1">
              <a:off x="3602" y="3676"/>
              <a:ext cx="0" cy="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Text Box 37"/>
            <p:cNvSpPr txBox="1">
              <a:spLocks noChangeArrowheads="1"/>
            </p:cNvSpPr>
            <p:nvPr/>
          </p:nvSpPr>
          <p:spPr bwMode="auto">
            <a:xfrm>
              <a:off x="3814" y="3626"/>
              <a:ext cx="841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u</a:t>
              </a:r>
              <a:r>
                <a:rPr lang="en-US" altLang="zh-CN" sz="2400" i="1" baseline="-25000">
                  <a:latin typeface="Times New Roman" pitchFamily="18" charset="0"/>
                </a:rPr>
                <a:t>CE</a:t>
              </a:r>
              <a:r>
                <a:rPr lang="en-US" altLang="zh-CN" sz="2400">
                  <a:latin typeface="Times New Roman" pitchFamily="18" charset="0"/>
                </a:rPr>
                <a:t>(</a:t>
              </a:r>
              <a:r>
                <a:rPr lang="en-US" altLang="zh-CN" sz="2400" i="1">
                  <a:latin typeface="Times New Roman" pitchFamily="18" charset="0"/>
                </a:rPr>
                <a:t>V</a:t>
              </a:r>
              <a:r>
                <a:rPr lang="en-US" altLang="zh-CN" sz="24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9477" name="Text Box 38"/>
            <p:cNvSpPr txBox="1">
              <a:spLocks noChangeArrowheads="1"/>
            </p:cNvSpPr>
            <p:nvPr/>
          </p:nvSpPr>
          <p:spPr bwMode="auto">
            <a:xfrm>
              <a:off x="2032" y="1565"/>
              <a:ext cx="1050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i="1" baseline="-25000">
                  <a:latin typeface="Times New Roman" pitchFamily="18" charset="0"/>
                </a:rPr>
                <a:t>C</a:t>
              </a:r>
              <a:r>
                <a:rPr lang="en-US" altLang="zh-CN" sz="2400">
                  <a:latin typeface="Times New Roman" pitchFamily="18" charset="0"/>
                </a:rPr>
                <a:t>(</a:t>
              </a:r>
              <a:r>
                <a:rPr lang="en-US" altLang="zh-CN" sz="2400" i="1">
                  <a:latin typeface="Times New Roman" pitchFamily="18" charset="0"/>
                </a:rPr>
                <a:t>mA</a:t>
              </a:r>
              <a:r>
                <a:rPr lang="en-US" altLang="zh-CN" sz="2400">
                  <a:latin typeface="Times New Roman" pitchFamily="18" charset="0"/>
                </a:rPr>
                <a:t>)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19478" name="Text Box 39"/>
            <p:cNvSpPr txBox="1">
              <a:spLocks noChangeArrowheads="1"/>
            </p:cNvSpPr>
            <p:nvPr/>
          </p:nvSpPr>
          <p:spPr bwMode="auto">
            <a:xfrm>
              <a:off x="1803" y="3606"/>
              <a:ext cx="38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0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9479" name="Text Box 40"/>
            <p:cNvSpPr txBox="1">
              <a:spLocks noChangeArrowheads="1"/>
            </p:cNvSpPr>
            <p:nvPr/>
          </p:nvSpPr>
          <p:spPr bwMode="auto">
            <a:xfrm>
              <a:off x="2426" y="3663"/>
              <a:ext cx="387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5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9480" name="Text Box 41"/>
            <p:cNvSpPr txBox="1">
              <a:spLocks noChangeArrowheads="1"/>
            </p:cNvSpPr>
            <p:nvPr/>
          </p:nvSpPr>
          <p:spPr bwMode="auto">
            <a:xfrm>
              <a:off x="2908" y="3663"/>
              <a:ext cx="387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10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9481" name="Text Box 42"/>
            <p:cNvSpPr txBox="1">
              <a:spLocks noChangeArrowheads="1"/>
            </p:cNvSpPr>
            <p:nvPr/>
          </p:nvSpPr>
          <p:spPr bwMode="auto">
            <a:xfrm>
              <a:off x="3475" y="3663"/>
              <a:ext cx="387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15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9482" name="Text Box 45"/>
            <p:cNvSpPr txBox="1">
              <a:spLocks noChangeArrowheads="1"/>
            </p:cNvSpPr>
            <p:nvPr/>
          </p:nvSpPr>
          <p:spPr bwMode="auto">
            <a:xfrm>
              <a:off x="1774" y="3096"/>
              <a:ext cx="54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1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9483" name="Text Box 48"/>
            <p:cNvSpPr txBox="1">
              <a:spLocks noChangeArrowheads="1"/>
            </p:cNvSpPr>
            <p:nvPr/>
          </p:nvSpPr>
          <p:spPr bwMode="auto">
            <a:xfrm>
              <a:off x="1774" y="2614"/>
              <a:ext cx="38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2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9484" name="Text Box 49"/>
            <p:cNvSpPr txBox="1">
              <a:spLocks noChangeArrowheads="1"/>
            </p:cNvSpPr>
            <p:nvPr/>
          </p:nvSpPr>
          <p:spPr bwMode="auto">
            <a:xfrm>
              <a:off x="1774" y="2103"/>
              <a:ext cx="38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3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9485" name="Text Box 53"/>
            <p:cNvSpPr txBox="1">
              <a:spLocks noChangeArrowheads="1"/>
            </p:cNvSpPr>
            <p:nvPr/>
          </p:nvSpPr>
          <p:spPr bwMode="auto">
            <a:xfrm>
              <a:off x="3787" y="3492"/>
              <a:ext cx="38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0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9486" name="Text Box 54"/>
            <p:cNvSpPr txBox="1">
              <a:spLocks noChangeArrowheads="1"/>
            </p:cNvSpPr>
            <p:nvPr/>
          </p:nvSpPr>
          <p:spPr bwMode="auto">
            <a:xfrm>
              <a:off x="3674" y="3096"/>
              <a:ext cx="38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20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9487" name="Text Box 55"/>
            <p:cNvSpPr txBox="1">
              <a:spLocks noChangeArrowheads="1"/>
            </p:cNvSpPr>
            <p:nvPr/>
          </p:nvSpPr>
          <p:spPr bwMode="auto">
            <a:xfrm>
              <a:off x="3504" y="2727"/>
              <a:ext cx="38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40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9488" name="Text Box 57"/>
            <p:cNvSpPr txBox="1">
              <a:spLocks noChangeArrowheads="1"/>
            </p:cNvSpPr>
            <p:nvPr/>
          </p:nvSpPr>
          <p:spPr bwMode="auto">
            <a:xfrm>
              <a:off x="3362" y="2217"/>
              <a:ext cx="1101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i</a:t>
              </a:r>
              <a:r>
                <a:rPr lang="en-US" altLang="zh-CN" sz="2400" b="0" i="1" baseline="-25000">
                  <a:latin typeface="Times New Roman" pitchFamily="18" charset="0"/>
                </a:rPr>
                <a:t>B </a:t>
              </a:r>
              <a:r>
                <a:rPr lang="en-US" altLang="zh-CN" sz="2400" b="0">
                  <a:latin typeface="Times New Roman" pitchFamily="18" charset="0"/>
                </a:rPr>
                <a:t>=60</a:t>
              </a:r>
              <a:r>
                <a:rPr lang="en-US" altLang="zh-CN" sz="2400" b="0" i="1">
                  <a:latin typeface="Times New Roman" pitchFamily="18" charset="0"/>
                </a:rPr>
                <a:t>μA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19489" name="Text Box 58"/>
            <p:cNvSpPr txBox="1">
              <a:spLocks noChangeArrowheads="1"/>
            </p:cNvSpPr>
            <p:nvPr/>
          </p:nvSpPr>
          <p:spPr bwMode="auto">
            <a:xfrm>
              <a:off x="1916" y="4021"/>
              <a:ext cx="2769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400">
                  <a:latin typeface="Times New Roman" pitchFamily="18" charset="0"/>
                </a:rPr>
                <a:t>输出特性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19490" name="Freeform 59"/>
            <p:cNvSpPr>
              <a:spLocks/>
            </p:cNvSpPr>
            <p:nvPr/>
          </p:nvSpPr>
          <p:spPr bwMode="auto">
            <a:xfrm>
              <a:off x="2058" y="3521"/>
              <a:ext cx="1786" cy="170"/>
            </a:xfrm>
            <a:custGeom>
              <a:avLst/>
              <a:gdLst>
                <a:gd name="T0" fmla="*/ 0 w 2720"/>
                <a:gd name="T1" fmla="*/ 380 h 380"/>
                <a:gd name="T2" fmla="*/ 120 w 2720"/>
                <a:gd name="T3" fmla="*/ 180 h 380"/>
                <a:gd name="T4" fmla="*/ 400 w 2720"/>
                <a:gd name="T5" fmla="*/ 100 h 380"/>
                <a:gd name="T6" fmla="*/ 1380 w 2720"/>
                <a:gd name="T7" fmla="*/ 40 h 380"/>
                <a:gd name="T8" fmla="*/ 2720 w 2720"/>
                <a:gd name="T9" fmla="*/ 0 h 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0"/>
                <a:gd name="T16" fmla="*/ 0 h 380"/>
                <a:gd name="T17" fmla="*/ 2720 w 2720"/>
                <a:gd name="T18" fmla="*/ 380 h 3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0" h="380">
                  <a:moveTo>
                    <a:pt x="0" y="380"/>
                  </a:moveTo>
                  <a:cubicBezTo>
                    <a:pt x="26" y="303"/>
                    <a:pt x="53" y="227"/>
                    <a:pt x="120" y="180"/>
                  </a:cubicBezTo>
                  <a:cubicBezTo>
                    <a:pt x="187" y="133"/>
                    <a:pt x="190" y="123"/>
                    <a:pt x="400" y="100"/>
                  </a:cubicBezTo>
                  <a:cubicBezTo>
                    <a:pt x="610" y="77"/>
                    <a:pt x="993" y="57"/>
                    <a:pt x="1380" y="40"/>
                  </a:cubicBezTo>
                  <a:cubicBezTo>
                    <a:pt x="1767" y="23"/>
                    <a:pt x="2243" y="11"/>
                    <a:pt x="2720" y="0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1" name="Freeform 60"/>
            <p:cNvSpPr>
              <a:spLocks/>
            </p:cNvSpPr>
            <p:nvPr/>
          </p:nvSpPr>
          <p:spPr bwMode="auto">
            <a:xfrm>
              <a:off x="2143" y="3124"/>
              <a:ext cx="1588" cy="142"/>
            </a:xfrm>
            <a:custGeom>
              <a:avLst/>
              <a:gdLst>
                <a:gd name="T0" fmla="*/ 0 w 2520"/>
                <a:gd name="T1" fmla="*/ 520 h 520"/>
                <a:gd name="T2" fmla="*/ 80 w 2520"/>
                <a:gd name="T3" fmla="*/ 380 h 520"/>
                <a:gd name="T4" fmla="*/ 280 w 2520"/>
                <a:gd name="T5" fmla="*/ 240 h 520"/>
                <a:gd name="T6" fmla="*/ 660 w 2520"/>
                <a:gd name="T7" fmla="*/ 140 h 520"/>
                <a:gd name="T8" fmla="*/ 2520 w 252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0"/>
                <a:gd name="T16" fmla="*/ 0 h 520"/>
                <a:gd name="T17" fmla="*/ 2520 w 2520"/>
                <a:gd name="T18" fmla="*/ 520 h 5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0" h="520">
                  <a:moveTo>
                    <a:pt x="0" y="520"/>
                  </a:moveTo>
                  <a:cubicBezTo>
                    <a:pt x="16" y="473"/>
                    <a:pt x="33" y="427"/>
                    <a:pt x="80" y="380"/>
                  </a:cubicBezTo>
                  <a:cubicBezTo>
                    <a:pt x="127" y="333"/>
                    <a:pt x="183" y="280"/>
                    <a:pt x="280" y="240"/>
                  </a:cubicBezTo>
                  <a:cubicBezTo>
                    <a:pt x="377" y="200"/>
                    <a:pt x="287" y="180"/>
                    <a:pt x="660" y="140"/>
                  </a:cubicBezTo>
                  <a:cubicBezTo>
                    <a:pt x="1033" y="100"/>
                    <a:pt x="2210" y="23"/>
                    <a:pt x="2520" y="0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Freeform 61"/>
            <p:cNvSpPr>
              <a:spLocks/>
            </p:cNvSpPr>
            <p:nvPr/>
          </p:nvSpPr>
          <p:spPr bwMode="auto">
            <a:xfrm>
              <a:off x="2285" y="2614"/>
              <a:ext cx="1360" cy="170"/>
            </a:xfrm>
            <a:custGeom>
              <a:avLst/>
              <a:gdLst>
                <a:gd name="T0" fmla="*/ 0 w 2340"/>
                <a:gd name="T1" fmla="*/ 500 h 500"/>
                <a:gd name="T2" fmla="*/ 240 w 2340"/>
                <a:gd name="T3" fmla="*/ 260 h 500"/>
                <a:gd name="T4" fmla="*/ 660 w 2340"/>
                <a:gd name="T5" fmla="*/ 160 h 500"/>
                <a:gd name="T6" fmla="*/ 2340 w 2340"/>
                <a:gd name="T7" fmla="*/ 0 h 5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40"/>
                <a:gd name="T13" fmla="*/ 0 h 500"/>
                <a:gd name="T14" fmla="*/ 2340 w 2340"/>
                <a:gd name="T15" fmla="*/ 500 h 5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40" h="500">
                  <a:moveTo>
                    <a:pt x="0" y="500"/>
                  </a:moveTo>
                  <a:cubicBezTo>
                    <a:pt x="65" y="408"/>
                    <a:pt x="130" y="317"/>
                    <a:pt x="240" y="260"/>
                  </a:cubicBezTo>
                  <a:cubicBezTo>
                    <a:pt x="350" y="203"/>
                    <a:pt x="310" y="203"/>
                    <a:pt x="660" y="160"/>
                  </a:cubicBezTo>
                  <a:cubicBezTo>
                    <a:pt x="1010" y="117"/>
                    <a:pt x="1675" y="58"/>
                    <a:pt x="2340" y="0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Text Box 63"/>
            <p:cNvSpPr txBox="1">
              <a:spLocks noChangeArrowheads="1"/>
            </p:cNvSpPr>
            <p:nvPr/>
          </p:nvSpPr>
          <p:spPr bwMode="auto">
            <a:xfrm>
              <a:off x="3929" y="3351"/>
              <a:ext cx="38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0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9494" name="Text Box 64"/>
            <p:cNvSpPr txBox="1">
              <a:spLocks noChangeArrowheads="1"/>
            </p:cNvSpPr>
            <p:nvPr/>
          </p:nvSpPr>
          <p:spPr bwMode="auto">
            <a:xfrm>
              <a:off x="3816" y="2925"/>
              <a:ext cx="38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20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9495" name="Text Box 65"/>
            <p:cNvSpPr txBox="1">
              <a:spLocks noChangeArrowheads="1"/>
            </p:cNvSpPr>
            <p:nvPr/>
          </p:nvSpPr>
          <p:spPr bwMode="auto">
            <a:xfrm>
              <a:off x="3645" y="2472"/>
              <a:ext cx="38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>
                  <a:latin typeface="Times New Roman" pitchFamily="18" charset="0"/>
                </a:rPr>
                <a:t>40</a:t>
              </a:r>
              <a:endParaRPr lang="en-US" altLang="zh-CN" sz="2400" b="0" baseline="-25000">
                <a:latin typeface="Times New Roman" pitchFamily="18" charset="0"/>
              </a:endParaRPr>
            </a:p>
          </p:txBody>
        </p:sp>
        <p:sp>
          <p:nvSpPr>
            <p:cNvPr id="19496" name="Text Box 66"/>
            <p:cNvSpPr txBox="1">
              <a:spLocks noChangeArrowheads="1"/>
            </p:cNvSpPr>
            <p:nvPr/>
          </p:nvSpPr>
          <p:spPr bwMode="auto">
            <a:xfrm>
              <a:off x="3447" y="1990"/>
              <a:ext cx="1101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i</a:t>
              </a:r>
              <a:r>
                <a:rPr lang="en-US" altLang="zh-CN" sz="2400" b="0" i="1" baseline="-25000">
                  <a:latin typeface="Times New Roman" pitchFamily="18" charset="0"/>
                </a:rPr>
                <a:t>B </a:t>
              </a:r>
              <a:r>
                <a:rPr lang="en-US" altLang="zh-CN" sz="2400" b="0">
                  <a:latin typeface="Times New Roman" pitchFamily="18" charset="0"/>
                </a:rPr>
                <a:t>=60</a:t>
              </a:r>
              <a:r>
                <a:rPr lang="en-US" altLang="zh-CN" sz="2400" b="0" i="1">
                  <a:latin typeface="Times New Roman" pitchFamily="18" charset="0"/>
                </a:rPr>
                <a:t>μA</a:t>
              </a:r>
              <a:endParaRPr lang="en-US" altLang="zh-CN" sz="2400" b="0">
                <a:latin typeface="Times New Roman" pitchFamily="18" charset="0"/>
              </a:endParaRPr>
            </a:p>
          </p:txBody>
        </p:sp>
        <p:sp>
          <p:nvSpPr>
            <p:cNvPr id="19497" name="Text Box 67"/>
            <p:cNvSpPr txBox="1">
              <a:spLocks noChangeArrowheads="1"/>
            </p:cNvSpPr>
            <p:nvPr/>
          </p:nvSpPr>
          <p:spPr bwMode="auto">
            <a:xfrm>
              <a:off x="2597" y="2699"/>
              <a:ext cx="56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25</a:t>
              </a:r>
              <a:r>
                <a:rPr lang="en-US" altLang="zh-CN" i="1"/>
                <a:t>℃</a:t>
              </a:r>
            </a:p>
          </p:txBody>
        </p:sp>
        <p:sp>
          <p:nvSpPr>
            <p:cNvPr id="19498" name="Text Box 68"/>
            <p:cNvSpPr txBox="1">
              <a:spLocks noChangeArrowheads="1"/>
            </p:cNvSpPr>
            <p:nvPr/>
          </p:nvSpPr>
          <p:spPr bwMode="auto">
            <a:xfrm>
              <a:off x="2597" y="2018"/>
              <a:ext cx="56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100</a:t>
              </a:r>
              <a:r>
                <a:rPr lang="en-US" altLang="zh-CN" i="1"/>
                <a:t>℃</a:t>
              </a:r>
            </a:p>
          </p:txBody>
        </p:sp>
      </p:grpSp>
      <p:sp>
        <p:nvSpPr>
          <p:cNvPr id="19462" name="Rectangle 71"/>
          <p:cNvSpPr>
            <a:spLocks noChangeArrowheads="1"/>
          </p:cNvSpPr>
          <p:nvPr/>
        </p:nvSpPr>
        <p:spPr bwMode="auto">
          <a:xfrm>
            <a:off x="566738" y="506413"/>
            <a:ext cx="4081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>
                <a:latin typeface="Times New Roman" pitchFamily="18" charset="0"/>
              </a:rPr>
              <a:t>②  </a:t>
            </a:r>
            <a:r>
              <a:rPr kumimoji="1" lang="zh-CN" altLang="en-US" sz="3600">
                <a:latin typeface="Times New Roman" pitchFamily="18" charset="0"/>
              </a:rPr>
              <a:t>温度对    的影响</a:t>
            </a:r>
          </a:p>
        </p:txBody>
      </p:sp>
      <p:graphicFrame>
        <p:nvGraphicFramePr>
          <p:cNvPr id="43" name="Object 107">
            <a:extLst>
              <a:ext uri="{FF2B5EF4-FFF2-40B4-BE49-F238E27FC236}">
                <a16:creationId xmlns:a16="http://schemas.microsoft.com/office/drawing/2014/main" id="{06120C64-4A08-46E6-8DC4-F1FDC7173A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004513"/>
              </p:ext>
            </p:extLst>
          </p:nvPr>
        </p:nvGraphicFramePr>
        <p:xfrm>
          <a:off x="2700259" y="555930"/>
          <a:ext cx="40767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7" name="公式" r:id="rId3" imgW="152280" imgH="203040" progId="Equation.3">
                  <p:embed/>
                </p:oleObj>
              </mc:Choice>
              <mc:Fallback>
                <p:oleObj name="公式" r:id="rId3" imgW="152280" imgH="203040" progId="Equation.3">
                  <p:embed/>
                  <p:pic>
                    <p:nvPicPr>
                      <p:cNvPr id="11266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259" y="555930"/>
                        <a:ext cx="407678" cy="588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185416" y="-8577"/>
            <a:ext cx="60436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dirty="0">
                <a:latin typeface="Times New Roman" pitchFamily="18" charset="0"/>
              </a:rPr>
              <a:t>③</a:t>
            </a:r>
            <a:r>
              <a:rPr kumimoji="1" lang="zh-CN" altLang="en-US" sz="3600" dirty="0">
                <a:latin typeface="Times New Roman" pitchFamily="18" charset="0"/>
              </a:rPr>
              <a:t>温度对基</a:t>
            </a:r>
            <a:r>
              <a:rPr kumimoji="1" lang="en-US" altLang="zh-CN" sz="36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zh-CN" altLang="en-US" sz="3600" dirty="0">
                <a:latin typeface="Times New Roman" pitchFamily="18" charset="0"/>
              </a:rPr>
              <a:t>射电压</a:t>
            </a:r>
            <a:r>
              <a:rPr kumimoji="1" lang="en-US" altLang="zh-CN" sz="3600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1" lang="en-US" altLang="zh-CN" sz="3600" baseline="-30000" dirty="0" err="1">
                <a:latin typeface="Times New Roman" pitchFamily="18" charset="0"/>
                <a:cs typeface="Times New Roman" pitchFamily="18" charset="0"/>
              </a:rPr>
              <a:t>BE</a:t>
            </a:r>
            <a:r>
              <a:rPr kumimoji="1" lang="zh-CN" altLang="en-US" sz="3600" dirty="0">
                <a:latin typeface="Times New Roman" pitchFamily="18" charset="0"/>
              </a:rPr>
              <a:t>的影响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660" y="694059"/>
            <a:ext cx="7940675" cy="37639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zh-CN" altLang="en-US" sz="2400" b="1" dirty="0">
                <a:latin typeface="Times New Roman" pitchFamily="18" charset="0"/>
              </a:rPr>
              <a:t>温度升高时，对于同样的发射极电流，晶体管所需的基</a:t>
            </a:r>
            <a:r>
              <a:rPr lang="en-US" altLang="zh-CN" sz="2400" b="1" dirty="0">
                <a:latin typeface="Times New Roman" pitchFamily="18" charset="0"/>
              </a:rPr>
              <a:t>-</a:t>
            </a:r>
            <a:r>
              <a:rPr lang="zh-CN" altLang="en-US" sz="2400" b="1" dirty="0">
                <a:latin typeface="Times New Roman" pitchFamily="18" charset="0"/>
              </a:rPr>
              <a:t>射电压</a:t>
            </a:r>
            <a:r>
              <a:rPr lang="en-US" altLang="zh-CN" sz="2400" b="1" i="1" dirty="0" err="1">
                <a:latin typeface="Times New Roman" pitchFamily="18" charset="0"/>
              </a:rPr>
              <a:t>u</a:t>
            </a:r>
            <a:r>
              <a:rPr lang="en-US" altLang="zh-CN" sz="2400" b="1" baseline="-30000" dirty="0" err="1">
                <a:latin typeface="Times New Roman" pitchFamily="18" charset="0"/>
              </a:rPr>
              <a:t>BE</a:t>
            </a:r>
            <a:r>
              <a:rPr lang="zh-CN" altLang="en-US" sz="2400" b="1" dirty="0">
                <a:latin typeface="Times New Roman" pitchFamily="18" charset="0"/>
              </a:rPr>
              <a:t>减小。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z="2400" b="1" dirty="0">
                <a:latin typeface="Times New Roman" pitchFamily="18" charset="0"/>
              </a:rPr>
              <a:t>图中给出低频小功率锗管在</a:t>
            </a:r>
            <a:r>
              <a:rPr lang="en-US" altLang="zh-CN" sz="2400" b="1" i="1" dirty="0" err="1">
                <a:latin typeface="Times New Roman" pitchFamily="18" charset="0"/>
              </a:rPr>
              <a:t>i</a:t>
            </a:r>
            <a:r>
              <a:rPr lang="en-US" altLang="zh-CN" sz="2400" b="1" baseline="-30000" dirty="0" err="1">
                <a:latin typeface="Times New Roman" pitchFamily="18" charset="0"/>
              </a:rPr>
              <a:t>E</a:t>
            </a:r>
            <a:r>
              <a:rPr lang="zh-CN" altLang="en-US" sz="2400" b="1" dirty="0">
                <a:latin typeface="Times New Roman" pitchFamily="18" charset="0"/>
              </a:rPr>
              <a:t>为恒定值时，</a:t>
            </a:r>
            <a:r>
              <a:rPr lang="en-US" altLang="zh-CN" sz="2400" b="1" i="1" dirty="0" err="1">
                <a:latin typeface="Times New Roman" pitchFamily="18" charset="0"/>
              </a:rPr>
              <a:t>u</a:t>
            </a:r>
            <a:r>
              <a:rPr lang="en-US" altLang="zh-CN" sz="2400" b="1" baseline="-30000" dirty="0" err="1">
                <a:latin typeface="Times New Roman" pitchFamily="18" charset="0"/>
              </a:rPr>
              <a:t>BE</a:t>
            </a:r>
            <a:r>
              <a:rPr lang="zh-CN" altLang="en-US" sz="2400" b="1" dirty="0">
                <a:latin typeface="Times New Roman" pitchFamily="18" charset="0"/>
              </a:rPr>
              <a:t>与温度的关系曲线。</a:t>
            </a:r>
          </a:p>
          <a:p>
            <a:pPr marL="0" indent="0" algn="just" eaLnBrk="1" hangingPunct="1">
              <a:lnSpc>
                <a:spcPct val="90000"/>
              </a:lnSpc>
            </a:pPr>
            <a:r>
              <a:rPr lang="zh-CN" altLang="en-US" sz="2400" b="1" dirty="0">
                <a:latin typeface="Times New Roman" pitchFamily="18" charset="0"/>
              </a:rPr>
              <a:t>温度每升高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dirty="0">
                <a:latin typeface="Times New Roman" pitchFamily="18" charset="0"/>
              </a:rPr>
              <a:t>℃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baseline="-30000" dirty="0" err="1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CN" altLang="en-US" sz="2400" b="1" dirty="0">
                <a:latin typeface="Times New Roman" pitchFamily="18" charset="0"/>
              </a:rPr>
              <a:t>大约减小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2mV</a:t>
            </a:r>
            <a:r>
              <a:rPr lang="zh-CN" altLang="en-US" sz="2400" b="1" dirty="0">
                <a:latin typeface="Times New Roman" pitchFamily="18" charset="0"/>
              </a:rPr>
              <a:t>。</a:t>
            </a:r>
          </a:p>
          <a:p>
            <a:pPr marL="0" indent="0" algn="just" eaLnBrk="1" hangingPunct="1">
              <a:lnSpc>
                <a:spcPct val="90000"/>
              </a:lnSpc>
            </a:pPr>
            <a:r>
              <a:rPr lang="zh-CN" altLang="en-US" sz="2400" b="1" dirty="0">
                <a:latin typeface="Times New Roman" pitchFamily="18" charset="0"/>
              </a:rPr>
              <a:t>无论硅管或锗管，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baseline="-30000" dirty="0" err="1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zh-CN" altLang="en-US" sz="2400" b="1" dirty="0">
                <a:latin typeface="Times New Roman" pitchFamily="18" charset="0"/>
              </a:rPr>
              <a:t>受温度的影响基本相同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zh-CN" sz="3200" b="1" dirty="0">
              <a:latin typeface="Times New Roman" pitchFamily="18" charset="0"/>
            </a:endParaRPr>
          </a:p>
        </p:txBody>
      </p:sp>
      <p:grpSp>
        <p:nvGrpSpPr>
          <p:cNvPr id="4" name="Group 126">
            <a:extLst>
              <a:ext uri="{FF2B5EF4-FFF2-40B4-BE49-F238E27FC236}">
                <a16:creationId xmlns:a16="http://schemas.microsoft.com/office/drawing/2014/main" id="{206E5502-0EEC-4280-A444-CEE00AE8370D}"/>
              </a:ext>
            </a:extLst>
          </p:cNvPr>
          <p:cNvGrpSpPr>
            <a:grpSpLocks/>
          </p:cNvGrpSpPr>
          <p:nvPr/>
        </p:nvGrpSpPr>
        <p:grpSpPr bwMode="auto">
          <a:xfrm>
            <a:off x="4283968" y="2985839"/>
            <a:ext cx="4205288" cy="3897313"/>
            <a:chOff x="1406" y="1480"/>
            <a:chExt cx="2649" cy="2455"/>
          </a:xfrm>
        </p:grpSpPr>
        <p:sp>
          <p:nvSpPr>
            <p:cNvPr id="5" name="Line 89">
              <a:extLst>
                <a:ext uri="{FF2B5EF4-FFF2-40B4-BE49-F238E27FC236}">
                  <a16:creationId xmlns:a16="http://schemas.microsoft.com/office/drawing/2014/main" id="{F1966F7C-4151-4B98-8EB5-E3006EB5E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9" y="1820"/>
              <a:ext cx="0" cy="155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stealth" w="med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90">
              <a:extLst>
                <a:ext uri="{FF2B5EF4-FFF2-40B4-BE49-F238E27FC236}">
                  <a16:creationId xmlns:a16="http://schemas.microsoft.com/office/drawing/2014/main" id="{7B59AA60-5BCD-42D6-AF67-25489A9E4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" y="3373"/>
              <a:ext cx="1977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91">
              <a:extLst>
                <a:ext uri="{FF2B5EF4-FFF2-40B4-BE49-F238E27FC236}">
                  <a16:creationId xmlns:a16="http://schemas.microsoft.com/office/drawing/2014/main" id="{67A93B38-E6EB-47B9-878F-AA2121978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" y="3033"/>
              <a:ext cx="4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2">
              <a:extLst>
                <a:ext uri="{FF2B5EF4-FFF2-40B4-BE49-F238E27FC236}">
                  <a16:creationId xmlns:a16="http://schemas.microsoft.com/office/drawing/2014/main" id="{B839CADF-6F08-4C4A-9DF0-39ED19B24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" y="2693"/>
              <a:ext cx="3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3">
              <a:extLst>
                <a:ext uri="{FF2B5EF4-FFF2-40B4-BE49-F238E27FC236}">
                  <a16:creationId xmlns:a16="http://schemas.microsoft.com/office/drawing/2014/main" id="{DF9495D5-0C73-453E-AB7D-99C95CB70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" y="2364"/>
              <a:ext cx="4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4">
              <a:extLst>
                <a:ext uri="{FF2B5EF4-FFF2-40B4-BE49-F238E27FC236}">
                  <a16:creationId xmlns:a16="http://schemas.microsoft.com/office/drawing/2014/main" id="{FFDD7EE5-D8BA-49EC-BA37-BF5B127ED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5" y="2046"/>
              <a:ext cx="4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5">
              <a:extLst>
                <a:ext uri="{FF2B5EF4-FFF2-40B4-BE49-F238E27FC236}">
                  <a16:creationId xmlns:a16="http://schemas.microsoft.com/office/drawing/2014/main" id="{74F70A7D-40D3-4963-9B10-33092AB24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7" y="3362"/>
              <a:ext cx="0" cy="2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6">
              <a:extLst>
                <a:ext uri="{FF2B5EF4-FFF2-40B4-BE49-F238E27FC236}">
                  <a16:creationId xmlns:a16="http://schemas.microsoft.com/office/drawing/2014/main" id="{8FBF43ED-40E3-402F-8825-AF782A4FD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9" y="3362"/>
              <a:ext cx="0" cy="2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97">
              <a:extLst>
                <a:ext uri="{FF2B5EF4-FFF2-40B4-BE49-F238E27FC236}">
                  <a16:creationId xmlns:a16="http://schemas.microsoft.com/office/drawing/2014/main" id="{6F3ECB24-BD7D-46C5-BE16-C082F96FF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" y="3362"/>
              <a:ext cx="0" cy="3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98">
              <a:extLst>
                <a:ext uri="{FF2B5EF4-FFF2-40B4-BE49-F238E27FC236}">
                  <a16:creationId xmlns:a16="http://schemas.microsoft.com/office/drawing/2014/main" id="{F4C2777A-2B98-49FD-B0BD-F82667055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5" y="3351"/>
              <a:ext cx="0" cy="2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99">
              <a:extLst>
                <a:ext uri="{FF2B5EF4-FFF2-40B4-BE49-F238E27FC236}">
                  <a16:creationId xmlns:a16="http://schemas.microsoft.com/office/drawing/2014/main" id="{DD67D863-F4D5-4ACD-BC9A-CA83B9936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3" y="1480"/>
              <a:ext cx="709" cy="3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i="1" baseline="-25000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(u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)</a:t>
              </a:r>
              <a:endParaRPr lang="en-US" altLang="zh-CN" sz="2400"/>
            </a:p>
          </p:txBody>
        </p:sp>
        <p:sp>
          <p:nvSpPr>
            <p:cNvPr id="16" name="Text Box 100">
              <a:extLst>
                <a:ext uri="{FF2B5EF4-FFF2-40B4-BE49-F238E27FC236}">
                  <a16:creationId xmlns:a16="http://schemas.microsoft.com/office/drawing/2014/main" id="{3CA30034-334C-4D56-AC93-A8F541F43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" y="3322"/>
              <a:ext cx="636" cy="3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i="1" dirty="0" err="1">
                  <a:latin typeface="Times New Roman" pitchFamily="18" charset="0"/>
                </a:rPr>
                <a:t>u</a:t>
              </a:r>
              <a:r>
                <a:rPr lang="en-US" altLang="zh-CN" sz="2400" i="1" baseline="-25000" dirty="0" err="1">
                  <a:latin typeface="Times New Roman" pitchFamily="18" charset="0"/>
                </a:rPr>
                <a:t>BE</a:t>
              </a:r>
              <a:r>
                <a:rPr lang="en-US" altLang="zh-CN" sz="2400" dirty="0">
                  <a:latin typeface="Times New Roman" pitchFamily="18" charset="0"/>
                </a:rPr>
                <a:t>(</a:t>
              </a:r>
              <a:r>
                <a:rPr lang="en-US" altLang="zh-CN" sz="2400" i="1" dirty="0">
                  <a:latin typeface="Times New Roman" pitchFamily="18" charset="0"/>
                </a:rPr>
                <a:t>V</a:t>
              </a:r>
              <a:r>
                <a:rPr lang="en-US" altLang="zh-CN" sz="2400" dirty="0">
                  <a:latin typeface="Times New Roman" pitchFamily="18" charset="0"/>
                </a:rPr>
                <a:t>)</a:t>
              </a:r>
              <a:endParaRPr lang="en-US" altLang="zh-CN" sz="2400" dirty="0"/>
            </a:p>
          </p:txBody>
        </p:sp>
        <p:sp>
          <p:nvSpPr>
            <p:cNvPr id="17" name="Text Box 101">
              <a:extLst>
                <a:ext uri="{FF2B5EF4-FFF2-40B4-BE49-F238E27FC236}">
                  <a16:creationId xmlns:a16="http://schemas.microsoft.com/office/drawing/2014/main" id="{28E9C649-D2D8-4C99-9F24-90B2AB027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339"/>
              <a:ext cx="386" cy="3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b="0">
                  <a:latin typeface="Times New Roman" pitchFamily="18" charset="0"/>
                </a:rPr>
                <a:t>0.3</a:t>
              </a:r>
              <a:endParaRPr lang="en-US" altLang="zh-CN" sz="2400"/>
            </a:p>
          </p:txBody>
        </p:sp>
        <p:sp>
          <p:nvSpPr>
            <p:cNvPr id="18" name="Text Box 102">
              <a:extLst>
                <a:ext uri="{FF2B5EF4-FFF2-40B4-BE49-F238E27FC236}">
                  <a16:creationId xmlns:a16="http://schemas.microsoft.com/office/drawing/2014/main" id="{F19B4A7F-052A-4933-801D-378F5BEBD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8" y="3339"/>
              <a:ext cx="387" cy="3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b="0">
                  <a:latin typeface="Times New Roman" pitchFamily="18" charset="0"/>
                </a:rPr>
                <a:t>0.6</a:t>
              </a:r>
              <a:endParaRPr lang="en-US" altLang="zh-CN" sz="2400"/>
            </a:p>
          </p:txBody>
        </p:sp>
        <p:sp>
          <p:nvSpPr>
            <p:cNvPr id="19" name="Text Box 103">
              <a:extLst>
                <a:ext uri="{FF2B5EF4-FFF2-40B4-BE49-F238E27FC236}">
                  <a16:creationId xmlns:a16="http://schemas.microsoft.com/office/drawing/2014/main" id="{84E7A217-A3EF-4955-87A9-38D4ACCF7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328"/>
              <a:ext cx="386" cy="3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b="0">
                  <a:latin typeface="Times New Roman" pitchFamily="18" charset="0"/>
                </a:rPr>
                <a:t>0.9</a:t>
              </a:r>
              <a:endParaRPr lang="en-US" altLang="zh-CN" sz="2400"/>
            </a:p>
          </p:txBody>
        </p:sp>
        <p:sp>
          <p:nvSpPr>
            <p:cNvPr id="20" name="Text Box 108">
              <a:extLst>
                <a:ext uri="{FF2B5EF4-FFF2-40B4-BE49-F238E27FC236}">
                  <a16:creationId xmlns:a16="http://schemas.microsoft.com/office/drawing/2014/main" id="{228459FD-B8BA-41EA-BF5A-84F877827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1905"/>
              <a:ext cx="386" cy="3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b="0">
                  <a:latin typeface="Times New Roman" pitchFamily="18" charset="0"/>
                </a:rPr>
                <a:t>4</a:t>
              </a:r>
              <a:endParaRPr lang="en-US" altLang="zh-CN" sz="2400"/>
            </a:p>
          </p:txBody>
        </p:sp>
        <p:sp>
          <p:nvSpPr>
            <p:cNvPr id="21" name="Text Box 109">
              <a:extLst>
                <a:ext uri="{FF2B5EF4-FFF2-40B4-BE49-F238E27FC236}">
                  <a16:creationId xmlns:a16="http://schemas.microsoft.com/office/drawing/2014/main" id="{B8282EEB-87DE-474D-86E2-14E9C1F34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3" y="3305"/>
              <a:ext cx="387" cy="3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b="0">
                  <a:latin typeface="Times New Roman" pitchFamily="18" charset="0"/>
                </a:rPr>
                <a:t>0</a:t>
              </a:r>
              <a:endParaRPr lang="en-US" altLang="zh-CN" sz="2400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14A0AB82-A3A8-4AD5-92EE-C9F6E91F0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" y="2114"/>
              <a:ext cx="432" cy="1259"/>
            </a:xfrm>
            <a:custGeom>
              <a:avLst/>
              <a:gdLst>
                <a:gd name="T0" fmla="*/ 0 w 460"/>
                <a:gd name="T1" fmla="*/ 2220 h 2220"/>
                <a:gd name="T2" fmla="*/ 200 w 460"/>
                <a:gd name="T3" fmla="*/ 2080 h 2220"/>
                <a:gd name="T4" fmla="*/ 320 w 460"/>
                <a:gd name="T5" fmla="*/ 1740 h 2220"/>
                <a:gd name="T6" fmla="*/ 400 w 460"/>
                <a:gd name="T7" fmla="*/ 1080 h 2220"/>
                <a:gd name="T8" fmla="*/ 460 w 460"/>
                <a:gd name="T9" fmla="*/ 0 h 2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0"/>
                <a:gd name="T16" fmla="*/ 0 h 2220"/>
                <a:gd name="T17" fmla="*/ 460 w 460"/>
                <a:gd name="T18" fmla="*/ 2220 h 22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0" h="2220">
                  <a:moveTo>
                    <a:pt x="0" y="2220"/>
                  </a:moveTo>
                  <a:cubicBezTo>
                    <a:pt x="73" y="2190"/>
                    <a:pt x="147" y="2160"/>
                    <a:pt x="200" y="2080"/>
                  </a:cubicBezTo>
                  <a:cubicBezTo>
                    <a:pt x="253" y="2000"/>
                    <a:pt x="287" y="1907"/>
                    <a:pt x="320" y="1740"/>
                  </a:cubicBezTo>
                  <a:cubicBezTo>
                    <a:pt x="353" y="1573"/>
                    <a:pt x="377" y="1370"/>
                    <a:pt x="400" y="1080"/>
                  </a:cubicBezTo>
                  <a:cubicBezTo>
                    <a:pt x="423" y="790"/>
                    <a:pt x="441" y="395"/>
                    <a:pt x="460" y="0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113">
              <a:extLst>
                <a:ext uri="{FF2B5EF4-FFF2-40B4-BE49-F238E27FC236}">
                  <a16:creationId xmlns:a16="http://schemas.microsoft.com/office/drawing/2014/main" id="{7A6DB1CF-01D3-43A5-9E85-DBD4EB328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536"/>
              <a:ext cx="728" cy="30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i="1">
                  <a:latin typeface="Times New Roman" pitchFamily="18" charset="0"/>
                </a:rPr>
                <a:t>u</a:t>
              </a:r>
              <a:r>
                <a:rPr lang="en-US" altLang="zh-CN" sz="2400" i="1" baseline="-25000">
                  <a:latin typeface="Times New Roman" pitchFamily="18" charset="0"/>
                </a:rPr>
                <a:t>CE</a:t>
              </a:r>
              <a:r>
                <a:rPr lang="en-US" altLang="zh-CN" sz="2400" i="1">
                  <a:latin typeface="Times New Roman" pitchFamily="18" charset="0"/>
                </a:rPr>
                <a:t>=2V</a:t>
              </a:r>
            </a:p>
          </p:txBody>
        </p:sp>
        <p:sp>
          <p:nvSpPr>
            <p:cNvPr id="24" name="Text Box 119">
              <a:extLst>
                <a:ext uri="{FF2B5EF4-FFF2-40B4-BE49-F238E27FC236}">
                  <a16:creationId xmlns:a16="http://schemas.microsoft.com/office/drawing/2014/main" id="{EE8024F5-6053-4FFC-8D3E-B1AFA0F01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3" y="3663"/>
              <a:ext cx="1750" cy="27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400">
                  <a:latin typeface="Times New Roman" pitchFamily="18" charset="0"/>
                </a:rPr>
                <a:t>输入特性</a:t>
              </a:r>
              <a:endParaRPr lang="zh-CN" altLang="en-US" sz="2400"/>
            </a:p>
          </p:txBody>
        </p:sp>
        <p:sp>
          <p:nvSpPr>
            <p:cNvPr id="25" name="Text Box 120">
              <a:extLst>
                <a:ext uri="{FF2B5EF4-FFF2-40B4-BE49-F238E27FC236}">
                  <a16:creationId xmlns:a16="http://schemas.microsoft.com/office/drawing/2014/main" id="{846FEF7E-76E2-4DB8-B4A2-DC7EB6A66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7" y="2160"/>
              <a:ext cx="567" cy="29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latin typeface="Times New Roman" pitchFamily="18" charset="0"/>
                </a:rPr>
                <a:t>25℃</a:t>
              </a:r>
              <a:endParaRPr lang="en-US" altLang="zh-CN" sz="2400"/>
            </a:p>
          </p:txBody>
        </p:sp>
        <p:sp>
          <p:nvSpPr>
            <p:cNvPr id="26" name="Freeform 121">
              <a:extLst>
                <a:ext uri="{FF2B5EF4-FFF2-40B4-BE49-F238E27FC236}">
                  <a16:creationId xmlns:a16="http://schemas.microsoft.com/office/drawing/2014/main" id="{6653884A-7F14-4824-9ED6-DFF94417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" y="2103"/>
              <a:ext cx="432" cy="1259"/>
            </a:xfrm>
            <a:custGeom>
              <a:avLst/>
              <a:gdLst>
                <a:gd name="T0" fmla="*/ 0 w 460"/>
                <a:gd name="T1" fmla="*/ 2220 h 2220"/>
                <a:gd name="T2" fmla="*/ 200 w 460"/>
                <a:gd name="T3" fmla="*/ 2080 h 2220"/>
                <a:gd name="T4" fmla="*/ 320 w 460"/>
                <a:gd name="T5" fmla="*/ 1740 h 2220"/>
                <a:gd name="T6" fmla="*/ 400 w 460"/>
                <a:gd name="T7" fmla="*/ 1080 h 2220"/>
                <a:gd name="T8" fmla="*/ 460 w 460"/>
                <a:gd name="T9" fmla="*/ 0 h 2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0"/>
                <a:gd name="T16" fmla="*/ 0 h 2220"/>
                <a:gd name="T17" fmla="*/ 460 w 460"/>
                <a:gd name="T18" fmla="*/ 2220 h 22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0" h="2220">
                  <a:moveTo>
                    <a:pt x="0" y="2220"/>
                  </a:moveTo>
                  <a:cubicBezTo>
                    <a:pt x="73" y="2190"/>
                    <a:pt x="147" y="2160"/>
                    <a:pt x="200" y="2080"/>
                  </a:cubicBezTo>
                  <a:cubicBezTo>
                    <a:pt x="253" y="2000"/>
                    <a:pt x="287" y="1907"/>
                    <a:pt x="320" y="1740"/>
                  </a:cubicBezTo>
                  <a:cubicBezTo>
                    <a:pt x="353" y="1573"/>
                    <a:pt x="377" y="1370"/>
                    <a:pt x="400" y="1080"/>
                  </a:cubicBezTo>
                  <a:cubicBezTo>
                    <a:pt x="423" y="790"/>
                    <a:pt x="441" y="395"/>
                    <a:pt x="460" y="0"/>
                  </a:cubicBezTo>
                </a:path>
              </a:pathLst>
            </a:custGeom>
            <a:noFill/>
            <a:ln w="38100">
              <a:solidFill>
                <a:srgbClr val="66FF33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122">
              <a:extLst>
                <a:ext uri="{FF2B5EF4-FFF2-40B4-BE49-F238E27FC236}">
                  <a16:creationId xmlns:a16="http://schemas.microsoft.com/office/drawing/2014/main" id="{144674BE-F81B-48F6-98A2-693BEB71C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2132"/>
              <a:ext cx="652" cy="29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latin typeface="Times New Roman" pitchFamily="18" charset="0"/>
                </a:rPr>
                <a:t>150℃</a:t>
              </a:r>
              <a:endParaRPr lang="en-US" altLang="zh-CN" sz="2400"/>
            </a:p>
          </p:txBody>
        </p:sp>
        <p:sp>
          <p:nvSpPr>
            <p:cNvPr id="28" name="Text Box 123">
              <a:extLst>
                <a:ext uri="{FF2B5EF4-FFF2-40B4-BE49-F238E27FC236}">
                  <a16:creationId xmlns:a16="http://schemas.microsoft.com/office/drawing/2014/main" id="{E5313DB2-2E91-45F7-B25D-069E7C8F4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2869"/>
              <a:ext cx="386" cy="3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b="0">
                  <a:latin typeface="Times New Roman" pitchFamily="18" charset="0"/>
                </a:rPr>
                <a:t>1</a:t>
              </a:r>
              <a:endParaRPr lang="en-US" altLang="zh-CN" sz="2400"/>
            </a:p>
          </p:txBody>
        </p:sp>
        <p:sp>
          <p:nvSpPr>
            <p:cNvPr id="29" name="Text Box 124">
              <a:extLst>
                <a:ext uri="{FF2B5EF4-FFF2-40B4-BE49-F238E27FC236}">
                  <a16:creationId xmlns:a16="http://schemas.microsoft.com/office/drawing/2014/main" id="{28ECBD84-9AED-499E-9C03-AA62F22A0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2529"/>
              <a:ext cx="386" cy="3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b="0">
                  <a:latin typeface="Times New Roman" pitchFamily="18" charset="0"/>
                </a:rPr>
                <a:t>2</a:t>
              </a:r>
              <a:endParaRPr lang="en-US" altLang="zh-CN" sz="2400"/>
            </a:p>
          </p:txBody>
        </p:sp>
        <p:sp>
          <p:nvSpPr>
            <p:cNvPr id="30" name="Text Box 125">
              <a:extLst>
                <a:ext uri="{FF2B5EF4-FFF2-40B4-BE49-F238E27FC236}">
                  <a16:creationId xmlns:a16="http://schemas.microsoft.com/office/drawing/2014/main" id="{7BC3547C-BEC1-4BE0-8BB5-630EAFEBF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2188"/>
              <a:ext cx="386" cy="3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b="0">
                  <a:latin typeface="Times New Roman" pitchFamily="18" charset="0"/>
                </a:rPr>
                <a:t>3</a:t>
              </a:r>
              <a:endParaRPr lang="en-US" altLang="zh-CN" sz="2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002213" y="2979738"/>
            <a:ext cx="4141787" cy="3392487"/>
            <a:chOff x="3151" y="1735"/>
            <a:chExt cx="2609" cy="2137"/>
          </a:xfrm>
        </p:grpSpPr>
        <p:sp>
          <p:nvSpPr>
            <p:cNvPr id="37920" name="Line 3"/>
            <p:cNvSpPr>
              <a:spLocks noChangeShapeType="1"/>
            </p:cNvSpPr>
            <p:nvPr/>
          </p:nvSpPr>
          <p:spPr bwMode="auto">
            <a:xfrm>
              <a:off x="4178" y="2370"/>
              <a:ext cx="3" cy="31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Line 4"/>
            <p:cNvSpPr>
              <a:spLocks noChangeShapeType="1"/>
            </p:cNvSpPr>
            <p:nvPr/>
          </p:nvSpPr>
          <p:spPr bwMode="auto">
            <a:xfrm>
              <a:off x="4361" y="2735"/>
              <a:ext cx="0" cy="58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Line 5"/>
            <p:cNvSpPr>
              <a:spLocks noChangeShapeType="1"/>
            </p:cNvSpPr>
            <p:nvPr/>
          </p:nvSpPr>
          <p:spPr bwMode="auto">
            <a:xfrm flipV="1">
              <a:off x="4178" y="2281"/>
              <a:ext cx="166" cy="15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Line 6"/>
            <p:cNvSpPr>
              <a:spLocks noChangeShapeType="1"/>
            </p:cNvSpPr>
            <p:nvPr/>
          </p:nvSpPr>
          <p:spPr bwMode="auto">
            <a:xfrm>
              <a:off x="4190" y="2605"/>
              <a:ext cx="169" cy="13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stealth" w="sm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Line 7"/>
            <p:cNvSpPr>
              <a:spLocks noChangeShapeType="1"/>
            </p:cNvSpPr>
            <p:nvPr/>
          </p:nvSpPr>
          <p:spPr bwMode="auto">
            <a:xfrm>
              <a:off x="3457" y="3321"/>
              <a:ext cx="188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Oval 8"/>
            <p:cNvSpPr>
              <a:spLocks noChangeArrowheads="1"/>
            </p:cNvSpPr>
            <p:nvPr/>
          </p:nvSpPr>
          <p:spPr bwMode="auto">
            <a:xfrm>
              <a:off x="3397" y="3290"/>
              <a:ext cx="49" cy="6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Line 9"/>
            <p:cNvSpPr>
              <a:spLocks noChangeShapeType="1"/>
            </p:cNvSpPr>
            <p:nvPr/>
          </p:nvSpPr>
          <p:spPr bwMode="auto">
            <a:xfrm flipH="1">
              <a:off x="3421" y="2529"/>
              <a:ext cx="757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Oval 10"/>
            <p:cNvSpPr>
              <a:spLocks noChangeArrowheads="1"/>
            </p:cNvSpPr>
            <p:nvPr/>
          </p:nvSpPr>
          <p:spPr bwMode="auto">
            <a:xfrm>
              <a:off x="3399" y="2481"/>
              <a:ext cx="48" cy="6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Line 11"/>
            <p:cNvSpPr>
              <a:spLocks noChangeShapeType="1"/>
            </p:cNvSpPr>
            <p:nvPr/>
          </p:nvSpPr>
          <p:spPr bwMode="auto">
            <a:xfrm flipV="1">
              <a:off x="4346" y="1989"/>
              <a:ext cx="0" cy="31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Line 12"/>
            <p:cNvSpPr>
              <a:spLocks noChangeShapeType="1"/>
            </p:cNvSpPr>
            <p:nvPr/>
          </p:nvSpPr>
          <p:spPr bwMode="auto">
            <a:xfrm>
              <a:off x="4359" y="1989"/>
              <a:ext cx="97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Oval 13"/>
            <p:cNvSpPr>
              <a:spLocks noChangeArrowheads="1"/>
            </p:cNvSpPr>
            <p:nvPr/>
          </p:nvSpPr>
          <p:spPr bwMode="auto">
            <a:xfrm>
              <a:off x="5335" y="1957"/>
              <a:ext cx="47" cy="6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Oval 14"/>
            <p:cNvSpPr>
              <a:spLocks noChangeArrowheads="1"/>
            </p:cNvSpPr>
            <p:nvPr/>
          </p:nvSpPr>
          <p:spPr bwMode="auto">
            <a:xfrm>
              <a:off x="5332" y="3290"/>
              <a:ext cx="60" cy="63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Line 15"/>
            <p:cNvSpPr>
              <a:spLocks noChangeShapeType="1"/>
            </p:cNvSpPr>
            <p:nvPr/>
          </p:nvSpPr>
          <p:spPr bwMode="auto">
            <a:xfrm flipV="1">
              <a:off x="4419" y="2053"/>
              <a:ext cx="0" cy="23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Line 16"/>
            <p:cNvSpPr>
              <a:spLocks noChangeShapeType="1"/>
            </p:cNvSpPr>
            <p:nvPr/>
          </p:nvSpPr>
          <p:spPr bwMode="auto">
            <a:xfrm flipV="1">
              <a:off x="4419" y="2861"/>
              <a:ext cx="0" cy="33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Line 17"/>
            <p:cNvSpPr>
              <a:spLocks noChangeShapeType="1"/>
            </p:cNvSpPr>
            <p:nvPr/>
          </p:nvSpPr>
          <p:spPr bwMode="auto">
            <a:xfrm flipH="1">
              <a:off x="3710" y="2431"/>
              <a:ext cx="2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Text Box 18"/>
            <p:cNvSpPr txBox="1">
              <a:spLocks noChangeArrowheads="1"/>
            </p:cNvSpPr>
            <p:nvPr/>
          </p:nvSpPr>
          <p:spPr bwMode="auto">
            <a:xfrm>
              <a:off x="4203" y="1735"/>
              <a:ext cx="360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7936" name="Text Box 19"/>
            <p:cNvSpPr txBox="1">
              <a:spLocks noChangeArrowheads="1"/>
            </p:cNvSpPr>
            <p:nvPr/>
          </p:nvSpPr>
          <p:spPr bwMode="auto">
            <a:xfrm>
              <a:off x="4239" y="3216"/>
              <a:ext cx="361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7937" name="Text Box 20"/>
            <p:cNvSpPr txBox="1">
              <a:spLocks noChangeArrowheads="1"/>
            </p:cNvSpPr>
            <p:nvPr/>
          </p:nvSpPr>
          <p:spPr bwMode="auto">
            <a:xfrm>
              <a:off x="3229" y="2195"/>
              <a:ext cx="360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7938" name="Text Box 21"/>
            <p:cNvSpPr txBox="1">
              <a:spLocks noChangeArrowheads="1"/>
            </p:cNvSpPr>
            <p:nvPr/>
          </p:nvSpPr>
          <p:spPr bwMode="auto">
            <a:xfrm>
              <a:off x="3446" y="2687"/>
              <a:ext cx="476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 i="1">
                  <a:latin typeface="Times New Roman" pitchFamily="18" charset="0"/>
                </a:rPr>
                <a:t>u</a:t>
              </a:r>
              <a:r>
                <a:rPr lang="en-US" altLang="zh-CN" sz="2800" b="0" baseline="-25000">
                  <a:latin typeface="Times New Roman" pitchFamily="18" charset="0"/>
                </a:rPr>
                <a:t>BE</a:t>
              </a:r>
              <a:endParaRPr lang="en-US" altLang="zh-CN" sz="2800" b="0" i="1" baseline="-25000">
                <a:latin typeface="Times New Roman" pitchFamily="18" charset="0"/>
              </a:endParaRPr>
            </a:p>
          </p:txBody>
        </p:sp>
        <p:sp>
          <p:nvSpPr>
            <p:cNvPr id="37939" name="Text Box 22"/>
            <p:cNvSpPr txBox="1">
              <a:spLocks noChangeArrowheads="1"/>
            </p:cNvSpPr>
            <p:nvPr/>
          </p:nvSpPr>
          <p:spPr bwMode="auto">
            <a:xfrm>
              <a:off x="3725" y="2083"/>
              <a:ext cx="360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 i="1">
                  <a:latin typeface="Times New Roman" pitchFamily="18" charset="0"/>
                </a:rPr>
                <a:t>i</a:t>
              </a:r>
              <a:r>
                <a:rPr lang="en-US" altLang="zh-CN" sz="2800" b="0" baseline="-25000">
                  <a:latin typeface="Times New Roman" pitchFamily="18" charset="0"/>
                </a:rPr>
                <a:t>B</a:t>
              </a:r>
              <a:endParaRPr lang="en-US" altLang="zh-CN" sz="2800" b="0" i="1" baseline="-25000">
                <a:latin typeface="Times New Roman" pitchFamily="18" charset="0"/>
              </a:endParaRPr>
            </a:p>
          </p:txBody>
        </p:sp>
        <p:sp>
          <p:nvSpPr>
            <p:cNvPr id="37940" name="Text Box 23"/>
            <p:cNvSpPr txBox="1">
              <a:spLocks noChangeArrowheads="1"/>
            </p:cNvSpPr>
            <p:nvPr/>
          </p:nvSpPr>
          <p:spPr bwMode="auto">
            <a:xfrm>
              <a:off x="4424" y="1984"/>
              <a:ext cx="361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 i="1">
                  <a:latin typeface="Times New Roman" pitchFamily="18" charset="0"/>
                </a:rPr>
                <a:t>i</a:t>
              </a:r>
              <a:r>
                <a:rPr lang="en-US" altLang="zh-CN" sz="2800" b="0" baseline="-25000">
                  <a:latin typeface="Times New Roman" pitchFamily="18" charset="0"/>
                </a:rPr>
                <a:t>C</a:t>
              </a:r>
              <a:endParaRPr lang="en-US" altLang="zh-CN" sz="2800" b="0" i="1" baseline="-25000">
                <a:latin typeface="Times New Roman" pitchFamily="18" charset="0"/>
              </a:endParaRPr>
            </a:p>
          </p:txBody>
        </p:sp>
        <p:sp>
          <p:nvSpPr>
            <p:cNvPr id="37941" name="Text Box 24"/>
            <p:cNvSpPr txBox="1">
              <a:spLocks noChangeArrowheads="1"/>
            </p:cNvSpPr>
            <p:nvPr/>
          </p:nvSpPr>
          <p:spPr bwMode="auto">
            <a:xfrm>
              <a:off x="4382" y="2846"/>
              <a:ext cx="361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 i="1">
                  <a:latin typeface="Times New Roman" pitchFamily="18" charset="0"/>
                </a:rPr>
                <a:t>i</a:t>
              </a:r>
              <a:r>
                <a:rPr lang="en-US" altLang="zh-CN" sz="2800" b="0" baseline="-25000">
                  <a:latin typeface="Times New Roman" pitchFamily="18" charset="0"/>
                </a:rPr>
                <a:t>E</a:t>
              </a:r>
              <a:endParaRPr lang="en-US" altLang="zh-CN" sz="2800" b="0" i="1" baseline="-25000">
                <a:latin typeface="Times New Roman" pitchFamily="18" charset="0"/>
              </a:endParaRPr>
            </a:p>
          </p:txBody>
        </p:sp>
        <p:sp>
          <p:nvSpPr>
            <p:cNvPr id="37942" name="Text Box 25"/>
            <p:cNvSpPr txBox="1">
              <a:spLocks noChangeArrowheads="1"/>
            </p:cNvSpPr>
            <p:nvPr/>
          </p:nvSpPr>
          <p:spPr bwMode="auto">
            <a:xfrm>
              <a:off x="4971" y="2386"/>
              <a:ext cx="517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 i="1">
                  <a:latin typeface="Times New Roman" pitchFamily="18" charset="0"/>
                </a:rPr>
                <a:t>u</a:t>
              </a:r>
              <a:r>
                <a:rPr lang="en-US" altLang="zh-CN" sz="2800" b="0" baseline="-25000">
                  <a:latin typeface="Times New Roman" pitchFamily="18" charset="0"/>
                </a:rPr>
                <a:t>CE</a:t>
              </a:r>
              <a:endParaRPr lang="en-US" altLang="zh-CN" sz="2800" b="0" i="1" baseline="-25000">
                <a:latin typeface="Times New Roman" pitchFamily="18" charset="0"/>
              </a:endParaRPr>
            </a:p>
          </p:txBody>
        </p:sp>
        <p:sp>
          <p:nvSpPr>
            <p:cNvPr id="37943" name="Text Box 26"/>
            <p:cNvSpPr txBox="1">
              <a:spLocks noChangeArrowheads="1"/>
            </p:cNvSpPr>
            <p:nvPr/>
          </p:nvSpPr>
          <p:spPr bwMode="auto">
            <a:xfrm>
              <a:off x="3532" y="2443"/>
              <a:ext cx="312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7944" name="Text Box 27"/>
            <p:cNvSpPr txBox="1">
              <a:spLocks noChangeArrowheads="1"/>
            </p:cNvSpPr>
            <p:nvPr/>
          </p:nvSpPr>
          <p:spPr bwMode="auto">
            <a:xfrm>
              <a:off x="3507" y="2957"/>
              <a:ext cx="360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37945" name="Text Box 28"/>
            <p:cNvSpPr txBox="1">
              <a:spLocks noChangeArrowheads="1"/>
            </p:cNvSpPr>
            <p:nvPr/>
          </p:nvSpPr>
          <p:spPr bwMode="auto">
            <a:xfrm>
              <a:off x="5056" y="1973"/>
              <a:ext cx="361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7946" name="Text Box 29"/>
            <p:cNvSpPr txBox="1">
              <a:spLocks noChangeArrowheads="1"/>
            </p:cNvSpPr>
            <p:nvPr/>
          </p:nvSpPr>
          <p:spPr bwMode="auto">
            <a:xfrm>
              <a:off x="5045" y="2927"/>
              <a:ext cx="360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="0">
                  <a:latin typeface="Times New Roman" pitchFamily="18" charset="0"/>
                </a:rPr>
                <a:t>_</a:t>
              </a:r>
            </a:p>
          </p:txBody>
        </p:sp>
        <p:sp>
          <p:nvSpPr>
            <p:cNvPr id="37947" name="Text Box 30"/>
            <p:cNvSpPr txBox="1">
              <a:spLocks noChangeArrowheads="1"/>
            </p:cNvSpPr>
            <p:nvPr/>
          </p:nvSpPr>
          <p:spPr bwMode="auto">
            <a:xfrm>
              <a:off x="3151" y="3443"/>
              <a:ext cx="2609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>
                  <a:latin typeface="Times New Roman" pitchFamily="18" charset="0"/>
                </a:rPr>
                <a:t>  </a:t>
              </a:r>
              <a:r>
                <a:rPr lang="en-US" altLang="zh-CN" sz="2400">
                  <a:latin typeface="Times New Roman" pitchFamily="18" charset="0"/>
                </a:rPr>
                <a:t>PNP</a:t>
              </a:r>
              <a:r>
                <a:rPr lang="zh-CN" altLang="en-US" sz="2400">
                  <a:latin typeface="Times New Roman" pitchFamily="18" charset="0"/>
                </a:rPr>
                <a:t>型晶体管的电压电流参考方向</a:t>
              </a:r>
            </a:p>
          </p:txBody>
        </p:sp>
      </p:grpSp>
      <p:sp>
        <p:nvSpPr>
          <p:cNvPr id="37893" name="Rectangle 63"/>
          <p:cNvSpPr>
            <a:spLocks noGrp="1" noChangeArrowheads="1"/>
          </p:cNvSpPr>
          <p:nvPr>
            <p:ph type="title"/>
          </p:nvPr>
        </p:nvSpPr>
        <p:spPr>
          <a:xfrm>
            <a:off x="653074" y="173966"/>
            <a:ext cx="7886700" cy="1325563"/>
          </a:xfrm>
          <a:noFill/>
        </p:spPr>
        <p:txBody>
          <a:bodyPr/>
          <a:lstStyle/>
          <a:p>
            <a:pPr algn="l" eaLnBrk="1" hangingPunct="1"/>
            <a:r>
              <a:rPr lang="en-US" altLang="zh-CN" sz="3600" b="1" dirty="0">
                <a:latin typeface="Times New Roman" pitchFamily="18" charset="0"/>
              </a:rPr>
              <a:t>PNP</a:t>
            </a:r>
            <a:r>
              <a:rPr lang="zh-CN" altLang="en-US" sz="3600" b="1" dirty="0">
                <a:latin typeface="Times New Roman" pitchFamily="18" charset="0"/>
              </a:rPr>
              <a:t>共射输入特性</a:t>
            </a:r>
            <a:r>
              <a:rPr lang="zh-CN" altLang="en-US" sz="3600" dirty="0">
                <a:latin typeface="Times New Roman" pitchFamily="18" charset="0"/>
              </a:rPr>
              <a:t> </a:t>
            </a:r>
          </a:p>
        </p:txBody>
      </p:sp>
      <p:sp>
        <p:nvSpPr>
          <p:cNvPr id="164896" name="Rectangle 32"/>
          <p:cNvSpPr>
            <a:spLocks noGrp="1" noChangeArrowheads="1"/>
          </p:cNvSpPr>
          <p:nvPr>
            <p:ph idx="1"/>
          </p:nvPr>
        </p:nvSpPr>
        <p:spPr>
          <a:xfrm>
            <a:off x="4076700" y="1493838"/>
            <a:ext cx="4522788" cy="1574800"/>
          </a:xfrm>
        </p:spPr>
        <p:txBody>
          <a:bodyPr/>
          <a:lstStyle/>
          <a:p>
            <a:pPr algn="just" eaLnBrk="1" hangingPunct="1"/>
            <a:r>
              <a:rPr lang="zh-CN" altLang="en-US" sz="3200" b="1">
                <a:latin typeface="Times New Roman" pitchFamily="18" charset="0"/>
              </a:rPr>
              <a:t>电压极性、电流方向与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NPN</a:t>
            </a:r>
            <a:r>
              <a:rPr lang="zh-CN" altLang="en-US" sz="3200" b="1">
                <a:latin typeface="Times New Roman" pitchFamily="18" charset="0"/>
              </a:rPr>
              <a:t>型管不同。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PNP</a:t>
            </a:r>
            <a:r>
              <a:rPr lang="zh-CN" altLang="en-US" sz="3200" b="1">
                <a:latin typeface="Times New Roman" pitchFamily="18" charset="0"/>
              </a:rPr>
              <a:t>管的参考方向</a:t>
            </a: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385763" y="2079625"/>
            <a:ext cx="5375275" cy="4148138"/>
            <a:chOff x="288" y="1296"/>
            <a:chExt cx="3386" cy="2613"/>
          </a:xfrm>
        </p:grpSpPr>
        <p:sp>
          <p:nvSpPr>
            <p:cNvPr id="37894" name="Line 34"/>
            <p:cNvSpPr>
              <a:spLocks noChangeShapeType="1"/>
            </p:cNvSpPr>
            <p:nvPr/>
          </p:nvSpPr>
          <p:spPr bwMode="auto">
            <a:xfrm>
              <a:off x="656" y="1534"/>
              <a:ext cx="0" cy="158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 type="stealth" w="sm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5" name="Line 35"/>
            <p:cNvSpPr>
              <a:spLocks noChangeShapeType="1"/>
            </p:cNvSpPr>
            <p:nvPr/>
          </p:nvSpPr>
          <p:spPr bwMode="auto">
            <a:xfrm>
              <a:off x="656" y="3115"/>
              <a:ext cx="2485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6" name="Line 36"/>
            <p:cNvSpPr>
              <a:spLocks noChangeShapeType="1"/>
            </p:cNvSpPr>
            <p:nvPr/>
          </p:nvSpPr>
          <p:spPr bwMode="auto">
            <a:xfrm>
              <a:off x="656" y="2772"/>
              <a:ext cx="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Line 37"/>
            <p:cNvSpPr>
              <a:spLocks noChangeShapeType="1"/>
            </p:cNvSpPr>
            <p:nvPr/>
          </p:nvSpPr>
          <p:spPr bwMode="auto">
            <a:xfrm>
              <a:off x="656" y="2429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Line 38"/>
            <p:cNvSpPr>
              <a:spLocks noChangeShapeType="1"/>
            </p:cNvSpPr>
            <p:nvPr/>
          </p:nvSpPr>
          <p:spPr bwMode="auto">
            <a:xfrm>
              <a:off x="656" y="2086"/>
              <a:ext cx="32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Line 39"/>
            <p:cNvSpPr>
              <a:spLocks noChangeShapeType="1"/>
            </p:cNvSpPr>
            <p:nvPr/>
          </p:nvSpPr>
          <p:spPr bwMode="auto">
            <a:xfrm>
              <a:off x="656" y="1713"/>
              <a:ext cx="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Line 40"/>
            <p:cNvSpPr>
              <a:spLocks noChangeShapeType="1"/>
            </p:cNvSpPr>
            <p:nvPr/>
          </p:nvSpPr>
          <p:spPr bwMode="auto">
            <a:xfrm flipV="1">
              <a:off x="1194" y="3070"/>
              <a:ext cx="0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Line 41"/>
            <p:cNvSpPr>
              <a:spLocks noChangeShapeType="1"/>
            </p:cNvSpPr>
            <p:nvPr/>
          </p:nvSpPr>
          <p:spPr bwMode="auto">
            <a:xfrm flipV="1">
              <a:off x="1716" y="3070"/>
              <a:ext cx="0" cy="3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Line 42"/>
            <p:cNvSpPr>
              <a:spLocks noChangeShapeType="1"/>
            </p:cNvSpPr>
            <p:nvPr/>
          </p:nvSpPr>
          <p:spPr bwMode="auto">
            <a:xfrm flipV="1">
              <a:off x="2207" y="3070"/>
              <a:ext cx="0" cy="4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Line 43"/>
            <p:cNvSpPr>
              <a:spLocks noChangeShapeType="1"/>
            </p:cNvSpPr>
            <p:nvPr/>
          </p:nvSpPr>
          <p:spPr bwMode="auto">
            <a:xfrm flipV="1">
              <a:off x="2697" y="3070"/>
              <a:ext cx="0" cy="4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Text Box 44"/>
            <p:cNvSpPr txBox="1">
              <a:spLocks noChangeArrowheads="1"/>
            </p:cNvSpPr>
            <p:nvPr/>
          </p:nvSpPr>
          <p:spPr bwMode="auto">
            <a:xfrm>
              <a:off x="2887" y="3055"/>
              <a:ext cx="787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0" i="1">
                  <a:latin typeface="Times New Roman" pitchFamily="18" charset="0"/>
                </a:rPr>
                <a:t>-u</a:t>
              </a:r>
              <a:r>
                <a:rPr lang="en-US" altLang="zh-CN" sz="2400" b="0" baseline="-25000">
                  <a:latin typeface="Times New Roman" pitchFamily="18" charset="0"/>
                </a:rPr>
                <a:t>BE</a:t>
              </a:r>
              <a:r>
                <a:rPr lang="en-US" altLang="zh-CN" sz="2400" b="0">
                  <a:latin typeface="Times New Roman" pitchFamily="18" charset="0"/>
                </a:rPr>
                <a:t>(</a:t>
              </a:r>
              <a:r>
                <a:rPr lang="en-US" altLang="zh-CN" sz="2400" b="0" i="1">
                  <a:latin typeface="Times New Roman" pitchFamily="18" charset="0"/>
                </a:rPr>
                <a:t>V</a:t>
              </a:r>
              <a:r>
                <a:rPr lang="en-US" altLang="zh-CN" sz="2400" b="0">
                  <a:latin typeface="Times New Roman" pitchFamily="18" charset="0"/>
                </a:rPr>
                <a:t>)</a:t>
              </a:r>
              <a:endParaRPr lang="en-US" altLang="zh-CN" sz="2400" b="0" i="1">
                <a:latin typeface="Times New Roman" pitchFamily="18" charset="0"/>
              </a:endParaRPr>
            </a:p>
          </p:txBody>
        </p:sp>
        <p:sp>
          <p:nvSpPr>
            <p:cNvPr id="37905" name="Text Box 45"/>
            <p:cNvSpPr txBox="1">
              <a:spLocks noChangeArrowheads="1"/>
            </p:cNvSpPr>
            <p:nvPr/>
          </p:nvSpPr>
          <p:spPr bwMode="auto">
            <a:xfrm>
              <a:off x="356" y="1296"/>
              <a:ext cx="82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200" b="0" i="1">
                  <a:latin typeface="Times New Roman" pitchFamily="18" charset="0"/>
                </a:rPr>
                <a:t>i</a:t>
              </a:r>
              <a:r>
                <a:rPr lang="en-US" altLang="zh-CN" sz="2200" b="0" baseline="-25000">
                  <a:latin typeface="Times New Roman" pitchFamily="18" charset="0"/>
                </a:rPr>
                <a:t>B</a:t>
              </a:r>
              <a:r>
                <a:rPr lang="en-US" altLang="zh-CN" sz="2200" b="0">
                  <a:latin typeface="Times New Roman" pitchFamily="18" charset="0"/>
                </a:rPr>
                <a:t>(</a:t>
              </a:r>
              <a:r>
                <a:rPr lang="en-US" altLang="zh-CN" sz="2200" b="0" i="1">
                  <a:latin typeface="Times New Roman" pitchFamily="18" charset="0"/>
                </a:rPr>
                <a:t>mA</a:t>
              </a:r>
              <a:r>
                <a:rPr lang="en-US" altLang="zh-CN" sz="2200" b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7906" name="Text Box 46"/>
            <p:cNvSpPr txBox="1">
              <a:spLocks noChangeArrowheads="1"/>
            </p:cNvSpPr>
            <p:nvPr/>
          </p:nvSpPr>
          <p:spPr bwMode="auto">
            <a:xfrm>
              <a:off x="442" y="3067"/>
              <a:ext cx="41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>
                  <a:latin typeface="Times New Roman" pitchFamily="18" charset="0"/>
                </a:rPr>
                <a:t>0</a:t>
              </a:r>
              <a:endParaRPr lang="en-US" altLang="zh-CN" sz="2000" b="0" baseline="-25000">
                <a:latin typeface="Times New Roman" pitchFamily="18" charset="0"/>
              </a:endParaRPr>
            </a:p>
          </p:txBody>
        </p:sp>
        <p:sp>
          <p:nvSpPr>
            <p:cNvPr id="37907" name="Text Box 47"/>
            <p:cNvSpPr txBox="1">
              <a:spLocks noChangeArrowheads="1"/>
            </p:cNvSpPr>
            <p:nvPr/>
          </p:nvSpPr>
          <p:spPr bwMode="auto">
            <a:xfrm>
              <a:off x="1037" y="3124"/>
              <a:ext cx="569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>
                  <a:latin typeface="Times New Roman" pitchFamily="18" charset="0"/>
                </a:rPr>
                <a:t>0.1</a:t>
              </a:r>
              <a:endParaRPr lang="en-US" altLang="zh-CN" sz="2000" b="0" baseline="-25000">
                <a:latin typeface="Times New Roman" pitchFamily="18" charset="0"/>
              </a:endParaRPr>
            </a:p>
          </p:txBody>
        </p:sp>
        <p:sp>
          <p:nvSpPr>
            <p:cNvPr id="37908" name="Text Box 48"/>
            <p:cNvSpPr txBox="1">
              <a:spLocks noChangeArrowheads="1"/>
            </p:cNvSpPr>
            <p:nvPr/>
          </p:nvSpPr>
          <p:spPr bwMode="auto">
            <a:xfrm>
              <a:off x="1519" y="3152"/>
              <a:ext cx="570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>
                  <a:latin typeface="Times New Roman" pitchFamily="18" charset="0"/>
                </a:rPr>
                <a:t>0.2</a:t>
              </a:r>
              <a:endParaRPr lang="en-US" altLang="zh-CN" sz="2000" b="0" baseline="-25000">
                <a:latin typeface="Times New Roman" pitchFamily="18" charset="0"/>
              </a:endParaRPr>
            </a:p>
          </p:txBody>
        </p:sp>
        <p:sp>
          <p:nvSpPr>
            <p:cNvPr id="37909" name="Text Box 49"/>
            <p:cNvSpPr txBox="1">
              <a:spLocks noChangeArrowheads="1"/>
            </p:cNvSpPr>
            <p:nvPr/>
          </p:nvSpPr>
          <p:spPr bwMode="auto">
            <a:xfrm>
              <a:off x="2001" y="3152"/>
              <a:ext cx="569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>
                  <a:latin typeface="Times New Roman" pitchFamily="18" charset="0"/>
                </a:rPr>
                <a:t>0.3</a:t>
              </a:r>
              <a:endParaRPr lang="en-US" altLang="zh-CN" sz="2000" b="0" baseline="-25000">
                <a:latin typeface="Times New Roman" pitchFamily="18" charset="0"/>
              </a:endParaRPr>
            </a:p>
          </p:txBody>
        </p:sp>
        <p:sp>
          <p:nvSpPr>
            <p:cNvPr id="37910" name="Text Box 50"/>
            <p:cNvSpPr txBox="1">
              <a:spLocks noChangeArrowheads="1"/>
            </p:cNvSpPr>
            <p:nvPr/>
          </p:nvSpPr>
          <p:spPr bwMode="auto">
            <a:xfrm>
              <a:off x="2511" y="3152"/>
              <a:ext cx="569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>
                  <a:latin typeface="Times New Roman" pitchFamily="18" charset="0"/>
                </a:rPr>
                <a:t>0.4</a:t>
              </a:r>
              <a:endParaRPr lang="en-US" altLang="zh-CN" sz="2000" b="0" baseline="-25000">
                <a:latin typeface="Times New Roman" pitchFamily="18" charset="0"/>
              </a:endParaRPr>
            </a:p>
          </p:txBody>
        </p:sp>
        <p:sp>
          <p:nvSpPr>
            <p:cNvPr id="37911" name="Text Box 51"/>
            <p:cNvSpPr txBox="1">
              <a:spLocks noChangeArrowheads="1"/>
            </p:cNvSpPr>
            <p:nvPr/>
          </p:nvSpPr>
          <p:spPr bwMode="auto">
            <a:xfrm>
              <a:off x="300" y="2585"/>
              <a:ext cx="397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>
                  <a:latin typeface="Times New Roman" pitchFamily="18" charset="0"/>
                </a:rPr>
                <a:t>0.04</a:t>
              </a:r>
              <a:endParaRPr lang="en-US" altLang="zh-CN" sz="2000" b="0" baseline="-25000">
                <a:latin typeface="Times New Roman" pitchFamily="18" charset="0"/>
              </a:endParaRPr>
            </a:p>
          </p:txBody>
        </p:sp>
        <p:sp>
          <p:nvSpPr>
            <p:cNvPr id="37912" name="Text Box 52"/>
            <p:cNvSpPr txBox="1">
              <a:spLocks noChangeArrowheads="1"/>
            </p:cNvSpPr>
            <p:nvPr/>
          </p:nvSpPr>
          <p:spPr bwMode="auto">
            <a:xfrm>
              <a:off x="288" y="2252"/>
              <a:ext cx="570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>
                  <a:latin typeface="Times New Roman" pitchFamily="18" charset="0"/>
                </a:rPr>
                <a:t>0.08</a:t>
              </a:r>
              <a:endParaRPr lang="en-US" altLang="zh-CN" sz="2000" b="0" baseline="-25000">
                <a:latin typeface="Times New Roman" pitchFamily="18" charset="0"/>
              </a:endParaRPr>
            </a:p>
          </p:txBody>
        </p:sp>
        <p:sp>
          <p:nvSpPr>
            <p:cNvPr id="37913" name="Text Box 53"/>
            <p:cNvSpPr txBox="1">
              <a:spLocks noChangeArrowheads="1"/>
            </p:cNvSpPr>
            <p:nvPr/>
          </p:nvSpPr>
          <p:spPr bwMode="auto">
            <a:xfrm>
              <a:off x="301" y="1907"/>
              <a:ext cx="569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>
                  <a:latin typeface="Times New Roman" pitchFamily="18" charset="0"/>
                </a:rPr>
                <a:t>0.12</a:t>
              </a:r>
              <a:endParaRPr lang="en-US" altLang="zh-CN" sz="2000" b="0" baseline="-25000">
                <a:latin typeface="Times New Roman" pitchFamily="18" charset="0"/>
              </a:endParaRPr>
            </a:p>
          </p:txBody>
        </p:sp>
        <p:sp>
          <p:nvSpPr>
            <p:cNvPr id="37914" name="Text Box 54"/>
            <p:cNvSpPr txBox="1">
              <a:spLocks noChangeArrowheads="1"/>
            </p:cNvSpPr>
            <p:nvPr/>
          </p:nvSpPr>
          <p:spPr bwMode="auto">
            <a:xfrm>
              <a:off x="288" y="1561"/>
              <a:ext cx="57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0">
                  <a:latin typeface="Times New Roman" pitchFamily="18" charset="0"/>
                </a:rPr>
                <a:t>0.16</a:t>
              </a:r>
              <a:endParaRPr lang="en-US" altLang="zh-CN" sz="2000" b="0" baseline="-25000">
                <a:latin typeface="Times New Roman" pitchFamily="18" charset="0"/>
              </a:endParaRPr>
            </a:p>
          </p:txBody>
        </p:sp>
        <p:sp>
          <p:nvSpPr>
            <p:cNvPr id="37915" name="Freeform 55"/>
            <p:cNvSpPr>
              <a:spLocks/>
            </p:cNvSpPr>
            <p:nvPr/>
          </p:nvSpPr>
          <p:spPr bwMode="auto">
            <a:xfrm>
              <a:off x="656" y="1758"/>
              <a:ext cx="665" cy="1357"/>
            </a:xfrm>
            <a:custGeom>
              <a:avLst/>
              <a:gdLst>
                <a:gd name="T0" fmla="*/ 0 w 840"/>
                <a:gd name="T1" fmla="*/ 1820 h 1820"/>
                <a:gd name="T2" fmla="*/ 420 w 840"/>
                <a:gd name="T3" fmla="*/ 1520 h 1820"/>
                <a:gd name="T4" fmla="*/ 620 w 840"/>
                <a:gd name="T5" fmla="*/ 1120 h 1820"/>
                <a:gd name="T6" fmla="*/ 840 w 840"/>
                <a:gd name="T7" fmla="*/ 0 h 18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0"/>
                <a:gd name="T13" fmla="*/ 0 h 1820"/>
                <a:gd name="T14" fmla="*/ 840 w 840"/>
                <a:gd name="T15" fmla="*/ 1820 h 18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0" h="1820">
                  <a:moveTo>
                    <a:pt x="0" y="1820"/>
                  </a:moveTo>
                  <a:cubicBezTo>
                    <a:pt x="158" y="1728"/>
                    <a:pt x="317" y="1637"/>
                    <a:pt x="420" y="1520"/>
                  </a:cubicBezTo>
                  <a:cubicBezTo>
                    <a:pt x="523" y="1403"/>
                    <a:pt x="550" y="1373"/>
                    <a:pt x="620" y="1120"/>
                  </a:cubicBezTo>
                  <a:cubicBezTo>
                    <a:pt x="690" y="867"/>
                    <a:pt x="765" y="433"/>
                    <a:pt x="840" y="0"/>
                  </a:cubicBezTo>
                </a:path>
              </a:pathLst>
            </a:custGeom>
            <a:noFill/>
            <a:ln w="57150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Freeform 56"/>
            <p:cNvSpPr>
              <a:spLocks/>
            </p:cNvSpPr>
            <p:nvPr/>
          </p:nvSpPr>
          <p:spPr bwMode="auto">
            <a:xfrm>
              <a:off x="1147" y="1776"/>
              <a:ext cx="886" cy="1312"/>
            </a:xfrm>
            <a:custGeom>
              <a:avLst/>
              <a:gdLst>
                <a:gd name="T0" fmla="*/ 0 w 1120"/>
                <a:gd name="T1" fmla="*/ 1760 h 1760"/>
                <a:gd name="T2" fmla="*/ 580 w 1120"/>
                <a:gd name="T3" fmla="*/ 1440 h 1760"/>
                <a:gd name="T4" fmla="*/ 860 w 1120"/>
                <a:gd name="T5" fmla="*/ 980 h 1760"/>
                <a:gd name="T6" fmla="*/ 1120 w 1120"/>
                <a:gd name="T7" fmla="*/ 0 h 17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0"/>
                <a:gd name="T13" fmla="*/ 0 h 1760"/>
                <a:gd name="T14" fmla="*/ 1120 w 1120"/>
                <a:gd name="T15" fmla="*/ 1760 h 17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0" h="1760">
                  <a:moveTo>
                    <a:pt x="0" y="1760"/>
                  </a:moveTo>
                  <a:cubicBezTo>
                    <a:pt x="218" y="1665"/>
                    <a:pt x="437" y="1570"/>
                    <a:pt x="580" y="1440"/>
                  </a:cubicBezTo>
                  <a:cubicBezTo>
                    <a:pt x="723" y="1310"/>
                    <a:pt x="770" y="1220"/>
                    <a:pt x="860" y="980"/>
                  </a:cubicBezTo>
                  <a:cubicBezTo>
                    <a:pt x="950" y="740"/>
                    <a:pt x="1035" y="370"/>
                    <a:pt x="1120" y="0"/>
                  </a:cubicBezTo>
                </a:path>
              </a:pathLst>
            </a:custGeom>
            <a:noFill/>
            <a:ln w="57150">
              <a:solidFill>
                <a:srgbClr val="CCFF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Text Box 57"/>
            <p:cNvSpPr txBox="1">
              <a:spLocks noChangeArrowheads="1"/>
            </p:cNvSpPr>
            <p:nvPr/>
          </p:nvSpPr>
          <p:spPr bwMode="auto">
            <a:xfrm>
              <a:off x="957" y="1475"/>
              <a:ext cx="902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200" b="0" i="1">
                  <a:latin typeface="Times New Roman" pitchFamily="18" charset="0"/>
                </a:rPr>
                <a:t>u</a:t>
              </a:r>
              <a:r>
                <a:rPr lang="en-US" altLang="zh-CN" sz="2200" b="0" baseline="-25000">
                  <a:latin typeface="Times New Roman" pitchFamily="18" charset="0"/>
                </a:rPr>
                <a:t>CE </a:t>
              </a:r>
              <a:r>
                <a:rPr lang="en-US" altLang="zh-CN" sz="2200" b="0">
                  <a:latin typeface="Times New Roman" pitchFamily="18" charset="0"/>
                </a:rPr>
                <a:t>= 0</a:t>
              </a:r>
              <a:r>
                <a:rPr lang="en-US" altLang="zh-CN" sz="2200" b="0" i="1">
                  <a:latin typeface="Times New Roman" pitchFamily="18" charset="0"/>
                </a:rPr>
                <a:t>V</a:t>
              </a:r>
              <a:endParaRPr lang="en-US" altLang="zh-CN" sz="2200" b="0">
                <a:latin typeface="Times New Roman" pitchFamily="18" charset="0"/>
              </a:endParaRPr>
            </a:p>
          </p:txBody>
        </p:sp>
        <p:sp>
          <p:nvSpPr>
            <p:cNvPr id="37918" name="Text Box 58"/>
            <p:cNvSpPr txBox="1">
              <a:spLocks noChangeArrowheads="1"/>
            </p:cNvSpPr>
            <p:nvPr/>
          </p:nvSpPr>
          <p:spPr bwMode="auto">
            <a:xfrm>
              <a:off x="1780" y="1505"/>
              <a:ext cx="569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200" b="0">
                  <a:latin typeface="Times New Roman" pitchFamily="18" charset="0"/>
                </a:rPr>
                <a:t>-6</a:t>
              </a:r>
              <a:r>
                <a:rPr lang="en-US" altLang="zh-CN" sz="2200" b="0" i="1">
                  <a:latin typeface="Times New Roman" pitchFamily="18" charset="0"/>
                </a:rPr>
                <a:t>V</a:t>
              </a:r>
              <a:endParaRPr lang="en-US" altLang="zh-CN" sz="2200" b="0" baseline="-25000">
                <a:latin typeface="Times New Roman" pitchFamily="18" charset="0"/>
              </a:endParaRPr>
            </a:p>
          </p:txBody>
        </p:sp>
        <p:sp>
          <p:nvSpPr>
            <p:cNvPr id="37919" name="Text Box 59"/>
            <p:cNvSpPr txBox="1">
              <a:spLocks noChangeArrowheads="1"/>
            </p:cNvSpPr>
            <p:nvPr/>
          </p:nvSpPr>
          <p:spPr bwMode="auto">
            <a:xfrm>
              <a:off x="697" y="3521"/>
              <a:ext cx="178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>
                  <a:latin typeface="Times New Roman" pitchFamily="18" charset="0"/>
                </a:rPr>
                <a:t>3AX1</a:t>
              </a:r>
              <a:r>
                <a:rPr lang="zh-CN" altLang="en-US" sz="2400">
                  <a:latin typeface="Times New Roman" pitchFamily="18" charset="0"/>
                </a:rPr>
                <a:t>的输入特性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850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4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96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>
            <a:extLst>
              <a:ext uri="{FF2B5EF4-FFF2-40B4-BE49-F238E27FC236}">
                <a16:creationId xmlns:a16="http://schemas.microsoft.com/office/drawing/2014/main" id="{4D8125AF-4FBF-411C-A429-17B6428644BB}"/>
              </a:ext>
            </a:extLst>
          </p:cNvPr>
          <p:cNvGrpSpPr>
            <a:grpSpLocks/>
          </p:cNvGrpSpPr>
          <p:nvPr/>
        </p:nvGrpSpPr>
        <p:grpSpPr bwMode="auto">
          <a:xfrm>
            <a:off x="2195736" y="1844824"/>
            <a:ext cx="4276725" cy="4246563"/>
            <a:chOff x="243" y="1565"/>
            <a:chExt cx="2694" cy="2675"/>
          </a:xfrm>
        </p:grpSpPr>
        <p:sp>
          <p:nvSpPr>
            <p:cNvPr id="64" name="Text Box 7">
              <a:extLst>
                <a:ext uri="{FF2B5EF4-FFF2-40B4-BE49-F238E27FC236}">
                  <a16:creationId xmlns:a16="http://schemas.microsoft.com/office/drawing/2014/main" id="{F7C7D7E8-A215-4D71-A9A7-162ED73EE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3954"/>
              <a:ext cx="150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)3AX1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的输出特性</a:t>
              </a:r>
            </a:p>
          </p:txBody>
        </p:sp>
        <p:grpSp>
          <p:nvGrpSpPr>
            <p:cNvPr id="65" name="Group 8">
              <a:extLst>
                <a:ext uri="{FF2B5EF4-FFF2-40B4-BE49-F238E27FC236}">
                  <a16:creationId xmlns:a16="http://schemas.microsoft.com/office/drawing/2014/main" id="{53DCC472-28CC-4F65-9257-A2694A718F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4" y="1911"/>
              <a:ext cx="1680" cy="1766"/>
              <a:chOff x="1918" y="12160"/>
              <a:chExt cx="3620" cy="2840"/>
            </a:xfrm>
          </p:grpSpPr>
          <p:sp>
            <p:nvSpPr>
              <p:cNvPr id="121" name="Line 9">
                <a:extLst>
                  <a:ext uri="{FF2B5EF4-FFF2-40B4-BE49-F238E27FC236}">
                    <a16:creationId xmlns:a16="http://schemas.microsoft.com/office/drawing/2014/main" id="{F6442729-7E03-4E55-856B-C30785590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8" y="12160"/>
                <a:ext cx="0" cy="284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 type="stealth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10">
                <a:extLst>
                  <a:ext uri="{FF2B5EF4-FFF2-40B4-BE49-F238E27FC236}">
                    <a16:creationId xmlns:a16="http://schemas.microsoft.com/office/drawing/2014/main" id="{95679DCE-D381-4C71-A53E-055A2E48A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8" y="15000"/>
                <a:ext cx="3620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Freeform 11">
                <a:extLst>
                  <a:ext uri="{FF2B5EF4-FFF2-40B4-BE49-F238E27FC236}">
                    <a16:creationId xmlns:a16="http://schemas.microsoft.com/office/drawing/2014/main" id="{FFD005B5-B3B3-4389-95F0-865558514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4520"/>
                <a:ext cx="3180" cy="460"/>
              </a:xfrm>
              <a:custGeom>
                <a:avLst/>
                <a:gdLst>
                  <a:gd name="T0" fmla="*/ 0 w 2780"/>
                  <a:gd name="T1" fmla="*/ 380 h 380"/>
                  <a:gd name="T2" fmla="*/ 180 w 2780"/>
                  <a:gd name="T3" fmla="*/ 200 h 380"/>
                  <a:gd name="T4" fmla="*/ 820 w 2780"/>
                  <a:gd name="T5" fmla="*/ 100 h 380"/>
                  <a:gd name="T6" fmla="*/ 2780 w 2780"/>
                  <a:gd name="T7" fmla="*/ 0 h 3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0"/>
                  <a:gd name="T13" fmla="*/ 0 h 380"/>
                  <a:gd name="T14" fmla="*/ 2780 w 2780"/>
                  <a:gd name="T15" fmla="*/ 380 h 3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0" h="380">
                    <a:moveTo>
                      <a:pt x="0" y="380"/>
                    </a:moveTo>
                    <a:cubicBezTo>
                      <a:pt x="21" y="313"/>
                      <a:pt x="43" y="247"/>
                      <a:pt x="180" y="200"/>
                    </a:cubicBezTo>
                    <a:cubicBezTo>
                      <a:pt x="317" y="153"/>
                      <a:pt x="387" y="133"/>
                      <a:pt x="820" y="100"/>
                    </a:cubicBezTo>
                    <a:cubicBezTo>
                      <a:pt x="1253" y="67"/>
                      <a:pt x="2016" y="33"/>
                      <a:pt x="278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4" name="Line 12">
                <a:extLst>
                  <a:ext uri="{FF2B5EF4-FFF2-40B4-BE49-F238E27FC236}">
                    <a16:creationId xmlns:a16="http://schemas.microsoft.com/office/drawing/2014/main" id="{0AF9FBD0-900E-45BA-80FF-8222E3BD6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18" y="12580"/>
                <a:ext cx="240" cy="240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13">
                <a:extLst>
                  <a:ext uri="{FF2B5EF4-FFF2-40B4-BE49-F238E27FC236}">
                    <a16:creationId xmlns:a16="http://schemas.microsoft.com/office/drawing/2014/main" id="{B0B0BAFA-8515-473E-9B62-D46F4E801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4220"/>
                <a:ext cx="2960" cy="680"/>
              </a:xfrm>
              <a:custGeom>
                <a:avLst/>
                <a:gdLst>
                  <a:gd name="T0" fmla="*/ 0 w 2780"/>
                  <a:gd name="T1" fmla="*/ 380 h 380"/>
                  <a:gd name="T2" fmla="*/ 180 w 2780"/>
                  <a:gd name="T3" fmla="*/ 200 h 380"/>
                  <a:gd name="T4" fmla="*/ 820 w 2780"/>
                  <a:gd name="T5" fmla="*/ 100 h 380"/>
                  <a:gd name="T6" fmla="*/ 2780 w 2780"/>
                  <a:gd name="T7" fmla="*/ 0 h 3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0"/>
                  <a:gd name="T13" fmla="*/ 0 h 380"/>
                  <a:gd name="T14" fmla="*/ 2780 w 2780"/>
                  <a:gd name="T15" fmla="*/ 380 h 3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0" h="380">
                    <a:moveTo>
                      <a:pt x="0" y="380"/>
                    </a:moveTo>
                    <a:cubicBezTo>
                      <a:pt x="21" y="313"/>
                      <a:pt x="43" y="247"/>
                      <a:pt x="180" y="200"/>
                    </a:cubicBezTo>
                    <a:cubicBezTo>
                      <a:pt x="317" y="153"/>
                      <a:pt x="387" y="133"/>
                      <a:pt x="820" y="100"/>
                    </a:cubicBezTo>
                    <a:cubicBezTo>
                      <a:pt x="1253" y="67"/>
                      <a:pt x="2016" y="33"/>
                      <a:pt x="278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6" name="Freeform 14">
                <a:extLst>
                  <a:ext uri="{FF2B5EF4-FFF2-40B4-BE49-F238E27FC236}">
                    <a16:creationId xmlns:a16="http://schemas.microsoft.com/office/drawing/2014/main" id="{C53BECB9-3C0B-4639-95D6-51478C8DF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" y="13980"/>
                <a:ext cx="2680" cy="575"/>
              </a:xfrm>
              <a:custGeom>
                <a:avLst/>
                <a:gdLst>
                  <a:gd name="T0" fmla="*/ 0 w 2780"/>
                  <a:gd name="T1" fmla="*/ 380 h 380"/>
                  <a:gd name="T2" fmla="*/ 180 w 2780"/>
                  <a:gd name="T3" fmla="*/ 200 h 380"/>
                  <a:gd name="T4" fmla="*/ 820 w 2780"/>
                  <a:gd name="T5" fmla="*/ 100 h 380"/>
                  <a:gd name="T6" fmla="*/ 2780 w 2780"/>
                  <a:gd name="T7" fmla="*/ 0 h 3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0"/>
                  <a:gd name="T13" fmla="*/ 0 h 380"/>
                  <a:gd name="T14" fmla="*/ 2780 w 2780"/>
                  <a:gd name="T15" fmla="*/ 380 h 3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0" h="380">
                    <a:moveTo>
                      <a:pt x="0" y="380"/>
                    </a:moveTo>
                    <a:cubicBezTo>
                      <a:pt x="21" y="313"/>
                      <a:pt x="43" y="247"/>
                      <a:pt x="180" y="200"/>
                    </a:cubicBezTo>
                    <a:cubicBezTo>
                      <a:pt x="317" y="153"/>
                      <a:pt x="387" y="133"/>
                      <a:pt x="820" y="100"/>
                    </a:cubicBezTo>
                    <a:cubicBezTo>
                      <a:pt x="1253" y="67"/>
                      <a:pt x="2016" y="33"/>
                      <a:pt x="278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7" name="Freeform 15">
                <a:extLst>
                  <a:ext uri="{FF2B5EF4-FFF2-40B4-BE49-F238E27FC236}">
                    <a16:creationId xmlns:a16="http://schemas.microsoft.com/office/drawing/2014/main" id="{263D2D22-3F75-4D29-86AD-D4E3C9823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13700"/>
                <a:ext cx="2520" cy="580"/>
              </a:xfrm>
              <a:custGeom>
                <a:avLst/>
                <a:gdLst>
                  <a:gd name="T0" fmla="*/ 0 w 2780"/>
                  <a:gd name="T1" fmla="*/ 380 h 380"/>
                  <a:gd name="T2" fmla="*/ 180 w 2780"/>
                  <a:gd name="T3" fmla="*/ 200 h 380"/>
                  <a:gd name="T4" fmla="*/ 820 w 2780"/>
                  <a:gd name="T5" fmla="*/ 100 h 380"/>
                  <a:gd name="T6" fmla="*/ 2780 w 2780"/>
                  <a:gd name="T7" fmla="*/ 0 h 3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0"/>
                  <a:gd name="T13" fmla="*/ 0 h 380"/>
                  <a:gd name="T14" fmla="*/ 2780 w 2780"/>
                  <a:gd name="T15" fmla="*/ 380 h 3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0" h="380">
                    <a:moveTo>
                      <a:pt x="0" y="380"/>
                    </a:moveTo>
                    <a:cubicBezTo>
                      <a:pt x="21" y="313"/>
                      <a:pt x="43" y="247"/>
                      <a:pt x="180" y="200"/>
                    </a:cubicBezTo>
                    <a:cubicBezTo>
                      <a:pt x="317" y="153"/>
                      <a:pt x="387" y="133"/>
                      <a:pt x="820" y="100"/>
                    </a:cubicBezTo>
                    <a:cubicBezTo>
                      <a:pt x="1253" y="67"/>
                      <a:pt x="2016" y="33"/>
                      <a:pt x="278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8" name="Freeform 16">
                <a:extLst>
                  <a:ext uri="{FF2B5EF4-FFF2-40B4-BE49-F238E27FC236}">
                    <a16:creationId xmlns:a16="http://schemas.microsoft.com/office/drawing/2014/main" id="{B62D8986-824B-41C2-8263-10231D606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8" y="13420"/>
                <a:ext cx="2440" cy="580"/>
              </a:xfrm>
              <a:custGeom>
                <a:avLst/>
                <a:gdLst>
                  <a:gd name="T0" fmla="*/ 0 w 2780"/>
                  <a:gd name="T1" fmla="*/ 380 h 380"/>
                  <a:gd name="T2" fmla="*/ 180 w 2780"/>
                  <a:gd name="T3" fmla="*/ 200 h 380"/>
                  <a:gd name="T4" fmla="*/ 820 w 2780"/>
                  <a:gd name="T5" fmla="*/ 100 h 380"/>
                  <a:gd name="T6" fmla="*/ 2780 w 2780"/>
                  <a:gd name="T7" fmla="*/ 0 h 3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0"/>
                  <a:gd name="T13" fmla="*/ 0 h 380"/>
                  <a:gd name="T14" fmla="*/ 2780 w 2780"/>
                  <a:gd name="T15" fmla="*/ 380 h 3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0" h="380">
                    <a:moveTo>
                      <a:pt x="0" y="380"/>
                    </a:moveTo>
                    <a:cubicBezTo>
                      <a:pt x="21" y="313"/>
                      <a:pt x="43" y="247"/>
                      <a:pt x="180" y="200"/>
                    </a:cubicBezTo>
                    <a:cubicBezTo>
                      <a:pt x="317" y="153"/>
                      <a:pt x="387" y="133"/>
                      <a:pt x="820" y="100"/>
                    </a:cubicBezTo>
                    <a:cubicBezTo>
                      <a:pt x="1253" y="67"/>
                      <a:pt x="2016" y="33"/>
                      <a:pt x="278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9" name="Freeform 17">
                <a:extLst>
                  <a:ext uri="{FF2B5EF4-FFF2-40B4-BE49-F238E27FC236}">
                    <a16:creationId xmlns:a16="http://schemas.microsoft.com/office/drawing/2014/main" id="{9BB6D9AE-A5CD-406E-9572-7F7F16CF3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8" y="13160"/>
                <a:ext cx="2280" cy="540"/>
              </a:xfrm>
              <a:custGeom>
                <a:avLst/>
                <a:gdLst>
                  <a:gd name="T0" fmla="*/ 0 w 2780"/>
                  <a:gd name="T1" fmla="*/ 380 h 380"/>
                  <a:gd name="T2" fmla="*/ 180 w 2780"/>
                  <a:gd name="T3" fmla="*/ 200 h 380"/>
                  <a:gd name="T4" fmla="*/ 820 w 2780"/>
                  <a:gd name="T5" fmla="*/ 100 h 380"/>
                  <a:gd name="T6" fmla="*/ 2780 w 2780"/>
                  <a:gd name="T7" fmla="*/ 0 h 3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0"/>
                  <a:gd name="T13" fmla="*/ 0 h 380"/>
                  <a:gd name="T14" fmla="*/ 2780 w 2780"/>
                  <a:gd name="T15" fmla="*/ 380 h 3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0" h="380">
                    <a:moveTo>
                      <a:pt x="0" y="380"/>
                    </a:moveTo>
                    <a:cubicBezTo>
                      <a:pt x="21" y="313"/>
                      <a:pt x="43" y="247"/>
                      <a:pt x="180" y="200"/>
                    </a:cubicBezTo>
                    <a:cubicBezTo>
                      <a:pt x="317" y="153"/>
                      <a:pt x="387" y="133"/>
                      <a:pt x="820" y="100"/>
                    </a:cubicBezTo>
                    <a:cubicBezTo>
                      <a:pt x="1253" y="67"/>
                      <a:pt x="2016" y="33"/>
                      <a:pt x="278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0" name="Freeform 18">
                <a:extLst>
                  <a:ext uri="{FF2B5EF4-FFF2-40B4-BE49-F238E27FC236}">
                    <a16:creationId xmlns:a16="http://schemas.microsoft.com/office/drawing/2014/main" id="{39AE7CB7-96F7-4FEE-A75B-2E7D2C5F8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8" y="12880"/>
                <a:ext cx="2160" cy="480"/>
              </a:xfrm>
              <a:custGeom>
                <a:avLst/>
                <a:gdLst>
                  <a:gd name="T0" fmla="*/ 0 w 2780"/>
                  <a:gd name="T1" fmla="*/ 380 h 380"/>
                  <a:gd name="T2" fmla="*/ 180 w 2780"/>
                  <a:gd name="T3" fmla="*/ 200 h 380"/>
                  <a:gd name="T4" fmla="*/ 820 w 2780"/>
                  <a:gd name="T5" fmla="*/ 100 h 380"/>
                  <a:gd name="T6" fmla="*/ 2780 w 2780"/>
                  <a:gd name="T7" fmla="*/ 0 h 3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0"/>
                  <a:gd name="T13" fmla="*/ 0 h 380"/>
                  <a:gd name="T14" fmla="*/ 2780 w 2780"/>
                  <a:gd name="T15" fmla="*/ 380 h 3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0" h="380">
                    <a:moveTo>
                      <a:pt x="0" y="380"/>
                    </a:moveTo>
                    <a:cubicBezTo>
                      <a:pt x="21" y="313"/>
                      <a:pt x="43" y="247"/>
                      <a:pt x="180" y="200"/>
                    </a:cubicBezTo>
                    <a:cubicBezTo>
                      <a:pt x="317" y="153"/>
                      <a:pt x="387" y="133"/>
                      <a:pt x="820" y="100"/>
                    </a:cubicBezTo>
                    <a:cubicBezTo>
                      <a:pt x="1253" y="67"/>
                      <a:pt x="2016" y="33"/>
                      <a:pt x="278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1" name="Freeform 19">
                <a:extLst>
                  <a:ext uri="{FF2B5EF4-FFF2-40B4-BE49-F238E27FC236}">
                    <a16:creationId xmlns:a16="http://schemas.microsoft.com/office/drawing/2014/main" id="{DE5F9B04-730A-4B37-A535-1AA4A0D57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8" y="12620"/>
                <a:ext cx="1980" cy="580"/>
              </a:xfrm>
              <a:custGeom>
                <a:avLst/>
                <a:gdLst>
                  <a:gd name="T0" fmla="*/ 0 w 2780"/>
                  <a:gd name="T1" fmla="*/ 380 h 380"/>
                  <a:gd name="T2" fmla="*/ 180 w 2780"/>
                  <a:gd name="T3" fmla="*/ 200 h 380"/>
                  <a:gd name="T4" fmla="*/ 820 w 2780"/>
                  <a:gd name="T5" fmla="*/ 100 h 380"/>
                  <a:gd name="T6" fmla="*/ 2780 w 2780"/>
                  <a:gd name="T7" fmla="*/ 0 h 3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0"/>
                  <a:gd name="T13" fmla="*/ 0 h 380"/>
                  <a:gd name="T14" fmla="*/ 2780 w 2780"/>
                  <a:gd name="T15" fmla="*/ 380 h 3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0" h="380">
                    <a:moveTo>
                      <a:pt x="0" y="380"/>
                    </a:moveTo>
                    <a:cubicBezTo>
                      <a:pt x="21" y="313"/>
                      <a:pt x="43" y="247"/>
                      <a:pt x="180" y="200"/>
                    </a:cubicBezTo>
                    <a:cubicBezTo>
                      <a:pt x="317" y="153"/>
                      <a:pt x="387" y="133"/>
                      <a:pt x="820" y="100"/>
                    </a:cubicBezTo>
                    <a:cubicBezTo>
                      <a:pt x="1253" y="67"/>
                      <a:pt x="2016" y="33"/>
                      <a:pt x="278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2" name="Freeform 20">
                <a:extLst>
                  <a:ext uri="{FF2B5EF4-FFF2-40B4-BE49-F238E27FC236}">
                    <a16:creationId xmlns:a16="http://schemas.microsoft.com/office/drawing/2014/main" id="{5C334BCC-3A29-481F-B4A2-B21B84C99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8" y="12400"/>
                <a:ext cx="1500" cy="580"/>
              </a:xfrm>
              <a:custGeom>
                <a:avLst/>
                <a:gdLst>
                  <a:gd name="T0" fmla="*/ 0 w 2780"/>
                  <a:gd name="T1" fmla="*/ 380 h 380"/>
                  <a:gd name="T2" fmla="*/ 180 w 2780"/>
                  <a:gd name="T3" fmla="*/ 200 h 380"/>
                  <a:gd name="T4" fmla="*/ 820 w 2780"/>
                  <a:gd name="T5" fmla="*/ 100 h 380"/>
                  <a:gd name="T6" fmla="*/ 2780 w 2780"/>
                  <a:gd name="T7" fmla="*/ 0 h 3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0"/>
                  <a:gd name="T13" fmla="*/ 0 h 380"/>
                  <a:gd name="T14" fmla="*/ 2780 w 2780"/>
                  <a:gd name="T15" fmla="*/ 380 h 3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0" h="380">
                    <a:moveTo>
                      <a:pt x="0" y="380"/>
                    </a:moveTo>
                    <a:cubicBezTo>
                      <a:pt x="21" y="313"/>
                      <a:pt x="43" y="247"/>
                      <a:pt x="180" y="200"/>
                    </a:cubicBezTo>
                    <a:cubicBezTo>
                      <a:pt x="317" y="153"/>
                      <a:pt x="387" y="133"/>
                      <a:pt x="820" y="100"/>
                    </a:cubicBezTo>
                    <a:cubicBezTo>
                      <a:pt x="1253" y="67"/>
                      <a:pt x="2016" y="33"/>
                      <a:pt x="278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" name="Freeform 21">
                <a:extLst>
                  <a:ext uri="{FF2B5EF4-FFF2-40B4-BE49-F238E27FC236}">
                    <a16:creationId xmlns:a16="http://schemas.microsoft.com/office/drawing/2014/main" id="{DDAADB71-7E12-47FE-BA37-3B7591B8D4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4800"/>
                <a:ext cx="3280" cy="180"/>
              </a:xfrm>
              <a:custGeom>
                <a:avLst/>
                <a:gdLst>
                  <a:gd name="T0" fmla="*/ 0 w 2780"/>
                  <a:gd name="T1" fmla="*/ 380 h 380"/>
                  <a:gd name="T2" fmla="*/ 180 w 2780"/>
                  <a:gd name="T3" fmla="*/ 200 h 380"/>
                  <a:gd name="T4" fmla="*/ 820 w 2780"/>
                  <a:gd name="T5" fmla="*/ 100 h 380"/>
                  <a:gd name="T6" fmla="*/ 2780 w 2780"/>
                  <a:gd name="T7" fmla="*/ 0 h 3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0"/>
                  <a:gd name="T13" fmla="*/ 0 h 380"/>
                  <a:gd name="T14" fmla="*/ 2780 w 2780"/>
                  <a:gd name="T15" fmla="*/ 380 h 3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0" h="380">
                    <a:moveTo>
                      <a:pt x="0" y="380"/>
                    </a:moveTo>
                    <a:cubicBezTo>
                      <a:pt x="21" y="313"/>
                      <a:pt x="43" y="247"/>
                      <a:pt x="180" y="200"/>
                    </a:cubicBezTo>
                    <a:cubicBezTo>
                      <a:pt x="317" y="153"/>
                      <a:pt x="387" y="133"/>
                      <a:pt x="820" y="100"/>
                    </a:cubicBezTo>
                    <a:cubicBezTo>
                      <a:pt x="1253" y="67"/>
                      <a:pt x="2016" y="33"/>
                      <a:pt x="2780" y="0"/>
                    </a:cubicBezTo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6" name="Group 22">
              <a:extLst>
                <a:ext uri="{FF2B5EF4-FFF2-40B4-BE49-F238E27FC236}">
                  <a16:creationId xmlns:a16="http://schemas.microsoft.com/office/drawing/2014/main" id="{F5E962BA-5752-413B-A008-44CFE239AC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6" y="3549"/>
              <a:ext cx="1467" cy="125"/>
              <a:chOff x="2058" y="14580"/>
              <a:chExt cx="3160" cy="200"/>
            </a:xfrm>
          </p:grpSpPr>
          <p:sp>
            <p:nvSpPr>
              <p:cNvPr id="114" name="Line 23">
                <a:extLst>
                  <a:ext uri="{FF2B5EF4-FFF2-40B4-BE49-F238E27FC236}">
                    <a16:creationId xmlns:a16="http://schemas.microsoft.com/office/drawing/2014/main" id="{026A25FB-CCF4-4DB4-A8F5-A5C26A1B0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58" y="14640"/>
                <a:ext cx="300" cy="140"/>
              </a:xfrm>
              <a:prstGeom prst="line">
                <a:avLst/>
              </a:prstGeom>
              <a:noFill/>
              <a:ln w="28575">
                <a:solidFill>
                  <a:srgbClr val="00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24">
                <a:extLst>
                  <a:ext uri="{FF2B5EF4-FFF2-40B4-BE49-F238E27FC236}">
                    <a16:creationId xmlns:a16="http://schemas.microsoft.com/office/drawing/2014/main" id="{0790176D-4EE1-4D34-9A1E-0D0C97A00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8" y="14640"/>
                <a:ext cx="400" cy="140"/>
              </a:xfrm>
              <a:prstGeom prst="line">
                <a:avLst/>
              </a:prstGeom>
              <a:noFill/>
              <a:ln w="28575">
                <a:solidFill>
                  <a:srgbClr val="00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25">
                <a:extLst>
                  <a:ext uri="{FF2B5EF4-FFF2-40B4-BE49-F238E27FC236}">
                    <a16:creationId xmlns:a16="http://schemas.microsoft.com/office/drawing/2014/main" id="{008E0C1C-3144-4B7B-855D-F8DF318E8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58" y="14640"/>
                <a:ext cx="380" cy="140"/>
              </a:xfrm>
              <a:prstGeom prst="line">
                <a:avLst/>
              </a:prstGeom>
              <a:noFill/>
              <a:ln w="28575">
                <a:solidFill>
                  <a:srgbClr val="00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26">
                <a:extLst>
                  <a:ext uri="{FF2B5EF4-FFF2-40B4-BE49-F238E27FC236}">
                    <a16:creationId xmlns:a16="http://schemas.microsoft.com/office/drawing/2014/main" id="{02D49A71-30CD-43AD-A08F-D260CD91B9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8" y="14620"/>
                <a:ext cx="500" cy="160"/>
              </a:xfrm>
              <a:prstGeom prst="line">
                <a:avLst/>
              </a:prstGeom>
              <a:noFill/>
              <a:ln w="28575">
                <a:solidFill>
                  <a:srgbClr val="00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27">
                <a:extLst>
                  <a:ext uri="{FF2B5EF4-FFF2-40B4-BE49-F238E27FC236}">
                    <a16:creationId xmlns:a16="http://schemas.microsoft.com/office/drawing/2014/main" id="{F102597A-5BE4-4704-837F-E4FC57720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8" y="14600"/>
                <a:ext cx="560" cy="180"/>
              </a:xfrm>
              <a:prstGeom prst="line">
                <a:avLst/>
              </a:prstGeom>
              <a:noFill/>
              <a:ln w="28575">
                <a:solidFill>
                  <a:srgbClr val="00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28">
                <a:extLst>
                  <a:ext uri="{FF2B5EF4-FFF2-40B4-BE49-F238E27FC236}">
                    <a16:creationId xmlns:a16="http://schemas.microsoft.com/office/drawing/2014/main" id="{8318CFC6-972D-4D48-B401-2C295B091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58" y="14600"/>
                <a:ext cx="620" cy="180"/>
              </a:xfrm>
              <a:prstGeom prst="line">
                <a:avLst/>
              </a:prstGeom>
              <a:noFill/>
              <a:ln w="28575">
                <a:solidFill>
                  <a:srgbClr val="00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29">
                <a:extLst>
                  <a:ext uri="{FF2B5EF4-FFF2-40B4-BE49-F238E27FC236}">
                    <a16:creationId xmlns:a16="http://schemas.microsoft.com/office/drawing/2014/main" id="{32915F6D-535F-444A-BFD2-C952B12F1E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38" y="14580"/>
                <a:ext cx="580" cy="200"/>
              </a:xfrm>
              <a:prstGeom prst="line">
                <a:avLst/>
              </a:prstGeom>
              <a:noFill/>
              <a:ln w="28575">
                <a:solidFill>
                  <a:srgbClr val="00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" name="Line 30">
              <a:extLst>
                <a:ext uri="{FF2B5EF4-FFF2-40B4-BE49-F238E27FC236}">
                  <a16:creationId xmlns:a16="http://schemas.microsoft.com/office/drawing/2014/main" id="{E859B3C0-EE3F-48ED-9A24-416B16EF8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9" y="2219"/>
              <a:ext cx="93" cy="12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31">
              <a:extLst>
                <a:ext uri="{FF2B5EF4-FFF2-40B4-BE49-F238E27FC236}">
                  <a16:creationId xmlns:a16="http://schemas.microsoft.com/office/drawing/2014/main" id="{5BFD2CCD-BFE1-48E2-967B-8704CD91D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" y="2381"/>
              <a:ext cx="93" cy="112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32">
              <a:extLst>
                <a:ext uri="{FF2B5EF4-FFF2-40B4-BE49-F238E27FC236}">
                  <a16:creationId xmlns:a16="http://schemas.microsoft.com/office/drawing/2014/main" id="{C1BE5660-AB51-4C34-B7D6-9FEA6E4CD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" y="2555"/>
              <a:ext cx="74" cy="7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33">
              <a:extLst>
                <a:ext uri="{FF2B5EF4-FFF2-40B4-BE49-F238E27FC236}">
                  <a16:creationId xmlns:a16="http://schemas.microsoft.com/office/drawing/2014/main" id="{9D2F65A5-0320-4AE0-B05F-483E24350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" y="2717"/>
              <a:ext cx="65" cy="7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34">
              <a:extLst>
                <a:ext uri="{FF2B5EF4-FFF2-40B4-BE49-F238E27FC236}">
                  <a16:creationId xmlns:a16="http://schemas.microsoft.com/office/drawing/2014/main" id="{8841416D-27F3-4180-AE45-E0E84644C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" y="2940"/>
              <a:ext cx="46" cy="8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35">
              <a:extLst>
                <a:ext uri="{FF2B5EF4-FFF2-40B4-BE49-F238E27FC236}">
                  <a16:creationId xmlns:a16="http://schemas.microsoft.com/office/drawing/2014/main" id="{97F6EBA7-01DC-4300-B5DD-9EAD93CA1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9" y="3114"/>
              <a:ext cx="28" cy="75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36">
              <a:extLst>
                <a:ext uri="{FF2B5EF4-FFF2-40B4-BE49-F238E27FC236}">
                  <a16:creationId xmlns:a16="http://schemas.microsoft.com/office/drawing/2014/main" id="{0CBD9646-82B7-4942-9C2B-728853B0B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" y="3276"/>
              <a:ext cx="18" cy="3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Text Box 37">
              <a:extLst>
                <a:ext uri="{FF2B5EF4-FFF2-40B4-BE49-F238E27FC236}">
                  <a16:creationId xmlns:a16="http://schemas.microsoft.com/office/drawing/2014/main" id="{34DC1859-DD27-46BD-BAC9-6233E5208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565"/>
              <a:ext cx="76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</a:rPr>
                <a:t>C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mA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5" name="Text Box 38">
              <a:extLst>
                <a:ext uri="{FF2B5EF4-FFF2-40B4-BE49-F238E27FC236}">
                  <a16:creationId xmlns:a16="http://schemas.microsoft.com/office/drawing/2014/main" id="{6F7A6307-FB52-4EE2-900B-09D7FD24A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3606"/>
              <a:ext cx="737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>
                  <a:latin typeface="Times New Roman" panose="02020603050405020304" pitchFamily="18" charset="0"/>
                </a:rPr>
                <a:t>-u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CE</a:t>
              </a:r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</a:rPr>
                <a:t>V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6" name="Text Box 39">
              <a:extLst>
                <a:ext uri="{FF2B5EF4-FFF2-40B4-BE49-F238E27FC236}">
                  <a16:creationId xmlns:a16="http://schemas.microsoft.com/office/drawing/2014/main" id="{7F6FA792-6A4D-4954-94A7-AB35475E1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0" y="3360"/>
              <a:ext cx="615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0" i="1">
                  <a:latin typeface="Times New Roman" panose="02020603050405020304" pitchFamily="18" charset="0"/>
                </a:rPr>
                <a:t>i</a:t>
              </a:r>
              <a:r>
                <a:rPr lang="en-US" altLang="zh-CN" b="0" i="1" baseline="-25000">
                  <a:latin typeface="Times New Roman" panose="02020603050405020304" pitchFamily="18" charset="0"/>
                </a:rPr>
                <a:t>B </a:t>
              </a:r>
              <a:r>
                <a:rPr lang="en-US" altLang="zh-CN" b="0">
                  <a:latin typeface="Times New Roman" panose="02020603050405020304" pitchFamily="18" charset="0"/>
                </a:rPr>
                <a:t>= 0</a:t>
              </a:r>
            </a:p>
          </p:txBody>
        </p:sp>
        <p:sp>
          <p:nvSpPr>
            <p:cNvPr id="77" name="Text Box 40">
              <a:extLst>
                <a:ext uri="{FF2B5EF4-FFF2-40B4-BE49-F238E27FC236}">
                  <a16:creationId xmlns:a16="http://schemas.microsoft.com/office/drawing/2014/main" id="{791E818D-2BD4-4FB7-A6D9-2EC921224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0" y="3191"/>
              <a:ext cx="56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0" dirty="0">
                  <a:latin typeface="Times New Roman" panose="02020603050405020304" pitchFamily="18" charset="0"/>
                </a:rPr>
                <a:t>0.02</a:t>
              </a:r>
              <a:r>
                <a:rPr lang="en-US" altLang="zh-CN" b="0" i="1" dirty="0">
                  <a:latin typeface="Times New Roman" panose="02020603050405020304" pitchFamily="18" charset="0"/>
                </a:rPr>
                <a:t>mA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78" name="Text Box 41">
              <a:extLst>
                <a:ext uri="{FF2B5EF4-FFF2-40B4-BE49-F238E27FC236}">
                  <a16:creationId xmlns:a16="http://schemas.microsoft.com/office/drawing/2014/main" id="{DB29E7C8-74CD-4D36-992A-613D68AC4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2999"/>
              <a:ext cx="651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0">
                  <a:latin typeface="Times New Roman" panose="02020603050405020304" pitchFamily="18" charset="0"/>
                </a:rPr>
                <a:t>0.04</a:t>
              </a:r>
              <a:r>
                <a:rPr lang="en-US" altLang="zh-CN" b="0" i="1">
                  <a:latin typeface="Times New Roman" panose="02020603050405020304" pitchFamily="18" charset="0"/>
                </a:rPr>
                <a:t>mA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79" name="Text Box 42">
              <a:extLst>
                <a:ext uri="{FF2B5EF4-FFF2-40B4-BE49-F238E27FC236}">
                  <a16:creationId xmlns:a16="http://schemas.microsoft.com/office/drawing/2014/main" id="{D29B3285-EDD5-43F1-8A80-442E984A3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3" y="2855"/>
              <a:ext cx="609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0">
                  <a:latin typeface="Times New Roman" panose="02020603050405020304" pitchFamily="18" charset="0"/>
                </a:rPr>
                <a:t>0.06</a:t>
              </a:r>
              <a:r>
                <a:rPr lang="en-US" altLang="zh-CN" b="0" i="1">
                  <a:latin typeface="Times New Roman" panose="02020603050405020304" pitchFamily="18" charset="0"/>
                </a:rPr>
                <a:t>mA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80" name="Text Box 43">
              <a:extLst>
                <a:ext uri="{FF2B5EF4-FFF2-40B4-BE49-F238E27FC236}">
                  <a16:creationId xmlns:a16="http://schemas.microsoft.com/office/drawing/2014/main" id="{3E1387B9-36B9-40E7-A98E-022158988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9" y="2711"/>
              <a:ext cx="699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0">
                  <a:latin typeface="Times New Roman" panose="02020603050405020304" pitchFamily="18" charset="0"/>
                </a:rPr>
                <a:t>0.08</a:t>
              </a:r>
              <a:r>
                <a:rPr lang="en-US" altLang="zh-CN" b="0" i="1">
                  <a:latin typeface="Times New Roman" panose="02020603050405020304" pitchFamily="18" charset="0"/>
                </a:rPr>
                <a:t>mA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81" name="Text Box 44">
              <a:extLst>
                <a:ext uri="{FF2B5EF4-FFF2-40B4-BE49-F238E27FC236}">
                  <a16:creationId xmlns:a16="http://schemas.microsoft.com/office/drawing/2014/main" id="{76B94463-C3C6-4CC3-B3D5-42E247672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4" y="2519"/>
              <a:ext cx="61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0">
                  <a:latin typeface="Times New Roman" panose="02020603050405020304" pitchFamily="18" charset="0"/>
                </a:rPr>
                <a:t>0.10</a:t>
              </a:r>
              <a:r>
                <a:rPr lang="en-US" altLang="zh-CN" b="0" i="1">
                  <a:latin typeface="Times New Roman" panose="02020603050405020304" pitchFamily="18" charset="0"/>
                </a:rPr>
                <a:t>mA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82" name="Text Box 45">
              <a:extLst>
                <a:ext uri="{FF2B5EF4-FFF2-40B4-BE49-F238E27FC236}">
                  <a16:creationId xmlns:a16="http://schemas.microsoft.com/office/drawing/2014/main" id="{F9180426-9B66-4E84-BF6B-356E18644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7" y="2376"/>
              <a:ext cx="601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0" dirty="0">
                  <a:latin typeface="Times New Roman" panose="02020603050405020304" pitchFamily="18" charset="0"/>
                </a:rPr>
                <a:t>0.12</a:t>
              </a:r>
              <a:r>
                <a:rPr lang="en-US" altLang="zh-CN" b="0" i="1" dirty="0">
                  <a:latin typeface="Times New Roman" panose="02020603050405020304" pitchFamily="18" charset="0"/>
                </a:rPr>
                <a:t>mA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83" name="Text Box 46">
              <a:extLst>
                <a:ext uri="{FF2B5EF4-FFF2-40B4-BE49-F238E27FC236}">
                  <a16:creationId xmlns:a16="http://schemas.microsoft.com/office/drawing/2014/main" id="{89469927-7866-4CB8-9EE7-75A8BBC3C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3" y="2183"/>
              <a:ext cx="771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0">
                  <a:latin typeface="Times New Roman" panose="02020603050405020304" pitchFamily="18" charset="0"/>
                </a:rPr>
                <a:t>0.14</a:t>
              </a:r>
              <a:r>
                <a:rPr lang="en-US" altLang="zh-CN" b="0" i="1">
                  <a:latin typeface="Times New Roman" panose="02020603050405020304" pitchFamily="18" charset="0"/>
                </a:rPr>
                <a:t>mA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84" name="Text Box 47">
              <a:extLst>
                <a:ext uri="{FF2B5EF4-FFF2-40B4-BE49-F238E27FC236}">
                  <a16:creationId xmlns:a16="http://schemas.microsoft.com/office/drawing/2014/main" id="{9A748BC0-3DBE-4579-929B-1F6CAA0CD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2039"/>
              <a:ext cx="61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0">
                  <a:latin typeface="Times New Roman" panose="02020603050405020304" pitchFamily="18" charset="0"/>
                </a:rPr>
                <a:t>0.16</a:t>
              </a:r>
              <a:r>
                <a:rPr lang="en-US" altLang="zh-CN" b="0" i="1">
                  <a:latin typeface="Times New Roman" panose="02020603050405020304" pitchFamily="18" charset="0"/>
                </a:rPr>
                <a:t>mA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85" name="Text Box 48">
              <a:extLst>
                <a:ext uri="{FF2B5EF4-FFF2-40B4-BE49-F238E27FC236}">
                  <a16:creationId xmlns:a16="http://schemas.microsoft.com/office/drawing/2014/main" id="{A130BB3D-F987-49EA-9512-FCF97889E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4" y="1895"/>
              <a:ext cx="6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0">
                  <a:latin typeface="Times New Roman" panose="02020603050405020304" pitchFamily="18" charset="0"/>
                </a:rPr>
                <a:t>0.18</a:t>
              </a:r>
              <a:r>
                <a:rPr lang="en-US" altLang="zh-CN" b="0" i="1">
                  <a:latin typeface="Times New Roman" panose="02020603050405020304" pitchFamily="18" charset="0"/>
                </a:rPr>
                <a:t>mA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86" name="Text Box 49">
              <a:extLst>
                <a:ext uri="{FF2B5EF4-FFF2-40B4-BE49-F238E27FC236}">
                  <a16:creationId xmlns:a16="http://schemas.microsoft.com/office/drawing/2014/main" id="{B8D88F17-A0EB-4CC3-A300-0BE858C3F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2356"/>
              <a:ext cx="24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latin typeface="Times New Roman" panose="02020603050405020304" pitchFamily="18" charset="0"/>
                </a:rPr>
                <a:t>放</a:t>
              </a:r>
            </a:p>
          </p:txBody>
        </p:sp>
        <p:sp>
          <p:nvSpPr>
            <p:cNvPr id="87" name="Text Box 50">
              <a:extLst>
                <a:ext uri="{FF2B5EF4-FFF2-40B4-BE49-F238E27FC236}">
                  <a16:creationId xmlns:a16="http://schemas.microsoft.com/office/drawing/2014/main" id="{180C6432-2649-4671-A668-A84A1CBA7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9" y="2866"/>
              <a:ext cx="260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latin typeface="Times New Roman" panose="02020603050405020304" pitchFamily="18" charset="0"/>
                </a:rPr>
                <a:t>大</a:t>
              </a:r>
            </a:p>
          </p:txBody>
        </p:sp>
        <p:sp>
          <p:nvSpPr>
            <p:cNvPr id="88" name="Text Box 51">
              <a:extLst>
                <a:ext uri="{FF2B5EF4-FFF2-40B4-BE49-F238E27FC236}">
                  <a16:creationId xmlns:a16="http://schemas.microsoft.com/office/drawing/2014/main" id="{FE5BFC22-71DC-495B-936E-7C544C816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3" y="3343"/>
              <a:ext cx="251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dirty="0">
                  <a:latin typeface="Times New Roman" panose="02020603050405020304" pitchFamily="18" charset="0"/>
                </a:rPr>
                <a:t>区</a:t>
              </a:r>
            </a:p>
          </p:txBody>
        </p:sp>
        <p:sp>
          <p:nvSpPr>
            <p:cNvPr id="89" name="Line 52">
              <a:extLst>
                <a:ext uri="{FF2B5EF4-FFF2-40B4-BE49-F238E27FC236}">
                  <a16:creationId xmlns:a16="http://schemas.microsoft.com/office/drawing/2014/main" id="{402B14D8-5DED-4D03-9C49-FBA2E25DD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7" y="3636"/>
              <a:ext cx="252" cy="27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Text Box 53">
              <a:extLst>
                <a:ext uri="{FF2B5EF4-FFF2-40B4-BE49-F238E27FC236}">
                  <a16:creationId xmlns:a16="http://schemas.microsoft.com/office/drawing/2014/main" id="{DDEDAF5B-6A0A-4CE5-A1EC-0536781E9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8" y="3464"/>
              <a:ext cx="66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latin typeface="Times New Roman" panose="02020603050405020304" pitchFamily="18" charset="0"/>
                </a:rPr>
                <a:t>截止区</a:t>
              </a:r>
            </a:p>
          </p:txBody>
        </p:sp>
        <p:sp>
          <p:nvSpPr>
            <p:cNvPr id="91" name="Line 54">
              <a:extLst>
                <a:ext uri="{FF2B5EF4-FFF2-40B4-BE49-F238E27FC236}">
                  <a16:creationId xmlns:a16="http://schemas.microsoft.com/office/drawing/2014/main" id="{A6C0CB8D-366C-4799-BE55-16EB4CA09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7" y="2331"/>
              <a:ext cx="111" cy="2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55">
              <a:extLst>
                <a:ext uri="{FF2B5EF4-FFF2-40B4-BE49-F238E27FC236}">
                  <a16:creationId xmlns:a16="http://schemas.microsoft.com/office/drawing/2014/main" id="{51880798-DAEB-4BB2-8902-534E8A602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" y="2642"/>
              <a:ext cx="68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latin typeface="Times New Roman" panose="02020603050405020304" pitchFamily="18" charset="0"/>
                </a:rPr>
                <a:t>饱和区</a:t>
              </a:r>
            </a:p>
          </p:txBody>
        </p:sp>
        <p:sp>
          <p:nvSpPr>
            <p:cNvPr id="93" name="Line 56">
              <a:extLst>
                <a:ext uri="{FF2B5EF4-FFF2-40B4-BE49-F238E27FC236}">
                  <a16:creationId xmlns:a16="http://schemas.microsoft.com/office/drawing/2014/main" id="{0C9F7683-CD29-4882-8D4E-2E7F350A2E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4" y="3325"/>
              <a:ext cx="36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57">
              <a:extLst>
                <a:ext uri="{FF2B5EF4-FFF2-40B4-BE49-F238E27FC236}">
                  <a16:creationId xmlns:a16="http://schemas.microsoft.com/office/drawing/2014/main" id="{354F23AC-E443-4F74-B12C-15FEB2A1B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2" y="2940"/>
              <a:ext cx="28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58">
              <a:extLst>
                <a:ext uri="{FF2B5EF4-FFF2-40B4-BE49-F238E27FC236}">
                  <a16:creationId xmlns:a16="http://schemas.microsoft.com/office/drawing/2014/main" id="{A215FB22-459C-44F4-B8B9-233B7AA35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2" y="2542"/>
              <a:ext cx="28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59">
              <a:extLst>
                <a:ext uri="{FF2B5EF4-FFF2-40B4-BE49-F238E27FC236}">
                  <a16:creationId xmlns:a16="http://schemas.microsoft.com/office/drawing/2014/main" id="{7BA639F5-155E-4D41-8D4A-628B9153D1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4" y="2132"/>
              <a:ext cx="55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60">
              <a:extLst>
                <a:ext uri="{FF2B5EF4-FFF2-40B4-BE49-F238E27FC236}">
                  <a16:creationId xmlns:a16="http://schemas.microsoft.com/office/drawing/2014/main" id="{6D60006E-08F1-4A22-992A-582B0C398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3209"/>
              <a:ext cx="19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8" name="Text Box 61">
              <a:extLst>
                <a:ext uri="{FF2B5EF4-FFF2-40B4-BE49-F238E27FC236}">
                  <a16:creationId xmlns:a16="http://schemas.microsoft.com/office/drawing/2014/main" id="{B3F6D204-EC92-4197-B81E-D472E0D12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3549"/>
              <a:ext cx="223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9" name="Text Box 62">
              <a:extLst>
                <a:ext uri="{FF2B5EF4-FFF2-40B4-BE49-F238E27FC236}">
                  <a16:creationId xmlns:a16="http://schemas.microsoft.com/office/drawing/2014/main" id="{81016070-7286-4C20-955B-7ECE14368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" y="2840"/>
              <a:ext cx="255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0" name="Text Box 63">
              <a:extLst>
                <a:ext uri="{FF2B5EF4-FFF2-40B4-BE49-F238E27FC236}">
                  <a16:creationId xmlns:a16="http://schemas.microsoft.com/office/drawing/2014/main" id="{291014C5-A7CE-4431-BBA0-BA7FB6F20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2443"/>
              <a:ext cx="25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1" name="Text Box 64">
              <a:extLst>
                <a:ext uri="{FF2B5EF4-FFF2-40B4-BE49-F238E27FC236}">
                  <a16:creationId xmlns:a16="http://schemas.microsoft.com/office/drawing/2014/main" id="{0E3AEB68-38D1-49E5-A7F1-CD1259032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" y="1990"/>
              <a:ext cx="26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02" name="Text Box 65">
              <a:extLst>
                <a:ext uri="{FF2B5EF4-FFF2-40B4-BE49-F238E27FC236}">
                  <a16:creationId xmlns:a16="http://schemas.microsoft.com/office/drawing/2014/main" id="{2D2E8992-C3A9-42B3-9718-DAA6A2CA4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0" y="1763"/>
              <a:ext cx="539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>
                  <a:latin typeface="Times New Roman" panose="02020603050405020304" pitchFamily="18" charset="0"/>
                </a:rPr>
                <a:t>20℃</a:t>
              </a:r>
            </a:p>
          </p:txBody>
        </p:sp>
        <p:sp>
          <p:nvSpPr>
            <p:cNvPr id="103" name="Line 66">
              <a:extLst>
                <a:ext uri="{FF2B5EF4-FFF2-40B4-BE49-F238E27FC236}">
                  <a16:creationId xmlns:a16="http://schemas.microsoft.com/office/drawing/2014/main" id="{FC4B928C-F62C-4C52-B24B-C3D446F61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" y="3674"/>
              <a:ext cx="0" cy="49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67">
              <a:extLst>
                <a:ext uri="{FF2B5EF4-FFF2-40B4-BE49-F238E27FC236}">
                  <a16:creationId xmlns:a16="http://schemas.microsoft.com/office/drawing/2014/main" id="{10E6AEF9-B4B6-4932-8141-92A2D20AE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674"/>
              <a:ext cx="0" cy="37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68">
              <a:extLst>
                <a:ext uri="{FF2B5EF4-FFF2-40B4-BE49-F238E27FC236}">
                  <a16:creationId xmlns:a16="http://schemas.microsoft.com/office/drawing/2014/main" id="{84DD5D2C-FE8A-4E1A-A417-A97FCC823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3" y="3674"/>
              <a:ext cx="0" cy="49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69">
              <a:extLst>
                <a:ext uri="{FF2B5EF4-FFF2-40B4-BE49-F238E27FC236}">
                  <a16:creationId xmlns:a16="http://schemas.microsoft.com/office/drawing/2014/main" id="{B3D7357D-9D51-43BF-937A-A85D7BBC5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3674"/>
              <a:ext cx="0" cy="49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70">
              <a:extLst>
                <a:ext uri="{FF2B5EF4-FFF2-40B4-BE49-F238E27FC236}">
                  <a16:creationId xmlns:a16="http://schemas.microsoft.com/office/drawing/2014/main" id="{949F9893-797F-40D2-9175-13AF4D1DD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7" y="3661"/>
              <a:ext cx="0" cy="5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71">
              <a:extLst>
                <a:ext uri="{FF2B5EF4-FFF2-40B4-BE49-F238E27FC236}">
                  <a16:creationId xmlns:a16="http://schemas.microsoft.com/office/drawing/2014/main" id="{4C4F748B-46EA-44F3-8314-30834117E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3674"/>
              <a:ext cx="0" cy="37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72">
              <a:extLst>
                <a:ext uri="{FF2B5EF4-FFF2-40B4-BE49-F238E27FC236}">
                  <a16:creationId xmlns:a16="http://schemas.microsoft.com/office/drawing/2014/main" id="{247173B3-1C23-4425-B5FE-93D3CE6F5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3691"/>
              <a:ext cx="260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0" name="Text Box 73">
              <a:extLst>
                <a:ext uri="{FF2B5EF4-FFF2-40B4-BE49-F238E27FC236}">
                  <a16:creationId xmlns:a16="http://schemas.microsoft.com/office/drawing/2014/main" id="{6183F95A-04DA-4ECE-853C-47D0E4FF9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9" y="3691"/>
              <a:ext cx="25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1" name="Text Box 74">
              <a:extLst>
                <a:ext uri="{FF2B5EF4-FFF2-40B4-BE49-F238E27FC236}">
                  <a16:creationId xmlns:a16="http://schemas.microsoft.com/office/drawing/2014/main" id="{58323535-712A-49C7-9665-AA6DBA325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" y="3691"/>
              <a:ext cx="26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12" name="Text Box 75">
              <a:extLst>
                <a:ext uri="{FF2B5EF4-FFF2-40B4-BE49-F238E27FC236}">
                  <a16:creationId xmlns:a16="http://schemas.microsoft.com/office/drawing/2014/main" id="{26F93CE9-7056-44F9-93C7-AB6335ACA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3691"/>
              <a:ext cx="2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13" name="Text Box 76">
              <a:extLst>
                <a:ext uri="{FF2B5EF4-FFF2-40B4-BE49-F238E27FC236}">
                  <a16:creationId xmlns:a16="http://schemas.microsoft.com/office/drawing/2014/main" id="{0494C50E-F14E-47EB-9D90-C7AFF90D8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3691"/>
              <a:ext cx="2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0"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34" name="Rectangle 63">
            <a:extLst>
              <a:ext uri="{FF2B5EF4-FFF2-40B4-BE49-F238E27FC236}">
                <a16:creationId xmlns:a16="http://schemas.microsoft.com/office/drawing/2014/main" id="{274FD699-D2AC-4176-B12C-37A9A936685E}"/>
              </a:ext>
            </a:extLst>
          </p:cNvPr>
          <p:cNvSpPr txBox="1">
            <a:spLocks noChangeArrowheads="1"/>
          </p:cNvSpPr>
          <p:nvPr/>
        </p:nvSpPr>
        <p:spPr>
          <a:xfrm>
            <a:off x="653074" y="173966"/>
            <a:ext cx="7886700" cy="1325563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Times New Roman" pitchFamily="18" charset="0"/>
              </a:rPr>
              <a:t>PNP</a:t>
            </a:r>
            <a:r>
              <a:rPr lang="zh-CN" altLang="en-US" sz="3600" b="1" dirty="0">
                <a:latin typeface="Times New Roman" pitchFamily="18" charset="0"/>
              </a:rPr>
              <a:t>共射输出特性</a:t>
            </a:r>
            <a:r>
              <a:rPr lang="zh-CN" altLang="en-US" sz="36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39236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217F28B-2DAB-4656-B6AE-3C3C0D76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" y="332656"/>
            <a:ext cx="9144000" cy="22679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19BCBA-9A77-461C-980E-27F412D5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0" y="3645024"/>
            <a:ext cx="9144000" cy="19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888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1C2C13-4335-47BA-A6E8-38BCC1F88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48"/>
            <a:ext cx="9144000" cy="30178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E7969A1-2AC8-4BBB-9FFE-D9B51DD00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4184"/>
            <a:ext cx="9144000" cy="33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107504" y="-19036"/>
            <a:ext cx="7886700" cy="1325563"/>
          </a:xfrm>
          <a:noFill/>
        </p:spPr>
        <p:txBody>
          <a:bodyPr/>
          <a:lstStyle/>
          <a:p>
            <a:pPr algn="l" eaLnBrk="1" hangingPunct="1"/>
            <a:r>
              <a:rPr lang="en-US" altLang="zh-CN" sz="3600" b="1" dirty="0">
                <a:latin typeface="Times New Roman" pitchFamily="18" charset="0"/>
              </a:rPr>
              <a:t>⑴ </a:t>
            </a:r>
            <a:r>
              <a:rPr lang="zh-CN" altLang="en-US" sz="3600" b="1" dirty="0">
                <a:latin typeface="Times New Roman" pitchFamily="18" charset="0"/>
              </a:rPr>
              <a:t>本征半导体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23192" y="1052736"/>
            <a:ext cx="3141174" cy="5472608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半导体</a:t>
            </a:r>
            <a:r>
              <a:rPr lang="zh-CN" altLang="en-US" sz="3200" b="1" dirty="0">
                <a:latin typeface="Times New Roman" pitchFamily="18" charset="0"/>
              </a:rPr>
              <a:t>中的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载流子</a:t>
            </a:r>
            <a:endParaRPr lang="zh-CN" altLang="en-US" sz="3200" b="1" dirty="0">
              <a:latin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自由电子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空穴（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Hole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）：</a:t>
            </a:r>
            <a:r>
              <a:rPr lang="zh-CN" altLang="en-US" sz="3200" b="1" dirty="0">
                <a:latin typeface="Times New Roman" pitchFamily="18" charset="0"/>
              </a:rPr>
              <a:t>价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电子挣脱共价键的束缚成为自由电子</a:t>
            </a:r>
            <a:r>
              <a:rPr lang="zh-CN" altLang="en-US" sz="3200" b="1" dirty="0">
                <a:latin typeface="Times New Roman" pitchFamily="18" charset="0"/>
              </a:rPr>
              <a:t>的同时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，在原来的共价键位置上留下了一个空位，这个空位叫做空穴。</a:t>
            </a:r>
            <a:r>
              <a:rPr lang="zh-CN" altLang="en-US" sz="3200" b="1" dirty="0">
                <a:latin typeface="Times New Roman" pitchFamily="18" charset="0"/>
              </a:rPr>
              <a:t>空穴带正电荷。</a:t>
            </a:r>
            <a:endParaRPr lang="en-US" altLang="zh-CN" sz="3200" b="1" dirty="0">
              <a:latin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空穴和自由电子同时参加导电，是半导体的重要特点</a:t>
            </a:r>
            <a:endParaRPr lang="zh-CN" altLang="en-US" sz="3200" b="1" dirty="0">
              <a:latin typeface="Times New Roman" pitchFamily="18" charset="0"/>
            </a:endParaRPr>
          </a:p>
        </p:txBody>
      </p:sp>
      <p:grpSp>
        <p:nvGrpSpPr>
          <p:cNvPr id="4" name="Group 226">
            <a:extLst>
              <a:ext uri="{FF2B5EF4-FFF2-40B4-BE49-F238E27FC236}">
                <a16:creationId xmlns:a16="http://schemas.microsoft.com/office/drawing/2014/main" id="{ED3BB390-0994-4E19-9316-511B6D5CC5AE}"/>
              </a:ext>
            </a:extLst>
          </p:cNvPr>
          <p:cNvGrpSpPr>
            <a:grpSpLocks/>
          </p:cNvGrpSpPr>
          <p:nvPr/>
        </p:nvGrpSpPr>
        <p:grpSpPr bwMode="auto">
          <a:xfrm>
            <a:off x="3275856" y="1556792"/>
            <a:ext cx="6008687" cy="4495800"/>
            <a:chOff x="1975" y="1111"/>
            <a:chExt cx="3785" cy="2832"/>
          </a:xfrm>
        </p:grpSpPr>
        <p:sp>
          <p:nvSpPr>
            <p:cNvPr id="5" name="Text Box 109">
              <a:extLst>
                <a:ext uri="{FF2B5EF4-FFF2-40B4-BE49-F238E27FC236}">
                  <a16:creationId xmlns:a16="http://schemas.microsoft.com/office/drawing/2014/main" id="{471208CA-FB4A-4F9C-A27C-EFA587D74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1678"/>
              <a:ext cx="480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2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" name="Text Box 111">
              <a:extLst>
                <a:ext uri="{FF2B5EF4-FFF2-40B4-BE49-F238E27FC236}">
                  <a16:creationId xmlns:a16="http://schemas.microsoft.com/office/drawing/2014/main" id="{A64322E1-7D05-4863-AF37-FB72FDB32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0" y="1933"/>
              <a:ext cx="480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2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" name="Text Box 112">
              <a:extLst>
                <a:ext uri="{FF2B5EF4-FFF2-40B4-BE49-F238E27FC236}">
                  <a16:creationId xmlns:a16="http://schemas.microsoft.com/office/drawing/2014/main" id="{4A2CEBCC-E759-49BF-A367-3F3DE19A8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" y="2443"/>
              <a:ext cx="6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 sz="2200" dirty="0">
                  <a:latin typeface="Times New Roman" pitchFamily="18" charset="0"/>
                </a:rPr>
                <a:t>空穴</a:t>
              </a:r>
            </a:p>
          </p:txBody>
        </p:sp>
        <p:sp>
          <p:nvSpPr>
            <p:cNvPr id="8" name="Oval 113">
              <a:extLst>
                <a:ext uri="{FF2B5EF4-FFF2-40B4-BE49-F238E27FC236}">
                  <a16:creationId xmlns:a16="http://schemas.microsoft.com/office/drawing/2014/main" id="{241F5B07-9610-4952-BA4B-D476F3965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1791"/>
              <a:ext cx="77" cy="67"/>
            </a:xfrm>
            <a:prstGeom prst="ellipse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14">
              <a:extLst>
                <a:ext uri="{FF2B5EF4-FFF2-40B4-BE49-F238E27FC236}">
                  <a16:creationId xmlns:a16="http://schemas.microsoft.com/office/drawing/2014/main" id="{1A36888A-C62E-4A57-8AA9-0FAB4910D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7" y="1820"/>
              <a:ext cx="635" cy="217"/>
            </a:xfrm>
            <a:prstGeom prst="line">
              <a:avLst/>
            </a:prstGeom>
            <a:solidFill>
              <a:srgbClr val="7030A0"/>
            </a:solidFill>
            <a:ln w="34925">
              <a:solidFill>
                <a:srgbClr val="7030A0"/>
              </a:solidFill>
              <a:round/>
              <a:headEnd type="triangle" w="lg" len="lg"/>
              <a:tailEnd type="none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115">
              <a:extLst>
                <a:ext uri="{FF2B5EF4-FFF2-40B4-BE49-F238E27FC236}">
                  <a16:creationId xmlns:a16="http://schemas.microsoft.com/office/drawing/2014/main" id="{3486A2F1-1CC9-4C9E-988E-84B9741D6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3" y="1791"/>
              <a:ext cx="91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 sz="2200">
                  <a:latin typeface="Times New Roman" pitchFamily="18" charset="0"/>
                </a:rPr>
                <a:t>自由电子</a:t>
              </a:r>
            </a:p>
          </p:txBody>
        </p:sp>
        <p:grpSp>
          <p:nvGrpSpPr>
            <p:cNvPr id="11" name="Group 118">
              <a:extLst>
                <a:ext uri="{FF2B5EF4-FFF2-40B4-BE49-F238E27FC236}">
                  <a16:creationId xmlns:a16="http://schemas.microsoft.com/office/drawing/2014/main" id="{EB93A393-9FEB-4F73-B6E0-39506D7F7B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5" y="1111"/>
              <a:ext cx="3785" cy="2832"/>
              <a:chOff x="1131" y="1200"/>
              <a:chExt cx="3785" cy="2832"/>
            </a:xfrm>
          </p:grpSpPr>
          <p:sp>
            <p:nvSpPr>
              <p:cNvPr id="12" name="Text Box 119">
                <a:extLst>
                  <a:ext uri="{FF2B5EF4-FFF2-40B4-BE49-F238E27FC236}">
                    <a16:creationId xmlns:a16="http://schemas.microsoft.com/office/drawing/2014/main" id="{3FDB5551-4AA9-4C25-A1D1-4D81FBC5BF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1" y="3704"/>
                <a:ext cx="3520" cy="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200">
                    <a:latin typeface="Times New Roman" pitchFamily="18" charset="0"/>
                  </a:rPr>
                  <a:t>图</a:t>
                </a:r>
                <a:r>
                  <a:rPr lang="en-US" altLang="zh-CN" sz="2200">
                    <a:latin typeface="Times New Roman" pitchFamily="18" charset="0"/>
                  </a:rPr>
                  <a:t>4-1(</a:t>
                </a:r>
                <a:r>
                  <a:rPr lang="en-US" altLang="zh-CN" sz="2200" i="1">
                    <a:latin typeface="Times New Roman" pitchFamily="18" charset="0"/>
                  </a:rPr>
                  <a:t>b</a:t>
                </a:r>
                <a:r>
                  <a:rPr lang="en-US" altLang="zh-CN" sz="2200">
                    <a:latin typeface="Times New Roman" pitchFamily="18" charset="0"/>
                  </a:rPr>
                  <a:t>)</a:t>
                </a:r>
                <a:r>
                  <a:rPr lang="zh-CN" altLang="en-US" sz="2200">
                    <a:latin typeface="Times New Roman" pitchFamily="18" charset="0"/>
                  </a:rPr>
                  <a:t>晶体共价键结构平面示意图</a:t>
                </a:r>
              </a:p>
            </p:txBody>
          </p:sp>
          <p:grpSp>
            <p:nvGrpSpPr>
              <p:cNvPr id="13" name="Group 120">
                <a:extLst>
                  <a:ext uri="{FF2B5EF4-FFF2-40B4-BE49-F238E27FC236}">
                    <a16:creationId xmlns:a16="http://schemas.microsoft.com/office/drawing/2014/main" id="{A9635E61-C70C-4C71-9973-156D3CDD3B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5" y="1200"/>
                <a:ext cx="3721" cy="2482"/>
                <a:chOff x="1195" y="1200"/>
                <a:chExt cx="3721" cy="2482"/>
              </a:xfrm>
            </p:grpSpPr>
            <p:sp>
              <p:nvSpPr>
                <p:cNvPr id="14" name="Oval 121">
                  <a:extLst>
                    <a:ext uri="{FF2B5EF4-FFF2-40B4-BE49-F238E27FC236}">
                      <a16:creationId xmlns:a16="http://schemas.microsoft.com/office/drawing/2014/main" id="{5389A854-4F33-4702-AE3C-DCF765E82B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6" y="1499"/>
                  <a:ext cx="1021" cy="266"/>
                </a:xfrm>
                <a:prstGeom prst="ellips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Oval 122">
                  <a:extLst>
                    <a:ext uri="{FF2B5EF4-FFF2-40B4-BE49-F238E27FC236}">
                      <a16:creationId xmlns:a16="http://schemas.microsoft.com/office/drawing/2014/main" id="{8C1AF55A-B927-42E2-9D3C-851905E3FE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5" y="1599"/>
                  <a:ext cx="62" cy="6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Oval 123">
                  <a:extLst>
                    <a:ext uri="{FF2B5EF4-FFF2-40B4-BE49-F238E27FC236}">
                      <a16:creationId xmlns:a16="http://schemas.microsoft.com/office/drawing/2014/main" id="{99DE4AE8-DAC7-4E95-9092-58AF8348DF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0" y="1599"/>
                  <a:ext cx="62" cy="6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Oval 124">
                  <a:extLst>
                    <a:ext uri="{FF2B5EF4-FFF2-40B4-BE49-F238E27FC236}">
                      <a16:creationId xmlns:a16="http://schemas.microsoft.com/office/drawing/2014/main" id="{A8430C10-50F0-4A35-8580-AE549BAEF0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1" y="1649"/>
                  <a:ext cx="310" cy="783"/>
                </a:xfrm>
                <a:prstGeom prst="ellips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Oval 125">
                  <a:extLst>
                    <a:ext uri="{FF2B5EF4-FFF2-40B4-BE49-F238E27FC236}">
                      <a16:creationId xmlns:a16="http://schemas.microsoft.com/office/drawing/2014/main" id="{37DA27D6-A0D9-4ED0-9900-9CA5D4BDF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5" y="1882"/>
                  <a:ext cx="62" cy="6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Oval 126">
                  <a:extLst>
                    <a:ext uri="{FF2B5EF4-FFF2-40B4-BE49-F238E27FC236}">
                      <a16:creationId xmlns:a16="http://schemas.microsoft.com/office/drawing/2014/main" id="{D086A558-87A2-4450-8825-079AA4DF5E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5" y="2165"/>
                  <a:ext cx="62" cy="6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Oval 127">
                  <a:extLst>
                    <a:ext uri="{FF2B5EF4-FFF2-40B4-BE49-F238E27FC236}">
                      <a16:creationId xmlns:a16="http://schemas.microsoft.com/office/drawing/2014/main" id="{747728D8-941D-4872-8A63-9F783BB738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0" y="1515"/>
                  <a:ext cx="340" cy="30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Text Box 128">
                  <a:extLst>
                    <a:ext uri="{FF2B5EF4-FFF2-40B4-BE49-F238E27FC236}">
                      <a16:creationId xmlns:a16="http://schemas.microsoft.com/office/drawing/2014/main" id="{637E77F3-C1E7-4FFC-A815-948D106115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15" y="1504"/>
                  <a:ext cx="464" cy="3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2200">
                      <a:latin typeface="Times New Roman" pitchFamily="18" charset="0"/>
                    </a:rPr>
                    <a:t>+4</a:t>
                  </a:r>
                </a:p>
              </p:txBody>
            </p:sp>
            <p:sp>
              <p:nvSpPr>
                <p:cNvPr id="22" name="Oval 129">
                  <a:extLst>
                    <a:ext uri="{FF2B5EF4-FFF2-40B4-BE49-F238E27FC236}">
                      <a16:creationId xmlns:a16="http://schemas.microsoft.com/office/drawing/2014/main" id="{640A58D7-419A-44B8-B353-19090A11F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3" y="1482"/>
                  <a:ext cx="1021" cy="267"/>
                </a:xfrm>
                <a:prstGeom prst="ellips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Oval 130">
                  <a:extLst>
                    <a:ext uri="{FF2B5EF4-FFF2-40B4-BE49-F238E27FC236}">
                      <a16:creationId xmlns:a16="http://schemas.microsoft.com/office/drawing/2014/main" id="{82DA51E2-54DF-46DA-9696-6A2469C7E4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2" y="1582"/>
                  <a:ext cx="62" cy="6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Oval 131">
                  <a:extLst>
                    <a:ext uri="{FF2B5EF4-FFF2-40B4-BE49-F238E27FC236}">
                      <a16:creationId xmlns:a16="http://schemas.microsoft.com/office/drawing/2014/main" id="{BB3C6EC8-C7E3-4000-ACAC-9761774ECA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8" y="1582"/>
                  <a:ext cx="62" cy="6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Oval 132">
                  <a:extLst>
                    <a:ext uri="{FF2B5EF4-FFF2-40B4-BE49-F238E27FC236}">
                      <a16:creationId xmlns:a16="http://schemas.microsoft.com/office/drawing/2014/main" id="{10F3B5D0-B4CC-4056-861F-BCE6C4B4B6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8" y="1632"/>
                  <a:ext cx="309" cy="783"/>
                </a:xfrm>
                <a:prstGeom prst="ellips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Oval 133">
                  <a:extLst>
                    <a:ext uri="{FF2B5EF4-FFF2-40B4-BE49-F238E27FC236}">
                      <a16:creationId xmlns:a16="http://schemas.microsoft.com/office/drawing/2014/main" id="{DE757205-A042-4D89-866E-59A40DFCD9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1" y="1632"/>
                  <a:ext cx="309" cy="817"/>
                </a:xfrm>
                <a:prstGeom prst="ellips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Oval 134">
                  <a:extLst>
                    <a:ext uri="{FF2B5EF4-FFF2-40B4-BE49-F238E27FC236}">
                      <a16:creationId xmlns:a16="http://schemas.microsoft.com/office/drawing/2014/main" id="{02BB01ED-FCD9-452C-9965-DC3412C556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2" y="1865"/>
                  <a:ext cx="62" cy="6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Oval 135">
                  <a:extLst>
                    <a:ext uri="{FF2B5EF4-FFF2-40B4-BE49-F238E27FC236}">
                      <a16:creationId xmlns:a16="http://schemas.microsoft.com/office/drawing/2014/main" id="{D186D1E7-79CD-4D48-80E3-8D08B16958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2" y="2149"/>
                  <a:ext cx="62" cy="6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Oval 136">
                  <a:extLst>
                    <a:ext uri="{FF2B5EF4-FFF2-40B4-BE49-F238E27FC236}">
                      <a16:creationId xmlns:a16="http://schemas.microsoft.com/office/drawing/2014/main" id="{C68EEB6D-060F-4A64-ABA2-49D9541A5F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4" y="1849"/>
                  <a:ext cx="62" cy="6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Oval 137">
                  <a:extLst>
                    <a:ext uri="{FF2B5EF4-FFF2-40B4-BE49-F238E27FC236}">
                      <a16:creationId xmlns:a16="http://schemas.microsoft.com/office/drawing/2014/main" id="{02E5231B-50B6-44C4-BAAD-8AF24BEE1D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0" y="2165"/>
                  <a:ext cx="62" cy="6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Oval 138">
                  <a:extLst>
                    <a:ext uri="{FF2B5EF4-FFF2-40B4-BE49-F238E27FC236}">
                      <a16:creationId xmlns:a16="http://schemas.microsoft.com/office/drawing/2014/main" id="{BCC7906A-EB25-4385-B43B-C493BE2FC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8" y="1499"/>
                  <a:ext cx="341" cy="30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Oval 139">
                  <a:extLst>
                    <a:ext uri="{FF2B5EF4-FFF2-40B4-BE49-F238E27FC236}">
                      <a16:creationId xmlns:a16="http://schemas.microsoft.com/office/drawing/2014/main" id="{0319EA1F-03A3-4FB3-8C8E-13DC59CB1D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4" y="1482"/>
                  <a:ext cx="356" cy="317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Text Box 140">
                  <a:extLst>
                    <a:ext uri="{FF2B5EF4-FFF2-40B4-BE49-F238E27FC236}">
                      <a16:creationId xmlns:a16="http://schemas.microsoft.com/office/drawing/2014/main" id="{9ADCF9DA-DCEB-486C-9233-45F71E4086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39" y="1496"/>
                  <a:ext cx="464" cy="3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2200">
                      <a:latin typeface="Times New Roman" pitchFamily="18" charset="0"/>
                    </a:rPr>
                    <a:t>+4</a:t>
                  </a:r>
                </a:p>
              </p:txBody>
            </p:sp>
            <p:sp>
              <p:nvSpPr>
                <p:cNvPr id="34" name="Text Box 141">
                  <a:extLst>
                    <a:ext uri="{FF2B5EF4-FFF2-40B4-BE49-F238E27FC236}">
                      <a16:creationId xmlns:a16="http://schemas.microsoft.com/office/drawing/2014/main" id="{549FD616-169E-4AEE-A32D-3731C4A7DC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3" y="1496"/>
                  <a:ext cx="465" cy="3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2200">
                      <a:latin typeface="Times New Roman" pitchFamily="18" charset="0"/>
                    </a:rPr>
                    <a:t>+4</a:t>
                  </a:r>
                </a:p>
              </p:txBody>
            </p:sp>
            <p:sp>
              <p:nvSpPr>
                <p:cNvPr id="35" name="Oval 142">
                  <a:extLst>
                    <a:ext uri="{FF2B5EF4-FFF2-40B4-BE49-F238E27FC236}">
                      <a16:creationId xmlns:a16="http://schemas.microsoft.com/office/drawing/2014/main" id="{091CEE2C-6679-4860-AD5F-DC6AD4DEBA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6" y="2299"/>
                  <a:ext cx="1021" cy="266"/>
                </a:xfrm>
                <a:prstGeom prst="ellips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Oval 143">
                  <a:extLst>
                    <a:ext uri="{FF2B5EF4-FFF2-40B4-BE49-F238E27FC236}">
                      <a16:creationId xmlns:a16="http://schemas.microsoft.com/office/drawing/2014/main" id="{89DD21A3-0FDA-46BE-87F5-7A29ABC4F1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5" y="2399"/>
                  <a:ext cx="62" cy="6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Oval 144">
                  <a:extLst>
                    <a:ext uri="{FF2B5EF4-FFF2-40B4-BE49-F238E27FC236}">
                      <a16:creationId xmlns:a16="http://schemas.microsoft.com/office/drawing/2014/main" id="{97DB5EEA-EDE0-4B19-AB51-A9805C8AE3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0" y="2399"/>
                  <a:ext cx="62" cy="6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Oval 145">
                  <a:extLst>
                    <a:ext uri="{FF2B5EF4-FFF2-40B4-BE49-F238E27FC236}">
                      <a16:creationId xmlns:a16="http://schemas.microsoft.com/office/drawing/2014/main" id="{20117D5F-D362-42A3-B2D1-B263F71A5C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1" y="2449"/>
                  <a:ext cx="310" cy="783"/>
                </a:xfrm>
                <a:prstGeom prst="ellips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Oval 146">
                  <a:extLst>
                    <a:ext uri="{FF2B5EF4-FFF2-40B4-BE49-F238E27FC236}">
                      <a16:creationId xmlns:a16="http://schemas.microsoft.com/office/drawing/2014/main" id="{7588206A-8E77-442C-9186-AB8D0DCB16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7" y="3099"/>
                  <a:ext cx="1006" cy="283"/>
                </a:xfrm>
                <a:prstGeom prst="ellips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Oval 147">
                  <a:extLst>
                    <a:ext uri="{FF2B5EF4-FFF2-40B4-BE49-F238E27FC236}">
                      <a16:creationId xmlns:a16="http://schemas.microsoft.com/office/drawing/2014/main" id="{51F03E63-18CA-4A26-B153-689440A5C2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5" y="2682"/>
                  <a:ext cx="62" cy="6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Oval 148">
                  <a:extLst>
                    <a:ext uri="{FF2B5EF4-FFF2-40B4-BE49-F238E27FC236}">
                      <a16:creationId xmlns:a16="http://schemas.microsoft.com/office/drawing/2014/main" id="{B44E3D02-5634-4690-9008-423DC312D7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5" y="2965"/>
                  <a:ext cx="62" cy="6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Oval 149">
                  <a:extLst>
                    <a:ext uri="{FF2B5EF4-FFF2-40B4-BE49-F238E27FC236}">
                      <a16:creationId xmlns:a16="http://schemas.microsoft.com/office/drawing/2014/main" id="{38A8064D-FAEF-4943-ABDE-BFBCE64CFD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1" y="3232"/>
                  <a:ext cx="62" cy="6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Oval 150">
                  <a:extLst>
                    <a:ext uri="{FF2B5EF4-FFF2-40B4-BE49-F238E27FC236}">
                      <a16:creationId xmlns:a16="http://schemas.microsoft.com/office/drawing/2014/main" id="{C86586D4-B2A2-414E-8337-38CDAB748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2" y="3232"/>
                  <a:ext cx="62" cy="6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Oval 151">
                  <a:extLst>
                    <a:ext uri="{FF2B5EF4-FFF2-40B4-BE49-F238E27FC236}">
                      <a16:creationId xmlns:a16="http://schemas.microsoft.com/office/drawing/2014/main" id="{C6AEF366-AAE9-4D3D-98D4-A67777E082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1" y="2315"/>
                  <a:ext cx="340" cy="30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Oval 152">
                  <a:extLst>
                    <a:ext uri="{FF2B5EF4-FFF2-40B4-BE49-F238E27FC236}">
                      <a16:creationId xmlns:a16="http://schemas.microsoft.com/office/drawing/2014/main" id="{F68E49C4-4078-47AB-8AAA-698DF4639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1" y="3099"/>
                  <a:ext cx="356" cy="31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Text Box 153">
                  <a:extLst>
                    <a:ext uri="{FF2B5EF4-FFF2-40B4-BE49-F238E27FC236}">
                      <a16:creationId xmlns:a16="http://schemas.microsoft.com/office/drawing/2014/main" id="{3BE7E00F-9B0A-47CB-A498-8E983FDBD3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15" y="2312"/>
                  <a:ext cx="464" cy="3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2200">
                      <a:latin typeface="Times New Roman" pitchFamily="18" charset="0"/>
                    </a:rPr>
                    <a:t>+4</a:t>
                  </a:r>
                </a:p>
              </p:txBody>
            </p:sp>
            <p:sp>
              <p:nvSpPr>
                <p:cNvPr id="47" name="Text Box 154">
                  <a:extLst>
                    <a:ext uri="{FF2B5EF4-FFF2-40B4-BE49-F238E27FC236}">
                      <a16:creationId xmlns:a16="http://schemas.microsoft.com/office/drawing/2014/main" id="{728FEC95-E71E-4C93-B8F6-5E2C769AB0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3" y="3104"/>
                  <a:ext cx="464" cy="3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2200">
                      <a:latin typeface="Times New Roman" pitchFamily="18" charset="0"/>
                    </a:rPr>
                    <a:t>+4</a:t>
                  </a:r>
                </a:p>
              </p:txBody>
            </p:sp>
            <p:sp>
              <p:nvSpPr>
                <p:cNvPr id="48" name="Oval 155">
                  <a:extLst>
                    <a:ext uri="{FF2B5EF4-FFF2-40B4-BE49-F238E27FC236}">
                      <a16:creationId xmlns:a16="http://schemas.microsoft.com/office/drawing/2014/main" id="{A16FF601-2903-449A-9DA4-09AFBEF345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3" y="2299"/>
                  <a:ext cx="1021" cy="266"/>
                </a:xfrm>
                <a:prstGeom prst="ellips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Oval 156">
                  <a:extLst>
                    <a:ext uri="{FF2B5EF4-FFF2-40B4-BE49-F238E27FC236}">
                      <a16:creationId xmlns:a16="http://schemas.microsoft.com/office/drawing/2014/main" id="{E527150C-BF08-42BF-9DC3-DC2CFC785C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2" y="2396"/>
                  <a:ext cx="62" cy="67"/>
                </a:xfrm>
                <a:prstGeom prst="ellips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Oval 157">
                  <a:extLst>
                    <a:ext uri="{FF2B5EF4-FFF2-40B4-BE49-F238E27FC236}">
                      <a16:creationId xmlns:a16="http://schemas.microsoft.com/office/drawing/2014/main" id="{5506D47B-4272-4DC9-8333-F54909F591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8" y="2399"/>
                  <a:ext cx="62" cy="6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Oval 158">
                  <a:extLst>
                    <a:ext uri="{FF2B5EF4-FFF2-40B4-BE49-F238E27FC236}">
                      <a16:creationId xmlns:a16="http://schemas.microsoft.com/office/drawing/2014/main" id="{A494C0C5-EDF4-4C70-9980-6C033B3280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8" y="2449"/>
                  <a:ext cx="309" cy="783"/>
                </a:xfrm>
                <a:prstGeom prst="ellips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Oval 159">
                  <a:extLst>
                    <a:ext uri="{FF2B5EF4-FFF2-40B4-BE49-F238E27FC236}">
                      <a16:creationId xmlns:a16="http://schemas.microsoft.com/office/drawing/2014/main" id="{98CD8231-266B-43F2-BEAB-5AA6105791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1" y="2449"/>
                  <a:ext cx="309" cy="816"/>
                </a:xfrm>
                <a:prstGeom prst="ellips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Oval 160">
                  <a:extLst>
                    <a:ext uri="{FF2B5EF4-FFF2-40B4-BE49-F238E27FC236}">
                      <a16:creationId xmlns:a16="http://schemas.microsoft.com/office/drawing/2014/main" id="{54EA8C95-94A7-4267-BE78-4E0F2714CE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4" y="3099"/>
                  <a:ext cx="1006" cy="283"/>
                </a:xfrm>
                <a:prstGeom prst="ellips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Oval 161">
                  <a:extLst>
                    <a:ext uri="{FF2B5EF4-FFF2-40B4-BE49-F238E27FC236}">
                      <a16:creationId xmlns:a16="http://schemas.microsoft.com/office/drawing/2014/main" id="{22FBE809-70B8-4D46-88A1-4256310260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2" y="2682"/>
                  <a:ext cx="62" cy="6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Oval 162">
                  <a:extLst>
                    <a:ext uri="{FF2B5EF4-FFF2-40B4-BE49-F238E27FC236}">
                      <a16:creationId xmlns:a16="http://schemas.microsoft.com/office/drawing/2014/main" id="{4BB9D0E3-F1E0-46F4-9A96-7402FAB888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2" y="2965"/>
                  <a:ext cx="62" cy="6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Oval 163">
                  <a:extLst>
                    <a:ext uri="{FF2B5EF4-FFF2-40B4-BE49-F238E27FC236}">
                      <a16:creationId xmlns:a16="http://schemas.microsoft.com/office/drawing/2014/main" id="{3BF7E666-12EC-454C-B5D5-E109FD17D9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4" y="2682"/>
                  <a:ext cx="62" cy="6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Oval 164">
                  <a:extLst>
                    <a:ext uri="{FF2B5EF4-FFF2-40B4-BE49-F238E27FC236}">
                      <a16:creationId xmlns:a16="http://schemas.microsoft.com/office/drawing/2014/main" id="{75D0E7C3-04AD-4E2A-97F9-17B22A73B2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0" y="2982"/>
                  <a:ext cx="62" cy="6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Oval 165">
                  <a:extLst>
                    <a:ext uri="{FF2B5EF4-FFF2-40B4-BE49-F238E27FC236}">
                      <a16:creationId xmlns:a16="http://schemas.microsoft.com/office/drawing/2014/main" id="{A0AB920D-8A89-4F49-83E0-90269DEAB1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8" y="3232"/>
                  <a:ext cx="62" cy="6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Oval 166">
                  <a:extLst>
                    <a:ext uri="{FF2B5EF4-FFF2-40B4-BE49-F238E27FC236}">
                      <a16:creationId xmlns:a16="http://schemas.microsoft.com/office/drawing/2014/main" id="{25223A29-3F59-45AE-8AF0-E68295EA89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0" y="3232"/>
                  <a:ext cx="61" cy="6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Oval 167">
                  <a:extLst>
                    <a:ext uri="{FF2B5EF4-FFF2-40B4-BE49-F238E27FC236}">
                      <a16:creationId xmlns:a16="http://schemas.microsoft.com/office/drawing/2014/main" id="{E9F29720-B8CF-467E-BED3-0804B14F11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8" y="2315"/>
                  <a:ext cx="341" cy="30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Oval 168">
                  <a:extLst>
                    <a:ext uri="{FF2B5EF4-FFF2-40B4-BE49-F238E27FC236}">
                      <a16:creationId xmlns:a16="http://schemas.microsoft.com/office/drawing/2014/main" id="{9594A432-2B20-4700-9121-6B27770EE7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4" y="2299"/>
                  <a:ext cx="356" cy="31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Oval 169">
                  <a:extLst>
                    <a:ext uri="{FF2B5EF4-FFF2-40B4-BE49-F238E27FC236}">
                      <a16:creationId xmlns:a16="http://schemas.microsoft.com/office/drawing/2014/main" id="{182776DC-3EC2-4D1A-BD73-7DA149E732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8" y="3099"/>
                  <a:ext cx="356" cy="31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Oval 170">
                  <a:extLst>
                    <a:ext uri="{FF2B5EF4-FFF2-40B4-BE49-F238E27FC236}">
                      <a16:creationId xmlns:a16="http://schemas.microsoft.com/office/drawing/2014/main" id="{70CB86E9-C003-481B-8948-9AE6641F72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4" y="3099"/>
                  <a:ext cx="356" cy="316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Text Box 171">
                  <a:extLst>
                    <a:ext uri="{FF2B5EF4-FFF2-40B4-BE49-F238E27FC236}">
                      <a16:creationId xmlns:a16="http://schemas.microsoft.com/office/drawing/2014/main" id="{18766205-E7F4-4E01-9677-8573D3B23B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7" y="2296"/>
                  <a:ext cx="464" cy="3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2200">
                      <a:latin typeface="Times New Roman" pitchFamily="18" charset="0"/>
                    </a:rPr>
                    <a:t>+4</a:t>
                  </a:r>
                </a:p>
              </p:txBody>
            </p:sp>
            <p:sp>
              <p:nvSpPr>
                <p:cNvPr id="65" name="Text Box 172">
                  <a:extLst>
                    <a:ext uri="{FF2B5EF4-FFF2-40B4-BE49-F238E27FC236}">
                      <a16:creationId xmlns:a16="http://schemas.microsoft.com/office/drawing/2014/main" id="{18CEB9F2-55A3-4F44-931D-A7AFB8C8AB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71" y="2304"/>
                  <a:ext cx="465" cy="3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2200">
                      <a:latin typeface="Times New Roman" pitchFamily="18" charset="0"/>
                    </a:rPr>
                    <a:t>+4</a:t>
                  </a:r>
                </a:p>
              </p:txBody>
            </p:sp>
            <p:sp>
              <p:nvSpPr>
                <p:cNvPr id="66" name="Text Box 173">
                  <a:extLst>
                    <a:ext uri="{FF2B5EF4-FFF2-40B4-BE49-F238E27FC236}">
                      <a16:creationId xmlns:a16="http://schemas.microsoft.com/office/drawing/2014/main" id="{19AE65EC-4477-490D-BE25-EF8648F643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55" y="3104"/>
                  <a:ext cx="464" cy="3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2200">
                      <a:latin typeface="Times New Roman" pitchFamily="18" charset="0"/>
                    </a:rPr>
                    <a:t>+4</a:t>
                  </a:r>
                </a:p>
              </p:txBody>
            </p:sp>
            <p:sp>
              <p:nvSpPr>
                <p:cNvPr id="67" name="Text Box 174">
                  <a:extLst>
                    <a:ext uri="{FF2B5EF4-FFF2-40B4-BE49-F238E27FC236}">
                      <a16:creationId xmlns:a16="http://schemas.microsoft.com/office/drawing/2014/main" id="{520C2089-6882-42F4-B59A-AE63CF5A51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5" y="3088"/>
                  <a:ext cx="464" cy="3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2200">
                      <a:latin typeface="Times New Roman" pitchFamily="18" charset="0"/>
                    </a:rPr>
                    <a:t>+4</a:t>
                  </a:r>
                </a:p>
              </p:txBody>
            </p:sp>
            <p:grpSp>
              <p:nvGrpSpPr>
                <p:cNvPr id="68" name="Group 175">
                  <a:extLst>
                    <a:ext uri="{FF2B5EF4-FFF2-40B4-BE49-F238E27FC236}">
                      <a16:creationId xmlns:a16="http://schemas.microsoft.com/office/drawing/2014/main" id="{FB71252D-9866-4A4B-A77F-BDB63AF4A95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19" y="3399"/>
                  <a:ext cx="316" cy="283"/>
                  <a:chOff x="6098" y="4860"/>
                  <a:chExt cx="480" cy="340"/>
                </a:xfrm>
              </p:grpSpPr>
              <p:sp>
                <p:nvSpPr>
                  <p:cNvPr id="116" name="Arc 176">
                    <a:extLst>
                      <a:ext uri="{FF2B5EF4-FFF2-40B4-BE49-F238E27FC236}">
                        <a16:creationId xmlns:a16="http://schemas.microsoft.com/office/drawing/2014/main" id="{A983ED1B-7725-4888-9426-90A2D05A92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6098" y="4860"/>
                    <a:ext cx="120" cy="3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Arc 177">
                    <a:extLst>
                      <a:ext uri="{FF2B5EF4-FFF2-40B4-BE49-F238E27FC236}">
                        <a16:creationId xmlns:a16="http://schemas.microsoft.com/office/drawing/2014/main" id="{7CC692D8-0C6A-4CC6-9092-5149D8432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58" y="4880"/>
                    <a:ext cx="120" cy="32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Oval 178">
                    <a:extLst>
                      <a:ext uri="{FF2B5EF4-FFF2-40B4-BE49-F238E27FC236}">
                        <a16:creationId xmlns:a16="http://schemas.microsoft.com/office/drawing/2014/main" id="{11CA7ACF-3CF2-4232-9B56-C47FF9C74D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78" y="4940"/>
                    <a:ext cx="120" cy="8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9" name="Group 179">
                  <a:extLst>
                    <a:ext uri="{FF2B5EF4-FFF2-40B4-BE49-F238E27FC236}">
                      <a16:creationId xmlns:a16="http://schemas.microsoft.com/office/drawing/2014/main" id="{9305E6F1-C4C5-4F7E-B04C-532B1CBEE3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65" y="3399"/>
                  <a:ext cx="326" cy="283"/>
                  <a:chOff x="6098" y="4860"/>
                  <a:chExt cx="480" cy="340"/>
                </a:xfrm>
              </p:grpSpPr>
              <p:sp>
                <p:nvSpPr>
                  <p:cNvPr id="113" name="Arc 180">
                    <a:extLst>
                      <a:ext uri="{FF2B5EF4-FFF2-40B4-BE49-F238E27FC236}">
                        <a16:creationId xmlns:a16="http://schemas.microsoft.com/office/drawing/2014/main" id="{D3EA2391-CD6A-435D-B189-A78720632A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6098" y="4860"/>
                    <a:ext cx="120" cy="3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Arc 181">
                    <a:extLst>
                      <a:ext uri="{FF2B5EF4-FFF2-40B4-BE49-F238E27FC236}">
                        <a16:creationId xmlns:a16="http://schemas.microsoft.com/office/drawing/2014/main" id="{82F4E348-53D5-4786-B6A0-EB930E0A95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58" y="4880"/>
                    <a:ext cx="120" cy="32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Oval 182">
                    <a:extLst>
                      <a:ext uri="{FF2B5EF4-FFF2-40B4-BE49-F238E27FC236}">
                        <a16:creationId xmlns:a16="http://schemas.microsoft.com/office/drawing/2014/main" id="{91AF31DC-F2B5-447F-8AC5-E6D548FE90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78" y="4940"/>
                    <a:ext cx="120" cy="8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0" name="Group 183">
                  <a:extLst>
                    <a:ext uri="{FF2B5EF4-FFF2-40B4-BE49-F238E27FC236}">
                      <a16:creationId xmlns:a16="http://schemas.microsoft.com/office/drawing/2014/main" id="{F986B369-7984-4726-A053-0B53093FFB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54" y="3399"/>
                  <a:ext cx="341" cy="283"/>
                  <a:chOff x="6098" y="4860"/>
                  <a:chExt cx="480" cy="340"/>
                </a:xfrm>
              </p:grpSpPr>
              <p:sp>
                <p:nvSpPr>
                  <p:cNvPr id="110" name="Arc 184">
                    <a:extLst>
                      <a:ext uri="{FF2B5EF4-FFF2-40B4-BE49-F238E27FC236}">
                        <a16:creationId xmlns:a16="http://schemas.microsoft.com/office/drawing/2014/main" id="{3F712DE5-3116-4037-A0B7-AC0319AB0D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6098" y="4860"/>
                    <a:ext cx="120" cy="3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Arc 185">
                    <a:extLst>
                      <a:ext uri="{FF2B5EF4-FFF2-40B4-BE49-F238E27FC236}">
                        <a16:creationId xmlns:a16="http://schemas.microsoft.com/office/drawing/2014/main" id="{D3AFE3E6-59DA-4801-ACCC-A04DEBB827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58" y="4880"/>
                    <a:ext cx="120" cy="32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Oval 186">
                    <a:extLst>
                      <a:ext uri="{FF2B5EF4-FFF2-40B4-BE49-F238E27FC236}">
                        <a16:creationId xmlns:a16="http://schemas.microsoft.com/office/drawing/2014/main" id="{7201F7C8-6C2F-49C2-942F-300EE9D7D1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78" y="4940"/>
                    <a:ext cx="120" cy="8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1" name="Group 187">
                  <a:extLst>
                    <a:ext uri="{FF2B5EF4-FFF2-40B4-BE49-F238E27FC236}">
                      <a16:creationId xmlns:a16="http://schemas.microsoft.com/office/drawing/2014/main" id="{B7C3BDB9-B530-4D6B-899A-7EF4E01434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91" y="1269"/>
                  <a:ext cx="356" cy="267"/>
                  <a:chOff x="2618" y="6973"/>
                  <a:chExt cx="890" cy="667"/>
                </a:xfrm>
              </p:grpSpPr>
              <p:sp>
                <p:nvSpPr>
                  <p:cNvPr id="107" name="Arc 188">
                    <a:extLst>
                      <a:ext uri="{FF2B5EF4-FFF2-40B4-BE49-F238E27FC236}">
                        <a16:creationId xmlns:a16="http://schemas.microsoft.com/office/drawing/2014/main" id="{F2C506AE-5477-478B-BE46-6B5376088A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3276" y="6973"/>
                    <a:ext cx="232" cy="625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Arc 189">
                    <a:extLst>
                      <a:ext uri="{FF2B5EF4-FFF2-40B4-BE49-F238E27FC236}">
                        <a16:creationId xmlns:a16="http://schemas.microsoft.com/office/drawing/2014/main" id="{7D7F0B6B-C951-4EE6-BC4E-127F31751D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2618" y="6973"/>
                    <a:ext cx="232" cy="66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Oval 190">
                    <a:extLst>
                      <a:ext uri="{FF2B5EF4-FFF2-40B4-BE49-F238E27FC236}">
                        <a16:creationId xmlns:a16="http://schemas.microsoft.com/office/drawing/2014/main" id="{E54F63AE-951A-4B5E-9222-376F8F5130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 flipV="1">
                    <a:off x="2978" y="7180"/>
                    <a:ext cx="160" cy="18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2" name="Group 191">
                  <a:extLst>
                    <a:ext uri="{FF2B5EF4-FFF2-40B4-BE49-F238E27FC236}">
                      <a16:creationId xmlns:a16="http://schemas.microsoft.com/office/drawing/2014/main" id="{06EBE738-6395-463E-A14C-94B80F95E9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63" y="1232"/>
                  <a:ext cx="321" cy="280"/>
                  <a:chOff x="5298" y="6880"/>
                  <a:chExt cx="803" cy="699"/>
                </a:xfrm>
              </p:grpSpPr>
              <p:sp>
                <p:nvSpPr>
                  <p:cNvPr id="104" name="Arc 192">
                    <a:extLst>
                      <a:ext uri="{FF2B5EF4-FFF2-40B4-BE49-F238E27FC236}">
                        <a16:creationId xmlns:a16="http://schemas.microsoft.com/office/drawing/2014/main" id="{045761DF-7817-4A0A-BC3A-69ED9DC09D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858" y="6880"/>
                    <a:ext cx="243" cy="69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Arc 193">
                    <a:extLst>
                      <a:ext uri="{FF2B5EF4-FFF2-40B4-BE49-F238E27FC236}">
                        <a16:creationId xmlns:a16="http://schemas.microsoft.com/office/drawing/2014/main" id="{193E146A-1F4A-484C-94E9-2AFCDCEBAD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298" y="6920"/>
                    <a:ext cx="200" cy="64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Oval 194">
                    <a:extLst>
                      <a:ext uri="{FF2B5EF4-FFF2-40B4-BE49-F238E27FC236}">
                        <a16:creationId xmlns:a16="http://schemas.microsoft.com/office/drawing/2014/main" id="{9B25DE3E-7736-47A2-AE7C-09209F3ECB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 flipV="1">
                    <a:off x="5622" y="7140"/>
                    <a:ext cx="176" cy="1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3" name="Group 195">
                  <a:extLst>
                    <a:ext uri="{FF2B5EF4-FFF2-40B4-BE49-F238E27FC236}">
                      <a16:creationId xmlns:a16="http://schemas.microsoft.com/office/drawing/2014/main" id="{71F21E45-BF82-4DDF-B43E-854473E08B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87" y="1200"/>
                  <a:ext cx="352" cy="301"/>
                  <a:chOff x="7858" y="6833"/>
                  <a:chExt cx="860" cy="719"/>
                </a:xfrm>
              </p:grpSpPr>
              <p:sp>
                <p:nvSpPr>
                  <p:cNvPr id="101" name="Arc 196">
                    <a:extLst>
                      <a:ext uri="{FF2B5EF4-FFF2-40B4-BE49-F238E27FC236}">
                        <a16:creationId xmlns:a16="http://schemas.microsoft.com/office/drawing/2014/main" id="{7036A561-A73B-44B3-9CED-989967D096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8482" y="6833"/>
                    <a:ext cx="236" cy="71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Arc 197">
                    <a:extLst>
                      <a:ext uri="{FF2B5EF4-FFF2-40B4-BE49-F238E27FC236}">
                        <a16:creationId xmlns:a16="http://schemas.microsoft.com/office/drawing/2014/main" id="{EC6C0490-5137-4394-9818-ECC56F8982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7858" y="6833"/>
                    <a:ext cx="192" cy="68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Oval 198">
                    <a:extLst>
                      <a:ext uri="{FF2B5EF4-FFF2-40B4-BE49-F238E27FC236}">
                        <a16:creationId xmlns:a16="http://schemas.microsoft.com/office/drawing/2014/main" id="{6DCEA20D-A43F-460C-B14B-CDD97370D5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 flipV="1">
                    <a:off x="8207" y="7157"/>
                    <a:ext cx="157" cy="14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4" name="Group 199">
                  <a:extLst>
                    <a:ext uri="{FF2B5EF4-FFF2-40B4-BE49-F238E27FC236}">
                      <a16:creationId xmlns:a16="http://schemas.microsoft.com/office/drawing/2014/main" id="{B73BC489-607B-46DB-8CAC-3C8B8F10E8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3" y="1499"/>
                  <a:ext cx="284" cy="316"/>
                  <a:chOff x="5818" y="2580"/>
                  <a:chExt cx="320" cy="380"/>
                </a:xfrm>
              </p:grpSpPr>
              <p:sp>
                <p:nvSpPr>
                  <p:cNvPr id="98" name="Arc 200">
                    <a:extLst>
                      <a:ext uri="{FF2B5EF4-FFF2-40B4-BE49-F238E27FC236}">
                        <a16:creationId xmlns:a16="http://schemas.microsoft.com/office/drawing/2014/main" id="{09855A31-945F-4F63-9FC0-D97EB0BE2C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 flipV="1">
                    <a:off x="5927" y="2490"/>
                    <a:ext cx="120" cy="3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Arc 201">
                    <a:extLst>
                      <a:ext uri="{FF2B5EF4-FFF2-40B4-BE49-F238E27FC236}">
                        <a16:creationId xmlns:a16="http://schemas.microsoft.com/office/drawing/2014/main" id="{0A47137C-1247-454B-BF68-E116C28840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 flipH="1" flipV="1">
                    <a:off x="5918" y="2740"/>
                    <a:ext cx="120" cy="32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Oval 202">
                    <a:extLst>
                      <a:ext uri="{FF2B5EF4-FFF2-40B4-BE49-F238E27FC236}">
                        <a16:creationId xmlns:a16="http://schemas.microsoft.com/office/drawing/2014/main" id="{EA302E04-338B-4F07-9FF3-1A3D35CF8C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 flipH="1" flipV="1">
                    <a:off x="5967" y="2749"/>
                    <a:ext cx="80" cy="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5" name="Group 203">
                  <a:extLst>
                    <a:ext uri="{FF2B5EF4-FFF2-40B4-BE49-F238E27FC236}">
                      <a16:creationId xmlns:a16="http://schemas.microsoft.com/office/drawing/2014/main" id="{B3BFFEDB-5379-4153-9A8E-B68D6D65A6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35" y="2299"/>
                  <a:ext cx="292" cy="316"/>
                  <a:chOff x="1978" y="9547"/>
                  <a:chExt cx="729" cy="791"/>
                </a:xfrm>
              </p:grpSpPr>
              <p:sp>
                <p:nvSpPr>
                  <p:cNvPr id="95" name="Arc 204">
                    <a:extLst>
                      <a:ext uri="{FF2B5EF4-FFF2-40B4-BE49-F238E27FC236}">
                        <a16:creationId xmlns:a16="http://schemas.microsoft.com/office/drawing/2014/main" id="{A5F61B76-D323-4D98-BEEC-54D90ADD58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 flipV="1">
                    <a:off x="2238" y="9330"/>
                    <a:ext cx="250" cy="68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Arc 205">
                    <a:extLst>
                      <a:ext uri="{FF2B5EF4-FFF2-40B4-BE49-F238E27FC236}">
                        <a16:creationId xmlns:a16="http://schemas.microsoft.com/office/drawing/2014/main" id="{E1B5DF62-70A7-4392-B3A2-4CBE33B70B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 flipH="1" flipV="1">
                    <a:off x="2218" y="9848"/>
                    <a:ext cx="250" cy="72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Oval 206">
                    <a:extLst>
                      <a:ext uri="{FF2B5EF4-FFF2-40B4-BE49-F238E27FC236}">
                        <a16:creationId xmlns:a16="http://schemas.microsoft.com/office/drawing/2014/main" id="{0DA2E6AC-E74E-4A5C-ABA4-5843C75F8B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 flipH="1" flipV="1">
                    <a:off x="2326" y="9892"/>
                    <a:ext cx="166" cy="137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6" name="Group 207">
                  <a:extLst>
                    <a:ext uri="{FF2B5EF4-FFF2-40B4-BE49-F238E27FC236}">
                      <a16:creationId xmlns:a16="http://schemas.microsoft.com/office/drawing/2014/main" id="{627BADEA-09A1-43CF-A66F-F764C8FC71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95" y="3115"/>
                  <a:ext cx="316" cy="317"/>
                  <a:chOff x="5818" y="2580"/>
                  <a:chExt cx="320" cy="380"/>
                </a:xfrm>
              </p:grpSpPr>
              <p:sp>
                <p:nvSpPr>
                  <p:cNvPr id="92" name="Arc 208">
                    <a:extLst>
                      <a:ext uri="{FF2B5EF4-FFF2-40B4-BE49-F238E27FC236}">
                        <a16:creationId xmlns:a16="http://schemas.microsoft.com/office/drawing/2014/main" id="{DC9F701E-E232-45E4-AF68-4642FEC71C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 flipV="1">
                    <a:off x="5927" y="2490"/>
                    <a:ext cx="120" cy="3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Arc 209">
                    <a:extLst>
                      <a:ext uri="{FF2B5EF4-FFF2-40B4-BE49-F238E27FC236}">
                        <a16:creationId xmlns:a16="http://schemas.microsoft.com/office/drawing/2014/main" id="{3641C758-0913-40FE-B026-77535CA6D3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 flipH="1" flipV="1">
                    <a:off x="5918" y="2740"/>
                    <a:ext cx="120" cy="32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Oval 210">
                    <a:extLst>
                      <a:ext uri="{FF2B5EF4-FFF2-40B4-BE49-F238E27FC236}">
                        <a16:creationId xmlns:a16="http://schemas.microsoft.com/office/drawing/2014/main" id="{BD3B2C09-E50A-40A0-931A-EA110DF490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 flipH="1" flipV="1">
                    <a:off x="5967" y="2749"/>
                    <a:ext cx="80" cy="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7" name="Group 211">
                  <a:extLst>
                    <a:ext uri="{FF2B5EF4-FFF2-40B4-BE49-F238E27FC236}">
                      <a16:creationId xmlns:a16="http://schemas.microsoft.com/office/drawing/2014/main" id="{C9929827-1AF5-4ED0-85A5-FA27BEA3E2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99" y="1465"/>
                  <a:ext cx="272" cy="317"/>
                  <a:chOff x="8638" y="7463"/>
                  <a:chExt cx="680" cy="792"/>
                </a:xfrm>
              </p:grpSpPr>
              <p:sp>
                <p:nvSpPr>
                  <p:cNvPr id="89" name="Arc 212">
                    <a:extLst>
                      <a:ext uri="{FF2B5EF4-FFF2-40B4-BE49-F238E27FC236}">
                        <a16:creationId xmlns:a16="http://schemas.microsoft.com/office/drawing/2014/main" id="{B39744D4-9211-4C8F-A3D9-2B5C0D2ED4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H="1" flipV="1">
                    <a:off x="8834" y="7269"/>
                    <a:ext cx="250" cy="63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Arc 213">
                    <a:extLst>
                      <a:ext uri="{FF2B5EF4-FFF2-40B4-BE49-F238E27FC236}">
                        <a16:creationId xmlns:a16="http://schemas.microsoft.com/office/drawing/2014/main" id="{A7B59044-B1B8-4CB4-960E-47F7B8ECE1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8853" y="7790"/>
                    <a:ext cx="250" cy="68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Oval 214">
                    <a:extLst>
                      <a:ext uri="{FF2B5EF4-FFF2-40B4-BE49-F238E27FC236}">
                        <a16:creationId xmlns:a16="http://schemas.microsoft.com/office/drawing/2014/main" id="{4687D5D5-3985-4799-A283-20DB6C0986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8833" y="7814"/>
                    <a:ext cx="167" cy="127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8" name="Group 215">
                  <a:extLst>
                    <a:ext uri="{FF2B5EF4-FFF2-40B4-BE49-F238E27FC236}">
                      <a16:creationId xmlns:a16="http://schemas.microsoft.com/office/drawing/2014/main" id="{F9118572-CC9E-485B-9EFB-EF82FEDD85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3910" y="2282"/>
                  <a:ext cx="325" cy="317"/>
                  <a:chOff x="5818" y="2580"/>
                  <a:chExt cx="320" cy="380"/>
                </a:xfrm>
              </p:grpSpPr>
              <p:sp>
                <p:nvSpPr>
                  <p:cNvPr id="86" name="Arc 216">
                    <a:extLst>
                      <a:ext uri="{FF2B5EF4-FFF2-40B4-BE49-F238E27FC236}">
                        <a16:creationId xmlns:a16="http://schemas.microsoft.com/office/drawing/2014/main" id="{9B5EDF7A-9D75-4F84-A778-9347DF5583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 flipV="1">
                    <a:off x="5927" y="2490"/>
                    <a:ext cx="120" cy="3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Arc 217">
                    <a:extLst>
                      <a:ext uri="{FF2B5EF4-FFF2-40B4-BE49-F238E27FC236}">
                        <a16:creationId xmlns:a16="http://schemas.microsoft.com/office/drawing/2014/main" id="{E5EFFB4F-A6C7-450F-83BC-CC621E2AF5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 flipH="1" flipV="1">
                    <a:off x="5918" y="2740"/>
                    <a:ext cx="120" cy="32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Oval 218">
                    <a:extLst>
                      <a:ext uri="{FF2B5EF4-FFF2-40B4-BE49-F238E27FC236}">
                        <a16:creationId xmlns:a16="http://schemas.microsoft.com/office/drawing/2014/main" id="{19F4E529-E218-4AD6-B127-8378692795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 flipH="1" flipV="1">
                    <a:off x="5967" y="2749"/>
                    <a:ext cx="80" cy="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9" name="Group 219">
                  <a:extLst>
                    <a:ext uri="{FF2B5EF4-FFF2-40B4-BE49-F238E27FC236}">
                      <a16:creationId xmlns:a16="http://schemas.microsoft.com/office/drawing/2014/main" id="{82C5F94C-F1D2-47F1-B8DC-C1F173A869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3895" y="3099"/>
                  <a:ext cx="308" cy="316"/>
                  <a:chOff x="5818" y="2580"/>
                  <a:chExt cx="320" cy="380"/>
                </a:xfrm>
              </p:grpSpPr>
              <p:sp>
                <p:nvSpPr>
                  <p:cNvPr id="83" name="Arc 220">
                    <a:extLst>
                      <a:ext uri="{FF2B5EF4-FFF2-40B4-BE49-F238E27FC236}">
                        <a16:creationId xmlns:a16="http://schemas.microsoft.com/office/drawing/2014/main" id="{8E66EA27-EC18-4C17-9267-3428BA1E09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 flipV="1">
                    <a:off x="5927" y="2490"/>
                    <a:ext cx="120" cy="30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Arc 221">
                    <a:extLst>
                      <a:ext uri="{FF2B5EF4-FFF2-40B4-BE49-F238E27FC236}">
                        <a16:creationId xmlns:a16="http://schemas.microsoft.com/office/drawing/2014/main" id="{62A9C2CC-31F2-40ED-A6ED-EA19780133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 flipH="1" flipV="1">
                    <a:off x="5918" y="2740"/>
                    <a:ext cx="120" cy="32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Oval 222">
                    <a:extLst>
                      <a:ext uri="{FF2B5EF4-FFF2-40B4-BE49-F238E27FC236}">
                        <a16:creationId xmlns:a16="http://schemas.microsoft.com/office/drawing/2014/main" id="{480C2DAD-2E3C-4832-A8E0-0B2B8EFE6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5400000" flipH="1" flipV="1">
                    <a:off x="5967" y="2749"/>
                    <a:ext cx="80" cy="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66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0" name="Text Box 223">
                  <a:extLst>
                    <a:ext uri="{FF2B5EF4-FFF2-40B4-BE49-F238E27FC236}">
                      <a16:creationId xmlns:a16="http://schemas.microsoft.com/office/drawing/2014/main" id="{7B90E5A4-524B-454E-82C8-D46C695DB8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7" y="2032"/>
                  <a:ext cx="480" cy="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2200" i="1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81" name="Text Box 224">
                  <a:extLst>
                    <a:ext uri="{FF2B5EF4-FFF2-40B4-BE49-F238E27FC236}">
                      <a16:creationId xmlns:a16="http://schemas.microsoft.com/office/drawing/2014/main" id="{4122630F-B3E3-4FA8-904D-FAF4C0EBF2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2782"/>
                  <a:ext cx="727" cy="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2200" dirty="0">
                      <a:latin typeface="Times New Roman" pitchFamily="18" charset="0"/>
                    </a:rPr>
                    <a:t>共价键</a:t>
                  </a:r>
                </a:p>
              </p:txBody>
            </p:sp>
            <p:sp>
              <p:nvSpPr>
                <p:cNvPr id="82" name="Line 225">
                  <a:extLst>
                    <a:ext uri="{FF2B5EF4-FFF2-40B4-BE49-F238E27FC236}">
                      <a16:creationId xmlns:a16="http://schemas.microsoft.com/office/drawing/2014/main" id="{6C952880-2C9A-4CAD-995B-3EFE078A7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3" y="2715"/>
                  <a:ext cx="433" cy="234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119" name="Picture 231">
            <a:extLst>
              <a:ext uri="{FF2B5EF4-FFF2-40B4-BE49-F238E27FC236}">
                <a16:creationId xmlns:a16="http://schemas.microsoft.com/office/drawing/2014/main" id="{957AD526-944A-4A2C-AC79-C43E5050D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1868" y="2547392"/>
            <a:ext cx="225425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Line 232">
            <a:extLst>
              <a:ext uri="{FF2B5EF4-FFF2-40B4-BE49-F238E27FC236}">
                <a16:creationId xmlns:a16="http://schemas.microsoft.com/office/drawing/2014/main" id="{71EA6742-C599-4AB8-9A5D-E1DD2E588E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1393" y="2682329"/>
            <a:ext cx="1169988" cy="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21" name="Picture 233">
            <a:extLst>
              <a:ext uri="{FF2B5EF4-FFF2-40B4-BE49-F238E27FC236}">
                <a16:creationId xmlns:a16="http://schemas.microsoft.com/office/drawing/2014/main" id="{8EE56121-BD5B-4580-8DF4-8411F60A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6581" y="2591842"/>
            <a:ext cx="225425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" name="Picture 235">
            <a:extLst>
              <a:ext uri="{FF2B5EF4-FFF2-40B4-BE49-F238E27FC236}">
                <a16:creationId xmlns:a16="http://schemas.microsoft.com/office/drawing/2014/main" id="{194CC9D7-E68D-42E7-AE7D-B539E544C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1618" y="3401467"/>
            <a:ext cx="2254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" name="Picture 236">
            <a:extLst>
              <a:ext uri="{FF2B5EF4-FFF2-40B4-BE49-F238E27FC236}">
                <a16:creationId xmlns:a16="http://schemas.microsoft.com/office/drawing/2014/main" id="{8D719A53-0199-4E31-B09A-8DFE8E186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1868" y="2547392"/>
            <a:ext cx="2254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" name="Line 237">
            <a:extLst>
              <a:ext uri="{FF2B5EF4-FFF2-40B4-BE49-F238E27FC236}">
                <a16:creationId xmlns:a16="http://schemas.microsoft.com/office/drawing/2014/main" id="{E35EC289-680A-41E9-8C09-1FAB81076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706" y="2636292"/>
            <a:ext cx="404812" cy="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238">
            <a:extLst>
              <a:ext uri="{FF2B5EF4-FFF2-40B4-BE49-F238E27FC236}">
                <a16:creationId xmlns:a16="http://schemas.microsoft.com/office/drawing/2014/main" id="{FD9B5C98-8331-4CA8-B485-64852DF46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2106" y="2636292"/>
            <a:ext cx="0" cy="720725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  <p:bldP spid="120" grpId="0" animBg="1"/>
      <p:bldP spid="124" grpId="0" animBg="1"/>
      <p:bldP spid="12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2F6B5CA-52D4-45B1-BD19-1DABF840B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7416824" cy="495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348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54D8D4-B7F1-43F4-A472-8DD00E5A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9675"/>
            <a:ext cx="9144000" cy="30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8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zh-CN" sz="3600" b="1">
                <a:latin typeface="Times New Roman" pitchFamily="18" charset="0"/>
              </a:rPr>
              <a:t>⑴ </a:t>
            </a:r>
            <a:r>
              <a:rPr lang="zh-CN" altLang="en-US" sz="3600" b="1">
                <a:latin typeface="Times New Roman" pitchFamily="18" charset="0"/>
              </a:rPr>
              <a:t>本征半导体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673225"/>
            <a:ext cx="7696200" cy="42672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3200" b="1" dirty="0">
                <a:latin typeface="宋体" pitchFamily="2" charset="-122"/>
              </a:rPr>
              <a:t>半导体中有两种载流子：自由电子载流子（简称电子）和空穴载流子（简称空穴），它们均可在电场作用下形成电流。</a:t>
            </a:r>
            <a:endParaRPr lang="en-US" altLang="zh-CN" sz="3200" b="1" dirty="0">
              <a:latin typeface="宋体" pitchFamily="2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n-US" altLang="zh-CN" sz="3200" b="1" dirty="0">
              <a:latin typeface="宋体" pitchFamily="2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</a:rPr>
              <a:t>本征半导体在绝对零度（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3200" b="1" dirty="0">
                <a:latin typeface="Times New Roman" pitchFamily="18" charset="0"/>
              </a:rPr>
              <a:t>相当于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3200" b="1" dirty="0">
                <a:latin typeface="Times New Roman" pitchFamily="18" charset="0"/>
              </a:rPr>
              <a:t>－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273</a:t>
            </a:r>
            <a:r>
              <a:rPr lang="en-US" altLang="zh-CN" sz="3200" b="1" dirty="0">
                <a:latin typeface="Times New Roman" pitchFamily="18" charset="0"/>
              </a:rPr>
              <a:t>℃</a:t>
            </a:r>
            <a:r>
              <a:rPr lang="zh-CN" altLang="en-US" sz="3200" b="1" dirty="0">
                <a:latin typeface="Times New Roman" pitchFamily="18" charset="0"/>
              </a:rPr>
              <a:t>）时，相当于绝缘体。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3200" b="1" dirty="0">
              <a:latin typeface="宋体" pitchFamily="2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3200" b="1" dirty="0">
                <a:latin typeface="宋体" pitchFamily="2" charset="-122"/>
              </a:rPr>
              <a:t>在室温条件下，本征半导体便具有一定的导电能力，但导电能力较差。  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zh-CN" altLang="en-US" sz="3200" b="1" dirty="0">
              <a:latin typeface="宋体" pitchFamily="2" charset="-122"/>
            </a:endParaRPr>
          </a:p>
          <a:p>
            <a:pPr algn="just">
              <a:spcBef>
                <a:spcPct val="0"/>
              </a:spcBef>
              <a:buFont typeface="Wingdings" pitchFamily="2" charset="2"/>
              <a:buNone/>
            </a:pPr>
            <a:endParaRPr lang="en-US" altLang="zh-CN" sz="3200" b="1" dirty="0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41925"/>
            <a:ext cx="7886700" cy="752623"/>
          </a:xfrm>
        </p:spPr>
        <p:txBody>
          <a:bodyPr/>
          <a:lstStyle/>
          <a:p>
            <a:pPr algn="l" eaLnBrk="1" hangingPunct="1"/>
            <a:r>
              <a:rPr lang="en-US" altLang="zh-CN" sz="3600" b="1" dirty="0">
                <a:latin typeface="Times New Roman" pitchFamily="18" charset="0"/>
              </a:rPr>
              <a:t>⑵  </a:t>
            </a:r>
            <a:r>
              <a:rPr lang="zh-CN" altLang="en-US" sz="3600" b="1" dirty="0">
                <a:latin typeface="Times New Roman" pitchFamily="18" charset="0"/>
              </a:rPr>
              <a:t>杂质半导体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104198" y="708940"/>
            <a:ext cx="8534400" cy="100293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3200" b="1" dirty="0">
                <a:latin typeface="宋体" pitchFamily="2" charset="-122"/>
              </a:rPr>
              <a:t>纯净的半导体中掺入微量元素，导电能力显著提高</a:t>
            </a:r>
            <a:endParaRPr lang="en-US" altLang="zh-CN" sz="3200" b="1" dirty="0">
              <a:latin typeface="宋体" pitchFamily="2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加入微量的五价元素，自由电子浓度大为增加，形成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型半导体。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zh-CN" altLang="en-US" sz="3200" b="1" dirty="0">
              <a:latin typeface="宋体" pitchFamily="2" charset="-122"/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5D19D7E2-1024-4ECE-BBC8-A4C7F0E355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0795" y="1900758"/>
            <a:ext cx="6435725" cy="5200650"/>
            <a:chOff x="2360" y="3250"/>
            <a:chExt cx="8202" cy="6630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B578A91C-91F6-4969-9C4C-24CC99F9F8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60" y="3250"/>
              <a:ext cx="8202" cy="6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0790F0FB-9ED9-44B7-9F06-6A54AC627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0" y="9112"/>
              <a:ext cx="7628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0467" tIns="40234" rIns="80467" bIns="40234"/>
            <a:lstStyle/>
            <a:p>
              <a:pPr algn="ctr"/>
              <a:r>
                <a:rPr lang="zh-CN" altLang="en-US" sz="2400" b="1" dirty="0"/>
                <a:t>图</a:t>
              </a:r>
              <a:r>
                <a:rPr lang="en-US" altLang="zh-CN" sz="2400" b="1" dirty="0"/>
                <a:t>4-2  </a:t>
              </a:r>
              <a:r>
                <a:rPr lang="en-US" altLang="zh-CN" sz="2400" b="1" i="1" dirty="0"/>
                <a:t>N</a:t>
              </a:r>
              <a:r>
                <a:rPr lang="zh-CN" altLang="en-US" sz="2400" b="1" dirty="0"/>
                <a:t>型半导体</a:t>
              </a:r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E84A7CFD-71E1-4315-A075-51F1DC431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" y="3950"/>
              <a:ext cx="2213" cy="62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D296859B-4ACA-4412-8089-1FB7E1360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4185"/>
              <a:ext cx="134" cy="1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9DB03EF6-05F6-49A4-ADC8-32C73EDBD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4185"/>
              <a:ext cx="134" cy="1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A00408A4-31D0-4B53-B54F-0D3C8086E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4302"/>
              <a:ext cx="672" cy="183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61F583CA-E795-48B5-A099-3131B7EEA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4847"/>
              <a:ext cx="135" cy="1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0E08BA81-114C-4B73-AC4C-1326155C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5509"/>
              <a:ext cx="135" cy="1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BE681047-F89F-4AB6-BC1A-B8CD9603F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" y="3988"/>
              <a:ext cx="737" cy="70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E8E69330-D44A-477B-B8B0-7E1D7A3E6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" y="3962"/>
              <a:ext cx="1006" cy="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0467" tIns="40234" rIns="80467" bIns="40234"/>
            <a:lstStyle/>
            <a:p>
              <a:pPr algn="just"/>
              <a:r>
                <a:rPr lang="en-US" altLang="zh-CN" sz="1900">
                  <a:latin typeface="Times New Roman" pitchFamily="18" charset="0"/>
                </a:rPr>
                <a:t>+4</a:t>
              </a:r>
              <a:endParaRPr lang="en-US" altLang="zh-CN"/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2335AE5F-D5D0-466C-8226-0AC4B5B1E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" y="3911"/>
              <a:ext cx="2212" cy="625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2C4DE919-DBB4-477F-A896-1952BA001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6" y="4145"/>
              <a:ext cx="134" cy="1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8E568843-3D57-4752-A743-9808EB28D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2" y="4145"/>
              <a:ext cx="135" cy="1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87F82729-11A2-4236-B7E7-7D5CE1B58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0" y="4262"/>
              <a:ext cx="670" cy="183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A2CEB242-1DD6-4DEB-8BC3-3EB8E8D1F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3" y="4262"/>
              <a:ext cx="669" cy="191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BC81AA02-BD5A-44CB-BD1F-DEBA5EB9B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" y="4807"/>
              <a:ext cx="134" cy="1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19">
              <a:extLst>
                <a:ext uri="{FF2B5EF4-FFF2-40B4-BE49-F238E27FC236}">
                  <a16:creationId xmlns:a16="http://schemas.microsoft.com/office/drawing/2014/main" id="{476A1F1F-F083-48D9-AB1A-01B68D9F4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" y="5472"/>
              <a:ext cx="134" cy="1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Oval 20">
              <a:extLst>
                <a:ext uri="{FF2B5EF4-FFF2-40B4-BE49-F238E27FC236}">
                  <a16:creationId xmlns:a16="http://schemas.microsoft.com/office/drawing/2014/main" id="{5FB9F6D9-1D2B-46FF-BEF5-B6A6A9851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9" y="4770"/>
              <a:ext cx="134" cy="1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Oval 21">
              <a:extLst>
                <a:ext uri="{FF2B5EF4-FFF2-40B4-BE49-F238E27FC236}">
                  <a16:creationId xmlns:a16="http://schemas.microsoft.com/office/drawing/2014/main" id="{86436068-CAF3-456F-ABC2-6E7AFB37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4" y="5509"/>
              <a:ext cx="134" cy="1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22">
              <a:extLst>
                <a:ext uri="{FF2B5EF4-FFF2-40B4-BE49-F238E27FC236}">
                  <a16:creationId xmlns:a16="http://schemas.microsoft.com/office/drawing/2014/main" id="{504EC2CF-955F-4F6B-AA5D-1236BE345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0" y="3950"/>
              <a:ext cx="740" cy="70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38444743-FBF5-4188-8B60-4855748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" y="3911"/>
              <a:ext cx="772" cy="74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7B4184CB-E95E-489B-AD86-09C990B9F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1" y="3943"/>
              <a:ext cx="1006" cy="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0467" tIns="40234" rIns="80467" bIns="40234"/>
            <a:lstStyle/>
            <a:p>
              <a:pPr algn="just"/>
              <a:r>
                <a:rPr lang="en-US" altLang="zh-CN" sz="1900">
                  <a:latin typeface="Times New Roman" pitchFamily="18" charset="0"/>
                </a:rPr>
                <a:t>+4</a:t>
              </a:r>
              <a:endParaRPr lang="en-US" altLang="zh-CN"/>
            </a:p>
          </p:txBody>
        </p:sp>
        <p:sp>
          <p:nvSpPr>
            <p:cNvPr id="28" name="Text Box 25">
              <a:extLst>
                <a:ext uri="{FF2B5EF4-FFF2-40B4-BE49-F238E27FC236}">
                  <a16:creationId xmlns:a16="http://schemas.microsoft.com/office/drawing/2014/main" id="{AFBA1112-12FF-4125-A231-D30850557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0" y="3943"/>
              <a:ext cx="1008" cy="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0467" tIns="40234" rIns="80467" bIns="40234"/>
            <a:lstStyle/>
            <a:p>
              <a:pPr algn="just"/>
              <a:r>
                <a:rPr lang="en-US" altLang="zh-CN" sz="1900">
                  <a:latin typeface="Times New Roman" pitchFamily="18" charset="0"/>
                </a:rPr>
                <a:t>+4</a:t>
              </a:r>
              <a:endParaRPr lang="en-US" altLang="zh-CN"/>
            </a:p>
          </p:txBody>
        </p:sp>
        <p:sp>
          <p:nvSpPr>
            <p:cNvPr id="29" name="Oval 26">
              <a:extLst>
                <a:ext uri="{FF2B5EF4-FFF2-40B4-BE49-F238E27FC236}">
                  <a16:creationId xmlns:a16="http://schemas.microsoft.com/office/drawing/2014/main" id="{2B5F4EEF-BCDA-4600-9340-C52E4840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" y="5823"/>
              <a:ext cx="2213" cy="62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C1FE5A13-C116-4494-BEF2-F59FF0791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6057"/>
              <a:ext cx="134" cy="1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Oval 28">
              <a:extLst>
                <a:ext uri="{FF2B5EF4-FFF2-40B4-BE49-F238E27FC236}">
                  <a16:creationId xmlns:a16="http://schemas.microsoft.com/office/drawing/2014/main" id="{CE6CB51B-5504-4005-A4AE-8207EFFA0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6057"/>
              <a:ext cx="134" cy="1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29">
              <a:extLst>
                <a:ext uri="{FF2B5EF4-FFF2-40B4-BE49-F238E27FC236}">
                  <a16:creationId xmlns:a16="http://schemas.microsoft.com/office/drawing/2014/main" id="{5D7F14C8-F131-4470-98E4-EDC964ADC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6174"/>
              <a:ext cx="672" cy="1834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30">
              <a:extLst>
                <a:ext uri="{FF2B5EF4-FFF2-40B4-BE49-F238E27FC236}">
                  <a16:creationId xmlns:a16="http://schemas.microsoft.com/office/drawing/2014/main" id="{36DE6B6E-F6F8-4FDA-BAD5-98CC6A086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" y="7695"/>
              <a:ext cx="2180" cy="664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31">
              <a:extLst>
                <a:ext uri="{FF2B5EF4-FFF2-40B4-BE49-F238E27FC236}">
                  <a16:creationId xmlns:a16="http://schemas.microsoft.com/office/drawing/2014/main" id="{D1E551A0-BD9D-43AC-A30F-04A54A5C8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6719"/>
              <a:ext cx="135" cy="1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32">
              <a:extLst>
                <a:ext uri="{FF2B5EF4-FFF2-40B4-BE49-F238E27FC236}">
                  <a16:creationId xmlns:a16="http://schemas.microsoft.com/office/drawing/2014/main" id="{AE87EF26-E2C6-490A-893F-ECC102832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7382"/>
              <a:ext cx="135" cy="1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33">
              <a:extLst>
                <a:ext uri="{FF2B5EF4-FFF2-40B4-BE49-F238E27FC236}">
                  <a16:creationId xmlns:a16="http://schemas.microsoft.com/office/drawing/2014/main" id="{664406E2-13D7-4D8B-9237-8C4A85D53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008"/>
              <a:ext cx="134" cy="15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34">
              <a:extLst>
                <a:ext uri="{FF2B5EF4-FFF2-40B4-BE49-F238E27FC236}">
                  <a16:creationId xmlns:a16="http://schemas.microsoft.com/office/drawing/2014/main" id="{539B2ACA-C9EA-4A22-B848-A6EE5909D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7" y="8008"/>
              <a:ext cx="135" cy="15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Oval 35">
              <a:extLst>
                <a:ext uri="{FF2B5EF4-FFF2-40B4-BE49-F238E27FC236}">
                  <a16:creationId xmlns:a16="http://schemas.microsoft.com/office/drawing/2014/main" id="{4A82443E-1117-40FC-9934-D3805848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5860"/>
              <a:ext cx="737" cy="70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Oval 36">
              <a:extLst>
                <a:ext uri="{FF2B5EF4-FFF2-40B4-BE49-F238E27FC236}">
                  <a16:creationId xmlns:a16="http://schemas.microsoft.com/office/drawing/2014/main" id="{295A44E0-693A-478F-8777-DEEBE95D6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7695"/>
              <a:ext cx="772" cy="7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37">
              <a:extLst>
                <a:ext uri="{FF2B5EF4-FFF2-40B4-BE49-F238E27FC236}">
                  <a16:creationId xmlns:a16="http://schemas.microsoft.com/office/drawing/2014/main" id="{5BF6E045-C0E7-473D-B983-EA1658C3B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" y="5853"/>
              <a:ext cx="1006" cy="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0467" tIns="40234" rIns="80467" bIns="40234"/>
            <a:lstStyle/>
            <a:p>
              <a:pPr algn="just"/>
              <a:r>
                <a:rPr lang="en-US" altLang="zh-CN" sz="1900">
                  <a:latin typeface="Times New Roman" pitchFamily="18" charset="0"/>
                </a:rPr>
                <a:t>+4</a:t>
              </a:r>
              <a:endParaRPr lang="en-US" altLang="zh-CN"/>
            </a:p>
          </p:txBody>
        </p:sp>
        <p:sp>
          <p:nvSpPr>
            <p:cNvPr id="41" name="Text Box 38">
              <a:extLst>
                <a:ext uri="{FF2B5EF4-FFF2-40B4-BE49-F238E27FC236}">
                  <a16:creationId xmlns:a16="http://schemas.microsoft.com/office/drawing/2014/main" id="{02191AF3-58E6-4036-8C65-1ABEF1839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" y="7708"/>
              <a:ext cx="1006" cy="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0467" tIns="40234" rIns="80467" bIns="40234"/>
            <a:lstStyle/>
            <a:p>
              <a:pPr algn="just"/>
              <a:r>
                <a:rPr lang="en-US" altLang="zh-CN" sz="1900">
                  <a:latin typeface="Times New Roman" pitchFamily="18" charset="0"/>
                </a:rPr>
                <a:t>+4</a:t>
              </a:r>
              <a:endParaRPr lang="en-US" altLang="zh-CN"/>
            </a:p>
          </p:txBody>
        </p:sp>
        <p:sp>
          <p:nvSpPr>
            <p:cNvPr id="42" name="Oval 39">
              <a:extLst>
                <a:ext uri="{FF2B5EF4-FFF2-40B4-BE49-F238E27FC236}">
                  <a16:creationId xmlns:a16="http://schemas.microsoft.com/office/drawing/2014/main" id="{5D6614DC-AF2F-41C1-B005-F74C2E2F1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" y="5823"/>
              <a:ext cx="2212" cy="62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Oval 40">
              <a:extLst>
                <a:ext uri="{FF2B5EF4-FFF2-40B4-BE49-F238E27FC236}">
                  <a16:creationId xmlns:a16="http://schemas.microsoft.com/office/drawing/2014/main" id="{678412EE-F8E3-420D-BD22-A40A9DC74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2" y="6057"/>
              <a:ext cx="135" cy="1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Oval 41">
              <a:extLst>
                <a:ext uri="{FF2B5EF4-FFF2-40B4-BE49-F238E27FC236}">
                  <a16:creationId xmlns:a16="http://schemas.microsoft.com/office/drawing/2014/main" id="{2A145191-ADB7-42B7-8B6D-E4125C64F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0" y="6174"/>
              <a:ext cx="670" cy="1834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42">
              <a:extLst>
                <a:ext uri="{FF2B5EF4-FFF2-40B4-BE49-F238E27FC236}">
                  <a16:creationId xmlns:a16="http://schemas.microsoft.com/office/drawing/2014/main" id="{AB6C199A-0643-4A70-A079-941C9BFEE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3" y="6174"/>
              <a:ext cx="669" cy="1911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Oval 43">
              <a:extLst>
                <a:ext uri="{FF2B5EF4-FFF2-40B4-BE49-F238E27FC236}">
                  <a16:creationId xmlns:a16="http://schemas.microsoft.com/office/drawing/2014/main" id="{467274DE-9C0E-4EDC-B9CC-3ADB4F8DF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3" y="7695"/>
              <a:ext cx="2181" cy="664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Oval 44">
              <a:extLst>
                <a:ext uri="{FF2B5EF4-FFF2-40B4-BE49-F238E27FC236}">
                  <a16:creationId xmlns:a16="http://schemas.microsoft.com/office/drawing/2014/main" id="{B1D634D3-C232-4456-95FB-0ADDB4E30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" y="6719"/>
              <a:ext cx="134" cy="1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Oval 45">
              <a:extLst>
                <a:ext uri="{FF2B5EF4-FFF2-40B4-BE49-F238E27FC236}">
                  <a16:creationId xmlns:a16="http://schemas.microsoft.com/office/drawing/2014/main" id="{045DFE78-1102-4A5E-9B48-9259D86D2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" y="7382"/>
              <a:ext cx="134" cy="1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Oval 46">
              <a:extLst>
                <a:ext uri="{FF2B5EF4-FFF2-40B4-BE49-F238E27FC236}">
                  <a16:creationId xmlns:a16="http://schemas.microsoft.com/office/drawing/2014/main" id="{6BEC2590-1022-4C6C-8CF4-EA48EDD7C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9" y="6719"/>
              <a:ext cx="134" cy="1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Oval 47">
              <a:extLst>
                <a:ext uri="{FF2B5EF4-FFF2-40B4-BE49-F238E27FC236}">
                  <a16:creationId xmlns:a16="http://schemas.microsoft.com/office/drawing/2014/main" id="{D59B52B3-DA5E-4569-9981-740F48E9F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4" y="7421"/>
              <a:ext cx="134" cy="1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Oval 48">
              <a:extLst>
                <a:ext uri="{FF2B5EF4-FFF2-40B4-BE49-F238E27FC236}">
                  <a16:creationId xmlns:a16="http://schemas.microsoft.com/office/drawing/2014/main" id="{16D2FFAE-4DEF-405A-A0AB-DDA7889DA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" y="8008"/>
              <a:ext cx="134" cy="15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Oval 49">
              <a:extLst>
                <a:ext uri="{FF2B5EF4-FFF2-40B4-BE49-F238E27FC236}">
                  <a16:creationId xmlns:a16="http://schemas.microsoft.com/office/drawing/2014/main" id="{7B4ED84B-5366-4A0D-A5F6-A0EBB9481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7" y="8008"/>
              <a:ext cx="132" cy="15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Oval 50">
              <a:extLst>
                <a:ext uri="{FF2B5EF4-FFF2-40B4-BE49-F238E27FC236}">
                  <a16:creationId xmlns:a16="http://schemas.microsoft.com/office/drawing/2014/main" id="{9196EBCA-603E-49B8-9D99-7B66FF497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0" y="5860"/>
              <a:ext cx="740" cy="70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Oval 51">
              <a:extLst>
                <a:ext uri="{FF2B5EF4-FFF2-40B4-BE49-F238E27FC236}">
                  <a16:creationId xmlns:a16="http://schemas.microsoft.com/office/drawing/2014/main" id="{15511C68-892A-4057-AB33-D5946E0A9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" y="5823"/>
              <a:ext cx="772" cy="73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Oval 52">
              <a:extLst>
                <a:ext uri="{FF2B5EF4-FFF2-40B4-BE49-F238E27FC236}">
                  <a16:creationId xmlns:a16="http://schemas.microsoft.com/office/drawing/2014/main" id="{D9091F0B-802A-49FE-B0C4-866E1AB5C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0" y="7695"/>
              <a:ext cx="772" cy="7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Oval 53">
              <a:extLst>
                <a:ext uri="{FF2B5EF4-FFF2-40B4-BE49-F238E27FC236}">
                  <a16:creationId xmlns:a16="http://schemas.microsoft.com/office/drawing/2014/main" id="{06333564-30E8-4C00-97E7-2CC4EF5CC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" y="7695"/>
              <a:ext cx="772" cy="7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54">
              <a:extLst>
                <a:ext uri="{FF2B5EF4-FFF2-40B4-BE49-F238E27FC236}">
                  <a16:creationId xmlns:a16="http://schemas.microsoft.com/office/drawing/2014/main" id="{714FE7AF-8F11-40F6-B6A8-9ADBEE405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9" y="5816"/>
              <a:ext cx="1005" cy="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0467" tIns="40234" rIns="80467" bIns="40234"/>
            <a:lstStyle/>
            <a:p>
              <a:pPr algn="just"/>
              <a:r>
                <a:rPr lang="en-US" altLang="zh-CN" sz="1900">
                  <a:latin typeface="Times New Roman" pitchFamily="18" charset="0"/>
                </a:rPr>
                <a:t>+4</a:t>
              </a:r>
              <a:endParaRPr lang="en-US" altLang="zh-CN"/>
            </a:p>
          </p:txBody>
        </p:sp>
        <p:sp>
          <p:nvSpPr>
            <p:cNvPr id="58" name="Text Box 55">
              <a:extLst>
                <a:ext uri="{FF2B5EF4-FFF2-40B4-BE49-F238E27FC236}">
                  <a16:creationId xmlns:a16="http://schemas.microsoft.com/office/drawing/2014/main" id="{149E3015-20D2-4CED-BD65-78C713AB1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8" y="5834"/>
              <a:ext cx="1007" cy="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0467" tIns="40234" rIns="80467" bIns="40234"/>
            <a:lstStyle/>
            <a:p>
              <a:pPr algn="just"/>
              <a:r>
                <a:rPr lang="en-US" altLang="zh-CN" sz="1900">
                  <a:latin typeface="Times New Roman" pitchFamily="18" charset="0"/>
                </a:rPr>
                <a:t>+4</a:t>
              </a:r>
              <a:endParaRPr lang="en-US" altLang="zh-CN"/>
            </a:p>
          </p:txBody>
        </p:sp>
        <p:sp>
          <p:nvSpPr>
            <p:cNvPr id="59" name="Text Box 56">
              <a:extLst>
                <a:ext uri="{FF2B5EF4-FFF2-40B4-BE49-F238E27FC236}">
                  <a16:creationId xmlns:a16="http://schemas.microsoft.com/office/drawing/2014/main" id="{C654493B-1079-4702-91CE-45DE56629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6" y="7708"/>
              <a:ext cx="1005" cy="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0467" tIns="40234" rIns="80467" bIns="40234"/>
            <a:lstStyle/>
            <a:p>
              <a:pPr algn="just"/>
              <a:r>
                <a:rPr lang="en-US" altLang="zh-CN" sz="1900">
                  <a:latin typeface="Times New Roman" pitchFamily="18" charset="0"/>
                </a:rPr>
                <a:t>+4</a:t>
              </a:r>
              <a:endParaRPr lang="en-US" altLang="zh-CN"/>
            </a:p>
          </p:txBody>
        </p:sp>
        <p:sp>
          <p:nvSpPr>
            <p:cNvPr id="60" name="Text Box 57">
              <a:extLst>
                <a:ext uri="{FF2B5EF4-FFF2-40B4-BE49-F238E27FC236}">
                  <a16:creationId xmlns:a16="http://schemas.microsoft.com/office/drawing/2014/main" id="{5A98B6F0-1873-44D6-8B58-8309B6D9B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3" y="7670"/>
              <a:ext cx="1006" cy="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0467" tIns="40234" rIns="80467" bIns="40234"/>
            <a:lstStyle/>
            <a:p>
              <a:pPr algn="just"/>
              <a:r>
                <a:rPr lang="en-US" altLang="zh-CN" sz="1900">
                  <a:latin typeface="Times New Roman" pitchFamily="18" charset="0"/>
                </a:rPr>
                <a:t>+4</a:t>
              </a:r>
              <a:endParaRPr lang="en-US" altLang="zh-CN"/>
            </a:p>
          </p:txBody>
        </p:sp>
        <p:grpSp>
          <p:nvGrpSpPr>
            <p:cNvPr id="61" name="Group 58">
              <a:extLst>
                <a:ext uri="{FF2B5EF4-FFF2-40B4-BE49-F238E27FC236}">
                  <a16:creationId xmlns:a16="http://schemas.microsoft.com/office/drawing/2014/main" id="{A564CB4F-3409-4F68-9EA2-D8E4F806D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1" y="8398"/>
              <a:ext cx="685" cy="663"/>
              <a:chOff x="6098" y="4860"/>
              <a:chExt cx="480" cy="340"/>
            </a:xfrm>
          </p:grpSpPr>
          <p:sp>
            <p:nvSpPr>
              <p:cNvPr id="109" name="Arc 59">
                <a:extLst>
                  <a:ext uri="{FF2B5EF4-FFF2-40B4-BE49-F238E27FC236}">
                    <a16:creationId xmlns:a16="http://schemas.microsoft.com/office/drawing/2014/main" id="{4C332D3B-2B09-4A99-A8BC-F2A2B5B8240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98" y="4860"/>
                <a:ext cx="120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Arc 60">
                <a:extLst>
                  <a:ext uri="{FF2B5EF4-FFF2-40B4-BE49-F238E27FC236}">
                    <a16:creationId xmlns:a16="http://schemas.microsoft.com/office/drawing/2014/main" id="{3E5A3D4E-47B8-48FE-ADE2-E7F2F9A32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8" y="4880"/>
                <a:ext cx="120" cy="3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Oval 61">
                <a:extLst>
                  <a:ext uri="{FF2B5EF4-FFF2-40B4-BE49-F238E27FC236}">
                    <a16:creationId xmlns:a16="http://schemas.microsoft.com/office/drawing/2014/main" id="{27C23A2A-3870-43F6-B929-E4FFF4099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8" y="4940"/>
                <a:ext cx="120" cy="8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" name="Group 62">
              <a:extLst>
                <a:ext uri="{FF2B5EF4-FFF2-40B4-BE49-F238E27FC236}">
                  <a16:creationId xmlns:a16="http://schemas.microsoft.com/office/drawing/2014/main" id="{48E3DDC3-C712-4653-8F6B-25FE6D051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8" y="8398"/>
              <a:ext cx="706" cy="663"/>
              <a:chOff x="6098" y="4860"/>
              <a:chExt cx="480" cy="340"/>
            </a:xfrm>
          </p:grpSpPr>
          <p:sp>
            <p:nvSpPr>
              <p:cNvPr id="106" name="Arc 63">
                <a:extLst>
                  <a:ext uri="{FF2B5EF4-FFF2-40B4-BE49-F238E27FC236}">
                    <a16:creationId xmlns:a16="http://schemas.microsoft.com/office/drawing/2014/main" id="{3157D9D0-1CA5-4827-A830-08518B0E4E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98" y="4860"/>
                <a:ext cx="120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Arc 64">
                <a:extLst>
                  <a:ext uri="{FF2B5EF4-FFF2-40B4-BE49-F238E27FC236}">
                    <a16:creationId xmlns:a16="http://schemas.microsoft.com/office/drawing/2014/main" id="{BFF4A4CC-261F-487D-90BA-A1EC4E0B0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8" y="4880"/>
                <a:ext cx="120" cy="3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Oval 65">
                <a:extLst>
                  <a:ext uri="{FF2B5EF4-FFF2-40B4-BE49-F238E27FC236}">
                    <a16:creationId xmlns:a16="http://schemas.microsoft.com/office/drawing/2014/main" id="{2406F47A-8328-48BE-BFD1-56134BFBC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8" y="4940"/>
                <a:ext cx="120" cy="8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" name="Group 66">
              <a:extLst>
                <a:ext uri="{FF2B5EF4-FFF2-40B4-BE49-F238E27FC236}">
                  <a16:creationId xmlns:a16="http://schemas.microsoft.com/office/drawing/2014/main" id="{8958E9A8-5785-43C4-9249-126338A49E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0" y="8398"/>
              <a:ext cx="740" cy="663"/>
              <a:chOff x="6098" y="4860"/>
              <a:chExt cx="480" cy="340"/>
            </a:xfrm>
          </p:grpSpPr>
          <p:sp>
            <p:nvSpPr>
              <p:cNvPr id="103" name="Arc 67">
                <a:extLst>
                  <a:ext uri="{FF2B5EF4-FFF2-40B4-BE49-F238E27FC236}">
                    <a16:creationId xmlns:a16="http://schemas.microsoft.com/office/drawing/2014/main" id="{1FCE3EC1-A0FB-4D47-9A5B-F91898D8EE5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98" y="4860"/>
                <a:ext cx="120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Arc 68">
                <a:extLst>
                  <a:ext uri="{FF2B5EF4-FFF2-40B4-BE49-F238E27FC236}">
                    <a16:creationId xmlns:a16="http://schemas.microsoft.com/office/drawing/2014/main" id="{D46D27AF-616E-4709-A147-308254690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8" y="4880"/>
                <a:ext cx="120" cy="3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Oval 69">
                <a:extLst>
                  <a:ext uri="{FF2B5EF4-FFF2-40B4-BE49-F238E27FC236}">
                    <a16:creationId xmlns:a16="http://schemas.microsoft.com/office/drawing/2014/main" id="{B9C2F31F-E8EA-48AB-9718-D9633883B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8" y="4940"/>
                <a:ext cx="120" cy="8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" name="Group 70">
              <a:extLst>
                <a:ext uri="{FF2B5EF4-FFF2-40B4-BE49-F238E27FC236}">
                  <a16:creationId xmlns:a16="http://schemas.microsoft.com/office/drawing/2014/main" id="{553FFA89-6C3E-414D-AA1A-7E6ABDEFB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0" y="3411"/>
              <a:ext cx="772" cy="625"/>
              <a:chOff x="2618" y="6973"/>
              <a:chExt cx="890" cy="667"/>
            </a:xfrm>
          </p:grpSpPr>
          <p:sp>
            <p:nvSpPr>
              <p:cNvPr id="100" name="Arc 71">
                <a:extLst>
                  <a:ext uri="{FF2B5EF4-FFF2-40B4-BE49-F238E27FC236}">
                    <a16:creationId xmlns:a16="http://schemas.microsoft.com/office/drawing/2014/main" id="{D228C73A-695D-41E4-B8C3-E09326549A3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76" y="6973"/>
                <a:ext cx="232" cy="6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Arc 72">
                <a:extLst>
                  <a:ext uri="{FF2B5EF4-FFF2-40B4-BE49-F238E27FC236}">
                    <a16:creationId xmlns:a16="http://schemas.microsoft.com/office/drawing/2014/main" id="{31DBDDF6-B0E3-4B31-929D-83A49C6E3F5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2618" y="6973"/>
                <a:ext cx="232" cy="66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Oval 73">
                <a:extLst>
                  <a:ext uri="{FF2B5EF4-FFF2-40B4-BE49-F238E27FC236}">
                    <a16:creationId xmlns:a16="http://schemas.microsoft.com/office/drawing/2014/main" id="{482B1338-E419-44E7-8E74-98AD21372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978" y="7180"/>
                <a:ext cx="160" cy="18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" name="Group 74">
              <a:extLst>
                <a:ext uri="{FF2B5EF4-FFF2-40B4-BE49-F238E27FC236}">
                  <a16:creationId xmlns:a16="http://schemas.microsoft.com/office/drawing/2014/main" id="{9539E7EB-6CFF-47F5-BA3A-132652A0A1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3" y="3325"/>
              <a:ext cx="695" cy="656"/>
              <a:chOff x="5298" y="6880"/>
              <a:chExt cx="803" cy="699"/>
            </a:xfrm>
          </p:grpSpPr>
          <p:sp>
            <p:nvSpPr>
              <p:cNvPr id="97" name="Arc 75">
                <a:extLst>
                  <a:ext uri="{FF2B5EF4-FFF2-40B4-BE49-F238E27FC236}">
                    <a16:creationId xmlns:a16="http://schemas.microsoft.com/office/drawing/2014/main" id="{A5168A0B-8641-4CAB-B232-470AB191F91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5858" y="6880"/>
                <a:ext cx="243" cy="6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Arc 76">
                <a:extLst>
                  <a:ext uri="{FF2B5EF4-FFF2-40B4-BE49-F238E27FC236}">
                    <a16:creationId xmlns:a16="http://schemas.microsoft.com/office/drawing/2014/main" id="{C4FC1901-E418-40A9-9425-5C1C101D48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298" y="6920"/>
                <a:ext cx="200" cy="64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Oval 77">
                <a:extLst>
                  <a:ext uri="{FF2B5EF4-FFF2-40B4-BE49-F238E27FC236}">
                    <a16:creationId xmlns:a16="http://schemas.microsoft.com/office/drawing/2014/main" id="{0155FD47-7C10-4983-90C1-DE4734EEE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5622" y="7140"/>
                <a:ext cx="176" cy="16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" name="Group 78">
              <a:extLst>
                <a:ext uri="{FF2B5EF4-FFF2-40B4-BE49-F238E27FC236}">
                  <a16:creationId xmlns:a16="http://schemas.microsoft.com/office/drawing/2014/main" id="{CA448D45-2E92-4CB8-BB58-152CD4CBC5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2" y="3250"/>
              <a:ext cx="763" cy="705"/>
              <a:chOff x="7858" y="6833"/>
              <a:chExt cx="860" cy="719"/>
            </a:xfrm>
          </p:grpSpPr>
          <p:sp>
            <p:nvSpPr>
              <p:cNvPr id="94" name="Arc 79">
                <a:extLst>
                  <a:ext uri="{FF2B5EF4-FFF2-40B4-BE49-F238E27FC236}">
                    <a16:creationId xmlns:a16="http://schemas.microsoft.com/office/drawing/2014/main" id="{C473FA0D-2054-41B7-B10D-0FAF75028DA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8482" y="6833"/>
                <a:ext cx="236" cy="71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Arc 80">
                <a:extLst>
                  <a:ext uri="{FF2B5EF4-FFF2-40B4-BE49-F238E27FC236}">
                    <a16:creationId xmlns:a16="http://schemas.microsoft.com/office/drawing/2014/main" id="{6F7B5FEE-FD33-4D2B-9852-540AB10DB7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7858" y="6833"/>
                <a:ext cx="192" cy="68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Oval 81">
                <a:extLst>
                  <a:ext uri="{FF2B5EF4-FFF2-40B4-BE49-F238E27FC236}">
                    <a16:creationId xmlns:a16="http://schemas.microsoft.com/office/drawing/2014/main" id="{44E78C80-742E-41EB-BBCF-22AE76A4C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8207" y="7157"/>
                <a:ext cx="157" cy="143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" name="Group 82">
              <a:extLst>
                <a:ext uri="{FF2B5EF4-FFF2-40B4-BE49-F238E27FC236}">
                  <a16:creationId xmlns:a16="http://schemas.microsoft.com/office/drawing/2014/main" id="{13E22A6C-A327-43C7-A037-7CDF553E03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3" y="3950"/>
              <a:ext cx="615" cy="740"/>
              <a:chOff x="5818" y="2580"/>
              <a:chExt cx="320" cy="380"/>
            </a:xfrm>
          </p:grpSpPr>
          <p:sp>
            <p:nvSpPr>
              <p:cNvPr id="91" name="Arc 83">
                <a:extLst>
                  <a:ext uri="{FF2B5EF4-FFF2-40B4-BE49-F238E27FC236}">
                    <a16:creationId xmlns:a16="http://schemas.microsoft.com/office/drawing/2014/main" id="{08C92022-6BED-4D8E-A568-6F9C6C3A20C8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5927" y="2490"/>
                <a:ext cx="120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Arc 84">
                <a:extLst>
                  <a:ext uri="{FF2B5EF4-FFF2-40B4-BE49-F238E27FC236}">
                    <a16:creationId xmlns:a16="http://schemas.microsoft.com/office/drawing/2014/main" id="{FE53F690-4F19-42D3-A561-B132EA18D4DC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 flipH="1" flipV="1">
                <a:off x="5918" y="2740"/>
                <a:ext cx="120" cy="3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Oval 85">
                <a:extLst>
                  <a:ext uri="{FF2B5EF4-FFF2-40B4-BE49-F238E27FC236}">
                    <a16:creationId xmlns:a16="http://schemas.microsoft.com/office/drawing/2014/main" id="{C6AB8A93-5CA5-4E0E-8DD8-02F4096F6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 flipH="1" flipV="1">
                <a:off x="5967" y="2749"/>
                <a:ext cx="80" cy="6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" name="Group 86">
              <a:extLst>
                <a:ext uri="{FF2B5EF4-FFF2-40B4-BE49-F238E27FC236}">
                  <a16:creationId xmlns:a16="http://schemas.microsoft.com/office/drawing/2014/main" id="{4A55818F-79D7-409F-BCEA-9FE8F68B78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5" y="5823"/>
              <a:ext cx="633" cy="739"/>
              <a:chOff x="1978" y="9547"/>
              <a:chExt cx="729" cy="791"/>
            </a:xfrm>
          </p:grpSpPr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A7DA4DAB-25B9-4EFB-9D32-0F28F7B87D1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2238" y="9330"/>
                <a:ext cx="250" cy="6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89D18240-F912-4246-B9E7-B26392DEEF3B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 flipH="1" flipV="1">
                <a:off x="2218" y="9848"/>
                <a:ext cx="250" cy="72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87D769C-D825-441B-98B0-4E31DFE8D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 flipH="1" flipV="1">
                <a:off x="2326" y="9892"/>
                <a:ext cx="166" cy="137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" name="Group 90">
              <a:extLst>
                <a:ext uri="{FF2B5EF4-FFF2-40B4-BE49-F238E27FC236}">
                  <a16:creationId xmlns:a16="http://schemas.microsoft.com/office/drawing/2014/main" id="{4D7C75DD-69B2-4549-BA93-584D06B569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9" y="7734"/>
              <a:ext cx="684" cy="742"/>
              <a:chOff x="5818" y="2580"/>
              <a:chExt cx="320" cy="380"/>
            </a:xfrm>
          </p:grpSpPr>
          <p:sp>
            <p:nvSpPr>
              <p:cNvPr id="85" name="Arc 91">
                <a:extLst>
                  <a:ext uri="{FF2B5EF4-FFF2-40B4-BE49-F238E27FC236}">
                    <a16:creationId xmlns:a16="http://schemas.microsoft.com/office/drawing/2014/main" id="{18E55654-7AE4-4A67-BA0E-E20C34FF6DAC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5927" y="2490"/>
                <a:ext cx="120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Arc 92">
                <a:extLst>
                  <a:ext uri="{FF2B5EF4-FFF2-40B4-BE49-F238E27FC236}">
                    <a16:creationId xmlns:a16="http://schemas.microsoft.com/office/drawing/2014/main" id="{8375B7A2-8EA8-4301-8324-1141F31E8F57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 flipH="1" flipV="1">
                <a:off x="5918" y="2740"/>
                <a:ext cx="120" cy="3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Oval 93">
                <a:extLst>
                  <a:ext uri="{FF2B5EF4-FFF2-40B4-BE49-F238E27FC236}">
                    <a16:creationId xmlns:a16="http://schemas.microsoft.com/office/drawing/2014/main" id="{637F6269-AD2B-4BD4-BBE4-262EB4D8D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 flipH="1" flipV="1">
                <a:off x="5967" y="2749"/>
                <a:ext cx="80" cy="6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" name="Group 94">
              <a:extLst>
                <a:ext uri="{FF2B5EF4-FFF2-40B4-BE49-F238E27FC236}">
                  <a16:creationId xmlns:a16="http://schemas.microsoft.com/office/drawing/2014/main" id="{64055D5F-2533-4938-97E2-2E450D2CC6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59" y="3871"/>
              <a:ext cx="589" cy="742"/>
              <a:chOff x="8638" y="7463"/>
              <a:chExt cx="680" cy="792"/>
            </a:xfrm>
          </p:grpSpPr>
          <p:sp>
            <p:nvSpPr>
              <p:cNvPr id="82" name="Arc 95">
                <a:extLst>
                  <a:ext uri="{FF2B5EF4-FFF2-40B4-BE49-F238E27FC236}">
                    <a16:creationId xmlns:a16="http://schemas.microsoft.com/office/drawing/2014/main" id="{8444BDEA-D5FC-48E5-881B-A49BE37FB5A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8834" y="7269"/>
                <a:ext cx="250" cy="6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Arc 96">
                <a:extLst>
                  <a:ext uri="{FF2B5EF4-FFF2-40B4-BE49-F238E27FC236}">
                    <a16:creationId xmlns:a16="http://schemas.microsoft.com/office/drawing/2014/main" id="{6E633787-D14D-4269-90BC-19BA4511441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8853" y="7790"/>
                <a:ext cx="250" cy="6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Oval 97">
                <a:extLst>
                  <a:ext uri="{FF2B5EF4-FFF2-40B4-BE49-F238E27FC236}">
                    <a16:creationId xmlns:a16="http://schemas.microsoft.com/office/drawing/2014/main" id="{0116F925-D5C7-4708-83E4-A72FB3484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8833" y="7814"/>
                <a:ext cx="167" cy="127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" name="Group 98">
              <a:extLst>
                <a:ext uri="{FF2B5EF4-FFF2-40B4-BE49-F238E27FC236}">
                  <a16:creationId xmlns:a16="http://schemas.microsoft.com/office/drawing/2014/main" id="{B7D4CED6-3A61-4169-BAD7-4AE432DB3C8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82" y="5783"/>
              <a:ext cx="705" cy="742"/>
              <a:chOff x="5818" y="2580"/>
              <a:chExt cx="320" cy="380"/>
            </a:xfrm>
          </p:grpSpPr>
          <p:sp>
            <p:nvSpPr>
              <p:cNvPr id="79" name="Arc 99">
                <a:extLst>
                  <a:ext uri="{FF2B5EF4-FFF2-40B4-BE49-F238E27FC236}">
                    <a16:creationId xmlns:a16="http://schemas.microsoft.com/office/drawing/2014/main" id="{D899A1D6-2C76-4AA3-B61E-FFA68835822B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5927" y="2490"/>
                <a:ext cx="120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Arc 100">
                <a:extLst>
                  <a:ext uri="{FF2B5EF4-FFF2-40B4-BE49-F238E27FC236}">
                    <a16:creationId xmlns:a16="http://schemas.microsoft.com/office/drawing/2014/main" id="{90993D05-1EEA-4BE7-995A-355BBC8244DB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 flipH="1" flipV="1">
                <a:off x="5918" y="2740"/>
                <a:ext cx="120" cy="3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Oval 101">
                <a:extLst>
                  <a:ext uri="{FF2B5EF4-FFF2-40B4-BE49-F238E27FC236}">
                    <a16:creationId xmlns:a16="http://schemas.microsoft.com/office/drawing/2014/main" id="{1219C27A-B853-49FD-ADA3-AB13E8A23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 flipH="1" flipV="1">
                <a:off x="5967" y="2749"/>
                <a:ext cx="80" cy="6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" name="Group 102">
              <a:extLst>
                <a:ext uri="{FF2B5EF4-FFF2-40B4-BE49-F238E27FC236}">
                  <a16:creationId xmlns:a16="http://schemas.microsoft.com/office/drawing/2014/main" id="{69EAB616-F427-421F-8E19-16197B9721B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50" y="7695"/>
              <a:ext cx="667" cy="741"/>
              <a:chOff x="5818" y="2580"/>
              <a:chExt cx="320" cy="380"/>
            </a:xfrm>
          </p:grpSpPr>
          <p:sp>
            <p:nvSpPr>
              <p:cNvPr id="76" name="Arc 103">
                <a:extLst>
                  <a:ext uri="{FF2B5EF4-FFF2-40B4-BE49-F238E27FC236}">
                    <a16:creationId xmlns:a16="http://schemas.microsoft.com/office/drawing/2014/main" id="{14073877-5EF3-4236-BA9B-A2F667AE51BC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5927" y="2490"/>
                <a:ext cx="120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Arc 104">
                <a:extLst>
                  <a:ext uri="{FF2B5EF4-FFF2-40B4-BE49-F238E27FC236}">
                    <a16:creationId xmlns:a16="http://schemas.microsoft.com/office/drawing/2014/main" id="{23AEB28A-A17E-4CF7-BC06-5B486C2366D9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 flipH="1" flipV="1">
                <a:off x="5918" y="2740"/>
                <a:ext cx="120" cy="3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Oval 105">
                <a:extLst>
                  <a:ext uri="{FF2B5EF4-FFF2-40B4-BE49-F238E27FC236}">
                    <a16:creationId xmlns:a16="http://schemas.microsoft.com/office/drawing/2014/main" id="{D2372E06-7EBF-489E-8DFE-E5982C158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 flipH="1" flipV="1">
                <a:off x="5967" y="2749"/>
                <a:ext cx="80" cy="6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" name="Oval 108">
              <a:extLst>
                <a:ext uri="{FF2B5EF4-FFF2-40B4-BE49-F238E27FC236}">
                  <a16:creationId xmlns:a16="http://schemas.microsoft.com/office/drawing/2014/main" id="{4731A38D-866B-41EF-A796-91119C534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6038"/>
              <a:ext cx="135" cy="1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12" name="Picture 109">
            <a:extLst>
              <a:ext uri="{FF2B5EF4-FFF2-40B4-BE49-F238E27FC236}">
                <a16:creationId xmlns:a16="http://schemas.microsoft.com/office/drawing/2014/main" id="{30D29817-8DFD-4BD9-83D7-3AE764742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1020" y="3389833"/>
            <a:ext cx="1755775" cy="148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" name="Picture 110">
            <a:extLst>
              <a:ext uri="{FF2B5EF4-FFF2-40B4-BE49-F238E27FC236}">
                <a16:creationId xmlns:a16="http://schemas.microsoft.com/office/drawing/2014/main" id="{0B788122-A6B5-4248-8D80-9D0913FE4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470" y="3745433"/>
            <a:ext cx="1484313" cy="1158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  <p:pic>
        <p:nvPicPr>
          <p:cNvPr id="115" name="Picture 113">
            <a:extLst>
              <a:ext uri="{FF2B5EF4-FFF2-40B4-BE49-F238E27FC236}">
                <a16:creationId xmlns:a16="http://schemas.microsoft.com/office/drawing/2014/main" id="{14160AD9-4C74-47B3-BC20-317B870C1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2920" y="3431108"/>
            <a:ext cx="4191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" name="Line 114">
            <a:extLst>
              <a:ext uri="{FF2B5EF4-FFF2-40B4-BE49-F238E27FC236}">
                <a16:creationId xmlns:a16="http://schemas.microsoft.com/office/drawing/2014/main" id="{1D42AFC0-2B1C-43BA-8D33-FD51BD9E5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833" y="3610495"/>
            <a:ext cx="539750" cy="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17" name="Picture 115">
            <a:extLst>
              <a:ext uri="{FF2B5EF4-FFF2-40B4-BE49-F238E27FC236}">
                <a16:creationId xmlns:a16="http://schemas.microsoft.com/office/drawing/2014/main" id="{679D567C-4FA6-4F02-836F-D768C4F11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8583" y="3431108"/>
            <a:ext cx="1619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AutoShape 116">
            <a:extLst>
              <a:ext uri="{FF2B5EF4-FFF2-40B4-BE49-F238E27FC236}">
                <a16:creationId xmlns:a16="http://schemas.microsoft.com/office/drawing/2014/main" id="{802DA906-6EBC-4BCE-8642-607E722EA3B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6789" y="1916014"/>
            <a:ext cx="2210874" cy="1250967"/>
          </a:xfrm>
          <a:prstGeom prst="wedgeEllipseCallout">
            <a:avLst>
              <a:gd name="adj1" fmla="val 90545"/>
              <a:gd name="adj2" fmla="val -74432"/>
            </a:avLst>
          </a:prstGeom>
          <a:noFill/>
          <a:ln w="38100">
            <a:solidFill>
              <a:srgbClr val="66FFFF"/>
            </a:solidFill>
            <a:miter lim="800000"/>
            <a:headEnd/>
            <a:tailEnd/>
          </a:ln>
        </p:spPr>
        <p:txBody>
          <a:bodyPr rot="10800000"/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掺入五价原子占据</a:t>
            </a:r>
            <a:r>
              <a:rPr lang="en-US" altLang="zh-CN" sz="2000" b="1" dirty="0">
                <a:latin typeface="Times New Roman" pitchFamily="18" charset="0"/>
              </a:rPr>
              <a:t>Si</a:t>
            </a:r>
            <a:r>
              <a:rPr lang="zh-CN" altLang="en-US" sz="2000" b="1" dirty="0">
                <a:latin typeface="Times New Roman" pitchFamily="18" charset="0"/>
              </a:rPr>
              <a:t>原子位置</a:t>
            </a:r>
          </a:p>
          <a:p>
            <a:pPr algn="ctr"/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119" name="AutoShape 117">
            <a:extLst>
              <a:ext uri="{FF2B5EF4-FFF2-40B4-BE49-F238E27FC236}">
                <a16:creationId xmlns:a16="http://schemas.microsoft.com/office/drawing/2014/main" id="{23583BD5-7050-4F13-9C9B-457CF59E3B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9345" y="5156720"/>
            <a:ext cx="2305050" cy="1655763"/>
          </a:xfrm>
          <a:prstGeom prst="wedgeRoundRectCallout">
            <a:avLst>
              <a:gd name="adj1" fmla="val 182093"/>
              <a:gd name="adj2" fmla="val 138875"/>
              <a:gd name="adj3" fmla="val 16667"/>
            </a:avLst>
          </a:prstGeom>
          <a:solidFill>
            <a:srgbClr val="FFFF00"/>
          </a:solidFill>
          <a:ln w="28575">
            <a:solidFill>
              <a:srgbClr val="00FF00"/>
            </a:solidFill>
            <a:miter lim="800000"/>
            <a:headEnd/>
            <a:tailEnd/>
          </a:ln>
        </p:spPr>
        <p:txBody>
          <a:bodyPr rot="10800000"/>
          <a:lstStyle/>
          <a:p>
            <a:pPr algn="just" eaLnBrk="0" hangingPunct="0">
              <a:buClr>
                <a:srgbClr val="00FF00"/>
              </a:buClr>
            </a:pPr>
            <a:r>
              <a:rPr lang="zh-CN" altLang="en-US" sz="2800" b="1" dirty="0"/>
              <a:t>在室温下就可以激发成自由电子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8E4BAC-42D8-41D7-B753-DCE26A53F618}"/>
              </a:ext>
            </a:extLst>
          </p:cNvPr>
          <p:cNvSpPr/>
          <p:nvPr/>
        </p:nvSpPr>
        <p:spPr>
          <a:xfrm>
            <a:off x="7123882" y="1954321"/>
            <a:ext cx="18423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电子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多子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空穴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少子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b="1" dirty="0">
                <a:latin typeface="宋体" pitchFamily="2" charset="-122"/>
              </a:rPr>
              <a:t>保持电中性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116" grpId="0" animBg="1"/>
      <p:bldP spid="118" grpId="0" animBg="1"/>
      <p:bldP spid="11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4219</Words>
  <Application>Microsoft Office PowerPoint</Application>
  <PresentationFormat>全屏显示(4:3)</PresentationFormat>
  <Paragraphs>1101</Paragraphs>
  <Slides>71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71</vt:i4>
      </vt:variant>
    </vt:vector>
  </HeadingPairs>
  <TitlesOfParts>
    <vt:vector size="85" baseType="lpstr">
      <vt:lpstr>华文楷体</vt:lpstr>
      <vt:lpstr>华文新魏</vt:lpstr>
      <vt:lpstr>宋体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主题</vt:lpstr>
      <vt:lpstr>1_Office 主题</vt:lpstr>
      <vt:lpstr>公式</vt:lpstr>
      <vt:lpstr>BMP 图象</vt:lpstr>
      <vt:lpstr>第四章</vt:lpstr>
      <vt:lpstr>第4章 半导体二极管和三极管 </vt:lpstr>
      <vt:lpstr>4.1  PN结 </vt:lpstr>
      <vt:lpstr>半导体的晶体结构 </vt:lpstr>
      <vt:lpstr>半导体的晶体结构 </vt:lpstr>
      <vt:lpstr>2.半导体的导电原理 </vt:lpstr>
      <vt:lpstr>⑴ 本征半导体</vt:lpstr>
      <vt:lpstr>⑴ 本征半导体</vt:lpstr>
      <vt:lpstr>⑵  杂质半导体</vt:lpstr>
      <vt:lpstr>② P型半导体</vt:lpstr>
      <vt:lpstr>⑶ 载流子的漂移运动和扩散运动 </vt:lpstr>
      <vt:lpstr>3. PN结的形成 </vt:lpstr>
      <vt:lpstr>3. PN结的形成 </vt:lpstr>
      <vt:lpstr>4.PN结的特性 </vt:lpstr>
      <vt:lpstr>② PN结外加反向电压 </vt:lpstr>
      <vt:lpstr>结论：</vt:lpstr>
      <vt:lpstr>⑵ PN结的伏安特性 </vt:lpstr>
      <vt:lpstr>⑵ PN结的理论伏安特性 </vt:lpstr>
      <vt:lpstr>4.2  半导体二极管</vt:lpstr>
      <vt:lpstr>2. 二极管的伏安特性</vt:lpstr>
      <vt:lpstr>3. 二极管的主要参数</vt:lpstr>
      <vt:lpstr>4. 二极管的等效电路及应用 </vt:lpstr>
      <vt:lpstr>⑵ 考虑正向压降的等效电路</vt:lpstr>
      <vt:lpstr>⑶ 二极管电路的分析方法</vt:lpstr>
      <vt:lpstr>⑶ 二极管电路的分析方法</vt:lpstr>
      <vt:lpstr>⑶ 二极管电路的分析方法</vt:lpstr>
      <vt:lpstr>⑶ 二极管电路的分析方法</vt:lpstr>
      <vt:lpstr>⑶ 二极管电路的分析方法</vt:lpstr>
      <vt:lpstr>⑶ 二极管电路的分析方法</vt:lpstr>
      <vt:lpstr>⑶ 二极管电路的分析方法</vt:lpstr>
      <vt:lpstr>⑶ 二极管电路的分析方法</vt:lpstr>
      <vt:lpstr>⑶ 二极管电路的分析方法</vt:lpstr>
      <vt:lpstr>⑶ 二极管电路的分析方法</vt:lpstr>
      <vt:lpstr>5. 稳压二极管</vt:lpstr>
      <vt:lpstr>稳压管的应用电路</vt:lpstr>
      <vt:lpstr>PowerPoint 演示文稿</vt:lpstr>
      <vt:lpstr>4.3   双极型三极管</vt:lpstr>
      <vt:lpstr>1. 晶体管的结构和类型</vt:lpstr>
      <vt:lpstr>1. 晶体管的结构和类型</vt:lpstr>
      <vt:lpstr>3. 三极管伏安特性曲线</vt:lpstr>
      <vt:lpstr>⑴ 共射输入特性 </vt:lpstr>
      <vt:lpstr>⑴ 共射输入特性 </vt:lpstr>
      <vt:lpstr>⑵ 共射输出特性 </vt:lpstr>
      <vt:lpstr>⑵ 共射输出特性 </vt:lpstr>
      <vt:lpstr>⑵ 共射输出特性 </vt:lpstr>
      <vt:lpstr>⑵ 共射输出特性 </vt:lpstr>
      <vt:lpstr>4. 晶体管的主要参数</vt:lpstr>
      <vt:lpstr>⑴ 电流放大系数 </vt:lpstr>
      <vt:lpstr>⑴ 电流放大系数 </vt:lpstr>
      <vt:lpstr>PowerPoint 演示文稿</vt:lpstr>
      <vt:lpstr>PowerPoint 演示文稿</vt:lpstr>
      <vt:lpstr>PowerPoint 演示文稿</vt:lpstr>
      <vt:lpstr>PowerPoint 演示文稿</vt:lpstr>
      <vt:lpstr>⑵ 极间反向电流</vt:lpstr>
      <vt:lpstr>① 集电极-基极反向饱和电流ICBO</vt:lpstr>
      <vt:lpstr>② 穿透电流ICEO</vt:lpstr>
      <vt:lpstr>② 穿透电流ICEO</vt:lpstr>
      <vt:lpstr>⑶ 极限参数 </vt:lpstr>
      <vt:lpstr>① 集电极最大允许耗散功率PCM </vt:lpstr>
      <vt:lpstr>③ 集电极最大允许电流ICM </vt:lpstr>
      <vt:lpstr>5.温度对晶体管参数的影响 </vt:lpstr>
      <vt:lpstr>① 温度对ICBO的影响 </vt:lpstr>
      <vt:lpstr>PowerPoint 演示文稿</vt:lpstr>
      <vt:lpstr>PowerPoint 演示文稿</vt:lpstr>
      <vt:lpstr>PowerPoint 演示文稿</vt:lpstr>
      <vt:lpstr>PNP共射输入特性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</dc:title>
  <dc:creator>明仲</dc:creator>
  <cp:lastModifiedBy>杨 烜</cp:lastModifiedBy>
  <cp:revision>69</cp:revision>
  <dcterms:created xsi:type="dcterms:W3CDTF">2019-11-09T09:06:04Z</dcterms:created>
  <dcterms:modified xsi:type="dcterms:W3CDTF">2021-11-20T02:13:58Z</dcterms:modified>
</cp:coreProperties>
</file>