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7"/>
  </p:notesMasterIdLst>
  <p:sldIdLst>
    <p:sldId id="282" r:id="rId2"/>
    <p:sldId id="283" r:id="rId3"/>
    <p:sldId id="257" r:id="rId4"/>
    <p:sldId id="260" r:id="rId5"/>
    <p:sldId id="289" r:id="rId6"/>
    <p:sldId id="285" r:id="rId7"/>
    <p:sldId id="292" r:id="rId8"/>
    <p:sldId id="293" r:id="rId9"/>
    <p:sldId id="294" r:id="rId10"/>
    <p:sldId id="295" r:id="rId11"/>
    <p:sldId id="286" r:id="rId12"/>
    <p:sldId id="262" r:id="rId13"/>
    <p:sldId id="263" r:id="rId14"/>
    <p:sldId id="288" r:id="rId15"/>
    <p:sldId id="264" r:id="rId16"/>
    <p:sldId id="265" r:id="rId17"/>
    <p:sldId id="287"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91" r:id="rId33"/>
    <p:sldId id="290" r:id="rId34"/>
    <p:sldId id="296" r:id="rId35"/>
    <p:sldId id="297"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3366CC"/>
    <a:srgbClr val="FF3300"/>
    <a:srgbClr val="D9F1FF"/>
    <a:srgbClr val="009900"/>
    <a:srgbClr val="FFFF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9"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zh-CN"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C2AA550-92E1-4670-8D46-33122CED6A6C}" type="slidenum">
              <a:rPr lang="zh-CN" altLang="zh-CN"/>
              <a:pPr>
                <a:defRPr/>
              </a:pPr>
              <a:t>‹#›</a:t>
            </a:fld>
            <a:endParaRPr lang="zh-CN" altLang="zh-CN"/>
          </a:p>
        </p:txBody>
      </p:sp>
    </p:spTree>
    <p:extLst>
      <p:ext uri="{BB962C8B-B14F-4D97-AF65-F5344CB8AC3E}">
        <p14:creationId xmlns:p14="http://schemas.microsoft.com/office/powerpoint/2010/main" val="509877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4C289E-BC6D-44BE-80C6-F71056B99B8D}" type="slidenum">
              <a:rPr lang="en-US" altLang="zh-CN" b="0" smtClean="0"/>
              <a:pPr/>
              <a:t>7</a:t>
            </a:fld>
            <a:endParaRPr lang="en-US" altLang="zh-CN"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Times New Roman" panose="02020603050405020304" pitchFamily="18" charset="0"/>
              </a:rPr>
              <a:t>形如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rPr>
              <a:t>的公式既是析取范式，又是合取范式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为什么</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 </a:t>
            </a:r>
          </a:p>
          <a:p>
            <a:pPr eaLnBrk="1" hangingPunct="1"/>
            <a:r>
              <a:rPr lang="zh-CN" altLang="en-US" dirty="0">
                <a:latin typeface="Times New Roman" panose="02020603050405020304" pitchFamily="18" charset="0"/>
              </a:rPr>
              <a:t>因为第一个公式既可以看作是由三个简单析取式组成的一个合取范式，又可以看作是由一个简单合取式组成的析取范式。</a:t>
            </a:r>
          </a:p>
          <a:p>
            <a:pPr eaLnBrk="1" hangingPunct="1"/>
            <a:r>
              <a:rPr lang="zh-CN" altLang="en-US" dirty="0">
                <a:latin typeface="Times New Roman" panose="02020603050405020304" pitchFamily="18" charset="0"/>
              </a:rPr>
              <a:t>同理第二个公式既可以看作是由三个简单合取式组成的一个析取范式，又可以看作是由一个简单析取式组成的合取范式。</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析取范式只要有一项为</a:t>
            </a:r>
            <a:r>
              <a:rPr lang="en-US" altLang="zh-CN" dirty="0">
                <a:latin typeface="Times New Roman" panose="02020603050405020304" pitchFamily="18" charset="0"/>
              </a:rPr>
              <a:t>1</a:t>
            </a:r>
            <a:r>
              <a:rPr lang="zh-CN" altLang="en-US" dirty="0">
                <a:latin typeface="Times New Roman" panose="02020603050405020304" pitchFamily="18" charset="0"/>
              </a:rPr>
              <a:t>整个式子就为</a:t>
            </a:r>
            <a:r>
              <a:rPr lang="en-US" altLang="zh-CN" dirty="0">
                <a:latin typeface="Times New Roman" panose="02020603050405020304" pitchFamily="18" charset="0"/>
              </a:rPr>
              <a:t>1</a:t>
            </a:r>
            <a:r>
              <a:rPr lang="zh-CN" altLang="en-US" dirty="0">
                <a:latin typeface="Times New Roman" panose="02020603050405020304" pitchFamily="18" charset="0"/>
              </a:rPr>
              <a:t>。但是当整个式子为</a:t>
            </a:r>
            <a:r>
              <a:rPr lang="en-US" altLang="zh-CN" dirty="0">
                <a:latin typeface="Times New Roman" panose="02020603050405020304" pitchFamily="18" charset="0"/>
              </a:rPr>
              <a:t>0</a:t>
            </a:r>
            <a:r>
              <a:rPr lang="zh-CN" altLang="en-US" dirty="0">
                <a:latin typeface="Times New Roman" panose="02020603050405020304" pitchFamily="18" charset="0"/>
              </a:rPr>
              <a:t>时，需要每项为</a:t>
            </a:r>
            <a:r>
              <a:rPr lang="en-US" altLang="zh-CN" dirty="0">
                <a:latin typeface="Times New Roman" panose="02020603050405020304" pitchFamily="18" charset="0"/>
              </a:rPr>
              <a:t>0</a:t>
            </a:r>
            <a:r>
              <a:rPr lang="zh-CN" altLang="en-US" dirty="0">
                <a:latin typeface="Times New Roman" panose="02020603050405020304" pitchFamily="18" charset="0"/>
              </a:rPr>
              <a:t>，整个式子才为</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合取范式只要有一项为</a:t>
            </a:r>
            <a:r>
              <a:rPr lang="en-US" altLang="zh-CN" dirty="0">
                <a:latin typeface="Times New Roman" panose="02020603050405020304" pitchFamily="18" charset="0"/>
              </a:rPr>
              <a:t>0</a:t>
            </a:r>
            <a:r>
              <a:rPr lang="zh-CN" altLang="en-US" dirty="0">
                <a:latin typeface="Times New Roman" panose="02020603050405020304" pitchFamily="18" charset="0"/>
              </a:rPr>
              <a:t>整个式子就为</a:t>
            </a:r>
            <a:r>
              <a:rPr lang="en-US" altLang="zh-CN" dirty="0">
                <a:latin typeface="Times New Roman" panose="02020603050405020304" pitchFamily="18" charset="0"/>
              </a:rPr>
              <a:t>0</a:t>
            </a:r>
            <a:r>
              <a:rPr lang="zh-CN" altLang="en-US" dirty="0">
                <a:latin typeface="Times New Roman" panose="02020603050405020304" pitchFamily="18" charset="0"/>
              </a:rPr>
              <a:t>。但是当整个式子为</a:t>
            </a:r>
            <a:r>
              <a:rPr lang="en-US" altLang="zh-CN" dirty="0">
                <a:latin typeface="Times New Roman" panose="02020603050405020304" pitchFamily="18" charset="0"/>
              </a:rPr>
              <a:t>1</a:t>
            </a:r>
            <a:r>
              <a:rPr lang="zh-CN" altLang="en-US" dirty="0">
                <a:latin typeface="Times New Roman" panose="02020603050405020304" pitchFamily="18" charset="0"/>
              </a:rPr>
              <a:t>时，需要每项为</a:t>
            </a:r>
            <a:r>
              <a:rPr lang="en-US" altLang="zh-CN" dirty="0">
                <a:latin typeface="Times New Roman" panose="02020603050405020304" pitchFamily="18" charset="0"/>
              </a:rPr>
              <a:t>1</a:t>
            </a:r>
            <a:r>
              <a:rPr lang="zh-CN" altLang="en-US" dirty="0">
                <a:latin typeface="Times New Roman" panose="02020603050405020304" pitchFamily="18" charset="0"/>
              </a:rPr>
              <a:t>，整个式子才为</a:t>
            </a:r>
            <a:r>
              <a:rPr lang="en-US" altLang="zh-CN" dirty="0">
                <a:latin typeface="Times New Roman" panose="02020603050405020304" pitchFamily="18" charset="0"/>
              </a:rPr>
              <a:t>1</a:t>
            </a:r>
            <a:r>
              <a:rPr lang="zh-CN" altLang="en-US" dirty="0">
                <a:latin typeface="Times New Roman" panose="02020603050405020304" pitchFamily="18" charset="0"/>
              </a:rPr>
              <a:t>。</a:t>
            </a:r>
          </a:p>
          <a:p>
            <a:pPr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1758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dirty="0">
                <a:latin typeface="宋体" panose="02010600030101010101" pitchFamily="2" charset="-122"/>
              </a:rPr>
              <a:t>先看对偶式的有关内容。</a:t>
            </a:r>
            <a:endParaRPr lang="en-US" altLang="zh-CN" sz="2000" dirty="0">
              <a:latin typeface="宋体" panose="02010600030101010101" pitchFamily="2" charset="-122"/>
            </a:endParaRPr>
          </a:p>
          <a:p>
            <a:endParaRPr lang="en-US" altLang="zh-CN" sz="2000" dirty="0">
              <a:latin typeface="宋体" panose="02010600030101010101" pitchFamily="2" charset="-122"/>
            </a:endParaRPr>
          </a:p>
          <a:p>
            <a:r>
              <a:rPr lang="zh-CN" altLang="en-US" sz="2000" dirty="0">
                <a:latin typeface="宋体" panose="02010600030101010101" pitchFamily="2" charset="-122"/>
              </a:rPr>
              <a:t>从表</a:t>
            </a:r>
            <a:r>
              <a:rPr lang="en-US" altLang="zh-CN" sz="2000" dirty="0">
                <a:latin typeface="宋体" panose="02010600030101010101" pitchFamily="2" charset="-122"/>
              </a:rPr>
              <a:t>1.48</a:t>
            </a:r>
            <a:r>
              <a:rPr lang="zh-CN" altLang="en-US" sz="2000" dirty="0">
                <a:latin typeface="宋体" panose="02010600030101010101" pitchFamily="2" charset="-122"/>
              </a:rPr>
              <a:t>看到除对合律外，其他命题公式都是成对出现的，不同之处是在于合取和析取的交换。我们把这类式子称为对偶式。</a:t>
            </a:r>
            <a:endParaRPr lang="en-US" altLang="zh-CN" sz="2000" dirty="0">
              <a:latin typeface="宋体" panose="02010600030101010101" pitchFamily="2" charset="-122"/>
            </a:endParaRPr>
          </a:p>
          <a:p>
            <a:r>
              <a:rPr lang="zh-CN" altLang="en-US" sz="2000" dirty="0">
                <a:latin typeface="宋体" panose="02010600030101010101" pitchFamily="2" charset="-122"/>
              </a:rPr>
              <a:t>注意：</a:t>
            </a:r>
            <a:r>
              <a:rPr lang="en-US" altLang="zh-CN" sz="2000" dirty="0">
                <a:latin typeface="宋体" panose="02010600030101010101" pitchFamily="2" charset="-122"/>
              </a:rPr>
              <a:t>A</a:t>
            </a:r>
            <a:r>
              <a:rPr lang="zh-CN" altLang="en-US" sz="2000" dirty="0">
                <a:latin typeface="宋体" panose="02010600030101010101" pitchFamily="2" charset="-122"/>
              </a:rPr>
              <a:t>是</a:t>
            </a:r>
            <a:r>
              <a:rPr lang="zh-CN" altLang="en-US" sz="2000" b="0" dirty="0">
                <a:solidFill>
                  <a:srgbClr val="C00000"/>
                </a:solidFill>
                <a:effectLst>
                  <a:outerShdw blurRad="38100" dist="38100" dir="2700000" algn="tl">
                    <a:srgbClr val="000000">
                      <a:alpha val="43137"/>
                    </a:srgbClr>
                  </a:outerShdw>
                </a:effectLst>
                <a:latin typeface="Times New Roman" pitchFamily="18" charset="0"/>
              </a:rPr>
              <a:t>仅</a:t>
            </a:r>
            <a:r>
              <a:rPr lang="zh-CN" altLang="en-US" sz="2000" b="0" dirty="0">
                <a:latin typeface="Times New Roman" pitchFamily="18" charset="0"/>
              </a:rPr>
              <a:t>含有联结词</a:t>
            </a:r>
            <a:r>
              <a:rPr lang="zh-CN" altLang="en-US" sz="2000" b="0" dirty="0">
                <a:latin typeface="Times New Roman" pitchFamily="18" charset="0"/>
                <a:cs typeface="Times New Roman" pitchFamily="18" charset="0"/>
                <a:sym typeface="Symbol" pitchFamily="18" charset="2"/>
              </a:rPr>
              <a:t>、</a:t>
            </a:r>
            <a:r>
              <a:rPr lang="en-US" altLang="zh-CN" sz="2000" b="0" dirty="0">
                <a:latin typeface="Times New Roman" pitchFamily="18" charset="0"/>
              </a:rPr>
              <a:t>∧</a:t>
            </a:r>
            <a:r>
              <a:rPr lang="zh-CN" altLang="en-US" sz="2000" b="0" dirty="0">
                <a:latin typeface="Times New Roman" pitchFamily="18" charset="0"/>
              </a:rPr>
              <a:t>、</a:t>
            </a:r>
            <a:r>
              <a:rPr lang="en-US" altLang="zh-CN" sz="2000" b="0" dirty="0">
                <a:latin typeface="Times New Roman" pitchFamily="18" charset="0"/>
              </a:rPr>
              <a:t>∨</a:t>
            </a:r>
            <a:r>
              <a:rPr lang="zh-CN" altLang="en-US" sz="2000" b="0" dirty="0">
                <a:latin typeface="Times New Roman" pitchFamily="18" charset="0"/>
              </a:rPr>
              <a:t>的命题公式</a:t>
            </a:r>
            <a:r>
              <a:rPr lang="zh-CN" altLang="en-US" sz="2000" b="0" i="0" dirty="0">
                <a:latin typeface="Times New Roman" pitchFamily="18" charset="0"/>
              </a:rPr>
              <a:t>，如果</a:t>
            </a:r>
            <a:r>
              <a:rPr lang="en-US" altLang="zh-CN" sz="2000" b="0" i="0" dirty="0">
                <a:latin typeface="Times New Roman" pitchFamily="18" charset="0"/>
              </a:rPr>
              <a:t>A</a:t>
            </a:r>
            <a:r>
              <a:rPr lang="zh-CN" altLang="en-US" sz="2000" b="0" i="0" dirty="0">
                <a:latin typeface="Times New Roman" pitchFamily="18" charset="0"/>
              </a:rPr>
              <a:t>中包含蕴含，等价等联结词，要先化简。</a:t>
            </a:r>
            <a:endParaRPr lang="en-US" altLang="zh-CN" sz="2000" b="0" i="0" dirty="0">
              <a:latin typeface="宋体" panose="02010600030101010101" pitchFamily="2" charset="-122"/>
            </a:endParaRPr>
          </a:p>
          <a:p>
            <a:endParaRPr lang="zh-CN" altLang="en-US" dirty="0">
              <a:latin typeface="Arial" panose="020B0604020202020204" pitchFamily="34" charset="0"/>
            </a:endParaRPr>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EF6E5-91F0-4542-B662-39CCBC4FB6AB}" type="slidenum">
              <a:rPr lang="en-US" altLang="zh-CN" smtClean="0"/>
              <a:pPr/>
              <a:t>8</a:t>
            </a:fld>
            <a:endParaRPr lang="en-US" altLang="zh-CN"/>
          </a:p>
        </p:txBody>
      </p:sp>
    </p:spTree>
    <p:extLst>
      <p:ext uri="{BB962C8B-B14F-4D97-AF65-F5344CB8AC3E}">
        <p14:creationId xmlns:p14="http://schemas.microsoft.com/office/powerpoint/2010/main" val="58270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 包含命题变元</a:t>
            </a:r>
            <a:r>
              <a:rPr lang="en-US" altLang="zh-CN" dirty="0">
                <a:latin typeface="Arial" panose="020B0604020202020204" pitchFamily="34" charset="0"/>
              </a:rPr>
              <a:t>p1,p2,...</a:t>
            </a:r>
            <a:r>
              <a:rPr lang="en-US" altLang="zh-CN" dirty="0" err="1">
                <a:latin typeface="Arial" panose="020B0604020202020204" pitchFamily="34" charset="0"/>
              </a:rPr>
              <a:t>pn</a:t>
            </a:r>
            <a:r>
              <a:rPr lang="zh-CN" altLang="en-US" dirty="0">
                <a:latin typeface="Arial" panose="020B0604020202020204" pitchFamily="34" charset="0"/>
              </a:rPr>
              <a:t>的公式</a:t>
            </a:r>
            <a:r>
              <a:rPr lang="en-US" altLang="zh-CN" dirty="0">
                <a:latin typeface="Arial" panose="020B0604020202020204" pitchFamily="34" charset="0"/>
              </a:rPr>
              <a:t>A</a:t>
            </a:r>
            <a:r>
              <a:rPr lang="zh-CN" altLang="en-US" dirty="0">
                <a:latin typeface="Arial" panose="020B0604020202020204" pitchFamily="34" charset="0"/>
              </a:rPr>
              <a:t>表示为</a:t>
            </a:r>
            <a:r>
              <a:rPr lang="en-US" altLang="zh-CN" dirty="0">
                <a:latin typeface="Arial" panose="020B0604020202020204" pitchFamily="34" charset="0"/>
              </a:rPr>
              <a:t>A(p1,p2,...</a:t>
            </a:r>
            <a:r>
              <a:rPr lang="en-US" altLang="zh-CN" dirty="0" err="1">
                <a:latin typeface="Arial" panose="020B0604020202020204" pitchFamily="34" charset="0"/>
              </a:rPr>
              <a:t>pn</a:t>
            </a:r>
            <a:r>
              <a:rPr lang="en-US" altLang="zh-CN" dirty="0">
                <a:latin typeface="Arial" panose="020B0604020202020204" pitchFamily="34" charset="0"/>
              </a:rPr>
              <a:t>)</a:t>
            </a:r>
          </a:p>
          <a:p>
            <a:endParaRPr lang="en-US" altLang="zh-CN" dirty="0">
              <a:latin typeface="Arial" panose="020B0604020202020204" pitchFamily="34" charset="0"/>
            </a:endParaRPr>
          </a:p>
          <a:p>
            <a:r>
              <a:rPr lang="zh-CN" altLang="en-US" dirty="0">
                <a:latin typeface="Arial" panose="020B0604020202020204" pitchFamily="34" charset="0"/>
              </a:rPr>
              <a:t>对原式反复用的摩根律将否定运算深入到变元符号之前，在这个过程中：合取变析取，析取变合取，真变假，假变真，就得到右式。第二式可利用</a:t>
            </a:r>
            <a:r>
              <a:rPr lang="en-US" altLang="zh-CN" dirty="0">
                <a:latin typeface="Arial" panose="020B0604020202020204" pitchFamily="34" charset="0"/>
              </a:rPr>
              <a:t>(A*)*=A</a:t>
            </a:r>
            <a:r>
              <a:rPr lang="zh-CN" altLang="en-US" dirty="0">
                <a:latin typeface="Arial" panose="020B0604020202020204" pitchFamily="34" charset="0"/>
              </a:rPr>
              <a:t>和第一式得到。</a:t>
            </a:r>
            <a:endParaRPr lang="en-US" altLang="zh-CN" dirty="0">
              <a:latin typeface="Arial" panose="020B0604020202020204" pitchFamily="34" charset="0"/>
            </a:endParaRP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1734C2-650C-4FDE-B8A5-9989E2CFAB94}" type="slidenum">
              <a:rPr lang="en-US" altLang="zh-CN" smtClean="0"/>
              <a:pPr/>
              <a:t>9</a:t>
            </a:fld>
            <a:endParaRPr lang="en-US" altLang="zh-CN"/>
          </a:p>
        </p:txBody>
      </p:sp>
    </p:spTree>
    <p:extLst>
      <p:ext uri="{BB962C8B-B14F-4D97-AF65-F5344CB8AC3E}">
        <p14:creationId xmlns:p14="http://schemas.microsoft.com/office/powerpoint/2010/main" val="429483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 </a:t>
            </a:r>
            <a:endParaRPr lang="zh-CN" altLang="en-US">
              <a:latin typeface="Arial" panose="020B0604020202020204" pitchFamily="34" charset="0"/>
            </a:endParaRP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804D7B-7F15-4490-811F-8FAA5DC09F1E}" type="slidenum">
              <a:rPr lang="en-US" altLang="zh-CN" smtClean="0"/>
              <a:pPr/>
              <a:t>10</a:t>
            </a:fld>
            <a:endParaRPr lang="en-US" altLang="zh-CN"/>
          </a:p>
        </p:txBody>
      </p:sp>
    </p:spTree>
    <p:extLst>
      <p:ext uri="{BB962C8B-B14F-4D97-AF65-F5344CB8AC3E}">
        <p14:creationId xmlns:p14="http://schemas.microsoft.com/office/powerpoint/2010/main" val="54341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6"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0"/>
              <a:chExt cx="1806" cy="1989"/>
            </a:xfrm>
          </p:grpSpPr>
          <p:sp>
            <p:nvSpPr>
              <p:cNvPr id="8"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9"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1"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2"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3"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4"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5"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6"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7"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grpSp>
      <p:sp>
        <p:nvSpPr>
          <p:cNvPr id="2067" name="Rectangle 19"/>
          <p:cNvSpPr>
            <a:spLocks noGrp="1" noChangeArrowheads="1"/>
          </p:cNvSpPr>
          <p:nvPr>
            <p:ph type="ctrTitle"/>
          </p:nvPr>
        </p:nvSpPr>
        <p:spPr>
          <a:xfrm>
            <a:off x="2971800" y="1828800"/>
            <a:ext cx="6019800" cy="2209800"/>
          </a:xfrm>
        </p:spPr>
        <p:txBody>
          <a:bodyPr/>
          <a:lstStyle>
            <a:lvl1pPr>
              <a:defRPr sz="5200">
                <a:solidFill>
                  <a:srgbClr val="FFFFFF"/>
                </a:solidFill>
              </a:defRPr>
            </a:lvl1pPr>
          </a:lstStyle>
          <a:p>
            <a:pPr lvl="0"/>
            <a:r>
              <a:rPr lang="zh-CN" noProof="0" smtClean="0"/>
              <a:t>单击此处编辑母版标题样式</a:t>
            </a:r>
          </a:p>
        </p:txBody>
      </p:sp>
      <p:sp>
        <p:nvSpPr>
          <p:cNvPr id="20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zh-CN" altLang="zh-CN"/>
          </a:p>
        </p:txBody>
      </p:sp>
      <p:sp>
        <p:nvSpPr>
          <p:cNvPr id="19" name="Rectangle 17"/>
          <p:cNvSpPr>
            <a:spLocks noGrp="1" noChangeArrowheads="1"/>
          </p:cNvSpPr>
          <p:nvPr>
            <p:ph type="ftr" sz="quarter" idx="11"/>
          </p:nvPr>
        </p:nvSpPr>
        <p:spPr/>
        <p:txBody>
          <a:bodyPr/>
          <a:lstStyle>
            <a:lvl1pPr>
              <a:defRPr/>
            </a:lvl1pPr>
          </a:lstStyle>
          <a:p>
            <a:pPr>
              <a:defRPr/>
            </a:pPr>
            <a:endParaRPr lang="zh-CN"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592F2B07-F6BD-4021-9AD7-14298DDF4716}" type="slidenum">
              <a:rPr lang="zh-CN" altLang="zh-CN"/>
              <a:pPr>
                <a:defRPr/>
              </a:pPr>
              <a:t>‹#›</a:t>
            </a:fld>
            <a:endParaRPr lang="zh-CN" altLang="zh-CN"/>
          </a:p>
        </p:txBody>
      </p:sp>
    </p:spTree>
    <p:extLst>
      <p:ext uri="{BB962C8B-B14F-4D97-AF65-F5344CB8AC3E}">
        <p14:creationId xmlns:p14="http://schemas.microsoft.com/office/powerpoint/2010/main" val="113022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5B098246-EDB2-4439-95EE-99718C8E278B}" type="slidenum">
              <a:rPr lang="zh-CN" altLang="zh-CN"/>
              <a:pPr>
                <a:defRPr/>
              </a:pPr>
              <a:t>‹#›</a:t>
            </a:fld>
            <a:endParaRPr lang="zh-CN"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84821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6E3C1707-367A-40F6-B800-59A47E58CFE2}" type="slidenum">
              <a:rPr lang="zh-CN" altLang="zh-CN"/>
              <a:pPr>
                <a:defRPr/>
              </a:pPr>
              <a:t>‹#›</a:t>
            </a:fld>
            <a:endParaRPr lang="zh-CN"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03484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85FE948D-9691-4CF1-99E1-B0435F73D7A7}" type="slidenum">
              <a:rPr lang="zh-CN" altLang="zh-CN"/>
              <a:pPr>
                <a:defRPr/>
              </a:pPr>
              <a:t>‹#›</a:t>
            </a:fld>
            <a:endParaRPr lang="zh-CN"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23396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62BCE618-E05A-4EA3-A30C-00F94B9C78FB}" type="slidenum">
              <a:rPr lang="zh-CN" altLang="zh-CN"/>
              <a:pPr>
                <a:defRPr/>
              </a:pPr>
              <a:t>‹#›</a:t>
            </a:fld>
            <a:endParaRPr lang="zh-CN"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75929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92A05156-C7FD-4075-9182-1091227D63FF}" type="slidenum">
              <a:rPr lang="zh-CN" altLang="zh-CN"/>
              <a:pPr>
                <a:defRPr/>
              </a:pPr>
              <a:t>‹#›</a:t>
            </a:fld>
            <a:endParaRPr lang="zh-CN"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47559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5BD81274-B5B8-4277-82EB-1972DBB5ECCF}" type="slidenum">
              <a:rPr lang="zh-CN" altLang="zh-CN"/>
              <a:pPr>
                <a:defRPr/>
              </a:pPr>
              <a:t>‹#›</a:t>
            </a:fld>
            <a:endParaRPr lang="zh-CN"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09226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4A2F4C86-1F85-4421-BE09-07BB4CEC8DF7}" type="slidenum">
              <a:rPr lang="zh-CN" altLang="zh-CN"/>
              <a:pPr>
                <a:defRPr/>
              </a:pPr>
              <a:t>‹#›</a:t>
            </a:fld>
            <a:endParaRPr lang="zh-CN"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6051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3AF06B4C-EFD5-40BA-8E85-CFD85D75CC23}" type="slidenum">
              <a:rPr lang="zh-CN" altLang="zh-CN"/>
              <a:pPr>
                <a:defRPr/>
              </a:pPr>
              <a:t>‹#›</a:t>
            </a:fld>
            <a:endParaRPr lang="zh-CN"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35333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88EF545E-C129-402A-9A57-4E6D1DB7318C}" type="slidenum">
              <a:rPr lang="zh-CN" altLang="zh-CN"/>
              <a:pPr>
                <a:defRPr/>
              </a:pPr>
              <a:t>‹#›</a:t>
            </a:fld>
            <a:endParaRPr lang="zh-CN"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12068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9208886E-60FE-459B-87A0-094ABC9B194A}" type="slidenum">
              <a:rPr lang="zh-CN" altLang="zh-CN"/>
              <a:pPr>
                <a:defRPr/>
              </a:pPr>
              <a:t>‹#›</a:t>
            </a:fld>
            <a:endParaRPr lang="zh-CN"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5370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F2151797-22C0-4460-971D-6C6723CFB4C3}" type="slidenum">
              <a:rPr lang="zh-CN" altLang="zh-CN"/>
              <a:pPr>
                <a:defRPr/>
              </a:pPr>
              <a:t>‹#›</a:t>
            </a:fld>
            <a:endParaRPr lang="zh-CN"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itchFamily="34" charset="0"/>
          <a:ea typeface="幼圆" pitchFamily="49" charset="-122"/>
        </a:defRPr>
      </a:lvl2pPr>
      <a:lvl3pPr algn="l" rtl="0" eaLnBrk="0" fontAlgn="base" hangingPunct="0">
        <a:spcBef>
          <a:spcPct val="0"/>
        </a:spcBef>
        <a:spcAft>
          <a:spcPct val="0"/>
        </a:spcAft>
        <a:defRPr sz="4600" b="1">
          <a:solidFill>
            <a:schemeClr val="tx1"/>
          </a:solidFill>
          <a:latin typeface="Arial" pitchFamily="34" charset="0"/>
          <a:ea typeface="幼圆" pitchFamily="49" charset="-122"/>
        </a:defRPr>
      </a:lvl3pPr>
      <a:lvl4pPr algn="l" rtl="0" eaLnBrk="0" fontAlgn="base" hangingPunct="0">
        <a:spcBef>
          <a:spcPct val="0"/>
        </a:spcBef>
        <a:spcAft>
          <a:spcPct val="0"/>
        </a:spcAft>
        <a:defRPr sz="4600" b="1">
          <a:solidFill>
            <a:schemeClr val="tx1"/>
          </a:solidFill>
          <a:latin typeface="Arial" pitchFamily="34" charset="0"/>
          <a:ea typeface="幼圆" pitchFamily="49" charset="-122"/>
        </a:defRPr>
      </a:lvl4pPr>
      <a:lvl5pPr algn="l" rtl="0" eaLnBrk="0" fontAlgn="base" hangingPunct="0">
        <a:spcBef>
          <a:spcPct val="0"/>
        </a:spcBef>
        <a:spcAft>
          <a:spcPct val="0"/>
        </a:spcAft>
        <a:defRPr sz="4600" b="1">
          <a:solidFill>
            <a:schemeClr val="tx1"/>
          </a:solidFill>
          <a:latin typeface="Arial" pitchFamily="34" charset="0"/>
          <a:ea typeface="幼圆" pitchFamily="49" charset="-122"/>
        </a:defRPr>
      </a:lvl5pPr>
      <a:lvl6pPr marL="457200" algn="l" rtl="0" fontAlgn="base">
        <a:spcBef>
          <a:spcPct val="0"/>
        </a:spcBef>
        <a:spcAft>
          <a:spcPct val="0"/>
        </a:spcAft>
        <a:defRPr sz="4600" b="1">
          <a:solidFill>
            <a:schemeClr val="tx1"/>
          </a:solidFill>
          <a:latin typeface="Arial" pitchFamily="34" charset="0"/>
          <a:ea typeface="幼圆" pitchFamily="49" charset="-122"/>
        </a:defRPr>
      </a:lvl6pPr>
      <a:lvl7pPr marL="914400" algn="l" rtl="0" fontAlgn="base">
        <a:spcBef>
          <a:spcPct val="0"/>
        </a:spcBef>
        <a:spcAft>
          <a:spcPct val="0"/>
        </a:spcAft>
        <a:defRPr sz="4600" b="1">
          <a:solidFill>
            <a:schemeClr val="tx1"/>
          </a:solidFill>
          <a:latin typeface="Arial" pitchFamily="34" charset="0"/>
          <a:ea typeface="幼圆" pitchFamily="49" charset="-122"/>
        </a:defRPr>
      </a:lvl7pPr>
      <a:lvl8pPr marL="1371600" algn="l" rtl="0" fontAlgn="base">
        <a:spcBef>
          <a:spcPct val="0"/>
        </a:spcBef>
        <a:spcAft>
          <a:spcPct val="0"/>
        </a:spcAft>
        <a:defRPr sz="4600" b="1">
          <a:solidFill>
            <a:schemeClr val="tx1"/>
          </a:solidFill>
          <a:latin typeface="Arial" pitchFamily="34" charset="0"/>
          <a:ea typeface="幼圆" pitchFamily="49" charset="-122"/>
        </a:defRPr>
      </a:lvl8pPr>
      <a:lvl9pPr marL="1828800" algn="l" rtl="0" fontAlgn="base">
        <a:spcBef>
          <a:spcPct val="0"/>
        </a:spcBef>
        <a:spcAft>
          <a:spcPct val="0"/>
        </a:spcAft>
        <a:defRPr sz="4600" b="1">
          <a:solidFill>
            <a:schemeClr val="tx1"/>
          </a:solidFill>
          <a:latin typeface="Arial" pitchFamily="34" charset="0"/>
          <a:ea typeface="幼圆"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楷体_GB2312" pitchFamily="1"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p:cNvSpPr>
            <a:spLocks noGrp="1" noChangeArrowheads="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4F407D-C119-4105-9FF7-5A277D12F1B0}" type="slidenum">
              <a:rPr lang="zh-CN" altLang="zh-CN" sz="1200" b="0">
                <a:latin typeface="Arial Black" panose="020B0A04020102020204" pitchFamily="34" charset="0"/>
              </a:rPr>
              <a:pPr>
                <a:spcBef>
                  <a:spcPct val="0"/>
                </a:spcBef>
                <a:buClrTx/>
                <a:buSzTx/>
                <a:buFontTx/>
                <a:buNone/>
              </a:pPr>
              <a:t>1</a:t>
            </a:fld>
            <a:endParaRPr lang="zh-CN" altLang="zh-CN" sz="1200" b="0">
              <a:latin typeface="Arial Black" panose="020B0A04020102020204" pitchFamily="34" charset="0"/>
            </a:endParaRPr>
          </a:p>
        </p:txBody>
      </p:sp>
      <p:sp>
        <p:nvSpPr>
          <p:cNvPr id="4099" name="Rectangle 2"/>
          <p:cNvSpPr>
            <a:spLocks noGrp="1" noChangeArrowheads="1"/>
          </p:cNvSpPr>
          <p:nvPr>
            <p:ph type="ctrTitle"/>
          </p:nvPr>
        </p:nvSpPr>
        <p:spPr/>
        <p:txBody>
          <a:bodyPr/>
          <a:lstStyle/>
          <a:p>
            <a:pPr eaLnBrk="1" hangingPunct="1"/>
            <a:r>
              <a:rPr lang="zh-CN" altLang="zh-CN" sz="6200" b="0" smtClean="0"/>
              <a:t>离散数学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F516A6-46EB-4F59-BD01-42C6BA354BC1}" type="slidenum">
              <a:rPr lang="en-US" altLang="zh-CN" sz="1200" smtClean="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189442" name="Text Box 2"/>
          <p:cNvSpPr txBox="1">
            <a:spLocks noChangeArrowheads="1"/>
          </p:cNvSpPr>
          <p:nvPr/>
        </p:nvSpPr>
        <p:spPr bwMode="auto">
          <a:xfrm>
            <a:off x="179512" y="620688"/>
            <a:ext cx="8305800" cy="57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bg2"/>
              </a:buClr>
              <a:buSzPct val="75000"/>
              <a:buFont typeface="Wingdings" pitchFamily="2" charset="2"/>
              <a:buNone/>
              <a:defRPr/>
            </a:pPr>
            <a:r>
              <a:rPr lang="zh-CN" altLang="en-US" sz="2800" b="1" dirty="0">
                <a:solidFill>
                  <a:srgbClr val="C00000"/>
                </a:solidFill>
                <a:effectLst>
                  <a:outerShdw blurRad="38100" dist="38100" dir="2700000" algn="tl">
                    <a:srgbClr val="000000">
                      <a:alpha val="43137"/>
                    </a:srgbClr>
                  </a:outerShdw>
                </a:effectLst>
                <a:latin typeface="宋体" pitchFamily="2" charset="-122"/>
              </a:rPr>
              <a:t>定理（对偶原理）</a:t>
            </a:r>
            <a:r>
              <a:rPr lang="zh-CN" altLang="en-US" sz="2800" b="1" dirty="0">
                <a:latin typeface="宋体" pitchFamily="2" charset="-122"/>
              </a:rPr>
              <a:t>设</a:t>
            </a:r>
            <a:r>
              <a:rPr lang="en-US" altLang="zh-CN" sz="2800" b="1" i="1" dirty="0">
                <a:latin typeface="Times New Roman" pitchFamily="18" charset="0"/>
                <a:cs typeface="Times New Roman" pitchFamily="18" charset="0"/>
              </a:rPr>
              <a:t>A</a:t>
            </a:r>
            <a:r>
              <a:rPr lang="zh-CN" altLang="en-US" sz="2800" b="1" dirty="0">
                <a:latin typeface="宋体" pitchFamily="2" charset="-122"/>
              </a:rPr>
              <a:t>，</a:t>
            </a:r>
            <a:r>
              <a:rPr lang="en-US" altLang="zh-CN" sz="2800" b="1" i="1" dirty="0">
                <a:latin typeface="Times New Roman" pitchFamily="18" charset="0"/>
                <a:cs typeface="Times New Roman" pitchFamily="18" charset="0"/>
              </a:rPr>
              <a:t>B</a:t>
            </a:r>
            <a:r>
              <a:rPr lang="zh-CN" altLang="en-US" sz="2800" b="1" dirty="0">
                <a:latin typeface="宋体" pitchFamily="2" charset="-122"/>
              </a:rPr>
              <a:t>为两个命题公式，</a:t>
            </a:r>
          </a:p>
          <a:p>
            <a:pPr>
              <a:lnSpc>
                <a:spcPct val="90000"/>
              </a:lnSpc>
              <a:spcBef>
                <a:spcPct val="20000"/>
              </a:spcBef>
              <a:buClr>
                <a:schemeClr val="bg2"/>
              </a:buClr>
              <a:buSzPct val="75000"/>
              <a:buFont typeface="Wingdings" pitchFamily="2" charset="2"/>
              <a:buNone/>
              <a:defRPr/>
            </a:pPr>
            <a:r>
              <a:rPr lang="zh-CN" altLang="en-US" sz="2800" b="1" dirty="0">
                <a:latin typeface="宋体" pitchFamily="2" charset="-122"/>
              </a:rPr>
              <a:t>                </a:t>
            </a:r>
            <a:r>
              <a:rPr lang="zh-CN" altLang="en-US" sz="2800" b="1" dirty="0">
                <a:solidFill>
                  <a:srgbClr val="3366CC"/>
                </a:solidFill>
                <a:effectLst>
                  <a:outerShdw blurRad="38100" dist="38100" dir="2700000" algn="tl">
                    <a:srgbClr val="000000">
                      <a:alpha val="43137"/>
                    </a:srgbClr>
                  </a:outerShdw>
                </a:effectLst>
                <a:latin typeface="宋体" pitchFamily="2" charset="-122"/>
              </a:rPr>
              <a:t>若</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A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 B</a:t>
            </a:r>
            <a:r>
              <a:rPr lang="zh-CN" altLang="en-US" sz="2800" b="1" dirty="0">
                <a:solidFill>
                  <a:srgbClr val="3366CC"/>
                </a:solidFill>
                <a:effectLst>
                  <a:outerShdw blurRad="38100" dist="38100" dir="2700000" algn="tl">
                    <a:srgbClr val="000000">
                      <a:alpha val="43137"/>
                    </a:srgbClr>
                  </a:outerShdw>
                </a:effectLst>
                <a:latin typeface="宋体" pitchFamily="2" charset="-122"/>
              </a:rPr>
              <a:t>，则</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800" b="1" i="1" baseline="30000"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 B</a:t>
            </a:r>
            <a:r>
              <a:rPr lang="en-US" altLang="zh-CN" sz="2800" b="1" i="1" baseline="30000"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a:latin typeface="宋体" pitchFamily="2" charset="-122"/>
              </a:rPr>
              <a:t>。</a:t>
            </a:r>
            <a:endParaRPr lang="en-US" altLang="zh-CN" sz="2800" b="1" dirty="0">
              <a:latin typeface="宋体" pitchFamily="2" charset="-122"/>
            </a:endParaRPr>
          </a:p>
          <a:p>
            <a:pPr>
              <a:lnSpc>
                <a:spcPct val="115000"/>
              </a:lnSpc>
              <a:spcBef>
                <a:spcPct val="20000"/>
              </a:spcBef>
              <a:buClr>
                <a:schemeClr val="bg2"/>
              </a:buClr>
              <a:buSzPct val="75000"/>
              <a:buFont typeface="Wingdings" pitchFamily="2" charset="2"/>
              <a:buNone/>
              <a:defRPr/>
            </a:pPr>
            <a:r>
              <a:rPr lang="zh-CN" altLang="en-US" sz="2800" b="1" dirty="0">
                <a:solidFill>
                  <a:schemeClr val="bg2"/>
                </a:solidFill>
                <a:effectLst>
                  <a:outerShdw blurRad="38100" dist="38100" dir="2700000" algn="tl">
                    <a:srgbClr val="000000">
                      <a:alpha val="43137"/>
                    </a:srgbClr>
                  </a:outerShdw>
                </a:effectLst>
                <a:latin typeface="宋体" pitchFamily="2" charset="-122"/>
              </a:rPr>
              <a:t>例</a:t>
            </a:r>
            <a:r>
              <a:rPr lang="en-US" altLang="zh-CN" sz="2800" b="1" dirty="0">
                <a:solidFill>
                  <a:schemeClr val="bg2"/>
                </a:solidFill>
                <a:effectLst>
                  <a:outerShdw blurRad="38100" dist="38100" dir="2700000" algn="tl">
                    <a:srgbClr val="000000">
                      <a:alpha val="43137"/>
                    </a:srgbClr>
                  </a:outerShdw>
                </a:effectLst>
                <a:latin typeface="宋体" pitchFamily="2" charset="-122"/>
              </a:rPr>
              <a:t>:</a:t>
            </a:r>
            <a:r>
              <a:rPr lang="en-US" altLang="zh-CN" sz="2800" b="1" dirty="0">
                <a:latin typeface="宋体" pitchFamily="2" charset="-122"/>
              </a:rPr>
              <a:t> </a:t>
            </a:r>
          </a:p>
          <a:p>
            <a:pPr>
              <a:lnSpc>
                <a:spcPct val="115000"/>
              </a:lnSpc>
              <a:spcBef>
                <a:spcPct val="20000"/>
              </a:spcBef>
              <a:buClr>
                <a:schemeClr val="bg2"/>
              </a:buClr>
              <a:buSzPct val="75000"/>
              <a:buFont typeface="Wingdings" pitchFamily="2" charset="2"/>
              <a:buNone/>
              <a:defRPr/>
            </a:pPr>
            <a:r>
              <a:rPr lang="en-US" altLang="zh-CN" sz="2800" b="1" dirty="0">
                <a:latin typeface="宋体" pitchFamily="2" charset="-122"/>
              </a:rPr>
              <a:t> </a:t>
            </a:r>
            <a:r>
              <a:rPr lang="en-US" altLang="zh-CN" sz="2800" b="1" dirty="0">
                <a:latin typeface="Times New Roman" pitchFamily="18" charset="0"/>
              </a:rPr>
              <a:t>1.</a:t>
            </a:r>
            <a:r>
              <a:rPr lang="en-US" altLang="zh-CN" sz="2800" b="1" dirty="0">
                <a:latin typeface="宋体" pitchFamily="2" charset="-122"/>
              </a:rPr>
              <a:t> </a:t>
            </a:r>
            <a:r>
              <a:rPr lang="en-US" altLang="zh-CN" sz="2800" b="1" dirty="0">
                <a:latin typeface="Times New Roman" pitchFamily="18" charset="0"/>
                <a:cs typeface="Times New Roman" pitchFamily="18" charset="0"/>
              </a:rPr>
              <a:t>A </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 1</a:t>
            </a:r>
            <a:r>
              <a:rPr lang="zh-CN" altLang="en-US" sz="2800" b="1" dirty="0">
                <a:latin typeface="Times New Roman" pitchFamily="18" charset="0"/>
                <a:cs typeface="Times New Roman" pitchFamily="18" charset="0"/>
              </a:rPr>
              <a:t>（</a:t>
            </a:r>
            <a:r>
              <a:rPr lang="zh-CN" altLang="en-US" sz="2800" b="1" dirty="0">
                <a:latin typeface="Times New Roman" pitchFamily="18" charset="0"/>
              </a:rPr>
              <a:t>重言式）</a:t>
            </a:r>
            <a:r>
              <a:rPr lang="zh-CN" altLang="en-US" sz="2800" b="1" dirty="0">
                <a:latin typeface="宋体" pitchFamily="2" charset="-122"/>
              </a:rPr>
              <a:t>，则</a:t>
            </a:r>
            <a:r>
              <a:rPr lang="en-US" altLang="zh-CN" sz="2800" b="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 0</a:t>
            </a:r>
            <a:r>
              <a:rPr lang="zh-CN" altLang="en-US" sz="2800" b="1" dirty="0">
                <a:latin typeface="Times New Roman" pitchFamily="18" charset="0"/>
                <a:cs typeface="Times New Roman" pitchFamily="18" charset="0"/>
              </a:rPr>
              <a:t>（</a:t>
            </a:r>
            <a:r>
              <a:rPr lang="zh-CN" altLang="en-US" sz="2800" b="1" dirty="0">
                <a:latin typeface="Times New Roman" pitchFamily="18" charset="0"/>
              </a:rPr>
              <a:t>矛盾式）</a:t>
            </a:r>
          </a:p>
          <a:p>
            <a:pPr>
              <a:lnSpc>
                <a:spcPct val="115000"/>
              </a:lnSpc>
              <a:spcBef>
                <a:spcPct val="20000"/>
              </a:spcBef>
              <a:buClr>
                <a:schemeClr val="bg2"/>
              </a:buClr>
              <a:buSzPct val="75000"/>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2.  </a:t>
            </a:r>
            <a:r>
              <a:rPr lang="en-US" altLang="zh-CN" sz="2800" b="1" dirty="0">
                <a:latin typeface="Times New Roman" pitchFamily="18" charset="0"/>
                <a:cs typeface="Times New Roman" pitchFamily="18" charset="0"/>
              </a:rPr>
              <a:t>A </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rPr>
              <a:t> 0</a:t>
            </a:r>
            <a:r>
              <a:rPr lang="zh-CN" altLang="en-US" sz="2800" b="1" dirty="0">
                <a:latin typeface="Times New Roman" pitchFamily="18" charset="0"/>
              </a:rPr>
              <a:t>（矛盾式）</a:t>
            </a:r>
            <a:r>
              <a:rPr lang="zh-CN" altLang="en-US" sz="2800" b="1" dirty="0">
                <a:latin typeface="Times New Roman" pitchFamily="18" charset="0"/>
                <a:cs typeface="Times New Roman" pitchFamily="18" charset="0"/>
              </a:rPr>
              <a:t> </a:t>
            </a:r>
            <a:r>
              <a:rPr lang="zh-CN" altLang="en-US" sz="2800" b="1" dirty="0">
                <a:latin typeface="宋体" pitchFamily="2" charset="-122"/>
              </a:rPr>
              <a:t>，则</a:t>
            </a:r>
            <a:r>
              <a:rPr lang="en-US" altLang="zh-CN" sz="2800" b="1" dirty="0">
                <a:latin typeface="Times New Roman" pitchFamily="18" charset="0"/>
                <a:cs typeface="Times New Roman" pitchFamily="18" charset="0"/>
              </a:rPr>
              <a:t>A</a:t>
            </a:r>
            <a:r>
              <a:rPr lang="en-US" altLang="zh-CN" sz="2800" b="1" baseline="300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cs typeface="Times New Roman" pitchFamily="18" charset="0"/>
              </a:rPr>
              <a:t>1</a:t>
            </a:r>
            <a:r>
              <a:rPr lang="zh-CN" altLang="en-US" sz="2800" b="1" dirty="0">
                <a:latin typeface="Times New Roman" pitchFamily="18" charset="0"/>
              </a:rPr>
              <a:t>（重言式）</a:t>
            </a:r>
          </a:p>
          <a:p>
            <a:pPr>
              <a:lnSpc>
                <a:spcPct val="115000"/>
              </a:lnSpc>
              <a:spcBef>
                <a:spcPct val="20000"/>
              </a:spcBef>
              <a:buClr>
                <a:schemeClr val="bg2"/>
              </a:buClr>
              <a:buSzPct val="75000"/>
              <a:buFont typeface="Wingdings" pitchFamily="2" charset="2"/>
              <a:buNone/>
              <a:defRPr/>
            </a:pPr>
            <a:r>
              <a:rPr lang="zh-CN" altLang="en-US" sz="2800" b="1" i="1" dirty="0">
                <a:latin typeface="Times New Roman" pitchFamily="18" charset="0"/>
              </a:rPr>
              <a:t>  </a:t>
            </a:r>
            <a:r>
              <a:rPr lang="en-US" altLang="zh-CN" sz="2800" b="1" dirty="0">
                <a:latin typeface="Times New Roman" pitchFamily="18" charset="0"/>
              </a:rPr>
              <a:t>3. </a:t>
            </a:r>
            <a:r>
              <a:rPr lang="en-US" altLang="zh-CN" sz="2800" b="1" i="1" dirty="0">
                <a:latin typeface="Times New Roman" pitchFamily="18" charset="0"/>
              </a:rPr>
              <a:t> p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rPr>
              <a:t>(</a:t>
            </a:r>
            <a:r>
              <a:rPr lang="en-US" altLang="zh-CN" sz="2800" b="1" i="1" dirty="0">
                <a:latin typeface="Times New Roman" pitchFamily="18" charset="0"/>
              </a:rPr>
              <a:t> q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q</a:t>
            </a:r>
            <a:r>
              <a:rPr lang="en-US" altLang="zh-CN" sz="2800" b="1" dirty="0">
                <a:latin typeface="Times New Roman" pitchFamily="18" charset="0"/>
              </a:rPr>
              <a:t>) </a:t>
            </a:r>
            <a:r>
              <a:rPr lang="zh-CN" altLang="en-US" sz="2800" b="1" dirty="0">
                <a:latin typeface="Times New Roman" pitchFamily="18" charset="0"/>
              </a:rPr>
              <a:t>）</a:t>
            </a:r>
            <a:r>
              <a:rPr lang="zh-CN" altLang="en-US"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sym typeface="Symbol" pitchFamily="18" charset="2"/>
              </a:rPr>
              <a:t>1</a:t>
            </a:r>
          </a:p>
          <a:p>
            <a:pPr>
              <a:lnSpc>
                <a:spcPct val="115000"/>
              </a:lnSpc>
              <a:spcBef>
                <a:spcPct val="20000"/>
              </a:spcBef>
              <a:buClr>
                <a:schemeClr val="bg2"/>
              </a:buClr>
              <a:buSzPct val="75000"/>
              <a:buFont typeface="Wingdings" pitchFamily="2" charset="2"/>
              <a:buNone/>
              <a:defRPr/>
            </a:pPr>
            <a:r>
              <a:rPr lang="en-US" altLang="zh-CN" sz="2800" b="1" dirty="0">
                <a:latin typeface="Times New Roman" pitchFamily="18" charset="0"/>
                <a:cs typeface="Times New Roman" pitchFamily="18" charset="0"/>
                <a:sym typeface="Symbol" pitchFamily="18" charset="2"/>
              </a:rPr>
              <a:t>      </a:t>
            </a:r>
            <a:r>
              <a:rPr lang="zh-CN" altLang="en-US" sz="2800" b="1" dirty="0" smtClean="0">
                <a:latin typeface="Times New Roman" pitchFamily="18" charset="0"/>
                <a:sym typeface="Symbol" pitchFamily="18" charset="2"/>
              </a:rPr>
              <a:t>则  </a:t>
            </a:r>
            <a:r>
              <a:rPr lang="en-US" altLang="zh-CN" sz="2800" b="1" i="1" dirty="0" smtClean="0">
                <a:latin typeface="Times New Roman" pitchFamily="18" charset="0"/>
              </a:rPr>
              <a:t>p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rPr>
              <a:t>(</a:t>
            </a:r>
            <a:r>
              <a:rPr lang="en-US" altLang="zh-CN" sz="2800" b="1" i="1" dirty="0">
                <a:latin typeface="Times New Roman" pitchFamily="18" charset="0"/>
              </a:rPr>
              <a:t> q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cs typeface="Times New Roman" pitchFamily="18" charset="0"/>
                <a:sym typeface="Symbol" pitchFamily="18" charset="2"/>
              </a:rPr>
              <a:t>q</a:t>
            </a:r>
            <a:r>
              <a:rPr lang="en-US" altLang="zh-CN" sz="2800" b="1" dirty="0">
                <a:latin typeface="Times New Roman" pitchFamily="18" charset="0"/>
              </a:rPr>
              <a:t>) </a:t>
            </a:r>
            <a:r>
              <a:rPr lang="zh-CN" altLang="en-US" sz="2800" b="1" dirty="0">
                <a:latin typeface="Times New Roman" pitchFamily="18" charset="0"/>
              </a:rPr>
              <a:t>）</a:t>
            </a:r>
            <a:r>
              <a:rPr lang="zh-CN" altLang="en-US"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cs typeface="Times New Roman" pitchFamily="18" charset="0"/>
                <a:sym typeface="Symbol" pitchFamily="18" charset="2"/>
              </a:rPr>
              <a:t>0</a:t>
            </a:r>
          </a:p>
          <a:p>
            <a:pPr>
              <a:lnSpc>
                <a:spcPct val="115000"/>
              </a:lnSpc>
              <a:spcBef>
                <a:spcPct val="20000"/>
              </a:spcBef>
              <a:buClr>
                <a:schemeClr val="bg2"/>
              </a:buClr>
              <a:buSzPct val="75000"/>
              <a:buFont typeface="Wingdings" pitchFamily="2" charset="2"/>
              <a:buNone/>
              <a:defRPr/>
            </a:pPr>
            <a:r>
              <a:rPr lang="en-US" altLang="zh-CN" sz="2800" b="1" dirty="0">
                <a:latin typeface="Times New Roman" pitchFamily="18" charset="0"/>
                <a:cs typeface="Times New Roman" pitchFamily="18" charset="0"/>
                <a:sym typeface="Symbol" pitchFamily="18" charset="2"/>
              </a:rPr>
              <a:t>  4.  P∨(P∧Q) P</a:t>
            </a:r>
            <a:r>
              <a:rPr lang="zh-CN" altLang="en-US" sz="2800" b="1" dirty="0">
                <a:latin typeface="Times New Roman" pitchFamily="18" charset="0"/>
                <a:cs typeface="Times New Roman" pitchFamily="18" charset="0"/>
                <a:sym typeface="Symbol" pitchFamily="18" charset="2"/>
              </a:rPr>
              <a:t>，则</a:t>
            </a:r>
            <a:r>
              <a:rPr lang="en-US" altLang="zh-CN" sz="2800" b="1" dirty="0">
                <a:latin typeface="Times New Roman" pitchFamily="18" charset="0"/>
                <a:cs typeface="Times New Roman" pitchFamily="18" charset="0"/>
                <a:sym typeface="Symbol" pitchFamily="18" charset="2"/>
              </a:rPr>
              <a:t>P ∧ (P ∨ Q) P</a:t>
            </a:r>
          </a:p>
          <a:p>
            <a:pPr>
              <a:lnSpc>
                <a:spcPct val="115000"/>
              </a:lnSpc>
              <a:spcBef>
                <a:spcPct val="20000"/>
              </a:spcBef>
              <a:buClr>
                <a:schemeClr val="bg2"/>
              </a:buClr>
              <a:buSzPct val="75000"/>
              <a:buFont typeface="Wingdings" pitchFamily="2" charset="2"/>
              <a:buNone/>
              <a:defRPr/>
            </a:pPr>
            <a:endParaRPr lang="en-US" altLang="zh-CN" sz="3200" b="1" dirty="0">
              <a:latin typeface="Times New Roman" pitchFamily="18" charset="0"/>
            </a:endParaRPr>
          </a:p>
          <a:p>
            <a:pPr>
              <a:lnSpc>
                <a:spcPct val="115000"/>
              </a:lnSpc>
              <a:spcBef>
                <a:spcPct val="20000"/>
              </a:spcBef>
              <a:buClr>
                <a:schemeClr val="bg2"/>
              </a:buClr>
              <a:buSzPct val="75000"/>
              <a:buFont typeface="Wingdings" pitchFamily="2" charset="2"/>
              <a:buNone/>
              <a:defRPr/>
            </a:pPr>
            <a:r>
              <a:rPr lang="en-US" altLang="zh-CN" sz="3200" i="1" dirty="0">
                <a:latin typeface="Times New Roman" pitchFamily="18" charset="0"/>
                <a:cs typeface="Times New Roman" pitchFamily="18" charset="0"/>
              </a:rPr>
              <a:t>      </a:t>
            </a:r>
          </a:p>
        </p:txBody>
      </p:sp>
    </p:spTree>
    <p:extLst>
      <p:ext uri="{BB962C8B-B14F-4D97-AF65-F5344CB8AC3E}">
        <p14:creationId xmlns:p14="http://schemas.microsoft.com/office/powerpoint/2010/main" val="29387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44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4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zh-CN" dirty="0" smtClean="0">
                <a:latin typeface="宋体" panose="02010600030101010101" pitchFamily="2" charset="-122"/>
              </a:rPr>
              <a:t>析取范式与合取范式</a:t>
            </a:r>
          </a:p>
        </p:txBody>
      </p:sp>
      <p:sp>
        <p:nvSpPr>
          <p:cNvPr id="11267" name="Rectangle 3"/>
          <p:cNvSpPr>
            <a:spLocks noGrp="1" noChangeArrowheads="1"/>
          </p:cNvSpPr>
          <p:nvPr>
            <p:ph idx="1"/>
          </p:nvPr>
        </p:nvSpPr>
        <p:spPr/>
        <p:txBody>
          <a:bodyPr/>
          <a:lstStyle/>
          <a:p>
            <a:pPr algn="just" eaLnBrk="1" hangingPunct="1">
              <a:lnSpc>
                <a:spcPct val="115000"/>
              </a:lnSpc>
              <a:buFont typeface="Wingdings" panose="05000000000000000000" pitchFamily="2" charset="2"/>
              <a:buNone/>
            </a:pPr>
            <a:r>
              <a:rPr lang="zh-CN" altLang="zh-CN" b="0" smtClean="0">
                <a:ea typeface="黑体" panose="02010609060101010101" pitchFamily="49" charset="-122"/>
              </a:rPr>
              <a:t>析取范式和合取范式有下列性质：</a:t>
            </a:r>
            <a:r>
              <a:rPr lang="zh-CN" altLang="zh-CN" sz="2800" b="0" smtClean="0">
                <a:ea typeface="黑体" panose="02010609060101010101" pitchFamily="49" charset="-122"/>
              </a:rPr>
              <a:t>  </a:t>
            </a:r>
          </a:p>
          <a:p>
            <a:pPr algn="just" eaLnBrk="1" hangingPunct="1">
              <a:lnSpc>
                <a:spcPct val="115000"/>
              </a:lnSpc>
              <a:buFont typeface="Wingdings" panose="05000000000000000000" pitchFamily="2" charset="2"/>
              <a:buNone/>
            </a:pPr>
            <a:r>
              <a:rPr lang="zh-CN" altLang="zh-CN" sz="2800" b="0" smtClean="0">
                <a:solidFill>
                  <a:schemeClr val="bg2"/>
                </a:solidFill>
                <a:ea typeface="黑体" panose="02010609060101010101" pitchFamily="49" charset="-122"/>
              </a:rPr>
              <a:t>（1）一个析取范式是矛盾式</a:t>
            </a:r>
            <a:r>
              <a:rPr lang="zh-CN" altLang="zh-CN" sz="2800" b="0" smtClean="0">
                <a:solidFill>
                  <a:schemeClr val="bg2"/>
                </a:solidFill>
                <a:latin typeface="宋体" panose="02010600030101010101" pitchFamily="2" charset="-122"/>
                <a:ea typeface="黑体" panose="02010609060101010101" pitchFamily="49" charset="-122"/>
                <a:sym typeface="Wingdings" panose="05000000000000000000" pitchFamily="2" charset="2"/>
              </a:rPr>
              <a:t>它的每个简单合取式</a:t>
            </a:r>
          </a:p>
          <a:p>
            <a:pPr algn="just" eaLnBrk="1" hangingPunct="1">
              <a:lnSpc>
                <a:spcPct val="115000"/>
              </a:lnSpc>
              <a:buFont typeface="Wingdings" panose="05000000000000000000" pitchFamily="2" charset="2"/>
              <a:buNone/>
            </a:pPr>
            <a:r>
              <a:rPr lang="zh-CN" altLang="zh-CN" sz="2800" b="0" smtClean="0">
                <a:solidFill>
                  <a:schemeClr val="bg2"/>
                </a:solidFill>
                <a:latin typeface="宋体" panose="02010600030101010101" pitchFamily="2" charset="-122"/>
                <a:ea typeface="黑体" panose="02010609060101010101" pitchFamily="49" charset="-122"/>
                <a:sym typeface="Wingdings" panose="05000000000000000000" pitchFamily="2" charset="2"/>
              </a:rPr>
              <a:t>     都是矛盾式。</a:t>
            </a:r>
          </a:p>
          <a:p>
            <a:pPr algn="just" eaLnBrk="1" hangingPunct="1">
              <a:lnSpc>
                <a:spcPct val="115000"/>
              </a:lnSpc>
              <a:buFont typeface="Wingdings" panose="05000000000000000000" pitchFamily="2" charset="2"/>
              <a:buNone/>
            </a:pPr>
            <a:r>
              <a:rPr lang="zh-CN" altLang="zh-CN" sz="2800" b="0" smtClean="0">
                <a:solidFill>
                  <a:schemeClr val="bg2"/>
                </a:solidFill>
                <a:ea typeface="黑体" panose="02010609060101010101" pitchFamily="49" charset="-122"/>
              </a:rPr>
              <a:t>（2）一个合取范式是重言式</a:t>
            </a:r>
            <a:r>
              <a:rPr lang="zh-CN" altLang="zh-CN" sz="2800" b="0" smtClean="0">
                <a:solidFill>
                  <a:schemeClr val="bg2"/>
                </a:solidFill>
                <a:latin typeface="宋体" panose="02010600030101010101" pitchFamily="2" charset="-122"/>
                <a:ea typeface="黑体" panose="02010609060101010101" pitchFamily="49" charset="-122"/>
                <a:sym typeface="Wingdings" panose="05000000000000000000" pitchFamily="2" charset="2"/>
              </a:rPr>
              <a:t>它的每个简单析取式</a:t>
            </a:r>
          </a:p>
          <a:p>
            <a:pPr algn="just" eaLnBrk="1" hangingPunct="1">
              <a:lnSpc>
                <a:spcPct val="115000"/>
              </a:lnSpc>
              <a:buFont typeface="Wingdings" panose="05000000000000000000" pitchFamily="2" charset="2"/>
              <a:buNone/>
            </a:pPr>
            <a:r>
              <a:rPr lang="zh-CN" altLang="zh-CN" sz="2800" b="0" smtClean="0">
                <a:solidFill>
                  <a:schemeClr val="bg2"/>
                </a:solidFill>
                <a:latin typeface="宋体" panose="02010600030101010101" pitchFamily="2" charset="-122"/>
                <a:ea typeface="黑体" panose="02010609060101010101" pitchFamily="49" charset="-122"/>
                <a:sym typeface="Wingdings" panose="05000000000000000000" pitchFamily="2" charset="2"/>
              </a:rPr>
              <a:t>     都是重言式。</a:t>
            </a:r>
            <a:endParaRPr lang="zh-CN" altLang="zh-CN" sz="2800" smtClean="0"/>
          </a:p>
        </p:txBody>
      </p:sp>
      <p:sp>
        <p:nvSpPr>
          <p:cNvPr id="1024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A7035-2A9E-4814-97E9-DC3FD553CECD}" type="slidenum">
              <a:rPr lang="zh-CN" altLang="zh-CN" sz="1200" b="0">
                <a:latin typeface="Arial Black" panose="020B0A04020102020204" pitchFamily="34" charset="0"/>
              </a:rPr>
              <a:pPr>
                <a:spcBef>
                  <a:spcPct val="0"/>
                </a:spcBef>
                <a:buClrTx/>
                <a:buSzTx/>
                <a:buFontTx/>
                <a:buNone/>
              </a:pPr>
              <a:t>11</a:t>
            </a:fld>
            <a:endParaRPr lang="zh-CN" altLang="zh-CN" sz="1200" b="0">
              <a:latin typeface="Arial Black" panose="020B0A040201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7" dur="500"/>
                                        <p:tgtEl>
                                          <p:spTgt spid="1126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0"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9A4565-7D40-4E5F-BB39-4C61F477D84B}" type="slidenum">
              <a:rPr lang="zh-CN" altLang="zh-CN" sz="1200" b="0">
                <a:latin typeface="Arial Black" panose="020B0A04020102020204" pitchFamily="34" charset="0"/>
              </a:rPr>
              <a:pPr>
                <a:spcBef>
                  <a:spcPct val="0"/>
                </a:spcBef>
                <a:buClrTx/>
                <a:buSzTx/>
                <a:buFontTx/>
                <a:buNone/>
              </a:pPr>
              <a:t>12</a:t>
            </a:fld>
            <a:endParaRPr lang="zh-CN" altLang="zh-CN" sz="1200" b="0">
              <a:latin typeface="Arial Black" panose="020B0A04020102020204" pitchFamily="34" charset="0"/>
            </a:endParaRPr>
          </a:p>
        </p:txBody>
      </p:sp>
      <p:sp>
        <p:nvSpPr>
          <p:cNvPr id="11267" name="Rectangle 2"/>
          <p:cNvSpPr>
            <a:spLocks noGrp="1" noChangeArrowheads="1"/>
          </p:cNvSpPr>
          <p:nvPr>
            <p:ph type="title"/>
          </p:nvPr>
        </p:nvSpPr>
        <p:spPr>
          <a:xfrm>
            <a:off x="611188" y="549275"/>
            <a:ext cx="8229600" cy="990600"/>
          </a:xfrm>
        </p:spPr>
        <p:txBody>
          <a:bodyPr/>
          <a:lstStyle/>
          <a:p>
            <a:pPr eaLnBrk="1" hangingPunct="1"/>
            <a:r>
              <a:rPr lang="zh-CN" altLang="zh-CN" smtClean="0">
                <a:latin typeface="宋体" panose="02010600030101010101" pitchFamily="2" charset="-122"/>
              </a:rPr>
              <a:t>命题公式的范式</a:t>
            </a:r>
            <a:r>
              <a:rPr lang="zh-CN" altLang="zh-CN" sz="4200" b="0" smtClean="0"/>
              <a:t> </a:t>
            </a:r>
          </a:p>
        </p:txBody>
      </p:sp>
      <p:sp>
        <p:nvSpPr>
          <p:cNvPr id="11268" name="Rectangle 3"/>
          <p:cNvSpPr>
            <a:spLocks noGrp="1" noChangeArrowheads="1"/>
          </p:cNvSpPr>
          <p:nvPr>
            <p:ph type="body" idx="1"/>
          </p:nvPr>
        </p:nvSpPr>
        <p:spPr>
          <a:xfrm>
            <a:off x="684213" y="1700213"/>
            <a:ext cx="7991475" cy="4648200"/>
          </a:xfrm>
        </p:spPr>
        <p:txBody>
          <a:bodyPr/>
          <a:lstStyle/>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定理</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任何命题公式都存在着与之等值的析取范式</a:t>
            </a:r>
          </a:p>
          <a:p>
            <a:pPr algn="just" eaLnBrk="1" hangingPunct="1">
              <a:buFont typeface="Wingdings" panose="05000000000000000000" pitchFamily="2" charset="2"/>
              <a:buNone/>
            </a:pPr>
            <a:r>
              <a:rPr lang="zh-CN" altLang="zh-CN" sz="2800" smtClean="0">
                <a:latin typeface="宋体" panose="02010600030101010101" pitchFamily="2" charset="-122"/>
              </a:rPr>
              <a:t>与合取范式.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宋体" panose="02010600030101010101" pitchFamily="2" charset="-122"/>
              </a:rPr>
              <a:t>求公</a:t>
            </a:r>
            <a:r>
              <a:rPr lang="zh-CN" altLang="zh-CN" sz="2800" smtClean="0">
                <a:latin typeface="Times New Roman" panose="02020603050405020304" pitchFamily="18" charset="0"/>
              </a:rPr>
              <a:t>式</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Times New Roman" panose="02020603050405020304" pitchFamily="18" charset="0"/>
              </a:rPr>
              <a:t>的范式的步骤：</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rPr>
              <a:t>    (1) 消去</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Times New Roman" panose="02020603050405020304" pitchFamily="18" charset="0"/>
              </a:rPr>
              <a:t>中的</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Times New Roman" panose="02020603050405020304" pitchFamily="18" charset="0"/>
              </a:rPr>
              <a:t>（若存在）</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rPr>
              <a:t>    (2) 否定联结词</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Times New Roman" panose="02020603050405020304" pitchFamily="18" charset="0"/>
              </a:rPr>
              <a:t>的内移或消去</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rPr>
              <a:t>    (3) </a:t>
            </a:r>
            <a:r>
              <a:rPr lang="zh-CN" altLang="zh-CN" sz="2800" smtClean="0">
                <a:latin typeface="宋体" panose="02010600030101010101" pitchFamily="2" charset="-122"/>
              </a:rPr>
              <a:t>使用分配律</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宋体" panose="02010600030101010101" pitchFamily="2" charset="-122"/>
              </a:rPr>
              <a:t>对</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宋体" panose="02010600030101010101" pitchFamily="2" charset="-122"/>
              </a:rPr>
              <a:t>分配（析取范式）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宋体" panose="02010600030101010101" pitchFamily="2" charset="-122"/>
              </a:rPr>
              <a:t>对</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宋体" panose="02010600030101010101" pitchFamily="2" charset="-122"/>
              </a:rPr>
              <a:t>分配（合取范式）</a:t>
            </a:r>
            <a:endParaRPr lang="zh-CN" altLang="zh-CN" sz="280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z="2800" smtClean="0">
                <a:latin typeface="宋体" panose="02010600030101010101" pitchFamily="2" charset="-122"/>
              </a:rPr>
              <a:t>公式的范式存在，但不惟一，这是它的局限性</a:t>
            </a:r>
            <a:r>
              <a:rPr lang="zh-CN" altLang="zh-CN" sz="280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1DAB96-B460-4C32-B9C8-2F324567322C}" type="slidenum">
              <a:rPr lang="zh-CN" altLang="zh-CN" sz="1200" b="0">
                <a:latin typeface="Arial Black" panose="020B0A04020102020204" pitchFamily="34" charset="0"/>
              </a:rPr>
              <a:pPr>
                <a:spcBef>
                  <a:spcPct val="0"/>
                </a:spcBef>
                <a:buClrTx/>
                <a:buSzTx/>
                <a:buFontTx/>
                <a:buNone/>
              </a:pPr>
              <a:t>13</a:t>
            </a:fld>
            <a:endParaRPr lang="zh-CN" altLang="zh-CN" sz="1200" b="0">
              <a:latin typeface="Arial Black" panose="020B0A04020102020204" pitchFamily="34" charset="0"/>
            </a:endParaRPr>
          </a:p>
        </p:txBody>
      </p:sp>
      <p:sp>
        <p:nvSpPr>
          <p:cNvPr id="12291" name="Rectangle 2"/>
          <p:cNvSpPr>
            <a:spLocks noGrp="1" noChangeArrowheads="1"/>
          </p:cNvSpPr>
          <p:nvPr>
            <p:ph type="title"/>
          </p:nvPr>
        </p:nvSpPr>
        <p:spPr>
          <a:xfrm>
            <a:off x="457200" y="457200"/>
            <a:ext cx="8229600" cy="990600"/>
          </a:xfrm>
        </p:spPr>
        <p:txBody>
          <a:bodyPr/>
          <a:lstStyle/>
          <a:p>
            <a:pPr eaLnBrk="1" hangingPunct="1"/>
            <a:r>
              <a:rPr lang="zh-CN" altLang="zh-CN" b="0" smtClean="0">
                <a:latin typeface="宋体" panose="02010600030101010101" pitchFamily="2" charset="-122"/>
              </a:rPr>
              <a:t>求公式的范式举例</a:t>
            </a:r>
            <a:r>
              <a:rPr lang="zh-CN" altLang="zh-CN" sz="4200" b="0" smtClean="0"/>
              <a:t> </a:t>
            </a:r>
          </a:p>
        </p:txBody>
      </p:sp>
      <p:sp>
        <p:nvSpPr>
          <p:cNvPr id="12292" name="Rectangle 3"/>
          <p:cNvSpPr>
            <a:spLocks noGrp="1" noChangeArrowheads="1"/>
          </p:cNvSpPr>
          <p:nvPr>
            <p:ph type="body" idx="1"/>
          </p:nvPr>
        </p:nvSpPr>
        <p:spPr>
          <a:xfrm>
            <a:off x="539750" y="1700213"/>
            <a:ext cx="7848600" cy="4191000"/>
          </a:xfrm>
          <a:extLst>
            <a:ext uri="{909E8E84-426E-40DD-AFC4-6F175D3DCCD1}">
              <a14:hiddenFill xmlns:a14="http://schemas.microsoft.com/office/drawing/2010/main">
                <a:solidFill>
                  <a:srgbClr val="D9F1FF"/>
                </a:solidFill>
              </a14:hiddenFill>
            </a:ext>
          </a:extLst>
        </p:spPr>
        <p:txBody>
          <a:bodyPr/>
          <a:lstStyle/>
          <a:p>
            <a:pPr marL="609600" indent="-609600" algn="just" eaLnBrk="1" hangingPunct="1">
              <a:buFont typeface="Wingdings" panose="05000000000000000000" pitchFamily="2" charset="2"/>
              <a:buNone/>
            </a:pPr>
            <a:r>
              <a:rPr lang="zh-CN" altLang="zh-CN" b="0" smtClean="0">
                <a:latin typeface="宋体" panose="02010600030101010101" pitchFamily="2" charset="-122"/>
              </a:rPr>
              <a:t>例</a:t>
            </a:r>
            <a:r>
              <a:rPr lang="zh-CN" altLang="zh-CN" b="0" smtClean="0">
                <a:latin typeface="Times New Roman" panose="02020603050405020304" pitchFamily="18" charset="0"/>
                <a:cs typeface="Times New Roman" panose="02020603050405020304" pitchFamily="18" charset="0"/>
              </a:rPr>
              <a:t> </a:t>
            </a:r>
            <a:r>
              <a:rPr lang="zh-CN" altLang="zh-CN" b="0" smtClean="0">
                <a:latin typeface="宋体" panose="02010600030101010101" pitchFamily="2" charset="-122"/>
              </a:rPr>
              <a:t>求下列公式的析取范式与合取范式</a:t>
            </a:r>
            <a:endParaRPr lang="zh-CN" altLang="zh-CN" b="0" smtClean="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arenBoth"/>
            </a:pPr>
            <a:r>
              <a:rPr lang="zh-CN" altLang="zh-CN" b="0" i="1" smtClean="0">
                <a:latin typeface="Times New Roman" panose="02020603050405020304" pitchFamily="18" charset="0"/>
                <a:cs typeface="Times New Roman" panose="02020603050405020304" pitchFamily="18" charset="0"/>
              </a:rPr>
              <a:t>A</a:t>
            </a:r>
            <a:r>
              <a:rPr lang="zh-CN" altLang="zh-CN" b="0" smtClean="0">
                <a:latin typeface="Times New Roman" panose="02020603050405020304" pitchFamily="18" charset="0"/>
                <a:cs typeface="Times New Roman" panose="02020603050405020304" pitchFamily="18" charset="0"/>
              </a:rPr>
              <a:t>=(</a:t>
            </a:r>
            <a:r>
              <a:rPr lang="zh-CN" altLang="zh-CN" b="0" i="1" smtClean="0">
                <a:latin typeface="Times New Roman" panose="02020603050405020304" pitchFamily="18" charset="0"/>
                <a:cs typeface="Times New Roman" panose="02020603050405020304" pitchFamily="18" charset="0"/>
              </a:rPr>
              <a:t>p</a:t>
            </a:r>
            <a:r>
              <a:rPr lang="zh-CN" altLang="zh-CN"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b="0" i="1" smtClean="0">
                <a:latin typeface="Times New Roman" panose="02020603050405020304" pitchFamily="18" charset="0"/>
                <a:cs typeface="Times New Roman" panose="02020603050405020304" pitchFamily="18" charset="0"/>
              </a:rPr>
              <a:t>q</a:t>
            </a:r>
            <a:r>
              <a:rPr lang="zh-CN" altLang="zh-CN" b="0" smtClean="0">
                <a:latin typeface="Times New Roman" panose="02020603050405020304" pitchFamily="18" charset="0"/>
                <a:cs typeface="Times New Roman" panose="02020603050405020304" pitchFamily="18" charset="0"/>
              </a:rPr>
              <a:t>)</a:t>
            </a:r>
            <a:r>
              <a:rPr lang="zh-CN" altLang="zh-CN"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b="0" i="1" smtClean="0">
                <a:latin typeface="Times New Roman" panose="02020603050405020304" pitchFamily="18" charset="0"/>
                <a:cs typeface="Times New Roman" panose="02020603050405020304" pitchFamily="18" charset="0"/>
              </a:rPr>
              <a:t>r</a:t>
            </a:r>
          </a:p>
          <a:p>
            <a:pPr marL="609600" indent="-609600" algn="just" eaLnBrk="1" hangingPunct="1">
              <a:buFont typeface="Wingdings" panose="05000000000000000000" pitchFamily="2" charset="2"/>
              <a:buAutoNum type="arabicParenBoth"/>
            </a:pPr>
            <a:r>
              <a:rPr lang="zh-CN" altLang="zh-CN" b="0" i="1" smtClean="0">
                <a:latin typeface="Times New Roman" panose="02020603050405020304" pitchFamily="18" charset="0"/>
                <a:cs typeface="Times New Roman" panose="02020603050405020304" pitchFamily="18" charset="0"/>
              </a:rPr>
              <a:t>B</a:t>
            </a:r>
            <a:r>
              <a:rPr lang="zh-CN" altLang="zh-CN" b="0" smtClean="0">
                <a:latin typeface="Times New Roman" panose="02020603050405020304" pitchFamily="18" charset="0"/>
                <a:cs typeface="Times New Roman" panose="02020603050405020304" pitchFamily="18" charset="0"/>
              </a:rPr>
              <a:t>=(</a:t>
            </a:r>
            <a:r>
              <a:rPr lang="zh-CN" altLang="zh-CN" b="0" i="1" smtClean="0">
                <a:latin typeface="Times New Roman" panose="02020603050405020304" pitchFamily="18" charset="0"/>
                <a:cs typeface="Times New Roman" panose="02020603050405020304" pitchFamily="18" charset="0"/>
              </a:rPr>
              <a:t>p</a:t>
            </a:r>
            <a:r>
              <a:rPr lang="zh-CN" altLang="zh-CN"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b="0" i="1" smtClean="0">
                <a:latin typeface="Times New Roman" panose="02020603050405020304" pitchFamily="18" charset="0"/>
                <a:cs typeface="Times New Roman" panose="02020603050405020304" pitchFamily="18" charset="0"/>
              </a:rPr>
              <a:t>q</a:t>
            </a:r>
            <a:r>
              <a:rPr lang="zh-CN" altLang="zh-CN" b="0" smtClean="0">
                <a:latin typeface="Times New Roman" panose="02020603050405020304" pitchFamily="18" charset="0"/>
                <a:cs typeface="Times New Roman" panose="02020603050405020304" pitchFamily="18" charset="0"/>
              </a:rPr>
              <a:t>)</a:t>
            </a:r>
            <a:r>
              <a:rPr lang="zh-CN" altLang="zh-CN"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b="0" i="1" smtClean="0">
                <a:latin typeface="Times New Roman" panose="02020603050405020304" pitchFamily="18" charset="0"/>
                <a:cs typeface="Times New Roman" panose="02020603050405020304" pitchFamily="18" charset="0"/>
              </a:rPr>
              <a:t>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F255B6-0353-4356-A189-1B461C852002}" type="slidenum">
              <a:rPr lang="zh-CN" altLang="zh-CN" sz="1200" b="0">
                <a:latin typeface="Arial Black" panose="020B0A04020102020204" pitchFamily="34" charset="0"/>
              </a:rPr>
              <a:pPr>
                <a:spcBef>
                  <a:spcPct val="0"/>
                </a:spcBef>
                <a:buClrTx/>
                <a:buSzTx/>
                <a:buFontTx/>
                <a:buNone/>
              </a:pPr>
              <a:t>14</a:t>
            </a:fld>
            <a:endParaRPr lang="zh-CN" altLang="zh-CN" sz="1200" b="0">
              <a:latin typeface="Arial Black" panose="020B0A04020102020204" pitchFamily="34" charset="0"/>
            </a:endParaRPr>
          </a:p>
        </p:txBody>
      </p:sp>
      <p:sp>
        <p:nvSpPr>
          <p:cNvPr id="13315" name="Rectangle 2"/>
          <p:cNvSpPr>
            <a:spLocks noGrp="1" noChangeArrowheads="1"/>
          </p:cNvSpPr>
          <p:nvPr>
            <p:ph type="title"/>
          </p:nvPr>
        </p:nvSpPr>
        <p:spPr>
          <a:xfrm>
            <a:off x="457200" y="457200"/>
            <a:ext cx="8229600" cy="990600"/>
          </a:xfrm>
        </p:spPr>
        <p:txBody>
          <a:bodyPr/>
          <a:lstStyle/>
          <a:p>
            <a:pPr eaLnBrk="1" hangingPunct="1"/>
            <a:r>
              <a:rPr lang="zh-CN" altLang="zh-CN" b="0" smtClean="0">
                <a:latin typeface="宋体" panose="02010600030101010101" pitchFamily="2" charset="-122"/>
              </a:rPr>
              <a:t>求公式的范式举例（续）</a:t>
            </a:r>
            <a:r>
              <a:rPr lang="zh-CN" altLang="zh-CN" sz="4200" b="0" smtClean="0"/>
              <a:t> </a:t>
            </a:r>
          </a:p>
        </p:txBody>
      </p:sp>
      <p:sp>
        <p:nvSpPr>
          <p:cNvPr id="13316" name="Rectangle 3"/>
          <p:cNvSpPr>
            <a:spLocks noGrp="1" noChangeArrowheads="1"/>
          </p:cNvSpPr>
          <p:nvPr>
            <p:ph type="body" idx="1"/>
          </p:nvPr>
        </p:nvSpPr>
        <p:spPr>
          <a:xfrm>
            <a:off x="611188" y="1844675"/>
            <a:ext cx="7848600" cy="41910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smtClean="0">
                <a:latin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rPr>
              <a:t>1) </a:t>
            </a:r>
            <a:r>
              <a:rPr lang="zh-CN" altLang="zh-CN" sz="2800" b="0" i="1" smtClean="0">
                <a:latin typeface="Times New Roman" panose="02020603050405020304" pitchFamily="18" charset="0"/>
                <a:cs typeface="Times New Roman" panose="02020603050405020304" pitchFamily="18" charset="0"/>
              </a:rPr>
              <a:t>A</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宋体" panose="02010600030101010101" pitchFamily="2" charset="-122"/>
              </a:rPr>
              <a:t>解   </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（消去</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宋体" panose="02010600030101010101" pitchFamily="2" charset="-122"/>
              </a:rPr>
              <a:t>）</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（结合律）</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宋体" panose="02010600030101010101" pitchFamily="2" charset="-122"/>
              </a:rPr>
              <a:t>这既是</a:t>
            </a:r>
            <a:r>
              <a:rPr lang="zh-CN" altLang="zh-CN" sz="2800" b="0" i="1" smtClean="0">
                <a:latin typeface="Times New Roman" panose="02020603050405020304" pitchFamily="18" charset="0"/>
                <a:cs typeface="Times New Roman" panose="02020603050405020304" pitchFamily="18" charset="0"/>
              </a:rPr>
              <a:t>A</a:t>
            </a:r>
            <a:r>
              <a:rPr lang="zh-CN" altLang="zh-CN" sz="2800" b="0" smtClean="0">
                <a:latin typeface="宋体" panose="02010600030101010101" pitchFamily="2" charset="-122"/>
              </a:rPr>
              <a:t>的析取范式（由</a:t>
            </a:r>
            <a:r>
              <a:rPr lang="zh-CN" altLang="zh-CN" sz="2800" b="0" smtClean="0">
                <a:latin typeface="Times New Roman" panose="02020603050405020304" pitchFamily="18" charset="0"/>
                <a:cs typeface="Times New Roman" panose="02020603050405020304" pitchFamily="18" charset="0"/>
              </a:rPr>
              <a:t>3</a:t>
            </a:r>
            <a:r>
              <a:rPr lang="zh-CN" altLang="zh-CN" sz="2800" b="0" smtClean="0">
                <a:latin typeface="宋体" panose="02010600030101010101" pitchFamily="2" charset="-122"/>
              </a:rPr>
              <a:t>个简单合取式组成的析</a:t>
            </a:r>
          </a:p>
          <a:p>
            <a:pPr algn="just" eaLnBrk="1" hangingPunct="1">
              <a:buFont typeface="Wingdings" panose="05000000000000000000" pitchFamily="2" charset="2"/>
              <a:buNone/>
            </a:pPr>
            <a:r>
              <a:rPr lang="zh-CN" altLang="zh-CN" sz="2800" b="0" smtClean="0">
                <a:latin typeface="宋体" panose="02010600030101010101" pitchFamily="2" charset="-122"/>
              </a:rPr>
              <a:t>取式），又是</a:t>
            </a:r>
            <a:r>
              <a:rPr lang="zh-CN" altLang="zh-CN" sz="2800" b="0" i="1" smtClean="0">
                <a:latin typeface="Times New Roman" panose="02020603050405020304" pitchFamily="18" charset="0"/>
                <a:cs typeface="Times New Roman" panose="02020603050405020304" pitchFamily="18" charset="0"/>
              </a:rPr>
              <a:t>A</a:t>
            </a:r>
            <a:r>
              <a:rPr lang="zh-CN" altLang="zh-CN" sz="2800" b="0" smtClean="0">
                <a:latin typeface="宋体" panose="02010600030101010101" pitchFamily="2" charset="-122"/>
              </a:rPr>
              <a:t>的合取范式（由一个简单析取式</a:t>
            </a:r>
          </a:p>
          <a:p>
            <a:pPr algn="just" eaLnBrk="1" hangingPunct="1">
              <a:buFont typeface="Wingdings" panose="05000000000000000000" pitchFamily="2" charset="2"/>
              <a:buNone/>
            </a:pPr>
            <a:r>
              <a:rPr lang="zh-CN" altLang="zh-CN" sz="2800" b="0" smtClean="0">
                <a:latin typeface="宋体" panose="02010600030101010101" pitchFamily="2" charset="-122"/>
              </a:rPr>
              <a:t>组成的合取式）</a:t>
            </a:r>
            <a:endParaRPr lang="zh-CN" altLang="zh-CN" sz="2800" b="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F10BB7-C858-4CA0-8C2B-40C81B24E269}" type="slidenum">
              <a:rPr lang="zh-CN" altLang="zh-CN" sz="1200" b="0">
                <a:latin typeface="Arial Black" panose="020B0A04020102020204" pitchFamily="34" charset="0"/>
              </a:rPr>
              <a:pPr>
                <a:spcBef>
                  <a:spcPct val="0"/>
                </a:spcBef>
                <a:buClrTx/>
                <a:buSzTx/>
                <a:buFontTx/>
                <a:buNone/>
              </a:pPr>
              <a:t>15</a:t>
            </a:fld>
            <a:endParaRPr lang="zh-CN" altLang="zh-CN" sz="1200" b="0">
              <a:latin typeface="Arial Black" panose="020B0A04020102020204" pitchFamily="34" charset="0"/>
            </a:endParaRPr>
          </a:p>
        </p:txBody>
      </p:sp>
      <p:sp>
        <p:nvSpPr>
          <p:cNvPr id="14339" name="Rectangle 2"/>
          <p:cNvSpPr>
            <a:spLocks noGrp="1" noChangeArrowheads="1"/>
          </p:cNvSpPr>
          <p:nvPr>
            <p:ph type="title"/>
          </p:nvPr>
        </p:nvSpPr>
        <p:spPr>
          <a:xfrm>
            <a:off x="457200" y="457200"/>
            <a:ext cx="8229600" cy="1066800"/>
          </a:xfrm>
        </p:spPr>
        <p:txBody>
          <a:bodyPr/>
          <a:lstStyle/>
          <a:p>
            <a:pPr eaLnBrk="1" hangingPunct="1"/>
            <a:r>
              <a:rPr lang="zh-CN" altLang="zh-CN" sz="4200" b="0" smtClean="0">
                <a:latin typeface="宋体" panose="02010600030101010101" pitchFamily="2" charset="-122"/>
              </a:rPr>
              <a:t>求公式的范式举例(续)</a:t>
            </a:r>
          </a:p>
        </p:txBody>
      </p:sp>
      <p:sp>
        <p:nvSpPr>
          <p:cNvPr id="14340" name="Rectangle 3"/>
          <p:cNvSpPr>
            <a:spLocks noGrp="1" noChangeArrowheads="1"/>
          </p:cNvSpPr>
          <p:nvPr>
            <p:ph type="body" idx="1"/>
          </p:nvPr>
        </p:nvSpPr>
        <p:spPr>
          <a:xfrm>
            <a:off x="684213" y="1773238"/>
            <a:ext cx="7786687" cy="4648200"/>
          </a:xfrm>
          <a:solidFill>
            <a:srgbClr val="D9F1FF"/>
          </a:solidFill>
          <a:ln w="28575">
            <a:solidFill>
              <a:srgbClr val="0000FF"/>
            </a:solidFill>
            <a:miter lim="800000"/>
            <a:headEnd/>
            <a:tailEnd/>
          </a:ln>
        </p:spPr>
        <p:txBody>
          <a:bodyPr/>
          <a:lstStyle/>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rPr>
              <a:t>2)  </a:t>
            </a:r>
            <a:r>
              <a:rPr lang="zh-CN" altLang="zh-CN" sz="2800" b="0" i="1" smtClean="0">
                <a:latin typeface="Times New Roman" panose="02020603050405020304" pitchFamily="18" charset="0"/>
                <a:cs typeface="Times New Roman" panose="02020603050405020304" pitchFamily="18" charset="0"/>
              </a:rPr>
              <a:t>B</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zh-CN" sz="2800" b="0" smtClean="0">
                <a:latin typeface="宋体" panose="02010600030101010101" pitchFamily="2" charset="-122"/>
              </a:rPr>
              <a:t>解</a:t>
            </a:r>
            <a:r>
              <a:rPr lang="zh-CN" altLang="zh-CN" sz="2800" b="0" smtClean="0"/>
              <a:t>    </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   </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（消去第一个</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宋体" panose="02010600030101010101" pitchFamily="2" charset="-122"/>
              </a:rPr>
              <a:t>）</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（消去第二个</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宋体" panose="02010600030101010101" pitchFamily="2" charset="-122"/>
              </a:rPr>
              <a:t>）</a:t>
            </a:r>
            <a:r>
              <a:rPr lang="zh-CN" altLang="zh-CN" sz="2800" b="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（否定号内移</a:t>
            </a:r>
            <a:r>
              <a:rPr lang="zh-CN" altLang="zh-CN" sz="2800" b="0" smtClean="0">
                <a:latin typeface="Times New Roman" panose="02020603050405020304" pitchFamily="18" charset="0"/>
              </a:rPr>
              <a:t>——</a:t>
            </a:r>
            <a:r>
              <a:rPr lang="zh-CN" altLang="zh-CN" sz="2800" b="0" smtClean="0">
                <a:latin typeface="宋体" panose="02010600030101010101" pitchFamily="2" charset="-122"/>
              </a:rPr>
              <a:t>德摩根律）</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这一步已为析取范式（两个简单合取式构成）</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继续：  </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宋体" panose="02010600030101010101" pitchFamily="2" charset="-122"/>
              </a:rPr>
              <a:t>对</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宋体" panose="02010600030101010101" pitchFamily="2" charset="-122"/>
              </a:rPr>
              <a:t>分配律）</a:t>
            </a:r>
            <a:endParaRPr lang="zh-CN" altLang="zh-CN" sz="2800" b="0" smtClean="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zh-CN" sz="2800" b="0" smtClean="0">
                <a:latin typeface="宋体" panose="02010600030101010101" pitchFamily="2" charset="-122"/>
              </a:rPr>
              <a:t>这一步得到合取范式（由两个简单析取式构成）</a:t>
            </a:r>
            <a:r>
              <a:rPr lang="zh-CN" altLang="zh-CN" sz="2800" b="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2F6340-84A1-43BF-AF32-BC83A86DF351}" type="slidenum">
              <a:rPr lang="zh-CN" altLang="zh-CN" sz="1200" b="0">
                <a:latin typeface="Arial Black" panose="020B0A04020102020204" pitchFamily="34" charset="0"/>
              </a:rPr>
              <a:pPr>
                <a:spcBef>
                  <a:spcPct val="0"/>
                </a:spcBef>
                <a:buClrTx/>
                <a:buSzTx/>
                <a:buFontTx/>
                <a:buNone/>
              </a:pPr>
              <a:t>16</a:t>
            </a:fld>
            <a:endParaRPr lang="zh-CN" altLang="zh-CN" sz="1200" b="0">
              <a:latin typeface="Arial Black" panose="020B0A04020102020204" pitchFamily="34" charset="0"/>
            </a:endParaRPr>
          </a:p>
        </p:txBody>
      </p:sp>
      <p:sp>
        <p:nvSpPr>
          <p:cNvPr id="15363" name="Rectangle 2"/>
          <p:cNvSpPr>
            <a:spLocks noGrp="1" noChangeArrowheads="1"/>
          </p:cNvSpPr>
          <p:nvPr>
            <p:ph type="title"/>
          </p:nvPr>
        </p:nvSpPr>
        <p:spPr>
          <a:xfrm>
            <a:off x="611188" y="620713"/>
            <a:ext cx="8229600" cy="609600"/>
          </a:xfrm>
        </p:spPr>
        <p:txBody>
          <a:bodyPr/>
          <a:lstStyle/>
          <a:p>
            <a:pPr eaLnBrk="1" hangingPunct="1"/>
            <a:r>
              <a:rPr lang="zh-CN" altLang="zh-CN" b="0" smtClean="0">
                <a:latin typeface="宋体" panose="02010600030101010101" pitchFamily="2" charset="-122"/>
              </a:rPr>
              <a:t>极小项与极大项</a:t>
            </a:r>
            <a:r>
              <a:rPr lang="zh-CN" altLang="zh-CN" sz="4200" b="0" smtClean="0"/>
              <a:t> </a:t>
            </a:r>
          </a:p>
        </p:txBody>
      </p:sp>
      <p:sp>
        <p:nvSpPr>
          <p:cNvPr id="15364" name="Rectangle 3"/>
          <p:cNvSpPr>
            <a:spLocks noGrp="1" noChangeArrowheads="1"/>
          </p:cNvSpPr>
          <p:nvPr>
            <p:ph type="body" idx="1"/>
          </p:nvPr>
        </p:nvSpPr>
        <p:spPr>
          <a:xfrm>
            <a:off x="684213" y="1557338"/>
            <a:ext cx="7920037" cy="4713287"/>
          </a:xfrm>
        </p:spPr>
        <p:txBody>
          <a:bodyPr/>
          <a:lstStyle/>
          <a:p>
            <a:pPr algn="just" eaLnBrk="1" hangingPunct="1">
              <a:lnSpc>
                <a:spcPct val="120000"/>
              </a:lnSpc>
              <a:buFont typeface="Wingdings" panose="05000000000000000000" pitchFamily="2" charset="2"/>
              <a:buNone/>
            </a:pPr>
            <a:r>
              <a:rPr lang="zh-CN" altLang="zh-CN" smtClean="0">
                <a:solidFill>
                  <a:srgbClr val="FF3300"/>
                </a:solidFill>
                <a:latin typeface="宋体" panose="02010600030101010101" pitchFamily="2" charset="-122"/>
              </a:rPr>
              <a:t>定义</a:t>
            </a:r>
            <a:r>
              <a:rPr lang="zh-CN" altLang="zh-CN" smtClean="0">
                <a:latin typeface="Times New Roman" panose="02020603050405020304" pitchFamily="18" charset="0"/>
                <a:cs typeface="Times New Roman" panose="02020603050405020304" pitchFamily="18" charset="0"/>
              </a:rPr>
              <a:t> </a:t>
            </a:r>
            <a:r>
              <a:rPr lang="zh-CN" altLang="zh-CN" smtClean="0">
                <a:latin typeface="宋体" panose="02010600030101010101" pitchFamily="2" charset="-122"/>
              </a:rPr>
              <a:t>在含有</a:t>
            </a:r>
            <a:r>
              <a:rPr lang="zh-CN" altLang="zh-CN" i="1" smtClean="0">
                <a:latin typeface="Times New Roman" panose="02020603050405020304" pitchFamily="18" charset="0"/>
                <a:cs typeface="Times New Roman" panose="02020603050405020304" pitchFamily="18" charset="0"/>
              </a:rPr>
              <a:t>n</a:t>
            </a:r>
            <a:r>
              <a:rPr lang="zh-CN" altLang="zh-CN" smtClean="0">
                <a:latin typeface="宋体" panose="02010600030101010101" pitchFamily="2" charset="-122"/>
              </a:rPr>
              <a:t>个命题变项的简单合取式(简单析取式)中，若每个命题变项与其否定不同时存在，而二者之一必出现且仅出现一次，且第</a:t>
            </a:r>
            <a:r>
              <a:rPr lang="zh-CN" altLang="zh-CN" i="1" smtClean="0">
                <a:latin typeface="Times New Roman" panose="02020603050405020304" pitchFamily="18" charset="0"/>
                <a:cs typeface="Times New Roman" panose="02020603050405020304" pitchFamily="18" charset="0"/>
              </a:rPr>
              <a:t>i</a:t>
            </a:r>
            <a:r>
              <a:rPr lang="zh-CN" altLang="zh-CN" smtClean="0">
                <a:latin typeface="宋体" panose="02010600030101010101" pitchFamily="2" charset="-122"/>
              </a:rPr>
              <a:t>（</a:t>
            </a:r>
            <a:r>
              <a:rPr lang="zh-CN" altLang="zh-CN" smtClean="0">
                <a:latin typeface="Times New Roman" panose="02020603050405020304" pitchFamily="18" charset="0"/>
                <a:cs typeface="Times New Roman" panose="02020603050405020304" pitchFamily="18" charset="0"/>
              </a:rPr>
              <a:t>1</a:t>
            </a:r>
            <a:r>
              <a:rPr lang="zh-CN" altLang="zh-CN"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latin typeface="Times New Roman" panose="02020603050405020304" pitchFamily="18" charset="0"/>
                <a:cs typeface="Times New Roman" panose="02020603050405020304" pitchFamily="18" charset="0"/>
              </a:rPr>
              <a:t>i</a:t>
            </a:r>
            <a:r>
              <a:rPr lang="zh-CN" altLang="zh-CN"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latin typeface="Times New Roman" panose="02020603050405020304" pitchFamily="18" charset="0"/>
                <a:cs typeface="Times New Roman" panose="02020603050405020304" pitchFamily="18" charset="0"/>
              </a:rPr>
              <a:t>n</a:t>
            </a:r>
            <a:r>
              <a:rPr lang="zh-CN" altLang="zh-CN" smtClean="0">
                <a:latin typeface="宋体" panose="02010600030101010101" pitchFamily="2" charset="-122"/>
              </a:rPr>
              <a:t>）个命题变项或其否定出现在左起第</a:t>
            </a:r>
            <a:r>
              <a:rPr lang="zh-CN" altLang="zh-CN" i="1" smtClean="0">
                <a:latin typeface="Times New Roman" panose="02020603050405020304" pitchFamily="18" charset="0"/>
                <a:cs typeface="Times New Roman" panose="02020603050405020304" pitchFamily="18" charset="0"/>
              </a:rPr>
              <a:t>i</a:t>
            </a:r>
            <a:r>
              <a:rPr lang="zh-CN" altLang="zh-CN" smtClean="0">
                <a:latin typeface="宋体" panose="02010600030101010101" pitchFamily="2" charset="-122"/>
              </a:rPr>
              <a:t>位上，称这样的简单合取式（简单析取式）为</a:t>
            </a:r>
            <a:r>
              <a:rPr lang="zh-CN" altLang="zh-CN" smtClean="0">
                <a:solidFill>
                  <a:srgbClr val="FF3300"/>
                </a:solidFill>
                <a:latin typeface="宋体" panose="02010600030101010101" pitchFamily="2" charset="-122"/>
              </a:rPr>
              <a:t>极小项</a:t>
            </a:r>
            <a:r>
              <a:rPr lang="zh-CN" altLang="zh-CN" smtClean="0">
                <a:latin typeface="宋体" panose="02010600030101010101" pitchFamily="2" charset="-122"/>
              </a:rPr>
              <a:t>（</a:t>
            </a:r>
            <a:r>
              <a:rPr lang="zh-CN" altLang="zh-CN" smtClean="0">
                <a:solidFill>
                  <a:srgbClr val="FF3300"/>
                </a:solidFill>
                <a:latin typeface="宋体" panose="02010600030101010101" pitchFamily="2" charset="-122"/>
              </a:rPr>
              <a:t>极大项</a:t>
            </a:r>
            <a:r>
              <a:rPr lang="zh-CN" altLang="zh-CN" smtClean="0">
                <a:latin typeface="宋体" panose="02010600030101010101" pitchFamily="2" charset="-122"/>
              </a:rPr>
              <a:t>）</a:t>
            </a:r>
            <a:r>
              <a:rPr lang="zh-CN" altLang="zh-CN"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4B2A21-868B-4B8F-8853-4DA3598A563D}" type="slidenum">
              <a:rPr lang="zh-CN" altLang="zh-CN" sz="1200" b="0">
                <a:latin typeface="Arial Black" panose="020B0A04020102020204" pitchFamily="34" charset="0"/>
              </a:rPr>
              <a:pPr>
                <a:spcBef>
                  <a:spcPct val="0"/>
                </a:spcBef>
                <a:buClrTx/>
                <a:buSzTx/>
                <a:buFontTx/>
                <a:buNone/>
              </a:pPr>
              <a:t>17</a:t>
            </a:fld>
            <a:endParaRPr lang="zh-CN" altLang="zh-CN" sz="1200" b="0">
              <a:latin typeface="Arial Black" panose="020B0A04020102020204" pitchFamily="34" charset="0"/>
            </a:endParaRPr>
          </a:p>
        </p:txBody>
      </p:sp>
      <p:sp>
        <p:nvSpPr>
          <p:cNvPr id="16387" name="Rectangle 2"/>
          <p:cNvSpPr>
            <a:spLocks noGrp="1" noChangeArrowheads="1"/>
          </p:cNvSpPr>
          <p:nvPr>
            <p:ph type="title"/>
          </p:nvPr>
        </p:nvSpPr>
        <p:spPr>
          <a:xfrm>
            <a:off x="611188" y="620713"/>
            <a:ext cx="8229600" cy="609600"/>
          </a:xfrm>
        </p:spPr>
        <p:txBody>
          <a:bodyPr/>
          <a:lstStyle/>
          <a:p>
            <a:pPr eaLnBrk="1" hangingPunct="1"/>
            <a:r>
              <a:rPr lang="zh-CN" altLang="zh-CN" b="0" smtClean="0">
                <a:latin typeface="宋体" panose="02010600030101010101" pitchFamily="2" charset="-122"/>
              </a:rPr>
              <a:t>极小项与极大项</a:t>
            </a:r>
            <a:r>
              <a:rPr lang="zh-CN" altLang="zh-CN" sz="4200" b="0" smtClean="0"/>
              <a:t> </a:t>
            </a:r>
          </a:p>
        </p:txBody>
      </p:sp>
      <p:sp>
        <p:nvSpPr>
          <p:cNvPr id="16388" name="Rectangle 3"/>
          <p:cNvSpPr>
            <a:spLocks noGrp="1" noChangeArrowheads="1"/>
          </p:cNvSpPr>
          <p:nvPr>
            <p:ph type="body" idx="1"/>
          </p:nvPr>
        </p:nvSpPr>
        <p:spPr>
          <a:xfrm>
            <a:off x="684213" y="1557338"/>
            <a:ext cx="7920037" cy="4713287"/>
          </a:xfrm>
        </p:spPr>
        <p:txBody>
          <a:bodyPr/>
          <a:lstStyle/>
          <a:p>
            <a:pPr algn="just" eaLnBrk="1" hangingPunct="1">
              <a:lnSpc>
                <a:spcPct val="110000"/>
              </a:lnSpc>
              <a:buFont typeface="Wingdings" panose="05000000000000000000" pitchFamily="2" charset="2"/>
              <a:buNone/>
            </a:pPr>
            <a:r>
              <a:rPr lang="zh-CN" altLang="zh-CN" sz="2800" smtClean="0">
                <a:latin typeface="宋体" panose="02010600030101010101" pitchFamily="2" charset="-122"/>
              </a:rPr>
              <a:t>说明：</a:t>
            </a:r>
          </a:p>
          <a:p>
            <a:pPr algn="just" eaLnBrk="1" hangingPunct="1">
              <a:lnSpc>
                <a:spcPct val="110000"/>
              </a:lnSpc>
              <a:buFont typeface="Wingdings" panose="05000000000000000000" pitchFamily="2" charset="2"/>
              <a:buNone/>
            </a:pPr>
            <a:r>
              <a:rPr lang="zh-CN" altLang="zh-CN" sz="2800" i="1" smtClean="0">
                <a:latin typeface="Times New Roman" panose="02020603050405020304" pitchFamily="18" charset="0"/>
                <a:cs typeface="Times New Roman" panose="02020603050405020304" pitchFamily="18" charset="0"/>
              </a:rPr>
              <a:t>     n</a:t>
            </a:r>
            <a:r>
              <a:rPr lang="zh-CN" altLang="zh-CN" sz="2800" smtClean="0">
                <a:latin typeface="宋体" panose="02010600030101010101" pitchFamily="2" charset="-122"/>
              </a:rPr>
              <a:t>个命题变项产生</a:t>
            </a:r>
            <a:r>
              <a:rPr lang="zh-CN" altLang="zh-CN" sz="2800" smtClean="0">
                <a:latin typeface="Times New Roman" panose="02020603050405020304" pitchFamily="18" charset="0"/>
                <a:cs typeface="Times New Roman" panose="02020603050405020304" pitchFamily="18" charset="0"/>
              </a:rPr>
              <a:t>2</a:t>
            </a:r>
            <a:r>
              <a:rPr lang="zh-CN" altLang="zh-CN" sz="2800" i="1" baseline="30000"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个极小项和</a:t>
            </a:r>
            <a:r>
              <a:rPr lang="zh-CN" altLang="zh-CN" sz="2800" smtClean="0">
                <a:latin typeface="Times New Roman" panose="02020603050405020304" pitchFamily="18" charset="0"/>
                <a:cs typeface="Times New Roman" panose="02020603050405020304" pitchFamily="18" charset="0"/>
              </a:rPr>
              <a:t>2</a:t>
            </a:r>
            <a:r>
              <a:rPr lang="zh-CN" altLang="zh-CN" sz="2800" i="1" baseline="30000"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个极大项</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110000"/>
              </a:lnSpc>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rPr>
              <a:t>     2</a:t>
            </a:r>
            <a:r>
              <a:rPr lang="zh-CN" altLang="zh-CN" sz="2800" i="1" baseline="30000"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个极小项（极大项）均互不等值</a:t>
            </a:r>
            <a:endParaRPr lang="zh-CN" altLang="zh-CN" sz="280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zh-CN" sz="2800" smtClean="0">
                <a:latin typeface="宋体" panose="02010600030101010101" pitchFamily="2" charset="-122"/>
              </a:rPr>
              <a:t>  用</a:t>
            </a:r>
            <a:r>
              <a:rPr lang="zh-CN" altLang="zh-CN" sz="2800" i="1" smtClean="0">
                <a:latin typeface="Times New Roman" panose="02020603050405020304" pitchFamily="18" charset="0"/>
                <a:cs typeface="Times New Roman" panose="02020603050405020304" pitchFamily="18" charset="0"/>
              </a:rPr>
              <a:t>m</a:t>
            </a:r>
            <a:r>
              <a:rPr lang="zh-CN" altLang="zh-CN" sz="2800" i="1" baseline="-30000"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表示第</a:t>
            </a:r>
            <a:r>
              <a:rPr lang="zh-CN" altLang="zh-CN" sz="2800" i="1"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个极小项，其中</a:t>
            </a:r>
            <a:r>
              <a:rPr lang="zh-CN" altLang="zh-CN" sz="2800" i="1"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是该极小项</a:t>
            </a:r>
            <a:r>
              <a:rPr lang="zh-CN" altLang="zh-CN" sz="2800" smtClean="0">
                <a:solidFill>
                  <a:srgbClr val="FF3300"/>
                </a:solidFill>
                <a:latin typeface="宋体" panose="02010600030101010101" pitchFamily="2" charset="-122"/>
              </a:rPr>
              <a:t>成真</a:t>
            </a:r>
            <a:r>
              <a:rPr lang="zh-CN" altLang="zh-CN" sz="2800" smtClean="0">
                <a:latin typeface="宋体" panose="02010600030101010101" pitchFamily="2" charset="-122"/>
              </a:rPr>
              <a:t>赋值的十进制表示</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rPr>
              <a:t>用</a:t>
            </a:r>
            <a:r>
              <a:rPr lang="zh-CN" altLang="zh-CN" sz="2800" i="1" smtClean="0">
                <a:latin typeface="Times New Roman" panose="02020603050405020304" pitchFamily="18" charset="0"/>
                <a:cs typeface="Times New Roman" panose="02020603050405020304" pitchFamily="18" charset="0"/>
              </a:rPr>
              <a:t>M</a:t>
            </a:r>
            <a:r>
              <a:rPr lang="zh-CN" altLang="zh-CN" sz="2800" i="1" baseline="-30000"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表示第</a:t>
            </a:r>
            <a:r>
              <a:rPr lang="zh-CN" altLang="zh-CN" sz="2800" i="1"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个极大项，其中</a:t>
            </a:r>
            <a:r>
              <a:rPr lang="zh-CN" altLang="zh-CN" sz="2800" i="1"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是该极大项</a:t>
            </a:r>
            <a:r>
              <a:rPr lang="zh-CN" altLang="zh-CN" sz="2800" smtClean="0">
                <a:solidFill>
                  <a:srgbClr val="FF3300"/>
                </a:solidFill>
                <a:latin typeface="宋体" panose="02010600030101010101" pitchFamily="2" charset="-122"/>
              </a:rPr>
              <a:t>成假</a:t>
            </a:r>
            <a:r>
              <a:rPr lang="zh-CN" altLang="zh-CN" sz="2800" smtClean="0">
                <a:latin typeface="宋体" panose="02010600030101010101" pitchFamily="2" charset="-122"/>
              </a:rPr>
              <a:t>赋值的十进制表示</a:t>
            </a:r>
            <a:r>
              <a:rPr lang="zh-CN" altLang="zh-CN" sz="2800" smtClean="0">
                <a:latin typeface="Times New Roman" panose="02020603050405020304" pitchFamily="18" charset="0"/>
                <a:cs typeface="Times New Roman" panose="02020603050405020304" pitchFamily="18" charset="0"/>
              </a:rPr>
              <a:t>, </a:t>
            </a:r>
            <a:r>
              <a:rPr lang="zh-CN" altLang="zh-CN" sz="2800" i="1" smtClean="0">
                <a:latin typeface="Times New Roman" panose="02020603050405020304" pitchFamily="18" charset="0"/>
                <a:cs typeface="Times New Roman" panose="02020603050405020304" pitchFamily="18" charset="0"/>
              </a:rPr>
              <a:t>m</a:t>
            </a:r>
            <a:r>
              <a:rPr lang="zh-CN" altLang="zh-CN" sz="2800" i="1" baseline="-30000"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a:t>
            </a:r>
            <a:r>
              <a:rPr lang="zh-CN" altLang="zh-CN" sz="2800" i="1" smtClean="0">
                <a:latin typeface="Times New Roman" panose="02020603050405020304" pitchFamily="18" charset="0"/>
                <a:cs typeface="Times New Roman" panose="02020603050405020304" pitchFamily="18" charset="0"/>
              </a:rPr>
              <a:t>M</a:t>
            </a:r>
            <a:r>
              <a:rPr lang="zh-CN" altLang="zh-CN" sz="2800" i="1" baseline="-30000" smtClean="0">
                <a:latin typeface="Times New Roman" panose="02020603050405020304" pitchFamily="18" charset="0"/>
                <a:cs typeface="Times New Roman" panose="02020603050405020304" pitchFamily="18" charset="0"/>
              </a:rPr>
              <a:t>i</a:t>
            </a:r>
            <a:r>
              <a:rPr lang="zh-CN" altLang="zh-CN" sz="2800" smtClean="0">
                <a:latin typeface="宋体" panose="02010600030101010101" pitchFamily="2" charset="-122"/>
              </a:rPr>
              <a:t>)称为极小项(极大项)的名称</a:t>
            </a:r>
            <a:r>
              <a:rPr lang="zh-CN" altLang="zh-CN" sz="2800" smtClean="0">
                <a:latin typeface="Times New Roman" panose="02020603050405020304" pitchFamily="18" charset="0"/>
                <a:cs typeface="Times New Roman" panose="02020603050405020304" pitchFamily="18" charset="0"/>
              </a:rPr>
              <a:t>.</a:t>
            </a:r>
            <a:r>
              <a:rPr lang="zh-CN" altLang="zh-CN" sz="2800" smtClean="0"/>
              <a:t> </a:t>
            </a:r>
          </a:p>
          <a:p>
            <a:pPr algn="just" eaLnBrk="1" hangingPunct="1">
              <a:lnSpc>
                <a:spcPct val="110000"/>
              </a:lnSpc>
              <a:buFont typeface="Wingdings" panose="05000000000000000000" pitchFamily="2" charset="2"/>
              <a:buNone/>
            </a:pPr>
            <a:r>
              <a:rPr lang="zh-CN" altLang="zh-CN" sz="2800" i="1" smtClean="0">
                <a:latin typeface="Times New Roman" panose="02020603050405020304" pitchFamily="18" charset="0"/>
                <a:cs typeface="Times New Roman" panose="02020603050405020304" pitchFamily="18" charset="0"/>
              </a:rPr>
              <a:t>     </a:t>
            </a:r>
            <a:endParaRPr lang="zh-CN" altLang="zh-CN" sz="2800" b="0" smtClean="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6F3954-5420-49A0-BB37-355C6D8CE72D}" type="slidenum">
              <a:rPr lang="zh-CN" altLang="zh-CN" sz="1200" b="0">
                <a:latin typeface="Arial Black" panose="020B0A04020102020204" pitchFamily="34" charset="0"/>
              </a:rPr>
              <a:pPr>
                <a:spcBef>
                  <a:spcPct val="0"/>
                </a:spcBef>
                <a:buClrTx/>
                <a:buSzTx/>
                <a:buFontTx/>
                <a:buNone/>
              </a:pPr>
              <a:t>18</a:t>
            </a:fld>
            <a:endParaRPr lang="zh-CN" altLang="zh-CN" sz="1200" b="0">
              <a:latin typeface="Arial Black" panose="020B0A04020102020204" pitchFamily="34" charset="0"/>
            </a:endParaRPr>
          </a:p>
        </p:txBody>
      </p:sp>
      <p:sp>
        <p:nvSpPr>
          <p:cNvPr id="17411" name="Rectangle 2"/>
          <p:cNvSpPr>
            <a:spLocks noGrp="1" noChangeArrowheads="1"/>
          </p:cNvSpPr>
          <p:nvPr>
            <p:ph type="title"/>
          </p:nvPr>
        </p:nvSpPr>
        <p:spPr>
          <a:xfrm>
            <a:off x="457200" y="457200"/>
            <a:ext cx="8229600" cy="1066800"/>
          </a:xfrm>
        </p:spPr>
        <p:txBody>
          <a:bodyPr/>
          <a:lstStyle/>
          <a:p>
            <a:pPr eaLnBrk="1" hangingPunct="1"/>
            <a:r>
              <a:rPr lang="zh-CN" altLang="zh-CN" b="0" smtClean="0">
                <a:latin typeface="宋体" panose="02010600030101010101" pitchFamily="2" charset="-122"/>
              </a:rPr>
              <a:t>极小项与极大项(续)</a:t>
            </a:r>
          </a:p>
        </p:txBody>
      </p:sp>
      <p:sp>
        <p:nvSpPr>
          <p:cNvPr id="17412" name="Rectangle 3"/>
          <p:cNvSpPr>
            <a:spLocks noGrp="1" noChangeArrowheads="1"/>
          </p:cNvSpPr>
          <p:nvPr>
            <p:ph type="body" idx="1"/>
          </p:nvPr>
        </p:nvSpPr>
        <p:spPr>
          <a:xfrm>
            <a:off x="539750" y="1773238"/>
            <a:ext cx="8229600" cy="609600"/>
          </a:xfrm>
        </p:spPr>
        <p:txBody>
          <a:bodyPr/>
          <a:lstStyle/>
          <a:p>
            <a:pPr eaLnBrk="1" hangingPunct="1">
              <a:buFont typeface="Wingdings" panose="05000000000000000000" pitchFamily="2" charset="2"/>
              <a:buNone/>
            </a:pPr>
            <a:r>
              <a:rPr lang="zh-CN" altLang="zh-CN" sz="2800" b="0" smtClean="0">
                <a:latin typeface="宋体" panose="02010600030101010101" pitchFamily="2" charset="-122"/>
              </a:rPr>
              <a:t>由</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宋体" panose="02010600030101010101" pitchFamily="2" charset="-122"/>
              </a:rPr>
              <a:t>两个命题变项形成的极小项与极大项</a:t>
            </a:r>
            <a:r>
              <a:rPr lang="zh-CN" altLang="zh-CN" sz="2800" b="0" smtClean="0"/>
              <a:t> </a:t>
            </a:r>
          </a:p>
        </p:txBody>
      </p:sp>
      <p:graphicFrame>
        <p:nvGraphicFramePr>
          <p:cNvPr id="18436" name="Group 4"/>
          <p:cNvGraphicFramePr>
            <a:graphicFrameLocks noGrp="1"/>
          </p:cNvGraphicFramePr>
          <p:nvPr/>
        </p:nvGraphicFramePr>
        <p:xfrm>
          <a:off x="611188" y="3068638"/>
          <a:ext cx="8077200" cy="2752725"/>
        </p:xfrm>
        <a:graphic>
          <a:graphicData uri="http://schemas.openxmlformats.org/drawingml/2006/table">
            <a:tbl>
              <a:tblPr/>
              <a:tblGrid>
                <a:gridCol w="1828800"/>
                <a:gridCol w="1295400"/>
                <a:gridCol w="914400"/>
                <a:gridCol w="1828800"/>
                <a:gridCol w="1219200"/>
                <a:gridCol w="990600"/>
              </a:tblGrid>
              <a:tr h="6096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dirty="0" smtClean="0">
                          <a:ln>
                            <a:noFill/>
                          </a:ln>
                          <a:solidFill>
                            <a:schemeClr val="tx1"/>
                          </a:solidFill>
                          <a:effectLst/>
                          <a:latin typeface="宋体" pitchFamily="2" charset="-122"/>
                          <a:ea typeface="宋体" pitchFamily="2" charset="-122"/>
                        </a:rPr>
                        <a:t>公式</a:t>
                      </a:r>
                      <a:r>
                        <a:rPr kumimoji="0" lang="zh-CN" sz="2800" b="0" i="0" u="none" strike="noStrike" cap="none" normalizeH="0" baseline="0" dirty="0" smtClean="0">
                          <a:ln>
                            <a:noFill/>
                          </a:ln>
                          <a:solidFill>
                            <a:schemeClr val="tx1"/>
                          </a:solidFill>
                          <a:effectLst/>
                          <a:latin typeface="Arial" pitchFamily="34"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成真赋值</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smtClean="0">
                          <a:ln>
                            <a:noFill/>
                          </a:ln>
                          <a:solidFill>
                            <a:schemeClr val="tx1"/>
                          </a:solidFill>
                          <a:effectLst/>
                          <a:latin typeface="宋体" pitchFamily="2" charset="-122"/>
                          <a:ea typeface="宋体" pitchFamily="2" charset="-122"/>
                        </a:rPr>
                        <a:t>名称</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smtClean="0">
                          <a:ln>
                            <a:noFill/>
                          </a:ln>
                          <a:solidFill>
                            <a:schemeClr val="tx1"/>
                          </a:solidFill>
                          <a:effectLst/>
                          <a:latin typeface="宋体" pitchFamily="2" charset="-122"/>
                          <a:ea typeface="宋体" pitchFamily="2" charset="-122"/>
                        </a:rPr>
                        <a:t>公式</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成假赋值</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smtClean="0">
                          <a:ln>
                            <a:noFill/>
                          </a:ln>
                          <a:solidFill>
                            <a:schemeClr val="tx1"/>
                          </a:solidFill>
                          <a:effectLst/>
                          <a:latin typeface="宋体" pitchFamily="2" charset="-122"/>
                          <a:ea typeface="宋体" pitchFamily="2" charset="-122"/>
                        </a:rPr>
                        <a:t>名称</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143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0  0</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0  1</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1  0</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1  1 </a:t>
                      </a: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zh-CN" alt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p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p</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endPar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1  1</a:t>
                      </a:r>
                      <a:r>
                        <a:rPr kumimoji="0" lang="zh-CN" alt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zh-CN"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zh-CN" sz="2800" b="0" i="0" u="none" strike="noStrike" cap="none" normalizeH="0" baseline="0" dirty="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18459" name="Group 27"/>
          <p:cNvGraphicFramePr>
            <a:graphicFrameLocks noGrp="1"/>
          </p:cNvGraphicFramePr>
          <p:nvPr/>
        </p:nvGraphicFramePr>
        <p:xfrm>
          <a:off x="611188" y="2565400"/>
          <a:ext cx="8077200" cy="517766"/>
        </p:xfrm>
        <a:graphic>
          <a:graphicData uri="http://schemas.openxmlformats.org/drawingml/2006/table">
            <a:tbl>
              <a:tblPr/>
              <a:tblGrid>
                <a:gridCol w="4038600"/>
                <a:gridCol w="4038600"/>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smtClean="0">
                          <a:ln>
                            <a:noFill/>
                          </a:ln>
                          <a:solidFill>
                            <a:schemeClr val="tx1"/>
                          </a:solidFill>
                          <a:effectLst/>
                          <a:latin typeface="宋体" pitchFamily="2" charset="-122"/>
                          <a:ea typeface="宋体" pitchFamily="2" charset="-122"/>
                        </a:rPr>
                        <a:t>极小项</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800" b="0" i="0" u="none" strike="noStrike" cap="none" normalizeH="0" baseline="0" smtClean="0">
                          <a:ln>
                            <a:noFill/>
                          </a:ln>
                          <a:solidFill>
                            <a:schemeClr val="tx1"/>
                          </a:solidFill>
                          <a:effectLst/>
                          <a:latin typeface="宋体" pitchFamily="2" charset="-122"/>
                          <a:ea typeface="宋体" pitchFamily="2" charset="-122"/>
                        </a:rPr>
                        <a:t>极大项</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F705F8-6FE1-450A-8A16-8F4099F5C6D6}" type="slidenum">
              <a:rPr lang="zh-CN" altLang="zh-CN" sz="1200" b="0">
                <a:latin typeface="Arial Black" panose="020B0A04020102020204" pitchFamily="34" charset="0"/>
              </a:rPr>
              <a:pPr>
                <a:spcBef>
                  <a:spcPct val="0"/>
                </a:spcBef>
                <a:buClrTx/>
                <a:buSzTx/>
                <a:buFontTx/>
                <a:buNone/>
              </a:pPr>
              <a:t>19</a:t>
            </a:fld>
            <a:endParaRPr lang="zh-CN" altLang="zh-CN" sz="1200" b="0">
              <a:latin typeface="Arial Black" panose="020B0A04020102020204" pitchFamily="34" charset="0"/>
            </a:endParaRPr>
          </a:p>
        </p:txBody>
      </p:sp>
      <p:sp>
        <p:nvSpPr>
          <p:cNvPr id="18435" name="Rectangle 2"/>
          <p:cNvSpPr>
            <a:spLocks noGrp="1" noChangeArrowheads="1"/>
          </p:cNvSpPr>
          <p:nvPr>
            <p:ph type="title"/>
          </p:nvPr>
        </p:nvSpPr>
        <p:spPr>
          <a:xfrm>
            <a:off x="457200" y="457200"/>
            <a:ext cx="8229600" cy="152400"/>
          </a:xfrm>
        </p:spPr>
        <p:txBody>
          <a:bodyPr/>
          <a:lstStyle/>
          <a:p>
            <a:pPr eaLnBrk="1" hangingPunct="1"/>
            <a:r>
              <a:rPr lang="zh-CN" altLang="zh-CN" sz="4200" b="0" smtClean="0">
                <a:latin typeface="宋体" panose="02010600030101010101" pitchFamily="2" charset="-122"/>
              </a:rPr>
              <a:t>                      </a:t>
            </a:r>
          </a:p>
        </p:txBody>
      </p:sp>
      <p:sp>
        <p:nvSpPr>
          <p:cNvPr id="18436" name="Rectangle 3"/>
          <p:cNvSpPr>
            <a:spLocks noGrp="1" noChangeArrowheads="1"/>
          </p:cNvSpPr>
          <p:nvPr>
            <p:ph type="body" idx="1"/>
          </p:nvPr>
        </p:nvSpPr>
        <p:spPr>
          <a:xfrm>
            <a:off x="457200" y="762000"/>
            <a:ext cx="8229600" cy="533400"/>
          </a:xfrm>
        </p:spPr>
        <p:txBody>
          <a:bodyPr/>
          <a:lstStyle/>
          <a:p>
            <a:pPr eaLnBrk="1" hangingPunct="1">
              <a:buFont typeface="Wingdings" panose="05000000000000000000" pitchFamily="2" charset="2"/>
              <a:buNone/>
            </a:pPr>
            <a:r>
              <a:rPr lang="zh-CN" altLang="zh-CN" sz="2800" b="0" smtClean="0">
                <a:latin typeface="宋体" panose="02010600030101010101" pitchFamily="2" charset="-122"/>
              </a:rPr>
              <a:t>由</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宋体" panose="02010600030101010101" pitchFamily="2" charset="-122"/>
              </a:rPr>
              <a:t>三个命题变项形成的极小项与极大项</a:t>
            </a:r>
            <a:r>
              <a:rPr lang="zh-CN" altLang="zh-CN" sz="2800" b="0" smtClean="0"/>
              <a:t> </a:t>
            </a:r>
          </a:p>
        </p:txBody>
      </p:sp>
      <p:graphicFrame>
        <p:nvGraphicFramePr>
          <p:cNvPr id="19460" name="Group 4"/>
          <p:cNvGraphicFramePr>
            <a:graphicFrameLocks noGrp="1"/>
          </p:cNvGraphicFramePr>
          <p:nvPr/>
        </p:nvGraphicFramePr>
        <p:xfrm>
          <a:off x="533400" y="1493838"/>
          <a:ext cx="8077200" cy="517766"/>
        </p:xfrm>
        <a:graphic>
          <a:graphicData uri="http://schemas.openxmlformats.org/drawingml/2006/table">
            <a:tbl>
              <a:tblPr/>
              <a:tblGrid>
                <a:gridCol w="4038600"/>
                <a:gridCol w="4038600"/>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极小项</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极大项</a:t>
                      </a:r>
                      <a:r>
                        <a:rPr kumimoji="0" lang="zh-CN" sz="2400" b="0" i="0" u="none" strike="noStrike" cap="none" normalizeH="0" baseline="0" smtClean="0">
                          <a:ln>
                            <a:noFill/>
                          </a:ln>
                          <a:solidFill>
                            <a:schemeClr val="tx1"/>
                          </a:solidFill>
                          <a:effectLst/>
                          <a:latin typeface="Arial" pitchFamily="34" charset="0"/>
                          <a:ea typeface="宋体" pitchFamily="2" charset="-122"/>
                        </a:rPr>
                        <a:t> </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19468" name="Group 12"/>
          <p:cNvGraphicFramePr>
            <a:graphicFrameLocks noGrp="1"/>
          </p:cNvGraphicFramePr>
          <p:nvPr/>
        </p:nvGraphicFramePr>
        <p:xfrm>
          <a:off x="533400" y="2027238"/>
          <a:ext cx="8077200" cy="4318000"/>
        </p:xfrm>
        <a:graphic>
          <a:graphicData uri="http://schemas.openxmlformats.org/drawingml/2006/table">
            <a:tbl>
              <a:tblPr/>
              <a:tblGrid>
                <a:gridCol w="2057400"/>
                <a:gridCol w="1066800"/>
                <a:gridCol w="914400"/>
                <a:gridCol w="2057400"/>
                <a:gridCol w="990600"/>
                <a:gridCol w="990600"/>
              </a:tblGrid>
              <a:tr h="7016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公式</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成真</a:t>
                      </a: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赋值</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名称</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公式</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成假</a:t>
                      </a: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sz="2000" b="0" i="0" u="none" strike="noStrike" cap="none" normalizeH="0" baseline="0" smtClean="0">
                          <a:ln>
                            <a:noFill/>
                          </a:ln>
                          <a:solidFill>
                            <a:schemeClr val="tx1"/>
                          </a:solidFill>
                          <a:effectLst/>
                          <a:latin typeface="宋体" pitchFamily="2" charset="-122"/>
                          <a:ea typeface="宋体" pitchFamily="2" charset="-122"/>
                        </a:rPr>
                        <a:t>赋值</a:t>
                      </a:r>
                      <a:endParaRPr kumimoji="0" lang="zh-CN"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smtClean="0">
                          <a:ln>
                            <a:noFill/>
                          </a:ln>
                          <a:solidFill>
                            <a:schemeClr val="tx1"/>
                          </a:solidFill>
                          <a:effectLst/>
                          <a:latin typeface="宋体" pitchFamily="2" charset="-122"/>
                          <a:ea typeface="宋体" pitchFamily="2" charset="-122"/>
                        </a:rPr>
                        <a:t>名称</a:t>
                      </a:r>
                      <a:r>
                        <a:rPr kumimoji="0" lang="zh-CN" sz="28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16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 </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q</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zh-CN"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zh-CN" sz="24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
                      </a:r>
                      <a:r>
                        <a:rPr kumimoji="0" lang="zh-CN"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8D5474-11B3-4AC4-A091-C08772797471}" type="slidenum">
              <a:rPr lang="zh-CN" altLang="zh-CN" sz="1200" b="0">
                <a:latin typeface="Arial Black" panose="020B0A04020102020204" pitchFamily="34" charset="0"/>
              </a:rPr>
              <a:pPr>
                <a:spcBef>
                  <a:spcPct val="0"/>
                </a:spcBef>
                <a:buClrTx/>
                <a:buSzTx/>
                <a:buFontTx/>
                <a:buNone/>
              </a:pPr>
              <a:t>2</a:t>
            </a:fld>
            <a:endParaRPr lang="zh-CN" altLang="zh-CN" sz="1200" b="0">
              <a:latin typeface="Arial Black" panose="020B0A04020102020204" pitchFamily="34" charset="0"/>
            </a:endParaRPr>
          </a:p>
        </p:txBody>
      </p:sp>
      <p:sp>
        <p:nvSpPr>
          <p:cNvPr id="5123" name="Rectangle 2"/>
          <p:cNvSpPr>
            <a:spLocks noGrp="1" noChangeArrowheads="1"/>
          </p:cNvSpPr>
          <p:nvPr>
            <p:ph type="title"/>
          </p:nvPr>
        </p:nvSpPr>
        <p:spPr>
          <a:xfrm>
            <a:off x="457200" y="188913"/>
            <a:ext cx="8229600" cy="1447800"/>
          </a:xfrm>
        </p:spPr>
        <p:txBody>
          <a:bodyPr/>
          <a:lstStyle/>
          <a:p>
            <a:pPr eaLnBrk="1" hangingPunct="1"/>
            <a:r>
              <a:rPr lang="zh-CN" altLang="zh-CN" smtClean="0">
                <a:latin typeface="宋体" panose="02010600030101010101" pitchFamily="2" charset="-122"/>
              </a:rPr>
              <a:t>第</a:t>
            </a:r>
            <a:r>
              <a:rPr lang="zh-CN" altLang="zh-CN" smtClean="0">
                <a:latin typeface="Times New Roman" panose="02020603050405020304" pitchFamily="18" charset="0"/>
              </a:rPr>
              <a:t>1</a:t>
            </a:r>
            <a:r>
              <a:rPr lang="zh-CN" altLang="zh-CN" smtClean="0">
                <a:latin typeface="宋体" panose="02010600030101010101" pitchFamily="2" charset="-122"/>
              </a:rPr>
              <a:t>章 命题逻辑</a:t>
            </a:r>
            <a:r>
              <a:rPr lang="zh-CN" altLang="zh-CN" b="0" smtClean="0"/>
              <a:t> </a:t>
            </a:r>
          </a:p>
        </p:txBody>
      </p:sp>
      <p:sp>
        <p:nvSpPr>
          <p:cNvPr id="6" name="Rectangle 3"/>
          <p:cNvSpPr txBox="1">
            <a:spLocks noChangeArrowheads="1"/>
          </p:cNvSpPr>
          <p:nvPr/>
        </p:nvSpPr>
        <p:spPr bwMode="auto">
          <a:xfrm>
            <a:off x="457200" y="1773238"/>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b="1">
                <a:solidFill>
                  <a:schemeClr val="tx1"/>
                </a:solidFill>
                <a:latin typeface="+mn-lt"/>
                <a:ea typeface="楷体_GB2312" pitchFamily="1" charset="-122"/>
              </a:defRPr>
            </a:lvl2pPr>
            <a:lvl3pPr marL="1143000" indent="-228600" algn="l" rtl="0" fontAlgn="base">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algn="just" eaLnBrk="1" hangingPunct="1">
              <a:spcBef>
                <a:spcPct val="50000"/>
              </a:spcBef>
              <a:buFont typeface="Wingdings" pitchFamily="2" charset="2"/>
              <a:buNone/>
              <a:defRPr/>
            </a:pPr>
            <a:r>
              <a:rPr lang="en-US" altLang="zh-CN" sz="2800" dirty="0" smtClean="0">
                <a:latin typeface="Times New Roman" pitchFamily="18" charset="0"/>
              </a:rPr>
              <a:t>1.1 </a:t>
            </a:r>
            <a:r>
              <a:rPr lang="zh-CN" altLang="en-US" sz="2800" dirty="0" smtClean="0">
                <a:latin typeface="Times New Roman" pitchFamily="18" charset="0"/>
              </a:rPr>
              <a:t>命题符号化及联结词</a:t>
            </a:r>
            <a:endParaRPr lang="zh-CN" altLang="en-US" sz="2800" dirty="0" smtClean="0">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altLang="zh-CN" sz="2800" dirty="0" smtClean="0">
                <a:latin typeface="Times New Roman" pitchFamily="18" charset="0"/>
              </a:rPr>
              <a:t>1.2 </a:t>
            </a:r>
            <a:r>
              <a:rPr lang="zh-CN" altLang="en-US" sz="2800" dirty="0" smtClean="0">
                <a:latin typeface="Times New Roman" pitchFamily="18" charset="0"/>
              </a:rPr>
              <a:t>命题公式及分类</a:t>
            </a:r>
            <a:endParaRPr lang="zh-CN" altLang="en-US" sz="2800" dirty="0" smtClean="0">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altLang="zh-CN" sz="2800" dirty="0" smtClean="0">
                <a:latin typeface="Times New Roman" pitchFamily="18" charset="0"/>
              </a:rPr>
              <a:t>1.3 </a:t>
            </a:r>
            <a:r>
              <a:rPr lang="zh-CN" altLang="en-US" sz="2800" dirty="0" smtClean="0">
                <a:latin typeface="Times New Roman" pitchFamily="18" charset="0"/>
              </a:rPr>
              <a:t>等值演算</a:t>
            </a:r>
            <a:endParaRPr lang="en-US" altLang="zh-CN" sz="2800" dirty="0" smtClean="0">
              <a:latin typeface="Times New Roman" pitchFamily="18" charset="0"/>
            </a:endParaRPr>
          </a:p>
          <a:p>
            <a:pPr algn="just" eaLnBrk="1" hangingPunct="1">
              <a:spcBef>
                <a:spcPct val="50000"/>
              </a:spcBef>
              <a:buFont typeface="Wingdings" pitchFamily="2" charset="2"/>
              <a:buNone/>
              <a:defRPr/>
            </a:pPr>
            <a:r>
              <a:rPr lang="en-US" altLang="zh-CN" sz="2800" dirty="0" smtClean="0">
                <a:solidFill>
                  <a:schemeClr val="bg2">
                    <a:lumMod val="60000"/>
                    <a:lumOff val="40000"/>
                  </a:schemeClr>
                </a:solidFill>
                <a:latin typeface="Times New Roman" pitchFamily="18" charset="0"/>
              </a:rPr>
              <a:t>1.4 </a:t>
            </a:r>
            <a:r>
              <a:rPr lang="zh-CN" altLang="en-US" sz="2800" dirty="0" smtClean="0">
                <a:solidFill>
                  <a:schemeClr val="bg2">
                    <a:lumMod val="60000"/>
                    <a:lumOff val="40000"/>
                  </a:schemeClr>
                </a:solidFill>
                <a:latin typeface="Times New Roman" pitchFamily="18" charset="0"/>
              </a:rPr>
              <a:t>范式</a:t>
            </a:r>
          </a:p>
          <a:p>
            <a:pPr algn="just" eaLnBrk="1" hangingPunct="1">
              <a:spcBef>
                <a:spcPct val="50000"/>
              </a:spcBef>
              <a:buFont typeface="Wingdings" pitchFamily="2" charset="2"/>
              <a:buNone/>
              <a:defRPr/>
            </a:pPr>
            <a:r>
              <a:rPr lang="en-US" altLang="zh-CN" sz="2800" dirty="0" smtClean="0">
                <a:latin typeface="Times New Roman" pitchFamily="18" charset="0"/>
              </a:rPr>
              <a:t>1.5 </a:t>
            </a:r>
            <a:r>
              <a:rPr lang="zh-CN" altLang="en-US" sz="2800" dirty="0" smtClean="0">
                <a:latin typeface="Times New Roman" pitchFamily="18" charset="0"/>
              </a:rPr>
              <a:t>联结词全功能集</a:t>
            </a:r>
          </a:p>
          <a:p>
            <a:pPr algn="just" eaLnBrk="1" hangingPunct="1">
              <a:spcBef>
                <a:spcPct val="50000"/>
              </a:spcBef>
              <a:buFont typeface="Wingdings" pitchFamily="2" charset="2"/>
              <a:buNone/>
              <a:defRPr/>
            </a:pPr>
            <a:r>
              <a:rPr lang="en-US" altLang="zh-CN" sz="2800" dirty="0" smtClean="0">
                <a:latin typeface="Times New Roman" pitchFamily="18" charset="0"/>
              </a:rPr>
              <a:t>1.6 </a:t>
            </a:r>
            <a:r>
              <a:rPr lang="zh-CN" altLang="en-US" sz="2800" dirty="0" smtClean="0">
                <a:latin typeface="Times New Roman" pitchFamily="18" charset="0"/>
              </a:rPr>
              <a:t>组合电路</a:t>
            </a:r>
            <a:endParaRPr lang="zh-CN" altLang="en-US" sz="2800" dirty="0" smtClean="0">
              <a:latin typeface="Times New Roman" pitchFamily="18" charset="0"/>
              <a:cs typeface="Times New Roman" pitchFamily="18" charset="0"/>
            </a:endParaRPr>
          </a:p>
          <a:p>
            <a:pPr algn="just" eaLnBrk="1" hangingPunct="1">
              <a:spcBef>
                <a:spcPct val="50000"/>
              </a:spcBef>
              <a:buFont typeface="Wingdings" pitchFamily="2" charset="2"/>
              <a:buNone/>
              <a:defRPr/>
            </a:pPr>
            <a:r>
              <a:rPr lang="en-US" altLang="zh-CN" sz="2800" dirty="0" smtClean="0">
                <a:latin typeface="Times New Roman" pitchFamily="18" charset="0"/>
              </a:rPr>
              <a:t>1.7 </a:t>
            </a:r>
            <a:r>
              <a:rPr lang="zh-CN" altLang="en-US" sz="2800" dirty="0" smtClean="0">
                <a:latin typeface="Times New Roman" pitchFamily="18" charset="0"/>
              </a:rPr>
              <a:t>推理理论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371FD78-5767-47FE-B6C5-F4BF705AFF5E}" type="slidenum">
              <a:rPr lang="zh-CN" altLang="zh-CN" sz="1200" b="0">
                <a:latin typeface="Arial Black" panose="020B0A04020102020204" pitchFamily="34" charset="0"/>
              </a:rPr>
              <a:pPr>
                <a:spcBef>
                  <a:spcPct val="0"/>
                </a:spcBef>
                <a:buClrTx/>
                <a:buSzTx/>
                <a:buFontTx/>
                <a:buNone/>
              </a:pPr>
              <a:t>20</a:t>
            </a:fld>
            <a:endParaRPr lang="zh-CN" altLang="zh-CN" sz="1200" b="0">
              <a:latin typeface="Arial Black" panose="020B0A04020102020204" pitchFamily="34" charset="0"/>
            </a:endParaRPr>
          </a:p>
        </p:txBody>
      </p:sp>
      <p:sp>
        <p:nvSpPr>
          <p:cNvPr id="19459" name="Rectangle 2"/>
          <p:cNvSpPr>
            <a:spLocks noGrp="1" noChangeArrowheads="1"/>
          </p:cNvSpPr>
          <p:nvPr>
            <p:ph type="title"/>
          </p:nvPr>
        </p:nvSpPr>
        <p:spPr>
          <a:xfrm>
            <a:off x="457200" y="457200"/>
            <a:ext cx="8229600" cy="1447800"/>
          </a:xfrm>
        </p:spPr>
        <p:txBody>
          <a:bodyPr/>
          <a:lstStyle/>
          <a:p>
            <a:pPr eaLnBrk="1" hangingPunct="1"/>
            <a:r>
              <a:rPr lang="zh-CN" altLang="zh-CN" b="0" smtClean="0">
                <a:latin typeface="宋体" panose="02010600030101010101" pitchFamily="2" charset="-122"/>
              </a:rPr>
              <a:t>主析取范式与主合取范式</a:t>
            </a:r>
            <a:r>
              <a:rPr lang="zh-CN" altLang="zh-CN" sz="4200" b="0" smtClean="0"/>
              <a:t> </a:t>
            </a:r>
          </a:p>
        </p:txBody>
      </p:sp>
      <p:sp>
        <p:nvSpPr>
          <p:cNvPr id="20483" name="Rectangle 3"/>
          <p:cNvSpPr>
            <a:spLocks noGrp="1" noChangeArrowheads="1"/>
          </p:cNvSpPr>
          <p:nvPr>
            <p:ph type="body" idx="1"/>
          </p:nvPr>
        </p:nvSpPr>
        <p:spPr>
          <a:xfrm>
            <a:off x="539750" y="1916113"/>
            <a:ext cx="8229600" cy="3962400"/>
          </a:xfrm>
        </p:spPr>
        <p:txBody>
          <a:bodyPr/>
          <a:lstStyle/>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主析取范式</a:t>
            </a:r>
            <a:r>
              <a:rPr lang="zh-CN" altLang="zh-CN" sz="2800" smtClean="0">
                <a:latin typeface="宋体" panose="02010600030101010101" pitchFamily="2" charset="-122"/>
              </a:rPr>
              <a:t>: 由极小项构成的析取范式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主合取范式</a:t>
            </a:r>
            <a:r>
              <a:rPr lang="zh-CN" altLang="zh-CN" sz="2800" smtClean="0">
                <a:latin typeface="宋体" panose="02010600030101010101" pitchFamily="2" charset="-122"/>
              </a:rPr>
              <a:t>: 由极大项构成的合取范式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solidFill>
                  <a:schemeClr val="bg2"/>
                </a:solidFill>
                <a:latin typeface="宋体" panose="02010600030101010101" pitchFamily="2" charset="-122"/>
              </a:rPr>
              <a:t>例如，</a:t>
            </a:r>
            <a:r>
              <a:rPr lang="zh-CN" altLang="zh-CN" sz="2800" i="1" smtClean="0">
                <a:solidFill>
                  <a:schemeClr val="bg2"/>
                </a:solidFill>
                <a:latin typeface="Times New Roman" panose="02020603050405020304" pitchFamily="18" charset="0"/>
                <a:cs typeface="Times New Roman" panose="02020603050405020304" pitchFamily="18" charset="0"/>
              </a:rPr>
              <a:t>n</a:t>
            </a:r>
            <a:r>
              <a:rPr lang="zh-CN" altLang="zh-CN" sz="2800" smtClean="0">
                <a:solidFill>
                  <a:schemeClr val="bg2"/>
                </a:solidFill>
                <a:latin typeface="Times New Roman" panose="02020603050405020304" pitchFamily="18" charset="0"/>
                <a:cs typeface="Times New Roman" panose="02020603050405020304" pitchFamily="18" charset="0"/>
              </a:rPr>
              <a:t>=3, </a:t>
            </a:r>
            <a:r>
              <a:rPr lang="zh-CN" altLang="zh-CN" sz="2800" smtClean="0">
                <a:solidFill>
                  <a:schemeClr val="bg2"/>
                </a:solidFill>
                <a:latin typeface="宋体" panose="02010600030101010101" pitchFamily="2" charset="-122"/>
              </a:rPr>
              <a:t>命题变项为</a:t>
            </a:r>
            <a:r>
              <a:rPr lang="zh-CN" altLang="zh-CN" sz="2800" i="1" smtClean="0">
                <a:solidFill>
                  <a:schemeClr val="bg2"/>
                </a:solidFill>
                <a:latin typeface="Times New Roman" panose="02020603050405020304" pitchFamily="18" charset="0"/>
                <a:cs typeface="Times New Roman" panose="02020603050405020304" pitchFamily="18" charset="0"/>
              </a:rPr>
              <a:t>p</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i="1" smtClean="0">
                <a:solidFill>
                  <a:schemeClr val="bg2"/>
                </a:solidFill>
                <a:latin typeface="Times New Roman" panose="02020603050405020304" pitchFamily="18" charset="0"/>
                <a:cs typeface="Times New Roman" panose="02020603050405020304" pitchFamily="18" charset="0"/>
              </a:rPr>
              <a:t>q</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i="1" smtClean="0">
                <a:solidFill>
                  <a:schemeClr val="bg2"/>
                </a:solidFill>
                <a:latin typeface="Times New Roman" panose="02020603050405020304" pitchFamily="18" charset="0"/>
                <a:cs typeface="Times New Roman" panose="02020603050405020304" pitchFamily="18" charset="0"/>
              </a:rPr>
              <a:t>r</a:t>
            </a:r>
            <a:r>
              <a:rPr lang="zh-CN" altLang="zh-CN" sz="2800" smtClean="0">
                <a:solidFill>
                  <a:schemeClr val="bg2"/>
                </a:solidFill>
                <a:latin typeface="宋体" panose="02010600030101010101" pitchFamily="2" charset="-122"/>
              </a:rPr>
              <a:t>时，</a:t>
            </a:r>
            <a:endParaRPr lang="zh-CN" altLang="zh-CN" sz="2800" smtClean="0">
              <a:solidFill>
                <a:schemeClr val="bg2"/>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p</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q</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r</a:t>
            </a:r>
            <a:r>
              <a:rPr lang="zh-CN" altLang="zh-CN" sz="2800" smtClean="0">
                <a:solidFill>
                  <a:schemeClr val="bg2"/>
                </a:solidFill>
                <a:latin typeface="Times New Roman" panose="02020603050405020304" pitchFamily="18" charset="0"/>
                <a:cs typeface="Times New Roman" panose="02020603050405020304" pitchFamily="18" charset="0"/>
              </a:rPr>
              <a:t>)</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solidFill>
                  <a:schemeClr val="bg2"/>
                </a:solidFill>
                <a:latin typeface="Times New Roman" panose="02020603050405020304" pitchFamily="18" charset="0"/>
                <a:cs typeface="Times New Roman" panose="02020603050405020304" pitchFamily="18" charset="0"/>
              </a:rPr>
              <a:t>(</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p</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q</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r</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i="1" smtClean="0">
                <a:solidFill>
                  <a:schemeClr val="bg2"/>
                </a:solidFill>
                <a:latin typeface="Times New Roman" panose="02020603050405020304" pitchFamily="18" charset="0"/>
                <a:cs typeface="Times New Roman" panose="02020603050405020304" pitchFamily="18" charset="0"/>
              </a:rPr>
              <a:t>m</a:t>
            </a:r>
            <a:r>
              <a:rPr lang="zh-CN" altLang="zh-CN" sz="2800" baseline="-30000" smtClean="0">
                <a:solidFill>
                  <a:schemeClr val="bg2"/>
                </a:solidFill>
                <a:latin typeface="Times New Roman" panose="02020603050405020304" pitchFamily="18" charset="0"/>
                <a:cs typeface="Times New Roman" panose="02020603050405020304" pitchFamily="18" charset="0"/>
              </a:rPr>
              <a:t>1</a:t>
            </a:r>
            <a:r>
              <a:rPr lang="zh-CN" altLang="zh-CN" sz="2800"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m</a:t>
            </a:r>
            <a:r>
              <a:rPr lang="zh-CN" altLang="zh-CN" sz="2800" baseline="-30000" smtClean="0">
                <a:solidFill>
                  <a:schemeClr val="bg2"/>
                </a:solidFill>
                <a:latin typeface="Times New Roman" panose="02020603050405020304" pitchFamily="18" charset="0"/>
                <a:cs typeface="Times New Roman" panose="02020603050405020304" pitchFamily="18" charset="0"/>
              </a:rPr>
              <a:t>3</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smtClean="0">
                <a:solidFill>
                  <a:schemeClr val="bg2"/>
                </a:solidFill>
                <a:latin typeface="Times New Roman" panose="02020603050405020304" pitchFamily="18" charset="0"/>
              </a:rPr>
              <a:t>是</a:t>
            </a:r>
            <a:r>
              <a:rPr lang="zh-CN" altLang="zh-CN" sz="2800" smtClean="0">
                <a:solidFill>
                  <a:schemeClr val="bg2"/>
                </a:solidFill>
                <a:latin typeface="宋体" panose="02010600030101010101" pitchFamily="2" charset="-122"/>
              </a:rPr>
              <a:t>主析取范式</a:t>
            </a:r>
            <a:r>
              <a:rPr lang="zh-CN" altLang="zh-CN" sz="2800" smtClean="0">
                <a:solidFill>
                  <a:schemeClr val="bg2"/>
                </a:solidFill>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i="1" smtClean="0">
                <a:solidFill>
                  <a:schemeClr val="bg2"/>
                </a:solidFill>
                <a:latin typeface="Times New Roman" panose="02020603050405020304" pitchFamily="18" charset="0"/>
                <a:cs typeface="Times New Roman" panose="02020603050405020304" pitchFamily="18" charset="0"/>
              </a:rPr>
              <a:t>p</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q</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r</a:t>
            </a:r>
            <a:r>
              <a:rPr lang="zh-CN" altLang="zh-CN" sz="2800" smtClean="0">
                <a:solidFill>
                  <a:schemeClr val="bg2"/>
                </a:solidFill>
                <a:latin typeface="Times New Roman" panose="02020603050405020304" pitchFamily="18" charset="0"/>
                <a:cs typeface="Times New Roman" panose="02020603050405020304" pitchFamily="18" charset="0"/>
              </a:rPr>
              <a:t>)</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smtClean="0">
                <a:solidFill>
                  <a:schemeClr val="bg2"/>
                </a:solidFill>
                <a:latin typeface="Times New Roman" panose="02020603050405020304" pitchFamily="18" charset="0"/>
                <a:cs typeface="Times New Roman" panose="02020603050405020304" pitchFamily="18" charset="0"/>
              </a:rPr>
              <a:t>(</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p</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q</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r</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smtClean="0">
                <a:solidFill>
                  <a:schemeClr val="bg2"/>
                </a:solidFill>
                <a:latin typeface="Times New Roman" panose="02020603050405020304" pitchFamily="18" charset="0"/>
                <a:cs typeface="Times New Roman" panose="02020603050405020304" pitchFamily="18" charset="0"/>
              </a:rPr>
              <a:t> </a:t>
            </a:r>
            <a:r>
              <a:rPr lang="zh-CN" altLang="zh-CN" sz="2800" i="1" smtClean="0">
                <a:solidFill>
                  <a:schemeClr val="bg2"/>
                </a:solidFill>
                <a:latin typeface="Times New Roman" panose="02020603050405020304" pitchFamily="18" charset="0"/>
                <a:cs typeface="Times New Roman" panose="02020603050405020304" pitchFamily="18" charset="0"/>
              </a:rPr>
              <a:t>M</a:t>
            </a:r>
            <a:r>
              <a:rPr lang="zh-CN" altLang="zh-CN" sz="2800" baseline="-25000" smtClean="0">
                <a:solidFill>
                  <a:schemeClr val="bg2"/>
                </a:solidFill>
                <a:latin typeface="Times New Roman" panose="02020603050405020304" pitchFamily="18" charset="0"/>
                <a:cs typeface="Times New Roman" panose="02020603050405020304" pitchFamily="18" charset="0"/>
              </a:rPr>
              <a:t>1</a:t>
            </a:r>
            <a:r>
              <a:rPr lang="zh-CN" altLang="zh-CN" sz="2800" smtClean="0">
                <a:solidFill>
                  <a:schemeClr val="bg2"/>
                </a:solidFill>
                <a:latin typeface="Times New Roman" panose="02020603050405020304" pitchFamily="18" charset="0"/>
                <a:sym typeface="Symbol" panose="05050102010706020507" pitchFamily="18" charset="2"/>
              </a:rPr>
              <a:t></a:t>
            </a:r>
            <a:r>
              <a:rPr lang="zh-CN" altLang="zh-CN" sz="2800" i="1" smtClean="0">
                <a:solidFill>
                  <a:schemeClr val="bg2"/>
                </a:solidFill>
                <a:latin typeface="Times New Roman" panose="02020603050405020304" pitchFamily="18" charset="0"/>
                <a:cs typeface="Times New Roman" panose="02020603050405020304" pitchFamily="18" charset="0"/>
              </a:rPr>
              <a:t>M</a:t>
            </a:r>
            <a:r>
              <a:rPr lang="zh-CN" altLang="zh-CN" sz="2800" baseline="-25000" smtClean="0">
                <a:solidFill>
                  <a:schemeClr val="bg2"/>
                </a:solidFill>
                <a:latin typeface="Times New Roman" panose="02020603050405020304" pitchFamily="18" charset="0"/>
                <a:cs typeface="Times New Roman" panose="02020603050405020304" pitchFamily="18" charset="0"/>
              </a:rPr>
              <a:t>5</a:t>
            </a:r>
            <a:r>
              <a:rPr lang="zh-CN" altLang="zh-CN" sz="2800" baseline="-30000" smtClean="0">
                <a:solidFill>
                  <a:schemeClr val="bg2"/>
                </a:solidFill>
                <a:latin typeface="Times New Roman" panose="02020603050405020304" pitchFamily="18" charset="0"/>
                <a:cs typeface="Times New Roman" panose="02020603050405020304" pitchFamily="18" charset="0"/>
              </a:rPr>
              <a:t>  </a:t>
            </a:r>
            <a:r>
              <a:rPr lang="zh-CN" altLang="zh-CN" sz="2800" smtClean="0">
                <a:solidFill>
                  <a:schemeClr val="bg2"/>
                </a:solidFill>
                <a:latin typeface="Times New Roman" panose="02020603050405020304" pitchFamily="18" charset="0"/>
              </a:rPr>
              <a:t>是</a:t>
            </a:r>
            <a:r>
              <a:rPr lang="zh-CN" altLang="zh-CN" sz="2800" smtClean="0">
                <a:solidFill>
                  <a:schemeClr val="bg2"/>
                </a:solidFill>
                <a:latin typeface="宋体" panose="02010600030101010101" pitchFamily="2" charset="-122"/>
              </a:rPr>
              <a:t>主合取范式</a:t>
            </a:r>
            <a:r>
              <a:rPr lang="zh-CN" altLang="zh-CN" sz="2800" smtClean="0">
                <a:solidFill>
                  <a:schemeClr val="bg2"/>
                </a:solidFill>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i="1" smtClean="0">
                <a:solidFill>
                  <a:srgbClr val="FF3300"/>
                </a:solidFill>
                <a:latin typeface="Times New Roman" panose="02020603050405020304" pitchFamily="18" charset="0"/>
              </a:rPr>
              <a:t> A</a:t>
            </a:r>
            <a:r>
              <a:rPr lang="zh-CN" altLang="zh-CN" sz="2800" smtClean="0">
                <a:solidFill>
                  <a:srgbClr val="FF3300"/>
                </a:solidFill>
                <a:latin typeface="Times New Roman" panose="02020603050405020304" pitchFamily="18" charset="0"/>
              </a:rPr>
              <a:t>的主析取范式</a:t>
            </a:r>
            <a:r>
              <a:rPr lang="zh-CN" altLang="zh-CN" sz="2800" smtClean="0">
                <a:latin typeface="Times New Roman" panose="02020603050405020304" pitchFamily="18" charset="0"/>
              </a:rPr>
              <a:t>:  与</a:t>
            </a:r>
            <a:r>
              <a:rPr lang="zh-CN" altLang="zh-CN" sz="2800" i="1" smtClean="0">
                <a:latin typeface="Times New Roman" panose="02020603050405020304" pitchFamily="18" charset="0"/>
              </a:rPr>
              <a:t>A</a:t>
            </a:r>
            <a:r>
              <a:rPr lang="zh-CN" altLang="zh-CN" sz="2800" smtClean="0">
                <a:latin typeface="Times New Roman" panose="02020603050405020304" pitchFamily="18" charset="0"/>
              </a:rPr>
              <a:t>等值的主析取范式</a:t>
            </a:r>
          </a:p>
          <a:p>
            <a:pPr eaLnBrk="1" hangingPunct="1">
              <a:buFont typeface="Wingdings" panose="05000000000000000000" pitchFamily="2" charset="2"/>
              <a:buNone/>
            </a:pPr>
            <a:r>
              <a:rPr lang="zh-CN" altLang="zh-CN" sz="2800" i="1" smtClean="0">
                <a:solidFill>
                  <a:srgbClr val="FF3300"/>
                </a:solidFill>
                <a:latin typeface="Times New Roman" panose="02020603050405020304" pitchFamily="18" charset="0"/>
              </a:rPr>
              <a:t> A</a:t>
            </a:r>
            <a:r>
              <a:rPr lang="zh-CN" altLang="zh-CN" sz="2800" smtClean="0">
                <a:solidFill>
                  <a:srgbClr val="FF3300"/>
                </a:solidFill>
                <a:latin typeface="宋体" panose="02010600030101010101" pitchFamily="2" charset="-122"/>
              </a:rPr>
              <a:t>的主合取范式</a:t>
            </a:r>
            <a:r>
              <a:rPr lang="zh-CN" altLang="zh-CN" sz="2800" smtClean="0">
                <a:latin typeface="宋体" panose="02010600030101010101" pitchFamily="2" charset="-122"/>
              </a:rPr>
              <a:t>: 与</a:t>
            </a:r>
            <a:r>
              <a:rPr lang="zh-CN" altLang="zh-CN" sz="2800" i="1" smtClean="0">
                <a:latin typeface="Times New Roman" panose="02020603050405020304" pitchFamily="18" charset="0"/>
              </a:rPr>
              <a:t>A</a:t>
            </a:r>
            <a:r>
              <a:rPr lang="zh-CN" altLang="zh-CN" sz="2800" smtClean="0">
                <a:latin typeface="宋体" panose="02010600030101010101" pitchFamily="2" charset="-122"/>
              </a:rPr>
              <a:t>等值的主合取范式</a:t>
            </a:r>
            <a:r>
              <a:rPr lang="zh-CN" altLang="zh-CN" sz="2800" smtClean="0">
                <a:latin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2" dur="500"/>
                                        <p:tgtEl>
                                          <p:spTgt spid="2048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7" dur="500"/>
                                        <p:tgtEl>
                                          <p:spTgt spid="2048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0"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E25372-6298-41D6-8BB3-B1E699D70E22}" type="slidenum">
              <a:rPr lang="zh-CN" altLang="zh-CN" sz="1200" b="0">
                <a:latin typeface="Arial Black" panose="020B0A04020102020204" pitchFamily="34" charset="0"/>
              </a:rPr>
              <a:pPr>
                <a:spcBef>
                  <a:spcPct val="0"/>
                </a:spcBef>
                <a:buClrTx/>
                <a:buSzTx/>
                <a:buFontTx/>
                <a:buNone/>
              </a:pPr>
              <a:t>21</a:t>
            </a:fld>
            <a:endParaRPr lang="zh-CN" altLang="zh-CN" sz="1200" b="0">
              <a:latin typeface="Arial Black" panose="020B0A04020102020204" pitchFamily="34" charset="0"/>
            </a:endParaRPr>
          </a:p>
        </p:txBody>
      </p:sp>
      <p:sp>
        <p:nvSpPr>
          <p:cNvPr id="20483" name="Rectangle 2"/>
          <p:cNvSpPr>
            <a:spLocks noGrp="1" noChangeArrowheads="1"/>
          </p:cNvSpPr>
          <p:nvPr>
            <p:ph type="title"/>
          </p:nvPr>
        </p:nvSpPr>
        <p:spPr>
          <a:xfrm>
            <a:off x="457200" y="457200"/>
            <a:ext cx="8229600" cy="990600"/>
          </a:xfrm>
        </p:spPr>
        <p:txBody>
          <a:bodyPr/>
          <a:lstStyle/>
          <a:p>
            <a:pPr eaLnBrk="1" hangingPunct="1"/>
            <a:r>
              <a:rPr lang="zh-CN" altLang="zh-CN" b="0" smtClean="0">
                <a:latin typeface="宋体" panose="02010600030101010101" pitchFamily="2" charset="-122"/>
              </a:rPr>
              <a:t>主析取范式与主合取范式(续)</a:t>
            </a:r>
          </a:p>
        </p:txBody>
      </p:sp>
      <p:sp>
        <p:nvSpPr>
          <p:cNvPr id="20484" name="Rectangle 3"/>
          <p:cNvSpPr>
            <a:spLocks noGrp="1" noChangeArrowheads="1"/>
          </p:cNvSpPr>
          <p:nvPr>
            <p:ph type="body" idx="1"/>
          </p:nvPr>
        </p:nvSpPr>
        <p:spPr>
          <a:xfrm>
            <a:off x="539750" y="1700213"/>
            <a:ext cx="8229600" cy="4800600"/>
          </a:xfrm>
        </p:spPr>
        <p:txBody>
          <a:bodyPr/>
          <a:lstStyle/>
          <a:p>
            <a:pPr algn="just" eaLnBrk="1" hangingPunct="1">
              <a:lnSpc>
                <a:spcPct val="90000"/>
              </a:lnSpc>
              <a:buFont typeface="Wingdings" panose="05000000000000000000" pitchFamily="2" charset="2"/>
              <a:buNone/>
            </a:pPr>
            <a:r>
              <a:rPr lang="zh-CN" altLang="zh-CN" sz="2800" smtClean="0">
                <a:solidFill>
                  <a:srgbClr val="FF3300"/>
                </a:solidFill>
                <a:latin typeface="宋体" panose="02010600030101010101" pitchFamily="2" charset="-122"/>
              </a:rPr>
              <a:t>定理</a:t>
            </a:r>
            <a:r>
              <a:rPr lang="zh-CN" altLang="zh-CN" sz="2800" smtClean="0">
                <a:solidFill>
                  <a:srgbClr val="FF0066"/>
                </a:solidFill>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任何命题公式都存在着与之等值的主析取范</a:t>
            </a:r>
          </a:p>
          <a:p>
            <a:pPr algn="just" eaLnBrk="1" hangingPunct="1">
              <a:lnSpc>
                <a:spcPct val="90000"/>
              </a:lnSpc>
              <a:buFont typeface="Wingdings" panose="05000000000000000000" pitchFamily="2" charset="2"/>
              <a:buNone/>
            </a:pPr>
            <a:r>
              <a:rPr lang="zh-CN" altLang="zh-CN" sz="2800" smtClean="0">
                <a:latin typeface="宋体" panose="02010600030101010101" pitchFamily="2" charset="-122"/>
              </a:rPr>
              <a:t>式和主合取范式</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并且是</a:t>
            </a:r>
            <a:r>
              <a:rPr lang="zh-CN" altLang="zh-CN" sz="2800" smtClean="0">
                <a:solidFill>
                  <a:srgbClr val="FF3300"/>
                </a:solidFill>
                <a:latin typeface="宋体" panose="02010600030101010101" pitchFamily="2" charset="-122"/>
              </a:rPr>
              <a:t>惟一</a:t>
            </a:r>
            <a:r>
              <a:rPr lang="zh-CN" altLang="zh-CN" sz="2800" smtClean="0">
                <a:latin typeface="宋体" panose="02010600030101010101" pitchFamily="2" charset="-122"/>
              </a:rPr>
              <a:t>的.</a:t>
            </a:r>
            <a:r>
              <a:rPr lang="zh-CN" altLang="zh-CN" sz="280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100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smtClean="0">
                <a:latin typeface="宋体" panose="02010600030101010101" pitchFamily="2" charset="-122"/>
              </a:rPr>
              <a:t>用等值演算法求公式的主范式的步骤：</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600" smtClean="0">
                <a:latin typeface="Times New Roman" panose="02020603050405020304" pitchFamily="18" charset="0"/>
                <a:cs typeface="Times New Roman" panose="02020603050405020304" pitchFamily="18" charset="0"/>
              </a:rPr>
              <a:t>  (1) </a:t>
            </a:r>
            <a:r>
              <a:rPr lang="zh-CN" altLang="zh-CN" sz="2600" smtClean="0">
                <a:latin typeface="宋体" panose="02010600030101010101" pitchFamily="2" charset="-122"/>
              </a:rPr>
              <a:t>先求析取范式（合取范式）</a:t>
            </a:r>
            <a:endParaRPr lang="zh-CN" altLang="zh-CN" sz="260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600" smtClean="0">
                <a:latin typeface="Times New Roman" panose="02020603050405020304" pitchFamily="18" charset="0"/>
                <a:cs typeface="Times New Roman" panose="02020603050405020304" pitchFamily="18" charset="0"/>
              </a:rPr>
              <a:t>  (2) </a:t>
            </a:r>
            <a:r>
              <a:rPr lang="zh-CN" altLang="zh-CN" sz="2600" smtClean="0">
                <a:latin typeface="宋体" panose="02010600030101010101" pitchFamily="2" charset="-122"/>
              </a:rPr>
              <a:t>将不是极小项（极大项）的简单合取式（简</a:t>
            </a:r>
          </a:p>
          <a:p>
            <a:pPr algn="just" eaLnBrk="1" hangingPunct="1">
              <a:lnSpc>
                <a:spcPct val="90000"/>
              </a:lnSpc>
              <a:buFont typeface="Wingdings" panose="05000000000000000000" pitchFamily="2" charset="2"/>
              <a:buNone/>
            </a:pPr>
            <a:r>
              <a:rPr lang="zh-CN" altLang="zh-CN" sz="2600" smtClean="0">
                <a:latin typeface="宋体" panose="02010600030101010101" pitchFamily="2" charset="-122"/>
              </a:rPr>
              <a:t>    单析取式）化成与之等值的若干个极小项的析</a:t>
            </a:r>
          </a:p>
          <a:p>
            <a:pPr algn="just" eaLnBrk="1" hangingPunct="1">
              <a:lnSpc>
                <a:spcPct val="90000"/>
              </a:lnSpc>
              <a:buFont typeface="Wingdings" panose="05000000000000000000" pitchFamily="2" charset="2"/>
              <a:buNone/>
            </a:pPr>
            <a:r>
              <a:rPr lang="zh-CN" altLang="zh-CN" sz="2600" smtClean="0">
                <a:latin typeface="宋体" panose="02010600030101010101" pitchFamily="2" charset="-122"/>
              </a:rPr>
              <a:t>    取（极大项的合取），需要利用同一律（零</a:t>
            </a:r>
          </a:p>
          <a:p>
            <a:pPr algn="just" eaLnBrk="1" hangingPunct="1">
              <a:lnSpc>
                <a:spcPct val="90000"/>
              </a:lnSpc>
              <a:buFont typeface="Wingdings" panose="05000000000000000000" pitchFamily="2" charset="2"/>
              <a:buNone/>
            </a:pPr>
            <a:r>
              <a:rPr lang="zh-CN" altLang="zh-CN" sz="2600" smtClean="0">
                <a:latin typeface="宋体" panose="02010600030101010101" pitchFamily="2" charset="-122"/>
              </a:rPr>
              <a:t>    律）、排中律（矛盾律）、分配律、幂等律等</a:t>
            </a:r>
            <a:r>
              <a:rPr lang="zh-CN" altLang="zh-CN" sz="260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zh-CN" sz="2600" smtClean="0">
                <a:latin typeface="宋体" panose="02010600030101010101" pitchFamily="2" charset="-122"/>
              </a:rPr>
              <a:t> </a:t>
            </a:r>
            <a:r>
              <a:rPr lang="zh-CN" altLang="zh-CN" sz="2600" smtClean="0">
                <a:latin typeface="Times New Roman" panose="02020603050405020304" pitchFamily="18" charset="0"/>
              </a:rPr>
              <a:t>(3) </a:t>
            </a:r>
            <a:r>
              <a:rPr lang="zh-CN" altLang="zh-CN" sz="2600" smtClean="0">
                <a:latin typeface="宋体" panose="02010600030101010101" pitchFamily="2" charset="-122"/>
              </a:rPr>
              <a:t>极小项（极大项）用名称</a:t>
            </a:r>
            <a:r>
              <a:rPr lang="zh-CN" altLang="zh-CN" sz="2600" i="1" smtClean="0">
                <a:latin typeface="Times New Roman" panose="02020603050405020304" pitchFamily="18" charset="0"/>
                <a:cs typeface="Times New Roman" panose="02020603050405020304" pitchFamily="18" charset="0"/>
              </a:rPr>
              <a:t>m</a:t>
            </a:r>
            <a:r>
              <a:rPr lang="zh-CN" altLang="zh-CN" sz="2600" i="1" baseline="-30000" smtClean="0">
                <a:latin typeface="Times New Roman" panose="02020603050405020304" pitchFamily="18" charset="0"/>
                <a:cs typeface="Times New Roman" panose="02020603050405020304" pitchFamily="18" charset="0"/>
              </a:rPr>
              <a:t>i</a:t>
            </a:r>
            <a:r>
              <a:rPr lang="zh-CN" altLang="zh-CN" sz="2600" smtClean="0">
                <a:latin typeface="宋体" panose="02010600030101010101" pitchFamily="2" charset="-122"/>
              </a:rPr>
              <a:t>（</a:t>
            </a:r>
            <a:r>
              <a:rPr lang="zh-CN" altLang="zh-CN" sz="2600" i="1" smtClean="0">
                <a:latin typeface="Times New Roman" panose="02020603050405020304" pitchFamily="18" charset="0"/>
                <a:cs typeface="Times New Roman" panose="02020603050405020304" pitchFamily="18" charset="0"/>
              </a:rPr>
              <a:t>M</a:t>
            </a:r>
            <a:r>
              <a:rPr lang="zh-CN" altLang="zh-CN" sz="2600" i="1" baseline="-30000" smtClean="0">
                <a:latin typeface="Times New Roman" panose="02020603050405020304" pitchFamily="18" charset="0"/>
                <a:cs typeface="Times New Roman" panose="02020603050405020304" pitchFamily="18" charset="0"/>
              </a:rPr>
              <a:t>i</a:t>
            </a:r>
            <a:r>
              <a:rPr lang="zh-CN" altLang="zh-CN" sz="2600" smtClean="0">
                <a:latin typeface="宋体" panose="02010600030101010101" pitchFamily="2" charset="-122"/>
              </a:rPr>
              <a:t>）表示，并按</a:t>
            </a:r>
          </a:p>
          <a:p>
            <a:pPr eaLnBrk="1" hangingPunct="1">
              <a:lnSpc>
                <a:spcPct val="90000"/>
              </a:lnSpc>
              <a:buFont typeface="Wingdings" panose="05000000000000000000" pitchFamily="2" charset="2"/>
              <a:buNone/>
            </a:pPr>
            <a:r>
              <a:rPr lang="zh-CN" altLang="zh-CN" sz="2600" smtClean="0">
                <a:latin typeface="宋体" panose="02010600030101010101" pitchFamily="2" charset="-122"/>
              </a:rPr>
              <a:t>    角标从小到大顺序排序</a:t>
            </a:r>
            <a:r>
              <a:rPr lang="zh-CN" altLang="zh-CN" sz="2600" smtClean="0">
                <a:latin typeface="Times New Roman" panose="02020603050405020304" pitchFamily="18" charset="0"/>
                <a:cs typeface="Times New Roman" panose="02020603050405020304" pitchFamily="18" charset="0"/>
              </a:rPr>
              <a:t>.</a:t>
            </a:r>
            <a:r>
              <a:rPr lang="zh-CN" altLang="zh-CN" sz="280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24F27D-58B4-474E-AE3C-41E9168B42A0}" type="slidenum">
              <a:rPr lang="zh-CN" altLang="zh-CN" sz="1200" b="0">
                <a:latin typeface="Arial Black" panose="020B0A04020102020204" pitchFamily="34" charset="0"/>
              </a:rPr>
              <a:pPr>
                <a:spcBef>
                  <a:spcPct val="0"/>
                </a:spcBef>
                <a:buClrTx/>
                <a:buSzTx/>
                <a:buFontTx/>
                <a:buNone/>
              </a:pPr>
              <a:t>22</a:t>
            </a:fld>
            <a:endParaRPr lang="zh-CN" altLang="zh-CN" sz="1200" b="0">
              <a:latin typeface="Arial Black" panose="020B0A04020102020204" pitchFamily="34" charset="0"/>
            </a:endParaRPr>
          </a:p>
        </p:txBody>
      </p:sp>
      <p:sp>
        <p:nvSpPr>
          <p:cNvPr id="21507" name="Rectangle 2"/>
          <p:cNvSpPr>
            <a:spLocks noGrp="1" noChangeArrowheads="1"/>
          </p:cNvSpPr>
          <p:nvPr>
            <p:ph type="title"/>
          </p:nvPr>
        </p:nvSpPr>
        <p:spPr>
          <a:xfrm>
            <a:off x="457200" y="457200"/>
            <a:ext cx="8229600" cy="990600"/>
          </a:xfrm>
        </p:spPr>
        <p:txBody>
          <a:bodyPr/>
          <a:lstStyle/>
          <a:p>
            <a:pPr eaLnBrk="1" hangingPunct="1"/>
            <a:r>
              <a:rPr lang="zh-CN" altLang="zh-CN" b="0" smtClean="0">
                <a:latin typeface="宋体" panose="02010600030101010101" pitchFamily="2" charset="-122"/>
              </a:rPr>
              <a:t>求公式的主范式</a:t>
            </a:r>
          </a:p>
        </p:txBody>
      </p:sp>
      <p:sp>
        <p:nvSpPr>
          <p:cNvPr id="22531" name="Rectangle 3"/>
          <p:cNvSpPr>
            <a:spLocks noGrp="1" noChangeArrowheads="1"/>
          </p:cNvSpPr>
          <p:nvPr>
            <p:ph type="body" idx="1"/>
          </p:nvPr>
        </p:nvSpPr>
        <p:spPr>
          <a:xfrm>
            <a:off x="684213" y="1773238"/>
            <a:ext cx="7704137" cy="4343400"/>
          </a:xfrm>
          <a:solidFill>
            <a:srgbClr val="D9F1FF"/>
          </a:solidFill>
          <a:ln w="28575">
            <a:solidFill>
              <a:srgbClr val="0000FF"/>
            </a:solidFill>
            <a:miter lim="800000"/>
            <a:headEnd/>
            <a:tailEnd/>
          </a:ln>
        </p:spPr>
        <p:txBody>
          <a:bodyPr/>
          <a:lstStyle/>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例</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求公式</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A</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宋体" panose="02010600030101010101" pitchFamily="2" charset="-122"/>
              </a:rPr>
              <a:t>的主析取范式与主合</a:t>
            </a:r>
          </a:p>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   取范式.</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rPr>
              <a:t>1) </a:t>
            </a:r>
            <a:r>
              <a:rPr lang="zh-CN" altLang="zh-CN" sz="2800" b="0" smtClean="0">
                <a:latin typeface="宋体" panose="02010600030101010101" pitchFamily="2" charset="-122"/>
              </a:rPr>
              <a:t>求主析取范式</a:t>
            </a:r>
            <a:r>
              <a:rPr lang="zh-CN" altLang="zh-CN" sz="2800" b="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        </a:t>
            </a:r>
            <a:r>
              <a:rPr lang="zh-CN" altLang="zh-CN" sz="2800" b="0" smtClean="0">
                <a:latin typeface="宋体" panose="02010600030101010101" pitchFamily="2" charset="-122"/>
              </a:rPr>
              <a:t>（析取范式）</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①</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6</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7</a:t>
            </a:r>
            <a:r>
              <a:rPr lang="zh-CN" altLang="zh-CN" sz="2800" b="0" smtClean="0">
                <a:latin typeface="Times New Roman" panose="02020603050405020304" pitchFamily="18" charset="0"/>
                <a:cs typeface="Times New Roman" panose="02020603050405020304" pitchFamily="18" charset="0"/>
              </a:rPr>
              <a:t> ,                                      </a:t>
            </a:r>
            <a:r>
              <a:rPr lang="zh-CN" altLang="zh-CN" sz="2800" b="0" smtClean="0">
                <a:latin typeface="宋体" panose="02010600030101010101" pitchFamily="2" charset="-122"/>
              </a:rPr>
              <a:t>②</a:t>
            </a:r>
            <a:endParaRPr lang="zh-CN" altLang="zh-CN" sz="2800" b="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7" dur="500"/>
                                        <p:tgtEl>
                                          <p:spTgt spid="2253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0" dur="500"/>
                                        <p:tgtEl>
                                          <p:spTgt spid="2253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13" dur="500"/>
                                        <p:tgtEl>
                                          <p:spTgt spid="2253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16" dur="500"/>
                                        <p:tgtEl>
                                          <p:spTgt spid="2253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19" dur="500"/>
                                        <p:tgtEl>
                                          <p:spTgt spid="2253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22" dur="500"/>
                                        <p:tgtEl>
                                          <p:spTgt spid="22531">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25"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936E61-3889-424A-B8ED-283DE8095A9E}" type="slidenum">
              <a:rPr lang="zh-CN" altLang="zh-CN" sz="1200" b="0">
                <a:latin typeface="Arial Black" panose="020B0A04020102020204" pitchFamily="34" charset="0"/>
              </a:rPr>
              <a:pPr>
                <a:spcBef>
                  <a:spcPct val="0"/>
                </a:spcBef>
                <a:buClrTx/>
                <a:buSzTx/>
                <a:buFontTx/>
                <a:buNone/>
              </a:pPr>
              <a:t>23</a:t>
            </a:fld>
            <a:endParaRPr lang="zh-CN" altLang="zh-CN" sz="1200" b="0">
              <a:latin typeface="Arial Black" panose="020B0A04020102020204" pitchFamily="34" charset="0"/>
            </a:endParaRPr>
          </a:p>
        </p:txBody>
      </p:sp>
      <p:sp>
        <p:nvSpPr>
          <p:cNvPr id="22531" name="Rectangle 2"/>
          <p:cNvSpPr>
            <a:spLocks noGrp="1" noChangeArrowheads="1"/>
          </p:cNvSpPr>
          <p:nvPr>
            <p:ph type="title"/>
          </p:nvPr>
        </p:nvSpPr>
        <p:spPr/>
        <p:txBody>
          <a:bodyPr/>
          <a:lstStyle/>
          <a:p>
            <a:pPr eaLnBrk="1" hangingPunct="1"/>
            <a:r>
              <a:rPr lang="zh-CN" altLang="zh-CN" b="0" smtClean="0">
                <a:latin typeface="宋体" panose="02010600030101010101" pitchFamily="2" charset="-122"/>
              </a:rPr>
              <a:t>求公式的主范式(续)</a:t>
            </a:r>
          </a:p>
        </p:txBody>
      </p:sp>
      <p:sp>
        <p:nvSpPr>
          <p:cNvPr id="22532" name="Rectangle 3"/>
          <p:cNvSpPr>
            <a:spLocks noGrp="1" noChangeArrowheads="1"/>
          </p:cNvSpPr>
          <p:nvPr>
            <p:ph type="body" idx="1"/>
          </p:nvPr>
        </p:nvSpPr>
        <p:spPr>
          <a:xfrm>
            <a:off x="684213" y="2133600"/>
            <a:ext cx="8135937" cy="360045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i="1" smtClean="0">
                <a:latin typeface="Times New Roman" panose="02020603050405020304" pitchFamily="18" charset="0"/>
                <a:cs typeface="Times New Roman" panose="02020603050405020304" pitchFamily="18" charset="0"/>
              </a:rPr>
              <a:t>        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1</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3</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5</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7     </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③</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宋体" panose="02010600030101010101" pitchFamily="2" charset="-122"/>
              </a:rPr>
              <a:t>②</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③代入①并排序，得</a:t>
            </a:r>
            <a:endParaRPr lang="zh-CN" altLang="zh-CN" sz="2800" b="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1</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3</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5</a:t>
            </a:r>
            <a:r>
              <a:rPr lang="zh-CN" altLang="zh-CN" sz="2800" b="0" smtClean="0">
                <a:latin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6</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7</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宋体" panose="02010600030101010101" pitchFamily="2" charset="-122"/>
              </a:rPr>
              <a:t>主析取范式）</a:t>
            </a:r>
            <a:r>
              <a:rPr lang="zh-CN" altLang="zh-CN" sz="2800" b="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C7DA198-EC8B-490C-B647-CB482E184C84}" type="slidenum">
              <a:rPr lang="zh-CN" altLang="zh-CN" sz="1200" b="0">
                <a:latin typeface="Arial Black" panose="020B0A04020102020204" pitchFamily="34" charset="0"/>
              </a:rPr>
              <a:pPr>
                <a:spcBef>
                  <a:spcPct val="0"/>
                </a:spcBef>
                <a:buClrTx/>
                <a:buSzTx/>
                <a:buFontTx/>
                <a:buNone/>
              </a:pPr>
              <a:t>24</a:t>
            </a:fld>
            <a:endParaRPr lang="zh-CN" altLang="zh-CN" sz="1200" b="0">
              <a:latin typeface="Arial Black" panose="020B0A04020102020204" pitchFamily="34" charset="0"/>
            </a:endParaRPr>
          </a:p>
        </p:txBody>
      </p:sp>
      <p:sp>
        <p:nvSpPr>
          <p:cNvPr id="23555" name="Rectangle 2"/>
          <p:cNvSpPr>
            <a:spLocks noGrp="1" noChangeArrowheads="1"/>
          </p:cNvSpPr>
          <p:nvPr>
            <p:ph type="title"/>
          </p:nvPr>
        </p:nvSpPr>
        <p:spPr/>
        <p:txBody>
          <a:bodyPr/>
          <a:lstStyle/>
          <a:p>
            <a:pPr eaLnBrk="1" hangingPunct="1"/>
            <a:r>
              <a:rPr lang="zh-CN" altLang="zh-CN" b="0" smtClean="0">
                <a:latin typeface="宋体" panose="02010600030101010101" pitchFamily="2" charset="-122"/>
              </a:rPr>
              <a:t>求公式的主范式(续)</a:t>
            </a:r>
          </a:p>
        </p:txBody>
      </p:sp>
      <p:sp>
        <p:nvSpPr>
          <p:cNvPr id="24579" name="Rectangle 3"/>
          <p:cNvSpPr>
            <a:spLocks noGrp="1" noChangeArrowheads="1"/>
          </p:cNvSpPr>
          <p:nvPr>
            <p:ph type="body" idx="1"/>
          </p:nvPr>
        </p:nvSpPr>
        <p:spPr>
          <a:xfrm>
            <a:off x="755650" y="2133600"/>
            <a:ext cx="7775575" cy="37338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smtClean="0">
                <a:latin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rPr>
              <a:t>2) </a:t>
            </a:r>
            <a:r>
              <a:rPr lang="zh-CN" altLang="zh-CN" sz="2800" b="0" smtClean="0">
                <a:latin typeface="宋体" panose="02010600030101010101" pitchFamily="2" charset="-122"/>
              </a:rPr>
              <a:t>求</a:t>
            </a:r>
            <a:r>
              <a:rPr lang="zh-CN" altLang="zh-CN" sz="2800" b="0" i="1" smtClean="0">
                <a:latin typeface="Times New Roman" panose="02020603050405020304" pitchFamily="18" charset="0"/>
                <a:cs typeface="Times New Roman" panose="02020603050405020304" pitchFamily="18" charset="0"/>
              </a:rPr>
              <a:t>A</a:t>
            </a:r>
            <a:r>
              <a:rPr lang="zh-CN" altLang="zh-CN" sz="2800" b="0" smtClean="0">
                <a:latin typeface="宋体" panose="02010600030101010101" pitchFamily="2" charset="-122"/>
              </a:rPr>
              <a:t>的主合取范式</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      </a:t>
            </a:r>
            <a:r>
              <a:rPr lang="zh-CN" altLang="zh-CN" sz="2800" b="0" smtClean="0">
                <a:latin typeface="宋体" panose="02010600030101010101" pitchFamily="2" charset="-122"/>
              </a:rPr>
              <a:t>（合取范式）</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①</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endParaRPr lang="zh-CN" altLang="zh-CN" sz="2800" b="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0</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2,</a:t>
            </a:r>
            <a:r>
              <a:rPr lang="zh-CN" altLang="zh-CN" sz="2800" b="0" smtClean="0"/>
              <a:t>                                       </a:t>
            </a:r>
            <a:r>
              <a:rPr lang="zh-CN" altLang="zh-CN" sz="2800" b="0" smtClean="0">
                <a:latin typeface="宋体" panose="02010600030101010101" pitchFamily="2" charset="-122"/>
              </a:rPr>
              <a:t>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0" dur="500"/>
                                        <p:tgtEl>
                                          <p:spTgt spid="245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3" dur="500"/>
                                        <p:tgtEl>
                                          <p:spTgt spid="2457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6" dur="500"/>
                                        <p:tgtEl>
                                          <p:spTgt spid="2457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19" dur="500"/>
                                        <p:tgtEl>
                                          <p:spTgt spid="2457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586D4C-CF63-484F-B0EC-CDE514C3C7D7}" type="slidenum">
              <a:rPr lang="zh-CN" altLang="zh-CN" sz="1200" b="0">
                <a:latin typeface="Arial Black" panose="020B0A04020102020204" pitchFamily="34" charset="0"/>
              </a:rPr>
              <a:pPr>
                <a:spcBef>
                  <a:spcPct val="0"/>
                </a:spcBef>
                <a:buClrTx/>
                <a:buSzTx/>
                <a:buFontTx/>
                <a:buNone/>
              </a:pPr>
              <a:t>25</a:t>
            </a:fld>
            <a:endParaRPr lang="zh-CN" altLang="zh-CN" sz="1200" b="0">
              <a:latin typeface="Arial Black" panose="020B0A04020102020204" pitchFamily="34" charset="0"/>
            </a:endParaRPr>
          </a:p>
        </p:txBody>
      </p:sp>
      <p:sp>
        <p:nvSpPr>
          <p:cNvPr id="24579" name="Rectangle 2"/>
          <p:cNvSpPr>
            <a:spLocks noGrp="1" noChangeArrowheads="1"/>
          </p:cNvSpPr>
          <p:nvPr>
            <p:ph type="title"/>
          </p:nvPr>
        </p:nvSpPr>
        <p:spPr/>
        <p:txBody>
          <a:bodyPr/>
          <a:lstStyle/>
          <a:p>
            <a:pPr eaLnBrk="1" hangingPunct="1"/>
            <a:r>
              <a:rPr lang="zh-CN" altLang="zh-CN" b="0" smtClean="0">
                <a:latin typeface="宋体" panose="02010600030101010101" pitchFamily="2" charset="-122"/>
              </a:rPr>
              <a:t>求公式的主范式(续)</a:t>
            </a:r>
          </a:p>
        </p:txBody>
      </p:sp>
      <p:sp>
        <p:nvSpPr>
          <p:cNvPr id="24580" name="Rectangle 3"/>
          <p:cNvSpPr>
            <a:spLocks noGrp="1" noChangeArrowheads="1"/>
          </p:cNvSpPr>
          <p:nvPr>
            <p:ph type="body" idx="1"/>
          </p:nvPr>
        </p:nvSpPr>
        <p:spPr>
          <a:xfrm>
            <a:off x="684213" y="2060575"/>
            <a:ext cx="7859712" cy="34290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0</a:t>
            </a:r>
            <a:r>
              <a:rPr lang="zh-CN" altLang="zh-CN" sz="2800" b="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4                                                        </a:t>
            </a:r>
            <a:r>
              <a:rPr lang="zh-CN" altLang="zh-CN" sz="2800" b="0" smtClean="0">
                <a:latin typeface="宋体" panose="02010600030101010101" pitchFamily="2" charset="-122"/>
              </a:rPr>
              <a:t>③</a:t>
            </a:r>
            <a:r>
              <a:rPr lang="zh-CN" altLang="zh-CN" sz="2800" b="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b="0" smtClean="0">
                <a:latin typeface="宋体" panose="02010600030101010101" pitchFamily="2" charset="-122"/>
              </a:rPr>
              <a:t>②</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③代入①并排序，得</a:t>
            </a:r>
            <a:endParaRPr lang="zh-CN" altLang="zh-CN" sz="2800" b="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Times New Roman" panose="02020603050405020304" pitchFamily="18" charset="0"/>
                <a:cs typeface="Times New Roman" panose="02020603050405020304" pitchFamily="18" charset="0"/>
              </a:rPr>
              <a:t>)</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Times New Roman" panose="02020603050405020304" pitchFamily="18" charset="0"/>
                <a:sym typeface="Symbol" panose="05050102010706020507" pitchFamily="18" charset="2"/>
              </a:rPr>
              <a:t></a:t>
            </a:r>
            <a:r>
              <a:rPr lang="zh-CN" altLang="zh-CN" sz="2800" b="0" smtClean="0">
                <a:latin typeface="Times New Roman" panose="02020603050405020304" pitchFamily="18" charset="0"/>
                <a:cs typeface="Times New Roman" panose="02020603050405020304" pitchFamily="18" charset="0"/>
              </a:rPr>
              <a:t> </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0</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2</a:t>
            </a:r>
            <a:r>
              <a:rPr lang="zh-CN" altLang="zh-CN" sz="2800" b="0" smtClean="0">
                <a:latin typeface="Times New Roman" panose="02020603050405020304" pitchFamily="18" charset="0"/>
                <a:sym typeface="Symbol" panose="05050102010706020507" pitchFamily="18" charset="2"/>
              </a:rPr>
              <a:t></a:t>
            </a:r>
            <a:r>
              <a:rPr lang="zh-CN" altLang="zh-CN" sz="2800" b="0" i="1" smtClean="0">
                <a:latin typeface="Times New Roman" panose="02020603050405020304" pitchFamily="18" charset="0"/>
                <a:cs typeface="Times New Roman" panose="02020603050405020304" pitchFamily="18" charset="0"/>
              </a:rPr>
              <a:t>M</a:t>
            </a:r>
            <a:r>
              <a:rPr lang="zh-CN" altLang="zh-CN" sz="2800" b="0" baseline="-30000" smtClean="0">
                <a:latin typeface="Times New Roman" panose="02020603050405020304" pitchFamily="18" charset="0"/>
                <a:cs typeface="Times New Roman" panose="02020603050405020304" pitchFamily="18" charset="0"/>
              </a:rPr>
              <a:t>4             </a:t>
            </a:r>
            <a:r>
              <a:rPr lang="zh-CN" altLang="zh-CN" sz="2800" b="0" smtClean="0">
                <a:latin typeface="宋体" panose="02010600030101010101" pitchFamily="2" charset="-122"/>
              </a:rPr>
              <a:t>（主合取范式）</a:t>
            </a:r>
            <a:r>
              <a:rPr lang="zh-CN" altLang="zh-CN" sz="2800" b="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174E98-8D8D-483F-8774-23D042C07F30}" type="slidenum">
              <a:rPr lang="zh-CN" altLang="zh-CN" sz="1200" b="0">
                <a:latin typeface="Arial Black" panose="020B0A04020102020204" pitchFamily="34" charset="0"/>
              </a:rPr>
              <a:pPr>
                <a:spcBef>
                  <a:spcPct val="0"/>
                </a:spcBef>
                <a:buClrTx/>
                <a:buSzTx/>
                <a:buFontTx/>
                <a:buNone/>
              </a:pPr>
              <a:t>26</a:t>
            </a:fld>
            <a:endParaRPr lang="zh-CN" altLang="zh-CN" sz="1200" b="0">
              <a:latin typeface="Arial Black" panose="020B0A04020102020204" pitchFamily="34" charset="0"/>
            </a:endParaRPr>
          </a:p>
        </p:txBody>
      </p:sp>
      <p:sp>
        <p:nvSpPr>
          <p:cNvPr id="25603" name="Rectangle 2"/>
          <p:cNvSpPr>
            <a:spLocks noGrp="1" noChangeArrowheads="1"/>
          </p:cNvSpPr>
          <p:nvPr>
            <p:ph type="title"/>
          </p:nvPr>
        </p:nvSpPr>
        <p:spPr>
          <a:xfrm>
            <a:off x="180975" y="457200"/>
            <a:ext cx="8507413" cy="1171575"/>
          </a:xfrm>
        </p:spPr>
        <p:txBody>
          <a:bodyPr/>
          <a:lstStyle/>
          <a:p>
            <a:pPr eaLnBrk="1" hangingPunct="1"/>
            <a:r>
              <a:rPr lang="zh-CN" altLang="zh-CN" smtClean="0">
                <a:latin typeface="宋体" panose="02010600030101010101" pitchFamily="2" charset="-122"/>
              </a:rPr>
              <a:t>主范式的用途</a:t>
            </a:r>
            <a:r>
              <a:rPr lang="zh-CN" altLang="zh-CN" smtClean="0">
                <a:latin typeface="Times New Roman" panose="02020603050405020304" pitchFamily="18" charset="0"/>
              </a:rPr>
              <a:t>——</a:t>
            </a:r>
            <a:r>
              <a:rPr lang="zh-CN" altLang="zh-CN" smtClean="0">
                <a:latin typeface="宋体" panose="02010600030101010101" pitchFamily="2" charset="-122"/>
              </a:rPr>
              <a:t>与真值表相同</a:t>
            </a:r>
            <a:r>
              <a:rPr lang="zh-CN" altLang="zh-CN" sz="4200" b="0" smtClean="0"/>
              <a:t> </a:t>
            </a:r>
          </a:p>
        </p:txBody>
      </p:sp>
      <p:sp>
        <p:nvSpPr>
          <p:cNvPr id="26627" name="Rectangle 3"/>
          <p:cNvSpPr>
            <a:spLocks noGrp="1" noChangeArrowheads="1"/>
          </p:cNvSpPr>
          <p:nvPr>
            <p:ph type="body" idx="1"/>
          </p:nvPr>
        </p:nvSpPr>
        <p:spPr>
          <a:xfrm>
            <a:off x="468313" y="2133600"/>
            <a:ext cx="8281987" cy="3886200"/>
          </a:xfrm>
        </p:spPr>
        <p:txBody>
          <a:bodyPr/>
          <a:lstStyle/>
          <a:p>
            <a:pPr algn="just" eaLnBrk="1" hangingPunct="1">
              <a:buFont typeface="Wingdings" panose="05000000000000000000" pitchFamily="2" charset="2"/>
              <a:buNone/>
            </a:pPr>
            <a:r>
              <a:rPr lang="zh-CN" altLang="zh-CN" smtClean="0">
                <a:latin typeface="Times New Roman" panose="02020603050405020304" pitchFamily="18" charset="0"/>
              </a:rPr>
              <a:t>(</a:t>
            </a:r>
            <a:r>
              <a:rPr lang="zh-CN" altLang="zh-CN" smtClean="0">
                <a:latin typeface="Times New Roman" panose="02020603050405020304" pitchFamily="18" charset="0"/>
                <a:cs typeface="Times New Roman" panose="02020603050405020304" pitchFamily="18" charset="0"/>
              </a:rPr>
              <a:t>1)  </a:t>
            </a:r>
            <a:r>
              <a:rPr lang="zh-CN" altLang="zh-CN" smtClean="0">
                <a:latin typeface="宋体" panose="02010600030101010101" pitchFamily="2" charset="-122"/>
              </a:rPr>
              <a:t>求公式的成真赋值和成假赋值</a:t>
            </a:r>
            <a:endParaRPr lang="zh-CN" altLang="zh-CN"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mtClean="0">
                <a:latin typeface="Times New Roman" panose="02020603050405020304" pitchFamily="18" charset="0"/>
                <a:cs typeface="Times New Roman" panose="02020603050405020304" pitchFamily="18" charset="0"/>
              </a:rPr>
              <a:t>      </a:t>
            </a:r>
            <a:r>
              <a:rPr lang="zh-CN" altLang="zh-CN" smtClean="0">
                <a:solidFill>
                  <a:schemeClr val="bg2"/>
                </a:solidFill>
                <a:latin typeface="Times New Roman" panose="02020603050405020304" pitchFamily="18" charset="0"/>
              </a:rPr>
              <a:t>例如   </a:t>
            </a:r>
            <a:r>
              <a:rPr lang="zh-CN" altLang="zh-CN" smtClean="0">
                <a:solidFill>
                  <a:schemeClr val="bg2"/>
                </a:solidFill>
                <a:latin typeface="Times New Roman" panose="02020603050405020304" pitchFamily="18" charset="0"/>
                <a:cs typeface="Times New Roman" panose="02020603050405020304" pitchFamily="18" charset="0"/>
              </a:rPr>
              <a:t>(</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rPr>
              <a:t>)</a:t>
            </a:r>
            <a:r>
              <a:rPr lang="zh-CN" altLang="zh-CN" smtClean="0">
                <a:solidFill>
                  <a:schemeClr val="bg2"/>
                </a:solidFill>
                <a:latin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r</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smtClean="0">
                <a:solidFill>
                  <a:schemeClr val="bg2"/>
                </a:solidFill>
                <a:latin typeface="Times New Roman" panose="02020603050405020304" pitchFamily="18" charset="0"/>
                <a:sym typeface="Symbol" panose="05050102010706020507" pitchFamily="18" charset="2"/>
              </a:rPr>
              <a:t></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m</a:t>
            </a:r>
            <a:r>
              <a:rPr lang="zh-CN" altLang="zh-CN" baseline="-30000" smtClean="0">
                <a:solidFill>
                  <a:schemeClr val="bg2"/>
                </a:solidFill>
                <a:latin typeface="Times New Roman" panose="02020603050405020304" pitchFamily="18" charset="0"/>
                <a:cs typeface="Times New Roman" panose="02020603050405020304" pitchFamily="18" charset="0"/>
              </a:rPr>
              <a:t>1</a:t>
            </a:r>
            <a:r>
              <a:rPr lang="zh-CN" altLang="zh-CN" smtClean="0">
                <a:solidFill>
                  <a:schemeClr val="bg2"/>
                </a:solidFill>
                <a:latin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m</a:t>
            </a:r>
            <a:r>
              <a:rPr lang="zh-CN" altLang="zh-CN" baseline="-30000" smtClean="0">
                <a:solidFill>
                  <a:schemeClr val="bg2"/>
                </a:solidFill>
                <a:latin typeface="Times New Roman" panose="02020603050405020304" pitchFamily="18" charset="0"/>
                <a:cs typeface="Times New Roman" panose="02020603050405020304" pitchFamily="18" charset="0"/>
              </a:rPr>
              <a:t>3</a:t>
            </a:r>
            <a:r>
              <a:rPr lang="zh-CN" altLang="zh-CN" smtClean="0">
                <a:solidFill>
                  <a:schemeClr val="bg2"/>
                </a:solidFill>
                <a:latin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m</a:t>
            </a:r>
            <a:r>
              <a:rPr lang="zh-CN" altLang="zh-CN" baseline="-30000" smtClean="0">
                <a:solidFill>
                  <a:schemeClr val="bg2"/>
                </a:solidFill>
                <a:latin typeface="Times New Roman" panose="02020603050405020304" pitchFamily="18" charset="0"/>
                <a:cs typeface="Times New Roman" panose="02020603050405020304" pitchFamily="18" charset="0"/>
              </a:rPr>
              <a:t>5</a:t>
            </a:r>
            <a:r>
              <a:rPr lang="zh-CN" altLang="zh-CN" smtClean="0">
                <a:solidFill>
                  <a:schemeClr val="bg2"/>
                </a:solidFill>
                <a:latin typeface="Times New Roman" panose="02020603050405020304" pitchFamily="18" charset="0"/>
                <a:sym typeface="Symbol" panose="05050102010706020507" pitchFamily="18" charset="2"/>
              </a:rPr>
              <a:t></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m</a:t>
            </a:r>
            <a:r>
              <a:rPr lang="zh-CN" altLang="zh-CN" baseline="-30000" smtClean="0">
                <a:solidFill>
                  <a:schemeClr val="bg2"/>
                </a:solidFill>
                <a:latin typeface="Times New Roman" panose="02020603050405020304" pitchFamily="18" charset="0"/>
                <a:cs typeface="Times New Roman" panose="02020603050405020304" pitchFamily="18" charset="0"/>
              </a:rPr>
              <a:t>6</a:t>
            </a:r>
            <a:r>
              <a:rPr lang="zh-CN" altLang="zh-CN" smtClean="0">
                <a:solidFill>
                  <a:schemeClr val="bg2"/>
                </a:solidFill>
                <a:latin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m</a:t>
            </a:r>
            <a:r>
              <a:rPr lang="zh-CN" altLang="zh-CN" baseline="-30000" smtClean="0">
                <a:solidFill>
                  <a:schemeClr val="bg2"/>
                </a:solidFill>
                <a:latin typeface="Times New Roman" panose="02020603050405020304" pitchFamily="18" charset="0"/>
                <a:cs typeface="Times New Roman" panose="02020603050405020304" pitchFamily="18" charset="0"/>
              </a:rPr>
              <a:t>7</a:t>
            </a:r>
            <a:r>
              <a:rPr lang="zh-CN" altLang="zh-CN" smtClean="0">
                <a:solidFill>
                  <a:schemeClr val="bg2"/>
                </a:solidFill>
                <a:latin typeface="宋体" panose="02010600030101010101" pitchFamily="2" charset="-122"/>
              </a:rPr>
              <a:t>，</a:t>
            </a:r>
          </a:p>
          <a:p>
            <a:pPr eaLnBrk="1" hangingPunct="1">
              <a:buFont typeface="Wingdings" panose="05000000000000000000" pitchFamily="2" charset="2"/>
              <a:buNone/>
            </a:pPr>
            <a:r>
              <a:rPr lang="zh-CN" altLang="zh-CN" smtClean="0">
                <a:solidFill>
                  <a:schemeClr val="bg2"/>
                </a:solidFill>
                <a:latin typeface="宋体" panose="02010600030101010101" pitchFamily="2" charset="-122"/>
              </a:rPr>
              <a:t>   其成真赋值为</a:t>
            </a:r>
            <a:r>
              <a:rPr lang="zh-CN" altLang="zh-CN" smtClean="0">
                <a:solidFill>
                  <a:schemeClr val="bg2"/>
                </a:solidFill>
                <a:latin typeface="Times New Roman" panose="02020603050405020304" pitchFamily="18" charset="0"/>
                <a:cs typeface="Times New Roman" panose="02020603050405020304" pitchFamily="18" charset="0"/>
              </a:rPr>
              <a:t>001, 011, 101, 110, 111</a:t>
            </a:r>
            <a:r>
              <a:rPr lang="zh-CN" altLang="zh-CN" smtClean="0">
                <a:solidFill>
                  <a:schemeClr val="bg2"/>
                </a:solidFill>
                <a:latin typeface="宋体" panose="02010600030101010101" pitchFamily="2" charset="-122"/>
              </a:rPr>
              <a:t>，</a:t>
            </a:r>
          </a:p>
          <a:p>
            <a:pPr eaLnBrk="1" hangingPunct="1">
              <a:buFont typeface="Wingdings" panose="05000000000000000000" pitchFamily="2" charset="2"/>
              <a:buNone/>
            </a:pPr>
            <a:r>
              <a:rPr lang="zh-CN" altLang="zh-CN" smtClean="0">
                <a:solidFill>
                  <a:schemeClr val="bg2"/>
                </a:solidFill>
                <a:latin typeface="宋体" panose="02010600030101010101" pitchFamily="2" charset="-122"/>
              </a:rPr>
              <a:t>   其余的赋值 </a:t>
            </a:r>
            <a:r>
              <a:rPr lang="zh-CN" altLang="zh-CN" smtClean="0">
                <a:solidFill>
                  <a:schemeClr val="bg2"/>
                </a:solidFill>
                <a:latin typeface="Times New Roman" panose="02020603050405020304" pitchFamily="18" charset="0"/>
                <a:cs typeface="Times New Roman" panose="02020603050405020304" pitchFamily="18" charset="0"/>
              </a:rPr>
              <a:t>000, 010, 100</a:t>
            </a:r>
            <a:r>
              <a:rPr lang="zh-CN" altLang="zh-CN" smtClean="0">
                <a:solidFill>
                  <a:schemeClr val="bg2"/>
                </a:solidFill>
                <a:latin typeface="Times New Roman" panose="02020603050405020304" pitchFamily="18" charset="0"/>
              </a:rPr>
              <a:t>为</a:t>
            </a:r>
            <a:r>
              <a:rPr lang="zh-CN" altLang="zh-CN" smtClean="0">
                <a:solidFill>
                  <a:schemeClr val="bg2"/>
                </a:solidFill>
                <a:latin typeface="宋体" panose="02010600030101010101" pitchFamily="2" charset="-122"/>
              </a:rPr>
              <a:t>成假赋值</a:t>
            </a:r>
            <a:r>
              <a:rPr lang="zh-CN" altLang="zh-CN" smtClean="0">
                <a:solidFill>
                  <a:schemeClr val="bg2"/>
                </a:solidFill>
                <a:latin typeface="Times New Roman" panose="02020603050405020304" pitchFamily="18" charset="0"/>
                <a:cs typeface="Times New Roman" panose="02020603050405020304" pitchFamily="18" charset="0"/>
              </a:rPr>
              <a:t>.</a:t>
            </a:r>
            <a:r>
              <a:rPr lang="zh-CN" altLang="zh-CN" smtClean="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zh-CN" smtClean="0">
                <a:latin typeface="Times New Roman" panose="02020603050405020304" pitchFamily="18" charset="0"/>
                <a:cs typeface="Times New Roman" panose="02020603050405020304" pitchFamily="18" charset="0"/>
              </a:rPr>
              <a:t>      </a:t>
            </a:r>
            <a:r>
              <a:rPr lang="zh-CN" altLang="zh-CN" smtClean="0">
                <a:latin typeface="宋体" panose="02010600030101010101" pitchFamily="2" charset="-122"/>
              </a:rPr>
              <a:t>类似地，由主合取范式也可立即求出成</a:t>
            </a:r>
          </a:p>
          <a:p>
            <a:pPr eaLnBrk="1" hangingPunct="1">
              <a:buFont typeface="Wingdings" panose="05000000000000000000" pitchFamily="2" charset="2"/>
              <a:buNone/>
            </a:pPr>
            <a:r>
              <a:rPr lang="zh-CN" altLang="zh-CN" smtClean="0">
                <a:latin typeface="宋体" panose="02010600030101010101" pitchFamily="2" charset="-122"/>
              </a:rPr>
              <a:t>   假赋值和成真赋值</a:t>
            </a:r>
            <a:r>
              <a:rPr lang="zh-CN" altLang="zh-CN"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7" dur="500"/>
                                        <p:tgtEl>
                                          <p:spTgt spid="2662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10"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0856E1-4A72-4D50-B007-B3051CD5518F}" type="slidenum">
              <a:rPr lang="zh-CN" altLang="zh-CN" sz="1200" b="0">
                <a:latin typeface="Arial Black" panose="020B0A04020102020204" pitchFamily="34" charset="0"/>
              </a:rPr>
              <a:pPr>
                <a:spcBef>
                  <a:spcPct val="0"/>
                </a:spcBef>
                <a:buClrTx/>
                <a:buSzTx/>
                <a:buFontTx/>
                <a:buNone/>
              </a:pPr>
              <a:t>27</a:t>
            </a:fld>
            <a:endParaRPr lang="zh-CN" altLang="zh-CN" sz="1200" b="0">
              <a:latin typeface="Arial Black" panose="020B0A04020102020204" pitchFamily="34" charset="0"/>
            </a:endParaRPr>
          </a:p>
        </p:txBody>
      </p:sp>
      <p:sp>
        <p:nvSpPr>
          <p:cNvPr id="26627" name="Rectangle 2"/>
          <p:cNvSpPr>
            <a:spLocks noGrp="1" noChangeArrowheads="1"/>
          </p:cNvSpPr>
          <p:nvPr>
            <p:ph type="title"/>
          </p:nvPr>
        </p:nvSpPr>
        <p:spPr>
          <a:xfrm>
            <a:off x="457200" y="457200"/>
            <a:ext cx="8229600" cy="990600"/>
          </a:xfrm>
        </p:spPr>
        <p:txBody>
          <a:bodyPr/>
          <a:lstStyle/>
          <a:p>
            <a:pPr eaLnBrk="1" hangingPunct="1"/>
            <a:r>
              <a:rPr lang="zh-CN" altLang="zh-CN" smtClean="0">
                <a:latin typeface="宋体" panose="02010600030101010101" pitchFamily="2" charset="-122"/>
              </a:rPr>
              <a:t>主范式的用途(续)</a:t>
            </a:r>
          </a:p>
        </p:txBody>
      </p:sp>
      <p:sp>
        <p:nvSpPr>
          <p:cNvPr id="27651" name="Rectangle 3"/>
          <p:cNvSpPr>
            <a:spLocks noGrp="1" noChangeArrowheads="1"/>
          </p:cNvSpPr>
          <p:nvPr>
            <p:ph type="body" idx="1"/>
          </p:nvPr>
        </p:nvSpPr>
        <p:spPr>
          <a:xfrm>
            <a:off x="468313" y="1628775"/>
            <a:ext cx="8229600" cy="4800600"/>
          </a:xfrm>
        </p:spPr>
        <p:txBody>
          <a:bodyPr/>
          <a:lstStyle/>
          <a:p>
            <a:pPr algn="just" eaLnBrk="1" hangingPunct="1">
              <a:buFont typeface="Wingdings" panose="05000000000000000000" pitchFamily="2" charset="2"/>
              <a:buNone/>
            </a:pPr>
            <a:r>
              <a:rPr lang="zh-CN" altLang="zh-CN" sz="2800" smtClean="0">
                <a:latin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rPr>
              <a:t>2)  </a:t>
            </a:r>
            <a:r>
              <a:rPr lang="zh-CN" altLang="zh-CN" sz="2800" smtClean="0">
                <a:latin typeface="宋体" panose="02010600030101010101" pitchFamily="2" charset="-122"/>
              </a:rPr>
              <a:t>判断公式的类型</a:t>
            </a:r>
            <a:r>
              <a:rPr lang="zh-CN" altLang="zh-CN" sz="280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smtClean="0">
                <a:latin typeface="宋体" panose="02010600030101010101" pitchFamily="2" charset="-122"/>
              </a:rPr>
              <a:t>设</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含</a:t>
            </a:r>
            <a:r>
              <a:rPr lang="zh-CN" altLang="zh-CN" sz="2800" i="1"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个命题变项，则</a:t>
            </a:r>
            <a:r>
              <a:rPr lang="zh-CN" altLang="zh-CN" sz="280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为重言式</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的主析取范式含</a:t>
            </a:r>
            <a:r>
              <a:rPr lang="zh-CN" altLang="zh-CN" sz="2800" smtClean="0">
                <a:latin typeface="Times New Roman" panose="02020603050405020304" pitchFamily="18" charset="0"/>
                <a:cs typeface="Times New Roman" panose="02020603050405020304" pitchFamily="18" charset="0"/>
              </a:rPr>
              <a:t>2</a:t>
            </a:r>
            <a:r>
              <a:rPr lang="zh-CN" altLang="zh-CN" sz="2800" i="1" baseline="30000"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个极小项</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的主合取范式为</a:t>
            </a:r>
            <a:r>
              <a:rPr lang="zh-CN" altLang="zh-CN" sz="2800" smtClean="0">
                <a:latin typeface="Times New Roman" panose="02020603050405020304" pitchFamily="18" charset="0"/>
                <a:cs typeface="Times New Roman" panose="02020603050405020304" pitchFamily="18" charset="0"/>
              </a:rPr>
              <a:t>1.</a:t>
            </a:r>
          </a:p>
          <a:p>
            <a:pPr algn="just" eaLnBrk="1" hangingPunct="1">
              <a:buFont typeface="Wingdings" panose="05000000000000000000" pitchFamily="2" charset="2"/>
              <a:buNone/>
            </a:pP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为矛盾式</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smtClean="0">
                <a:latin typeface="Times New Roman" panose="02020603050405020304" pitchFamily="18" charset="0"/>
                <a:cs typeface="Times New Roman" panose="02020603050405020304" pitchFamily="18" charset="0"/>
              </a:rPr>
              <a:t> </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的主析取范式为</a:t>
            </a:r>
            <a:r>
              <a:rPr lang="zh-CN" altLang="zh-CN" sz="2800" smtClean="0">
                <a:latin typeface="Times New Roman" panose="02020603050405020304" pitchFamily="18" charset="0"/>
                <a:cs typeface="Times New Roman" panose="02020603050405020304" pitchFamily="18" charset="0"/>
              </a:rPr>
              <a:t>0 </a:t>
            </a:r>
          </a:p>
          <a:p>
            <a:pPr algn="just" eaLnBrk="1" hangingPunct="1">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的主合析取范式含</a:t>
            </a:r>
            <a:r>
              <a:rPr lang="zh-CN" altLang="zh-CN" sz="2800" smtClean="0">
                <a:latin typeface="Times New Roman" panose="02020603050405020304" pitchFamily="18" charset="0"/>
                <a:cs typeface="Times New Roman" panose="02020603050405020304" pitchFamily="18" charset="0"/>
              </a:rPr>
              <a:t>2</a:t>
            </a:r>
            <a:r>
              <a:rPr lang="zh-CN" altLang="zh-CN" sz="2800" i="1" baseline="30000" smtClean="0">
                <a:latin typeface="Times New Roman" panose="02020603050405020304" pitchFamily="18" charset="0"/>
                <a:cs typeface="Times New Roman" panose="02020603050405020304" pitchFamily="18" charset="0"/>
              </a:rPr>
              <a:t>n</a:t>
            </a:r>
            <a:r>
              <a:rPr lang="zh-CN" altLang="zh-CN" sz="2800" smtClean="0">
                <a:latin typeface="宋体" panose="02010600030101010101" pitchFamily="2" charset="-122"/>
              </a:rPr>
              <a:t>个极大项</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为非重言式的可满足式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的主析取范式中至少含一个且不含全部极小项</a:t>
            </a:r>
            <a:endParaRPr lang="zh-CN" altLang="zh-CN" sz="280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z="2800" smtClean="0">
                <a:latin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smtClean="0">
                <a:latin typeface="宋体" panose="02010600030101010101" pitchFamily="2" charset="-122"/>
              </a:rPr>
              <a:t>的主合取范式中至少含一个且不含全部极大项</a:t>
            </a:r>
            <a:r>
              <a:rPr lang="zh-CN" altLang="zh-CN"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7" dur="500"/>
                                        <p:tgtEl>
                                          <p:spTgt spid="276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10" dur="500"/>
                                        <p:tgtEl>
                                          <p:spTgt spid="27651">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15" dur="500"/>
                                        <p:tgtEl>
                                          <p:spTgt spid="27651">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18" dur="500"/>
                                        <p:tgtEl>
                                          <p:spTgt spid="27651">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21"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C56620-80B8-44F0-AAD2-3BFC55A0ADF9}" type="slidenum">
              <a:rPr lang="zh-CN" altLang="zh-CN" sz="1200" b="0">
                <a:latin typeface="Arial Black" panose="020B0A04020102020204" pitchFamily="34" charset="0"/>
              </a:rPr>
              <a:pPr>
                <a:spcBef>
                  <a:spcPct val="0"/>
                </a:spcBef>
                <a:buClrTx/>
                <a:buSzTx/>
                <a:buFontTx/>
                <a:buNone/>
              </a:pPr>
              <a:t>28</a:t>
            </a:fld>
            <a:endParaRPr lang="zh-CN" altLang="zh-CN" sz="1200" b="0">
              <a:latin typeface="Arial Black" panose="020B0A04020102020204" pitchFamily="34" charset="0"/>
            </a:endParaRPr>
          </a:p>
        </p:txBody>
      </p:sp>
      <p:sp>
        <p:nvSpPr>
          <p:cNvPr id="27651" name="Rectangle 2"/>
          <p:cNvSpPr>
            <a:spLocks noGrp="1" noChangeArrowheads="1"/>
          </p:cNvSpPr>
          <p:nvPr>
            <p:ph type="title"/>
          </p:nvPr>
        </p:nvSpPr>
        <p:spPr>
          <a:xfrm>
            <a:off x="457200" y="457200"/>
            <a:ext cx="8229600" cy="1066800"/>
          </a:xfrm>
        </p:spPr>
        <p:txBody>
          <a:bodyPr/>
          <a:lstStyle/>
          <a:p>
            <a:pPr eaLnBrk="1" hangingPunct="1"/>
            <a:r>
              <a:rPr lang="zh-CN" altLang="zh-CN" smtClean="0">
                <a:latin typeface="宋体" panose="02010600030101010101" pitchFamily="2" charset="-122"/>
              </a:rPr>
              <a:t>主范式的用途(续)</a:t>
            </a:r>
          </a:p>
        </p:txBody>
      </p:sp>
      <p:sp>
        <p:nvSpPr>
          <p:cNvPr id="28675" name="Rectangle 3"/>
          <p:cNvSpPr>
            <a:spLocks noGrp="1" noChangeArrowheads="1"/>
          </p:cNvSpPr>
          <p:nvPr>
            <p:ph type="body" idx="1"/>
          </p:nvPr>
        </p:nvSpPr>
        <p:spPr>
          <a:xfrm>
            <a:off x="900113" y="1989138"/>
            <a:ext cx="7559675" cy="32004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400" smtClean="0">
                <a:latin typeface="宋体" panose="02010600030101010101" pitchFamily="2" charset="-122"/>
              </a:rPr>
              <a:t>例</a:t>
            </a:r>
            <a:r>
              <a:rPr lang="zh-CN" altLang="zh-CN" sz="2400" smtClean="0">
                <a:latin typeface="Times New Roman" panose="02020603050405020304" pitchFamily="18" charset="0"/>
                <a:cs typeface="Times New Roman" panose="02020603050405020304" pitchFamily="18" charset="0"/>
              </a:rPr>
              <a:t> </a:t>
            </a:r>
            <a:r>
              <a:rPr lang="zh-CN" altLang="zh-CN" sz="2400" smtClean="0">
                <a:latin typeface="宋体" panose="02010600030101010101" pitchFamily="2" charset="-122"/>
              </a:rPr>
              <a:t>用主析取范式判断下述两个公式是否等值：</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smtClean="0">
                <a:latin typeface="宋体" panose="02010600030101010101" pitchFamily="2" charset="-122"/>
              </a:rPr>
              <a:t>  ⑴</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a:t>
            </a:r>
            <a:r>
              <a:rPr lang="zh-CN" altLang="zh-CN" sz="2400" smtClean="0">
                <a:latin typeface="Times New Roman" panose="02020603050405020304" pitchFamily="18" charset="0"/>
                <a:cs typeface="Times New Roman" panose="02020603050405020304" pitchFamily="18" charset="0"/>
              </a:rPr>
              <a:t>) </a:t>
            </a:r>
            <a:r>
              <a:rPr lang="zh-CN" altLang="zh-CN" sz="2400" smtClean="0">
                <a:latin typeface="宋体" panose="02010600030101010101" pitchFamily="2" charset="-122"/>
              </a:rPr>
              <a:t>与</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rPr>
              <a:t>)</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smtClean="0">
                <a:latin typeface="宋体" panose="02010600030101010101" pitchFamily="2" charset="-122"/>
              </a:rPr>
              <a:t>  ⑵</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a:t>
            </a:r>
            <a:r>
              <a:rPr lang="zh-CN" altLang="zh-CN" sz="2400" smtClean="0">
                <a:latin typeface="Times New Roman" panose="02020603050405020304" pitchFamily="18" charset="0"/>
                <a:cs typeface="Times New Roman" panose="02020603050405020304" pitchFamily="18" charset="0"/>
              </a:rPr>
              <a:t>) </a:t>
            </a:r>
            <a:r>
              <a:rPr lang="zh-CN" altLang="zh-CN" sz="2400" smtClean="0">
                <a:latin typeface="宋体" panose="02010600030101010101" pitchFamily="2" charset="-122"/>
              </a:rPr>
              <a:t>与</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rPr>
              <a:t>)</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smtClean="0">
                <a:latin typeface="宋体" panose="02010600030101010101" pitchFamily="2" charset="-122"/>
              </a:rPr>
              <a:t>解 </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a:t>
            </a:r>
            <a:r>
              <a:rPr lang="zh-CN" altLang="zh-CN" sz="2400" smtClean="0">
                <a:latin typeface="Times New Roman" panose="02020603050405020304" pitchFamily="18" charset="0"/>
                <a:cs typeface="Times New Roman" panose="02020603050405020304" pitchFamily="18" charset="0"/>
              </a:rPr>
              <a:t>) =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0</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1</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2</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3</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4</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5</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7</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baseline="-30000" smtClean="0">
                <a:latin typeface="Times New Roman" panose="02020603050405020304" pitchFamily="18" charset="0"/>
                <a:cs typeface="Times New Roman" panose="02020603050405020304" pitchFamily="18" charset="0"/>
              </a:rPr>
              <a:t>            </a:t>
            </a:r>
            <a:r>
              <a:rPr lang="zh-CN" altLang="zh-CN" sz="2400" smtClean="0">
                <a:latin typeface="Times New Roman" panose="02020603050405020304" pitchFamily="18" charset="0"/>
                <a:cs typeface="Times New Roman" panose="02020603050405020304" pitchFamily="18" charset="0"/>
              </a:rPr>
              <a:t>(</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rPr>
              <a:t>)</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 </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0</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1</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2</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3</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4</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5</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7</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p</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q</a:t>
            </a:r>
            <a:r>
              <a:rPr lang="zh-CN" altLang="zh-CN" sz="2400" smtClean="0">
                <a:latin typeface="Times New Roman" panose="02020603050405020304" pitchFamily="18" charset="0"/>
                <a:cs typeface="Times New Roman" panose="02020603050405020304" pitchFamily="18" charset="0"/>
              </a:rPr>
              <a:t>)</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r </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1</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3</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4</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5</a:t>
            </a:r>
            <a:r>
              <a:rPr lang="zh-CN" altLang="zh-CN" sz="24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400" smtClean="0">
                <a:latin typeface="Times New Roman" panose="02020603050405020304" pitchFamily="18" charset="0"/>
                <a:cs typeface="Times New Roman" panose="02020603050405020304" pitchFamily="18" charset="0"/>
              </a:rPr>
              <a:t> </a:t>
            </a:r>
            <a:r>
              <a:rPr lang="zh-CN" altLang="zh-CN" sz="2400" i="1" smtClean="0">
                <a:latin typeface="Times New Roman" panose="02020603050405020304" pitchFamily="18" charset="0"/>
                <a:cs typeface="Times New Roman" panose="02020603050405020304" pitchFamily="18" charset="0"/>
              </a:rPr>
              <a:t>m</a:t>
            </a:r>
            <a:r>
              <a:rPr lang="zh-CN" altLang="zh-CN" sz="2400" baseline="-30000" smtClean="0">
                <a:latin typeface="Times New Roman" panose="02020603050405020304" pitchFamily="18" charset="0"/>
                <a:cs typeface="Times New Roman" panose="02020603050405020304" pitchFamily="18" charset="0"/>
              </a:rPr>
              <a:t>7</a:t>
            </a:r>
            <a:endParaRPr lang="zh-CN" altLang="zh-CN"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400" smtClean="0">
                <a:latin typeface="宋体" panose="02010600030101010101" pitchFamily="2" charset="-122"/>
              </a:rPr>
              <a:t>显见，⑴中的两公式等值，而⑵的不等值</a:t>
            </a:r>
            <a:r>
              <a:rPr lang="zh-CN" altLang="zh-CN" sz="2400" smtClean="0">
                <a:latin typeface="Times New Roman" panose="02020603050405020304" pitchFamily="18" charset="0"/>
                <a:cs typeface="Times New Roman" panose="02020603050405020304" pitchFamily="18" charset="0"/>
              </a:rPr>
              <a:t>.</a:t>
            </a:r>
            <a:r>
              <a:rPr lang="zh-CN" altLang="zh-CN" sz="2400" smtClean="0">
                <a:latin typeface="宋体" panose="02010600030101010101" pitchFamily="2" charset="-122"/>
              </a:rPr>
              <a:t>  </a:t>
            </a:r>
            <a:r>
              <a:rPr lang="zh-CN" altLang="zh-CN" sz="2400" smtClean="0"/>
              <a:t> </a:t>
            </a:r>
          </a:p>
        </p:txBody>
      </p:sp>
      <p:sp>
        <p:nvSpPr>
          <p:cNvPr id="27653" name="Text Box 4"/>
          <p:cNvSpPr txBox="1">
            <a:spLocks noChangeArrowheads="1"/>
          </p:cNvSpPr>
          <p:nvPr/>
        </p:nvSpPr>
        <p:spPr bwMode="auto">
          <a:xfrm>
            <a:off x="381000" y="1524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400">
                <a:latin typeface="Times New Roman" panose="02020603050405020304" pitchFamily="18" charset="0"/>
              </a:rPr>
              <a:t>(</a:t>
            </a:r>
            <a:r>
              <a:rPr lang="zh-CN" altLang="zh-CN" sz="2400">
                <a:latin typeface="Times New Roman" panose="02020603050405020304" pitchFamily="18" charset="0"/>
                <a:cs typeface="Times New Roman" panose="02020603050405020304" pitchFamily="18" charset="0"/>
              </a:rPr>
              <a:t>3)  </a:t>
            </a:r>
            <a:r>
              <a:rPr lang="zh-CN" altLang="zh-CN" sz="2400">
                <a:latin typeface="宋体" panose="02010600030101010101" pitchFamily="2" charset="-122"/>
              </a:rPr>
              <a:t>判断两个公式是否等值</a:t>
            </a:r>
          </a:p>
        </p:txBody>
      </p:sp>
      <p:sp>
        <p:nvSpPr>
          <p:cNvPr id="28677" name="Text Box 5"/>
          <p:cNvSpPr txBox="1">
            <a:spLocks noChangeArrowheads="1"/>
          </p:cNvSpPr>
          <p:nvPr/>
        </p:nvSpPr>
        <p:spPr bwMode="auto">
          <a:xfrm>
            <a:off x="611188" y="5300663"/>
            <a:ext cx="82232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zh-CN" sz="2400">
                <a:latin typeface="宋体" panose="02010600030101010101" pitchFamily="2" charset="-122"/>
              </a:rPr>
              <a:t>说明：</a:t>
            </a:r>
          </a:p>
          <a:p>
            <a:pPr algn="just" eaLnBrk="1" hangingPunct="1">
              <a:buFont typeface="Wingdings" panose="05000000000000000000" pitchFamily="2" charset="2"/>
              <a:buNone/>
            </a:pPr>
            <a:r>
              <a:rPr lang="zh-CN" altLang="zh-CN" sz="2400">
                <a:latin typeface="宋体" panose="02010600030101010101" pitchFamily="2" charset="-122"/>
              </a:rPr>
              <a:t>  由公式</a:t>
            </a:r>
            <a:r>
              <a:rPr lang="zh-CN" altLang="zh-CN" sz="2400" i="1">
                <a:latin typeface="Times New Roman" panose="02020603050405020304" pitchFamily="18" charset="0"/>
                <a:cs typeface="Times New Roman" panose="02020603050405020304" pitchFamily="18" charset="0"/>
              </a:rPr>
              <a:t>A</a:t>
            </a:r>
            <a:r>
              <a:rPr lang="zh-CN" altLang="zh-CN" sz="2400">
                <a:latin typeface="宋体" panose="02010600030101010101" pitchFamily="2" charset="-122"/>
              </a:rPr>
              <a:t>的主析取范式确定它的主合取范式，反之亦然</a:t>
            </a:r>
            <a:r>
              <a:rPr lang="zh-CN" altLang="zh-CN" sz="240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zh-CN" altLang="zh-CN" sz="2400">
                <a:latin typeface="宋体" panose="02010600030101010101" pitchFamily="2" charset="-122"/>
              </a:rPr>
              <a:t>  用公式</a:t>
            </a:r>
            <a:r>
              <a:rPr lang="zh-CN" altLang="zh-CN" sz="2400" i="1">
                <a:latin typeface="Times New Roman" panose="02020603050405020304" pitchFamily="18" charset="0"/>
                <a:cs typeface="Times New Roman" panose="02020603050405020304" pitchFamily="18" charset="0"/>
              </a:rPr>
              <a:t>A</a:t>
            </a:r>
            <a:r>
              <a:rPr lang="zh-CN" altLang="zh-CN" sz="2400">
                <a:latin typeface="宋体" panose="02010600030101010101" pitchFamily="2" charset="-122"/>
              </a:rPr>
              <a:t>的真值表求</a:t>
            </a:r>
            <a:r>
              <a:rPr lang="zh-CN" altLang="zh-CN" sz="2400" i="1">
                <a:latin typeface="Times New Roman" panose="02020603050405020304" pitchFamily="18" charset="0"/>
                <a:cs typeface="Times New Roman" panose="02020603050405020304" pitchFamily="18" charset="0"/>
              </a:rPr>
              <a:t>A</a:t>
            </a:r>
            <a:r>
              <a:rPr lang="zh-CN" altLang="zh-CN" sz="2400">
                <a:latin typeface="宋体" panose="02010600030101010101" pitchFamily="2" charset="-122"/>
              </a:rPr>
              <a:t>的主范式</a:t>
            </a:r>
            <a:r>
              <a:rPr lang="zh-CN" altLang="zh-CN" sz="24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7" dur="500"/>
                                        <p:tgtEl>
                                          <p:spTgt spid="286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0" dur="500"/>
                                        <p:tgtEl>
                                          <p:spTgt spid="2867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13" dur="500"/>
                                        <p:tgtEl>
                                          <p:spTgt spid="2867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16" dur="500"/>
                                        <p:tgtEl>
                                          <p:spTgt spid="28675">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8677"/>
                                        </p:tgtEl>
                                        <p:attrNameLst>
                                          <p:attrName>style.visibility</p:attrName>
                                        </p:attrNameLst>
                                      </p:cBhvr>
                                      <p:to>
                                        <p:strVal val="visible"/>
                                      </p:to>
                                    </p:set>
                                    <p:animEffect transition="in" filter="blinds(horizontal)">
                                      <p:cBhvr>
                                        <p:cTn id="21"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F9977E-7F2D-45A6-B5ED-3C3C27E2D37E}" type="slidenum">
              <a:rPr lang="zh-CN" altLang="zh-CN" sz="1200" b="0">
                <a:latin typeface="Arial Black" panose="020B0A04020102020204" pitchFamily="34" charset="0"/>
              </a:rPr>
              <a:pPr>
                <a:spcBef>
                  <a:spcPct val="0"/>
                </a:spcBef>
                <a:buClrTx/>
                <a:buSzTx/>
                <a:buFontTx/>
                <a:buNone/>
              </a:pPr>
              <a:t>29</a:t>
            </a:fld>
            <a:endParaRPr lang="zh-CN" altLang="zh-CN" sz="1200" b="0">
              <a:latin typeface="Arial Black" panose="020B0A04020102020204" pitchFamily="34" charset="0"/>
            </a:endParaRPr>
          </a:p>
        </p:txBody>
      </p:sp>
      <p:sp>
        <p:nvSpPr>
          <p:cNvPr id="28675" name="Rectangle 2"/>
          <p:cNvSpPr>
            <a:spLocks noGrp="1" noChangeArrowheads="1"/>
          </p:cNvSpPr>
          <p:nvPr>
            <p:ph type="title"/>
          </p:nvPr>
        </p:nvSpPr>
        <p:spPr>
          <a:xfrm>
            <a:off x="457200" y="457200"/>
            <a:ext cx="8229600" cy="1066800"/>
          </a:xfrm>
        </p:spPr>
        <p:txBody>
          <a:bodyPr/>
          <a:lstStyle/>
          <a:p>
            <a:pPr eaLnBrk="1" hangingPunct="1"/>
            <a:r>
              <a:rPr lang="zh-CN" altLang="zh-CN" smtClean="0">
                <a:latin typeface="宋体" panose="02010600030101010101" pitchFamily="2" charset="-122"/>
              </a:rPr>
              <a:t>主范式的用途(续)</a:t>
            </a:r>
          </a:p>
        </p:txBody>
      </p:sp>
      <p:sp>
        <p:nvSpPr>
          <p:cNvPr id="28676" name="Rectangle 3"/>
          <p:cNvSpPr>
            <a:spLocks noGrp="1" noChangeArrowheads="1"/>
          </p:cNvSpPr>
          <p:nvPr>
            <p:ph type="body" idx="1"/>
          </p:nvPr>
        </p:nvSpPr>
        <p:spPr>
          <a:xfrm>
            <a:off x="755650" y="1844675"/>
            <a:ext cx="7704138" cy="4392613"/>
          </a:xfrm>
          <a:solidFill>
            <a:srgbClr val="D9F1FF"/>
          </a:solidFill>
          <a:ln w="28575">
            <a:solidFill>
              <a:srgbClr val="0000FF"/>
            </a:solidFill>
            <a:miter lim="800000"/>
            <a:headEnd/>
            <a:tailEnd/>
          </a:ln>
        </p:spPr>
        <p:txBody>
          <a:bodyPr/>
          <a:lstStyle/>
          <a:p>
            <a:pPr algn="just" eaLnBrk="1" hangingPunct="1">
              <a:lnSpc>
                <a:spcPct val="80000"/>
              </a:lnSpc>
              <a:buFont typeface="Wingdings" panose="05000000000000000000" pitchFamily="2" charset="2"/>
              <a:buNone/>
            </a:pPr>
            <a:r>
              <a:rPr lang="zh-CN" altLang="zh-CN" sz="2400" smtClean="0">
                <a:latin typeface="宋体" panose="02010600030101010101" pitchFamily="2" charset="-122"/>
              </a:rPr>
              <a:t>  </a:t>
            </a:r>
            <a:r>
              <a:rPr lang="zh-CN" altLang="zh-CN" sz="2800" smtClean="0">
                <a:latin typeface="宋体" panose="02010600030101010101" pitchFamily="2" charset="-122"/>
              </a:rPr>
              <a:t>例</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某公司要从赵、钱、孙、李、周五名新毕</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业的大学生中选派一些人出国学习</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选派必须</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满足以下条件：</a:t>
            </a:r>
            <a:r>
              <a:rPr lang="zh-CN" altLang="zh-CN" sz="2800" smtClean="0">
                <a:latin typeface="Times New Roman" panose="02020603050405020304" pitchFamily="18" charset="0"/>
                <a:cs typeface="Times New Roman" panose="02020603050405020304" pitchFamily="18" charset="0"/>
              </a:rPr>
              <a:t>    </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(1)若赵去，钱也去；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(2)李、周两人中至少有一人去；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(3)钱、孙两人中有一人去且仅去一人；</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(4)孙、李两人同去或同不去；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(5)若周去，则赵、钱也去</a:t>
            </a:r>
            <a:r>
              <a:rPr lang="zh-CN" altLang="zh-CN" sz="2800" smtClean="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zh-CN" altLang="zh-CN" sz="2800" smtClean="0">
                <a:latin typeface="宋体" panose="02010600030101010101" pitchFamily="2" charset="-122"/>
              </a:rPr>
              <a:t>试用主析取范式法分析该公司如何选派他们出</a:t>
            </a:r>
          </a:p>
          <a:p>
            <a:pPr eaLnBrk="1" hangingPunct="1">
              <a:lnSpc>
                <a:spcPct val="80000"/>
              </a:lnSpc>
              <a:buFont typeface="Wingdings" panose="05000000000000000000" pitchFamily="2" charset="2"/>
              <a:buNone/>
            </a:pPr>
            <a:r>
              <a:rPr lang="zh-CN" altLang="zh-CN" sz="2800" smtClean="0">
                <a:latin typeface="宋体" panose="02010600030101010101" pitchFamily="2" charset="-122"/>
              </a:rPr>
              <a:t>国？</a:t>
            </a:r>
            <a:endParaRPr lang="zh-CN" altLang="zh-CN"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24BA34B-BCB4-45FB-9772-C334DA6F71E6}" type="slidenum">
              <a:rPr lang="zh-CN" altLang="zh-CN" sz="1200" b="0">
                <a:latin typeface="Arial Black" panose="020B0A04020102020204" pitchFamily="34" charset="0"/>
              </a:rPr>
              <a:pPr>
                <a:spcBef>
                  <a:spcPct val="0"/>
                </a:spcBef>
                <a:buClrTx/>
                <a:buSzTx/>
                <a:buFontTx/>
                <a:buNone/>
              </a:pPr>
              <a:t>3</a:t>
            </a:fld>
            <a:endParaRPr lang="zh-CN" altLang="zh-CN" sz="1200" b="0">
              <a:latin typeface="Arial Black" panose="020B0A04020102020204" pitchFamily="34" charset="0"/>
            </a:endParaRPr>
          </a:p>
        </p:txBody>
      </p:sp>
      <p:sp>
        <p:nvSpPr>
          <p:cNvPr id="6147" name="Rectangle 2"/>
          <p:cNvSpPr>
            <a:spLocks noGrp="1" noChangeArrowheads="1"/>
          </p:cNvSpPr>
          <p:nvPr>
            <p:ph type="title"/>
          </p:nvPr>
        </p:nvSpPr>
        <p:spPr>
          <a:xfrm>
            <a:off x="457200" y="609600"/>
            <a:ext cx="8229600" cy="1371600"/>
          </a:xfrm>
        </p:spPr>
        <p:txBody>
          <a:bodyPr/>
          <a:lstStyle/>
          <a:p>
            <a:pPr eaLnBrk="1" hangingPunct="1"/>
            <a:r>
              <a:rPr lang="zh-CN" altLang="zh-CN" smtClean="0">
                <a:latin typeface="Times New Roman" panose="02020603050405020304" pitchFamily="18" charset="0"/>
              </a:rPr>
              <a:t>1.</a:t>
            </a:r>
            <a:r>
              <a:rPr lang="en-US" altLang="zh-CN" smtClean="0">
                <a:latin typeface="Times New Roman" panose="02020603050405020304" pitchFamily="18" charset="0"/>
              </a:rPr>
              <a:t>4 </a:t>
            </a:r>
            <a:r>
              <a:rPr lang="zh-CN" altLang="zh-CN" smtClean="0">
                <a:latin typeface="Times New Roman" panose="02020603050405020304" pitchFamily="18" charset="0"/>
              </a:rPr>
              <a:t>范式</a:t>
            </a:r>
            <a:r>
              <a:rPr lang="zh-CN" altLang="zh-CN" b="0" smtClean="0"/>
              <a:t> </a:t>
            </a:r>
          </a:p>
        </p:txBody>
      </p:sp>
      <p:sp>
        <p:nvSpPr>
          <p:cNvPr id="6148" name="Rectangle 3"/>
          <p:cNvSpPr>
            <a:spLocks noGrp="1" noChangeArrowheads="1"/>
          </p:cNvSpPr>
          <p:nvPr>
            <p:ph type="body" idx="1"/>
          </p:nvPr>
        </p:nvSpPr>
        <p:spPr>
          <a:xfrm>
            <a:off x="457200" y="2362200"/>
            <a:ext cx="8229600" cy="3352800"/>
          </a:xfrm>
        </p:spPr>
        <p:txBody>
          <a:bodyPr/>
          <a:lstStyle/>
          <a:p>
            <a:pPr eaLnBrk="1" hangingPunct="1">
              <a:spcBef>
                <a:spcPct val="80000"/>
              </a:spcBef>
              <a:buSzPct val="150000"/>
              <a:buFont typeface="Wingdings" panose="05000000000000000000" pitchFamily="2" charset="2"/>
              <a:buChar char="§"/>
            </a:pPr>
            <a:r>
              <a:rPr lang="zh-CN" altLang="zh-CN" smtClean="0">
                <a:latin typeface="Times New Roman" panose="02020603050405020304" pitchFamily="18" charset="0"/>
              </a:rPr>
              <a:t>析取范式与合取范式</a:t>
            </a:r>
            <a:r>
              <a:rPr lang="zh-CN" altLang="zh-CN" smtClean="0"/>
              <a:t> </a:t>
            </a:r>
          </a:p>
          <a:p>
            <a:pPr eaLnBrk="1" hangingPunct="1">
              <a:spcBef>
                <a:spcPct val="80000"/>
              </a:spcBef>
              <a:buSzPct val="150000"/>
              <a:buFont typeface="Wingdings" panose="05000000000000000000" pitchFamily="2" charset="2"/>
              <a:buChar char="§"/>
            </a:pPr>
            <a:r>
              <a:rPr lang="zh-CN" altLang="zh-CN" smtClean="0">
                <a:latin typeface="Times New Roman" panose="02020603050405020304" pitchFamily="18" charset="0"/>
              </a:rPr>
              <a:t>主析取范式与主合取范式</a:t>
            </a:r>
            <a:r>
              <a:rPr lang="zh-CN" altLang="zh-CN"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214F0B-800F-4B98-9149-6538C80E29E8}" type="slidenum">
              <a:rPr lang="zh-CN" altLang="zh-CN" sz="1200" b="0">
                <a:latin typeface="Arial Black" panose="020B0A04020102020204" pitchFamily="34" charset="0"/>
              </a:rPr>
              <a:pPr>
                <a:spcBef>
                  <a:spcPct val="0"/>
                </a:spcBef>
                <a:buClrTx/>
                <a:buSzTx/>
                <a:buFontTx/>
                <a:buNone/>
              </a:pPr>
              <a:t>30</a:t>
            </a:fld>
            <a:endParaRPr lang="zh-CN" altLang="zh-CN" sz="1200" b="0">
              <a:latin typeface="Arial Black" panose="020B0A04020102020204" pitchFamily="34" charset="0"/>
            </a:endParaRPr>
          </a:p>
        </p:txBody>
      </p:sp>
      <p:sp>
        <p:nvSpPr>
          <p:cNvPr id="29699" name="Rectangle 2"/>
          <p:cNvSpPr>
            <a:spLocks noGrp="1" noChangeArrowheads="1"/>
          </p:cNvSpPr>
          <p:nvPr>
            <p:ph type="title"/>
          </p:nvPr>
        </p:nvSpPr>
        <p:spPr/>
        <p:txBody>
          <a:bodyPr/>
          <a:lstStyle/>
          <a:p>
            <a:pPr eaLnBrk="1" hangingPunct="1"/>
            <a:r>
              <a:rPr lang="zh-CN" altLang="zh-CN" smtClean="0">
                <a:solidFill>
                  <a:schemeClr val="bg2"/>
                </a:solidFill>
                <a:latin typeface="Times New Roman" panose="02020603050405020304" pitchFamily="18" charset="0"/>
              </a:rPr>
              <a:t>例 (续)</a:t>
            </a:r>
          </a:p>
        </p:txBody>
      </p:sp>
      <p:sp>
        <p:nvSpPr>
          <p:cNvPr id="29700" name="Rectangle 3"/>
          <p:cNvSpPr>
            <a:spLocks noGrp="1" noChangeArrowheads="1"/>
          </p:cNvSpPr>
          <p:nvPr>
            <p:ph type="body" idx="1"/>
          </p:nvPr>
        </p:nvSpPr>
        <p:spPr>
          <a:xfrm>
            <a:off x="611188" y="2060575"/>
            <a:ext cx="7777162" cy="3352800"/>
          </a:xfrm>
        </p:spPr>
        <p:txBody>
          <a:bodyPr/>
          <a:lstStyle/>
          <a:p>
            <a:pPr algn="just" eaLnBrk="1" hangingPunct="1">
              <a:buFont typeface="Wingdings" panose="05000000000000000000" pitchFamily="2" charset="2"/>
              <a:buNone/>
            </a:pPr>
            <a:r>
              <a:rPr lang="zh-CN" altLang="zh-CN" sz="2800" smtClean="0">
                <a:latin typeface="宋体" panose="02010600030101010101" pitchFamily="2" charset="-122"/>
              </a:rPr>
              <a:t>解此类问题的步骤为：</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宋体" panose="02010600030101010101" pitchFamily="2" charset="-122"/>
              </a:rPr>
              <a:t>①</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将简单命题符号化</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宋体" panose="02010600030101010101" pitchFamily="2" charset="-122"/>
              </a:rPr>
              <a:t>②</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写出各复合命题</a:t>
            </a:r>
            <a:endParaRPr lang="zh-CN" altLang="zh-CN" sz="280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zh-CN" sz="2800" smtClean="0">
                <a:latin typeface="宋体" panose="02010600030101010101" pitchFamily="2" charset="-122"/>
              </a:rPr>
              <a:t>③</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写出由②中复合命题组成的合取式</a:t>
            </a:r>
            <a:r>
              <a:rPr lang="zh-CN" altLang="zh-CN" sz="2800" smtClean="0"/>
              <a:t> </a:t>
            </a:r>
          </a:p>
          <a:p>
            <a:pPr eaLnBrk="1" hangingPunct="1">
              <a:buFont typeface="Wingdings" panose="05000000000000000000" pitchFamily="2" charset="2"/>
              <a:buNone/>
            </a:pPr>
            <a:r>
              <a:rPr lang="zh-CN" altLang="zh-CN" sz="2800" smtClean="0">
                <a:latin typeface="宋体" panose="02010600030101010101" pitchFamily="2" charset="-122"/>
              </a:rPr>
              <a:t>④</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rPr>
              <a:t>求</a:t>
            </a:r>
            <a:r>
              <a:rPr lang="zh-CN" altLang="zh-CN" sz="2800" smtClean="0">
                <a:latin typeface="宋体" panose="02010600030101010101" pitchFamily="2" charset="-122"/>
              </a:rPr>
              <a:t>③中所得公式的主析取范式</a:t>
            </a:r>
            <a:r>
              <a:rPr lang="zh-CN" altLang="zh-CN" sz="28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2C29FB-995C-4B19-A76D-45DE0EFB143D}" type="slidenum">
              <a:rPr lang="zh-CN" altLang="zh-CN" sz="1200" b="0">
                <a:latin typeface="Arial Black" panose="020B0A04020102020204" pitchFamily="34" charset="0"/>
              </a:rPr>
              <a:pPr>
                <a:spcBef>
                  <a:spcPct val="0"/>
                </a:spcBef>
                <a:buClrTx/>
                <a:buSzTx/>
                <a:buFontTx/>
                <a:buNone/>
              </a:pPr>
              <a:t>31</a:t>
            </a:fld>
            <a:endParaRPr lang="zh-CN" altLang="zh-CN" sz="1200" b="0">
              <a:latin typeface="Arial Black" panose="020B0A04020102020204" pitchFamily="34" charset="0"/>
            </a:endParaRPr>
          </a:p>
        </p:txBody>
      </p:sp>
      <p:sp>
        <p:nvSpPr>
          <p:cNvPr id="30723" name="Rectangle 2"/>
          <p:cNvSpPr>
            <a:spLocks noGrp="1" noChangeArrowheads="1"/>
          </p:cNvSpPr>
          <p:nvPr>
            <p:ph type="title"/>
          </p:nvPr>
        </p:nvSpPr>
        <p:spPr>
          <a:xfrm>
            <a:off x="684213" y="476250"/>
            <a:ext cx="8229600" cy="990600"/>
          </a:xfrm>
        </p:spPr>
        <p:txBody>
          <a:bodyPr/>
          <a:lstStyle/>
          <a:p>
            <a:pPr eaLnBrk="1" hangingPunct="1"/>
            <a:r>
              <a:rPr lang="zh-CN" altLang="zh-CN" b="0" smtClean="0">
                <a:latin typeface="Times New Roman" panose="02020603050405020304" pitchFamily="18" charset="0"/>
              </a:rPr>
              <a:t>例 (续)</a:t>
            </a:r>
          </a:p>
        </p:txBody>
      </p:sp>
      <p:sp>
        <p:nvSpPr>
          <p:cNvPr id="30724" name="Rectangle 3"/>
          <p:cNvSpPr>
            <a:spLocks noGrp="1" noChangeArrowheads="1"/>
          </p:cNvSpPr>
          <p:nvPr>
            <p:ph type="body" idx="1"/>
          </p:nvPr>
        </p:nvSpPr>
        <p:spPr>
          <a:xfrm>
            <a:off x="684213" y="1557338"/>
            <a:ext cx="7715250" cy="4876800"/>
          </a:xfrm>
          <a:solidFill>
            <a:srgbClr val="D9F1FF"/>
          </a:solidFill>
          <a:ln w="28575">
            <a:solidFill>
              <a:srgbClr val="0000FF"/>
            </a:solidFill>
            <a:miter lim="800000"/>
            <a:headEnd/>
            <a:tailEnd/>
          </a:ln>
        </p:spPr>
        <p:txBody>
          <a:bodyPr/>
          <a:lstStyle/>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解</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①</a:t>
            </a:r>
            <a:r>
              <a:rPr lang="zh-CN" altLang="zh-CN" sz="2800" b="0" smtClean="0">
                <a:latin typeface="Times New Roman" panose="02020603050405020304" pitchFamily="18" charset="0"/>
                <a:cs typeface="Times New Roman" panose="02020603050405020304" pitchFamily="18" charset="0"/>
              </a:rPr>
              <a:t> </a:t>
            </a:r>
            <a:r>
              <a:rPr lang="zh-CN" altLang="zh-CN" sz="2800" b="0" smtClean="0">
                <a:latin typeface="宋体" panose="02010600030101010101" pitchFamily="2" charset="-122"/>
              </a:rPr>
              <a:t>设</a:t>
            </a:r>
            <a:r>
              <a:rPr lang="zh-CN" altLang="zh-CN" sz="2800" b="0" i="1" smtClean="0">
                <a:latin typeface="Times New Roman" panose="02020603050405020304" pitchFamily="18" charset="0"/>
                <a:cs typeface="Times New Roman" panose="02020603050405020304" pitchFamily="18" charset="0"/>
              </a:rPr>
              <a:t>p</a:t>
            </a:r>
            <a:r>
              <a:rPr lang="zh-CN" altLang="zh-CN" sz="2800" b="0" smtClean="0">
                <a:latin typeface="宋体" panose="02010600030101010101" pitchFamily="2" charset="-122"/>
              </a:rPr>
              <a:t>：派赵去，</a:t>
            </a:r>
            <a:r>
              <a:rPr lang="zh-CN" altLang="zh-CN" sz="2800" b="0" i="1" smtClean="0">
                <a:latin typeface="Times New Roman" panose="02020603050405020304" pitchFamily="18" charset="0"/>
                <a:cs typeface="Times New Roman" panose="02020603050405020304" pitchFamily="18" charset="0"/>
              </a:rPr>
              <a:t>q</a:t>
            </a:r>
            <a:r>
              <a:rPr lang="zh-CN" altLang="zh-CN" sz="2800" b="0" smtClean="0">
                <a:latin typeface="宋体" panose="02010600030101010101" pitchFamily="2" charset="-122"/>
              </a:rPr>
              <a:t>：派钱去，</a:t>
            </a:r>
            <a:r>
              <a:rPr lang="zh-CN" altLang="zh-CN" sz="2800" b="0" i="1" smtClean="0">
                <a:latin typeface="Times New Roman" panose="02020603050405020304" pitchFamily="18" charset="0"/>
                <a:cs typeface="Times New Roman" panose="02020603050405020304" pitchFamily="18" charset="0"/>
              </a:rPr>
              <a:t>r</a:t>
            </a:r>
            <a:r>
              <a:rPr lang="zh-CN" altLang="zh-CN" sz="2800" b="0" smtClean="0">
                <a:latin typeface="宋体" panose="02010600030101010101" pitchFamily="2" charset="-122"/>
              </a:rPr>
              <a:t>：派孙去，</a:t>
            </a:r>
          </a:p>
          <a:p>
            <a:pPr algn="just" eaLnBrk="1" hangingPunct="1">
              <a:lnSpc>
                <a:spcPct val="90000"/>
              </a:lnSpc>
              <a:buFont typeface="Wingdings" panose="05000000000000000000" pitchFamily="2" charset="2"/>
              <a:buNone/>
            </a:pPr>
            <a:r>
              <a:rPr lang="zh-CN" altLang="zh-CN" sz="2800" b="0" smtClean="0">
                <a:latin typeface="宋体" panose="02010600030101010101" pitchFamily="2" charset="-122"/>
              </a:rPr>
              <a:t>       </a:t>
            </a:r>
            <a:r>
              <a:rPr lang="zh-CN" altLang="zh-CN" sz="2800" b="0" i="1" smtClean="0">
                <a:latin typeface="Times New Roman" panose="02020603050405020304" pitchFamily="18" charset="0"/>
                <a:cs typeface="Times New Roman" panose="02020603050405020304" pitchFamily="18" charset="0"/>
              </a:rPr>
              <a:t>s</a:t>
            </a:r>
            <a:r>
              <a:rPr lang="zh-CN" altLang="zh-CN" sz="2800" b="0" smtClean="0">
                <a:latin typeface="宋体" panose="02010600030101010101" pitchFamily="2" charset="-122"/>
              </a:rPr>
              <a:t>：派李去，</a:t>
            </a:r>
            <a:r>
              <a:rPr lang="zh-CN" altLang="zh-CN" sz="2800" b="0" i="1" smtClean="0">
                <a:latin typeface="Times New Roman" panose="02020603050405020304" pitchFamily="18" charset="0"/>
                <a:cs typeface="Times New Roman" panose="02020603050405020304" pitchFamily="18" charset="0"/>
              </a:rPr>
              <a:t>u</a:t>
            </a:r>
            <a:r>
              <a:rPr lang="zh-CN" altLang="zh-CN" sz="2800" b="0" smtClean="0">
                <a:latin typeface="宋体" panose="02010600030101010101" pitchFamily="2" charset="-122"/>
              </a:rPr>
              <a:t>：派周去.</a:t>
            </a:r>
            <a:endParaRPr lang="zh-CN" altLang="zh-CN" sz="2800" b="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smtClean="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88F22D-0DA4-4AC1-9827-BF37E7F72A7D}" type="slidenum">
              <a:rPr lang="zh-CN" altLang="zh-CN" sz="1200" b="0">
                <a:latin typeface="Arial Black" panose="020B0A04020102020204" pitchFamily="34" charset="0"/>
              </a:rPr>
              <a:pPr>
                <a:spcBef>
                  <a:spcPct val="0"/>
                </a:spcBef>
                <a:buClrTx/>
                <a:buSzTx/>
                <a:buFontTx/>
                <a:buNone/>
              </a:pPr>
              <a:t>32</a:t>
            </a:fld>
            <a:endParaRPr lang="zh-CN" altLang="zh-CN" sz="1200" b="0">
              <a:latin typeface="Arial Black" panose="020B0A04020102020204" pitchFamily="34" charset="0"/>
            </a:endParaRPr>
          </a:p>
        </p:txBody>
      </p:sp>
      <p:sp>
        <p:nvSpPr>
          <p:cNvPr id="34819" name="Rectangle 3"/>
          <p:cNvSpPr>
            <a:spLocks noGrp="1" noChangeArrowheads="1"/>
          </p:cNvSpPr>
          <p:nvPr>
            <p:ph type="body" idx="1"/>
          </p:nvPr>
        </p:nvSpPr>
        <p:spPr>
          <a:xfrm>
            <a:off x="539750" y="620713"/>
            <a:ext cx="7704138" cy="4392612"/>
          </a:xfrm>
          <a:solidFill>
            <a:srgbClr val="D9F1FF"/>
          </a:solidFill>
          <a:ln w="28575">
            <a:solidFill>
              <a:srgbClr val="0000FF"/>
            </a:solidFill>
            <a:miter lim="800000"/>
            <a:headEnd/>
            <a:tailEnd/>
          </a:ln>
        </p:spPr>
        <p:txBody>
          <a:bodyPr/>
          <a:lstStyle/>
          <a:p>
            <a:pPr algn="just" eaLnBrk="1" hangingPunct="1">
              <a:lnSpc>
                <a:spcPct val="80000"/>
              </a:lnSpc>
              <a:buFont typeface="Wingdings" panose="05000000000000000000" pitchFamily="2" charset="2"/>
              <a:buNone/>
            </a:pPr>
            <a:r>
              <a:rPr lang="zh-CN" altLang="zh-CN" sz="2400" smtClean="0">
                <a:latin typeface="宋体" panose="02010600030101010101" pitchFamily="2" charset="-122"/>
              </a:rPr>
              <a:t>  </a:t>
            </a:r>
            <a:r>
              <a:rPr lang="zh-CN" altLang="zh-CN" sz="2800" smtClean="0">
                <a:latin typeface="宋体" panose="02010600030101010101" pitchFamily="2" charset="-122"/>
              </a:rPr>
              <a:t>例</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某公司要从赵、钱、孙、李、周五名新毕</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业的大学生中选派一些人出国学习</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宋体" panose="02010600030101010101" pitchFamily="2" charset="-122"/>
              </a:rPr>
              <a:t>选派必须</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满足以下条件：</a:t>
            </a:r>
            <a:r>
              <a:rPr lang="zh-CN" altLang="zh-CN" sz="2800" smtClean="0">
                <a:latin typeface="Times New Roman" panose="02020603050405020304" pitchFamily="18" charset="0"/>
                <a:cs typeface="Times New Roman" panose="02020603050405020304" pitchFamily="18" charset="0"/>
              </a:rPr>
              <a:t>    </a:t>
            </a: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(1)若赵去，钱也去；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(2)李、周两人中至少有一人去；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(3)钱、孙两人中有一人去且仅去一人；</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(4)孙、李两人同去或同不去；</a:t>
            </a:r>
            <a:endParaRPr lang="zh-CN" altLang="zh-CN" sz="280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zh-CN" altLang="zh-CN" sz="2800" smtClean="0">
                <a:latin typeface="宋体" panose="02010600030101010101" pitchFamily="2" charset="-122"/>
              </a:rPr>
              <a:t>  (5)若周去，则赵、钱也去</a:t>
            </a:r>
            <a:r>
              <a:rPr lang="zh-CN" altLang="zh-CN" sz="2800" smtClean="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zh-CN" altLang="zh-CN" sz="2800" smtClean="0">
                <a:latin typeface="宋体" panose="02010600030101010101" pitchFamily="2" charset="-122"/>
              </a:rPr>
              <a:t>试用主析取范式法分析该公司如何选派他们出</a:t>
            </a:r>
          </a:p>
          <a:p>
            <a:pPr eaLnBrk="1" hangingPunct="1">
              <a:lnSpc>
                <a:spcPct val="80000"/>
              </a:lnSpc>
              <a:buFont typeface="Wingdings" panose="05000000000000000000" pitchFamily="2" charset="2"/>
              <a:buNone/>
            </a:pPr>
            <a:r>
              <a:rPr lang="zh-CN" altLang="zh-CN" sz="2800" smtClean="0">
                <a:latin typeface="宋体" panose="02010600030101010101" pitchFamily="2" charset="-122"/>
              </a:rPr>
              <a:t>国？</a:t>
            </a:r>
            <a:endParaRPr lang="zh-CN" altLang="zh-CN" sz="2800" smtClean="0"/>
          </a:p>
        </p:txBody>
      </p:sp>
      <p:sp>
        <p:nvSpPr>
          <p:cNvPr id="34820" name="矩形 2"/>
          <p:cNvSpPr>
            <a:spLocks noChangeArrowheads="1"/>
          </p:cNvSpPr>
          <p:nvPr/>
        </p:nvSpPr>
        <p:spPr bwMode="auto">
          <a:xfrm>
            <a:off x="539750" y="5157788"/>
            <a:ext cx="77041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0"/>
              </a:spcBef>
              <a:buClrTx/>
              <a:buSzTx/>
              <a:buFont typeface="Wingdings" panose="05000000000000000000" pitchFamily="2" charset="2"/>
              <a:buNone/>
            </a:pPr>
            <a:r>
              <a:rPr lang="zh-CN" altLang="zh-CN">
                <a:latin typeface="宋体" panose="02010600030101010101" pitchFamily="2" charset="-122"/>
              </a:rPr>
              <a:t>设</a:t>
            </a:r>
            <a:r>
              <a:rPr lang="en-US" altLang="zh-CN">
                <a:latin typeface="宋体" panose="02010600030101010101" pitchFamily="2" charset="-122"/>
              </a:rPr>
              <a:t> </a:t>
            </a:r>
            <a:r>
              <a:rPr lang="zh-CN" altLang="zh-CN" i="1">
                <a:latin typeface="Times New Roman" panose="02020603050405020304" pitchFamily="18" charset="0"/>
                <a:cs typeface="Times New Roman" panose="02020603050405020304" pitchFamily="18" charset="0"/>
              </a:rPr>
              <a:t>p</a:t>
            </a:r>
            <a:r>
              <a:rPr lang="zh-CN" altLang="zh-CN">
                <a:latin typeface="宋体" panose="02010600030101010101" pitchFamily="2" charset="-122"/>
              </a:rPr>
              <a:t>：派赵去，</a:t>
            </a:r>
            <a:r>
              <a:rPr lang="zh-CN" altLang="zh-CN" i="1">
                <a:latin typeface="Times New Roman" panose="02020603050405020304" pitchFamily="18" charset="0"/>
                <a:cs typeface="Times New Roman" panose="02020603050405020304" pitchFamily="18" charset="0"/>
              </a:rPr>
              <a:t>q</a:t>
            </a:r>
            <a:r>
              <a:rPr lang="zh-CN" altLang="zh-CN">
                <a:latin typeface="宋体" panose="02010600030101010101" pitchFamily="2" charset="-122"/>
              </a:rPr>
              <a:t>：派钱去，</a:t>
            </a:r>
            <a:r>
              <a:rPr lang="zh-CN" altLang="zh-CN" i="1">
                <a:latin typeface="Times New Roman" panose="02020603050405020304" pitchFamily="18" charset="0"/>
                <a:cs typeface="Times New Roman" panose="02020603050405020304" pitchFamily="18" charset="0"/>
              </a:rPr>
              <a:t>r</a:t>
            </a:r>
            <a:r>
              <a:rPr lang="zh-CN" altLang="zh-CN">
                <a:latin typeface="宋体" panose="02010600030101010101" pitchFamily="2" charset="-122"/>
              </a:rPr>
              <a:t>：派孙去，</a:t>
            </a:r>
            <a:endParaRPr lang="en-US" altLang="zh-CN">
              <a:latin typeface="宋体" panose="02010600030101010101" pitchFamily="2" charset="-122"/>
            </a:endParaRPr>
          </a:p>
          <a:p>
            <a:pPr algn="just" eaLnBrk="1" hangingPunct="1">
              <a:lnSpc>
                <a:spcPct val="90000"/>
              </a:lnSpc>
              <a:spcBef>
                <a:spcPct val="0"/>
              </a:spcBef>
              <a:buClrTx/>
              <a:buSzTx/>
              <a:buFont typeface="Wingdings" panose="05000000000000000000" pitchFamily="2" charset="2"/>
              <a:buNone/>
            </a:pPr>
            <a:r>
              <a:rPr lang="en-US" altLang="zh-CN">
                <a:latin typeface="宋体" panose="02010600030101010101" pitchFamily="2" charset="-122"/>
              </a:rPr>
              <a:t> </a:t>
            </a:r>
            <a:r>
              <a:rPr lang="zh-CN" altLang="zh-CN">
                <a:latin typeface="宋体" panose="02010600030101010101" pitchFamily="2" charset="-122"/>
              </a:rPr>
              <a:t> </a:t>
            </a:r>
            <a:r>
              <a:rPr lang="en-US" altLang="zh-CN">
                <a:latin typeface="宋体" panose="02010600030101010101" pitchFamily="2" charset="-122"/>
              </a:rPr>
              <a:t> </a:t>
            </a:r>
            <a:r>
              <a:rPr lang="zh-CN" altLang="zh-CN" i="1">
                <a:latin typeface="Times New Roman" panose="02020603050405020304" pitchFamily="18" charset="0"/>
                <a:cs typeface="Times New Roman" panose="02020603050405020304" pitchFamily="18" charset="0"/>
              </a:rPr>
              <a:t>s</a:t>
            </a:r>
            <a:r>
              <a:rPr lang="zh-CN" altLang="zh-CN">
                <a:latin typeface="宋体" panose="02010600030101010101" pitchFamily="2" charset="-122"/>
              </a:rPr>
              <a:t>：派李去，</a:t>
            </a:r>
            <a:r>
              <a:rPr lang="zh-CN" altLang="zh-CN" i="1">
                <a:latin typeface="Times New Roman" panose="02020603050405020304" pitchFamily="18" charset="0"/>
                <a:cs typeface="Times New Roman" panose="02020603050405020304" pitchFamily="18" charset="0"/>
              </a:rPr>
              <a:t>u</a:t>
            </a:r>
            <a:r>
              <a:rPr lang="zh-CN" altLang="zh-CN">
                <a:latin typeface="宋体" panose="02010600030101010101" pitchFamily="2" charset="-122"/>
              </a:rPr>
              <a:t>：派周去.</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04B314-8F70-4194-8169-11C72A3C9C93}" type="slidenum">
              <a:rPr lang="zh-CN" altLang="zh-CN" sz="1200" b="0">
                <a:latin typeface="Arial Black" panose="020B0A04020102020204" pitchFamily="34" charset="0"/>
              </a:rPr>
              <a:pPr>
                <a:spcBef>
                  <a:spcPct val="0"/>
                </a:spcBef>
                <a:buClrTx/>
                <a:buSzTx/>
                <a:buFontTx/>
                <a:buNone/>
              </a:pPr>
              <a:t>33</a:t>
            </a:fld>
            <a:endParaRPr lang="zh-CN" altLang="zh-CN" sz="1200" b="0">
              <a:latin typeface="Arial Black" panose="020B0A04020102020204" pitchFamily="34" charset="0"/>
            </a:endParaRPr>
          </a:p>
        </p:txBody>
      </p:sp>
      <p:sp>
        <p:nvSpPr>
          <p:cNvPr id="31747" name="Rectangle 2"/>
          <p:cNvSpPr>
            <a:spLocks noGrp="1" noChangeArrowheads="1"/>
          </p:cNvSpPr>
          <p:nvPr>
            <p:ph type="title"/>
          </p:nvPr>
        </p:nvSpPr>
        <p:spPr>
          <a:xfrm>
            <a:off x="684213" y="476250"/>
            <a:ext cx="8229600" cy="990600"/>
          </a:xfrm>
        </p:spPr>
        <p:txBody>
          <a:bodyPr/>
          <a:lstStyle/>
          <a:p>
            <a:pPr eaLnBrk="1" hangingPunct="1"/>
            <a:r>
              <a:rPr lang="zh-CN" altLang="zh-CN" b="0" smtClean="0">
                <a:latin typeface="Times New Roman" panose="02020603050405020304" pitchFamily="18" charset="0"/>
              </a:rPr>
              <a:t>例 (续)</a:t>
            </a:r>
          </a:p>
        </p:txBody>
      </p:sp>
      <p:sp>
        <p:nvSpPr>
          <p:cNvPr id="31748" name="Rectangle 3"/>
          <p:cNvSpPr>
            <a:spLocks noGrp="1" noChangeArrowheads="1"/>
          </p:cNvSpPr>
          <p:nvPr>
            <p:ph type="body" idx="1"/>
          </p:nvPr>
        </p:nvSpPr>
        <p:spPr>
          <a:xfrm>
            <a:off x="684213" y="1557338"/>
            <a:ext cx="7715250" cy="4876800"/>
          </a:xfrm>
          <a:solidFill>
            <a:srgbClr val="D9F1FF"/>
          </a:solidFill>
          <a:ln w="28575">
            <a:solidFill>
              <a:srgbClr val="0000FF"/>
            </a:solidFill>
            <a:miter lim="800000"/>
            <a:headEnd/>
            <a:tailEnd/>
          </a:ln>
        </p:spPr>
        <p:txBody>
          <a:bodyPr/>
          <a:lstStyle/>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② </a:t>
            </a:r>
            <a:r>
              <a:rPr lang="en-US" altLang="zh-CN" sz="2800" b="0" dirty="0" smtClean="0">
                <a:latin typeface="Times New Roman" panose="02020603050405020304" pitchFamily="18" charset="0"/>
              </a:rPr>
              <a:t> </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rPr>
              <a:t>1) (</a:t>
            </a:r>
            <a:r>
              <a:rPr lang="zh-CN" altLang="zh-CN" sz="2800" b="0" i="1" dirty="0" smtClean="0">
                <a:latin typeface="Times New Roman" panose="02020603050405020304" pitchFamily="18" charset="0"/>
              </a:rPr>
              <a:t>p</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(2) (</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u</a:t>
            </a:r>
            <a:r>
              <a:rPr lang="zh-CN" altLang="zh-CN" sz="2800" b="0"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(3) ((</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(4) ((</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(5) (</a:t>
            </a:r>
            <a:r>
              <a:rPr lang="zh-CN" altLang="zh-CN" sz="2800" b="0" i="1" dirty="0" smtClean="0">
                <a:latin typeface="Times New Roman" panose="02020603050405020304" pitchFamily="18" charset="0"/>
              </a:rPr>
              <a:t>u</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p</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③ (1) ~ (5)构成的合取式为</a:t>
            </a: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a:t>
            </a:r>
            <a:r>
              <a:rPr lang="zh-CN" altLang="zh-CN" sz="2800" b="0" i="1" dirty="0" smtClean="0">
                <a:latin typeface="Times New Roman" panose="02020603050405020304" pitchFamily="18" charset="0"/>
              </a:rPr>
              <a:t>A</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p</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u</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endParaRPr lang="zh-CN" altLang="zh-CN" sz="2800" b="0" dirty="0" smtClean="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zh-CN" sz="2800" b="0" dirty="0" smtClean="0">
                <a:latin typeface="Times New Roman" panose="02020603050405020304" pitchFamily="18" charset="0"/>
              </a:rPr>
              <a:t>             ((</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r</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s</a:t>
            </a:r>
            <a:r>
              <a:rPr lang="zh-CN" altLang="zh-CN" sz="2800" b="0" dirty="0" smtClean="0">
                <a:latin typeface="Times New Roman" panose="02020603050405020304" pitchFamily="18" charset="0"/>
              </a:rPr>
              <a:t>))</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u</a:t>
            </a:r>
            <a:r>
              <a:rPr lang="zh-CN" altLang="zh-CN" sz="2800" b="0" dirty="0" smtClean="0">
                <a:latin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rPr>
              <a:t>(</a:t>
            </a:r>
            <a:r>
              <a:rPr lang="zh-CN" altLang="zh-CN" sz="2800" b="0" i="1" dirty="0" smtClean="0">
                <a:latin typeface="Times New Roman" panose="02020603050405020304" pitchFamily="18" charset="0"/>
              </a:rPr>
              <a:t>p</a:t>
            </a:r>
            <a:r>
              <a:rPr lang="zh-CN" altLang="zh-CN" sz="2800" b="0" dirty="0" smtClean="0">
                <a:latin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rPr>
              <a:t>q</a:t>
            </a:r>
            <a:r>
              <a:rPr lang="zh-CN" altLang="zh-CN" sz="2800" b="0" dirty="0" smtClean="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397188-AD4D-49E8-8541-5B5450E31601}" type="slidenum">
              <a:rPr lang="zh-CN" altLang="zh-CN" sz="1200" b="0">
                <a:latin typeface="Arial Black" panose="020B0A04020102020204" pitchFamily="34" charset="0"/>
              </a:rPr>
              <a:pPr>
                <a:spcBef>
                  <a:spcPct val="0"/>
                </a:spcBef>
                <a:buClrTx/>
                <a:buSzTx/>
                <a:buFontTx/>
                <a:buNone/>
              </a:pPr>
              <a:t>34</a:t>
            </a:fld>
            <a:endParaRPr lang="zh-CN" altLang="zh-CN" sz="1200" b="0">
              <a:latin typeface="Arial Black" panose="020B0A04020102020204" pitchFamily="34" charset="0"/>
            </a:endParaRPr>
          </a:p>
        </p:txBody>
      </p:sp>
      <p:sp>
        <p:nvSpPr>
          <p:cNvPr id="32771" name="Rectangle 2"/>
          <p:cNvSpPr>
            <a:spLocks noGrp="1" noChangeArrowheads="1"/>
          </p:cNvSpPr>
          <p:nvPr>
            <p:ph type="title"/>
          </p:nvPr>
        </p:nvSpPr>
        <p:spPr>
          <a:xfrm>
            <a:off x="457200" y="457200"/>
            <a:ext cx="8229600" cy="1066800"/>
          </a:xfrm>
        </p:spPr>
        <p:txBody>
          <a:bodyPr/>
          <a:lstStyle/>
          <a:p>
            <a:pPr eaLnBrk="1" hangingPunct="1"/>
            <a:r>
              <a:rPr lang="zh-CN" altLang="zh-CN" b="0" smtClean="0">
                <a:latin typeface="Times New Roman" panose="02020603050405020304" pitchFamily="18" charset="0"/>
              </a:rPr>
              <a:t>例 (续)</a:t>
            </a:r>
          </a:p>
        </p:txBody>
      </p:sp>
      <p:sp>
        <p:nvSpPr>
          <p:cNvPr id="32772" name="Rectangle 3"/>
          <p:cNvSpPr>
            <a:spLocks noGrp="1" noChangeArrowheads="1"/>
          </p:cNvSpPr>
          <p:nvPr>
            <p:ph type="body" idx="1"/>
          </p:nvPr>
        </p:nvSpPr>
        <p:spPr>
          <a:xfrm>
            <a:off x="457200" y="1524000"/>
            <a:ext cx="8075613" cy="50292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dirty="0" smtClean="0">
                <a:latin typeface="Times New Roman" panose="02020603050405020304" pitchFamily="18" charset="0"/>
              </a:rPr>
              <a:t>  ④   </a:t>
            </a:r>
            <a:r>
              <a:rPr lang="zh-CN" altLang="en-US" sz="2800" b="0" dirty="0" smtClean="0">
                <a:latin typeface="Times New Roman" panose="02020603050405020304" pitchFamily="18" charset="0"/>
              </a:rPr>
              <a:t>等值演算</a:t>
            </a:r>
            <a:endParaRPr lang="en-US" altLang="zh-CN" sz="2800" b="0" dirty="0" smtClean="0">
              <a:latin typeface="Times New Roman" panose="02020603050405020304" pitchFamily="18" charset="0"/>
            </a:endParaRPr>
          </a:p>
          <a:p>
            <a:pPr algn="just" eaLnBrk="1" hangingPunct="1">
              <a:buFont typeface="Wingdings" panose="05000000000000000000" pitchFamily="2" charset="2"/>
              <a:buNone/>
            </a:pPr>
            <a:r>
              <a:rPr lang="en-US" altLang="zh-CN" sz="2800" b="0" i="1" dirty="0">
                <a:latin typeface="Times New Roman" panose="02020603050405020304" pitchFamily="18" charset="0"/>
              </a:rPr>
              <a:t> </a:t>
            </a:r>
            <a:r>
              <a:rPr lang="en-US" altLang="zh-CN" sz="2800" b="0" i="1" dirty="0" smtClean="0">
                <a:latin typeface="Times New Roman" panose="02020603050405020304" pitchFamily="18" charset="0"/>
              </a:rPr>
              <a:t>        </a:t>
            </a:r>
            <a:r>
              <a:rPr lang="en-US" altLang="zh-CN" sz="2800" b="0" dirty="0" smtClean="0">
                <a:latin typeface="Times New Roman" panose="02020603050405020304" pitchFamily="18" charset="0"/>
              </a:rPr>
              <a:t>(1)</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sym typeface="Symbol" panose="05050102010706020507" pitchFamily="18" charset="2"/>
              </a:rPr>
              <a:t>(3) </a:t>
            </a:r>
          </a:p>
          <a:p>
            <a:pPr algn="just" eaLnBrk="1" hangingPunct="1">
              <a:buFont typeface="Wingdings" panose="05000000000000000000" pitchFamily="2" charset="2"/>
              <a:buNone/>
            </a:pP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rPr>
              <a:t>))</a:t>
            </a:r>
            <a:endParaRPr lang="en-US" altLang="zh-CN" sz="2800" b="0" dirty="0" smtClean="0">
              <a:latin typeface="Times New Roman" panose="02020603050405020304" pitchFamily="18" charset="0"/>
              <a:cs typeface="Times New Roman" panose="02020603050405020304" pitchFamily="18" charset="0"/>
            </a:endParaRPr>
          </a:p>
          <a:p>
            <a:pPr algn="just" eaLnBrk="1" hangingPunct="1">
              <a:buNone/>
            </a:pPr>
            <a:r>
              <a:rPr lang="en-US" altLang="zh-CN" sz="2800" b="0" dirty="0" smtClean="0">
                <a:latin typeface="Times New Roman" panose="02020603050405020304" pitchFamily="18" charset="0"/>
                <a:cs typeface="Times New Roman" panose="02020603050405020304" pitchFamily="18" charset="0"/>
              </a:rPr>
              <a:t>        </a:t>
            </a:r>
            <a:r>
              <a:rPr lang="en-US" altLang="zh-CN" sz="2800" b="0" dirty="0" smtClean="0">
                <a:latin typeface="Times New Roman" panose="02020603050405020304" pitchFamily="18" charset="0"/>
              </a:rPr>
              <a:t>(2)</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(4) </a:t>
            </a:r>
          </a:p>
          <a:p>
            <a:pPr algn="just" eaLnBrk="1" hangingPunct="1">
              <a:buNone/>
            </a:pP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 (</a:t>
            </a:r>
            <a:r>
              <a:rPr lang="en-US" altLang="zh-CN" sz="2800" b="0"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a:t>
            </a:r>
            <a:r>
              <a:rPr lang="en-US" altLang="zh-CN" sz="2800" b="0"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 </a:t>
            </a:r>
            <a:r>
              <a:rPr lang="zh-CN" altLang="zh-CN" sz="2800" b="0" dirty="0" smtClean="0">
                <a:latin typeface="Times New Roman" panose="02020603050405020304" pitchFamily="18" charset="0"/>
                <a:cs typeface="Times New Roman" panose="02020603050405020304" pitchFamily="18" charset="0"/>
              </a:rPr>
              <a:t>)</a:t>
            </a:r>
            <a:endParaRPr lang="en-US" altLang="zh-CN" sz="2800" b="0" dirty="0" smtClean="0">
              <a:latin typeface="Times New Roman" panose="02020603050405020304" pitchFamily="18" charset="0"/>
              <a:cs typeface="Times New Roman" panose="02020603050405020304" pitchFamily="18" charset="0"/>
            </a:endParaRPr>
          </a:p>
          <a:p>
            <a:pPr algn="just" eaLnBrk="1" hangingPunct="1">
              <a:buNone/>
            </a:pPr>
            <a:r>
              <a:rPr lang="en-US" altLang="zh-CN" sz="2800" b="0" dirty="0">
                <a:latin typeface="Times New Roman" panose="02020603050405020304" pitchFamily="18" charset="0"/>
                <a:cs typeface="Times New Roman" panose="02020603050405020304" pitchFamily="18" charset="0"/>
              </a:rPr>
              <a:t> </a:t>
            </a:r>
            <a:r>
              <a:rPr lang="en-US" altLang="zh-CN" sz="2800" b="0" dirty="0" smtClean="0">
                <a:latin typeface="Times New Roman" panose="02020603050405020304" pitchFamily="18" charset="0"/>
                <a:cs typeface="Times New Roman" panose="02020603050405020304" pitchFamily="18" charset="0"/>
              </a:rPr>
              <a:t>       (1)</a:t>
            </a:r>
            <a:r>
              <a:rPr lang="zh-CN" altLang="zh-CN" sz="2800" b="0" dirty="0" smtClean="0">
                <a:latin typeface="Times New Roman" panose="02020603050405020304" pitchFamily="18" charset="0"/>
                <a:cs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(2)</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(3)</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(4)</a:t>
            </a:r>
          </a:p>
          <a:p>
            <a:pPr algn="just" eaLnBrk="1" hangingPunct="1">
              <a:buNone/>
            </a:pP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buNone/>
            </a:pPr>
            <a:r>
              <a:rPr lang="en-US" altLang="zh-CN" sz="2800" b="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endParaRPr lang="en-US" altLang="zh-CN" sz="2800" b="0" dirty="0" smtClean="0">
              <a:latin typeface="Times New Roman" panose="02020603050405020304" pitchFamily="18" charset="0"/>
              <a:cs typeface="Times New Roman" panose="02020603050405020304" pitchFamily="18" charset="0"/>
            </a:endParaRPr>
          </a:p>
          <a:p>
            <a:pPr algn="just" eaLnBrk="1" hangingPunct="1">
              <a:buNone/>
            </a:pPr>
            <a:r>
              <a:rPr lang="en-US" altLang="zh-CN" sz="2800" b="0" dirty="0" smtClean="0">
                <a:latin typeface="Times New Roman" panose="02020603050405020304" pitchFamily="18" charset="0"/>
                <a:cs typeface="Times New Roman" panose="02020603050405020304" pitchFamily="18" charset="0"/>
              </a:rPr>
              <a:t> </a:t>
            </a:r>
            <a:r>
              <a:rPr lang="en-US" altLang="zh-CN" sz="2800" b="0" dirty="0" smtClean="0">
                <a:latin typeface="Times New Roman" panose="02020603050405020304" pitchFamily="18" charset="0"/>
                <a:cs typeface="Times New Roman" panose="02020603050405020304" pitchFamily="18" charset="0"/>
              </a:rPr>
              <a:t>        </a:t>
            </a:r>
            <a:endParaRPr lang="zh-CN" altLang="zh-CN" sz="2800" b="0" dirty="0" smtClean="0">
              <a:latin typeface="宋体" panose="02010600030101010101" pitchFamily="2" charset="-122"/>
            </a:endParaRPr>
          </a:p>
        </p:txBody>
      </p:sp>
    </p:spTree>
    <p:extLst>
      <p:ext uri="{BB962C8B-B14F-4D97-AF65-F5344CB8AC3E}">
        <p14:creationId xmlns:p14="http://schemas.microsoft.com/office/powerpoint/2010/main" val="141470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7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397188-AD4D-49E8-8541-5B5450E31601}" type="slidenum">
              <a:rPr lang="zh-CN" altLang="zh-CN" sz="1200" b="0">
                <a:latin typeface="Arial Black" panose="020B0A04020102020204" pitchFamily="34" charset="0"/>
              </a:rPr>
              <a:pPr>
                <a:spcBef>
                  <a:spcPct val="0"/>
                </a:spcBef>
                <a:buClrTx/>
                <a:buSzTx/>
                <a:buFontTx/>
                <a:buNone/>
              </a:pPr>
              <a:t>35</a:t>
            </a:fld>
            <a:endParaRPr lang="zh-CN" altLang="zh-CN" sz="1200" b="0">
              <a:latin typeface="Arial Black" panose="020B0A04020102020204" pitchFamily="34" charset="0"/>
            </a:endParaRPr>
          </a:p>
        </p:txBody>
      </p:sp>
      <p:sp>
        <p:nvSpPr>
          <p:cNvPr id="32771" name="Rectangle 2"/>
          <p:cNvSpPr>
            <a:spLocks noGrp="1" noChangeArrowheads="1"/>
          </p:cNvSpPr>
          <p:nvPr>
            <p:ph type="title"/>
          </p:nvPr>
        </p:nvSpPr>
        <p:spPr>
          <a:xfrm>
            <a:off x="457200" y="457200"/>
            <a:ext cx="8229600" cy="1066800"/>
          </a:xfrm>
        </p:spPr>
        <p:txBody>
          <a:bodyPr/>
          <a:lstStyle/>
          <a:p>
            <a:pPr eaLnBrk="1" hangingPunct="1"/>
            <a:r>
              <a:rPr lang="zh-CN" altLang="zh-CN" b="0" smtClean="0">
                <a:latin typeface="Times New Roman" panose="02020603050405020304" pitchFamily="18" charset="0"/>
              </a:rPr>
              <a:t>例 (续)</a:t>
            </a:r>
          </a:p>
        </p:txBody>
      </p:sp>
      <p:sp>
        <p:nvSpPr>
          <p:cNvPr id="32772" name="Rectangle 3"/>
          <p:cNvSpPr>
            <a:spLocks noGrp="1" noChangeArrowheads="1"/>
          </p:cNvSpPr>
          <p:nvPr>
            <p:ph type="body" idx="1"/>
          </p:nvPr>
        </p:nvSpPr>
        <p:spPr>
          <a:xfrm>
            <a:off x="457200" y="1524000"/>
            <a:ext cx="8075613" cy="5029200"/>
          </a:xfrm>
          <a:solidFill>
            <a:srgbClr val="D9F1FF"/>
          </a:solidFill>
          <a:ln w="28575">
            <a:solidFill>
              <a:srgbClr val="0000FF"/>
            </a:solidFill>
            <a:miter lim="800000"/>
            <a:headEnd/>
            <a:tailEnd/>
          </a:ln>
        </p:spPr>
        <p:txBody>
          <a:bodyPr/>
          <a:lstStyle/>
          <a:p>
            <a:pPr algn="just" eaLnBrk="1" hangingPunct="1">
              <a:buFont typeface="Wingdings" panose="05000000000000000000" pitchFamily="2" charset="2"/>
              <a:buNone/>
            </a:pPr>
            <a:r>
              <a:rPr lang="zh-CN" altLang="zh-CN" sz="2800" b="0" dirty="0" smtClean="0">
                <a:latin typeface="Times New Roman" panose="02020603050405020304" pitchFamily="18" charset="0"/>
              </a:rPr>
              <a:t>  </a:t>
            </a:r>
            <a:r>
              <a:rPr lang="en-US" altLang="zh-CN" sz="2800" b="0" dirty="0">
                <a:latin typeface="Times New Roman" panose="02020603050405020304" pitchFamily="18" charset="0"/>
              </a:rPr>
              <a:t> </a:t>
            </a:r>
            <a:r>
              <a:rPr lang="en-US" altLang="zh-CN" sz="2800" b="0" dirty="0" smtClean="0">
                <a:latin typeface="Times New Roman" panose="02020603050405020304" pitchFamily="18" charset="0"/>
              </a:rPr>
              <a:t>     A = </a:t>
            </a:r>
            <a:r>
              <a:rPr lang="en-US" altLang="zh-CN" sz="2800" b="0" dirty="0" smtClean="0">
                <a:latin typeface="Times New Roman" panose="02020603050405020304" pitchFamily="18" charset="0"/>
                <a:cs typeface="Times New Roman" panose="02020603050405020304" pitchFamily="18" charset="0"/>
              </a:rPr>
              <a:t>(1)</a:t>
            </a:r>
            <a:r>
              <a:rPr lang="zh-CN" altLang="zh-CN" sz="2800" b="0" dirty="0" smtClean="0">
                <a:latin typeface="Times New Roman" panose="02020603050405020304" pitchFamily="18" charset="0"/>
                <a:cs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(2)</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(3)</a:t>
            </a:r>
            <a:r>
              <a:rPr lang="zh-CN" altLang="en-US" sz="2800" b="0" dirty="0" smtClean="0">
                <a:latin typeface="Times New Roman" panose="02020603050405020304" pitchFamily="18" charset="0"/>
              </a:rPr>
              <a:t>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(4) </a:t>
            </a:r>
            <a:r>
              <a:rPr lang="zh-CN" altLang="zh-CN" sz="2800" b="0" dirty="0" smtClean="0">
                <a:latin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sym typeface="Symbol" panose="05050102010706020507" pitchFamily="18" charset="2"/>
              </a:rPr>
              <a:t> (5)</a:t>
            </a:r>
          </a:p>
          <a:p>
            <a:pPr algn="just" eaLnBrk="1" hangingPunct="1">
              <a:buNone/>
            </a:pP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dirty="0" smtClean="0">
                <a:latin typeface="Times New Roman" panose="02020603050405020304" pitchFamily="18" charset="0"/>
                <a:cs typeface="Times New Roman" panose="02020603050405020304" pitchFamily="18" charset="0"/>
              </a:rPr>
              <a:t> (</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b="0" dirty="0" smtClean="0">
                <a:latin typeface="Times New Roman" panose="02020603050405020304" pitchFamily="18" charset="0"/>
                <a:cs typeface="Times New Roman" panose="02020603050405020304" pitchFamily="18" charset="0"/>
              </a:rPr>
              <a:t>(</a:t>
            </a:r>
            <a:r>
              <a:rPr lang="en-US" altLang="zh-CN" sz="2800" b="0" dirty="0" smtClean="0">
                <a:latin typeface="Times New Roman" panose="02020603050405020304" pitchFamily="18" charset="0"/>
                <a:cs typeface="Times New Roman" panose="02020603050405020304" pitchFamily="18" charset="0"/>
              </a:rPr>
              <a:t>p</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q</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b="0" i="1" dirty="0" smtClean="0">
                <a:latin typeface="Times New Roman" panose="02020603050405020304" pitchFamily="18" charset="0"/>
                <a:cs typeface="Times New Roman" panose="02020603050405020304" pitchFamily="18" charset="0"/>
              </a:rPr>
              <a:t>r</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s</a:t>
            </a:r>
            <a:r>
              <a:rPr lang="zh-CN" altLang="zh-CN" sz="2800" b="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0" dirty="0" smtClean="0">
                <a:latin typeface="Times New Roman" panose="02020603050405020304" pitchFamily="18" charset="0"/>
                <a:cs typeface="Times New Roman" panose="02020603050405020304" pitchFamily="18" charset="0"/>
                <a:sym typeface="Symbol" panose="05050102010706020507" pitchFamily="18" charset="2"/>
              </a:rPr>
              <a:t>u</a:t>
            </a:r>
            <a:r>
              <a:rPr lang="zh-CN" altLang="zh-CN" sz="2800" b="0" dirty="0" smtClean="0">
                <a:latin typeface="Times New Roman" panose="02020603050405020304" pitchFamily="18" charset="0"/>
                <a:cs typeface="Times New Roman" panose="02020603050405020304" pitchFamily="18" charset="0"/>
              </a:rPr>
              <a:t>)</a:t>
            </a:r>
            <a:endParaRPr lang="en-US" altLang="zh-CN" sz="2800" b="0" dirty="0" smtClean="0">
              <a:latin typeface="Times New Roman" panose="02020603050405020304" pitchFamily="18" charset="0"/>
              <a:cs typeface="Times New Roman" panose="02020603050405020304" pitchFamily="18" charset="0"/>
            </a:endParaRPr>
          </a:p>
          <a:p>
            <a:pPr algn="just" eaLnBrk="1" hangingPunct="1">
              <a:buNone/>
            </a:pPr>
            <a:r>
              <a:rPr lang="en-US" altLang="zh-CN" sz="2800" b="0" dirty="0" smtClean="0">
                <a:latin typeface="宋体" panose="02010600030101010101" pitchFamily="2" charset="-122"/>
              </a:rPr>
              <a:t> </a:t>
            </a:r>
            <a:r>
              <a:rPr lang="zh-CN" altLang="zh-CN" sz="2800" b="0" dirty="0" smtClean="0">
                <a:latin typeface="宋体" panose="02010600030101010101" pitchFamily="2" charset="-122"/>
              </a:rPr>
              <a:t>结论：</a:t>
            </a:r>
            <a:r>
              <a:rPr lang="zh-CN" altLang="zh-CN" sz="2800" b="0" i="1" dirty="0" smtClean="0">
                <a:latin typeface="Times New Roman" panose="02020603050405020304" pitchFamily="18" charset="0"/>
              </a:rPr>
              <a:t>A</a:t>
            </a:r>
            <a:r>
              <a:rPr lang="zh-CN" altLang="zh-CN" sz="2800" b="0" dirty="0" smtClean="0">
                <a:latin typeface="宋体" panose="02010600030101010101" pitchFamily="2" charset="-122"/>
              </a:rPr>
              <a:t>的成真赋值为</a:t>
            </a:r>
            <a:r>
              <a:rPr lang="zh-CN" altLang="zh-CN" sz="2800" b="0" dirty="0" smtClean="0">
                <a:latin typeface="Times New Roman" panose="02020603050405020304" pitchFamily="18" charset="0"/>
              </a:rPr>
              <a:t>00110</a:t>
            </a:r>
            <a:r>
              <a:rPr lang="zh-CN" altLang="zh-CN" sz="2800" b="0" dirty="0" smtClean="0">
                <a:latin typeface="宋体" panose="02010600030101010101" pitchFamily="2" charset="-122"/>
              </a:rPr>
              <a:t>与</a:t>
            </a:r>
            <a:r>
              <a:rPr lang="zh-CN" altLang="zh-CN" sz="2800" b="0" dirty="0" smtClean="0">
                <a:latin typeface="Times New Roman" panose="02020603050405020304" pitchFamily="18" charset="0"/>
              </a:rPr>
              <a:t>11001</a:t>
            </a:r>
            <a:r>
              <a:rPr lang="zh-CN" altLang="zh-CN" sz="2800" b="0" dirty="0" smtClean="0">
                <a:latin typeface="宋体" panose="02010600030101010101" pitchFamily="2" charset="-122"/>
              </a:rPr>
              <a:t>，</a:t>
            </a:r>
          </a:p>
          <a:p>
            <a:pPr algn="just" eaLnBrk="1" hangingPunct="1">
              <a:buNone/>
            </a:pPr>
            <a:r>
              <a:rPr lang="en-US" altLang="zh-CN" sz="2800" b="0" dirty="0" smtClean="0">
                <a:latin typeface="宋体" panose="02010600030101010101" pitchFamily="2" charset="-122"/>
              </a:rPr>
              <a:t> </a:t>
            </a:r>
            <a:r>
              <a:rPr lang="zh-CN" altLang="zh-CN" sz="2800" b="0" dirty="0" smtClean="0">
                <a:latin typeface="宋体" panose="02010600030101010101" pitchFamily="2" charset="-122"/>
              </a:rPr>
              <a:t>因而派孙、李去（赵、钱、周不去）</a:t>
            </a:r>
            <a:endParaRPr lang="en-US" altLang="zh-CN" sz="2800" b="0" dirty="0" smtClean="0">
              <a:latin typeface="宋体" panose="02010600030101010101" pitchFamily="2" charset="-122"/>
            </a:endParaRPr>
          </a:p>
          <a:p>
            <a:pPr algn="just" eaLnBrk="1" hangingPunct="1">
              <a:buNone/>
            </a:pPr>
            <a:r>
              <a:rPr lang="en-US" altLang="zh-CN" sz="2800" b="0" dirty="0">
                <a:latin typeface="宋体" panose="02010600030101010101" pitchFamily="2" charset="-122"/>
              </a:rPr>
              <a:t> </a:t>
            </a:r>
            <a:r>
              <a:rPr lang="en-US" altLang="zh-CN" sz="2800" b="0" dirty="0" smtClean="0">
                <a:latin typeface="宋体" panose="02010600030101010101" pitchFamily="2" charset="-122"/>
              </a:rPr>
              <a:t>  </a:t>
            </a:r>
            <a:r>
              <a:rPr lang="zh-CN" altLang="zh-CN" sz="2800" b="0" dirty="0" smtClean="0">
                <a:latin typeface="宋体" panose="02010600030101010101" pitchFamily="2" charset="-122"/>
              </a:rPr>
              <a:t>或派赵、钱、周去（孙、李不去）.</a:t>
            </a:r>
          </a:p>
          <a:p>
            <a:pPr algn="just" eaLnBrk="1" hangingPunct="1">
              <a:buNone/>
            </a:pPr>
            <a:endParaRPr lang="en-US" altLang="zh-CN" sz="2800" b="0" dirty="0" smtClean="0">
              <a:latin typeface="Times New Roman" panose="02020603050405020304" pitchFamily="18" charset="0"/>
              <a:cs typeface="Times New Roman" panose="02020603050405020304" pitchFamily="18" charset="0"/>
            </a:endParaRPr>
          </a:p>
          <a:p>
            <a:pPr algn="just" eaLnBrk="1" hangingPunct="1">
              <a:buNone/>
            </a:pPr>
            <a:r>
              <a:rPr lang="en-US" altLang="zh-CN" sz="2800" b="0" dirty="0" smtClean="0">
                <a:latin typeface="Times New Roman" panose="02020603050405020304" pitchFamily="18" charset="0"/>
                <a:cs typeface="Times New Roman" panose="02020603050405020304" pitchFamily="18" charset="0"/>
              </a:rPr>
              <a:t> </a:t>
            </a:r>
            <a:r>
              <a:rPr lang="en-US" altLang="zh-CN" sz="2800" b="0" dirty="0" smtClean="0">
                <a:latin typeface="Times New Roman" panose="02020603050405020304" pitchFamily="18" charset="0"/>
                <a:cs typeface="Times New Roman" panose="02020603050405020304" pitchFamily="18" charset="0"/>
              </a:rPr>
              <a:t>        </a:t>
            </a:r>
            <a:endParaRPr lang="zh-CN" altLang="zh-CN" sz="2800" b="0" dirty="0" smtClean="0">
              <a:latin typeface="宋体" panose="02010600030101010101" pitchFamily="2" charset="-122"/>
            </a:endParaRPr>
          </a:p>
        </p:txBody>
      </p:sp>
    </p:spTree>
    <p:extLst>
      <p:ext uri="{BB962C8B-B14F-4D97-AF65-F5344CB8AC3E}">
        <p14:creationId xmlns:p14="http://schemas.microsoft.com/office/powerpoint/2010/main" val="28529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DD6259-8728-4F55-B53C-0AB214CF465A}" type="slidenum">
              <a:rPr lang="zh-CN" altLang="zh-CN" sz="1200" b="0">
                <a:latin typeface="Arial Black" panose="020B0A04020102020204" pitchFamily="34" charset="0"/>
              </a:rPr>
              <a:pPr>
                <a:spcBef>
                  <a:spcPct val="0"/>
                </a:spcBef>
                <a:buClrTx/>
                <a:buSzTx/>
                <a:buFontTx/>
                <a:buNone/>
              </a:pPr>
              <a:t>4</a:t>
            </a:fld>
            <a:endParaRPr lang="zh-CN" altLang="zh-CN" sz="1200" b="0">
              <a:latin typeface="Arial Black" panose="020B0A04020102020204" pitchFamily="34" charset="0"/>
            </a:endParaRPr>
          </a:p>
        </p:txBody>
      </p:sp>
      <p:sp>
        <p:nvSpPr>
          <p:cNvPr id="7171" name="Rectangle 2"/>
          <p:cNvSpPr>
            <a:spLocks noGrp="1" noChangeArrowheads="1"/>
          </p:cNvSpPr>
          <p:nvPr>
            <p:ph type="title"/>
          </p:nvPr>
        </p:nvSpPr>
        <p:spPr>
          <a:xfrm>
            <a:off x="395288" y="260350"/>
            <a:ext cx="8229600" cy="1066800"/>
          </a:xfrm>
        </p:spPr>
        <p:txBody>
          <a:bodyPr/>
          <a:lstStyle/>
          <a:p>
            <a:pPr eaLnBrk="1" hangingPunct="1"/>
            <a:r>
              <a:rPr lang="zh-CN" altLang="zh-CN" smtClean="0">
                <a:latin typeface="宋体" panose="02010600030101010101" pitchFamily="2" charset="-122"/>
              </a:rPr>
              <a:t>析取范式与合取范式</a:t>
            </a:r>
            <a:r>
              <a:rPr lang="zh-CN" altLang="zh-CN" sz="4200" b="0" smtClean="0"/>
              <a:t> </a:t>
            </a:r>
          </a:p>
        </p:txBody>
      </p:sp>
      <p:sp>
        <p:nvSpPr>
          <p:cNvPr id="9219" name="Rectangle 3"/>
          <p:cNvSpPr>
            <a:spLocks noGrp="1" noChangeArrowheads="1"/>
          </p:cNvSpPr>
          <p:nvPr>
            <p:ph type="body" idx="1"/>
          </p:nvPr>
        </p:nvSpPr>
        <p:spPr>
          <a:xfrm>
            <a:off x="468313" y="1484313"/>
            <a:ext cx="7931150" cy="4800600"/>
          </a:xfrm>
        </p:spPr>
        <p:txBody>
          <a:bodyPr/>
          <a:lstStyle/>
          <a:p>
            <a:pPr algn="just" eaLnBrk="1" hangingPunct="1">
              <a:buFont typeface="Wingdings" panose="05000000000000000000" pitchFamily="2" charset="2"/>
              <a:buNone/>
            </a:pPr>
            <a:r>
              <a:rPr lang="zh-CN" altLang="zh-CN" smtClean="0">
                <a:solidFill>
                  <a:srgbClr val="FF3300"/>
                </a:solidFill>
                <a:latin typeface="宋体" panose="02010600030101010101" pitchFamily="2" charset="-122"/>
              </a:rPr>
              <a:t>简单析取式</a:t>
            </a:r>
            <a:r>
              <a:rPr lang="zh-CN" altLang="zh-CN" smtClean="0">
                <a:latin typeface="宋体" panose="02010600030101010101" pitchFamily="2" charset="-122"/>
              </a:rPr>
              <a:t>:仅由有限个命题变项及其否定</a:t>
            </a:r>
          </a:p>
          <a:p>
            <a:pPr algn="just" eaLnBrk="1" hangingPunct="1">
              <a:buFont typeface="Wingdings" panose="05000000000000000000" pitchFamily="2" charset="2"/>
              <a:buNone/>
            </a:pPr>
            <a:r>
              <a:rPr lang="zh-CN" altLang="zh-CN" smtClean="0">
                <a:latin typeface="宋体" panose="02010600030101010101" pitchFamily="2" charset="-122"/>
              </a:rPr>
              <a:t>构成的析取式</a:t>
            </a:r>
            <a:endParaRPr lang="zh-CN"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mtClean="0">
                <a:solidFill>
                  <a:schemeClr val="bg2"/>
                </a:solidFill>
                <a:latin typeface="Times New Roman" panose="02020603050405020304" pitchFamily="18" charset="0"/>
              </a:rPr>
              <a:t>如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r</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smtClean="0">
                <a:solidFill>
                  <a:schemeClr val="bg2"/>
                </a:solidFill>
                <a:cs typeface="Times New Roman" panose="02020603050405020304" pitchFamily="18" charset="0"/>
              </a:rPr>
              <a:t>…</a:t>
            </a:r>
            <a:endParaRPr lang="zh-CN" altLang="zh-CN" smtClean="0">
              <a:solidFill>
                <a:schemeClr val="bg2"/>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zh-CN" smtClean="0">
              <a:solidFill>
                <a:srgbClr val="FF3300"/>
              </a:solidFill>
              <a:latin typeface="宋体" panose="02010600030101010101" pitchFamily="2" charset="-122"/>
            </a:endParaRPr>
          </a:p>
          <a:p>
            <a:pPr algn="just" eaLnBrk="1" hangingPunct="1">
              <a:buFont typeface="Wingdings" panose="05000000000000000000" pitchFamily="2" charset="2"/>
              <a:buNone/>
            </a:pPr>
            <a:r>
              <a:rPr lang="zh-CN" altLang="zh-CN" smtClean="0">
                <a:solidFill>
                  <a:srgbClr val="FF3300"/>
                </a:solidFill>
                <a:latin typeface="宋体" panose="02010600030101010101" pitchFamily="2" charset="-122"/>
              </a:rPr>
              <a:t>简单合取式</a:t>
            </a:r>
            <a:r>
              <a:rPr lang="zh-CN" altLang="zh-CN" smtClean="0">
                <a:latin typeface="宋体" panose="02010600030101010101" pitchFamily="2" charset="-122"/>
              </a:rPr>
              <a:t>:仅由有限个命题变项及其否定</a:t>
            </a:r>
          </a:p>
          <a:p>
            <a:pPr algn="just" eaLnBrk="1" hangingPunct="1">
              <a:buFont typeface="Wingdings" panose="05000000000000000000" pitchFamily="2" charset="2"/>
              <a:buNone/>
            </a:pPr>
            <a:r>
              <a:rPr lang="zh-CN" altLang="zh-CN" smtClean="0">
                <a:latin typeface="宋体" panose="02010600030101010101" pitchFamily="2" charset="-122"/>
              </a:rPr>
              <a:t>构成的合取式</a:t>
            </a:r>
            <a:endParaRPr lang="zh-CN"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mtClean="0">
                <a:solidFill>
                  <a:schemeClr val="bg2"/>
                </a:solidFill>
                <a:latin typeface="Times New Roman" panose="02020603050405020304" pitchFamily="18" charset="0"/>
              </a:rPr>
              <a:t>如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i="1" smtClean="0">
                <a:solidFill>
                  <a:schemeClr val="bg2"/>
                </a:solidFill>
                <a:latin typeface="Times New Roman" panose="02020603050405020304" pitchFamily="18" charset="0"/>
                <a:cs typeface="Times New Roman" panose="02020603050405020304" pitchFamily="18" charset="0"/>
              </a:rPr>
              <a:t>p</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q</a:t>
            </a:r>
            <a:r>
              <a:rPr lang="zh-CN" altLang="zh-CN" smtClean="0">
                <a:solidFill>
                  <a:schemeClr val="bg2"/>
                </a:solidFill>
                <a:latin typeface="Times New Roman" panose="02020603050405020304" pitchFamily="18" charset="0"/>
                <a:cs typeface="Times New Roman" panose="02020603050405020304" pitchFamily="18" charset="0"/>
                <a:sym typeface="Symbol" panose="05050102010706020507" pitchFamily="18" charset="2"/>
              </a:rPr>
              <a:t></a:t>
            </a:r>
            <a:r>
              <a:rPr lang="zh-CN" altLang="zh-CN" i="1" smtClean="0">
                <a:solidFill>
                  <a:schemeClr val="bg2"/>
                </a:solidFill>
                <a:latin typeface="Times New Roman" panose="02020603050405020304" pitchFamily="18" charset="0"/>
                <a:cs typeface="Times New Roman" panose="02020603050405020304" pitchFamily="18" charset="0"/>
              </a:rPr>
              <a:t>r</a:t>
            </a:r>
            <a:r>
              <a:rPr lang="zh-CN" altLang="zh-CN" smtClean="0">
                <a:solidFill>
                  <a:schemeClr val="bg2"/>
                </a:solidFill>
                <a:latin typeface="Times New Roman" panose="02020603050405020304" pitchFamily="18" charset="0"/>
                <a:cs typeface="Times New Roman" panose="02020603050405020304" pitchFamily="18" charset="0"/>
              </a:rPr>
              <a:t>, </a:t>
            </a:r>
            <a:r>
              <a:rPr lang="zh-CN" altLang="zh-CN" smtClean="0">
                <a:solidFill>
                  <a:schemeClr val="bg2"/>
                </a:solidFill>
                <a:cs typeface="Times New Roman" panose="02020603050405020304" pitchFamily="18" charset="0"/>
              </a:rPr>
              <a:t>…</a:t>
            </a:r>
            <a:endParaRPr lang="zh-CN" altLang="zh-CN" smtClean="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7" dur="500"/>
                                        <p:tgtEl>
                                          <p:spTgt spid="921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0" dur="500"/>
                                        <p:tgtEl>
                                          <p:spTgt spid="921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3"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A7E4FC-B409-4513-BF44-4D252CDD7858}" type="slidenum">
              <a:rPr lang="zh-CN" altLang="zh-CN" sz="1200" b="0">
                <a:latin typeface="Arial Black" panose="020B0A04020102020204" pitchFamily="34" charset="0"/>
              </a:rPr>
              <a:pPr>
                <a:spcBef>
                  <a:spcPct val="0"/>
                </a:spcBef>
                <a:buClrTx/>
                <a:buSzTx/>
                <a:buFontTx/>
                <a:buNone/>
              </a:pPr>
              <a:t>5</a:t>
            </a:fld>
            <a:endParaRPr lang="zh-CN" altLang="zh-CN" sz="1200" b="0">
              <a:latin typeface="Arial Black" panose="020B0A04020102020204" pitchFamily="34" charset="0"/>
            </a:endParaRPr>
          </a:p>
        </p:txBody>
      </p:sp>
      <p:sp>
        <p:nvSpPr>
          <p:cNvPr id="8195" name="Rectangle 2"/>
          <p:cNvSpPr>
            <a:spLocks noGrp="1" noChangeArrowheads="1"/>
          </p:cNvSpPr>
          <p:nvPr>
            <p:ph type="title"/>
          </p:nvPr>
        </p:nvSpPr>
        <p:spPr>
          <a:xfrm>
            <a:off x="395288" y="260350"/>
            <a:ext cx="8229600" cy="1066800"/>
          </a:xfrm>
        </p:spPr>
        <p:txBody>
          <a:bodyPr/>
          <a:lstStyle/>
          <a:p>
            <a:pPr eaLnBrk="1" hangingPunct="1"/>
            <a:r>
              <a:rPr lang="zh-CN" altLang="zh-CN" smtClean="0">
                <a:latin typeface="宋体" panose="02010600030101010101" pitchFamily="2" charset="-122"/>
              </a:rPr>
              <a:t>析取范式与合取范式</a:t>
            </a:r>
            <a:r>
              <a:rPr lang="zh-CN" altLang="zh-CN" sz="4200" b="0" smtClean="0"/>
              <a:t> </a:t>
            </a:r>
          </a:p>
        </p:txBody>
      </p:sp>
      <p:sp>
        <p:nvSpPr>
          <p:cNvPr id="9219" name="Rectangle 3"/>
          <p:cNvSpPr>
            <a:spLocks noGrp="1" noChangeArrowheads="1"/>
          </p:cNvSpPr>
          <p:nvPr>
            <p:ph type="body" idx="1"/>
          </p:nvPr>
        </p:nvSpPr>
        <p:spPr>
          <a:xfrm>
            <a:off x="468313" y="1484313"/>
            <a:ext cx="7931150" cy="4800600"/>
          </a:xfrm>
        </p:spPr>
        <p:txBody>
          <a:bodyPr/>
          <a:lstStyle/>
          <a:p>
            <a:pPr algn="just" eaLnBrk="1" hangingPunct="1">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rPr>
              <a:t>一个简单析取式是重言式，当且仅当它同</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rPr>
              <a:t>时含一个命题变项及其否定。</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rPr>
              <a:t>一个简单合取式是矛盾式，当且仅当它同</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mtClean="0">
                <a:latin typeface="Times New Roman" panose="02020603050405020304" pitchFamily="18" charset="0"/>
                <a:cs typeface="Times New Roman" panose="02020603050405020304" pitchFamily="18" charset="0"/>
              </a:rPr>
              <a:t>时含一个命题变项及其否定。</a:t>
            </a:r>
            <a:endParaRPr lang="zh-CN"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zh-CN" altLang="zh-CN"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楷体_GB2312" pitchFamily="1"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45C598-C49F-49EC-A19C-AF85806BB865}" type="slidenum">
              <a:rPr lang="zh-CN" altLang="zh-CN" sz="1200" b="0">
                <a:latin typeface="Arial Black" panose="020B0A04020102020204" pitchFamily="34" charset="0"/>
              </a:rPr>
              <a:pPr>
                <a:spcBef>
                  <a:spcPct val="0"/>
                </a:spcBef>
                <a:buClrTx/>
                <a:buSzTx/>
                <a:buFontTx/>
                <a:buNone/>
              </a:pPr>
              <a:t>6</a:t>
            </a:fld>
            <a:endParaRPr lang="zh-CN" altLang="zh-CN" sz="1200" b="0">
              <a:latin typeface="Arial Black" panose="020B0A04020102020204" pitchFamily="34" charset="0"/>
            </a:endParaRPr>
          </a:p>
        </p:txBody>
      </p:sp>
      <p:sp>
        <p:nvSpPr>
          <p:cNvPr id="9219" name="Rectangle 2"/>
          <p:cNvSpPr>
            <a:spLocks noGrp="1" noChangeArrowheads="1"/>
          </p:cNvSpPr>
          <p:nvPr>
            <p:ph type="title"/>
          </p:nvPr>
        </p:nvSpPr>
        <p:spPr>
          <a:xfrm>
            <a:off x="457200" y="457200"/>
            <a:ext cx="8229600" cy="1066800"/>
          </a:xfrm>
        </p:spPr>
        <p:txBody>
          <a:bodyPr/>
          <a:lstStyle/>
          <a:p>
            <a:pPr eaLnBrk="1" hangingPunct="1"/>
            <a:r>
              <a:rPr lang="zh-CN" altLang="zh-CN" smtClean="0">
                <a:latin typeface="宋体" panose="02010600030101010101" pitchFamily="2" charset="-122"/>
              </a:rPr>
              <a:t>析取范式与合取范式</a:t>
            </a:r>
            <a:r>
              <a:rPr lang="zh-CN" altLang="zh-CN" sz="4200" b="0" smtClean="0"/>
              <a:t> </a:t>
            </a:r>
          </a:p>
        </p:txBody>
      </p:sp>
      <p:sp>
        <p:nvSpPr>
          <p:cNvPr id="10243" name="Rectangle 3"/>
          <p:cNvSpPr>
            <a:spLocks noGrp="1" noChangeArrowheads="1"/>
          </p:cNvSpPr>
          <p:nvPr>
            <p:ph type="body" idx="1"/>
          </p:nvPr>
        </p:nvSpPr>
        <p:spPr>
          <a:xfrm>
            <a:off x="611188" y="1628775"/>
            <a:ext cx="7931150" cy="4800600"/>
          </a:xfrm>
        </p:spPr>
        <p:txBody>
          <a:bodyPr/>
          <a:lstStyle/>
          <a:p>
            <a:pPr eaLnBrk="1" hangingPunct="1">
              <a:lnSpc>
                <a:spcPct val="115000"/>
              </a:lnSpc>
              <a:spcBef>
                <a:spcPct val="5000"/>
              </a:spcBef>
              <a:buClrTx/>
              <a:buSzTx/>
              <a:buFontTx/>
              <a:buNone/>
            </a:pPr>
            <a:r>
              <a:rPr lang="zh-CN" altLang="zh-CN" sz="2400" smtClean="0"/>
              <a:t>           命题公式是千变万化的，这给研究命题演算带来困难，这里我们研究如何由一个命题公式化归为一个标准形式的问题，这样命题演算的研究问题就归结为对标准形式的研究问题，这种标准形式就叫</a:t>
            </a:r>
            <a:r>
              <a:rPr lang="zh-CN" altLang="zh-CN" sz="2400" smtClean="0">
                <a:solidFill>
                  <a:srgbClr val="006600"/>
                </a:solidFill>
              </a:rPr>
              <a:t>范式</a:t>
            </a:r>
            <a:r>
              <a:rPr lang="zh-CN" altLang="zh-CN" sz="2400" smtClean="0"/>
              <a:t>。</a:t>
            </a:r>
          </a:p>
          <a:p>
            <a:pPr eaLnBrk="1" hangingPunct="1">
              <a:lnSpc>
                <a:spcPct val="115000"/>
              </a:lnSpc>
              <a:spcBef>
                <a:spcPct val="5000"/>
              </a:spcBef>
              <a:buClrTx/>
              <a:buSzTx/>
              <a:buFontTx/>
              <a:buNone/>
            </a:pPr>
            <a:endParaRPr lang="zh-CN" altLang="zh-CN" sz="2400" smtClean="0"/>
          </a:p>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析取范式</a:t>
            </a:r>
            <a:r>
              <a:rPr lang="zh-CN" altLang="zh-CN" sz="2800" smtClean="0">
                <a:latin typeface="宋体" panose="02010600030101010101" pitchFamily="2" charset="-122"/>
              </a:rPr>
              <a:t>:由有限个简单合取式组成的析取式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rPr>
              <a:t>   </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1</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2</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i="1" baseline="-30000" smtClean="0">
                <a:latin typeface="Times New Roman" panose="02020603050405020304" pitchFamily="18" charset="0"/>
                <a:cs typeface="Times New Roman" panose="02020603050405020304" pitchFamily="18" charset="0"/>
              </a:rPr>
              <a:t>r</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rPr>
              <a:t>其中</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1</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2</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i="1" baseline="-30000" smtClean="0">
                <a:latin typeface="Times New Roman" panose="02020603050405020304" pitchFamily="18" charset="0"/>
                <a:cs typeface="Times New Roman" panose="02020603050405020304" pitchFamily="18" charset="0"/>
              </a:rPr>
              <a:t>r</a:t>
            </a:r>
            <a:r>
              <a:rPr lang="zh-CN" altLang="zh-CN" sz="2800" smtClean="0">
                <a:latin typeface="Times New Roman" panose="02020603050405020304" pitchFamily="18" charset="0"/>
              </a:rPr>
              <a:t>是</a:t>
            </a:r>
            <a:r>
              <a:rPr lang="zh-CN" altLang="zh-CN" sz="2800" smtClean="0">
                <a:latin typeface="宋体" panose="02010600030101010101" pitchFamily="2" charset="-122"/>
              </a:rPr>
              <a:t>简单合取式</a:t>
            </a:r>
            <a:endParaRPr lang="zh-CN" altLang="zh-CN" sz="2800" smtClean="0">
              <a:latin typeface="Times New Roman" panose="02020603050405020304" pitchFamily="18" charset="0"/>
            </a:endParaRPr>
          </a:p>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合取范式</a:t>
            </a:r>
            <a:r>
              <a:rPr lang="zh-CN" altLang="zh-CN" sz="2800" smtClean="0">
                <a:latin typeface="宋体" panose="02010600030101010101" pitchFamily="2" charset="-122"/>
              </a:rPr>
              <a:t>:由有限个简单析取式组成的合取式</a:t>
            </a:r>
            <a:endParaRPr lang="zh-CN" altLang="zh-CN" sz="28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zh-CN" sz="2800" smtClean="0">
                <a:latin typeface="Times New Roman" panose="02020603050405020304" pitchFamily="18" charset="0"/>
              </a:rPr>
              <a:t> </a:t>
            </a:r>
            <a:r>
              <a:rPr lang="zh-CN" altLang="zh-CN" sz="2800" smtClean="0">
                <a:latin typeface="Times New Roman" panose="02020603050405020304" pitchFamily="18" charset="0"/>
                <a:cs typeface="Times New Roman" panose="02020603050405020304" pitchFamily="18" charset="0"/>
              </a:rPr>
              <a:t>  </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1</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2</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i="1" baseline="-30000" smtClean="0">
                <a:latin typeface="Times New Roman" panose="02020603050405020304" pitchFamily="18" charset="0"/>
                <a:cs typeface="Times New Roman" panose="02020603050405020304" pitchFamily="18" charset="0"/>
              </a:rPr>
              <a:t>r </a:t>
            </a:r>
            <a:r>
              <a:rPr lang="zh-CN" altLang="zh-CN" sz="2800" smtClean="0">
                <a:latin typeface="Times New Roman" panose="02020603050405020304" pitchFamily="18" charset="0"/>
                <a:cs typeface="Times New Roman" panose="02020603050405020304" pitchFamily="18" charset="0"/>
              </a:rPr>
              <a:t>, </a:t>
            </a:r>
            <a:r>
              <a:rPr lang="zh-CN" altLang="zh-CN" sz="2800" smtClean="0">
                <a:latin typeface="Times New Roman" panose="02020603050405020304" pitchFamily="18" charset="0"/>
              </a:rPr>
              <a:t>其中</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1</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baseline="-30000" smtClean="0">
                <a:latin typeface="Times New Roman" panose="02020603050405020304" pitchFamily="18" charset="0"/>
                <a:cs typeface="Times New Roman" panose="02020603050405020304" pitchFamily="18" charset="0"/>
              </a:rPr>
              <a:t>2</a:t>
            </a:r>
            <a:r>
              <a:rPr lang="zh-CN"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zh-CN" altLang="zh-CN" sz="2800" i="1" smtClean="0">
                <a:latin typeface="Times New Roman" panose="02020603050405020304" pitchFamily="18" charset="0"/>
                <a:cs typeface="Times New Roman" panose="02020603050405020304" pitchFamily="18" charset="0"/>
              </a:rPr>
              <a:t>A</a:t>
            </a:r>
            <a:r>
              <a:rPr lang="zh-CN" altLang="zh-CN" sz="2800" i="1" baseline="-30000" smtClean="0">
                <a:latin typeface="Times New Roman" panose="02020603050405020304" pitchFamily="18" charset="0"/>
                <a:cs typeface="Times New Roman" panose="02020603050405020304" pitchFamily="18" charset="0"/>
              </a:rPr>
              <a:t>r</a:t>
            </a:r>
            <a:r>
              <a:rPr lang="zh-CN" altLang="zh-CN" sz="2800" smtClean="0">
                <a:latin typeface="Times New Roman" panose="02020603050405020304" pitchFamily="18" charset="0"/>
              </a:rPr>
              <a:t>是</a:t>
            </a:r>
            <a:r>
              <a:rPr lang="zh-CN" altLang="zh-CN" sz="2800" smtClean="0">
                <a:latin typeface="宋体" panose="02010600030101010101" pitchFamily="2" charset="-122"/>
              </a:rPr>
              <a:t>简单析取式</a:t>
            </a:r>
          </a:p>
          <a:p>
            <a:pPr algn="just" eaLnBrk="1" hangingPunct="1">
              <a:buFont typeface="Wingdings" panose="05000000000000000000" pitchFamily="2" charset="2"/>
              <a:buNone/>
            </a:pPr>
            <a:r>
              <a:rPr lang="zh-CN" altLang="zh-CN" sz="2800" smtClean="0">
                <a:solidFill>
                  <a:srgbClr val="FF3300"/>
                </a:solidFill>
                <a:latin typeface="宋体" panose="02010600030101010101" pitchFamily="2" charset="-122"/>
              </a:rPr>
              <a:t>范式</a:t>
            </a:r>
            <a:r>
              <a:rPr lang="zh-CN" altLang="zh-CN" sz="2800" b="0" smtClean="0">
                <a:ea typeface="黑体" panose="02010609060101010101" pitchFamily="49" charset="-122"/>
              </a:rPr>
              <a:t>：</a:t>
            </a:r>
            <a:r>
              <a:rPr lang="zh-CN" altLang="zh-CN" sz="2800" b="0" smtClean="0">
                <a:solidFill>
                  <a:schemeClr val="bg2"/>
                </a:solidFill>
                <a:ea typeface="黑体" panose="02010609060101010101" pitchFamily="49" charset="-122"/>
              </a:rPr>
              <a:t>析取范式与合取范式统称为范式。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7" dur="500"/>
                                        <p:tgtEl>
                                          <p:spTgt spid="10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0" dur="500"/>
                                        <p:tgtEl>
                                          <p:spTgt spid="1024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3" dur="500"/>
                                        <p:tgtEl>
                                          <p:spTgt spid="1024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16" dur="500"/>
                                        <p:tgtEl>
                                          <p:spTgt spid="1024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19"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DCC212-8963-48C7-94C1-30F76B963BD8}" type="slidenum">
              <a:rPr lang="en-US" altLang="zh-CN" sz="1200" smtClean="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192514" name="Rectangle 2"/>
          <p:cNvSpPr>
            <a:spLocks noGrp="1" noChangeArrowheads="1"/>
          </p:cNvSpPr>
          <p:nvPr>
            <p:ph type="title"/>
          </p:nvPr>
        </p:nvSpPr>
        <p:spPr>
          <a:xfrm>
            <a:off x="251520" y="169193"/>
            <a:ext cx="8229600" cy="1171575"/>
          </a:xfrm>
        </p:spPr>
        <p:txBody>
          <a:bodyPr/>
          <a:lstStyle/>
          <a:p>
            <a:pPr eaLnBrk="1" hangingPunct="1">
              <a:defRPr/>
            </a:pPr>
            <a:r>
              <a:rPr lang="zh-CN" altLang="en-US" dirty="0">
                <a:latin typeface="宋体" panose="02010600030101010101" pitchFamily="2" charset="-122"/>
              </a:rPr>
              <a:t>析取范式与</a:t>
            </a:r>
            <a:r>
              <a:rPr lang="zh-CN" altLang="en-US" dirty="0" smtClean="0">
                <a:latin typeface="宋体" panose="02010600030101010101" pitchFamily="2" charset="-122"/>
              </a:rPr>
              <a:t>合取范式</a:t>
            </a:r>
            <a:endParaRPr lang="en-US" altLang="zh-CN" dirty="0">
              <a:latin typeface="宋体" panose="02010600030101010101" pitchFamily="2" charset="-122"/>
            </a:endParaRPr>
          </a:p>
        </p:txBody>
      </p:sp>
      <p:sp>
        <p:nvSpPr>
          <p:cNvPr id="192515" name="Rectangle 3"/>
          <p:cNvSpPr>
            <a:spLocks noGrp="1" noChangeArrowheads="1"/>
          </p:cNvSpPr>
          <p:nvPr>
            <p:ph type="body" idx="1"/>
          </p:nvPr>
        </p:nvSpPr>
        <p:spPr>
          <a:xfrm>
            <a:off x="377725" y="1337365"/>
            <a:ext cx="8229600" cy="5040312"/>
          </a:xfrm>
        </p:spPr>
        <p:txBody>
          <a:bodyPr/>
          <a:lstStyle/>
          <a:p>
            <a:pPr marL="514350" indent="-514350" algn="just">
              <a:lnSpc>
                <a:spcPct val="90000"/>
              </a:lnSpc>
              <a:buFont typeface="Wingdings" panose="05000000000000000000" pitchFamily="2" charset="2"/>
              <a:buAutoNum type="arabicPeriod"/>
              <a:defRPr/>
            </a:pPr>
            <a:r>
              <a:rPr lang="zh-CN" altLang="en-US" sz="2800" b="1" dirty="0" smtClean="0">
                <a:latin typeface="Times New Roman" pitchFamily="18" charset="0"/>
              </a:rPr>
              <a:t>单个</a:t>
            </a:r>
            <a:r>
              <a:rPr lang="zh-CN" altLang="en-US" sz="2800" b="1" dirty="0">
                <a:latin typeface="Times New Roman" pitchFamily="18" charset="0"/>
              </a:rPr>
              <a:t>命题变项及其否定既是简单析取式，又是简单合取式</a:t>
            </a:r>
            <a:r>
              <a:rPr lang="zh-CN" altLang="en-US" sz="2800" b="1" dirty="0" smtClean="0">
                <a:latin typeface="Times New Roman" pitchFamily="18" charset="0"/>
              </a:rPr>
              <a:t>。</a:t>
            </a:r>
            <a:endParaRPr lang="en-US" altLang="zh-CN" sz="2800" b="1" dirty="0" smtClean="0">
              <a:latin typeface="Times New Roman" pitchFamily="18" charset="0"/>
              <a:cs typeface="Times New Roman" pitchFamily="18" charset="0"/>
            </a:endParaRPr>
          </a:p>
          <a:p>
            <a:pPr marL="514350" indent="-514350">
              <a:lnSpc>
                <a:spcPct val="90000"/>
              </a:lnSpc>
              <a:buFont typeface="Wingdings" panose="05000000000000000000" pitchFamily="2" charset="2"/>
              <a:buAutoNum type="arabicPeriod"/>
              <a:defRPr/>
            </a:pPr>
            <a:r>
              <a:rPr lang="zh-CN" altLang="en-US" sz="2800" b="1" dirty="0" smtClean="0">
                <a:latin typeface="Times New Roman" pitchFamily="18" charset="0"/>
              </a:rPr>
              <a:t>形</a:t>
            </a:r>
            <a:r>
              <a:rPr lang="zh-CN" altLang="en-US" sz="2800" b="1" dirty="0">
                <a:latin typeface="Times New Roman" pitchFamily="18" charset="0"/>
              </a:rPr>
              <a:t>如 </a:t>
            </a:r>
            <a:r>
              <a:rPr lang="en-US" altLang="zh-CN" sz="2800" b="1" i="1" dirty="0">
                <a:latin typeface="Times New Roman" pitchFamily="18" charset="0"/>
                <a:cs typeface="Times New Roman" pitchFamily="18" charset="0"/>
              </a:rPr>
              <a:t>p</a:t>
            </a:r>
            <a:r>
              <a:rPr lang="en-US" altLang="zh-CN" sz="2800" b="1" dirty="0">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r</a:t>
            </a:r>
            <a:r>
              <a:rPr lang="en-US" altLang="zh-CN" sz="2800" b="1" dirty="0">
                <a:latin typeface="Times New Roman" pitchFamily="18" charset="0"/>
                <a:cs typeface="Times New Roman" pitchFamily="18" charset="0"/>
              </a:rPr>
              <a:t>,  </a:t>
            </a:r>
            <a:r>
              <a:rPr lang="en-US" altLang="zh-CN" sz="2800" b="1" dirty="0">
                <a:latin typeface="Times New Roman" pitchFamily="18" charset="0"/>
                <a:sym typeface="Symbol" pitchFamily="18" charset="2"/>
              </a:rPr>
              <a:t></a:t>
            </a:r>
            <a:r>
              <a:rPr lang="en-US" altLang="zh-CN" sz="2800" b="1" i="1" dirty="0" err="1">
                <a:latin typeface="Times New Roman" pitchFamily="18" charset="0"/>
                <a:cs typeface="Times New Roman" pitchFamily="18" charset="0"/>
              </a:rPr>
              <a:t>p</a:t>
            </a:r>
            <a:r>
              <a:rPr lang="en-US" altLang="zh-CN" sz="2800" b="1" dirty="0" err="1">
                <a:latin typeface="Times New Roman" pitchFamily="18" charset="0"/>
                <a:sym typeface="Symbol" pitchFamily="18" charset="2"/>
              </a:rPr>
              <a:t></a:t>
            </a:r>
            <a:r>
              <a:rPr lang="en-US" altLang="zh-CN" sz="2800" b="1" i="1" dirty="0" err="1">
                <a:latin typeface="Times New Roman" pitchFamily="18" charset="0"/>
                <a:cs typeface="Times New Roman" pitchFamily="18" charset="0"/>
              </a:rPr>
              <a:t>q</a:t>
            </a:r>
            <a:r>
              <a:rPr lang="en-US" altLang="zh-CN" sz="2800" b="1" dirty="0">
                <a:latin typeface="Times New Roman" pitchFamily="18" charset="0"/>
                <a:sym typeface="Symbol" pitchFamily="18" charset="2"/>
              </a:rPr>
              <a:t></a:t>
            </a:r>
            <a:r>
              <a:rPr lang="en-US" altLang="zh-CN" sz="2800" b="1" i="1" dirty="0">
                <a:latin typeface="Times New Roman" pitchFamily="18" charset="0"/>
                <a:cs typeface="Times New Roman" pitchFamily="18" charset="0"/>
              </a:rPr>
              <a:t>r </a:t>
            </a:r>
            <a:r>
              <a:rPr lang="zh-CN" altLang="en-US" sz="2800" b="1" dirty="0">
                <a:latin typeface="Times New Roman" pitchFamily="18" charset="0"/>
              </a:rPr>
              <a:t>的公式既是析取范式，</a:t>
            </a:r>
          </a:p>
          <a:p>
            <a:pPr marL="441325" indent="-441325">
              <a:lnSpc>
                <a:spcPct val="90000"/>
              </a:lnSpc>
              <a:buFont typeface="Wingdings" panose="05000000000000000000" pitchFamily="2" charset="2"/>
              <a:buNone/>
              <a:defRPr/>
            </a:pPr>
            <a:r>
              <a:rPr lang="zh-CN" altLang="en-US" sz="2800" b="1" dirty="0">
                <a:latin typeface="Times New Roman" pitchFamily="18" charset="0"/>
              </a:rPr>
              <a:t>     又是合取范式 </a:t>
            </a:r>
            <a:r>
              <a:rPr lang="en-US" altLang="zh-CN" sz="2800" b="1" dirty="0">
                <a:latin typeface="Times New Roman" pitchFamily="18" charset="0"/>
                <a:cs typeface="Times New Roman" pitchFamily="18" charset="0"/>
              </a:rPr>
              <a:t>(</a:t>
            </a:r>
            <a:r>
              <a:rPr lang="zh-CN" altLang="en-US" sz="2800" b="1" dirty="0">
                <a:latin typeface="Times New Roman" pitchFamily="18" charset="0"/>
              </a:rPr>
              <a:t>为什么</a:t>
            </a:r>
            <a:r>
              <a:rPr lang="en-US" altLang="zh-CN" sz="2800" b="1" dirty="0">
                <a:latin typeface="Times New Roman" pitchFamily="18" charset="0"/>
                <a:cs typeface="Times New Roman" pitchFamily="18" charset="0"/>
              </a:rPr>
              <a:t>?)</a:t>
            </a:r>
            <a:r>
              <a:rPr lang="en-US" altLang="zh-CN" sz="2800" b="1" dirty="0">
                <a:latin typeface="Times New Roman" pitchFamily="18" charset="0"/>
              </a:rPr>
              <a:t> </a:t>
            </a:r>
            <a:r>
              <a:rPr lang="zh-CN" altLang="en-US" sz="2800" b="1" dirty="0" smtClean="0">
                <a:latin typeface="Times New Roman" pitchFamily="18" charset="0"/>
              </a:rPr>
              <a:t>。</a:t>
            </a:r>
            <a:endParaRPr lang="en-US" altLang="zh-CN" sz="2800" b="1" dirty="0" smtClean="0">
              <a:latin typeface="Times New Roman" pitchFamily="18" charset="0"/>
            </a:endParaRPr>
          </a:p>
          <a:p>
            <a:pPr marL="441325" indent="-441325">
              <a:lnSpc>
                <a:spcPct val="90000"/>
              </a:lnSpc>
              <a:buFont typeface="Wingdings" panose="05000000000000000000" pitchFamily="2" charset="2"/>
              <a:buNone/>
              <a:defRPr/>
            </a:pPr>
            <a:r>
              <a:rPr lang="en-US" altLang="zh-CN" sz="2800" dirty="0" smtClean="0">
                <a:latin typeface="Times New Roman" pitchFamily="18" charset="0"/>
              </a:rPr>
              <a:t>3.  </a:t>
            </a:r>
            <a:r>
              <a:rPr lang="zh-CN" altLang="en-US" sz="2800" b="1" dirty="0" smtClean="0">
                <a:latin typeface="Times New Roman" pitchFamily="18" charset="0"/>
              </a:rPr>
              <a:t>析取范式</a:t>
            </a:r>
            <a:r>
              <a:rPr lang="zh-CN" altLang="en-US" sz="2800" b="1" dirty="0">
                <a:latin typeface="Times New Roman" pitchFamily="18" charset="0"/>
              </a:rPr>
              <a:t>的对偶式为合取范式，合取范式的对偶式为析取范式</a:t>
            </a:r>
            <a:r>
              <a:rPr lang="zh-CN" altLang="en-US" sz="2800" b="1" dirty="0" smtClean="0">
                <a:latin typeface="Times New Roman" pitchFamily="18" charset="0"/>
              </a:rPr>
              <a:t>。</a:t>
            </a:r>
            <a:r>
              <a:rPr lang="en-US" altLang="zh-CN" sz="2800" b="1" dirty="0" smtClean="0">
                <a:latin typeface="Times New Roman" pitchFamily="18" charset="0"/>
              </a:rPr>
              <a:t>  </a:t>
            </a:r>
            <a:endParaRPr lang="zh-CN" altLang="en-US" sz="2800" b="1" dirty="0">
              <a:latin typeface="Times New Roman" pitchFamily="18" charset="0"/>
            </a:endParaRPr>
          </a:p>
        </p:txBody>
      </p:sp>
    </p:spTree>
    <p:extLst>
      <p:ext uri="{BB962C8B-B14F-4D97-AF65-F5344CB8AC3E}">
        <p14:creationId xmlns:p14="http://schemas.microsoft.com/office/powerpoint/2010/main" val="3851193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xfrm>
            <a:off x="6804248" y="6208062"/>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8C6A95-90A7-4976-A104-4D887FAC4CEC}" type="slidenum">
              <a:rPr lang="en-US" altLang="zh-CN" sz="1200" smtClean="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141314" name="Rectangle 2"/>
          <p:cNvSpPr>
            <a:spLocks noGrp="1" noChangeArrowheads="1"/>
          </p:cNvSpPr>
          <p:nvPr>
            <p:ph type="title"/>
          </p:nvPr>
        </p:nvSpPr>
        <p:spPr>
          <a:xfrm>
            <a:off x="323528" y="188640"/>
            <a:ext cx="8229600" cy="990600"/>
          </a:xfrm>
        </p:spPr>
        <p:txBody>
          <a:bodyPr/>
          <a:lstStyle/>
          <a:p>
            <a:pPr eaLnBrk="1" hangingPunct="1">
              <a:defRPr/>
            </a:pPr>
            <a:r>
              <a:rPr lang="zh-CN" altLang="en-US" dirty="0">
                <a:latin typeface="宋体" panose="02010600030101010101" pitchFamily="2" charset="-122"/>
              </a:rPr>
              <a:t>对偶式和对偶原理</a:t>
            </a:r>
          </a:p>
        </p:txBody>
      </p:sp>
      <p:sp>
        <p:nvSpPr>
          <p:cNvPr id="141315" name="Rectangle 3"/>
          <p:cNvSpPr>
            <a:spLocks noGrp="1" noChangeArrowheads="1"/>
          </p:cNvSpPr>
          <p:nvPr>
            <p:ph type="body" idx="1"/>
          </p:nvPr>
        </p:nvSpPr>
        <p:spPr>
          <a:xfrm>
            <a:off x="323528" y="1371600"/>
            <a:ext cx="8229600" cy="2705472"/>
          </a:xfrm>
        </p:spPr>
        <p:txBody>
          <a:bodyPr/>
          <a:lstStyle/>
          <a:p>
            <a:pPr algn="just">
              <a:buFont typeface="Wingdings" panose="05000000000000000000" pitchFamily="2" charset="2"/>
              <a:buNone/>
              <a:defRPr/>
            </a:pPr>
            <a:r>
              <a:rPr lang="zh-CN" altLang="en-US" sz="3600" b="1" dirty="0">
                <a:solidFill>
                  <a:srgbClr val="C00000"/>
                </a:solidFill>
                <a:effectLst>
                  <a:outerShdw blurRad="38100" dist="38100" dir="2700000" algn="tl">
                    <a:srgbClr val="000000">
                      <a:alpha val="43137"/>
                    </a:srgbClr>
                  </a:outerShdw>
                </a:effectLst>
                <a:latin typeface="Times New Roman" pitchFamily="18" charset="0"/>
              </a:rPr>
              <a:t>定义：</a:t>
            </a:r>
            <a:r>
              <a:rPr lang="zh-CN" altLang="en-US" sz="2800" b="1" dirty="0">
                <a:latin typeface="Times New Roman" pitchFamily="18" charset="0"/>
              </a:rPr>
              <a:t>在</a:t>
            </a:r>
            <a:r>
              <a:rPr lang="zh-CN" altLang="en-US" sz="2800" b="1" dirty="0">
                <a:solidFill>
                  <a:srgbClr val="00B050"/>
                </a:solidFill>
                <a:effectLst>
                  <a:outerShdw blurRad="38100" dist="38100" dir="2700000" algn="tl">
                    <a:srgbClr val="000000">
                      <a:alpha val="43137"/>
                    </a:srgbClr>
                  </a:outerShdw>
                </a:effectLst>
                <a:latin typeface="Times New Roman" pitchFamily="18" charset="0"/>
              </a:rPr>
              <a:t>仅</a:t>
            </a:r>
            <a:r>
              <a:rPr lang="zh-CN" altLang="en-US" sz="2800" b="1" dirty="0">
                <a:latin typeface="Times New Roman" pitchFamily="18" charset="0"/>
              </a:rPr>
              <a:t>含有联结词</a:t>
            </a:r>
            <a:r>
              <a:rPr lang="zh-CN" altLang="en-US" sz="28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00B050"/>
                </a:solidFill>
                <a:effectLst>
                  <a:outerShdw blurRad="38100" dist="38100" dir="2700000" algn="tl">
                    <a:srgbClr val="000000">
                      <a:alpha val="43137"/>
                    </a:srgbClr>
                  </a:outerShdw>
                </a:effectLst>
                <a:latin typeface="Times New Roman" pitchFamily="18" charset="0"/>
              </a:rPr>
              <a:t>∧</a:t>
            </a:r>
            <a:r>
              <a:rPr lang="zh-CN" altLang="en-US" sz="2800" b="1" dirty="0">
                <a:solidFill>
                  <a:srgbClr val="00B050"/>
                </a:solidFill>
                <a:effectLst>
                  <a:outerShdw blurRad="38100" dist="38100" dir="2700000" algn="tl">
                    <a:srgbClr val="000000">
                      <a:alpha val="43137"/>
                    </a:srgbClr>
                  </a:outerShdw>
                </a:effectLst>
                <a:latin typeface="Times New Roman" pitchFamily="18" charset="0"/>
              </a:rPr>
              <a:t>、</a:t>
            </a:r>
            <a:r>
              <a:rPr lang="en-US" altLang="zh-CN" sz="2800" b="1" dirty="0">
                <a:solidFill>
                  <a:srgbClr val="00B050"/>
                </a:solidFill>
                <a:effectLst>
                  <a:outerShdw blurRad="38100" dist="38100" dir="2700000" algn="tl">
                    <a:srgbClr val="000000">
                      <a:alpha val="43137"/>
                    </a:srgbClr>
                  </a:outerShdw>
                </a:effectLst>
                <a:latin typeface="Times New Roman" pitchFamily="18" charset="0"/>
              </a:rPr>
              <a:t>∨</a:t>
            </a:r>
            <a:r>
              <a:rPr lang="zh-CN" altLang="en-US" sz="2800" b="1" dirty="0">
                <a:latin typeface="Times New Roman" pitchFamily="18" charset="0"/>
              </a:rPr>
              <a:t>的命题公式</a:t>
            </a:r>
            <a:r>
              <a:rPr lang="en-US" altLang="zh-CN" sz="2800" b="1" i="1" dirty="0">
                <a:latin typeface="Times New Roman" pitchFamily="18" charset="0"/>
              </a:rPr>
              <a:t>A</a:t>
            </a:r>
            <a:r>
              <a:rPr lang="zh-CN" altLang="en-US" sz="2800" b="1" dirty="0">
                <a:latin typeface="Times New Roman" pitchFamily="18" charset="0"/>
              </a:rPr>
              <a:t>中，将</a:t>
            </a:r>
            <a:r>
              <a:rPr lang="zh-CN" altLang="en-US" sz="2800" b="1" dirty="0">
                <a:solidFill>
                  <a:srgbClr val="DE8400"/>
                </a:solidFill>
                <a:effectLst>
                  <a:outerShdw blurRad="38100" dist="38100" dir="2700000" algn="tl">
                    <a:srgbClr val="000000">
                      <a:alpha val="43137"/>
                    </a:srgbClr>
                  </a:outerShdw>
                </a:effectLst>
                <a:latin typeface="Times New Roman" pitchFamily="18" charset="0"/>
              </a:rPr>
              <a:t>∨换成∧</a:t>
            </a:r>
            <a:r>
              <a:rPr lang="en-US" altLang="zh-CN" sz="2800" b="1" dirty="0">
                <a:latin typeface="Times New Roman" pitchFamily="18" charset="0"/>
              </a:rPr>
              <a:t>, </a:t>
            </a:r>
            <a:r>
              <a:rPr lang="en-US" altLang="zh-CN" sz="2800" b="1" dirty="0">
                <a:solidFill>
                  <a:srgbClr val="DE8400"/>
                </a:solidFill>
                <a:effectLst>
                  <a:outerShdw blurRad="38100" dist="38100" dir="2700000" algn="tl">
                    <a:srgbClr val="000000">
                      <a:alpha val="43137"/>
                    </a:srgbClr>
                  </a:outerShdw>
                </a:effectLst>
                <a:latin typeface="Times New Roman" pitchFamily="18" charset="0"/>
              </a:rPr>
              <a:t>∧</a:t>
            </a:r>
            <a:r>
              <a:rPr lang="zh-CN" altLang="en-US" sz="2800" b="1" dirty="0">
                <a:solidFill>
                  <a:srgbClr val="DE8400"/>
                </a:solidFill>
                <a:effectLst>
                  <a:outerShdw blurRad="38100" dist="38100" dir="2700000" algn="tl">
                    <a:srgbClr val="000000">
                      <a:alpha val="43137"/>
                    </a:srgbClr>
                  </a:outerShdw>
                </a:effectLst>
                <a:latin typeface="Times New Roman" pitchFamily="18" charset="0"/>
              </a:rPr>
              <a:t>换成∨</a:t>
            </a:r>
            <a:r>
              <a:rPr lang="zh-CN" altLang="en-US" sz="2800" b="1" dirty="0">
                <a:latin typeface="Times New Roman" pitchFamily="18" charset="0"/>
              </a:rPr>
              <a:t>，若</a:t>
            </a:r>
            <a:r>
              <a:rPr lang="en-US" altLang="zh-CN" sz="2800" b="1" i="1" dirty="0">
                <a:latin typeface="Times New Roman" pitchFamily="18" charset="0"/>
              </a:rPr>
              <a:t>A</a:t>
            </a:r>
            <a:r>
              <a:rPr lang="zh-CN" altLang="en-US" sz="2800" b="1" dirty="0">
                <a:latin typeface="Times New Roman" pitchFamily="18" charset="0"/>
              </a:rPr>
              <a:t>中含有</a:t>
            </a:r>
            <a:r>
              <a:rPr lang="en-US" altLang="zh-CN" sz="2800" b="1" dirty="0">
                <a:latin typeface="Times New Roman" pitchFamily="18" charset="0"/>
              </a:rPr>
              <a:t>0</a:t>
            </a:r>
            <a:r>
              <a:rPr lang="zh-CN" altLang="en-US" sz="2800" b="1" dirty="0">
                <a:latin typeface="Times New Roman" pitchFamily="18" charset="0"/>
              </a:rPr>
              <a:t>或</a:t>
            </a:r>
            <a:r>
              <a:rPr lang="en-US" altLang="zh-CN" sz="2800" b="1" dirty="0">
                <a:latin typeface="Times New Roman" pitchFamily="18" charset="0"/>
              </a:rPr>
              <a:t>1</a:t>
            </a:r>
            <a:r>
              <a:rPr lang="zh-CN" altLang="en-US" sz="2800" b="1" dirty="0">
                <a:latin typeface="Times New Roman" pitchFamily="18" charset="0"/>
              </a:rPr>
              <a:t>，就将</a:t>
            </a:r>
            <a:r>
              <a:rPr lang="en-US" altLang="zh-CN" sz="2800" b="1" dirty="0">
                <a:solidFill>
                  <a:srgbClr val="DE8400"/>
                </a:solidFill>
                <a:effectLst>
                  <a:outerShdw blurRad="38100" dist="38100" dir="2700000" algn="tl">
                    <a:srgbClr val="000000">
                      <a:alpha val="43137"/>
                    </a:srgbClr>
                  </a:outerShdw>
                </a:effectLst>
                <a:latin typeface="Times New Roman" pitchFamily="18" charset="0"/>
              </a:rPr>
              <a:t>0</a:t>
            </a:r>
            <a:r>
              <a:rPr lang="zh-CN" altLang="en-US" sz="2800" b="1" dirty="0">
                <a:solidFill>
                  <a:srgbClr val="DE8400"/>
                </a:solidFill>
                <a:effectLst>
                  <a:outerShdw blurRad="38100" dist="38100" dir="2700000" algn="tl">
                    <a:srgbClr val="000000">
                      <a:alpha val="43137"/>
                    </a:srgbClr>
                  </a:outerShdw>
                </a:effectLst>
                <a:latin typeface="Times New Roman" pitchFamily="18" charset="0"/>
              </a:rPr>
              <a:t>换成</a:t>
            </a:r>
            <a:r>
              <a:rPr lang="en-US" altLang="zh-CN" sz="2800" b="1" dirty="0">
                <a:solidFill>
                  <a:srgbClr val="DE8400"/>
                </a:solidFill>
                <a:effectLst>
                  <a:outerShdw blurRad="38100" dist="38100" dir="2700000" algn="tl">
                    <a:srgbClr val="000000">
                      <a:alpha val="43137"/>
                    </a:srgbClr>
                  </a:outerShdw>
                </a:effectLst>
                <a:latin typeface="Times New Roman" pitchFamily="18" charset="0"/>
              </a:rPr>
              <a:t>1</a:t>
            </a:r>
            <a:r>
              <a:rPr lang="zh-CN" altLang="en-US" sz="2800" b="1" dirty="0">
                <a:latin typeface="Times New Roman" pitchFamily="18" charset="0"/>
              </a:rPr>
              <a:t>，</a:t>
            </a:r>
            <a:r>
              <a:rPr lang="en-US" altLang="zh-CN" sz="2800" b="1" dirty="0">
                <a:solidFill>
                  <a:srgbClr val="DE8400"/>
                </a:solidFill>
                <a:effectLst>
                  <a:outerShdw blurRad="38100" dist="38100" dir="2700000" algn="tl">
                    <a:srgbClr val="000000">
                      <a:alpha val="43137"/>
                    </a:srgbClr>
                  </a:outerShdw>
                </a:effectLst>
                <a:latin typeface="Times New Roman" pitchFamily="18" charset="0"/>
              </a:rPr>
              <a:t>1</a:t>
            </a:r>
            <a:r>
              <a:rPr lang="zh-CN" altLang="en-US" sz="2800" b="1" dirty="0">
                <a:solidFill>
                  <a:srgbClr val="DE8400"/>
                </a:solidFill>
                <a:effectLst>
                  <a:outerShdw blurRad="38100" dist="38100" dir="2700000" algn="tl">
                    <a:srgbClr val="000000">
                      <a:alpha val="43137"/>
                    </a:srgbClr>
                  </a:outerShdw>
                </a:effectLst>
                <a:latin typeface="Times New Roman" pitchFamily="18" charset="0"/>
              </a:rPr>
              <a:t>换成</a:t>
            </a:r>
            <a:r>
              <a:rPr lang="en-US" altLang="zh-CN" sz="2800" b="1" dirty="0">
                <a:solidFill>
                  <a:srgbClr val="DE8400"/>
                </a:solidFill>
                <a:effectLst>
                  <a:outerShdw blurRad="38100" dist="38100" dir="2700000" algn="tl">
                    <a:srgbClr val="000000">
                      <a:alpha val="43137"/>
                    </a:srgbClr>
                  </a:outerShdw>
                </a:effectLst>
                <a:latin typeface="Times New Roman" pitchFamily="18" charset="0"/>
              </a:rPr>
              <a:t>0</a:t>
            </a:r>
            <a:r>
              <a:rPr lang="zh-CN" altLang="en-US" sz="2800" b="1" dirty="0">
                <a:latin typeface="Times New Roman" pitchFamily="18" charset="0"/>
              </a:rPr>
              <a:t>，所得命题公式称为</a:t>
            </a:r>
            <a:r>
              <a:rPr lang="en-US" altLang="zh-CN" sz="2800" b="1" i="1" dirty="0">
                <a:latin typeface="Times New Roman" pitchFamily="18" charset="0"/>
              </a:rPr>
              <a:t>A</a:t>
            </a:r>
            <a:r>
              <a:rPr lang="zh-CN" altLang="en-US" sz="2800" b="1" dirty="0">
                <a:latin typeface="Times New Roman" pitchFamily="18" charset="0"/>
              </a:rPr>
              <a:t>的</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对偶式</a:t>
            </a:r>
            <a:r>
              <a:rPr lang="zh-CN" altLang="en-US" sz="2800" b="1" dirty="0">
                <a:latin typeface="Times New Roman" pitchFamily="18" charset="0"/>
              </a:rPr>
              <a:t>，</a:t>
            </a:r>
            <a:r>
              <a:rPr lang="zh-CN" altLang="en-US" sz="2800" b="1" dirty="0">
                <a:solidFill>
                  <a:srgbClr val="3366CC"/>
                </a:solidFill>
                <a:effectLst>
                  <a:outerShdw blurRad="38100" dist="38100" dir="2700000" algn="tl">
                    <a:srgbClr val="000000">
                      <a:alpha val="43137"/>
                    </a:srgbClr>
                  </a:outerShdw>
                </a:effectLst>
                <a:latin typeface="Times New Roman" pitchFamily="18" charset="0"/>
              </a:rPr>
              <a:t>记为</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A</a:t>
            </a:r>
            <a:r>
              <a:rPr lang="en-US" altLang="zh-CN" sz="2800" b="1" i="1" baseline="30000" dirty="0">
                <a:solidFill>
                  <a:srgbClr val="3366CC"/>
                </a:solidFill>
                <a:effectLst>
                  <a:outerShdw blurRad="38100" dist="38100" dir="2700000" algn="tl">
                    <a:srgbClr val="000000">
                      <a:alpha val="43137"/>
                    </a:srgbClr>
                  </a:outerShdw>
                </a:effectLst>
                <a:latin typeface="Times New Roman" pitchFamily="18" charset="0"/>
              </a:rPr>
              <a:t>*</a:t>
            </a:r>
            <a:r>
              <a:rPr lang="zh-CN" altLang="en-US" sz="2800" b="1" dirty="0" smtClean="0">
                <a:latin typeface="Times New Roman" pitchFamily="18" charset="0"/>
              </a:rPr>
              <a:t>。从</a:t>
            </a:r>
            <a:r>
              <a:rPr lang="zh-CN" altLang="en-US" sz="2800" b="1" dirty="0">
                <a:latin typeface="Times New Roman" pitchFamily="18" charset="0"/>
              </a:rPr>
              <a:t>定义不难看出，</a:t>
            </a:r>
            <a:r>
              <a:rPr lang="en-US" altLang="zh-CN" sz="2800" b="1" dirty="0">
                <a:solidFill>
                  <a:schemeClr val="bg2"/>
                </a:solidFill>
                <a:latin typeface="Times New Roman" pitchFamily="18" charset="0"/>
              </a:rPr>
              <a:t>(</a:t>
            </a:r>
            <a:r>
              <a:rPr lang="en-US" altLang="zh-CN" sz="2800" b="1" i="1" dirty="0">
                <a:solidFill>
                  <a:schemeClr val="bg2"/>
                </a:solidFill>
                <a:latin typeface="Times New Roman" pitchFamily="18" charset="0"/>
              </a:rPr>
              <a:t>A</a:t>
            </a:r>
            <a:r>
              <a:rPr lang="en-US" altLang="zh-CN" sz="2800" b="1" baseline="30000" dirty="0">
                <a:solidFill>
                  <a:schemeClr val="bg2"/>
                </a:solidFill>
                <a:latin typeface="Times New Roman" pitchFamily="18" charset="0"/>
              </a:rPr>
              <a:t>*</a:t>
            </a:r>
            <a:r>
              <a:rPr lang="en-US" altLang="zh-CN" sz="2800" b="1" dirty="0">
                <a:solidFill>
                  <a:schemeClr val="bg2"/>
                </a:solidFill>
                <a:latin typeface="Times New Roman" pitchFamily="18" charset="0"/>
              </a:rPr>
              <a:t>)</a:t>
            </a:r>
            <a:r>
              <a:rPr lang="en-US" altLang="zh-CN" sz="2800" b="1" baseline="30000" dirty="0">
                <a:solidFill>
                  <a:schemeClr val="bg2"/>
                </a:solidFill>
                <a:latin typeface="Times New Roman" pitchFamily="18" charset="0"/>
              </a:rPr>
              <a:t>* </a:t>
            </a:r>
            <a:r>
              <a:rPr lang="zh-CN" altLang="en-US" sz="2800" b="1" dirty="0">
                <a:solidFill>
                  <a:schemeClr val="bg2"/>
                </a:solidFill>
                <a:latin typeface="Times New Roman" pitchFamily="18" charset="0"/>
              </a:rPr>
              <a:t>还原成</a:t>
            </a:r>
            <a:r>
              <a:rPr lang="en-US" altLang="zh-CN" sz="2800" b="1" i="1" dirty="0">
                <a:solidFill>
                  <a:schemeClr val="bg2"/>
                </a:solidFill>
                <a:latin typeface="Times New Roman" pitchFamily="18" charset="0"/>
              </a:rPr>
              <a:t>A</a:t>
            </a:r>
            <a:r>
              <a:rPr lang="zh-CN" altLang="en-US" sz="2800" b="1" i="1" dirty="0">
                <a:solidFill>
                  <a:schemeClr val="accent4"/>
                </a:solidFill>
                <a:latin typeface="Times New Roman" pitchFamily="18" charset="0"/>
              </a:rPr>
              <a:t>。</a:t>
            </a:r>
            <a:endParaRPr lang="en-US" altLang="zh-CN" sz="2800" b="1" i="1" dirty="0">
              <a:solidFill>
                <a:schemeClr val="accent4"/>
              </a:solidFill>
              <a:latin typeface="Times New Roman" pitchFamily="18" charset="0"/>
            </a:endParaRPr>
          </a:p>
          <a:p>
            <a:pPr algn="just">
              <a:buFont typeface="Wingdings" panose="05000000000000000000" pitchFamily="2" charset="2"/>
              <a:buNone/>
              <a:defRPr/>
            </a:pPr>
            <a:endParaRPr lang="en-US" altLang="zh-CN" b="1" dirty="0">
              <a:latin typeface="宋体" pitchFamily="2" charset="-122"/>
            </a:endParaRPr>
          </a:p>
        </p:txBody>
      </p:sp>
      <p:sp>
        <p:nvSpPr>
          <p:cNvPr id="5" name="Rectangle 3"/>
          <p:cNvSpPr txBox="1">
            <a:spLocks noChangeArrowheads="1"/>
          </p:cNvSpPr>
          <p:nvPr/>
        </p:nvSpPr>
        <p:spPr bwMode="auto">
          <a:xfrm>
            <a:off x="323528" y="3789040"/>
            <a:ext cx="8229600" cy="184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buFont typeface="Wingdings" panose="05000000000000000000" pitchFamily="2" charset="2"/>
              <a:buNone/>
              <a:defRPr/>
            </a:pPr>
            <a:r>
              <a:rPr lang="zh-CN" altLang="en-US" sz="2800" b="1" kern="0" dirty="0">
                <a:solidFill>
                  <a:schemeClr val="bg2"/>
                </a:solidFill>
                <a:latin typeface="Times New Roman" pitchFamily="18" charset="0"/>
              </a:rPr>
              <a:t>例 </a:t>
            </a:r>
            <a:r>
              <a:rPr lang="en-US" altLang="zh-CN" sz="2800" b="1" kern="0" dirty="0">
                <a:solidFill>
                  <a:schemeClr val="bg2"/>
                </a:solidFill>
                <a:latin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b="1" i="1" kern="0" dirty="0">
                <a:latin typeface="Times New Roman" pitchFamily="18" charset="0"/>
                <a:cs typeface="Times New Roman" pitchFamily="18" charset="0"/>
                <a:sym typeface="Symbol" pitchFamily="18" charset="2"/>
              </a:rPr>
              <a:t>p</a:t>
            </a:r>
            <a:r>
              <a:rPr lang="en-US" altLang="zh-CN" sz="2800" b="1" kern="0" dirty="0">
                <a:latin typeface="Times New Roman" pitchFamily="18" charset="0"/>
                <a:cs typeface="Times New Roman" pitchFamily="18" charset="0"/>
                <a:sym typeface="Symbol" pitchFamily="18" charset="2"/>
              </a:rPr>
              <a:t> </a:t>
            </a:r>
            <a:r>
              <a:rPr lang="en-US" altLang="zh-CN" sz="2800" b="1" kern="0" dirty="0">
                <a:latin typeface="Times New Roman" pitchFamily="18" charset="0"/>
              </a:rPr>
              <a:t>∧</a:t>
            </a:r>
            <a:r>
              <a:rPr lang="en-US" altLang="zh-CN" sz="2800" b="1" i="1" kern="0" dirty="0">
                <a:latin typeface="Times New Roman" pitchFamily="18" charset="0"/>
              </a:rPr>
              <a:t>q</a:t>
            </a:r>
            <a:r>
              <a:rPr lang="en-US" altLang="zh-CN" sz="2800" b="1" kern="0" dirty="0">
                <a:latin typeface="Times New Roman" pitchFamily="18" charset="0"/>
              </a:rPr>
              <a:t>)  </a:t>
            </a:r>
            <a:r>
              <a:rPr lang="zh-CN" altLang="en-US" sz="2800" b="1" kern="0" dirty="0">
                <a:solidFill>
                  <a:srgbClr val="C00000"/>
                </a:solidFill>
                <a:latin typeface="Times New Roman" pitchFamily="18" charset="0"/>
              </a:rPr>
              <a:t>与</a:t>
            </a:r>
            <a:r>
              <a:rPr lang="zh-CN" altLang="en-US" sz="2800" b="1" kern="0" dirty="0">
                <a:latin typeface="Times New Roman" pitchFamily="18" charset="0"/>
              </a:rPr>
              <a:t> </a:t>
            </a:r>
            <a:r>
              <a:rPr lang="zh-CN" altLang="en-US" sz="2800" b="1" kern="0" dirty="0">
                <a:latin typeface="Times New Roman" pitchFamily="18" charset="0"/>
                <a:cs typeface="Times New Roman" pitchFamily="18" charset="0"/>
                <a:sym typeface="Symbol" pitchFamily="18" charset="2"/>
              </a:rPr>
              <a:t></a:t>
            </a:r>
            <a:r>
              <a:rPr lang="en-US" altLang="zh-CN" sz="2800" b="1" kern="0" dirty="0">
                <a:latin typeface="Times New Roman" pitchFamily="18" charset="0"/>
                <a:cs typeface="Times New Roman" pitchFamily="18" charset="0"/>
                <a:sym typeface="Symbol" pitchFamily="18" charset="2"/>
              </a:rPr>
              <a:t>(</a:t>
            </a:r>
            <a:r>
              <a:rPr lang="en-US" altLang="zh-CN" sz="2800" b="1" i="1" kern="0" dirty="0">
                <a:latin typeface="Times New Roman" pitchFamily="18" charset="0"/>
                <a:cs typeface="Times New Roman" pitchFamily="18" charset="0"/>
                <a:sym typeface="Symbol" pitchFamily="18" charset="2"/>
              </a:rPr>
              <a:t>p</a:t>
            </a:r>
            <a:r>
              <a:rPr lang="en-US" altLang="zh-CN" sz="2800" b="1" kern="0" dirty="0">
                <a:latin typeface="Times New Roman" pitchFamily="18" charset="0"/>
                <a:cs typeface="Times New Roman" pitchFamily="18" charset="0"/>
                <a:sym typeface="Symbol" pitchFamily="18" charset="2"/>
              </a:rPr>
              <a:t> </a:t>
            </a:r>
            <a:r>
              <a:rPr lang="en-US" altLang="zh-CN" sz="2800" b="1" kern="0" dirty="0">
                <a:latin typeface="Times New Roman" pitchFamily="18" charset="0"/>
              </a:rPr>
              <a:t>∨ </a:t>
            </a:r>
            <a:r>
              <a:rPr lang="en-US" altLang="zh-CN" sz="2800" b="1" i="1" kern="0" dirty="0">
                <a:latin typeface="Times New Roman" pitchFamily="18" charset="0"/>
              </a:rPr>
              <a:t>q</a:t>
            </a:r>
            <a:r>
              <a:rPr lang="en-US" altLang="zh-CN" sz="2800" b="1" kern="0" dirty="0">
                <a:latin typeface="Times New Roman" pitchFamily="18" charset="0"/>
              </a:rPr>
              <a:t>) </a:t>
            </a:r>
          </a:p>
          <a:p>
            <a:pPr algn="just">
              <a:buFont typeface="Wingdings" panose="05000000000000000000" pitchFamily="2" charset="2"/>
              <a:buNone/>
              <a:defRPr/>
            </a:pPr>
            <a:r>
              <a:rPr lang="en-US" altLang="zh-CN" sz="2800" b="1" kern="0" dirty="0">
                <a:latin typeface="Times New Roman" pitchFamily="18" charset="0"/>
              </a:rPr>
              <a:t>         0 </a:t>
            </a:r>
            <a:r>
              <a:rPr lang="zh-CN" altLang="en-US" sz="2800" b="1" kern="0" dirty="0">
                <a:solidFill>
                  <a:srgbClr val="C00000"/>
                </a:solidFill>
                <a:latin typeface="Times New Roman" pitchFamily="18" charset="0"/>
              </a:rPr>
              <a:t>与</a:t>
            </a:r>
            <a:r>
              <a:rPr lang="zh-CN" altLang="en-US" sz="2800" b="1" kern="0" dirty="0">
                <a:latin typeface="Times New Roman" pitchFamily="18" charset="0"/>
              </a:rPr>
              <a:t> </a:t>
            </a:r>
            <a:r>
              <a:rPr lang="en-US" altLang="zh-CN" sz="2800" b="1" kern="0" dirty="0">
                <a:latin typeface="Times New Roman" pitchFamily="18" charset="0"/>
              </a:rPr>
              <a:t>1</a:t>
            </a:r>
          </a:p>
          <a:p>
            <a:pPr algn="just">
              <a:buFont typeface="Wingdings" panose="05000000000000000000" pitchFamily="2" charset="2"/>
              <a:buNone/>
              <a:defRPr/>
            </a:pPr>
            <a:r>
              <a:rPr lang="en-US" altLang="zh-CN" sz="2800" b="1" kern="0" dirty="0">
                <a:latin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b="1" i="1" kern="0" dirty="0">
                <a:latin typeface="Times New Roman" pitchFamily="18" charset="0"/>
                <a:cs typeface="Times New Roman" pitchFamily="18" charset="0"/>
                <a:sym typeface="Symbol" pitchFamily="18" charset="2"/>
              </a:rPr>
              <a:t>p</a:t>
            </a:r>
            <a:r>
              <a:rPr lang="en-US" altLang="zh-CN" sz="2800" b="1" kern="0" dirty="0">
                <a:latin typeface="Times New Roman" pitchFamily="18" charset="0"/>
                <a:cs typeface="Times New Roman" pitchFamily="18" charset="0"/>
                <a:sym typeface="Symbol" pitchFamily="18" charset="2"/>
              </a:rPr>
              <a:t> </a:t>
            </a:r>
            <a:r>
              <a:rPr lang="en-US" altLang="zh-CN" sz="2800" b="1" kern="0" dirty="0">
                <a:latin typeface="Times New Roman" pitchFamily="18" charset="0"/>
              </a:rPr>
              <a:t>∨ </a:t>
            </a:r>
            <a:r>
              <a:rPr lang="en-US" altLang="zh-CN" sz="2800" b="1" i="1" kern="0" dirty="0">
                <a:latin typeface="Times New Roman" pitchFamily="18" charset="0"/>
              </a:rPr>
              <a:t>q</a:t>
            </a:r>
            <a:r>
              <a:rPr lang="en-US" altLang="zh-CN" sz="2800" b="1" kern="0" dirty="0">
                <a:latin typeface="Times New Roman" pitchFamily="18" charset="0"/>
              </a:rPr>
              <a:t>) ∨0 </a:t>
            </a:r>
            <a:r>
              <a:rPr lang="zh-CN" altLang="en-US" sz="2800" b="1" kern="0" dirty="0">
                <a:solidFill>
                  <a:srgbClr val="C00000"/>
                </a:solidFill>
                <a:latin typeface="Times New Roman" pitchFamily="18" charset="0"/>
              </a:rPr>
              <a:t>与</a:t>
            </a:r>
            <a:r>
              <a:rPr lang="zh-CN" altLang="en-US" sz="2800" b="1" kern="0" dirty="0">
                <a:latin typeface="Times New Roman" pitchFamily="18" charset="0"/>
              </a:rPr>
              <a:t> </a:t>
            </a:r>
            <a:r>
              <a:rPr lang="en-US" altLang="zh-CN" sz="2800" b="1" kern="0" dirty="0">
                <a:latin typeface="Times New Roman" pitchFamily="18" charset="0"/>
                <a:cs typeface="Times New Roman" pitchFamily="18" charset="0"/>
                <a:sym typeface="Symbol" pitchFamily="18" charset="2"/>
              </a:rPr>
              <a:t>(</a:t>
            </a:r>
            <a:r>
              <a:rPr lang="en-US" altLang="zh-CN" sz="2800" b="1" i="1" kern="0" dirty="0">
                <a:latin typeface="Times New Roman" pitchFamily="18" charset="0"/>
                <a:cs typeface="Times New Roman" pitchFamily="18" charset="0"/>
                <a:sym typeface="Symbol" pitchFamily="18" charset="2"/>
              </a:rPr>
              <a:t>p</a:t>
            </a:r>
            <a:r>
              <a:rPr lang="en-US" altLang="zh-CN" sz="2800" b="1" kern="0" dirty="0">
                <a:latin typeface="Times New Roman" pitchFamily="18" charset="0"/>
                <a:cs typeface="Times New Roman" pitchFamily="18" charset="0"/>
                <a:sym typeface="Symbol" pitchFamily="18" charset="2"/>
              </a:rPr>
              <a:t> </a:t>
            </a:r>
            <a:r>
              <a:rPr lang="en-US" altLang="zh-CN" sz="2800" b="1" kern="0" dirty="0">
                <a:latin typeface="Times New Roman" pitchFamily="18" charset="0"/>
              </a:rPr>
              <a:t>∧</a:t>
            </a:r>
            <a:r>
              <a:rPr lang="en-US" altLang="zh-CN" sz="2800" b="1" kern="0" dirty="0">
                <a:latin typeface="Times New Roman" pitchFamily="18" charset="0"/>
                <a:cs typeface="Times New Roman" pitchFamily="18" charset="0"/>
                <a:sym typeface="Symbol" pitchFamily="18" charset="2"/>
              </a:rPr>
              <a:t> </a:t>
            </a:r>
            <a:r>
              <a:rPr lang="en-US" altLang="zh-CN" sz="2800" b="1" i="1" kern="0" dirty="0">
                <a:latin typeface="Times New Roman" pitchFamily="18" charset="0"/>
              </a:rPr>
              <a:t>q</a:t>
            </a:r>
            <a:r>
              <a:rPr lang="en-US" altLang="zh-CN" sz="2800" b="1" kern="0" dirty="0">
                <a:latin typeface="Times New Roman" pitchFamily="18" charset="0"/>
              </a:rPr>
              <a:t>) ∧ 1</a:t>
            </a:r>
            <a:endParaRPr lang="en-US" altLang="zh-CN" sz="2800" b="1" kern="0" dirty="0">
              <a:latin typeface="Times New Roman" pitchFamily="18" charset="0"/>
              <a:cs typeface="Times New Roman" pitchFamily="18" charset="0"/>
            </a:endParaRPr>
          </a:p>
          <a:p>
            <a:pPr algn="just">
              <a:buFont typeface="Wingdings" panose="05000000000000000000" pitchFamily="2" charset="2"/>
              <a:buNone/>
              <a:defRPr/>
            </a:pPr>
            <a:endParaRPr lang="en-US" altLang="zh-CN" b="1" kern="0" dirty="0">
              <a:latin typeface="宋体" pitchFamily="2" charset="-122"/>
            </a:endParaRPr>
          </a:p>
        </p:txBody>
      </p:sp>
    </p:spTree>
    <p:extLst>
      <p:ext uri="{BB962C8B-B14F-4D97-AF65-F5344CB8AC3E}">
        <p14:creationId xmlns:p14="http://schemas.microsoft.com/office/powerpoint/2010/main" val="12154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0B00C7-781F-4E10-8442-AE11417089FA}" type="slidenum">
              <a:rPr lang="en-US" altLang="zh-CN" sz="1200" smtClean="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p:sp>
        <p:nvSpPr>
          <p:cNvPr id="188418" name="Text Box 2"/>
          <p:cNvSpPr txBox="1">
            <a:spLocks noChangeArrowheads="1"/>
          </p:cNvSpPr>
          <p:nvPr/>
        </p:nvSpPr>
        <p:spPr bwMode="auto">
          <a:xfrm>
            <a:off x="205037" y="3940974"/>
            <a:ext cx="8610600" cy="142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bg2"/>
              </a:buClr>
              <a:buSzPct val="75000"/>
              <a:buFont typeface="Wingdings" pitchFamily="2" charset="2"/>
              <a:buNone/>
              <a:defRPr/>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a:t>
            </a:r>
            <a:r>
              <a:rPr lang="zh-CN" altLang="en-US" sz="2800" b="1" dirty="0">
                <a:latin typeface="Times New Roman" pitchFamily="18" charset="0"/>
              </a:rPr>
              <a:t> </a:t>
            </a:r>
            <a:r>
              <a:rPr lang="zh-CN" altLang="en-US" sz="2800" b="1" dirty="0">
                <a:latin typeface="Times New Roman" pitchFamily="18" charset="0"/>
                <a:cs typeface="Times New Roman" pitchFamily="18" charset="0"/>
                <a:sym typeface="Symbol" pitchFamily="18" charset="2"/>
              </a:rPr>
              <a:t></a:t>
            </a:r>
            <a:r>
              <a:rPr lang="zh-CN" altLang="en-US" sz="2800" b="1" dirty="0">
                <a:latin typeface="Times New Roman" pitchFamily="18" charset="0"/>
              </a:rPr>
              <a:t> </a:t>
            </a:r>
            <a:r>
              <a:rPr lang="en-US" altLang="zh-CN" sz="2800" b="1" i="1" dirty="0">
                <a:latin typeface="Times New Roman" pitchFamily="18" charset="0"/>
              </a:rPr>
              <a:t>A</a:t>
            </a:r>
            <a:r>
              <a:rPr lang="en-US" altLang="zh-CN" sz="2800" b="1" dirty="0">
                <a:latin typeface="Times New Roman" pitchFamily="18" charset="0"/>
              </a:rPr>
              <a:t>(</a:t>
            </a:r>
            <a:r>
              <a:rPr lang="en-US" altLang="zh-CN" sz="2800" b="1" i="1" dirty="0" err="1">
                <a:latin typeface="Times New Roman" pitchFamily="18" charset="0"/>
              </a:rPr>
              <a:t>p,q,r</a:t>
            </a: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 (</a:t>
            </a:r>
            <a:r>
              <a:rPr lang="en-US" altLang="zh-CN" sz="2800" b="1" dirty="0">
                <a:latin typeface="Times New Roman" pitchFamily="18" charset="0"/>
              </a:rPr>
              <a:t> </a:t>
            </a:r>
            <a:r>
              <a:rPr lang="en-US" altLang="zh-CN" sz="2800" b="1" i="1" dirty="0">
                <a:latin typeface="Times New Roman" pitchFamily="18" charset="0"/>
              </a:rPr>
              <a:t>p</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err="1">
                <a:latin typeface="Times New Roman" pitchFamily="18" charset="0"/>
              </a:rPr>
              <a:t>q</a:t>
            </a:r>
            <a:r>
              <a:rPr lang="en-US" altLang="zh-CN" sz="2800" b="1" dirty="0" err="1">
                <a:latin typeface="Times New Roman" pitchFamily="18" charset="0"/>
              </a:rPr>
              <a:t>∨</a:t>
            </a:r>
            <a:r>
              <a:rPr lang="en-US" altLang="zh-CN" sz="2800" b="1" i="1" dirty="0" err="1">
                <a:latin typeface="Times New Roman" pitchFamily="18" charset="0"/>
              </a:rPr>
              <a:t>r</a:t>
            </a: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  </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q</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b="1" i="1" dirty="0">
                <a:latin typeface="Times New Roman" pitchFamily="18" charset="0"/>
              </a:rPr>
              <a:t>            A</a:t>
            </a:r>
            <a:r>
              <a:rPr lang="en-US" altLang="zh-CN" sz="2800" b="1" i="1" baseline="30000" dirty="0">
                <a:latin typeface="Times New Roman" pitchFamily="18" charset="0"/>
              </a:rPr>
              <a:t>* </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q,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  </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q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a:t>
            </a:r>
          </a:p>
          <a:p>
            <a:pPr>
              <a:lnSpc>
                <a:spcPct val="90000"/>
              </a:lnSpc>
              <a:spcBef>
                <a:spcPct val="20000"/>
              </a:spcBef>
              <a:buClr>
                <a:schemeClr val="bg2"/>
              </a:buClr>
              <a:buSzPct val="75000"/>
              <a:buFont typeface="Wingdings" pitchFamily="2" charset="2"/>
              <a:buNone/>
              <a:defRPr/>
            </a:pPr>
            <a:endParaRPr lang="en-US" altLang="zh-CN" sz="2800" dirty="0">
              <a:latin typeface="Times New Roman" pitchFamily="18" charset="0"/>
            </a:endParaRPr>
          </a:p>
        </p:txBody>
      </p:sp>
      <p:sp>
        <p:nvSpPr>
          <p:cNvPr id="4" name="Text Box 2"/>
          <p:cNvSpPr txBox="1">
            <a:spLocks noChangeArrowheads="1"/>
          </p:cNvSpPr>
          <p:nvPr/>
        </p:nvSpPr>
        <p:spPr bwMode="auto">
          <a:xfrm>
            <a:off x="179512" y="695014"/>
            <a:ext cx="86106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Clr>
                <a:schemeClr val="bg2"/>
              </a:buClr>
              <a:buSzPct val="75000"/>
              <a:buFont typeface="Wingdings" pitchFamily="2" charset="2"/>
              <a:buNone/>
              <a:defRPr/>
            </a:pPr>
            <a:r>
              <a:rPr lang="zh-CN" altLang="en-US" sz="2800" b="1" dirty="0">
                <a:solidFill>
                  <a:srgbClr val="C00000"/>
                </a:solidFill>
                <a:effectLst>
                  <a:outerShdw blurRad="38100" dist="38100" dir="2700000" algn="tl">
                    <a:srgbClr val="000000">
                      <a:alpha val="43137"/>
                    </a:srgbClr>
                  </a:outerShdw>
                </a:effectLst>
                <a:latin typeface="Times New Roman" pitchFamily="18" charset="0"/>
              </a:rPr>
              <a:t>定理：</a:t>
            </a:r>
            <a:r>
              <a:rPr lang="zh-CN" altLang="en-US" sz="2800" b="1" dirty="0">
                <a:solidFill>
                  <a:srgbClr val="FF0066"/>
                </a:solidFill>
                <a:latin typeface="Times New Roman" pitchFamily="18" charset="0"/>
              </a:rPr>
              <a:t> </a:t>
            </a:r>
            <a:r>
              <a:rPr lang="zh-CN" altLang="en-US" sz="2800" b="1" dirty="0">
                <a:latin typeface="Times New Roman" pitchFamily="18" charset="0"/>
              </a:rPr>
              <a:t>设</a:t>
            </a:r>
            <a:r>
              <a:rPr lang="en-US" altLang="zh-CN" sz="2800" b="1" i="1" dirty="0">
                <a:latin typeface="Times New Roman" pitchFamily="18" charset="0"/>
              </a:rPr>
              <a:t>A</a:t>
            </a:r>
            <a:r>
              <a:rPr lang="zh-CN" altLang="en-US" sz="2800" b="1" dirty="0">
                <a:latin typeface="Times New Roman" pitchFamily="18" charset="0"/>
              </a:rPr>
              <a:t>和</a:t>
            </a:r>
            <a:r>
              <a:rPr lang="en-US" altLang="zh-CN" sz="2800" b="1" i="1" dirty="0">
                <a:latin typeface="Times New Roman" pitchFamily="18" charset="0"/>
              </a:rPr>
              <a:t>A</a:t>
            </a:r>
            <a:r>
              <a:rPr lang="en-US" altLang="zh-CN" sz="2800" b="1" i="1" baseline="30000" dirty="0">
                <a:latin typeface="Times New Roman" pitchFamily="18" charset="0"/>
              </a:rPr>
              <a:t>*</a:t>
            </a:r>
            <a:r>
              <a:rPr lang="zh-CN" altLang="en-US" sz="2800" b="1" dirty="0">
                <a:latin typeface="Times New Roman" pitchFamily="18" charset="0"/>
              </a:rPr>
              <a:t>互为对偶式，</a:t>
            </a:r>
            <a:r>
              <a:rPr lang="en-US" altLang="zh-CN" sz="2800" b="1" i="1" dirty="0">
                <a:latin typeface="Times New Roman" pitchFamily="18" charset="0"/>
              </a:rPr>
              <a:t>p</a:t>
            </a:r>
            <a:r>
              <a:rPr lang="en-US" altLang="zh-CN" sz="2800" b="1" baseline="-30000" dirty="0">
                <a:latin typeface="Times New Roman" pitchFamily="18" charset="0"/>
              </a:rPr>
              <a:t>1</a:t>
            </a:r>
            <a:r>
              <a:rPr lang="en-US" altLang="zh-CN" sz="2800" b="1" dirty="0">
                <a:latin typeface="Times New Roman" pitchFamily="18" charset="0"/>
              </a:rPr>
              <a:t>,</a:t>
            </a:r>
            <a:r>
              <a:rPr lang="en-US" altLang="zh-CN" sz="2800" b="1" i="1" dirty="0">
                <a:latin typeface="Times New Roman" pitchFamily="18" charset="0"/>
              </a:rPr>
              <a:t>p</a:t>
            </a:r>
            <a:r>
              <a:rPr lang="en-US" altLang="zh-CN" sz="2800" b="1" baseline="-30000" dirty="0">
                <a:latin typeface="Times New Roman" pitchFamily="18" charset="0"/>
              </a:rPr>
              <a:t>2</a:t>
            </a:r>
            <a:r>
              <a:rPr lang="en-US" altLang="zh-CN" sz="2800" b="1" dirty="0">
                <a:latin typeface="Times New Roman" pitchFamily="18" charset="0"/>
              </a:rPr>
              <a:t>,…,</a:t>
            </a:r>
            <a:r>
              <a:rPr lang="en-US" altLang="zh-CN" sz="2800" b="1" i="1" dirty="0" err="1">
                <a:latin typeface="Times New Roman" pitchFamily="18" charset="0"/>
              </a:rPr>
              <a:t>p</a:t>
            </a:r>
            <a:r>
              <a:rPr lang="en-US" altLang="zh-CN" sz="2800" b="1" i="1" baseline="-30000" dirty="0" err="1">
                <a:latin typeface="Times New Roman" pitchFamily="18" charset="0"/>
              </a:rPr>
              <a:t>n</a:t>
            </a:r>
            <a:r>
              <a:rPr lang="zh-CN" altLang="en-US" sz="2800" b="1" dirty="0">
                <a:latin typeface="Times New Roman" pitchFamily="18" charset="0"/>
              </a:rPr>
              <a:t>是出现在</a:t>
            </a:r>
            <a:r>
              <a:rPr lang="en-US" altLang="zh-CN" sz="2800" b="1" i="1" dirty="0">
                <a:latin typeface="Times New Roman" pitchFamily="18" charset="0"/>
              </a:rPr>
              <a:t>A</a:t>
            </a:r>
            <a:r>
              <a:rPr lang="zh-CN" altLang="en-US" sz="2800" b="1" dirty="0">
                <a:latin typeface="Times New Roman" pitchFamily="18" charset="0"/>
              </a:rPr>
              <a:t>和</a:t>
            </a:r>
          </a:p>
          <a:p>
            <a:pPr algn="just">
              <a:lnSpc>
                <a:spcPct val="90000"/>
              </a:lnSpc>
              <a:spcBef>
                <a:spcPct val="20000"/>
              </a:spcBef>
              <a:buClr>
                <a:schemeClr val="bg2"/>
              </a:buClr>
              <a:buSzPct val="75000"/>
              <a:buFont typeface="Wingdings" pitchFamily="2" charset="2"/>
              <a:buNone/>
              <a:defRPr/>
            </a:pPr>
            <a:r>
              <a:rPr lang="en-US" altLang="zh-CN" sz="2800" b="1" i="1" dirty="0">
                <a:latin typeface="Times New Roman" pitchFamily="18" charset="0"/>
              </a:rPr>
              <a:t>A</a:t>
            </a:r>
            <a:r>
              <a:rPr lang="en-US" altLang="zh-CN" sz="2800" b="1" i="1" baseline="30000" dirty="0">
                <a:latin typeface="Times New Roman" pitchFamily="18" charset="0"/>
              </a:rPr>
              <a:t>*</a:t>
            </a:r>
            <a:r>
              <a:rPr lang="zh-CN" altLang="en-US" sz="2800" b="1" dirty="0">
                <a:latin typeface="Times New Roman" pitchFamily="18" charset="0"/>
              </a:rPr>
              <a:t>中的全部命题变项，将</a:t>
            </a:r>
            <a:r>
              <a:rPr lang="en-US" altLang="zh-CN" sz="2800" b="1" i="1" dirty="0">
                <a:latin typeface="Times New Roman" pitchFamily="18" charset="0"/>
              </a:rPr>
              <a:t>A</a:t>
            </a:r>
            <a:r>
              <a:rPr lang="zh-CN" altLang="en-US" sz="2800" b="1" dirty="0">
                <a:latin typeface="Times New Roman" pitchFamily="18" charset="0"/>
              </a:rPr>
              <a:t>和</a:t>
            </a:r>
            <a:r>
              <a:rPr lang="en-US" altLang="zh-CN" sz="2800" b="1" i="1" dirty="0">
                <a:latin typeface="Times New Roman" pitchFamily="18" charset="0"/>
              </a:rPr>
              <a:t>A</a:t>
            </a:r>
            <a:r>
              <a:rPr lang="en-US" altLang="zh-CN" sz="2800" b="1" i="1" baseline="30000" dirty="0">
                <a:latin typeface="Times New Roman" pitchFamily="18" charset="0"/>
              </a:rPr>
              <a:t>*</a:t>
            </a:r>
            <a:r>
              <a:rPr lang="zh-CN" altLang="en-US" sz="2800" b="1" dirty="0">
                <a:latin typeface="Times New Roman" pitchFamily="18" charset="0"/>
              </a:rPr>
              <a:t>写成</a:t>
            </a:r>
            <a:r>
              <a:rPr lang="en-US" altLang="zh-CN" sz="2800" b="1" i="1" dirty="0">
                <a:latin typeface="Times New Roman" pitchFamily="18" charset="0"/>
              </a:rPr>
              <a:t>n</a:t>
            </a:r>
            <a:r>
              <a:rPr lang="zh-CN" altLang="en-US" sz="2800" b="1" dirty="0">
                <a:latin typeface="Times New Roman" pitchFamily="18" charset="0"/>
              </a:rPr>
              <a:t>元函数形式，</a:t>
            </a:r>
          </a:p>
          <a:p>
            <a:pPr algn="just">
              <a:lnSpc>
                <a:spcPct val="90000"/>
              </a:lnSpc>
              <a:spcBef>
                <a:spcPct val="20000"/>
              </a:spcBef>
              <a:buClr>
                <a:schemeClr val="bg2"/>
              </a:buClr>
              <a:buSzPct val="75000"/>
              <a:buFont typeface="Wingdings" pitchFamily="2" charset="2"/>
              <a:buNone/>
              <a:defRPr/>
            </a:pPr>
            <a:r>
              <a:rPr lang="zh-CN" altLang="en-US" sz="2800" b="1" dirty="0">
                <a:latin typeface="Times New Roman" pitchFamily="18" charset="0"/>
              </a:rPr>
              <a:t>则 </a:t>
            </a:r>
            <a:r>
              <a:rPr lang="en-US" altLang="zh-CN" sz="2800" b="1" dirty="0">
                <a:latin typeface="Times New Roman" pitchFamily="18" charset="0"/>
              </a:rPr>
              <a:t>(1)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A</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1</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2</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err="1">
                <a:solidFill>
                  <a:srgbClr val="3366CC"/>
                </a:solidFill>
                <a:effectLst>
                  <a:outerShdw blurRad="38100" dist="38100" dir="2700000" algn="tl">
                    <a:srgbClr val="000000">
                      <a:alpha val="43137"/>
                    </a:srgbClr>
                  </a:outerShdw>
                </a:effectLst>
                <a:latin typeface="Times New Roman" pitchFamily="18" charset="0"/>
              </a:rPr>
              <a:t>p</a:t>
            </a:r>
            <a:r>
              <a:rPr lang="en-US" altLang="zh-CN" sz="2800" b="1" i="1" baseline="-30000" dirty="0" err="1">
                <a:solidFill>
                  <a:srgbClr val="3366CC"/>
                </a:solidFill>
                <a:effectLst>
                  <a:outerShdw blurRad="38100" dist="38100" dir="2700000" algn="tl">
                    <a:srgbClr val="000000">
                      <a:alpha val="43137"/>
                    </a:srgbClr>
                  </a:outerShdw>
                </a:effectLst>
                <a:latin typeface="Times New Roman"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A</a:t>
            </a:r>
            <a:r>
              <a:rPr lang="en-US" altLang="zh-CN" sz="2800" b="1" i="1" baseline="30000"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1</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2</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err="1">
                <a:solidFill>
                  <a:srgbClr val="3366CC"/>
                </a:solidFill>
                <a:effectLst>
                  <a:outerShdw blurRad="38100" dist="38100" dir="2700000" algn="tl">
                    <a:srgbClr val="000000">
                      <a:alpha val="43137"/>
                    </a:srgbClr>
                  </a:outerShdw>
                </a:effectLst>
                <a:latin typeface="Times New Roman" pitchFamily="18" charset="0"/>
              </a:rPr>
              <a:t>p</a:t>
            </a:r>
            <a:r>
              <a:rPr lang="en-US" altLang="zh-CN" sz="2800" b="1" i="1" baseline="-30000" dirty="0" err="1">
                <a:solidFill>
                  <a:srgbClr val="3366CC"/>
                </a:solidFill>
                <a:effectLst>
                  <a:outerShdw blurRad="38100" dist="38100" dir="2700000" algn="tl">
                    <a:srgbClr val="000000">
                      <a:alpha val="43137"/>
                    </a:srgbClr>
                  </a:outerShdw>
                </a:effectLst>
                <a:latin typeface="Times New Roman"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endPar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90000"/>
              </a:lnSpc>
              <a:spcBef>
                <a:spcPct val="20000"/>
              </a:spcBef>
              <a:buClr>
                <a:schemeClr val="bg2"/>
              </a:buClr>
              <a:buSzPct val="75000"/>
              <a:buFont typeface="Wingdings" pitchFamily="2" charset="2"/>
              <a:buNone/>
              <a:defRPr/>
            </a:pPr>
            <a:r>
              <a:rPr lang="en-US" altLang="zh-CN" sz="2800" b="1" dirty="0">
                <a:latin typeface="Times New Roman" pitchFamily="18" charset="0"/>
              </a:rPr>
              <a:t>     (2)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A</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1</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2</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err="1">
                <a:solidFill>
                  <a:srgbClr val="3366CC"/>
                </a:solidFill>
                <a:effectLst>
                  <a:outerShdw blurRad="38100" dist="38100" dir="2700000" algn="tl">
                    <a:srgbClr val="000000">
                      <a:alpha val="43137"/>
                    </a:srgbClr>
                  </a:outerShdw>
                </a:effectLst>
                <a:latin typeface="Times New Roman" pitchFamily="18" charset="0"/>
              </a:rPr>
              <a:t>p</a:t>
            </a:r>
            <a:r>
              <a:rPr lang="en-US" altLang="zh-CN" sz="2800" b="1" i="1" baseline="-30000" dirty="0" err="1">
                <a:solidFill>
                  <a:srgbClr val="3366CC"/>
                </a:solidFill>
                <a:effectLst>
                  <a:outerShdw blurRad="38100" dist="38100" dir="2700000" algn="tl">
                    <a:srgbClr val="000000">
                      <a:alpha val="43137"/>
                    </a:srgbClr>
                  </a:outerShdw>
                </a:effectLst>
                <a:latin typeface="Times New Roman"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cs typeface="Times New Roman" pitchFamily="18" charset="0"/>
                <a:sym typeface="Symbol" pitchFamily="18" charset="2"/>
              </a:rPr>
              <a:t></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A</a:t>
            </a:r>
            <a:r>
              <a:rPr lang="en-US" altLang="zh-CN" sz="2800" b="1" i="1" baseline="30000" dirty="0">
                <a:solidFill>
                  <a:srgbClr val="3366CC"/>
                </a:solidFill>
                <a:effectLst>
                  <a:outerShdw blurRad="38100" dist="38100" dir="2700000" algn="tl">
                    <a:srgbClr val="000000">
                      <a:alpha val="43137"/>
                    </a:srgbClr>
                  </a:outerShdw>
                </a:effectLst>
                <a:latin typeface="Times New Roman" pitchFamily="18" charset="0"/>
              </a:rPr>
              <a:t>* </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1</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a:solidFill>
                  <a:srgbClr val="3366CC"/>
                </a:solidFill>
                <a:effectLst>
                  <a:outerShdw blurRad="38100" dist="38100" dir="2700000" algn="tl">
                    <a:srgbClr val="000000">
                      <a:alpha val="43137"/>
                    </a:srgbClr>
                  </a:outerShdw>
                </a:effectLst>
                <a:latin typeface="Times New Roman" pitchFamily="18" charset="0"/>
              </a:rPr>
              <a:t>p</a:t>
            </a:r>
            <a:r>
              <a:rPr lang="en-US" altLang="zh-CN" sz="2800" b="1" baseline="-30000" dirty="0">
                <a:solidFill>
                  <a:srgbClr val="3366CC"/>
                </a:solidFill>
                <a:effectLst>
                  <a:outerShdw blurRad="38100" dist="38100" dir="2700000" algn="tl">
                    <a:srgbClr val="000000">
                      <a:alpha val="43137"/>
                    </a:srgbClr>
                  </a:outerShdw>
                </a:effectLst>
                <a:latin typeface="Times New Roman" pitchFamily="18" charset="0"/>
              </a:rPr>
              <a:t>2</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a:t>
            </a:r>
            <a:r>
              <a:rPr lang="en-US" altLang="zh-CN" sz="2800" b="1" i="1" dirty="0" err="1">
                <a:solidFill>
                  <a:srgbClr val="3366CC"/>
                </a:solidFill>
                <a:effectLst>
                  <a:outerShdw blurRad="38100" dist="38100" dir="2700000" algn="tl">
                    <a:srgbClr val="000000">
                      <a:alpha val="43137"/>
                    </a:srgbClr>
                  </a:outerShdw>
                </a:effectLst>
                <a:latin typeface="Times New Roman" pitchFamily="18" charset="0"/>
              </a:rPr>
              <a:t>p</a:t>
            </a:r>
            <a:r>
              <a:rPr lang="en-US" altLang="zh-CN" sz="2800" b="1" i="1" baseline="-30000" dirty="0" err="1">
                <a:solidFill>
                  <a:srgbClr val="3366CC"/>
                </a:solidFill>
                <a:effectLst>
                  <a:outerShdw blurRad="38100" dist="38100" dir="2700000" algn="tl">
                    <a:srgbClr val="000000">
                      <a:alpha val="43137"/>
                    </a:srgbClr>
                  </a:outerShdw>
                </a:effectLst>
                <a:latin typeface="Times New Roman" pitchFamily="18" charset="0"/>
              </a:rPr>
              <a:t>n</a:t>
            </a:r>
            <a:r>
              <a:rPr lang="en-US" altLang="zh-CN" sz="2800" b="1" dirty="0">
                <a:solidFill>
                  <a:srgbClr val="3366CC"/>
                </a:solidFill>
                <a:effectLst>
                  <a:outerShdw blurRad="38100" dist="38100" dir="2700000" algn="tl">
                    <a:srgbClr val="000000">
                      <a:alpha val="43137"/>
                    </a:srgbClr>
                  </a:outerShdw>
                </a:effectLst>
                <a:latin typeface="Times New Roman" pitchFamily="18" charset="0"/>
              </a:rPr>
              <a:t>) </a:t>
            </a:r>
          </a:p>
          <a:p>
            <a:pPr>
              <a:lnSpc>
                <a:spcPct val="90000"/>
              </a:lnSpc>
              <a:spcBef>
                <a:spcPct val="20000"/>
              </a:spcBef>
              <a:buClr>
                <a:schemeClr val="bg2"/>
              </a:buClr>
              <a:buSzPct val="75000"/>
              <a:buFont typeface="Wingdings" pitchFamily="2" charset="2"/>
              <a:buNone/>
              <a:defRPr/>
            </a:pPr>
            <a:endParaRPr lang="en-US" altLang="zh-CN" sz="2800" dirty="0">
              <a:latin typeface="Times New Roman" pitchFamily="18" charset="0"/>
            </a:endParaRPr>
          </a:p>
        </p:txBody>
      </p:sp>
      <p:sp>
        <p:nvSpPr>
          <p:cNvPr id="5" name="Text Box 2"/>
          <p:cNvSpPr txBox="1">
            <a:spLocks noChangeArrowheads="1"/>
          </p:cNvSpPr>
          <p:nvPr/>
        </p:nvSpPr>
        <p:spPr bwMode="auto">
          <a:xfrm>
            <a:off x="-36512" y="4995173"/>
            <a:ext cx="8610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bg2"/>
              </a:buClr>
              <a:buSzPct val="75000"/>
              <a:buFont typeface="Wingdings" pitchFamily="2" charset="2"/>
              <a:buNone/>
              <a:defRPr/>
            </a:pPr>
            <a:r>
              <a:rPr lang="en-US" altLang="zh-CN" sz="2400" b="1" dirty="0">
                <a:latin typeface="Times New Roman" pitchFamily="18" charset="0"/>
              </a:rPr>
              <a:t>  </a:t>
            </a:r>
            <a:r>
              <a:rPr lang="zh-CN" altLang="en-US" sz="2800" b="1" dirty="0">
                <a:latin typeface="Times New Roman" pitchFamily="18" charset="0"/>
              </a:rPr>
              <a:t>（</a:t>
            </a:r>
            <a:r>
              <a:rPr lang="en-US" altLang="zh-CN" sz="2800" b="1" dirty="0">
                <a:latin typeface="Times New Roman" pitchFamily="18" charset="0"/>
              </a:rPr>
              <a:t>2</a:t>
            </a:r>
            <a:r>
              <a:rPr lang="zh-CN" altLang="en-US" sz="2800" b="1" dirty="0">
                <a:latin typeface="Times New Roman" pitchFamily="18" charset="0"/>
              </a:rPr>
              <a:t>） </a:t>
            </a:r>
            <a:r>
              <a:rPr lang="en-US" altLang="zh-CN" sz="2800" b="1" i="1" dirty="0">
                <a:latin typeface="Times New Roman" pitchFamily="18" charset="0"/>
              </a:rPr>
              <a:t>A</a:t>
            </a:r>
            <a:r>
              <a:rPr lang="en-US" altLang="zh-CN" sz="2800" b="1" i="1" baseline="30000" dirty="0">
                <a:latin typeface="Times New Roman" pitchFamily="18" charset="0"/>
              </a:rPr>
              <a:t> </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p,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q,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  </a:t>
            </a:r>
            <a:r>
              <a:rPr lang="en-US" altLang="zh-CN" sz="2800" b="1" i="1" dirty="0">
                <a:latin typeface="Times New Roman" pitchFamily="18" charset="0"/>
              </a:rPr>
              <a:t>p </a:t>
            </a:r>
            <a:r>
              <a:rPr lang="en-US" altLang="zh-CN" sz="2800" b="1" dirty="0">
                <a:latin typeface="Times New Roman" pitchFamily="18" charset="0"/>
              </a:rPr>
              <a:t>∧( </a:t>
            </a:r>
            <a:r>
              <a:rPr lang="en-US" altLang="zh-CN" sz="2800" b="1" i="1" dirty="0">
                <a:latin typeface="Times New Roman" pitchFamily="18" charset="0"/>
              </a:rPr>
              <a:t>q </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A</a:t>
            </a:r>
            <a:r>
              <a:rPr lang="en-US" altLang="zh-CN" sz="2800" b="1" i="1" baseline="30000" dirty="0">
                <a:latin typeface="Times New Roman" pitchFamily="18" charset="0"/>
              </a:rPr>
              <a:t>* </a:t>
            </a:r>
            <a:r>
              <a:rPr lang="en-US" altLang="zh-CN" sz="2800" b="1" dirty="0">
                <a:latin typeface="Times New Roman" pitchFamily="18" charset="0"/>
              </a:rPr>
              <a:t>(</a:t>
            </a:r>
            <a:r>
              <a:rPr lang="en-US" altLang="zh-CN" sz="2800" b="1" i="1" dirty="0" err="1">
                <a:latin typeface="Times New Roman" pitchFamily="18" charset="0"/>
              </a:rPr>
              <a:t>p,q,r</a:t>
            </a:r>
            <a:r>
              <a:rPr lang="en-US" altLang="zh-CN" sz="2800" b="1" dirty="0">
                <a:latin typeface="Times New Roman" pitchFamily="18" charset="0"/>
              </a:rPr>
              <a:t>) </a:t>
            </a:r>
            <a:r>
              <a:rPr lang="en-US" altLang="zh-CN" sz="2800" b="1" dirty="0">
                <a:latin typeface="Times New Roman" pitchFamily="18" charset="0"/>
                <a:cs typeface="Times New Roman" pitchFamily="18" charset="0"/>
                <a:sym typeface="Symbol" pitchFamily="18" charset="2"/>
              </a:rPr>
              <a:t> (</a:t>
            </a:r>
            <a:r>
              <a:rPr lang="en-US" altLang="zh-CN" sz="2800" b="1" i="1" dirty="0">
                <a:latin typeface="Times New Roman" pitchFamily="18" charset="0"/>
              </a:rPr>
              <a:t>p</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800" b="1" dirty="0">
                <a:latin typeface="Times New Roman" pitchFamily="18" charset="0"/>
              </a:rPr>
              <a:t> </a:t>
            </a:r>
            <a:r>
              <a:rPr lang="en-US" altLang="zh-CN" sz="2800" b="1" i="1" dirty="0">
                <a:latin typeface="Times New Roman" pitchFamily="18" charset="0"/>
              </a:rPr>
              <a:t>q </a:t>
            </a:r>
            <a:r>
              <a:rPr lang="en-US" altLang="zh-CN" sz="2800" b="1" dirty="0">
                <a:latin typeface="Times New Roman" pitchFamily="18" charset="0"/>
              </a:rPr>
              <a:t>∧</a:t>
            </a:r>
            <a:r>
              <a:rPr lang="en-US" altLang="zh-CN" sz="2800" b="1" i="1" dirty="0">
                <a:latin typeface="Times New Roman" pitchFamily="18" charset="0"/>
              </a:rPr>
              <a:t>  r</a:t>
            </a:r>
            <a:r>
              <a:rPr lang="en-US" altLang="zh-CN" sz="28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  </a:t>
            </a:r>
            <a:r>
              <a:rPr lang="en-US" altLang="zh-CN" sz="2800" b="1" i="1" dirty="0">
                <a:latin typeface="Times New Roman" pitchFamily="18" charset="0"/>
              </a:rPr>
              <a:t>p</a:t>
            </a:r>
            <a:r>
              <a:rPr lang="en-US" altLang="zh-CN" sz="2800" b="1" dirty="0">
                <a:latin typeface="Times New Roman" pitchFamily="18" charset="0"/>
              </a:rPr>
              <a:t>∧(</a:t>
            </a:r>
            <a:r>
              <a:rPr lang="en-US" altLang="zh-CN" sz="2800" b="1" i="1" dirty="0">
                <a:latin typeface="Times New Roman" pitchFamily="18" charset="0"/>
              </a:rPr>
              <a:t>q</a:t>
            </a:r>
            <a:r>
              <a:rPr lang="en-US" altLang="zh-CN" sz="2800" b="1" dirty="0">
                <a:latin typeface="Times New Roman" pitchFamily="18" charset="0"/>
              </a:rPr>
              <a:t>∨</a:t>
            </a:r>
            <a:r>
              <a:rPr lang="en-US" altLang="zh-CN" sz="2800" b="1" i="1" dirty="0">
                <a:latin typeface="Times New Roman" pitchFamily="18" charset="0"/>
              </a:rPr>
              <a:t> </a:t>
            </a:r>
            <a:r>
              <a:rPr lang="en-US" altLang="zh-CN" sz="2800" b="1" dirty="0">
                <a:latin typeface="Times New Roman" pitchFamily="18" charset="0"/>
                <a:cs typeface="Times New Roman" pitchFamily="18" charset="0"/>
                <a:sym typeface="Symbol" pitchFamily="18" charset="2"/>
              </a:rPr>
              <a:t></a:t>
            </a:r>
            <a:r>
              <a:rPr lang="en-US" altLang="zh-CN" sz="2800" b="1" i="1" dirty="0">
                <a:latin typeface="Times New Roman" pitchFamily="18" charset="0"/>
              </a:rPr>
              <a:t> r</a:t>
            </a:r>
            <a:r>
              <a:rPr lang="en-US" altLang="zh-CN" sz="2800" b="1" dirty="0">
                <a:latin typeface="Times New Roman" pitchFamily="18" charset="0"/>
              </a:rPr>
              <a:t>)</a:t>
            </a:r>
          </a:p>
        </p:txBody>
      </p:sp>
      <p:sp>
        <p:nvSpPr>
          <p:cNvPr id="6" name="Text Box 2"/>
          <p:cNvSpPr txBox="1">
            <a:spLocks noChangeArrowheads="1"/>
          </p:cNvSpPr>
          <p:nvPr/>
        </p:nvSpPr>
        <p:spPr bwMode="auto">
          <a:xfrm>
            <a:off x="244674" y="2925176"/>
            <a:ext cx="8610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bg2"/>
              </a:buClr>
              <a:buSzPct val="75000"/>
              <a:buFont typeface="Wingdings" pitchFamily="2" charset="2"/>
              <a:buNone/>
              <a:defRPr/>
            </a:pPr>
            <a:r>
              <a:rPr lang="zh-CN" altLang="en-US" sz="2800" b="1" dirty="0">
                <a:solidFill>
                  <a:schemeClr val="bg2"/>
                </a:solidFill>
                <a:effectLst>
                  <a:outerShdw blurRad="38100" dist="38100" dir="2700000" algn="tl">
                    <a:srgbClr val="000000">
                      <a:alpha val="43137"/>
                    </a:srgbClr>
                  </a:outerShdw>
                </a:effectLst>
                <a:latin typeface="Times New Roman" pitchFamily="18" charset="0"/>
              </a:rPr>
              <a:t>例</a:t>
            </a:r>
            <a:r>
              <a:rPr lang="en-US" altLang="zh-CN" sz="2800" b="1" dirty="0">
                <a:solidFill>
                  <a:schemeClr val="bg2"/>
                </a:solidFill>
                <a:effectLst>
                  <a:outerShdw blurRad="38100" dist="38100" dir="2700000" algn="tl">
                    <a:srgbClr val="000000">
                      <a:alpha val="43137"/>
                    </a:srgbClr>
                  </a:outerShdw>
                </a:effectLst>
                <a:latin typeface="Times New Roman" pitchFamily="18" charset="0"/>
              </a:rPr>
              <a:t>:   </a:t>
            </a:r>
            <a:r>
              <a:rPr lang="en-US" altLang="zh-CN" sz="2800" b="1" i="1" dirty="0">
                <a:latin typeface="Times New Roman" pitchFamily="18" charset="0"/>
              </a:rPr>
              <a:t>A</a:t>
            </a:r>
            <a:r>
              <a:rPr lang="en-US" altLang="zh-CN" sz="2800" b="1" dirty="0">
                <a:latin typeface="Times New Roman" pitchFamily="18" charset="0"/>
              </a:rPr>
              <a:t>(</a:t>
            </a:r>
            <a:r>
              <a:rPr lang="en-US" altLang="zh-CN" sz="2800" b="1" i="1" dirty="0" err="1">
                <a:latin typeface="Times New Roman" pitchFamily="18" charset="0"/>
              </a:rPr>
              <a:t>p,q,r</a:t>
            </a:r>
            <a:r>
              <a:rPr lang="en-US" altLang="zh-CN" sz="2800" b="1" dirty="0">
                <a:latin typeface="Times New Roman" pitchFamily="18" charset="0"/>
              </a:rPr>
              <a:t>) </a:t>
            </a:r>
            <a:r>
              <a:rPr lang="en-US" altLang="zh-CN" sz="2400" b="1" dirty="0">
                <a:latin typeface="Times New Roman" pitchFamily="18" charset="0"/>
                <a:cs typeface="Times New Roman" pitchFamily="18" charset="0"/>
                <a:sym typeface="Symbol" pitchFamily="18" charset="2"/>
              </a:rPr>
              <a:t> </a:t>
            </a:r>
            <a:r>
              <a:rPr lang="en-US" altLang="zh-CN" sz="2800" b="1" i="1" dirty="0">
                <a:latin typeface="Times New Roman" pitchFamily="18" charset="0"/>
              </a:rPr>
              <a:t>p </a:t>
            </a:r>
            <a:r>
              <a:rPr lang="en-US" altLang="zh-CN" sz="20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000" b="1" dirty="0">
                <a:latin typeface="Times New Roman" pitchFamily="18" charset="0"/>
              </a:rPr>
              <a:t> </a:t>
            </a:r>
            <a:r>
              <a:rPr lang="en-US" altLang="zh-CN" sz="2800" b="1" i="1" dirty="0">
                <a:latin typeface="Times New Roman" pitchFamily="18" charset="0"/>
              </a:rPr>
              <a:t>q </a:t>
            </a:r>
            <a:r>
              <a:rPr lang="en-US" altLang="zh-CN" sz="2000" b="1" dirty="0">
                <a:latin typeface="Times New Roman" pitchFamily="18" charset="0"/>
              </a:rPr>
              <a:t>∨</a:t>
            </a:r>
            <a:r>
              <a:rPr lang="en-US" altLang="zh-CN" sz="2800" b="1" i="1" dirty="0">
                <a:latin typeface="Times New Roman" pitchFamily="18" charset="0"/>
              </a:rPr>
              <a:t> r</a:t>
            </a:r>
            <a:r>
              <a:rPr lang="en-US" altLang="zh-CN" sz="2800" b="1" dirty="0">
                <a:latin typeface="Times New Roman" pitchFamily="18" charset="0"/>
              </a:rPr>
              <a:t>)</a:t>
            </a:r>
          </a:p>
          <a:p>
            <a:pPr>
              <a:lnSpc>
                <a:spcPct val="90000"/>
              </a:lnSpc>
              <a:spcBef>
                <a:spcPct val="20000"/>
              </a:spcBef>
              <a:buClr>
                <a:schemeClr val="bg2"/>
              </a:buClr>
              <a:buSzPct val="75000"/>
              <a:buFont typeface="Wingdings" pitchFamily="2" charset="2"/>
              <a:buNone/>
              <a:defRPr/>
            </a:pPr>
            <a:r>
              <a:rPr lang="en-US" altLang="zh-CN" sz="2800" b="1" i="1" dirty="0">
                <a:latin typeface="Times New Roman" pitchFamily="18" charset="0"/>
              </a:rPr>
              <a:t>        A</a:t>
            </a:r>
            <a:r>
              <a:rPr lang="en-US" altLang="zh-CN" sz="2800" b="1" i="1" baseline="30000" dirty="0">
                <a:latin typeface="Times New Roman" pitchFamily="18" charset="0"/>
              </a:rPr>
              <a:t>* </a:t>
            </a:r>
            <a:r>
              <a:rPr lang="en-US" altLang="zh-CN" sz="2800" b="1" dirty="0">
                <a:latin typeface="Times New Roman" pitchFamily="18" charset="0"/>
              </a:rPr>
              <a:t>(</a:t>
            </a:r>
            <a:r>
              <a:rPr lang="en-US" altLang="zh-CN" sz="2800" b="1" i="1" dirty="0" err="1">
                <a:latin typeface="Times New Roman" pitchFamily="18" charset="0"/>
              </a:rPr>
              <a:t>p,q,r</a:t>
            </a:r>
            <a:r>
              <a:rPr lang="en-US" altLang="zh-CN" sz="2800" b="1" dirty="0">
                <a:latin typeface="Times New Roman" pitchFamily="18" charset="0"/>
              </a:rPr>
              <a:t>) </a:t>
            </a:r>
            <a:r>
              <a:rPr lang="en-US" altLang="zh-CN" sz="2400" b="1" dirty="0">
                <a:latin typeface="Times New Roman" pitchFamily="18" charset="0"/>
                <a:cs typeface="Times New Roman" pitchFamily="18" charset="0"/>
                <a:sym typeface="Symbol" pitchFamily="18" charset="2"/>
              </a:rPr>
              <a:t> </a:t>
            </a:r>
            <a:r>
              <a:rPr lang="en-US" altLang="zh-CN" sz="2800" b="1" i="1" dirty="0">
                <a:latin typeface="Times New Roman" pitchFamily="18" charset="0"/>
              </a:rPr>
              <a:t>p </a:t>
            </a:r>
            <a:r>
              <a:rPr lang="en-US" altLang="zh-CN" sz="2000" b="1" dirty="0">
                <a:latin typeface="Times New Roman" pitchFamily="18" charset="0"/>
              </a:rPr>
              <a:t>∨</a:t>
            </a:r>
            <a:r>
              <a:rPr lang="en-US" altLang="zh-CN" sz="2800" b="1" i="1" dirty="0">
                <a:latin typeface="Times New Roman" pitchFamily="18" charset="0"/>
              </a:rPr>
              <a:t> </a:t>
            </a:r>
            <a:r>
              <a:rPr lang="en-US" altLang="zh-CN" sz="2000" b="1" dirty="0">
                <a:latin typeface="Times New Roman" pitchFamily="18" charset="0"/>
              </a:rPr>
              <a:t>(</a:t>
            </a:r>
            <a:r>
              <a:rPr lang="en-US" altLang="zh-CN" sz="2800" b="1" dirty="0">
                <a:latin typeface="Times New Roman" pitchFamily="18" charset="0"/>
                <a:cs typeface="Times New Roman" pitchFamily="18" charset="0"/>
                <a:sym typeface="Symbol" pitchFamily="18" charset="2"/>
              </a:rPr>
              <a:t></a:t>
            </a:r>
            <a:r>
              <a:rPr lang="en-US" altLang="zh-CN" sz="2000" b="1" dirty="0">
                <a:latin typeface="Times New Roman" pitchFamily="18" charset="0"/>
              </a:rPr>
              <a:t> </a:t>
            </a:r>
            <a:r>
              <a:rPr lang="en-US" altLang="zh-CN" sz="2800" b="1" i="1" dirty="0">
                <a:latin typeface="Times New Roman" pitchFamily="18" charset="0"/>
              </a:rPr>
              <a:t>q </a:t>
            </a:r>
            <a:r>
              <a:rPr lang="en-US" altLang="zh-CN" sz="2000" b="1" dirty="0">
                <a:latin typeface="Times New Roman" pitchFamily="18" charset="0"/>
              </a:rPr>
              <a:t>∧</a:t>
            </a:r>
            <a:r>
              <a:rPr lang="en-US" altLang="zh-CN" sz="2800" b="1" i="1" dirty="0">
                <a:latin typeface="Times New Roman" pitchFamily="18" charset="0"/>
              </a:rPr>
              <a:t>  r</a:t>
            </a:r>
            <a:r>
              <a:rPr lang="en-US" altLang="zh-CN" sz="2800" b="1" dirty="0">
                <a:latin typeface="Times New Roman" pitchFamily="18" charset="0"/>
              </a:rPr>
              <a:t>)</a:t>
            </a:r>
            <a:endParaRPr lang="en-US" altLang="zh-CN" sz="2800" dirty="0">
              <a:latin typeface="Times New Roman" pitchFamily="18" charset="0"/>
            </a:endParaRPr>
          </a:p>
        </p:txBody>
      </p:sp>
    </p:spTree>
    <p:extLst>
      <p:ext uri="{BB962C8B-B14F-4D97-AF65-F5344CB8AC3E}">
        <p14:creationId xmlns:p14="http://schemas.microsoft.com/office/powerpoint/2010/main" val="291644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animEffect transition="in" filter="blinds(horizontal)">
                                      <p:cBhvr>
                                        <p:cTn id="7" dur="500"/>
                                        <p:tgtEl>
                                          <p:spTgt spid="18841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8418">
                                            <p:txEl>
                                              <p:pRg st="1" end="1"/>
                                            </p:txEl>
                                          </p:spTgt>
                                        </p:tgtEl>
                                        <p:attrNameLst>
                                          <p:attrName>style.visibility</p:attrName>
                                        </p:attrNameLst>
                                      </p:cBhvr>
                                      <p:to>
                                        <p:strVal val="visible"/>
                                      </p:to>
                                    </p:set>
                                    <p:animEffect transition="in" filter="blinds(horizontal)">
                                      <p:cBhvr>
                                        <p:cTn id="10" dur="500"/>
                                        <p:tgtEl>
                                          <p:spTgt spid="18841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390</TotalTime>
  <Pages>0</Pages>
  <Words>3821</Words>
  <Characters>0</Characters>
  <Application>Microsoft Office PowerPoint</Application>
  <DocSecurity>0</DocSecurity>
  <PresentationFormat>全屏显示(4:3)</PresentationFormat>
  <Lines>0</Lines>
  <Paragraphs>398</Paragraphs>
  <Slides>35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幼圆</vt:lpstr>
      <vt:lpstr>Wingdings</vt:lpstr>
      <vt:lpstr>楷体_GB2312</vt:lpstr>
      <vt:lpstr>Arial Black</vt:lpstr>
      <vt:lpstr>Times New Roman</vt:lpstr>
      <vt:lpstr>Symbol</vt:lpstr>
      <vt:lpstr>黑体</vt:lpstr>
      <vt:lpstr>Pixel</vt:lpstr>
      <vt:lpstr>离散数学</vt:lpstr>
      <vt:lpstr>第1章 命题逻辑 </vt:lpstr>
      <vt:lpstr>1.4 范式 </vt:lpstr>
      <vt:lpstr>析取范式与合取范式 </vt:lpstr>
      <vt:lpstr>析取范式与合取范式 </vt:lpstr>
      <vt:lpstr>析取范式与合取范式 </vt:lpstr>
      <vt:lpstr>析取范式与合取范式</vt:lpstr>
      <vt:lpstr>对偶式和对偶原理</vt:lpstr>
      <vt:lpstr>PowerPoint 演示文稿</vt:lpstr>
      <vt:lpstr>PowerPoint 演示文稿</vt:lpstr>
      <vt:lpstr>析取范式与合取范式</vt:lpstr>
      <vt:lpstr>命题公式的范式 </vt:lpstr>
      <vt:lpstr>求公式的范式举例 </vt:lpstr>
      <vt:lpstr>求公式的范式举例（续） </vt:lpstr>
      <vt:lpstr>求公式的范式举例(续)</vt:lpstr>
      <vt:lpstr>极小项与极大项 </vt:lpstr>
      <vt:lpstr>极小项与极大项 </vt:lpstr>
      <vt:lpstr>极小项与极大项(续)</vt:lpstr>
      <vt:lpstr>                      </vt:lpstr>
      <vt:lpstr>主析取范式与主合取范式 </vt:lpstr>
      <vt:lpstr>主析取范式与主合取范式(续)</vt:lpstr>
      <vt:lpstr>求公式的主范式</vt:lpstr>
      <vt:lpstr>求公式的主范式(续)</vt:lpstr>
      <vt:lpstr>求公式的主范式(续)</vt:lpstr>
      <vt:lpstr>求公式的主范式(续)</vt:lpstr>
      <vt:lpstr>主范式的用途——与真值表相同 </vt:lpstr>
      <vt:lpstr>主范式的用途(续)</vt:lpstr>
      <vt:lpstr>主范式的用途(续)</vt:lpstr>
      <vt:lpstr>主范式的用途(续)</vt:lpstr>
      <vt:lpstr>例 (续)</vt:lpstr>
      <vt:lpstr>例 (续)</vt:lpstr>
      <vt:lpstr>PowerPoint 演示文稿</vt:lpstr>
      <vt:lpstr>例 (续)</vt:lpstr>
      <vt:lpstr>例 (续)</vt:lpstr>
      <vt:lpstr>例 (续)</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hc</cp:lastModifiedBy>
  <cp:revision>65</cp:revision>
  <dcterms:created xsi:type="dcterms:W3CDTF">2004-11-29T12:10:45Z</dcterms:created>
  <dcterms:modified xsi:type="dcterms:W3CDTF">2018-03-09T03:54:00Z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2052-8.1.0.3526</vt:lpwstr>
  </property>
</Properties>
</file>