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3"/>
  </p:notesMasterIdLst>
  <p:sldIdLst>
    <p:sldId id="281" r:id="rId2"/>
    <p:sldId id="282" r:id="rId3"/>
    <p:sldId id="298" r:id="rId4"/>
    <p:sldId id="268" r:id="rId5"/>
    <p:sldId id="284" r:id="rId6"/>
    <p:sldId id="285" r:id="rId7"/>
    <p:sldId id="287" r:id="rId8"/>
    <p:sldId id="288" r:id="rId9"/>
    <p:sldId id="270" r:id="rId10"/>
    <p:sldId id="271" r:id="rId11"/>
    <p:sldId id="280" r:id="rId12"/>
    <p:sldId id="273" r:id="rId13"/>
    <p:sldId id="301" r:id="rId14"/>
    <p:sldId id="302" r:id="rId15"/>
    <p:sldId id="300" r:id="rId16"/>
    <p:sldId id="303" r:id="rId17"/>
    <p:sldId id="315" r:id="rId18"/>
    <p:sldId id="31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6" r:id="rId29"/>
    <p:sldId id="317" r:id="rId30"/>
    <p:sldId id="318" r:id="rId31"/>
    <p:sldId id="319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FF0066"/>
    <a:srgbClr val="3366CC"/>
    <a:srgbClr val="FF3300"/>
    <a:srgbClr val="D9F1FF"/>
    <a:srgbClr val="E5ECFF"/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97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 smtClean="0"/>
              <a:t>单击此处编辑母版文本样式</a:t>
            </a:r>
          </a:p>
          <a:p>
            <a:pPr lvl="1"/>
            <a:r>
              <a:rPr lang="zh-CN" noProof="0" smtClean="0"/>
              <a:t>第二级</a:t>
            </a:r>
          </a:p>
          <a:p>
            <a:pPr lvl="2"/>
            <a:r>
              <a:rPr lang="zh-CN" noProof="0" smtClean="0"/>
              <a:t>第三级</a:t>
            </a:r>
          </a:p>
          <a:p>
            <a:pPr lvl="3"/>
            <a:r>
              <a:rPr lang="zh-CN" noProof="0" smtClean="0"/>
              <a:t>第四级</a:t>
            </a:r>
          </a:p>
          <a:p>
            <a:pPr lvl="4"/>
            <a:r>
              <a:rPr lang="zh-CN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1E47A37-A290-4F91-B776-11CD2C8BB7D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054032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F6FFC-D810-4919-8F02-2C6FD11ED067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7137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0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1585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393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0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1585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393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792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792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792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185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185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206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2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A0254-7397-432A-8420-1D8D9EBF4F9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7814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75F94-910F-40D2-BF44-BA81DFFAF29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78737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15DD04-D733-4FF3-8252-4CC594E62DD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8480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4A1C7-CE6D-402A-877F-D2CC895547D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0150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C37D1-63ED-442D-AD15-FB060043431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3431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811E4-9C46-47CC-B686-58251A1994D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4587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963751-D428-4526-8213-BB44BC201D1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2321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BEECE-CA35-4C88-A200-7914DD532C9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7368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22AB6-DE2C-4130-A8A5-9FA9B4DCB50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2015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433F0-E05A-492B-B921-3DD3805DF2F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92464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108A5-0479-4EB0-9914-E92809AE866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1396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C646BF85-4751-40E9-B769-4BFAF2DB932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2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 b="1">
          <a:solidFill>
            <a:schemeClr val="tx1"/>
          </a:solidFill>
          <a:latin typeface="Arial" pitchFamily="34" charset="0"/>
          <a:ea typeface="幼圆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 b="1">
          <a:solidFill>
            <a:schemeClr val="tx1"/>
          </a:solidFill>
          <a:latin typeface="Arial" pitchFamily="34" charset="0"/>
          <a:ea typeface="幼圆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 b="1">
          <a:solidFill>
            <a:schemeClr val="tx1"/>
          </a:solidFill>
          <a:latin typeface="Arial" pitchFamily="34" charset="0"/>
          <a:ea typeface="幼圆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 b="1">
          <a:solidFill>
            <a:schemeClr val="tx1"/>
          </a:solidFill>
          <a:latin typeface="Arial" pitchFamily="34" charset="0"/>
          <a:ea typeface="幼圆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600" b="1">
          <a:solidFill>
            <a:schemeClr val="tx1"/>
          </a:solidFill>
          <a:latin typeface="Arial" pitchFamily="34" charset="0"/>
          <a:ea typeface="幼圆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600" b="1">
          <a:solidFill>
            <a:schemeClr val="tx1"/>
          </a:solidFill>
          <a:latin typeface="Arial" pitchFamily="34" charset="0"/>
          <a:ea typeface="幼圆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600" b="1">
          <a:solidFill>
            <a:schemeClr val="tx1"/>
          </a:solidFill>
          <a:latin typeface="Arial" pitchFamily="34" charset="0"/>
          <a:ea typeface="幼圆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600" b="1">
          <a:solidFill>
            <a:schemeClr val="tx1"/>
          </a:solidFill>
          <a:latin typeface="Arial" pitchFamily="34" charset="0"/>
          <a:ea typeface="幼圆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 b="1">
          <a:solidFill>
            <a:schemeClr val="tx1"/>
          </a:solidFill>
          <a:latin typeface="+mn-lt"/>
          <a:ea typeface="楷体_GB2312" pitchFamily="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AD4B15BF-F113-4959-BB2A-5DCE333987FA}" type="slidenum">
              <a:rPr lang="zh-CN" altLang="zh-CN" smtClean="0">
                <a:latin typeface="Arial Black" pitchFamily="34" charset="0"/>
              </a:rPr>
              <a:pPr eaLnBrk="1" hangingPunct="1"/>
              <a:t>1</a:t>
            </a:fld>
            <a:endParaRPr lang="zh-CN" altLang="zh-CN" smtClean="0">
              <a:latin typeface="Arial Black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sz="6200" b="0" smtClean="0"/>
              <a:t>离散数学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0B3AC45-F8AE-40A4-B1DF-5A2D51492229}" type="slidenum">
              <a:rPr lang="zh-CN" altLang="zh-CN" smtClean="0">
                <a:latin typeface="Arial Black" pitchFamily="34" charset="0"/>
              </a:rPr>
              <a:pPr eaLnBrk="1" hangingPunct="1"/>
              <a:t>10</a:t>
            </a:fld>
            <a:endParaRPr lang="zh-CN" altLang="zh-CN" smtClean="0">
              <a:latin typeface="Arial Black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914400"/>
          </a:xfrm>
        </p:spPr>
        <p:txBody>
          <a:bodyPr/>
          <a:lstStyle/>
          <a:p>
            <a:pPr eaLnBrk="1" hangingPunct="1"/>
            <a:r>
              <a:rPr lang="zh-CN" smtClean="0">
                <a:latin typeface="宋体" pitchFamily="2" charset="-122"/>
              </a:rPr>
              <a:t>真值函数</a:t>
            </a:r>
            <a:r>
              <a:rPr lang="zh-CN" sz="4200" b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pSp>
        <p:nvGrpSpPr>
          <p:cNvPr id="12292" name="Group 3"/>
          <p:cNvGrpSpPr>
            <a:grpSpLocks/>
          </p:cNvGrpSpPr>
          <p:nvPr/>
        </p:nvGrpSpPr>
        <p:grpSpPr bwMode="auto">
          <a:xfrm>
            <a:off x="539750" y="1844675"/>
            <a:ext cx="8153400" cy="4229100"/>
            <a:chOff x="0" y="0"/>
            <a:chExt cx="5136" cy="2664"/>
          </a:xfrm>
        </p:grpSpPr>
        <p:graphicFrame>
          <p:nvGraphicFramePr>
            <p:cNvPr id="12293" name="Object 4"/>
            <p:cNvGraphicFramePr>
              <a:graphicFrameLocks noChangeAspect="1"/>
            </p:cNvGraphicFramePr>
            <p:nvPr/>
          </p:nvGraphicFramePr>
          <p:xfrm>
            <a:off x="730" y="2322"/>
            <a:ext cx="416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7" r:id="rId3" imgW="292608" imgH="241720" progId="Equation.3">
                    <p:embed/>
                  </p:oleObj>
                </mc:Choice>
                <mc:Fallback>
                  <p:oleObj r:id="rId3" imgW="292608" imgH="24172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0" y="2322"/>
                          <a:ext cx="416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4" name="Text Box 5"/>
            <p:cNvSpPr txBox="1">
              <a:spLocks noChangeArrowheads="1"/>
            </p:cNvSpPr>
            <p:nvPr/>
          </p:nvSpPr>
          <p:spPr bwMode="auto">
            <a:xfrm>
              <a:off x="0" y="0"/>
              <a:ext cx="5136" cy="26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</a:pPr>
              <a:r>
                <a:rPr lang="zh-CN" sz="2800" b="1">
                  <a:latin typeface="宋体" pitchFamily="2" charset="-122"/>
                </a:rPr>
                <a:t>对于任何一个含</a:t>
              </a:r>
              <a:r>
                <a:rPr lang="zh-CN" altLang="zh-CN" sz="2800" b="1" i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zh-CN" sz="2800" b="1">
                  <a:latin typeface="宋体" pitchFamily="2" charset="-122"/>
                </a:rPr>
                <a:t>个命题变项的命题公式</a:t>
              </a:r>
              <a:r>
                <a:rPr lang="zh-CN" altLang="zh-CN" sz="2800" b="1" i="1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sz="2800" b="1">
                  <a:latin typeface="宋体" pitchFamily="2" charset="-122"/>
                </a:rPr>
                <a:t>，都存在惟一的一个</a:t>
              </a:r>
              <a:r>
                <a:rPr lang="zh-CN" altLang="zh-CN" sz="2800" b="1" i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zh-CN" sz="2800" b="1">
                  <a:latin typeface="宋体" pitchFamily="2" charset="-122"/>
                </a:rPr>
                <a:t>元真值函数</a:t>
              </a:r>
              <a:r>
                <a:rPr lang="zh-CN" altLang="zh-CN" sz="2800" b="1" i="1">
                  <a:latin typeface="Times New Roman" pitchFamily="18" charset="0"/>
                  <a:cs typeface="Times New Roman" pitchFamily="18" charset="0"/>
                </a:rPr>
                <a:t>F,</a:t>
              </a:r>
              <a:r>
                <a:rPr lang="zh-CN" sz="2800" b="1">
                  <a:latin typeface="宋体" pitchFamily="2" charset="-122"/>
                  <a:cs typeface="Times New Roman" pitchFamily="18" charset="0"/>
                </a:rPr>
                <a:t>其真值表与</a:t>
              </a:r>
              <a:r>
                <a:rPr lang="zh-CN" altLang="zh-CN" sz="2800" b="1">
                  <a:latin typeface="宋体" pitchFamily="2" charset="-122"/>
                  <a:cs typeface="Times New Roman" pitchFamily="18" charset="0"/>
                </a:rPr>
                <a:t>A</a:t>
              </a:r>
              <a:r>
                <a:rPr lang="zh-CN" sz="2800" b="1">
                  <a:latin typeface="宋体" pitchFamily="2" charset="-122"/>
                  <a:cs typeface="Times New Roman" pitchFamily="18" charset="0"/>
                </a:rPr>
                <a:t>相同</a:t>
              </a:r>
              <a:r>
                <a:rPr lang="zh-CN" altLang="zh-CN" sz="2800" b="1">
                  <a:latin typeface="宋体" pitchFamily="2" charset="-122"/>
                  <a:cs typeface="Times New Roman" pitchFamily="18" charset="0"/>
                </a:rPr>
                <a:t>.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</a:pPr>
              <a:r>
                <a:rPr lang="zh-CN" sz="2800" b="1">
                  <a:latin typeface="宋体" pitchFamily="2" charset="-122"/>
                </a:rPr>
                <a:t>等值的公式对应的真值函数相同</a:t>
              </a:r>
              <a:r>
                <a:rPr lang="zh-CN" altLang="zh-CN" sz="2800" b="1"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</a:pPr>
              <a:endParaRPr lang="zh-CN" altLang="zh-CN" sz="2800" b="1">
                <a:latin typeface="Times New Roman" pitchFamily="18" charset="0"/>
                <a:cs typeface="Times New Roman" pitchFamily="18" charset="0"/>
              </a:endParaRPr>
            </a:p>
            <a:p>
              <a:pPr algn="just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zh-CN" sz="2800" b="1">
                  <a:latin typeface="Times New Roman" pitchFamily="18" charset="0"/>
                </a:rPr>
                <a:t>下表给出所有</a:t>
              </a:r>
              <a:r>
                <a:rPr lang="zh-CN" altLang="zh-CN" sz="2800" b="1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sz="2800" b="1">
                  <a:latin typeface="Times New Roman" pitchFamily="18" charset="0"/>
                </a:rPr>
                <a:t>元真值函数对应的真值表</a:t>
              </a:r>
              <a:r>
                <a:rPr lang="zh-CN" altLang="zh-CN" sz="2800" b="1">
                  <a:latin typeface="Times New Roman" pitchFamily="18" charset="0"/>
                </a:rPr>
                <a:t>, </a:t>
              </a:r>
              <a:r>
                <a:rPr lang="zh-CN" sz="2800" b="1">
                  <a:latin typeface="宋体" pitchFamily="2" charset="-122"/>
                </a:rPr>
                <a:t>每一个含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zh-CN" altLang="zh-CN" sz="2800" b="1">
                  <a:latin typeface="宋体" pitchFamily="2" charset="-122"/>
                </a:rPr>
                <a:t>2</a:t>
              </a:r>
              <a:r>
                <a:rPr lang="zh-CN" sz="2800" b="1">
                  <a:latin typeface="宋体" pitchFamily="2" charset="-122"/>
                </a:rPr>
                <a:t>个命题变项的公式的真值表都可以在下表中找到</a:t>
              </a:r>
              <a:r>
                <a:rPr lang="zh-CN" altLang="zh-CN" sz="2800" b="1">
                  <a:latin typeface="Times New Roman" pitchFamily="18" charset="0"/>
                  <a:cs typeface="Times New Roman" pitchFamily="18" charset="0"/>
                </a:rPr>
                <a:t>. 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zh-CN" altLang="zh-CN" sz="1000" b="1">
                  <a:latin typeface="宋体" pitchFamily="2" charset="-122"/>
                </a:rPr>
                <a:t>  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zh-CN" sz="2800" b="1">
                  <a:solidFill>
                    <a:schemeClr val="bg2"/>
                  </a:solidFill>
                  <a:latin typeface="宋体" pitchFamily="2" charset="-122"/>
                </a:rPr>
                <a:t>例如：</a:t>
              </a:r>
              <a:r>
                <a:rPr lang="zh-CN" altLang="zh-CN" sz="2800" b="1" i="1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zh-CN" altLang="zh-CN" sz="2800" b="1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</a:t>
              </a:r>
              <a:r>
                <a:rPr lang="zh-CN" altLang="zh-CN" sz="2800" b="1" i="1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zh-CN" altLang="zh-CN" sz="2800" b="1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zh-CN" altLang="zh-CN" sz="2800" b="1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</a:t>
              </a:r>
              <a:r>
                <a:rPr lang="zh-CN" altLang="zh-CN" sz="2800" b="1" i="1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zh-CN" altLang="zh-CN" sz="2800" b="1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</a:t>
              </a:r>
              <a:r>
                <a:rPr lang="zh-CN" altLang="zh-CN" sz="2800" b="1" i="1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zh-CN" altLang="zh-CN" sz="2800" b="1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, (</a:t>
              </a:r>
              <a:r>
                <a:rPr lang="zh-CN" altLang="zh-CN" sz="2800" b="1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</a:t>
              </a:r>
              <a:r>
                <a:rPr lang="zh-CN" altLang="zh-CN" sz="2800" b="1" i="1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zh-CN" altLang="zh-CN" sz="2800" b="1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</a:t>
              </a:r>
              <a:r>
                <a:rPr lang="zh-CN" altLang="zh-CN" sz="2800" b="1" i="1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zh-CN" altLang="zh-CN" sz="2800" b="1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zh-CN" altLang="zh-CN" sz="2800" b="1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</a:t>
              </a:r>
              <a:r>
                <a:rPr lang="zh-CN" altLang="zh-CN" sz="2800" b="1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zh-CN" altLang="zh-CN" sz="2800" b="1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</a:t>
              </a:r>
              <a:r>
                <a:rPr lang="zh-CN" altLang="zh-CN" sz="2800" b="1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zh-CN" altLang="zh-CN" sz="2800" b="1" i="1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zh-CN" altLang="zh-CN" sz="2800" b="1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</a:t>
              </a:r>
              <a:r>
                <a:rPr lang="zh-CN" altLang="zh-CN" sz="2800" b="1" i="1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zh-CN" altLang="zh-CN" sz="2800" b="1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zh-CN" altLang="zh-CN" sz="2800" b="1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</a:t>
              </a:r>
              <a:r>
                <a:rPr lang="zh-CN" altLang="zh-CN" sz="2800" b="1" i="1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zh-CN" altLang="zh-CN" sz="2800" b="1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) </a:t>
              </a:r>
              <a:r>
                <a:rPr lang="zh-CN" sz="2800" b="1">
                  <a:solidFill>
                    <a:schemeClr val="bg2"/>
                  </a:solidFill>
                  <a:latin typeface="Times New Roman" pitchFamily="18" charset="0"/>
                </a:rPr>
                <a:t>等</a:t>
              </a:r>
              <a:r>
                <a:rPr lang="zh-CN" sz="2800" b="1">
                  <a:solidFill>
                    <a:schemeClr val="bg2"/>
                  </a:solidFill>
                  <a:latin typeface="宋体" pitchFamily="2" charset="-122"/>
                </a:rPr>
                <a:t>都对应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zh-CN" sz="2800" b="1">
                  <a:solidFill>
                    <a:schemeClr val="bg2"/>
                  </a:solidFill>
                  <a:latin typeface="宋体" pitchFamily="2" charset="-122"/>
                </a:rPr>
                <a:t>表中的</a:t>
              </a:r>
              <a:endParaRPr lang="zh-CN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2E6FE5D-E3E6-468E-BE9D-43BB329EDD95}" type="slidenum">
              <a:rPr lang="zh-CN" altLang="zh-CN" smtClean="0">
                <a:latin typeface="Arial Black" pitchFamily="34" charset="0"/>
              </a:rPr>
              <a:pPr eaLnBrk="1" hangingPunct="1"/>
              <a:t>11</a:t>
            </a:fld>
            <a:endParaRPr lang="zh-CN" altLang="zh-CN" smtClean="0">
              <a:latin typeface="Arial Black" pitchFamily="34" charset="0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533400" y="609600"/>
            <a:ext cx="449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>
                <a:latin typeface="Times New Roman" pitchFamily="18" charset="0"/>
              </a:rPr>
              <a:t>2</a:t>
            </a:r>
            <a:r>
              <a:rPr lang="zh-CN" sz="2800" b="1">
                <a:latin typeface="Times New Roman" pitchFamily="18" charset="0"/>
              </a:rPr>
              <a:t>元真值函数对应的真值表</a:t>
            </a:r>
          </a:p>
        </p:txBody>
      </p:sp>
      <p:graphicFrame>
        <p:nvGraphicFramePr>
          <p:cNvPr id="15363" name="Group 3"/>
          <p:cNvGraphicFramePr>
            <a:graphicFrameLocks noGrp="1"/>
          </p:cNvGraphicFramePr>
          <p:nvPr/>
        </p:nvGraphicFramePr>
        <p:xfrm>
          <a:off x="533400" y="1219200"/>
          <a:ext cx="8077200" cy="2640013"/>
        </p:xfrm>
        <a:graphic>
          <a:graphicData uri="http://schemas.openxmlformats.org/drawingml/2006/table">
            <a:tbl>
              <a:tblPr/>
              <a:tblGrid>
                <a:gridCol w="990600"/>
                <a:gridCol w="708660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  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055813">
                <a:tc>
                  <a:txBody>
                    <a:bodyPr/>
                    <a:lstStyle/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0  0</a:t>
                      </a:r>
                    </a:p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0  1</a:t>
                      </a:r>
                    </a:p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1  0</a:t>
                      </a:r>
                    </a:p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0       0       0       0       0       0       0       0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0       0       0       0       1       1       1       1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0       0       1       1       0       0       1       1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0       1       0       1       0       1       0       1</a:t>
                      </a:r>
                      <a:r>
                        <a:rPr kumimoji="0" lang="zh-CN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27" name="Object 14"/>
          <p:cNvGraphicFramePr>
            <a:graphicFrameLocks noChangeAspect="1"/>
          </p:cNvGraphicFramePr>
          <p:nvPr/>
        </p:nvGraphicFramePr>
        <p:xfrm>
          <a:off x="1981200" y="1327150"/>
          <a:ext cx="61023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r:id="rId3" imgW="3414818" imgH="241195" progId="Equation.3">
                  <p:embed/>
                </p:oleObj>
              </mc:Choice>
              <mc:Fallback>
                <p:oleObj r:id="rId3" imgW="3414818" imgH="24119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327150"/>
                        <a:ext cx="61023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5" name="Group 15"/>
          <p:cNvGraphicFramePr>
            <a:graphicFrameLocks noGrp="1"/>
          </p:cNvGraphicFramePr>
          <p:nvPr/>
        </p:nvGraphicFramePr>
        <p:xfrm>
          <a:off x="533400" y="3810000"/>
          <a:ext cx="8077200" cy="2640013"/>
        </p:xfrm>
        <a:graphic>
          <a:graphicData uri="http://schemas.openxmlformats.org/drawingml/2006/table">
            <a:tbl>
              <a:tblPr/>
              <a:tblGrid>
                <a:gridCol w="990600"/>
                <a:gridCol w="708660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  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055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1       1       1       1       1       1       1       1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0       0       0       0       1       1       1       1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0       0       1       1       0       0       1       1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0       1       0       1       0       1       0       1</a:t>
                      </a:r>
                      <a:r>
                        <a:rPr kumimoji="0" lang="zh-CN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39" name="Object 26"/>
          <p:cNvGraphicFramePr>
            <a:graphicFrameLocks noChangeAspect="1"/>
          </p:cNvGraphicFramePr>
          <p:nvPr/>
        </p:nvGraphicFramePr>
        <p:xfrm>
          <a:off x="1970088" y="3917950"/>
          <a:ext cx="61182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" r:id="rId5" imgW="3414818" imgH="241195" progId="Equation.3">
                  <p:embed/>
                </p:oleObj>
              </mc:Choice>
              <mc:Fallback>
                <p:oleObj r:id="rId5" imgW="3414818" imgH="241195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3917950"/>
                        <a:ext cx="611822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F5A9A8EC-9D29-4D31-852A-A8411A1F3613}" type="slidenum">
              <a:rPr lang="zh-CN" altLang="zh-CN" smtClean="0">
                <a:latin typeface="Arial Black" pitchFamily="34" charset="0"/>
              </a:rPr>
              <a:pPr eaLnBrk="1" hangingPunct="1"/>
              <a:t>12</a:t>
            </a:fld>
            <a:endParaRPr lang="zh-CN" altLang="zh-CN" smtClean="0">
              <a:latin typeface="Arial Black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33375"/>
            <a:ext cx="8229600" cy="1371600"/>
          </a:xfrm>
        </p:spPr>
        <p:txBody>
          <a:bodyPr/>
          <a:lstStyle/>
          <a:p>
            <a:pPr eaLnBrk="1" hangingPunct="1"/>
            <a:r>
              <a:rPr lang="zh-CN" smtClean="0">
                <a:latin typeface="宋体" pitchFamily="2" charset="-122"/>
              </a:rPr>
              <a:t>联结词的全功能集</a:t>
            </a:r>
            <a:r>
              <a:rPr lang="zh-CN" altLang="zh-CN" smtClean="0">
                <a:latin typeface="宋体" pitchFamily="2" charset="-122"/>
              </a:rPr>
              <a:t>(</a:t>
            </a:r>
            <a:r>
              <a:rPr lang="zh-CN" smtClean="0">
                <a:latin typeface="宋体" pitchFamily="2" charset="-122"/>
              </a:rPr>
              <a:t>续</a:t>
            </a:r>
            <a:r>
              <a:rPr lang="zh-CN" altLang="zh-CN" smtClean="0">
                <a:latin typeface="宋体" pitchFamily="2" charset="-122"/>
              </a:rPr>
              <a:t>)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557338"/>
            <a:ext cx="8229600" cy="2087562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FF3300"/>
                </a:solidFill>
                <a:latin typeface="宋体" pitchFamily="2" charset="-122"/>
              </a:rPr>
              <a:t>定义  </a:t>
            </a:r>
            <a:r>
              <a:rPr lang="zh-CN" altLang="en-US" smtClean="0">
                <a:latin typeface="宋体" pitchFamily="2" charset="-122"/>
              </a:rPr>
              <a:t>若任一真值函数都可以用仅含某一联结词集中的命题公式表示，则称该联结词集为</a:t>
            </a:r>
            <a:r>
              <a:rPr lang="zh-CN" altLang="en-US" smtClean="0">
                <a:solidFill>
                  <a:srgbClr val="0000FF"/>
                </a:solidFill>
                <a:latin typeface="宋体" pitchFamily="2" charset="-122"/>
              </a:rPr>
              <a:t>全功能集</a:t>
            </a:r>
            <a:r>
              <a:rPr lang="zh-CN" altLang="en-US" smtClean="0">
                <a:latin typeface="宋体" pitchFamily="2" charset="-122"/>
              </a:rPr>
              <a:t>。</a:t>
            </a:r>
            <a:endParaRPr lang="zh-CN" altLang="en-US" smtClean="0">
              <a:latin typeface="宋体" pitchFamily="2" charset="-122"/>
              <a:cs typeface="Times New Roman" pitchFamily="18" charset="0"/>
            </a:endParaRPr>
          </a:p>
        </p:txBody>
      </p:sp>
      <p:sp>
        <p:nvSpPr>
          <p:cNvPr id="14341" name="矩形 1"/>
          <p:cNvSpPr>
            <a:spLocks noChangeArrowheads="1"/>
          </p:cNvSpPr>
          <p:nvPr/>
        </p:nvSpPr>
        <p:spPr bwMode="auto">
          <a:xfrm>
            <a:off x="468313" y="3571875"/>
            <a:ext cx="8064500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>
                <a:latin typeface="宋体" pitchFamily="2" charset="-122"/>
              </a:rPr>
              <a:t>说明：若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800" b="1">
                <a:latin typeface="宋体" pitchFamily="2" charset="-122"/>
              </a:rPr>
              <a:t>是联结词全功能集，则任何命题公式都</a:t>
            </a:r>
            <a:endParaRPr lang="en-US" altLang="zh-CN" sz="2800" b="1">
              <a:latin typeface="宋体" pitchFamily="2" charset="-122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>
                <a:latin typeface="宋体" pitchFamily="2" charset="-122"/>
              </a:rPr>
              <a:t>可用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800" b="1">
                <a:latin typeface="宋体" pitchFamily="2" charset="-122"/>
              </a:rPr>
              <a:t>中的联结词表示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b="1" baseline="-30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b="1" baseline="-30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>
                <a:latin typeface="宋体" pitchFamily="2" charset="-122"/>
              </a:rPr>
              <a:t>是两个联结词集合，且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b="1" baseline="-3000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2800" b="1">
                <a:sym typeface="Symbol" pitchFamily="18" charset="2"/>
              </a:rPr>
              <a:t></a:t>
            </a:r>
            <a:r>
              <a:rPr lang="en-US" altLang="zh-CN" sz="2800" b="1" baseline="-30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b="1" baseline="-30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sz="2800" b="1">
                <a:latin typeface="宋体" pitchFamily="2" charset="-122"/>
              </a:rPr>
              <a:t>若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b="1" baseline="-30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>
                <a:latin typeface="宋体" pitchFamily="2" charset="-122"/>
              </a:rPr>
              <a:t>是全功能集，则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b="1" baseline="-30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>
                <a:latin typeface="宋体" pitchFamily="2" charset="-122"/>
              </a:rPr>
              <a:t>也是全功能集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800" b="1"/>
              <a:t> </a:t>
            </a:r>
            <a:r>
              <a:rPr lang="zh-CN" altLang="en-US" sz="2800" b="1"/>
              <a:t>反之，</a:t>
            </a:r>
            <a:r>
              <a:rPr lang="zh-CN" altLang="en-US" sz="2800" b="1">
                <a:latin typeface="宋体" pitchFamily="2" charset="-122"/>
              </a:rPr>
              <a:t>若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b="1" baseline="-30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>
                <a:latin typeface="宋体" pitchFamily="2" charset="-122"/>
              </a:rPr>
              <a:t>不是全功能集，则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b="1" baseline="-30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>
                <a:latin typeface="宋体" pitchFamily="2" charset="-122"/>
              </a:rPr>
              <a:t>也不是全功能集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268D38F8-A7F1-423D-BD6A-FF382942AF79}" type="slidenum">
              <a:rPr lang="en-US" altLang="zh-CN" smtClean="0">
                <a:latin typeface="Arial Black" pitchFamily="34" charset="0"/>
              </a:rPr>
              <a:pPr eaLnBrk="1" hangingPunct="1"/>
              <a:t>13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400175"/>
          </a:xfrm>
        </p:spPr>
        <p:txBody>
          <a:bodyPr/>
          <a:lstStyle/>
          <a:p>
            <a:pPr eaLnBrk="1" hangingPunct="1"/>
            <a:r>
              <a:rPr lang="zh-CN" smtClean="0">
                <a:latin typeface="Times New Roman" pitchFamily="18" charset="0"/>
                <a:cs typeface="Times New Roman" pitchFamily="18" charset="0"/>
              </a:rPr>
              <a:t>联结词全功能集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实例</a:t>
            </a:r>
            <a:endParaRPr lang="en-US" altLang="zh-CN" smtClean="0">
              <a:latin typeface="宋体" pitchFamily="2" charset="-122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00250"/>
            <a:ext cx="8229600" cy="41433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sz="28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zh-CN" sz="280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800" smtClean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sz="280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zh-CN" sz="280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sz="280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zh-CN" sz="2800" smtClean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sz="280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, →}</a:t>
            </a:r>
            <a:r>
              <a:rPr lang="zh-CN" sz="2800" smtClean="0">
                <a:latin typeface="Times New Roman" pitchFamily="18" charset="0"/>
                <a:cs typeface="Times New Roman" pitchFamily="18" charset="0"/>
              </a:rPr>
              <a:t>都是</a:t>
            </a:r>
            <a:endParaRPr lang="en-US" altLang="zh-CN" sz="28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sz="2800" smtClean="0">
                <a:latin typeface="Times New Roman" pitchFamily="18" charset="0"/>
                <a:cs typeface="Times New Roman" pitchFamily="18" charset="0"/>
              </a:rPr>
              <a:t>联结词全功能集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8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sz="28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证明</a:t>
            </a:r>
            <a:r>
              <a:rPr lang="zh-CN" sz="2800" smtClean="0">
                <a:latin typeface="Times New Roman" pitchFamily="18" charset="0"/>
                <a:cs typeface="Times New Roman" pitchFamily="18" charset="0"/>
              </a:rPr>
              <a:t> 每一个真值函数都可以用一个主析取范式表示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sz="2800" smtClean="0">
                <a:latin typeface="Times New Roman" pitchFamily="18" charset="0"/>
                <a:cs typeface="Times New Roman" pitchFamily="18" charset="0"/>
              </a:rPr>
              <a:t>故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zh-CN" sz="280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800" smtClean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sz="2800" smtClean="0">
                <a:latin typeface="Times New Roman" pitchFamily="18" charset="0"/>
                <a:cs typeface="Times New Roman" pitchFamily="18" charset="0"/>
              </a:rPr>
              <a:t>是联结词全功能集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8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i="1" smtClean="0">
                <a:latin typeface="Times New Roman" pitchFamily="18" charset="0"/>
                <a:cs typeface="Times New Roman" pitchFamily="18" charset="0"/>
              </a:rPr>
              <a:t>     p</a:t>
            </a:r>
            <a:r>
              <a:rPr lang="zh-CN" altLang="zh-CN" sz="2800" smtClean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altLang="zh-CN" sz="2800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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sz="2800" smtClean="0">
                <a:latin typeface="Times New Roman" pitchFamily="18" charset="0"/>
                <a:cs typeface="Times New Roman" pitchFamily="18" charset="0"/>
              </a:rPr>
              <a:t>，故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zh-CN" sz="280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sz="2800" smtClean="0">
                <a:latin typeface="Times New Roman" pitchFamily="18" charset="0"/>
                <a:cs typeface="Times New Roman" pitchFamily="18" charset="0"/>
              </a:rPr>
              <a:t>是全功能集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8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800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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smtClean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sz="2800" smtClean="0">
                <a:latin typeface="Times New Roman" pitchFamily="18" charset="0"/>
                <a:cs typeface="Times New Roman" pitchFamily="18" charset="0"/>
              </a:rPr>
              <a:t>，故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zh-CN" sz="2800" smtClean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sz="2800" smtClean="0">
                <a:latin typeface="Times New Roman" pitchFamily="18" charset="0"/>
                <a:cs typeface="Times New Roman" pitchFamily="18" charset="0"/>
              </a:rPr>
              <a:t>是全功能集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8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i="1" smtClean="0">
                <a:latin typeface="Times New Roman" pitchFamily="18" charset="0"/>
                <a:cs typeface="Times New Roman" pitchFamily="18" charset="0"/>
              </a:rPr>
              <a:t>     p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800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</a:t>
            </a:r>
            <a:r>
              <a:rPr lang="en-US" altLang="zh-CN" sz="2800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smtClean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altLang="zh-CN" sz="2800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zh-CN" sz="2800" smtClean="0">
                <a:latin typeface="Times New Roman" pitchFamily="18" charset="0"/>
                <a:cs typeface="Times New Roman" pitchFamily="18" charset="0"/>
              </a:rPr>
              <a:t>故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, →}</a:t>
            </a:r>
            <a:r>
              <a:rPr lang="zh-CN" sz="2800" smtClean="0">
                <a:latin typeface="Times New Roman" pitchFamily="18" charset="0"/>
                <a:cs typeface="Times New Roman" pitchFamily="18" charset="0"/>
              </a:rPr>
              <a:t>也是全功能集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8CB39537-838F-4F82-A891-4CF25DA0CAC1}" type="slidenum">
              <a:rPr lang="en-US" altLang="zh-CN" smtClean="0">
                <a:latin typeface="Arial Black" pitchFamily="34" charset="0"/>
              </a:rPr>
              <a:pPr eaLnBrk="1" hangingPunct="1"/>
              <a:t>14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400175"/>
          </a:xfrm>
        </p:spPr>
        <p:txBody>
          <a:bodyPr/>
          <a:lstStyle/>
          <a:p>
            <a:pPr eaLnBrk="1" hangingPunct="1"/>
            <a:r>
              <a:rPr lang="zh-CN" smtClean="0">
                <a:latin typeface="Times New Roman" pitchFamily="18" charset="0"/>
                <a:cs typeface="Times New Roman" pitchFamily="18" charset="0"/>
              </a:rPr>
              <a:t>联结词全功能集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实例</a:t>
            </a:r>
            <a:endParaRPr lang="en-US" altLang="zh-CN" smtClean="0">
              <a:latin typeface="宋体" pitchFamily="2" charset="-122"/>
            </a:endParaRPr>
          </a:p>
        </p:txBody>
      </p:sp>
      <p:sp>
        <p:nvSpPr>
          <p:cNvPr id="16388" name="矩形 2"/>
          <p:cNvSpPr>
            <a:spLocks noChangeArrowheads="1"/>
          </p:cNvSpPr>
          <p:nvPr/>
        </p:nvSpPr>
        <p:spPr bwMode="auto">
          <a:xfrm>
            <a:off x="395288" y="1773238"/>
            <a:ext cx="8208962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 {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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}, {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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zh-CN" sz="2800" b="1">
                <a:latin typeface="Times New Roman" pitchFamily="18" charset="0"/>
                <a:cs typeface="Times New Roman" pitchFamily="18" charset="0"/>
              </a:rPr>
              <a:t>是联结词全功能集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800" b="1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zh-CN" sz="2800" b="1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zh-CN" sz="2800" b="1">
                <a:latin typeface="Times New Roman" pitchFamily="18" charset="0"/>
                <a:cs typeface="Times New Roman" pitchFamily="18" charset="0"/>
              </a:rPr>
              <a:t>可以证明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: {</a:t>
            </a:r>
            <a:r>
              <a:rPr lang="zh-CN" altLang="zh-CN" sz="2800" b="1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800" b="1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zh-CN" sz="2800" b="1">
                <a:latin typeface="Times New Roman" pitchFamily="18" charset="0"/>
                <a:cs typeface="Times New Roman" pitchFamily="18" charset="0"/>
              </a:rPr>
              <a:t>不是全功能集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从而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zh-CN" altLang="zh-CN" sz="2800" b="1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}, {</a:t>
            </a:r>
            <a:r>
              <a:rPr lang="zh-CN" altLang="zh-CN" sz="2800" b="1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也</a:t>
            </a:r>
            <a:endParaRPr lang="en-US" altLang="zh-CN" sz="2800" b="1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zh-CN" sz="2800" b="1">
                <a:latin typeface="Times New Roman" pitchFamily="18" charset="0"/>
                <a:cs typeface="Times New Roman" pitchFamily="18" charset="0"/>
              </a:rPr>
              <a:t>不是全功能集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84983402-7654-4068-A186-59CAFEF21E60}" type="slidenum">
              <a:rPr lang="zh-CN" altLang="zh-CN" smtClean="0">
                <a:latin typeface="Arial Black" pitchFamily="34" charset="0"/>
              </a:rPr>
              <a:pPr eaLnBrk="1" hangingPunct="1"/>
              <a:t>15</a:t>
            </a:fld>
            <a:endParaRPr lang="zh-CN" altLang="zh-CN" smtClean="0">
              <a:latin typeface="Arial Black" pitchFamily="34" charset="0"/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23813" y="620713"/>
            <a:ext cx="86106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例</a:t>
            </a:r>
            <a:r>
              <a:rPr lang="zh-CN" altLang="zh-CN" sz="2800" b="1" dirty="0">
                <a:latin typeface="Times New Roman" pitchFamily="18" charset="0"/>
                <a:ea typeface="黑体" pitchFamily="49" charset="-122"/>
              </a:rPr>
              <a:t>  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</a:rPr>
              <a:t>将公式</a:t>
            </a:r>
            <a:r>
              <a:rPr lang="zh-CN" altLang="zh-CN" sz="2800" b="1" i="1" dirty="0">
                <a:latin typeface="Times New Roman" pitchFamily="18" charset="0"/>
              </a:rPr>
              <a:t>p</a:t>
            </a:r>
            <a:r>
              <a:rPr lang="zh-CN" altLang="zh-CN" sz="2800" b="1" dirty="0">
                <a:latin typeface="Times New Roman" pitchFamily="18" charset="0"/>
                <a:sym typeface="Symbol" pitchFamily="18" charset="2"/>
              </a:rPr>
              <a:t>  </a:t>
            </a:r>
            <a:r>
              <a:rPr lang="zh-CN" altLang="zh-CN" sz="2800" b="1" i="1" dirty="0">
                <a:latin typeface="Times New Roman" pitchFamily="18" charset="0"/>
              </a:rPr>
              <a:t>q</a:t>
            </a:r>
            <a:r>
              <a:rPr lang="zh-CN" altLang="en-US" sz="2800" b="1" dirty="0">
                <a:latin typeface="Times New Roman" pitchFamily="18" charset="0"/>
              </a:rPr>
              <a:t>化成只含下列各联结词的等值的公式。</a:t>
            </a:r>
            <a:endParaRPr lang="zh-CN" sz="2800" b="1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7412" name="Rectangle 3"/>
          <p:cNvSpPr txBox="1">
            <a:spLocks noChangeArrowheads="1"/>
          </p:cNvSpPr>
          <p:nvPr/>
        </p:nvSpPr>
        <p:spPr bwMode="auto">
          <a:xfrm>
            <a:off x="596900" y="1412875"/>
            <a:ext cx="7931150" cy="3024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  (1) {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  <a:endParaRPr lang="zh-CN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  (2) {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zh-CN" sz="2800" b="1" dirty="0">
                <a:latin typeface="宋体" pitchFamily="2" charset="-122"/>
              </a:rPr>
              <a:t> </a:t>
            </a:r>
            <a:r>
              <a:rPr lang="zh-CN" altLang="zh-CN" sz="2800" b="1" dirty="0">
                <a:latin typeface="Times New Roman" pitchFamily="18" charset="0"/>
              </a:rPr>
              <a:t>(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3) {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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  (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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zh-CN" sz="2800" b="1" dirty="0">
                <a:latin typeface="宋体" pitchFamily="2" charset="-122"/>
              </a:rPr>
              <a:t> </a:t>
            </a:r>
            <a:endParaRPr lang="zh-CN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6D1E18B2-66DD-4B46-8F9F-5660EB0EE557}" type="slidenum">
              <a:rPr lang="zh-CN" altLang="zh-CN" smtClean="0">
                <a:latin typeface="Arial Black" pitchFamily="34" charset="0"/>
              </a:rPr>
              <a:pPr eaLnBrk="1" hangingPunct="1"/>
              <a:t>16</a:t>
            </a:fld>
            <a:endParaRPr lang="zh-CN" altLang="zh-CN" smtClean="0">
              <a:latin typeface="Arial Black" pitchFamily="34" charset="0"/>
            </a:endParaRPr>
          </a:p>
        </p:txBody>
      </p:sp>
      <p:sp>
        <p:nvSpPr>
          <p:cNvPr id="18435" name="矩形 2"/>
          <p:cNvSpPr>
            <a:spLocks noChangeArrowheads="1"/>
          </p:cNvSpPr>
          <p:nvPr/>
        </p:nvSpPr>
        <p:spPr bwMode="auto">
          <a:xfrm>
            <a:off x="323477" y="548680"/>
            <a:ext cx="8208963" cy="659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800" b="1" i="1" dirty="0">
                <a:solidFill>
                  <a:srgbClr val="FF0000"/>
                </a:solidFill>
                <a:latin typeface="Times New Roman" pitchFamily="18" charset="0"/>
              </a:rPr>
              <a:t>p</a:t>
            </a:r>
            <a:r>
              <a:rPr lang="zh-CN" altLang="zh-CN" sz="2800" b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 </a:t>
            </a:r>
            <a:r>
              <a:rPr lang="zh-CN" altLang="zh-CN" sz="2800" b="1" i="1" dirty="0" smtClean="0">
                <a:solidFill>
                  <a:srgbClr val="FF0000"/>
                </a:solidFill>
                <a:latin typeface="Times New Roman" pitchFamily="18" charset="0"/>
              </a:rPr>
              <a:t>q</a:t>
            </a:r>
            <a:endParaRPr lang="en-US" altLang="zh-CN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323477" y="1040947"/>
            <a:ext cx="8208963" cy="656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: (1) 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  <a:endParaRPr lang="en-US" altLang="zh-CN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47664" y="1682229"/>
            <a:ext cx="41044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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5616" y="2330296"/>
            <a:ext cx="4104456" cy="659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65968" y="3114512"/>
            <a:ext cx="4878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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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1115616" y="3561227"/>
            <a:ext cx="41044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(3) 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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33936" y="4236303"/>
            <a:ext cx="71528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↑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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↑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)))</a:t>
            </a:r>
            <a:endParaRPr lang="zh-CN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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↑(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↑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↑(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↑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))↑(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↑(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↑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))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6" grpId="0"/>
      <p:bldP spid="3" grpId="0"/>
      <p:bldP spid="8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6D1E18B2-66DD-4B46-8F9F-5660EB0EE557}" type="slidenum">
              <a:rPr lang="zh-CN" altLang="zh-CN" smtClean="0">
                <a:latin typeface="Arial Black" pitchFamily="34" charset="0"/>
              </a:rPr>
              <a:pPr eaLnBrk="1" hangingPunct="1"/>
              <a:t>17</a:t>
            </a:fld>
            <a:endParaRPr lang="zh-CN" altLang="zh-CN" smtClean="0">
              <a:latin typeface="Arial Black" pitchFamily="34" charset="0"/>
            </a:endParaRPr>
          </a:p>
        </p:txBody>
      </p:sp>
      <p:sp>
        <p:nvSpPr>
          <p:cNvPr id="18435" name="矩形 2"/>
          <p:cNvSpPr>
            <a:spLocks noChangeArrowheads="1"/>
          </p:cNvSpPr>
          <p:nvPr/>
        </p:nvSpPr>
        <p:spPr bwMode="auto">
          <a:xfrm>
            <a:off x="323850" y="765175"/>
            <a:ext cx="820896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800" b="1" i="1" dirty="0">
                <a:solidFill>
                  <a:srgbClr val="FF0000"/>
                </a:solidFill>
                <a:latin typeface="Times New Roman" pitchFamily="18" charset="0"/>
              </a:rPr>
              <a:t>p</a:t>
            </a:r>
            <a:r>
              <a:rPr lang="zh-CN" altLang="zh-CN" sz="2800" b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 </a:t>
            </a:r>
            <a:r>
              <a:rPr lang="zh-CN" altLang="zh-CN" sz="2800" b="1" i="1" dirty="0">
                <a:solidFill>
                  <a:srgbClr val="FF0000"/>
                </a:solidFill>
                <a:latin typeface="Times New Roman" pitchFamily="18" charset="0"/>
              </a:rPr>
              <a:t>q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 (4) 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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01525" y="2276872"/>
            <a:ext cx="60228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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)↓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↓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)↓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q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643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0FD72EE8-1BFA-485D-9C87-D3D338A699C1}" type="slidenum">
              <a:rPr lang="zh-CN" altLang="zh-CN" smtClean="0">
                <a:latin typeface="Arial Black" pitchFamily="34" charset="0"/>
              </a:rPr>
              <a:pPr eaLnBrk="1" hangingPunct="1"/>
              <a:t>18</a:t>
            </a:fld>
            <a:endParaRPr lang="zh-CN" altLang="zh-CN" smtClean="0">
              <a:latin typeface="Arial Black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447800"/>
          </a:xfrm>
        </p:spPr>
        <p:txBody>
          <a:bodyPr/>
          <a:lstStyle/>
          <a:p>
            <a:pPr eaLnBrk="1" hangingPunct="1"/>
            <a:r>
              <a:rPr lang="zh-CN" smtClean="0">
                <a:latin typeface="宋体" pitchFamily="2" charset="-122"/>
              </a:rPr>
              <a:t>第</a:t>
            </a:r>
            <a:r>
              <a:rPr lang="zh-CN" altLang="zh-CN" smtClean="0">
                <a:latin typeface="Times New Roman" pitchFamily="18" charset="0"/>
              </a:rPr>
              <a:t>1</a:t>
            </a:r>
            <a:r>
              <a:rPr lang="zh-CN" smtClean="0">
                <a:latin typeface="宋体" pitchFamily="2" charset="-122"/>
              </a:rPr>
              <a:t>章 命题逻辑</a:t>
            </a:r>
            <a:r>
              <a:rPr lang="zh-CN" b="0" smtClean="0"/>
              <a:t>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288" y="1846263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2800" dirty="0" smtClean="0">
                <a:latin typeface="Times New Roman" pitchFamily="18" charset="0"/>
              </a:rPr>
              <a:t>1.1 </a:t>
            </a:r>
            <a:r>
              <a:rPr lang="zh-CN" altLang="en-US" sz="2800" dirty="0" smtClean="0">
                <a:latin typeface="Times New Roman" pitchFamily="18" charset="0"/>
              </a:rPr>
              <a:t>命题符号化及联结词</a:t>
            </a:r>
            <a:endParaRPr lang="zh-CN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2800" dirty="0" smtClean="0">
                <a:latin typeface="Times New Roman" pitchFamily="18" charset="0"/>
              </a:rPr>
              <a:t>1.2 </a:t>
            </a:r>
            <a:r>
              <a:rPr lang="zh-CN" altLang="en-US" sz="2800" dirty="0" smtClean="0">
                <a:latin typeface="Times New Roman" pitchFamily="18" charset="0"/>
              </a:rPr>
              <a:t>命题公式及分类</a:t>
            </a:r>
            <a:endParaRPr lang="zh-CN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2800" dirty="0" smtClean="0">
                <a:latin typeface="Times New Roman" pitchFamily="18" charset="0"/>
              </a:rPr>
              <a:t>1.3 </a:t>
            </a:r>
            <a:r>
              <a:rPr lang="zh-CN" altLang="en-US" sz="2800" dirty="0" smtClean="0">
                <a:latin typeface="Times New Roman" pitchFamily="18" charset="0"/>
              </a:rPr>
              <a:t>等值演算</a:t>
            </a:r>
            <a:endParaRPr lang="en-US" altLang="zh-CN" sz="2800" dirty="0" smtClean="0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2800" dirty="0" smtClean="0">
                <a:latin typeface="Times New Roman" pitchFamily="18" charset="0"/>
              </a:rPr>
              <a:t>1.4 </a:t>
            </a:r>
            <a:r>
              <a:rPr lang="zh-CN" altLang="en-US" sz="2800" dirty="0" smtClean="0">
                <a:latin typeface="Times New Roman" pitchFamily="18" charset="0"/>
              </a:rPr>
              <a:t>范式</a:t>
            </a:r>
          </a:p>
          <a:p>
            <a:pPr algn="just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2800" dirty="0" smtClean="0">
                <a:latin typeface="Times New Roman" pitchFamily="18" charset="0"/>
              </a:rPr>
              <a:t>1.5 </a:t>
            </a:r>
            <a:r>
              <a:rPr lang="zh-CN" altLang="en-US" sz="2800" dirty="0" smtClean="0">
                <a:latin typeface="Times New Roman" pitchFamily="18" charset="0"/>
              </a:rPr>
              <a:t>联结词全功能集</a:t>
            </a:r>
          </a:p>
          <a:p>
            <a:pPr algn="just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1.6 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组合电路</a:t>
            </a:r>
            <a:endParaRPr lang="zh-CN" altLang="en-US" sz="28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2800" dirty="0" smtClean="0">
                <a:latin typeface="Times New Roman" pitchFamily="18" charset="0"/>
              </a:rPr>
              <a:t>1.7 </a:t>
            </a:r>
            <a:r>
              <a:rPr lang="zh-CN" altLang="en-US" sz="2800" dirty="0" smtClean="0">
                <a:latin typeface="Times New Roman" pitchFamily="18" charset="0"/>
              </a:rPr>
              <a:t>推理理论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组合电路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7335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逻辑门</a:t>
            </a:r>
            <a:r>
              <a:rPr lang="en-US" altLang="zh-CN" sz="2800" dirty="0" smtClean="0">
                <a:latin typeface="+mn-ea"/>
                <a:cs typeface="Times New Roman" pitchFamily="18" charset="0"/>
              </a:rPr>
              <a:t>: </a:t>
            </a:r>
            <a:r>
              <a:rPr lang="zh-CN" sz="2800" dirty="0" smtClean="0">
                <a:latin typeface="+mn-ea"/>
                <a:cs typeface="Times New Roman" pitchFamily="18" charset="0"/>
              </a:rPr>
              <a:t>实现逻辑运算</a:t>
            </a:r>
            <a:r>
              <a:rPr lang="zh-CN" altLang="en-US" sz="2800" dirty="0" smtClean="0">
                <a:latin typeface="+mn-ea"/>
                <a:cs typeface="Times New Roman" pitchFamily="18" charset="0"/>
              </a:rPr>
              <a:t>的</a:t>
            </a:r>
            <a:r>
              <a:rPr lang="zh-CN" sz="2800" dirty="0" smtClean="0">
                <a:latin typeface="+mn-ea"/>
                <a:cs typeface="Times New Roman" pitchFamily="18" charset="0"/>
              </a:rPr>
              <a:t>电子元件</a:t>
            </a:r>
            <a:r>
              <a:rPr lang="en-US" altLang="zh-CN" sz="2800" dirty="0" smtClean="0">
                <a:latin typeface="+mn-ea"/>
                <a:cs typeface="Times New Roman" pitchFamily="18" charset="0"/>
              </a:rPr>
              <a:t>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sz="28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与门</a:t>
            </a:r>
            <a:r>
              <a:rPr lang="en-US" sz="28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, </a:t>
            </a:r>
            <a:r>
              <a:rPr lang="zh-CN" sz="28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或门</a:t>
            </a:r>
            <a:r>
              <a:rPr lang="en-US" sz="28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, </a:t>
            </a:r>
            <a:r>
              <a:rPr lang="zh-CN" sz="28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非门</a:t>
            </a:r>
            <a:r>
              <a:rPr lang="en-US" sz="28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sz="28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组合电路</a:t>
            </a:r>
            <a:r>
              <a:rPr lang="en-US" sz="2800" dirty="0" smtClean="0">
                <a:latin typeface="+mn-ea"/>
                <a:cs typeface="Times New Roman" pitchFamily="18" charset="0"/>
              </a:rPr>
              <a:t>:</a:t>
            </a:r>
            <a:r>
              <a:rPr lang="zh-CN" sz="2800" dirty="0" smtClean="0">
                <a:latin typeface="+mn-ea"/>
                <a:cs typeface="Times New Roman" pitchFamily="18" charset="0"/>
              </a:rPr>
              <a:t>实现命题公式</a:t>
            </a:r>
            <a:r>
              <a:rPr lang="zh-CN" altLang="en-US" sz="2800" dirty="0" smtClean="0">
                <a:latin typeface="+mn-ea"/>
                <a:cs typeface="Times New Roman" pitchFamily="18" charset="0"/>
              </a:rPr>
              <a:t>的由电子</a:t>
            </a:r>
            <a:r>
              <a:rPr lang="zh-CN" sz="2800" dirty="0" smtClean="0">
                <a:latin typeface="+mn-ea"/>
                <a:cs typeface="Times New Roman" pitchFamily="18" charset="0"/>
              </a:rPr>
              <a:t>元件组成的电路</a:t>
            </a:r>
            <a:r>
              <a:rPr lang="en-US" altLang="zh-CN" sz="2800" dirty="0" smtClean="0">
                <a:latin typeface="+mn-ea"/>
                <a:cs typeface="Times New Roman" pitchFamily="18" charset="0"/>
              </a:rPr>
              <a:t>.</a:t>
            </a:r>
            <a:endParaRPr lang="zh-CN" altLang="en-US" sz="2800" dirty="0">
              <a:latin typeface="+mn-ea"/>
              <a:cs typeface="Times New Roman" pitchFamily="18" charset="0"/>
            </a:endParaRP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F5A6FC41-EE09-4F92-A856-F6A015342ED1}" type="slidenum">
              <a:rPr lang="en-US" altLang="zh-CN" smtClean="0">
                <a:latin typeface="Arial Black" pitchFamily="34" charset="0"/>
              </a:rPr>
              <a:pPr eaLnBrk="1" hangingPunct="1"/>
              <a:t>19</a:t>
            </a:fld>
            <a:endParaRPr lang="en-US" altLang="zh-CN" smtClean="0">
              <a:latin typeface="Arial Black" pitchFamily="34" charset="0"/>
            </a:endParaRPr>
          </a:p>
        </p:txBody>
      </p:sp>
      <p:grpSp>
        <p:nvGrpSpPr>
          <p:cNvPr id="20485" name="组合 66"/>
          <p:cNvGrpSpPr>
            <a:grpSpLocks/>
          </p:cNvGrpSpPr>
          <p:nvPr/>
        </p:nvGrpSpPr>
        <p:grpSpPr bwMode="auto">
          <a:xfrm>
            <a:off x="571500" y="4189413"/>
            <a:ext cx="7715250" cy="1739900"/>
            <a:chOff x="571472" y="4190189"/>
            <a:chExt cx="7715304" cy="1739124"/>
          </a:xfrm>
        </p:grpSpPr>
        <p:sp>
          <p:nvSpPr>
            <p:cNvPr id="20494" name="Text Box 27"/>
            <p:cNvSpPr txBox="1">
              <a:spLocks noChangeArrowheads="1"/>
            </p:cNvSpPr>
            <p:nvPr/>
          </p:nvSpPr>
          <p:spPr bwMode="auto">
            <a:xfrm>
              <a:off x="856569" y="5214950"/>
              <a:ext cx="1584848" cy="6109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lvl="1" algn="just" eaLnBrk="1" hangingPunct="1"/>
              <a:r>
                <a:rPr lang="zh-CN" altLang="en-US" sz="2800" b="1">
                  <a:latin typeface="Calibri" pitchFamily="34" charset="0"/>
                </a:rPr>
                <a:t>与门</a:t>
              </a:r>
              <a:endParaRPr lang="zh-CN" sz="2800" b="1"/>
            </a:p>
          </p:txBody>
        </p:sp>
        <p:sp>
          <p:nvSpPr>
            <p:cNvPr id="20495" name="Text Box 28"/>
            <p:cNvSpPr txBox="1">
              <a:spLocks noChangeArrowheads="1"/>
            </p:cNvSpPr>
            <p:nvPr/>
          </p:nvSpPr>
          <p:spPr bwMode="auto">
            <a:xfrm>
              <a:off x="3571194" y="5237451"/>
              <a:ext cx="1621174" cy="6109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lvl="1" algn="just" eaLnBrk="1" hangingPunct="1"/>
              <a:r>
                <a:rPr lang="zh-CN" altLang="en-US" sz="2800" b="1">
                  <a:latin typeface="Calibri" pitchFamily="34" charset="0"/>
                </a:rPr>
                <a:t>或门</a:t>
              </a:r>
              <a:endParaRPr lang="zh-CN" sz="2800" b="1"/>
            </a:p>
          </p:txBody>
        </p:sp>
        <p:sp>
          <p:nvSpPr>
            <p:cNvPr id="20496" name="Text Box 29"/>
            <p:cNvSpPr txBox="1">
              <a:spLocks noChangeArrowheads="1"/>
            </p:cNvSpPr>
            <p:nvPr/>
          </p:nvSpPr>
          <p:spPr bwMode="auto">
            <a:xfrm>
              <a:off x="6258583" y="5296839"/>
              <a:ext cx="1597193" cy="6324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lvl="1" algn="just" eaLnBrk="1" hangingPunct="1"/>
              <a:r>
                <a:rPr lang="zh-CN" altLang="en-US" sz="2800" b="1">
                  <a:latin typeface="Calibri" pitchFamily="34" charset="0"/>
                </a:rPr>
                <a:t>非门</a:t>
              </a:r>
              <a:endParaRPr lang="zh-CN" sz="2800" b="1"/>
            </a:p>
          </p:txBody>
        </p:sp>
        <p:sp>
          <p:nvSpPr>
            <p:cNvPr id="20497" name="AutoShape 32"/>
            <p:cNvSpPr>
              <a:spLocks noChangeArrowheads="1"/>
            </p:cNvSpPr>
            <p:nvPr/>
          </p:nvSpPr>
          <p:spPr bwMode="auto">
            <a:xfrm>
              <a:off x="1543918" y="4357694"/>
              <a:ext cx="488101" cy="500066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8" name="Text Box 36"/>
            <p:cNvSpPr txBox="1">
              <a:spLocks noChangeArrowheads="1"/>
            </p:cNvSpPr>
            <p:nvPr/>
          </p:nvSpPr>
          <p:spPr bwMode="auto">
            <a:xfrm>
              <a:off x="571472" y="4214818"/>
              <a:ext cx="357190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x</a:t>
              </a:r>
              <a:endParaRPr lang="zh-CN" altLang="zh-CN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99" name="Text Box 38"/>
            <p:cNvSpPr txBox="1">
              <a:spLocks noChangeArrowheads="1"/>
            </p:cNvSpPr>
            <p:nvPr/>
          </p:nvSpPr>
          <p:spPr bwMode="auto">
            <a:xfrm>
              <a:off x="2143108" y="4190189"/>
              <a:ext cx="1071570" cy="453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∧</a:t>
              </a:r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zh-CN" altLang="zh-CN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00" name="AutoShape 40"/>
            <p:cNvSpPr>
              <a:spLocks noChangeArrowheads="1"/>
            </p:cNvSpPr>
            <p:nvPr/>
          </p:nvSpPr>
          <p:spPr bwMode="auto">
            <a:xfrm flipH="1">
              <a:off x="4105163" y="4429132"/>
              <a:ext cx="566185" cy="432952"/>
            </a:xfrm>
            <a:prstGeom prst="flowChartOnlineStorag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1" name="Text Box 46"/>
            <p:cNvSpPr txBox="1">
              <a:spLocks noChangeArrowheads="1"/>
            </p:cNvSpPr>
            <p:nvPr/>
          </p:nvSpPr>
          <p:spPr bwMode="auto">
            <a:xfrm>
              <a:off x="4850515" y="4207659"/>
              <a:ext cx="1007369" cy="507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∨</a:t>
              </a:r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zh-CN" altLang="zh-CN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0502" name="Group 48"/>
            <p:cNvGrpSpPr>
              <a:grpSpLocks/>
            </p:cNvGrpSpPr>
            <p:nvPr/>
          </p:nvGrpSpPr>
          <p:grpSpPr bwMode="auto">
            <a:xfrm>
              <a:off x="6989873" y="4451494"/>
              <a:ext cx="410440" cy="406266"/>
              <a:chOff x="8047" y="2015"/>
              <a:chExt cx="302" cy="242"/>
            </a:xfrm>
          </p:grpSpPr>
          <p:sp>
            <p:nvSpPr>
              <p:cNvPr id="20508" name="AutoShape 49"/>
              <p:cNvSpPr>
                <a:spLocks noChangeArrowheads="1"/>
              </p:cNvSpPr>
              <p:nvPr/>
            </p:nvSpPr>
            <p:spPr bwMode="auto">
              <a:xfrm rot="5400000">
                <a:off x="8041" y="2021"/>
                <a:ext cx="242" cy="23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9" name="Oval 50"/>
              <p:cNvSpPr>
                <a:spLocks noChangeArrowheads="1"/>
              </p:cNvSpPr>
              <p:nvPr/>
            </p:nvSpPr>
            <p:spPr bwMode="auto">
              <a:xfrm>
                <a:off x="8268" y="2102"/>
                <a:ext cx="81" cy="7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03" name="Text Box 54"/>
            <p:cNvSpPr txBox="1">
              <a:spLocks noChangeArrowheads="1"/>
            </p:cNvSpPr>
            <p:nvPr/>
          </p:nvSpPr>
          <p:spPr bwMode="auto">
            <a:xfrm>
              <a:off x="7630363" y="4206598"/>
              <a:ext cx="656413" cy="436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4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</a:t>
              </a:r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x</a:t>
              </a:r>
              <a:endParaRPr lang="zh-CN" altLang="zh-CN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04" name="Text Box 36"/>
            <p:cNvSpPr txBox="1">
              <a:spLocks noChangeArrowheads="1"/>
            </p:cNvSpPr>
            <p:nvPr/>
          </p:nvSpPr>
          <p:spPr bwMode="auto">
            <a:xfrm>
              <a:off x="571472" y="4429132"/>
              <a:ext cx="357190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zh-CN" altLang="zh-CN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05" name="Text Box 36"/>
            <p:cNvSpPr txBox="1">
              <a:spLocks noChangeArrowheads="1"/>
            </p:cNvSpPr>
            <p:nvPr/>
          </p:nvSpPr>
          <p:spPr bwMode="auto">
            <a:xfrm>
              <a:off x="3286116" y="4286256"/>
              <a:ext cx="357190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x</a:t>
              </a:r>
              <a:endParaRPr lang="zh-CN" altLang="zh-CN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06" name="Text Box 36"/>
            <p:cNvSpPr txBox="1">
              <a:spLocks noChangeArrowheads="1"/>
            </p:cNvSpPr>
            <p:nvPr/>
          </p:nvSpPr>
          <p:spPr bwMode="auto">
            <a:xfrm>
              <a:off x="3286116" y="4500570"/>
              <a:ext cx="357190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zh-CN" altLang="zh-CN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07" name="Text Box 36"/>
            <p:cNvSpPr txBox="1">
              <a:spLocks noChangeArrowheads="1"/>
            </p:cNvSpPr>
            <p:nvPr/>
          </p:nvSpPr>
          <p:spPr bwMode="auto">
            <a:xfrm>
              <a:off x="6000760" y="4357694"/>
              <a:ext cx="357190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x</a:t>
              </a:r>
              <a:endParaRPr lang="zh-CN" altLang="zh-CN" sz="24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37" name="直接箭头连接符 36"/>
          <p:cNvCxnSpPr/>
          <p:nvPr/>
        </p:nvCxnSpPr>
        <p:spPr>
          <a:xfrm>
            <a:off x="7380288" y="4652963"/>
            <a:ext cx="5762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6443663" y="4652963"/>
            <a:ext cx="5762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4716463" y="4652963"/>
            <a:ext cx="5762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635375" y="4581525"/>
            <a:ext cx="57626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3635375" y="4751388"/>
            <a:ext cx="57626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2051050" y="4652963"/>
            <a:ext cx="57626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971550" y="4508500"/>
            <a:ext cx="57626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971550" y="4724400"/>
            <a:ext cx="57626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350680B5-732B-4D16-8E44-59D287B47E27}" type="slidenum">
              <a:rPr lang="zh-CN" altLang="zh-CN" smtClean="0">
                <a:latin typeface="Arial Black" pitchFamily="34" charset="0"/>
              </a:rPr>
              <a:pPr eaLnBrk="1" hangingPunct="1"/>
              <a:t>2</a:t>
            </a:fld>
            <a:endParaRPr lang="zh-CN" altLang="zh-CN" smtClean="0">
              <a:latin typeface="Arial Black" pitchFamily="34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447800"/>
          </a:xfrm>
        </p:spPr>
        <p:txBody>
          <a:bodyPr/>
          <a:lstStyle/>
          <a:p>
            <a:pPr eaLnBrk="1" hangingPunct="1"/>
            <a:r>
              <a:rPr lang="zh-CN" smtClean="0">
                <a:latin typeface="宋体" pitchFamily="2" charset="-122"/>
              </a:rPr>
              <a:t>第</a:t>
            </a:r>
            <a:r>
              <a:rPr lang="zh-CN" altLang="zh-CN" smtClean="0">
                <a:latin typeface="Times New Roman" pitchFamily="18" charset="0"/>
              </a:rPr>
              <a:t>1</a:t>
            </a:r>
            <a:r>
              <a:rPr lang="zh-CN" smtClean="0">
                <a:latin typeface="宋体" pitchFamily="2" charset="-122"/>
              </a:rPr>
              <a:t>章 命题逻辑</a:t>
            </a:r>
            <a:r>
              <a:rPr lang="zh-CN" b="0" smtClean="0"/>
              <a:t>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288" y="1846263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2800" dirty="0" smtClean="0">
                <a:latin typeface="Times New Roman" pitchFamily="18" charset="0"/>
              </a:rPr>
              <a:t>1.1 </a:t>
            </a:r>
            <a:r>
              <a:rPr lang="zh-CN" altLang="en-US" sz="2800" dirty="0" smtClean="0">
                <a:latin typeface="Times New Roman" pitchFamily="18" charset="0"/>
              </a:rPr>
              <a:t>命题符号化及联结词</a:t>
            </a:r>
            <a:endParaRPr lang="zh-CN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2800" dirty="0" smtClean="0">
                <a:latin typeface="Times New Roman" pitchFamily="18" charset="0"/>
              </a:rPr>
              <a:t>1.2 </a:t>
            </a:r>
            <a:r>
              <a:rPr lang="zh-CN" altLang="en-US" sz="2800" dirty="0" smtClean="0">
                <a:latin typeface="Times New Roman" pitchFamily="18" charset="0"/>
              </a:rPr>
              <a:t>命题公式及分类</a:t>
            </a:r>
            <a:endParaRPr lang="zh-CN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2800" dirty="0" smtClean="0">
                <a:latin typeface="Times New Roman" pitchFamily="18" charset="0"/>
              </a:rPr>
              <a:t>1.3 </a:t>
            </a:r>
            <a:r>
              <a:rPr lang="zh-CN" altLang="en-US" sz="2800" dirty="0" smtClean="0">
                <a:latin typeface="Times New Roman" pitchFamily="18" charset="0"/>
              </a:rPr>
              <a:t>等值演算</a:t>
            </a:r>
            <a:endParaRPr lang="en-US" altLang="zh-CN" sz="2800" dirty="0" smtClean="0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2800" dirty="0" smtClean="0">
                <a:latin typeface="Times New Roman" pitchFamily="18" charset="0"/>
              </a:rPr>
              <a:t>1.4 </a:t>
            </a:r>
            <a:r>
              <a:rPr lang="zh-CN" altLang="en-US" sz="2800" dirty="0" smtClean="0">
                <a:latin typeface="Times New Roman" pitchFamily="18" charset="0"/>
              </a:rPr>
              <a:t>范式</a:t>
            </a:r>
          </a:p>
          <a:p>
            <a:pPr algn="just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1.5 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联结词全功能集</a:t>
            </a:r>
          </a:p>
          <a:p>
            <a:pPr algn="just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2800" dirty="0" smtClean="0">
                <a:latin typeface="Times New Roman" pitchFamily="18" charset="0"/>
              </a:rPr>
              <a:t>1.6 </a:t>
            </a:r>
            <a:r>
              <a:rPr lang="zh-CN" altLang="en-US" sz="2800" dirty="0" smtClean="0">
                <a:latin typeface="Times New Roman" pitchFamily="18" charset="0"/>
              </a:rPr>
              <a:t>组合电路</a:t>
            </a:r>
            <a:endParaRPr lang="zh-CN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2800" dirty="0" smtClean="0">
                <a:latin typeface="Times New Roman" pitchFamily="18" charset="0"/>
              </a:rPr>
              <a:t>1.7 </a:t>
            </a:r>
            <a:r>
              <a:rPr lang="zh-CN" altLang="en-US" sz="2800" dirty="0" smtClean="0">
                <a:latin typeface="Times New Roman" pitchFamily="18" charset="0"/>
              </a:rPr>
              <a:t>推理理论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组合电路的例子</a:t>
            </a:r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C291EC2-3F60-4F38-AF86-D42F6EAF0429}" type="slidenum">
              <a:rPr lang="en-US" altLang="zh-CN" smtClean="0">
                <a:latin typeface="Arial Black" pitchFamily="34" charset="0"/>
              </a:rPr>
              <a:pPr eaLnBrk="1" hangingPunct="1"/>
              <a:t>20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536575" y="1847850"/>
            <a:ext cx="7929563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  (</a:t>
            </a:r>
            <a:r>
              <a:rPr lang="en-US" altLang="zh-CN" sz="28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800" b="1" dirty="0" err="1">
                <a:latin typeface="Times New Roman" pitchFamily="18" charset="0"/>
                <a:ea typeface="+mn-ea"/>
                <a:cs typeface="Times New Roman" pitchFamily="18" charset="0"/>
              </a:rPr>
              <a:t>∨</a:t>
            </a:r>
            <a:r>
              <a:rPr lang="en-US" altLang="zh-CN" sz="28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y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)∧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的组合电路</a:t>
            </a:r>
            <a:endParaRPr lang="zh-CN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822325" y="2571750"/>
            <a:ext cx="6464300" cy="2571750"/>
            <a:chOff x="822325" y="2571750"/>
            <a:chExt cx="6464300" cy="2571750"/>
          </a:xfrm>
        </p:grpSpPr>
        <p:sp>
          <p:nvSpPr>
            <p:cNvPr id="21510" name="Text Box 9"/>
            <p:cNvSpPr txBox="1">
              <a:spLocks noChangeArrowheads="1"/>
            </p:cNvSpPr>
            <p:nvPr/>
          </p:nvSpPr>
          <p:spPr bwMode="auto">
            <a:xfrm>
              <a:off x="822325" y="2643188"/>
              <a:ext cx="392113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400" i="1">
                  <a:latin typeface="Times New Roman" pitchFamily="18" charset="0"/>
                  <a:cs typeface="Times New Roman" pitchFamily="18" charset="0"/>
                </a:rPr>
                <a:t>x</a:t>
              </a:r>
              <a:endParaRPr lang="zh-CN" altLang="zh-CN" sz="240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1511" name="组合 45"/>
            <p:cNvGrpSpPr>
              <a:grpSpLocks/>
            </p:cNvGrpSpPr>
            <p:nvPr/>
          </p:nvGrpSpPr>
          <p:grpSpPr bwMode="auto">
            <a:xfrm>
              <a:off x="1143000" y="2857500"/>
              <a:ext cx="2581275" cy="1473200"/>
              <a:chOff x="1705624" y="2955603"/>
              <a:chExt cx="1442824" cy="679450"/>
            </a:xfrm>
          </p:grpSpPr>
          <p:sp>
            <p:nvSpPr>
              <p:cNvPr id="21530" name="AutoShape 6"/>
              <p:cNvSpPr>
                <a:spLocks noChangeArrowheads="1"/>
              </p:cNvSpPr>
              <p:nvPr/>
            </p:nvSpPr>
            <p:spPr bwMode="auto">
              <a:xfrm flipH="1">
                <a:off x="2018067" y="2955603"/>
                <a:ext cx="306727" cy="168910"/>
              </a:xfrm>
              <a:prstGeom prst="flowChartOnlineStorag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21531" name="AutoShape 7"/>
              <p:cNvCxnSpPr>
                <a:cxnSpLocks noChangeShapeType="1"/>
              </p:cNvCxnSpPr>
              <p:nvPr/>
            </p:nvCxnSpPr>
            <p:spPr bwMode="auto">
              <a:xfrm>
                <a:off x="1705624" y="3000688"/>
                <a:ext cx="34800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32" name="AutoShape 8"/>
              <p:cNvCxnSpPr>
                <a:cxnSpLocks noChangeShapeType="1"/>
              </p:cNvCxnSpPr>
              <p:nvPr/>
            </p:nvCxnSpPr>
            <p:spPr bwMode="auto">
              <a:xfrm>
                <a:off x="1705624" y="3077523"/>
                <a:ext cx="348005" cy="698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1533" name="Group 12"/>
              <p:cNvGrpSpPr>
                <a:grpSpLocks/>
              </p:cNvGrpSpPr>
              <p:nvPr/>
            </p:nvGrpSpPr>
            <p:grpSpPr bwMode="auto">
              <a:xfrm>
                <a:off x="2091732" y="3481383"/>
                <a:ext cx="191784" cy="153670"/>
                <a:chOff x="8047" y="2015"/>
                <a:chExt cx="302" cy="242"/>
              </a:xfrm>
            </p:grpSpPr>
            <p:sp>
              <p:nvSpPr>
                <p:cNvPr id="21542" name="AutoShape 13"/>
                <p:cNvSpPr>
                  <a:spLocks noChangeArrowheads="1"/>
                </p:cNvSpPr>
                <p:nvPr/>
              </p:nvSpPr>
              <p:spPr bwMode="auto">
                <a:xfrm rot="5400000">
                  <a:off x="8041" y="2021"/>
                  <a:ext cx="242" cy="230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43" name="Oval 14"/>
                <p:cNvSpPr>
                  <a:spLocks noChangeArrowheads="1"/>
                </p:cNvSpPr>
                <p:nvPr/>
              </p:nvSpPr>
              <p:spPr bwMode="auto">
                <a:xfrm>
                  <a:off x="8268" y="2102"/>
                  <a:ext cx="81" cy="71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cxnSp>
            <p:nvCxnSpPr>
              <p:cNvPr id="21534" name="AutoShape 15"/>
              <p:cNvCxnSpPr>
                <a:cxnSpLocks noChangeShapeType="1"/>
              </p:cNvCxnSpPr>
              <p:nvPr/>
            </p:nvCxnSpPr>
            <p:spPr bwMode="auto">
              <a:xfrm>
                <a:off x="1844699" y="3553138"/>
                <a:ext cx="247033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1535" name="AutoShape 17"/>
              <p:cNvSpPr>
                <a:spLocks noChangeArrowheads="1"/>
              </p:cNvSpPr>
              <p:nvPr/>
            </p:nvSpPr>
            <p:spPr bwMode="auto">
              <a:xfrm>
                <a:off x="2637871" y="3210873"/>
                <a:ext cx="226711" cy="175260"/>
              </a:xfrm>
              <a:prstGeom prst="flowChartDelay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21536" name="AutoShape 18"/>
              <p:cNvCxnSpPr>
                <a:cxnSpLocks noChangeShapeType="1"/>
              </p:cNvCxnSpPr>
              <p:nvPr/>
            </p:nvCxnSpPr>
            <p:spPr bwMode="auto">
              <a:xfrm>
                <a:off x="2862677" y="3308028"/>
                <a:ext cx="285771" cy="698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37" name="AutoShape 20"/>
              <p:cNvCxnSpPr>
                <a:cxnSpLocks noChangeShapeType="1"/>
              </p:cNvCxnSpPr>
              <p:nvPr/>
            </p:nvCxnSpPr>
            <p:spPr bwMode="auto">
              <a:xfrm>
                <a:off x="2321618" y="3042598"/>
                <a:ext cx="316253" cy="217805"/>
              </a:xfrm>
              <a:prstGeom prst="bentConnector3">
                <a:avLst>
                  <a:gd name="adj1" fmla="val 42972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38" name="AutoShape 21"/>
              <p:cNvCxnSpPr>
                <a:cxnSpLocks noChangeShapeType="1"/>
              </p:cNvCxnSpPr>
              <p:nvPr/>
            </p:nvCxnSpPr>
            <p:spPr bwMode="auto">
              <a:xfrm flipV="1">
                <a:off x="2275895" y="3339778"/>
                <a:ext cx="369597" cy="217805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1539" name="Arc 22"/>
              <p:cNvSpPr>
                <a:spLocks/>
              </p:cNvSpPr>
              <p:nvPr/>
            </p:nvSpPr>
            <p:spPr bwMode="auto">
              <a:xfrm>
                <a:off x="1844699" y="3046408"/>
                <a:ext cx="68585" cy="78105"/>
              </a:xfrm>
              <a:custGeom>
                <a:avLst/>
                <a:gdLst>
                  <a:gd name="T0" fmla="*/ 617274013 w 25006"/>
                  <a:gd name="T1" fmla="*/ 0 h 43200"/>
                  <a:gd name="T2" fmla="*/ 0 w 25006"/>
                  <a:gd name="T3" fmla="*/ 52372268 h 43200"/>
                  <a:gd name="T4" fmla="*/ 617274013 w 25006"/>
                  <a:gd name="T5" fmla="*/ 26350951 h 43200"/>
                  <a:gd name="T6" fmla="*/ 0 60000 65536"/>
                  <a:gd name="T7" fmla="*/ 0 60000 65536"/>
                  <a:gd name="T8" fmla="*/ 0 60000 65536"/>
                  <a:gd name="T9" fmla="*/ 0 w 25006"/>
                  <a:gd name="T10" fmla="*/ 0 h 43200"/>
                  <a:gd name="T11" fmla="*/ 25006 w 25006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006" h="43200" fill="none" extrusionOk="0">
                    <a:moveTo>
                      <a:pt x="3405" y="0"/>
                    </a:moveTo>
                    <a:cubicBezTo>
                      <a:pt x="15335" y="0"/>
                      <a:pt x="25006" y="9670"/>
                      <a:pt x="25006" y="21600"/>
                    </a:cubicBezTo>
                    <a:cubicBezTo>
                      <a:pt x="25006" y="33529"/>
                      <a:pt x="15335" y="43200"/>
                      <a:pt x="3406" y="43200"/>
                    </a:cubicBezTo>
                    <a:cubicBezTo>
                      <a:pt x="2265" y="43200"/>
                      <a:pt x="1126" y="43109"/>
                      <a:pt x="0" y="42929"/>
                    </a:cubicBezTo>
                  </a:path>
                  <a:path w="25006" h="43200" stroke="0" extrusionOk="0">
                    <a:moveTo>
                      <a:pt x="3405" y="0"/>
                    </a:moveTo>
                    <a:cubicBezTo>
                      <a:pt x="15335" y="0"/>
                      <a:pt x="25006" y="9670"/>
                      <a:pt x="25006" y="21600"/>
                    </a:cubicBezTo>
                    <a:cubicBezTo>
                      <a:pt x="25006" y="33529"/>
                      <a:pt x="15335" y="43200"/>
                      <a:pt x="3406" y="43200"/>
                    </a:cubicBezTo>
                    <a:cubicBezTo>
                      <a:pt x="2265" y="43200"/>
                      <a:pt x="1126" y="43109"/>
                      <a:pt x="0" y="42929"/>
                    </a:cubicBezTo>
                    <a:lnTo>
                      <a:pt x="3406" y="21600"/>
                    </a:lnTo>
                    <a:lnTo>
                      <a:pt x="3405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21540" name="AutoShape 23"/>
              <p:cNvCxnSpPr>
                <a:cxnSpLocks noChangeShapeType="1"/>
              </p:cNvCxnSpPr>
              <p:nvPr/>
            </p:nvCxnSpPr>
            <p:spPr bwMode="auto">
              <a:xfrm>
                <a:off x="1848509" y="2993703"/>
                <a:ext cx="0" cy="5270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41" name="AutoShape 24"/>
              <p:cNvCxnSpPr>
                <a:cxnSpLocks noChangeShapeType="1"/>
              </p:cNvCxnSpPr>
              <p:nvPr/>
            </p:nvCxnSpPr>
            <p:spPr bwMode="auto">
              <a:xfrm>
                <a:off x="1848509" y="3124513"/>
                <a:ext cx="0" cy="42164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1512" name="组合 46"/>
            <p:cNvGrpSpPr>
              <a:grpSpLocks/>
            </p:cNvGrpSpPr>
            <p:nvPr/>
          </p:nvGrpSpPr>
          <p:grpSpPr bwMode="auto">
            <a:xfrm>
              <a:off x="4805363" y="2786063"/>
              <a:ext cx="2481262" cy="1571625"/>
              <a:chOff x="4019731" y="4734878"/>
              <a:chExt cx="1353917" cy="679450"/>
            </a:xfrm>
          </p:grpSpPr>
          <p:sp>
            <p:nvSpPr>
              <p:cNvPr id="21519" name="AutoShape 26"/>
              <p:cNvSpPr>
                <a:spLocks noChangeArrowheads="1"/>
              </p:cNvSpPr>
              <p:nvPr/>
            </p:nvSpPr>
            <p:spPr bwMode="auto">
              <a:xfrm flipH="1">
                <a:off x="4243267" y="4734878"/>
                <a:ext cx="306727" cy="168910"/>
              </a:xfrm>
              <a:prstGeom prst="flowChartOnlineStorag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21520" name="AutoShape 27"/>
              <p:cNvCxnSpPr>
                <a:cxnSpLocks noChangeShapeType="1"/>
              </p:cNvCxnSpPr>
              <p:nvPr/>
            </p:nvCxnSpPr>
            <p:spPr bwMode="auto">
              <a:xfrm>
                <a:off x="4019731" y="4779963"/>
                <a:ext cx="259099" cy="63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21" name="AutoShape 28"/>
              <p:cNvCxnSpPr>
                <a:cxnSpLocks noChangeShapeType="1"/>
              </p:cNvCxnSpPr>
              <p:nvPr/>
            </p:nvCxnSpPr>
            <p:spPr bwMode="auto">
              <a:xfrm>
                <a:off x="4019731" y="4856798"/>
                <a:ext cx="259099" cy="698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1522" name="Group 32"/>
              <p:cNvGrpSpPr>
                <a:grpSpLocks/>
              </p:cNvGrpSpPr>
              <p:nvPr/>
            </p:nvGrpSpPr>
            <p:grpSpPr bwMode="auto">
              <a:xfrm>
                <a:off x="4316932" y="5260658"/>
                <a:ext cx="191784" cy="153670"/>
                <a:chOff x="8047" y="2015"/>
                <a:chExt cx="302" cy="242"/>
              </a:xfrm>
            </p:grpSpPr>
            <p:sp>
              <p:nvSpPr>
                <p:cNvPr id="21528" name="AutoShape 33"/>
                <p:cNvSpPr>
                  <a:spLocks noChangeArrowheads="1"/>
                </p:cNvSpPr>
                <p:nvPr/>
              </p:nvSpPr>
              <p:spPr bwMode="auto">
                <a:xfrm rot="5400000">
                  <a:off x="8041" y="2021"/>
                  <a:ext cx="242" cy="230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29" name="Oval 34"/>
                <p:cNvSpPr>
                  <a:spLocks noChangeArrowheads="1"/>
                </p:cNvSpPr>
                <p:nvPr/>
              </p:nvSpPr>
              <p:spPr bwMode="auto">
                <a:xfrm>
                  <a:off x="8268" y="2102"/>
                  <a:ext cx="81" cy="71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cxnSp>
            <p:nvCxnSpPr>
              <p:cNvPr id="21523" name="AutoShape 35"/>
              <p:cNvCxnSpPr>
                <a:cxnSpLocks noChangeShapeType="1"/>
              </p:cNvCxnSpPr>
              <p:nvPr/>
            </p:nvCxnSpPr>
            <p:spPr bwMode="auto">
              <a:xfrm flipV="1">
                <a:off x="4019731" y="5333048"/>
                <a:ext cx="297201" cy="381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1524" name="AutoShape 37"/>
              <p:cNvSpPr>
                <a:spLocks noChangeArrowheads="1"/>
              </p:cNvSpPr>
              <p:nvPr/>
            </p:nvSpPr>
            <p:spPr bwMode="auto">
              <a:xfrm>
                <a:off x="4863071" y="4990148"/>
                <a:ext cx="226711" cy="175260"/>
              </a:xfrm>
              <a:prstGeom prst="flowChartDelay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21525" name="AutoShape 38"/>
              <p:cNvCxnSpPr>
                <a:cxnSpLocks noChangeShapeType="1"/>
              </p:cNvCxnSpPr>
              <p:nvPr/>
            </p:nvCxnSpPr>
            <p:spPr bwMode="auto">
              <a:xfrm>
                <a:off x="5087877" y="5087303"/>
                <a:ext cx="285771" cy="698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26" name="AutoShape 40"/>
              <p:cNvCxnSpPr>
                <a:cxnSpLocks noChangeShapeType="1"/>
              </p:cNvCxnSpPr>
              <p:nvPr/>
            </p:nvCxnSpPr>
            <p:spPr bwMode="auto">
              <a:xfrm>
                <a:off x="4546818" y="4821873"/>
                <a:ext cx="316253" cy="217805"/>
              </a:xfrm>
              <a:prstGeom prst="bentConnector3">
                <a:avLst>
                  <a:gd name="adj1" fmla="val 42972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27" name="AutoShape 41"/>
              <p:cNvCxnSpPr>
                <a:cxnSpLocks noChangeShapeType="1"/>
              </p:cNvCxnSpPr>
              <p:nvPr/>
            </p:nvCxnSpPr>
            <p:spPr bwMode="auto">
              <a:xfrm flipV="1">
                <a:off x="4501095" y="5119053"/>
                <a:ext cx="369597" cy="217805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1513" name="Text Box 9"/>
            <p:cNvSpPr txBox="1">
              <a:spLocks noChangeArrowheads="1"/>
            </p:cNvSpPr>
            <p:nvPr/>
          </p:nvSpPr>
          <p:spPr bwMode="auto">
            <a:xfrm>
              <a:off x="822325" y="2857500"/>
              <a:ext cx="392113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400" i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zh-CN" altLang="zh-CN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14" name="Text Box 9"/>
            <p:cNvSpPr txBox="1">
              <a:spLocks noChangeArrowheads="1"/>
            </p:cNvSpPr>
            <p:nvPr/>
          </p:nvSpPr>
          <p:spPr bwMode="auto">
            <a:xfrm>
              <a:off x="4465638" y="2571750"/>
              <a:ext cx="392112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400" i="1">
                  <a:latin typeface="Times New Roman" pitchFamily="18" charset="0"/>
                  <a:cs typeface="Times New Roman" pitchFamily="18" charset="0"/>
                </a:rPr>
                <a:t>x</a:t>
              </a:r>
              <a:endParaRPr lang="zh-CN" altLang="zh-CN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15" name="Text Box 9"/>
            <p:cNvSpPr txBox="1">
              <a:spLocks noChangeArrowheads="1"/>
            </p:cNvSpPr>
            <p:nvPr/>
          </p:nvSpPr>
          <p:spPr bwMode="auto">
            <a:xfrm>
              <a:off x="4429125" y="2786063"/>
              <a:ext cx="392113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400" i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zh-CN" altLang="zh-CN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16" name="Text Box 9"/>
            <p:cNvSpPr txBox="1">
              <a:spLocks noChangeArrowheads="1"/>
            </p:cNvSpPr>
            <p:nvPr/>
          </p:nvSpPr>
          <p:spPr bwMode="auto">
            <a:xfrm>
              <a:off x="4500563" y="3929063"/>
              <a:ext cx="392112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400" i="1">
                  <a:latin typeface="Times New Roman" pitchFamily="18" charset="0"/>
                  <a:cs typeface="Times New Roman" pitchFamily="18" charset="0"/>
                </a:rPr>
                <a:t>x</a:t>
              </a:r>
              <a:endParaRPr lang="zh-CN" altLang="zh-CN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17" name="Text Box 9"/>
            <p:cNvSpPr txBox="1">
              <a:spLocks noChangeArrowheads="1"/>
            </p:cNvSpPr>
            <p:nvPr/>
          </p:nvSpPr>
          <p:spPr bwMode="auto">
            <a:xfrm>
              <a:off x="1260475" y="4714875"/>
              <a:ext cx="1739900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第一种画法</a:t>
              </a:r>
              <a:endParaRPr lang="zh-CN" altLang="zh-CN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18" name="Text Box 9"/>
            <p:cNvSpPr txBox="1">
              <a:spLocks noChangeArrowheads="1"/>
            </p:cNvSpPr>
            <p:nvPr/>
          </p:nvSpPr>
          <p:spPr bwMode="auto">
            <a:xfrm>
              <a:off x="4929188" y="4714875"/>
              <a:ext cx="1739900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第二种画法</a:t>
              </a:r>
              <a:endParaRPr lang="zh-CN" altLang="zh-CN" sz="24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C00000"/>
                </a:solidFill>
              </a:rPr>
              <a:t>例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21113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sz="2800" smtClean="0">
                <a:latin typeface="Times New Roman" pitchFamily="18" charset="0"/>
                <a:cs typeface="Times New Roman" pitchFamily="18" charset="0"/>
              </a:rPr>
              <a:t>楼梯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sz="2800" smtClean="0">
                <a:latin typeface="Times New Roman" pitchFamily="18" charset="0"/>
                <a:cs typeface="Times New Roman" pitchFamily="18" charset="0"/>
              </a:rPr>
              <a:t>灯由上下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sz="2800" smtClean="0">
                <a:latin typeface="Times New Roman" pitchFamily="18" charset="0"/>
                <a:cs typeface="Times New Roman" pitchFamily="18" charset="0"/>
              </a:rPr>
              <a:t>个开关控制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sz="2800" smtClean="0">
                <a:latin typeface="Times New Roman" pitchFamily="18" charset="0"/>
                <a:cs typeface="Times New Roman" pitchFamily="18" charset="0"/>
              </a:rPr>
              <a:t>要求按动任何一个</a:t>
            </a:r>
            <a:endParaRPr lang="en-US" altLang="zh-CN" sz="28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sz="2800" smtClean="0">
                <a:latin typeface="Times New Roman" pitchFamily="18" charset="0"/>
                <a:cs typeface="Times New Roman" pitchFamily="18" charset="0"/>
              </a:rPr>
              <a:t>开关都能打开或关闭灯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sz="2800" smtClean="0">
                <a:latin typeface="Times New Roman" pitchFamily="18" charset="0"/>
                <a:cs typeface="Times New Roman" pitchFamily="18" charset="0"/>
              </a:rPr>
              <a:t>试设计一个这样的线路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8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sz="2800" smtClean="0">
                <a:latin typeface="Times New Roman" pitchFamily="18" charset="0"/>
                <a:cs typeface="Times New Roman" pitchFamily="18" charset="0"/>
              </a:rPr>
              <a:t>解 </a:t>
            </a:r>
            <a:r>
              <a:rPr lang="en-US" altLang="zh-CN" sz="28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i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sz="2800" smtClean="0">
                <a:latin typeface="Times New Roman" pitchFamily="18" charset="0"/>
                <a:cs typeface="Times New Roman" pitchFamily="18" charset="0"/>
              </a:rPr>
              <a:t>开关的状态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altLang="zh-CN" sz="2800" i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sz="2800" smtClean="0">
                <a:latin typeface="Times New Roman" pitchFamily="18" charset="0"/>
                <a:cs typeface="Times New Roman" pitchFamily="18" charset="0"/>
              </a:rPr>
              <a:t>灯的状态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sz="2800" smtClean="0">
                <a:latin typeface="Times New Roman" pitchFamily="18" charset="0"/>
                <a:cs typeface="Times New Roman" pitchFamily="18" charset="0"/>
              </a:rPr>
              <a:t>打开为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1, </a:t>
            </a:r>
            <a:r>
              <a:rPr lang="zh-CN" sz="2800" smtClean="0">
                <a:latin typeface="Times New Roman" pitchFamily="18" charset="0"/>
                <a:cs typeface="Times New Roman" pitchFamily="18" charset="0"/>
              </a:rPr>
              <a:t>关闭为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0.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sz="2800" smtClean="0">
                <a:latin typeface="Times New Roman" pitchFamily="18" charset="0"/>
                <a:cs typeface="Times New Roman" pitchFamily="18" charset="0"/>
              </a:rPr>
              <a:t>不妨设当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sz="2800" smtClean="0">
                <a:latin typeface="Times New Roman" pitchFamily="18" charset="0"/>
                <a:cs typeface="Times New Roman" pitchFamily="18" charset="0"/>
              </a:rPr>
              <a:t>个开关都为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sz="2800" smtClean="0">
                <a:latin typeface="Times New Roman" pitchFamily="18" charset="0"/>
                <a:cs typeface="Times New Roman" pitchFamily="18" charset="0"/>
              </a:rPr>
              <a:t>时灯是打开的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sz="2800" i="1" smtClean="0">
                <a:latin typeface="Times New Roman" pitchFamily="18" charset="0"/>
                <a:cs typeface="Times New Roman" pitchFamily="18" charset="0"/>
              </a:rPr>
              <a:t>    </a:t>
            </a:r>
            <a:endParaRPr lang="zh-CN" altLang="en-US" sz="28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D1BA15B-DDCE-4BCE-ACF4-86B43BAC658A}" type="slidenum">
              <a:rPr lang="en-US" altLang="zh-CN" smtClean="0">
                <a:latin typeface="Arial Black" pitchFamily="34" charset="0"/>
              </a:rPr>
              <a:pPr eaLnBrk="1" hangingPunct="1"/>
              <a:t>21</a:t>
            </a:fld>
            <a:endParaRPr lang="en-US" altLang="zh-CN" smtClean="0">
              <a:latin typeface="Arial Black" pitchFamily="34" charset="0"/>
            </a:endParaRPr>
          </a:p>
        </p:txBody>
      </p:sp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6500813" y="4091905"/>
            <a:ext cx="1785937" cy="1857375"/>
            <a:chOff x="6000760" y="4071942"/>
            <a:chExt cx="1785950" cy="1857388"/>
          </a:xfrm>
          <a:solidFill>
            <a:schemeClr val="bg1"/>
          </a:solidFill>
        </p:grpSpPr>
        <p:sp>
          <p:nvSpPr>
            <p:cNvPr id="12294" name="Text Box 8"/>
            <p:cNvSpPr txBox="1">
              <a:spLocks noChangeArrowheads="1"/>
            </p:cNvSpPr>
            <p:nvPr/>
          </p:nvSpPr>
          <p:spPr bwMode="auto">
            <a:xfrm>
              <a:off x="6007114" y="4071942"/>
              <a:ext cx="1779595" cy="184977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 x</a:t>
              </a:r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)</a:t>
              </a:r>
            </a:p>
            <a:p>
              <a:pPr algn="just">
                <a:defRPr/>
              </a:pPr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 0   0      1</a:t>
              </a:r>
            </a:p>
            <a:p>
              <a:pPr algn="just">
                <a:defRPr/>
              </a:pPr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 0   1      0</a:t>
              </a:r>
            </a:p>
            <a:p>
              <a:pPr algn="just">
                <a:defRPr/>
              </a:pPr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 1   0      0</a:t>
              </a:r>
            </a:p>
            <a:p>
              <a:pPr algn="just">
                <a:defRPr/>
              </a:pPr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 1   1      1</a:t>
              </a:r>
              <a:endParaRPr lang="zh-CN" altLang="zh-CN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295" name="AutoShape 9"/>
            <p:cNvCxnSpPr>
              <a:cxnSpLocks noChangeShapeType="1"/>
            </p:cNvCxnSpPr>
            <p:nvPr/>
          </p:nvCxnSpPr>
          <p:spPr bwMode="auto">
            <a:xfrm>
              <a:off x="6000760" y="4500570"/>
              <a:ext cx="1785950" cy="1588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2296" name="AutoShape 10"/>
            <p:cNvCxnSpPr>
              <a:cxnSpLocks noChangeShapeType="1"/>
            </p:cNvCxnSpPr>
            <p:nvPr/>
          </p:nvCxnSpPr>
          <p:spPr bwMode="auto">
            <a:xfrm rot="5400000">
              <a:off x="5857487" y="5000239"/>
              <a:ext cx="1857388" cy="794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827088" y="4702175"/>
            <a:ext cx="48355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 b="1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 b="1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)∨(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8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续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91E3E9B1-6E20-4505-92D0-CCB3D5249134}" type="slidenum">
              <a:rPr lang="en-US" altLang="zh-CN" smtClean="0">
                <a:latin typeface="Arial Black" pitchFamily="34" charset="0"/>
              </a:rPr>
              <a:pPr eaLnBrk="1" hangingPunct="1"/>
              <a:t>22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23556" name="灯片编号占位符 3"/>
          <p:cNvSpPr txBox="1">
            <a:spLocks/>
          </p:cNvSpPr>
          <p:nvPr/>
        </p:nvSpPr>
        <p:spPr bwMode="auto">
          <a:xfrm>
            <a:off x="590550" y="1928813"/>
            <a:ext cx="783907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endParaRPr lang="en-US" altLang="zh-CN" sz="1200">
              <a:latin typeface="Arial Black" pitchFamily="34" charset="0"/>
            </a:endParaRPr>
          </a:p>
        </p:txBody>
      </p:sp>
      <p:grpSp>
        <p:nvGrpSpPr>
          <p:cNvPr id="2" name="组合 38"/>
          <p:cNvGrpSpPr>
            <a:grpSpLocks/>
          </p:cNvGrpSpPr>
          <p:nvPr/>
        </p:nvGrpSpPr>
        <p:grpSpPr bwMode="auto">
          <a:xfrm>
            <a:off x="755576" y="2635250"/>
            <a:ext cx="7531174" cy="2651125"/>
            <a:chOff x="684111" y="2500306"/>
            <a:chExt cx="7531227" cy="2650420"/>
          </a:xfrm>
          <a:solidFill>
            <a:schemeClr val="bg1"/>
          </a:solidFill>
        </p:grpSpPr>
        <p:sp>
          <p:nvSpPr>
            <p:cNvPr id="13321" name="Text Box 30"/>
            <p:cNvSpPr txBox="1">
              <a:spLocks noChangeArrowheads="1"/>
            </p:cNvSpPr>
            <p:nvPr/>
          </p:nvSpPr>
          <p:spPr bwMode="auto">
            <a:xfrm>
              <a:off x="3609548" y="4572008"/>
              <a:ext cx="1605394" cy="57871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800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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∧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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zh-CN" altLang="zh-CN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18" name="Text Box 10"/>
            <p:cNvSpPr txBox="1">
              <a:spLocks noChangeArrowheads="1"/>
            </p:cNvSpPr>
            <p:nvPr/>
          </p:nvSpPr>
          <p:spPr bwMode="auto">
            <a:xfrm>
              <a:off x="714348" y="2552791"/>
              <a:ext cx="428628" cy="50006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zh-CN" altLang="zh-CN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19" name="Text Box 18"/>
            <p:cNvSpPr txBox="1">
              <a:spLocks noChangeArrowheads="1"/>
            </p:cNvSpPr>
            <p:nvPr/>
          </p:nvSpPr>
          <p:spPr bwMode="auto">
            <a:xfrm>
              <a:off x="3696225" y="2500306"/>
              <a:ext cx="1090089" cy="5715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800" b="1" i="1" dirty="0" err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800" b="1" dirty="0" err="1">
                  <a:latin typeface="Times New Roman" pitchFamily="18" charset="0"/>
                  <a:cs typeface="Times New Roman" pitchFamily="18" charset="0"/>
                </a:rPr>
                <a:t>∧</a:t>
              </a:r>
              <a:r>
                <a:rPr lang="en-US" altLang="zh-CN" sz="2800" b="1" i="1" dirty="0" err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zh-CN" altLang="zh-CN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" name="组合 32"/>
            <p:cNvGrpSpPr>
              <a:grpSpLocks/>
            </p:cNvGrpSpPr>
            <p:nvPr/>
          </p:nvGrpSpPr>
          <p:grpSpPr bwMode="auto">
            <a:xfrm>
              <a:off x="1071538" y="2695667"/>
              <a:ext cx="5084169" cy="2304969"/>
              <a:chOff x="2059599" y="2981419"/>
              <a:chExt cx="1876222" cy="704137"/>
            </a:xfrm>
            <a:grpFill/>
          </p:grpSpPr>
          <p:sp>
            <p:nvSpPr>
              <p:cNvPr id="13326" name="AutoShape 7"/>
              <p:cNvSpPr>
                <a:spLocks noChangeArrowheads="1"/>
              </p:cNvSpPr>
              <p:nvPr/>
            </p:nvSpPr>
            <p:spPr bwMode="auto">
              <a:xfrm flipH="1">
                <a:off x="3177078" y="3225452"/>
                <a:ext cx="306672" cy="184296"/>
              </a:xfrm>
              <a:prstGeom prst="flowChartOnlineStorage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3327" name="AutoShape 8"/>
              <p:cNvCxnSpPr>
                <a:cxnSpLocks noChangeShapeType="1"/>
              </p:cNvCxnSpPr>
              <p:nvPr/>
            </p:nvCxnSpPr>
            <p:spPr bwMode="auto">
              <a:xfrm flipV="1">
                <a:off x="2102640" y="3049418"/>
                <a:ext cx="584271" cy="4778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3328" name="AutoShape 9"/>
              <p:cNvCxnSpPr>
                <a:cxnSpLocks noChangeShapeType="1"/>
              </p:cNvCxnSpPr>
              <p:nvPr/>
            </p:nvCxnSpPr>
            <p:spPr bwMode="auto">
              <a:xfrm>
                <a:off x="2093250" y="3140930"/>
                <a:ext cx="593661" cy="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3329" name="AutoShape 12"/>
              <p:cNvCxnSpPr>
                <a:cxnSpLocks noChangeShapeType="1"/>
              </p:cNvCxnSpPr>
              <p:nvPr/>
            </p:nvCxnSpPr>
            <p:spPr bwMode="auto">
              <a:xfrm>
                <a:off x="2476114" y="3514605"/>
                <a:ext cx="218416" cy="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3330" name="AutoShape 13"/>
              <p:cNvCxnSpPr>
                <a:cxnSpLocks noChangeShapeType="1"/>
              </p:cNvCxnSpPr>
              <p:nvPr/>
            </p:nvCxnSpPr>
            <p:spPr bwMode="auto">
              <a:xfrm>
                <a:off x="2476114" y="3622005"/>
                <a:ext cx="218416" cy="6991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3331" name="AutoShape 16"/>
              <p:cNvSpPr>
                <a:spLocks noChangeArrowheads="1"/>
              </p:cNvSpPr>
              <p:nvPr/>
            </p:nvSpPr>
            <p:spPr bwMode="auto">
              <a:xfrm>
                <a:off x="2686911" y="2981419"/>
                <a:ext cx="265401" cy="216071"/>
              </a:xfrm>
              <a:prstGeom prst="flowChartDelay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3332" name="AutoShape 17"/>
              <p:cNvCxnSpPr>
                <a:cxnSpLocks noChangeShapeType="1"/>
              </p:cNvCxnSpPr>
              <p:nvPr/>
            </p:nvCxnSpPr>
            <p:spPr bwMode="auto">
              <a:xfrm>
                <a:off x="3476766" y="3318235"/>
                <a:ext cx="459055" cy="6991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3333" name="AutoShape 19"/>
              <p:cNvCxnSpPr>
                <a:cxnSpLocks noChangeShapeType="1"/>
              </p:cNvCxnSpPr>
              <p:nvPr/>
            </p:nvCxnSpPr>
            <p:spPr bwMode="auto">
              <a:xfrm>
                <a:off x="2965646" y="3087548"/>
                <a:ext cx="253338" cy="192557"/>
              </a:xfrm>
              <a:prstGeom prst="bentConnector3">
                <a:avLst>
                  <a:gd name="adj1" fmla="val 49875"/>
                </a:avLst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 type="triangle" w="med" len="med"/>
              </a:ln>
            </p:spPr>
          </p:cxnSp>
          <p:cxnSp>
            <p:nvCxnSpPr>
              <p:cNvPr id="13334" name="AutoShape 20"/>
              <p:cNvCxnSpPr>
                <a:cxnSpLocks noChangeShapeType="1"/>
              </p:cNvCxnSpPr>
              <p:nvPr/>
            </p:nvCxnSpPr>
            <p:spPr bwMode="auto">
              <a:xfrm flipV="1">
                <a:off x="2965646" y="3362085"/>
                <a:ext cx="245718" cy="214164"/>
              </a:xfrm>
              <a:prstGeom prst="bentConnector3">
                <a:avLst>
                  <a:gd name="adj1" fmla="val 49870"/>
                </a:avLst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 type="triangle" w="med" len="med"/>
              </a:ln>
            </p:spPr>
          </p:cxnSp>
          <p:cxnSp>
            <p:nvCxnSpPr>
              <p:cNvPr id="13335" name="AutoShape 21"/>
              <p:cNvCxnSpPr>
                <a:cxnSpLocks noChangeShapeType="1"/>
              </p:cNvCxnSpPr>
              <p:nvPr/>
            </p:nvCxnSpPr>
            <p:spPr bwMode="auto">
              <a:xfrm>
                <a:off x="2059599" y="3514605"/>
                <a:ext cx="285719" cy="6991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grpSp>
            <p:nvGrpSpPr>
              <p:cNvPr id="4" name="Group 22"/>
              <p:cNvGrpSpPr>
                <a:grpSpLocks/>
              </p:cNvGrpSpPr>
              <p:nvPr/>
            </p:nvGrpSpPr>
            <p:grpSpPr bwMode="auto">
              <a:xfrm>
                <a:off x="2345278" y="3469485"/>
                <a:ext cx="130795" cy="100409"/>
                <a:chOff x="8198" y="7406"/>
                <a:chExt cx="206" cy="158"/>
              </a:xfrm>
              <a:grpFill/>
            </p:grpSpPr>
            <p:sp>
              <p:nvSpPr>
                <p:cNvPr id="13342" name="AutoShape 23"/>
                <p:cNvSpPr>
                  <a:spLocks noChangeArrowheads="1"/>
                </p:cNvSpPr>
                <p:nvPr/>
              </p:nvSpPr>
              <p:spPr bwMode="auto">
                <a:xfrm rot="5400000">
                  <a:off x="8190" y="7414"/>
                  <a:ext cx="158" cy="142"/>
                </a:xfrm>
                <a:prstGeom prst="triangle">
                  <a:avLst>
                    <a:gd name="adj" fmla="val 50000"/>
                  </a:avLst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3343" name="Oval 24"/>
                <p:cNvSpPr>
                  <a:spLocks noChangeArrowheads="1"/>
                </p:cNvSpPr>
                <p:nvPr/>
              </p:nvSpPr>
              <p:spPr bwMode="auto">
                <a:xfrm>
                  <a:off x="8323" y="7445"/>
                  <a:ext cx="81" cy="71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5" name="Group 25"/>
              <p:cNvGrpSpPr>
                <a:grpSpLocks/>
              </p:cNvGrpSpPr>
              <p:nvPr/>
            </p:nvGrpSpPr>
            <p:grpSpPr bwMode="auto">
              <a:xfrm>
                <a:off x="2345278" y="3576249"/>
                <a:ext cx="130795" cy="100409"/>
                <a:chOff x="8198" y="7406"/>
                <a:chExt cx="206" cy="158"/>
              </a:xfrm>
              <a:grpFill/>
            </p:grpSpPr>
            <p:sp>
              <p:nvSpPr>
                <p:cNvPr id="13340" name="AutoShape 26"/>
                <p:cNvSpPr>
                  <a:spLocks noChangeArrowheads="1"/>
                </p:cNvSpPr>
                <p:nvPr/>
              </p:nvSpPr>
              <p:spPr bwMode="auto">
                <a:xfrm rot="5400000">
                  <a:off x="8190" y="7414"/>
                  <a:ext cx="158" cy="142"/>
                </a:xfrm>
                <a:prstGeom prst="triangle">
                  <a:avLst>
                    <a:gd name="adj" fmla="val 50000"/>
                  </a:avLst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3341" name="Oval 27"/>
                <p:cNvSpPr>
                  <a:spLocks noChangeArrowheads="1"/>
                </p:cNvSpPr>
                <p:nvPr/>
              </p:nvSpPr>
              <p:spPr bwMode="auto">
                <a:xfrm>
                  <a:off x="8323" y="7445"/>
                  <a:ext cx="81" cy="71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cxnSp>
            <p:nvCxnSpPr>
              <p:cNvPr id="13338" name="AutoShape 28"/>
              <p:cNvCxnSpPr>
                <a:cxnSpLocks noChangeShapeType="1"/>
              </p:cNvCxnSpPr>
              <p:nvPr/>
            </p:nvCxnSpPr>
            <p:spPr bwMode="auto">
              <a:xfrm>
                <a:off x="2059599" y="3621370"/>
                <a:ext cx="285719" cy="6991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3339" name="AutoShape 29"/>
              <p:cNvSpPr>
                <a:spLocks noChangeArrowheads="1"/>
              </p:cNvSpPr>
              <p:nvPr/>
            </p:nvSpPr>
            <p:spPr bwMode="auto">
              <a:xfrm>
                <a:off x="2702149" y="3469485"/>
                <a:ext cx="265401" cy="216071"/>
              </a:xfrm>
              <a:prstGeom prst="flowChartDelay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3322" name="Text Box 31"/>
            <p:cNvSpPr txBox="1">
              <a:spLocks noChangeArrowheads="1"/>
            </p:cNvSpPr>
            <p:nvPr/>
          </p:nvSpPr>
          <p:spPr bwMode="auto">
            <a:xfrm>
              <a:off x="5234453" y="3143248"/>
              <a:ext cx="2980885" cy="5715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800" b="1" i="1" dirty="0" err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800" b="1" dirty="0" err="1">
                  <a:latin typeface="Times New Roman" pitchFamily="18" charset="0"/>
                  <a:cs typeface="Times New Roman" pitchFamily="18" charset="0"/>
                </a:rPr>
                <a:t>∧</a:t>
              </a:r>
              <a:r>
                <a:rPr lang="en-US" altLang="zh-CN" sz="2800" b="1" i="1" dirty="0" err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)∨(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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∧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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CN" altLang="zh-CN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23" name="Text Box 10"/>
            <p:cNvSpPr txBox="1">
              <a:spLocks noChangeArrowheads="1"/>
            </p:cNvSpPr>
            <p:nvPr/>
          </p:nvSpPr>
          <p:spPr bwMode="auto">
            <a:xfrm>
              <a:off x="714348" y="3005890"/>
              <a:ext cx="428628" cy="40415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zh-CN" altLang="zh-CN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24" name="Text Box 10"/>
            <p:cNvSpPr txBox="1">
              <a:spLocks noChangeArrowheads="1"/>
            </p:cNvSpPr>
            <p:nvPr/>
          </p:nvSpPr>
          <p:spPr bwMode="auto">
            <a:xfrm>
              <a:off x="684111" y="4085722"/>
              <a:ext cx="428628" cy="50006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zh-CN" altLang="zh-CN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25" name="Text Box 10"/>
            <p:cNvSpPr txBox="1">
              <a:spLocks noChangeArrowheads="1"/>
            </p:cNvSpPr>
            <p:nvPr/>
          </p:nvSpPr>
          <p:spPr bwMode="auto">
            <a:xfrm>
              <a:off x="714348" y="4589644"/>
              <a:ext cx="428628" cy="39203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zh-CN" altLang="zh-CN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设计组合电路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457200" y="1695450"/>
            <a:ext cx="8229600" cy="2237606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步骤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: 1.</a:t>
            </a:r>
            <a:r>
              <a:rPr lang="zh-CN" sz="2800" dirty="0" smtClean="0">
                <a:latin typeface="Times New Roman" pitchFamily="18" charset="0"/>
                <a:cs typeface="Times New Roman" pitchFamily="18" charset="0"/>
              </a:rPr>
              <a:t>构造输入输出表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问题的</a:t>
            </a:r>
            <a:r>
              <a:rPr lang="zh-CN" sz="2800" dirty="0" smtClean="0">
                <a:latin typeface="Times New Roman" pitchFamily="18" charset="0"/>
                <a:cs typeface="Times New Roman" pitchFamily="18" charset="0"/>
              </a:rPr>
              <a:t>真值函数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，真值表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        2. </a:t>
            </a:r>
            <a:r>
              <a:rPr lang="zh-CN" sz="2800" dirty="0" smtClean="0">
                <a:latin typeface="Times New Roman" pitchFamily="18" charset="0"/>
                <a:cs typeface="Times New Roman" pitchFamily="18" charset="0"/>
              </a:rPr>
              <a:t>写出主析取范式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        3. 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化简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sz="28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最简展开式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sz="2800" dirty="0" smtClean="0">
                <a:latin typeface="Times New Roman" pitchFamily="18" charset="0"/>
                <a:cs typeface="Times New Roman" pitchFamily="18" charset="0"/>
              </a:rPr>
              <a:t>包含最少运算的公式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59C2AF5A-63F4-4D42-B2DE-D728B9BA237D}" type="slidenum">
              <a:rPr lang="en-US" altLang="zh-CN" smtClean="0">
                <a:latin typeface="Arial Black" pitchFamily="34" charset="0"/>
              </a:rPr>
              <a:pPr eaLnBrk="1" hangingPunct="1"/>
              <a:t>23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4077072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当且仅当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=1 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且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=0 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时输出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59632" y="4744308"/>
            <a:ext cx="68407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7 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en-US" altLang="zh-CN" sz="28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)∨(</a:t>
            </a:r>
            <a:r>
              <a:rPr lang="en-US" altLang="zh-CN" sz="28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i="1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     4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个与门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,1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个或门和一个</a:t>
            </a:r>
            <a:r>
              <a:rPr lang="zh-CN" altLang="zh-CN" sz="2800" dirty="0" smtClean="0">
                <a:latin typeface="Times New Roman" pitchFamily="18" charset="0"/>
                <a:cs typeface="Times New Roman" pitchFamily="18" charset="0"/>
              </a:rPr>
              <a:t>非门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5517232"/>
            <a:ext cx="4572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2800" i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一个与门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858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奎因</a:t>
            </a:r>
            <a:r>
              <a:rPr lang="en-US" altLang="zh-CN" dirty="0" smtClean="0"/>
              <a:t>-</a:t>
            </a:r>
            <a:r>
              <a:rPr lang="zh-CN" altLang="en-US" dirty="0" smtClean="0"/>
              <a:t>莫可拉斯基方法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457200" y="1643063"/>
            <a:ext cx="8229600" cy="1643062"/>
          </a:xfrm>
        </p:spPr>
        <p:txBody>
          <a:bodyPr/>
          <a:lstStyle/>
          <a:p>
            <a:pPr marL="514350" indent="-514350" eaLnBrk="1" hangingPunct="1">
              <a:buFont typeface="Wingdings" pitchFamily="2" charset="2"/>
              <a:buNone/>
            </a:pP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sz="2800" smtClean="0">
                <a:latin typeface="Times New Roman" pitchFamily="18" charset="0"/>
                <a:cs typeface="Times New Roman" pitchFamily="18" charset="0"/>
              </a:rPr>
              <a:t>合并简单合取式生成所有可能出现在最简展开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式</a:t>
            </a:r>
            <a:endParaRPr lang="en-US" altLang="zh-CN" sz="280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eaLnBrk="1" hangingPunct="1">
              <a:buFont typeface="Wingdings" pitchFamily="2" charset="2"/>
              <a:buNone/>
            </a:pP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sz="2800" smtClean="0">
                <a:latin typeface="Times New Roman" pitchFamily="18" charset="0"/>
                <a:cs typeface="Times New Roman" pitchFamily="18" charset="0"/>
              </a:rPr>
              <a:t>中的项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eaLnBrk="1" hangingPunct="1">
              <a:buFont typeface="Wingdings" pitchFamily="2" charset="2"/>
              <a:buNone/>
            </a:pP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sz="2800" smtClean="0">
                <a:latin typeface="Times New Roman" pitchFamily="18" charset="0"/>
                <a:cs typeface="Times New Roman" pitchFamily="18" charset="0"/>
              </a:rPr>
              <a:t>确定最简展开式中的项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9880BB91-EE55-432F-BFF9-E9655624FCF1}" type="slidenum">
              <a:rPr lang="en-US" altLang="zh-CN" smtClean="0">
                <a:latin typeface="Arial Black" pitchFamily="34" charset="0"/>
              </a:rPr>
              <a:pPr eaLnBrk="1" hangingPunct="1"/>
              <a:t>24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25605" name="TextBox 4"/>
          <p:cNvSpPr txBox="1">
            <a:spLocks noChangeArrowheads="1"/>
          </p:cNvSpPr>
          <p:nvPr/>
        </p:nvSpPr>
        <p:spPr bwMode="auto">
          <a:xfrm>
            <a:off x="428625" y="3611563"/>
            <a:ext cx="828675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求下述公式的最简展开式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  F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)∨(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     ∨(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)∨(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     ∨(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)∨(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     ∨(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14425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续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500063" y="1785938"/>
            <a:ext cx="8229600" cy="45005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smtClean="0"/>
              <a:t>解</a:t>
            </a: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4CA1C799-2CD8-4665-8BFA-FA804AE0BB24}" type="slidenum">
              <a:rPr lang="en-US" altLang="zh-CN" smtClean="0">
                <a:latin typeface="Arial Black" pitchFamily="34" charset="0"/>
              </a:rPr>
              <a:pPr eaLnBrk="1" hangingPunct="1"/>
              <a:t>25</a:t>
            </a:fld>
            <a:endParaRPr lang="en-US" altLang="zh-CN" smtClean="0">
              <a:latin typeface="Arial Black" pitchFamily="34" charset="0"/>
            </a:endParaRPr>
          </a:p>
        </p:txBody>
      </p:sp>
      <p:grpSp>
        <p:nvGrpSpPr>
          <p:cNvPr id="26629" name="组合 19"/>
          <p:cNvGrpSpPr>
            <a:grpSpLocks/>
          </p:cNvGrpSpPr>
          <p:nvPr/>
        </p:nvGrpSpPr>
        <p:grpSpPr bwMode="auto">
          <a:xfrm>
            <a:off x="1427163" y="2117725"/>
            <a:ext cx="6573837" cy="3668713"/>
            <a:chOff x="1427934" y="2191400"/>
            <a:chExt cx="6573090" cy="3667286"/>
          </a:xfrm>
        </p:grpSpPr>
        <p:grpSp>
          <p:nvGrpSpPr>
            <p:cNvPr id="26630" name="组合 8"/>
            <p:cNvGrpSpPr>
              <a:grpSpLocks/>
            </p:cNvGrpSpPr>
            <p:nvPr/>
          </p:nvGrpSpPr>
          <p:grpSpPr bwMode="auto">
            <a:xfrm>
              <a:off x="1428728" y="2191400"/>
              <a:ext cx="6572296" cy="3666492"/>
              <a:chOff x="1214414" y="1643050"/>
              <a:chExt cx="6572296" cy="3666492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215207" y="1643050"/>
                <a:ext cx="6571503" cy="181539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编号</a:t>
                </a:r>
                <a:r>
                  <a:rPr 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          </a:t>
                </a:r>
                <a:r>
                  <a:rPr lang="zh-CN" alt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极小项</a:t>
                </a:r>
                <a:r>
                  <a:rPr 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                  </a:t>
                </a:r>
                <a:r>
                  <a:rPr lang="zh-CN" alt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角码  </a:t>
                </a:r>
                <a:r>
                  <a:rPr 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   </a:t>
                </a:r>
                <a:r>
                  <a:rPr lang="zh-CN" alt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标记</a:t>
                </a:r>
              </a:p>
              <a:p>
                <a:pPr>
                  <a:defRPr/>
                </a:pPr>
                <a:r>
                  <a:rPr 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  1       </a:t>
                </a:r>
                <a:r>
                  <a:rPr lang="en-US" sz="2800" b="1" i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x</a:t>
                </a:r>
                <a:r>
                  <a:rPr lang="en-US" sz="2800" b="1" baseline="-25000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1</a:t>
                </a:r>
                <a:r>
                  <a:rPr 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∧</a:t>
                </a:r>
                <a:r>
                  <a:rPr lang="en-US" sz="2800" b="1" i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x</a:t>
                </a:r>
                <a:r>
                  <a:rPr lang="en-US" sz="2800" b="1" baseline="-25000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2</a:t>
                </a:r>
                <a:r>
                  <a:rPr 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∧</a:t>
                </a:r>
                <a:r>
                  <a:rPr lang="en-US" sz="2800" b="1" i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x</a:t>
                </a:r>
                <a:r>
                  <a:rPr lang="en-US" sz="2800" b="1" baseline="-25000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3</a:t>
                </a:r>
                <a:r>
                  <a:rPr 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∧</a:t>
                </a:r>
                <a:r>
                  <a:rPr lang="en-US" sz="2800" b="1" dirty="0">
                    <a:latin typeface="Times New Roman" pitchFamily="18" charset="0"/>
                    <a:ea typeface="+mn-ea"/>
                    <a:cs typeface="Times New Roman" pitchFamily="18" charset="0"/>
                    <a:sym typeface="Symbol"/>
                  </a:rPr>
                  <a:t></a:t>
                </a:r>
                <a:r>
                  <a:rPr lang="en-US" sz="2800" b="1" i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x</a:t>
                </a:r>
                <a:r>
                  <a:rPr lang="en-US" sz="2800" b="1" baseline="-25000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4 </a:t>
                </a:r>
                <a:r>
                  <a:rPr lang="en-US" sz="2800" b="1" i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         </a:t>
                </a:r>
                <a:r>
                  <a:rPr 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1110        *</a:t>
                </a:r>
                <a:endParaRPr lang="zh-CN" altLang="en-US" sz="2800" b="1" dirty="0">
                  <a:latin typeface="Times New Roman" pitchFamily="18" charset="0"/>
                  <a:ea typeface="+mn-ea"/>
                  <a:cs typeface="Times New Roman" pitchFamily="18" charset="0"/>
                </a:endParaRPr>
              </a:p>
              <a:p>
                <a:pPr>
                  <a:defRPr/>
                </a:pPr>
                <a:r>
                  <a:rPr 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  2       </a:t>
                </a:r>
                <a:r>
                  <a:rPr lang="en-US" sz="2800" b="1" i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x</a:t>
                </a:r>
                <a:r>
                  <a:rPr lang="en-US" sz="2800" b="1" baseline="-25000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1</a:t>
                </a:r>
                <a:r>
                  <a:rPr 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∧</a:t>
                </a:r>
                <a:r>
                  <a:rPr lang="en-US" sz="2800" b="1" dirty="0">
                    <a:latin typeface="Times New Roman" pitchFamily="18" charset="0"/>
                    <a:ea typeface="+mn-ea"/>
                    <a:cs typeface="Times New Roman" pitchFamily="18" charset="0"/>
                    <a:sym typeface="Symbol"/>
                  </a:rPr>
                  <a:t></a:t>
                </a:r>
                <a:r>
                  <a:rPr lang="en-US" sz="2800" b="1" i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x</a:t>
                </a:r>
                <a:r>
                  <a:rPr lang="en-US" sz="2800" b="1" baseline="-25000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2</a:t>
                </a:r>
                <a:r>
                  <a:rPr 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∧</a:t>
                </a:r>
                <a:r>
                  <a:rPr lang="en-US" sz="2800" b="1" i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x</a:t>
                </a:r>
                <a:r>
                  <a:rPr lang="en-US" sz="2800" b="1" baseline="-25000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3</a:t>
                </a:r>
                <a:r>
                  <a:rPr 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∧</a:t>
                </a:r>
                <a:r>
                  <a:rPr lang="en-US" sz="2800" b="1" i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x</a:t>
                </a:r>
                <a:r>
                  <a:rPr lang="en-US" sz="2800" b="1" baseline="-25000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4               </a:t>
                </a:r>
                <a:r>
                  <a:rPr 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1011        *</a:t>
                </a:r>
                <a:endParaRPr lang="zh-CN" altLang="en-US" sz="2800" b="1" dirty="0">
                  <a:latin typeface="Times New Roman" pitchFamily="18" charset="0"/>
                  <a:ea typeface="+mn-ea"/>
                  <a:cs typeface="Times New Roman" pitchFamily="18" charset="0"/>
                </a:endParaRPr>
              </a:p>
              <a:p>
                <a:pPr>
                  <a:defRPr/>
                </a:pPr>
                <a:r>
                  <a:rPr 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  3       </a:t>
                </a:r>
                <a:r>
                  <a:rPr lang="en-US" sz="2800" b="1" dirty="0">
                    <a:latin typeface="Times New Roman" pitchFamily="18" charset="0"/>
                    <a:ea typeface="+mn-ea"/>
                    <a:cs typeface="Times New Roman" pitchFamily="18" charset="0"/>
                    <a:sym typeface="Symbol"/>
                  </a:rPr>
                  <a:t></a:t>
                </a:r>
                <a:r>
                  <a:rPr lang="en-US" sz="2800" b="1" i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x</a:t>
                </a:r>
                <a:r>
                  <a:rPr lang="en-US" sz="2800" b="1" baseline="-25000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1</a:t>
                </a:r>
                <a:r>
                  <a:rPr 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∧</a:t>
                </a:r>
                <a:r>
                  <a:rPr lang="en-US" sz="2800" b="1" i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x</a:t>
                </a:r>
                <a:r>
                  <a:rPr lang="en-US" sz="2800" b="1" baseline="-25000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2</a:t>
                </a:r>
                <a:r>
                  <a:rPr 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∧</a:t>
                </a:r>
                <a:r>
                  <a:rPr lang="en-US" sz="2800" b="1" i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x</a:t>
                </a:r>
                <a:r>
                  <a:rPr lang="en-US" sz="2800" b="1" baseline="-25000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3</a:t>
                </a:r>
                <a:r>
                  <a:rPr 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∧</a:t>
                </a:r>
                <a:r>
                  <a:rPr lang="en-US" sz="2800" b="1" i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x</a:t>
                </a:r>
                <a:r>
                  <a:rPr lang="en-US" sz="2800" b="1" baseline="-25000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4               </a:t>
                </a:r>
                <a:r>
                  <a:rPr 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0111        * </a:t>
                </a:r>
                <a:endParaRPr lang="zh-CN" altLang="en-US" sz="2800" b="1" dirty="0"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6640" name="TextBox 6"/>
              <p:cNvSpPr txBox="1">
                <a:spLocks noChangeArrowheads="1"/>
              </p:cNvSpPr>
              <p:nvPr/>
            </p:nvSpPr>
            <p:spPr bwMode="auto">
              <a:xfrm>
                <a:off x="1214414" y="3429000"/>
                <a:ext cx="6572296" cy="1384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latin typeface="Times New Roman" pitchFamily="18" charset="0"/>
                    <a:cs typeface="Times New Roman" pitchFamily="18" charset="0"/>
                  </a:rPr>
                  <a:t>  4       </a:t>
                </a:r>
                <a:r>
                  <a:rPr lang="en-US" altLang="zh-CN" sz="2800" b="1" i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800" b="1" baseline="-2500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2800" b="1">
                    <a:latin typeface="Times New Roman" pitchFamily="18" charset="0"/>
                    <a:cs typeface="Times New Roman" pitchFamily="18" charset="0"/>
                  </a:rPr>
                  <a:t>∧</a:t>
                </a:r>
                <a:r>
                  <a:rPr lang="en-US" altLang="zh-CN" sz="2800" b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</a:t>
                </a:r>
                <a:r>
                  <a:rPr lang="en-US" altLang="zh-CN" sz="2800" b="1" i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800" b="1" baseline="-2500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CN" sz="2800" b="1">
                    <a:latin typeface="Times New Roman" pitchFamily="18" charset="0"/>
                    <a:cs typeface="Times New Roman" pitchFamily="18" charset="0"/>
                  </a:rPr>
                  <a:t>∧</a:t>
                </a:r>
                <a:r>
                  <a:rPr lang="en-US" altLang="zh-CN" sz="2800" b="1" i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800" b="1" baseline="-2500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altLang="zh-CN" sz="2800" b="1">
                    <a:latin typeface="Times New Roman" pitchFamily="18" charset="0"/>
                    <a:cs typeface="Times New Roman" pitchFamily="18" charset="0"/>
                  </a:rPr>
                  <a:t>∧</a:t>
                </a:r>
                <a:r>
                  <a:rPr lang="en-US" altLang="zh-CN" sz="2800" b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</a:t>
                </a:r>
                <a:r>
                  <a:rPr lang="en-US" altLang="zh-CN" sz="2800" b="1" i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800" b="1" baseline="-25000">
                    <a:latin typeface="Times New Roman" pitchFamily="18" charset="0"/>
                    <a:cs typeface="Times New Roman" pitchFamily="18" charset="0"/>
                  </a:rPr>
                  <a:t>4           </a:t>
                </a:r>
                <a:r>
                  <a:rPr lang="en-US" altLang="zh-CN" sz="2800" b="1">
                    <a:latin typeface="Times New Roman" pitchFamily="18" charset="0"/>
                    <a:cs typeface="Times New Roman" pitchFamily="18" charset="0"/>
                  </a:rPr>
                  <a:t>1010       *</a:t>
                </a:r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  <a:p>
                <a:pPr eaLnBrk="1" hangingPunct="1"/>
                <a:r>
                  <a:rPr lang="en-US" altLang="zh-CN" sz="2800" b="1">
                    <a:latin typeface="Times New Roman" pitchFamily="18" charset="0"/>
                    <a:cs typeface="Times New Roman" pitchFamily="18" charset="0"/>
                  </a:rPr>
                  <a:t>  5       </a:t>
                </a:r>
                <a:r>
                  <a:rPr lang="en-US" altLang="zh-CN" sz="2800" b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</a:t>
                </a:r>
                <a:r>
                  <a:rPr lang="en-US" altLang="zh-CN" sz="2800" b="1" i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800" b="1" baseline="-2500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2800" b="1">
                    <a:latin typeface="Times New Roman" pitchFamily="18" charset="0"/>
                    <a:cs typeface="Times New Roman" pitchFamily="18" charset="0"/>
                  </a:rPr>
                  <a:t>∧</a:t>
                </a:r>
                <a:r>
                  <a:rPr lang="en-US" altLang="zh-CN" sz="2800" b="1" i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800" b="1" baseline="-2500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CN" sz="2800" b="1">
                    <a:latin typeface="Times New Roman" pitchFamily="18" charset="0"/>
                    <a:cs typeface="Times New Roman" pitchFamily="18" charset="0"/>
                  </a:rPr>
                  <a:t>∧</a:t>
                </a:r>
                <a:r>
                  <a:rPr lang="en-US" altLang="zh-CN" sz="2800" b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</a:t>
                </a:r>
                <a:r>
                  <a:rPr lang="en-US" altLang="zh-CN" sz="2800" b="1" i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800" b="1" baseline="-2500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altLang="zh-CN" sz="2800" b="1">
                    <a:latin typeface="Times New Roman" pitchFamily="18" charset="0"/>
                    <a:cs typeface="Times New Roman" pitchFamily="18" charset="0"/>
                  </a:rPr>
                  <a:t>∧</a:t>
                </a:r>
                <a:r>
                  <a:rPr lang="en-US" altLang="zh-CN" sz="2800" b="1" i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800" b="1" baseline="-25000">
                    <a:latin typeface="Times New Roman" pitchFamily="18" charset="0"/>
                    <a:cs typeface="Times New Roman" pitchFamily="18" charset="0"/>
                  </a:rPr>
                  <a:t>4           </a:t>
                </a:r>
                <a:r>
                  <a:rPr lang="en-US" altLang="zh-CN" sz="2800" b="1">
                    <a:latin typeface="Times New Roman" pitchFamily="18" charset="0"/>
                    <a:cs typeface="Times New Roman" pitchFamily="18" charset="0"/>
                  </a:rPr>
                  <a:t>0101       *</a:t>
                </a:r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  <a:p>
                <a:pPr eaLnBrk="1" hangingPunct="1"/>
                <a:r>
                  <a:rPr lang="en-US" altLang="zh-CN" sz="2800" b="1">
                    <a:latin typeface="Times New Roman" pitchFamily="18" charset="0"/>
                    <a:cs typeface="Times New Roman" pitchFamily="18" charset="0"/>
                  </a:rPr>
                  <a:t>  6       </a:t>
                </a:r>
                <a:r>
                  <a:rPr lang="en-US" altLang="zh-CN" sz="2800" b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</a:t>
                </a:r>
                <a:r>
                  <a:rPr lang="en-US" altLang="zh-CN" sz="2800" b="1" i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800" b="1" baseline="-2500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2800" b="1">
                    <a:latin typeface="Times New Roman" pitchFamily="18" charset="0"/>
                    <a:cs typeface="Times New Roman" pitchFamily="18" charset="0"/>
                  </a:rPr>
                  <a:t>∧</a:t>
                </a:r>
                <a:r>
                  <a:rPr lang="en-US" altLang="zh-CN" sz="2800" b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</a:t>
                </a:r>
                <a:r>
                  <a:rPr lang="en-US" altLang="zh-CN" sz="2800" b="1" i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800" b="1" baseline="-2500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CN" sz="2800" b="1">
                    <a:latin typeface="Times New Roman" pitchFamily="18" charset="0"/>
                    <a:cs typeface="Times New Roman" pitchFamily="18" charset="0"/>
                  </a:rPr>
                  <a:t>∧</a:t>
                </a:r>
                <a:r>
                  <a:rPr lang="en-US" altLang="zh-CN" sz="2800" b="1" i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800" b="1" baseline="-2500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altLang="zh-CN" sz="2800" b="1">
                    <a:latin typeface="Times New Roman" pitchFamily="18" charset="0"/>
                    <a:cs typeface="Times New Roman" pitchFamily="18" charset="0"/>
                  </a:rPr>
                  <a:t>∧</a:t>
                </a:r>
                <a:r>
                  <a:rPr lang="en-US" altLang="zh-CN" sz="2800" b="1" i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800" b="1" baseline="-25000">
                    <a:latin typeface="Times New Roman" pitchFamily="18" charset="0"/>
                    <a:cs typeface="Times New Roman" pitchFamily="18" charset="0"/>
                  </a:rPr>
                  <a:t>4           </a:t>
                </a:r>
                <a:r>
                  <a:rPr lang="en-US" altLang="zh-CN" sz="2800" b="1">
                    <a:latin typeface="Times New Roman" pitchFamily="18" charset="0"/>
                    <a:cs typeface="Times New Roman" pitchFamily="18" charset="0"/>
                  </a:rPr>
                  <a:t>0011       *</a:t>
                </a:r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641" name="TextBox 7"/>
              <p:cNvSpPr txBox="1">
                <a:spLocks noChangeArrowheads="1"/>
              </p:cNvSpPr>
              <p:nvPr/>
            </p:nvSpPr>
            <p:spPr bwMode="auto">
              <a:xfrm>
                <a:off x="1214414" y="4786322"/>
                <a:ext cx="657229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latin typeface="Times New Roman" pitchFamily="18" charset="0"/>
                    <a:cs typeface="Times New Roman" pitchFamily="18" charset="0"/>
                  </a:rPr>
                  <a:t>  7      </a:t>
                </a:r>
                <a:r>
                  <a:rPr lang="en-US" altLang="zh-CN" sz="2800" b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</a:t>
                </a:r>
                <a:r>
                  <a:rPr lang="en-US" altLang="zh-CN" sz="2800" b="1" i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800" b="1" baseline="-2500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2800" b="1">
                    <a:latin typeface="Times New Roman" pitchFamily="18" charset="0"/>
                    <a:cs typeface="Times New Roman" pitchFamily="18" charset="0"/>
                  </a:rPr>
                  <a:t>∧</a:t>
                </a:r>
                <a:r>
                  <a:rPr lang="en-US" altLang="zh-CN" sz="2800" b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</a:t>
                </a:r>
                <a:r>
                  <a:rPr lang="en-US" altLang="zh-CN" sz="2800" b="1" i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800" b="1" baseline="-2500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CN" sz="2800" b="1">
                    <a:latin typeface="Times New Roman" pitchFamily="18" charset="0"/>
                    <a:cs typeface="Times New Roman" pitchFamily="18" charset="0"/>
                  </a:rPr>
                  <a:t>∧</a:t>
                </a:r>
                <a:r>
                  <a:rPr lang="en-US" altLang="zh-CN" sz="2800" b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</a:t>
                </a:r>
                <a:r>
                  <a:rPr lang="en-US" altLang="zh-CN" sz="2800" b="1" i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800" b="1" baseline="-2500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altLang="zh-CN" sz="2800" b="1">
                    <a:latin typeface="Times New Roman" pitchFamily="18" charset="0"/>
                    <a:cs typeface="Times New Roman" pitchFamily="18" charset="0"/>
                  </a:rPr>
                  <a:t>∧</a:t>
                </a:r>
                <a:r>
                  <a:rPr lang="en-US" altLang="zh-CN" sz="2800" b="1" i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800" b="1" baseline="-25000">
                    <a:latin typeface="Times New Roman" pitchFamily="18" charset="0"/>
                    <a:cs typeface="Times New Roman" pitchFamily="18" charset="0"/>
                  </a:rPr>
                  <a:t>4         </a:t>
                </a:r>
                <a:r>
                  <a:rPr lang="en-US" altLang="zh-CN" sz="2800" b="1">
                    <a:latin typeface="Times New Roman" pitchFamily="18" charset="0"/>
                    <a:cs typeface="Times New Roman" pitchFamily="18" charset="0"/>
                  </a:rPr>
                  <a:t>0001       *</a:t>
                </a:r>
                <a:endParaRPr lang="zh-CN" altLang="en-US" sz="2800" b="1"/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>
              <a:off x="1429521" y="2213616"/>
              <a:ext cx="6571503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429521" y="2713485"/>
              <a:ext cx="6571503" cy="15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429521" y="5855512"/>
              <a:ext cx="6571503" cy="15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5400000">
              <a:off x="-393013" y="4036151"/>
              <a:ext cx="3643482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5400000">
              <a:off x="466520" y="4035357"/>
              <a:ext cx="3641895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>
              <a:off x="3750685" y="4035357"/>
              <a:ext cx="3641895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5400000">
              <a:off x="4964984" y="4035357"/>
              <a:ext cx="3641895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5400000">
              <a:off x="6179284" y="4035357"/>
              <a:ext cx="3641895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428625" y="45720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续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mtClean="0"/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285750" y="1785938"/>
            <a:ext cx="8572500" cy="4500562"/>
          </a:xfrm>
          <a:ln>
            <a:solidFill>
              <a:srgbClr val="D9F1F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zh-CN" smtClean="0"/>
          </a:p>
          <a:p>
            <a:pPr eaLnBrk="1" hangingPunct="1">
              <a:buFont typeface="Wingdings" pitchFamily="2" charset="2"/>
              <a:buNone/>
            </a:pPr>
            <a:endParaRPr lang="en-US" altLang="zh-CN" smtClean="0"/>
          </a:p>
          <a:p>
            <a:pPr eaLnBrk="1" hangingPunct="1">
              <a:buFont typeface="Wingdings" pitchFamily="2" charset="2"/>
              <a:buNone/>
            </a:pPr>
            <a:endParaRPr lang="en-US" altLang="zh-CN" smtClean="0"/>
          </a:p>
          <a:p>
            <a:pPr eaLnBrk="1" hangingPunct="1">
              <a:buFont typeface="Wingdings" pitchFamily="2" charset="2"/>
              <a:buNone/>
            </a:pPr>
            <a:endParaRPr lang="en-US" altLang="zh-CN" smtClean="0"/>
          </a:p>
          <a:p>
            <a:pPr eaLnBrk="1" hangingPunct="1">
              <a:buFont typeface="Wingdings" pitchFamily="2" charset="2"/>
              <a:buNone/>
            </a:pPr>
            <a:endParaRPr lang="en-US" altLang="zh-CN" smtClean="0"/>
          </a:p>
          <a:p>
            <a:pPr eaLnBrk="1" hangingPunct="1">
              <a:buFont typeface="Wingdings" pitchFamily="2" charset="2"/>
              <a:buNone/>
            </a:pPr>
            <a:endParaRPr lang="en-US" altLang="zh-CN" smtClean="0"/>
          </a:p>
          <a:p>
            <a:pPr eaLnBrk="1" hangingPunct="1">
              <a:buFont typeface="Wingdings" pitchFamily="2" charset="2"/>
              <a:buNone/>
            </a:pPr>
            <a:endParaRPr lang="en-US" altLang="zh-CN" sz="24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标记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表示该项已被合并</a:t>
            </a: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F89698F2-9047-4949-A3AC-ADEA6D279CE5}" type="slidenum">
              <a:rPr lang="en-US" altLang="zh-CN" smtClean="0">
                <a:latin typeface="Arial Black" pitchFamily="34" charset="0"/>
              </a:rPr>
              <a:pPr eaLnBrk="1" hangingPunct="1"/>
              <a:t>26</a:t>
            </a:fld>
            <a:endParaRPr lang="en-US" altLang="zh-CN" smtClean="0">
              <a:latin typeface="Arial Black" pitchFamily="34" charset="0"/>
            </a:endParaRPr>
          </a:p>
        </p:txBody>
      </p:sp>
      <p:grpSp>
        <p:nvGrpSpPr>
          <p:cNvPr id="27653" name="组合 23"/>
          <p:cNvGrpSpPr>
            <a:grpSpLocks/>
          </p:cNvGrpSpPr>
          <p:nvPr/>
        </p:nvGrpSpPr>
        <p:grpSpPr bwMode="auto">
          <a:xfrm>
            <a:off x="428625" y="2141538"/>
            <a:ext cx="8289925" cy="3430587"/>
            <a:chOff x="499240" y="1714488"/>
            <a:chExt cx="8289190" cy="3429818"/>
          </a:xfrm>
        </p:grpSpPr>
        <p:sp>
          <p:nvSpPr>
            <p:cNvPr id="5" name="TextBox 4"/>
            <p:cNvSpPr txBox="1"/>
            <p:nvPr/>
          </p:nvSpPr>
          <p:spPr>
            <a:xfrm>
              <a:off x="500828" y="1714488"/>
              <a:ext cx="8286015" cy="3428231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                第一批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                                             </a:t>
              </a:r>
              <a:r>
                <a:rPr lang="zh-CN" alt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第二批</a:t>
              </a:r>
            </a:p>
            <a:p>
              <a:pPr>
                <a:defRPr/>
              </a:pPr>
              <a:r>
                <a:rPr lang="zh-CN" altLang="en-US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合并项        </a:t>
              </a:r>
              <a:r>
                <a:rPr lang="en-US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   </a:t>
              </a:r>
              <a:r>
                <a:rPr lang="zh-CN" altLang="en-US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项</a:t>
              </a:r>
              <a:r>
                <a:rPr lang="en-US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              </a:t>
              </a:r>
              <a:r>
                <a:rPr lang="zh-CN" altLang="en-US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表示串 </a:t>
              </a:r>
              <a:r>
                <a:rPr lang="en-US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</a:t>
              </a:r>
              <a:r>
                <a:rPr lang="zh-CN" altLang="en-US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标记</a:t>
              </a:r>
              <a:r>
                <a:rPr lang="en-US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   </a:t>
              </a:r>
              <a:r>
                <a:rPr lang="zh-CN" altLang="en-US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合并项</a:t>
              </a:r>
              <a:r>
                <a:rPr lang="en-US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           </a:t>
              </a:r>
              <a:r>
                <a:rPr lang="zh-CN" altLang="en-US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项 </a:t>
              </a:r>
              <a:r>
                <a:rPr lang="en-US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     </a:t>
              </a:r>
              <a:r>
                <a:rPr lang="zh-CN" altLang="en-US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表示串</a:t>
              </a:r>
            </a:p>
            <a:p>
              <a:pPr>
                <a:defRPr/>
              </a:pP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(1,4)     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∧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3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∧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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4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   1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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10             (3,5,6,7)    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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∧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4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  0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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 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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endPara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endParaRPr>
            </a:p>
            <a:p>
              <a:pPr>
                <a:defRPr/>
              </a:pP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 (2,4)    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∧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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∧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3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   101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</a:t>
              </a:r>
              <a:endPara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endParaRPr>
            </a:p>
            <a:p>
              <a:pPr>
                <a:defRPr/>
              </a:pP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 (2,6)    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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∧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3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∧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4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   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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011      </a:t>
              </a:r>
              <a:endPara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endParaRPr>
            </a:p>
            <a:p>
              <a:pPr>
                <a:defRPr/>
              </a:pP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 (3,5)    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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∧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∧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4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   01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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1      *</a:t>
              </a:r>
              <a:endPara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endParaRPr>
            </a:p>
            <a:p>
              <a:pPr>
                <a:defRPr/>
              </a:pP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 (3,6)    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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∧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3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∧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4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   0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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11      *</a:t>
              </a:r>
              <a:endPara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endParaRPr>
            </a:p>
            <a:p>
              <a:pPr>
                <a:defRPr/>
              </a:pP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 (5,7)    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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∧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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3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∧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4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0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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01      *</a:t>
              </a:r>
              <a:endPara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endParaRPr>
            </a:p>
            <a:p>
              <a:pPr>
                <a:defRPr/>
              </a:pP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(6,7)     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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∧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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∧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4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00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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1      *</a:t>
              </a:r>
              <a:endPara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500828" y="1714488"/>
              <a:ext cx="8286015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500828" y="2071595"/>
              <a:ext cx="8286015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00828" y="2427115"/>
              <a:ext cx="8286015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00828" y="5141132"/>
              <a:ext cx="8286015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5400000">
              <a:off x="-1214082" y="3429396"/>
              <a:ext cx="3428231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>
              <a:off x="-106923" y="3606364"/>
              <a:ext cx="3071124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5400000">
              <a:off x="1964581" y="3607950"/>
              <a:ext cx="3071123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5400000">
              <a:off x="2893187" y="3607950"/>
              <a:ext cx="3071123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5400000">
              <a:off x="3359101" y="3427810"/>
              <a:ext cx="3428231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>
              <a:off x="3428945" y="3427810"/>
              <a:ext cx="3428231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>
              <a:off x="7073521" y="3427810"/>
              <a:ext cx="3428231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>
              <a:off x="4893259" y="3606364"/>
              <a:ext cx="3071124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5400000">
              <a:off x="6252038" y="3606364"/>
              <a:ext cx="3071124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42988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续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mtClean="0"/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457200" y="1500188"/>
            <a:ext cx="8229600" cy="47863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sz="2800" dirty="0" smtClean="0">
                <a:latin typeface="Times New Roman" pitchFamily="18" charset="0"/>
                <a:cs typeface="Times New Roman" pitchFamily="18" charset="0"/>
              </a:rPr>
              <a:t>选择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(1,4), (2,4)</a:t>
            </a:r>
            <a:r>
              <a:rPr lang="zh-CN" sz="2800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(3,5,6,7),  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或者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(1,4), (2,6)</a:t>
            </a:r>
            <a:r>
              <a:rPr lang="zh-CN" sz="2800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(3,5,6,7).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sz="2800" dirty="0" smtClean="0">
                <a:latin typeface="Times New Roman" pitchFamily="18" charset="0"/>
                <a:cs typeface="Times New Roman" pitchFamily="18" charset="0"/>
              </a:rPr>
              <a:t>最简展开式为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)∨(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)∨(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sz="2800" dirty="0" smtClean="0">
                <a:latin typeface="Times New Roman" pitchFamily="18" charset="0"/>
                <a:cs typeface="Times New Roman" pitchFamily="18" charset="0"/>
              </a:rPr>
              <a:t>或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    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)∨(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)∨(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53712BB3-7304-41FC-8295-167FE93BB36D}" type="slidenum">
              <a:rPr lang="en-US" altLang="zh-CN" smtClean="0">
                <a:latin typeface="Arial Black" pitchFamily="34" charset="0"/>
              </a:rPr>
              <a:pPr eaLnBrk="1" hangingPunct="1"/>
              <a:t>27</a:t>
            </a:fld>
            <a:endParaRPr lang="en-US" altLang="zh-CN" smtClean="0">
              <a:latin typeface="Arial Black" pitchFamily="34" charset="0"/>
            </a:endParaRPr>
          </a:p>
        </p:txBody>
      </p:sp>
      <p:grpSp>
        <p:nvGrpSpPr>
          <p:cNvPr id="28677" name="组合 14"/>
          <p:cNvGrpSpPr>
            <a:grpSpLocks/>
          </p:cNvGrpSpPr>
          <p:nvPr/>
        </p:nvGrpSpPr>
        <p:grpSpPr bwMode="auto">
          <a:xfrm>
            <a:off x="2339975" y="1341438"/>
            <a:ext cx="5380038" cy="1954212"/>
            <a:chOff x="479151" y="2198698"/>
            <a:chExt cx="5378733" cy="1954848"/>
          </a:xfrm>
        </p:grpSpPr>
        <p:sp>
          <p:nvSpPr>
            <p:cNvPr id="5" name="TextBox 4"/>
            <p:cNvSpPr txBox="1"/>
            <p:nvPr/>
          </p:nvSpPr>
          <p:spPr>
            <a:xfrm>
              <a:off x="501371" y="2214578"/>
              <a:ext cx="5356513" cy="1938968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       项                </a:t>
              </a:r>
              <a:r>
                <a:rPr lang="zh-CN" altLang="en-US" sz="2400" b="1" dirty="0">
                  <a:latin typeface="Times New Roman" pitchFamily="18" charset="0"/>
                  <a:cs typeface="Times New Roman" pitchFamily="18" charset="0"/>
                </a:rPr>
                <a:t>覆盖         运算符数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pPr>
                <a:defRPr/>
              </a:pP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  x</a:t>
              </a:r>
              <a:r>
                <a:rPr lang="en-US" sz="2400" b="1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∧</a:t>
              </a: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∧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  <a:sym typeface="Symbol"/>
                </a:rPr>
                <a:t></a:t>
              </a: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        (1,4)                 3</a:t>
              </a:r>
            </a:p>
            <a:p>
              <a:pPr>
                <a:defRPr/>
              </a:pP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  x</a:t>
              </a:r>
              <a:r>
                <a:rPr lang="en-US" sz="2400" b="1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∧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  <a:sym typeface="Symbol"/>
                </a:rPr>
                <a:t></a:t>
              </a: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∧</a:t>
              </a: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        (2,4)                 3</a:t>
              </a:r>
            </a:p>
            <a:p>
              <a:pPr>
                <a:defRPr/>
              </a:pPr>
              <a:r>
                <a:rPr lang="en-US" sz="2400" b="1" dirty="0">
                  <a:latin typeface="Times New Roman" pitchFamily="18" charset="0"/>
                  <a:cs typeface="Times New Roman" pitchFamily="18" charset="0"/>
                  <a:sym typeface="Symbol"/>
                </a:rPr>
                <a:t>  </a:t>
              </a: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∧</a:t>
              </a: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∧</a:t>
              </a: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        (2,6)                 3</a:t>
              </a:r>
            </a:p>
            <a:p>
              <a:pPr>
                <a:defRPr/>
              </a:pP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      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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∧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4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      (3,5,6,7)             2</a:t>
              </a:r>
              <a:endPara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479151" y="2198698"/>
              <a:ext cx="5356513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501371" y="2641754"/>
              <a:ext cx="5356513" cy="15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01371" y="4142430"/>
              <a:ext cx="5356513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rot="5400000">
              <a:off x="-464142" y="3178504"/>
              <a:ext cx="192944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5400000">
              <a:off x="1607042" y="3178504"/>
              <a:ext cx="192944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>
              <a:off x="3035446" y="3178504"/>
              <a:ext cx="192944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5400000">
              <a:off x="4892370" y="3162624"/>
              <a:ext cx="192944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标题 1"/>
          <p:cNvSpPr>
            <a:spLocks noGrp="1"/>
          </p:cNvSpPr>
          <p:nvPr>
            <p:ph type="title"/>
          </p:nvPr>
        </p:nvSpPr>
        <p:spPr>
          <a:xfrm>
            <a:off x="251520" y="168622"/>
            <a:ext cx="8002588" cy="1100138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课堂作业：</a:t>
            </a:r>
          </a:p>
        </p:txBody>
      </p:sp>
      <p:sp>
        <p:nvSpPr>
          <p:cNvPr id="169987" name="内容占位符 2"/>
          <p:cNvSpPr>
            <a:spLocks noGrp="1"/>
          </p:cNvSpPr>
          <p:nvPr>
            <p:ph idx="1"/>
          </p:nvPr>
        </p:nvSpPr>
        <p:spPr>
          <a:xfrm>
            <a:off x="323850" y="1268760"/>
            <a:ext cx="8568630" cy="3886200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 dirty="0"/>
              <a:t>     </a:t>
            </a:r>
            <a:r>
              <a:rPr lang="zh-CN" altLang="zh-CN" sz="2800" b="1" dirty="0">
                <a:latin typeface="+mn-ea"/>
              </a:rPr>
              <a:t>在某一逻辑电路的应用中有</a:t>
            </a:r>
            <a:r>
              <a:rPr lang="en-US" altLang="zh-CN" sz="2800" b="1" dirty="0">
                <a:latin typeface="+mn-ea"/>
              </a:rPr>
              <a:t>A</a:t>
            </a:r>
            <a:r>
              <a:rPr lang="zh-CN" altLang="zh-CN" sz="2800" b="1" dirty="0">
                <a:latin typeface="+mn-ea"/>
              </a:rPr>
              <a:t>、</a:t>
            </a:r>
            <a:r>
              <a:rPr lang="en-US" altLang="zh-CN" sz="2800" b="1" dirty="0">
                <a:latin typeface="+mn-ea"/>
              </a:rPr>
              <a:t>B</a:t>
            </a:r>
            <a:r>
              <a:rPr lang="zh-CN" altLang="zh-CN" sz="2800" b="1" dirty="0">
                <a:latin typeface="+mn-ea"/>
              </a:rPr>
              <a:t>、</a:t>
            </a:r>
            <a:r>
              <a:rPr lang="en-US" altLang="zh-CN" sz="2800" b="1" dirty="0">
                <a:latin typeface="+mn-ea"/>
              </a:rPr>
              <a:t>C</a:t>
            </a:r>
            <a:r>
              <a:rPr lang="zh-CN" altLang="zh-CN" sz="2800" b="1" dirty="0">
                <a:latin typeface="+mn-ea"/>
              </a:rPr>
              <a:t>三个输入端，输出端</a:t>
            </a:r>
            <a:r>
              <a:rPr lang="en-US" altLang="zh-CN" sz="2800" b="1" dirty="0">
                <a:latin typeface="+mn-ea"/>
              </a:rPr>
              <a:t>Y</a:t>
            </a:r>
            <a:r>
              <a:rPr lang="zh-CN" altLang="zh-CN" sz="2800" b="1" dirty="0">
                <a:latin typeface="+mn-ea"/>
              </a:rPr>
              <a:t>需满足如下条件：当</a:t>
            </a:r>
            <a:r>
              <a:rPr lang="en-US" altLang="zh-CN" sz="2800" b="1" dirty="0">
                <a:latin typeface="+mn-ea"/>
              </a:rPr>
              <a:t>A</a:t>
            </a:r>
            <a:r>
              <a:rPr lang="zh-CN" altLang="zh-CN" sz="2800" b="1" dirty="0">
                <a:latin typeface="+mn-ea"/>
              </a:rPr>
              <a:t>导通时</a:t>
            </a:r>
            <a:r>
              <a:rPr lang="en-US" altLang="zh-CN" sz="2800" b="1" dirty="0">
                <a:latin typeface="+mn-ea"/>
              </a:rPr>
              <a:t>B</a:t>
            </a:r>
            <a:r>
              <a:rPr lang="zh-CN" altLang="zh-CN" sz="2800" b="1" dirty="0">
                <a:latin typeface="+mn-ea"/>
              </a:rPr>
              <a:t>和</a:t>
            </a:r>
            <a:r>
              <a:rPr lang="en-US" altLang="zh-CN" sz="2800" b="1" dirty="0">
                <a:latin typeface="+mn-ea"/>
              </a:rPr>
              <a:t>C</a:t>
            </a:r>
            <a:r>
              <a:rPr lang="zh-CN" altLang="zh-CN" sz="2800" b="1" dirty="0">
                <a:latin typeface="+mn-ea"/>
              </a:rPr>
              <a:t>截止；或者当</a:t>
            </a:r>
            <a:r>
              <a:rPr lang="en-US" altLang="zh-CN" sz="2800" b="1" dirty="0">
                <a:latin typeface="+mn-ea"/>
              </a:rPr>
              <a:t>A</a:t>
            </a:r>
            <a:r>
              <a:rPr lang="zh-CN" altLang="zh-CN" sz="2800" b="1" dirty="0">
                <a:latin typeface="+mn-ea"/>
              </a:rPr>
              <a:t>和</a:t>
            </a:r>
            <a:r>
              <a:rPr lang="en-US" altLang="zh-CN" sz="2800" b="1" dirty="0">
                <a:latin typeface="+mn-ea"/>
              </a:rPr>
              <a:t>B</a:t>
            </a:r>
            <a:r>
              <a:rPr lang="zh-CN" altLang="zh-CN" sz="2800" b="1" dirty="0">
                <a:latin typeface="+mn-ea"/>
              </a:rPr>
              <a:t>截止时</a:t>
            </a:r>
            <a:r>
              <a:rPr lang="en-US" altLang="zh-CN" sz="2800" b="1" dirty="0">
                <a:latin typeface="+mn-ea"/>
              </a:rPr>
              <a:t>C</a:t>
            </a:r>
            <a:r>
              <a:rPr lang="zh-CN" altLang="zh-CN" sz="2800" b="1" dirty="0">
                <a:latin typeface="+mn-ea"/>
              </a:rPr>
              <a:t>导通；或者当</a:t>
            </a:r>
            <a:r>
              <a:rPr lang="en-US" altLang="zh-CN" sz="2800" b="1" dirty="0">
                <a:latin typeface="+mn-ea"/>
              </a:rPr>
              <a:t>A</a:t>
            </a:r>
            <a:r>
              <a:rPr lang="zh-CN" altLang="zh-CN" sz="2800" b="1" dirty="0">
                <a:latin typeface="+mn-ea"/>
              </a:rPr>
              <a:t>和</a:t>
            </a:r>
            <a:r>
              <a:rPr lang="en-US" altLang="zh-CN" sz="2800" b="1" dirty="0">
                <a:latin typeface="+mn-ea"/>
              </a:rPr>
              <a:t>C</a:t>
            </a:r>
            <a:r>
              <a:rPr lang="zh-CN" altLang="zh-CN" sz="2800" b="1" dirty="0">
                <a:latin typeface="+mn-ea"/>
              </a:rPr>
              <a:t>导通时</a:t>
            </a:r>
            <a:r>
              <a:rPr lang="en-US" altLang="zh-CN" sz="2800" b="1" dirty="0">
                <a:latin typeface="+mn-ea"/>
              </a:rPr>
              <a:t>B</a:t>
            </a:r>
            <a:r>
              <a:rPr lang="zh-CN" altLang="zh-CN" sz="2800" b="1" dirty="0">
                <a:latin typeface="+mn-ea"/>
              </a:rPr>
              <a:t>截止；或者当</a:t>
            </a:r>
            <a:r>
              <a:rPr lang="en-US" altLang="zh-CN" sz="2800" b="1" dirty="0">
                <a:latin typeface="+mn-ea"/>
              </a:rPr>
              <a:t>A</a:t>
            </a:r>
            <a:r>
              <a:rPr lang="zh-CN" altLang="zh-CN" sz="2800" b="1" dirty="0">
                <a:latin typeface="+mn-ea"/>
              </a:rPr>
              <a:t>截止时</a:t>
            </a:r>
            <a:r>
              <a:rPr lang="en-US" altLang="zh-CN" sz="2800" b="1" dirty="0">
                <a:latin typeface="+mn-ea"/>
              </a:rPr>
              <a:t>B</a:t>
            </a:r>
            <a:r>
              <a:rPr lang="zh-CN" altLang="zh-CN" sz="2800" b="1" dirty="0">
                <a:latin typeface="+mn-ea"/>
              </a:rPr>
              <a:t>和</a:t>
            </a:r>
            <a:r>
              <a:rPr lang="en-US" altLang="zh-CN" sz="2800" b="1" dirty="0">
                <a:latin typeface="+mn-ea"/>
              </a:rPr>
              <a:t>C</a:t>
            </a:r>
            <a:r>
              <a:rPr lang="zh-CN" altLang="zh-CN" sz="2800" b="1" dirty="0">
                <a:latin typeface="+mn-ea"/>
              </a:rPr>
              <a:t>导通。</a:t>
            </a:r>
            <a:endParaRPr lang="zh-CN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5366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标题 1"/>
          <p:cNvSpPr>
            <a:spLocks noGrp="1"/>
          </p:cNvSpPr>
          <p:nvPr>
            <p:ph type="title"/>
          </p:nvPr>
        </p:nvSpPr>
        <p:spPr>
          <a:xfrm>
            <a:off x="313996" y="192088"/>
            <a:ext cx="8002588" cy="1100138"/>
          </a:xfrm>
        </p:spPr>
        <p:txBody>
          <a:bodyPr/>
          <a:lstStyle/>
          <a:p>
            <a:r>
              <a:rPr lang="zh-CN" altLang="en-US" sz="4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解：</a:t>
            </a:r>
          </a:p>
        </p:txBody>
      </p:sp>
      <p:sp>
        <p:nvSpPr>
          <p:cNvPr id="17101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71012" name="Object 9"/>
          <p:cNvGraphicFramePr>
            <a:graphicFrameLocks noChangeAspect="1"/>
          </p:cNvGraphicFramePr>
          <p:nvPr/>
        </p:nvGraphicFramePr>
        <p:xfrm>
          <a:off x="250825" y="2420938"/>
          <a:ext cx="85566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3" imgW="4318000" imgH="203200" progId="Equation.3">
                  <p:embed/>
                </p:oleObj>
              </mc:Choice>
              <mc:Fallback>
                <p:oleObj name="Equation" r:id="rId3" imgW="43180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420938"/>
                        <a:ext cx="855662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3" name="TextBox 14"/>
          <p:cNvSpPr txBox="1">
            <a:spLocks noChangeArrowheads="1"/>
          </p:cNvSpPr>
          <p:nvPr/>
        </p:nvSpPr>
        <p:spPr bwMode="auto">
          <a:xfrm>
            <a:off x="323850" y="1484313"/>
            <a:ext cx="6192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/>
              <a:t>以上</a:t>
            </a:r>
            <a:r>
              <a:rPr lang="zh-CN" altLang="zh-CN" sz="2800" b="1"/>
              <a:t>条件可用命题公式来表示</a:t>
            </a:r>
            <a:r>
              <a:rPr lang="zh-CN" altLang="en-US" sz="2800" b="1"/>
              <a:t>如下：</a:t>
            </a:r>
          </a:p>
        </p:txBody>
      </p:sp>
    </p:spTree>
    <p:extLst>
      <p:ext uri="{BB962C8B-B14F-4D97-AF65-F5344CB8AC3E}">
        <p14:creationId xmlns:p14="http://schemas.microsoft.com/office/powerpoint/2010/main" val="3750104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4D1AF070-42BE-4C06-B00D-A1618FE2F914}" type="slidenum">
              <a:rPr lang="zh-CN" altLang="zh-CN" smtClean="0">
                <a:latin typeface="Arial Black" pitchFamily="34" charset="0"/>
              </a:rPr>
              <a:pPr eaLnBrk="1" hangingPunct="1"/>
              <a:t>3</a:t>
            </a:fld>
            <a:endParaRPr lang="zh-CN" altLang="zh-CN" smtClean="0">
              <a:latin typeface="Arial Black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693738"/>
            <a:ext cx="8229600" cy="38862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80808"/>
                </a:solidFill>
                <a:latin typeface="Times New Roman" pitchFamily="18" charset="0"/>
              </a:rPr>
              <a:t>仓库被盗引例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mtClean="0">
              <a:solidFill>
                <a:srgbClr val="080808"/>
              </a:solidFill>
              <a:latin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3200" smtClean="0">
                <a:solidFill>
                  <a:srgbClr val="080808"/>
                </a:solidFill>
                <a:latin typeface="Times New Roman" pitchFamily="18" charset="0"/>
              </a:rPr>
              <a:t>乙和丁不会同时去仓库</a:t>
            </a:r>
            <a:endParaRPr lang="en-US" sz="3200" smtClean="0">
              <a:solidFill>
                <a:srgbClr val="080808"/>
              </a:solidFill>
              <a:latin typeface="Times New Roman" pitchFamily="18" charset="0"/>
            </a:endParaRPr>
          </a:p>
          <a:p>
            <a:pPr eaLnBrk="1" hangingPunct="1"/>
            <a:endParaRPr lang="en-US" smtClean="0">
              <a:solidFill>
                <a:srgbClr val="080808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5" name="内容占位符 2"/>
          <p:cNvSpPr>
            <a:spLocks noGrp="1"/>
          </p:cNvSpPr>
          <p:nvPr>
            <p:ph idx="1"/>
          </p:nvPr>
        </p:nvSpPr>
        <p:spPr>
          <a:xfrm>
            <a:off x="457200" y="1361282"/>
            <a:ext cx="8229600" cy="728662"/>
          </a:xfrm>
        </p:spPr>
        <p:txBody>
          <a:bodyPr/>
          <a:lstStyle/>
          <a:p>
            <a:r>
              <a:rPr lang="zh-CN" altLang="en-US" sz="2800" b="1" dirty="0">
                <a:latin typeface="+mn-ea"/>
              </a:rPr>
              <a:t>用奎因</a:t>
            </a:r>
            <a:r>
              <a:rPr lang="en-US" altLang="zh-CN" sz="2800" b="1" dirty="0">
                <a:latin typeface="+mn-ea"/>
              </a:rPr>
              <a:t>-</a:t>
            </a:r>
            <a:r>
              <a:rPr lang="zh-CN" altLang="en-US" sz="2800" b="1" dirty="0">
                <a:latin typeface="+mn-ea"/>
              </a:rPr>
              <a:t>莫可拉斯基方法</a:t>
            </a:r>
            <a:r>
              <a:rPr lang="zh-CN" altLang="zh-CN" sz="2800" b="1" dirty="0">
                <a:latin typeface="+mn-ea"/>
              </a:rPr>
              <a:t>进行化简</a:t>
            </a:r>
            <a:r>
              <a:rPr lang="zh-CN" altLang="en-US" sz="2800" b="1" dirty="0">
                <a:latin typeface="+mn-ea"/>
              </a:rPr>
              <a:t>：</a:t>
            </a:r>
          </a:p>
        </p:txBody>
      </p:sp>
      <p:sp>
        <p:nvSpPr>
          <p:cNvPr id="172038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72039" name="Rectangle 4"/>
          <p:cNvSpPr>
            <a:spLocks noChangeArrowheads="1"/>
          </p:cNvSpPr>
          <p:nvPr/>
        </p:nvSpPr>
        <p:spPr bwMode="auto">
          <a:xfrm>
            <a:off x="0" y="2000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/>
              <a:t> </a:t>
            </a:r>
            <a:endParaRPr lang="en-US" altLang="zh-CN" sz="1800"/>
          </a:p>
        </p:txBody>
      </p:sp>
      <p:sp>
        <p:nvSpPr>
          <p:cNvPr id="172040" name="Rectangle 5"/>
          <p:cNvSpPr>
            <a:spLocks noChangeArrowheads="1"/>
          </p:cNvSpPr>
          <p:nvPr/>
        </p:nvSpPr>
        <p:spPr bwMode="auto"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800"/>
              <a:t> </a:t>
            </a:r>
            <a:endParaRPr lang="zh-CN" altLang="zh-CN" sz="1800"/>
          </a:p>
        </p:txBody>
      </p:sp>
      <p:sp>
        <p:nvSpPr>
          <p:cNvPr id="17204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313996" y="192088"/>
            <a:ext cx="8002588" cy="1100138"/>
          </a:xfrm>
        </p:spPr>
        <p:txBody>
          <a:bodyPr/>
          <a:lstStyle/>
          <a:p>
            <a:r>
              <a:rPr lang="zh-CN" altLang="en-US" sz="4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解：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653418"/>
              </p:ext>
            </p:extLst>
          </p:nvPr>
        </p:nvGraphicFramePr>
        <p:xfrm>
          <a:off x="755576" y="2126898"/>
          <a:ext cx="6818968" cy="3657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57530">
                  <a:extLst>
                    <a:ext uri="{9D8B030D-6E8A-4147-A177-3AD203B41FA5}">
                      <a16:colId xmlns:a16="http://schemas.microsoft.com/office/drawing/2014/main" xmlns="" val="2761156228"/>
                    </a:ext>
                  </a:extLst>
                </a:gridCol>
                <a:gridCol w="1950289">
                  <a:extLst>
                    <a:ext uri="{9D8B030D-6E8A-4147-A177-3AD203B41FA5}">
                      <a16:colId xmlns:a16="http://schemas.microsoft.com/office/drawing/2014/main" xmlns="" val="1584390341"/>
                    </a:ext>
                  </a:extLst>
                </a:gridCol>
                <a:gridCol w="1602023">
                  <a:extLst>
                    <a:ext uri="{9D8B030D-6E8A-4147-A177-3AD203B41FA5}">
                      <a16:colId xmlns:a16="http://schemas.microsoft.com/office/drawing/2014/main" xmlns="" val="3443594637"/>
                    </a:ext>
                  </a:extLst>
                </a:gridCol>
                <a:gridCol w="1409126">
                  <a:extLst>
                    <a:ext uri="{9D8B030D-6E8A-4147-A177-3AD203B41FA5}">
                      <a16:colId xmlns:a16="http://schemas.microsoft.com/office/drawing/2014/main" xmlns="" val="1086612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编号（合并）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极小项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角码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标记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2408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400" b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∧</a:t>
                      </a:r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</a:t>
                      </a:r>
                      <a:r>
                        <a:rPr lang="en-US" altLang="zh-CN" sz="2400" b="1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2400" b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∧</a:t>
                      </a:r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</a:t>
                      </a:r>
                      <a:r>
                        <a:rPr lang="en-US" altLang="zh-CN" sz="2400" b="1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400" b="1" baseline="-250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</a:t>
                      </a:r>
                      <a:endParaRPr lang="zh-CN" altLang="en-US" sz="2400" b="1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6084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</a:t>
                      </a:r>
                      <a:r>
                        <a:rPr lang="en-US" altLang="zh-CN" sz="2400" b="1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400" b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∧</a:t>
                      </a:r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</a:t>
                      </a:r>
                      <a:r>
                        <a:rPr lang="en-US" altLang="zh-CN" sz="2400" b="1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2400" b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∧</a:t>
                      </a:r>
                      <a:r>
                        <a:rPr lang="en-US" altLang="zh-CN" sz="2400" b="1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400" b="1" baseline="-250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001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</a:t>
                      </a:r>
                      <a:endParaRPr lang="zh-CN" altLang="en-US" sz="2400" b="1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9874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400" b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∧</a:t>
                      </a:r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</a:t>
                      </a:r>
                      <a:r>
                        <a:rPr lang="en-US" altLang="zh-CN" sz="2400" b="1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2400" b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∧</a:t>
                      </a:r>
                      <a:r>
                        <a:rPr lang="en-US" altLang="zh-CN" sz="2400" b="1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400" b="1" baseline="-250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</a:t>
                      </a:r>
                      <a:endParaRPr lang="zh-CN" altLang="en-US" sz="2400" b="1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4036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</a:t>
                      </a:r>
                      <a:r>
                        <a:rPr lang="en-US" altLang="zh-CN" sz="2400" b="1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400" b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∧</a:t>
                      </a:r>
                      <a:r>
                        <a:rPr lang="en-US" altLang="zh-CN" sz="2400" b="1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2400" b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∧</a:t>
                      </a:r>
                      <a:r>
                        <a:rPr lang="en-US" altLang="zh-CN" sz="2400" b="1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400" b="1" baseline="-250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011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</a:t>
                      </a:r>
                      <a:endParaRPr lang="zh-CN" altLang="en-US" sz="2400" b="1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7902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（</a:t>
                      </a:r>
                      <a:r>
                        <a:rPr lang="en-US" altLang="zh-CN" sz="2400" dirty="0"/>
                        <a:t>1</a:t>
                      </a:r>
                      <a:r>
                        <a:rPr lang="zh-CN" altLang="en-US" sz="2400" dirty="0"/>
                        <a:t>，</a:t>
                      </a:r>
                      <a:r>
                        <a:rPr lang="en-US" altLang="zh-CN" sz="2400" dirty="0"/>
                        <a:t>3</a:t>
                      </a:r>
                      <a:r>
                        <a:rPr lang="zh-CN" altLang="en-US" sz="240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400" b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∧</a:t>
                      </a:r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</a:t>
                      </a:r>
                      <a:r>
                        <a:rPr lang="en-US" altLang="zh-CN" sz="2400" b="1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10-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4916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（</a:t>
                      </a:r>
                      <a:r>
                        <a:rPr lang="en-US" altLang="zh-CN" sz="2400" dirty="0"/>
                        <a:t>2</a:t>
                      </a:r>
                      <a:r>
                        <a:rPr lang="zh-CN" altLang="en-US" sz="2400" dirty="0"/>
                        <a:t>，</a:t>
                      </a:r>
                      <a:r>
                        <a:rPr lang="en-US" altLang="zh-CN" sz="2400" dirty="0"/>
                        <a:t>3</a:t>
                      </a:r>
                      <a:r>
                        <a:rPr lang="zh-CN" altLang="en-US" sz="240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</a:t>
                      </a:r>
                      <a:r>
                        <a:rPr lang="en-US" altLang="zh-CN" sz="2400" b="1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2400" b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∧</a:t>
                      </a:r>
                      <a:r>
                        <a:rPr lang="en-US" altLang="zh-CN" sz="2400" b="1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-01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213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（</a:t>
                      </a:r>
                      <a:r>
                        <a:rPr lang="en-US" altLang="zh-CN" sz="2400" dirty="0"/>
                        <a:t>2</a:t>
                      </a:r>
                      <a:r>
                        <a:rPr lang="zh-CN" altLang="en-US" sz="2400" dirty="0"/>
                        <a:t>，</a:t>
                      </a:r>
                      <a:r>
                        <a:rPr lang="en-US" altLang="zh-CN" sz="2400" dirty="0"/>
                        <a:t>4</a:t>
                      </a:r>
                      <a:r>
                        <a:rPr lang="zh-CN" altLang="en-US" sz="240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</a:t>
                      </a:r>
                      <a:r>
                        <a:rPr lang="en-US" altLang="zh-CN" sz="2400" b="1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400" b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∧</a:t>
                      </a:r>
                      <a:r>
                        <a:rPr lang="en-US" altLang="zh-CN" sz="2400" b="1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400" b="1" baseline="-250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0-1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9991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802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标题 1"/>
          <p:cNvSpPr>
            <a:spLocks noGrp="1"/>
          </p:cNvSpPr>
          <p:nvPr>
            <p:ph type="title"/>
          </p:nvPr>
        </p:nvSpPr>
        <p:spPr>
          <a:xfrm>
            <a:off x="457200" y="65088"/>
            <a:ext cx="8229600" cy="1042987"/>
          </a:xfrm>
        </p:spPr>
        <p:txBody>
          <a:bodyPr/>
          <a:lstStyle/>
          <a:p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解：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8963" name="内容占位符 2"/>
          <p:cNvSpPr>
            <a:spLocks noGrp="1"/>
          </p:cNvSpPr>
          <p:nvPr>
            <p:ph idx="1"/>
          </p:nvPr>
        </p:nvSpPr>
        <p:spPr>
          <a:xfrm>
            <a:off x="457200" y="1384414"/>
            <a:ext cx="8229600" cy="67685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(1,3), (2,4),  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最简展开式为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96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245E4C-7DB3-42E2-845F-48D455D96E65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040954"/>
              </p:ext>
            </p:extLst>
          </p:nvPr>
        </p:nvGraphicFramePr>
        <p:xfrm>
          <a:off x="796034" y="2026146"/>
          <a:ext cx="44910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公式" r:id="rId4" imgW="1777680" imgH="203040" progId="Equation.3">
                  <p:embed/>
                </p:oleObj>
              </mc:Choice>
              <mc:Fallback>
                <p:oleObj name="公式" r:id="rId4" imgW="1777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034" y="2026146"/>
                        <a:ext cx="449103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38"/>
          <p:cNvGrpSpPr>
            <a:grpSpLocks/>
          </p:cNvGrpSpPr>
          <p:nvPr/>
        </p:nvGrpSpPr>
        <p:grpSpPr bwMode="auto">
          <a:xfrm>
            <a:off x="727702" y="3537766"/>
            <a:ext cx="8229599" cy="2356621"/>
            <a:chOff x="684111" y="2409915"/>
            <a:chExt cx="8753504" cy="2808167"/>
          </a:xfrm>
          <a:solidFill>
            <a:schemeClr val="bg1"/>
          </a:solidFill>
        </p:grpSpPr>
        <p:sp>
          <p:nvSpPr>
            <p:cNvPr id="17" name="Text Box 30"/>
            <p:cNvSpPr txBox="1">
              <a:spLocks noChangeArrowheads="1"/>
            </p:cNvSpPr>
            <p:nvPr/>
          </p:nvSpPr>
          <p:spPr bwMode="auto">
            <a:xfrm>
              <a:off x="3641924" y="4639364"/>
              <a:ext cx="2308027" cy="57871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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A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∧C</a:t>
              </a:r>
              <a:endParaRPr lang="zh-CN" altLang="zh-CN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Text Box 10"/>
            <p:cNvSpPr txBox="1">
              <a:spLocks noChangeArrowheads="1"/>
            </p:cNvSpPr>
            <p:nvPr/>
          </p:nvSpPr>
          <p:spPr bwMode="auto">
            <a:xfrm>
              <a:off x="714348" y="2552791"/>
              <a:ext cx="428628" cy="50006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zh-CN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3696225" y="2409915"/>
              <a:ext cx="1914981" cy="5715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∧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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zh-CN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0" name="组合 32"/>
            <p:cNvGrpSpPr>
              <a:grpSpLocks/>
            </p:cNvGrpSpPr>
            <p:nvPr/>
          </p:nvGrpSpPr>
          <p:grpSpPr bwMode="auto">
            <a:xfrm>
              <a:off x="1071538" y="2695667"/>
              <a:ext cx="5084169" cy="2304969"/>
              <a:chOff x="2059599" y="2981419"/>
              <a:chExt cx="1876222" cy="704137"/>
            </a:xfrm>
            <a:grpFill/>
          </p:grpSpPr>
          <p:sp>
            <p:nvSpPr>
              <p:cNvPr id="25" name="AutoShape 7"/>
              <p:cNvSpPr>
                <a:spLocks noChangeArrowheads="1"/>
              </p:cNvSpPr>
              <p:nvPr/>
            </p:nvSpPr>
            <p:spPr bwMode="auto">
              <a:xfrm flipH="1">
                <a:off x="3177078" y="3225452"/>
                <a:ext cx="306672" cy="184296"/>
              </a:xfrm>
              <a:prstGeom prst="flowChartOnlineStorage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cxnSp>
            <p:nvCxnSpPr>
              <p:cNvPr id="26" name="AutoShape 8"/>
              <p:cNvCxnSpPr>
                <a:cxnSpLocks noChangeShapeType="1"/>
              </p:cNvCxnSpPr>
              <p:nvPr/>
            </p:nvCxnSpPr>
            <p:spPr bwMode="auto">
              <a:xfrm flipV="1">
                <a:off x="2102640" y="3049418"/>
                <a:ext cx="584271" cy="4778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" name="AutoShape 9"/>
              <p:cNvCxnSpPr>
                <a:cxnSpLocks noChangeShapeType="1"/>
                <a:endCxn id="41" idx="3"/>
              </p:cNvCxnSpPr>
              <p:nvPr/>
            </p:nvCxnSpPr>
            <p:spPr bwMode="auto">
              <a:xfrm>
                <a:off x="2093250" y="3140930"/>
                <a:ext cx="233623" cy="637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" name="AutoShape 12"/>
              <p:cNvCxnSpPr>
                <a:cxnSpLocks noChangeShapeType="1"/>
              </p:cNvCxnSpPr>
              <p:nvPr/>
            </p:nvCxnSpPr>
            <p:spPr bwMode="auto">
              <a:xfrm>
                <a:off x="2468495" y="3137920"/>
                <a:ext cx="218416" cy="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9" name="AutoShape 13"/>
              <p:cNvCxnSpPr>
                <a:cxnSpLocks noChangeShapeType="1"/>
              </p:cNvCxnSpPr>
              <p:nvPr/>
            </p:nvCxnSpPr>
            <p:spPr bwMode="auto">
              <a:xfrm>
                <a:off x="2476114" y="3622005"/>
                <a:ext cx="218416" cy="6991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0" name="AutoShape 16"/>
              <p:cNvSpPr>
                <a:spLocks noChangeArrowheads="1"/>
              </p:cNvSpPr>
              <p:nvPr/>
            </p:nvSpPr>
            <p:spPr bwMode="auto">
              <a:xfrm>
                <a:off x="2686911" y="2981419"/>
                <a:ext cx="265401" cy="216071"/>
              </a:xfrm>
              <a:prstGeom prst="flowChartDelay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cxnSp>
            <p:nvCxnSpPr>
              <p:cNvPr id="31" name="AutoShape 17"/>
              <p:cNvCxnSpPr>
                <a:cxnSpLocks noChangeShapeType="1"/>
              </p:cNvCxnSpPr>
              <p:nvPr/>
            </p:nvCxnSpPr>
            <p:spPr bwMode="auto">
              <a:xfrm>
                <a:off x="3476766" y="3318235"/>
                <a:ext cx="459055" cy="6991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" name="AutoShape 19"/>
              <p:cNvCxnSpPr>
                <a:cxnSpLocks noChangeShapeType="1"/>
              </p:cNvCxnSpPr>
              <p:nvPr/>
            </p:nvCxnSpPr>
            <p:spPr bwMode="auto">
              <a:xfrm>
                <a:off x="2965646" y="3087548"/>
                <a:ext cx="253338" cy="192557"/>
              </a:xfrm>
              <a:prstGeom prst="bentConnector3">
                <a:avLst>
                  <a:gd name="adj1" fmla="val 49875"/>
                </a:avLst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 type="triangle" w="med" len="med"/>
              </a:ln>
            </p:spPr>
          </p:cxnSp>
          <p:cxnSp>
            <p:nvCxnSpPr>
              <p:cNvPr id="33" name="AutoShape 20"/>
              <p:cNvCxnSpPr>
                <a:cxnSpLocks noChangeShapeType="1"/>
              </p:cNvCxnSpPr>
              <p:nvPr/>
            </p:nvCxnSpPr>
            <p:spPr bwMode="auto">
              <a:xfrm flipV="1">
                <a:off x="2965646" y="3362085"/>
                <a:ext cx="245718" cy="214164"/>
              </a:xfrm>
              <a:prstGeom prst="bentConnector3">
                <a:avLst>
                  <a:gd name="adj1" fmla="val 49870"/>
                </a:avLst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 type="triangle" w="med" len="med"/>
              </a:ln>
            </p:spPr>
          </p:cxnSp>
          <p:cxnSp>
            <p:nvCxnSpPr>
              <p:cNvPr id="34" name="AutoShape 21"/>
              <p:cNvCxnSpPr>
                <a:cxnSpLocks noChangeShapeType="1"/>
              </p:cNvCxnSpPr>
              <p:nvPr/>
            </p:nvCxnSpPr>
            <p:spPr bwMode="auto">
              <a:xfrm>
                <a:off x="2059599" y="3514605"/>
                <a:ext cx="642550" cy="6991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grpSp>
            <p:nvGrpSpPr>
              <p:cNvPr id="35" name="Group 22"/>
              <p:cNvGrpSpPr>
                <a:grpSpLocks/>
              </p:cNvGrpSpPr>
              <p:nvPr/>
            </p:nvGrpSpPr>
            <p:grpSpPr bwMode="auto">
              <a:xfrm>
                <a:off x="2326873" y="3091362"/>
                <a:ext cx="141589" cy="100409"/>
                <a:chOff x="8169" y="6811"/>
                <a:chExt cx="223" cy="158"/>
              </a:xfrm>
              <a:grpFill/>
            </p:grpSpPr>
            <p:sp>
              <p:nvSpPr>
                <p:cNvPr id="41" name="AutoShape 23"/>
                <p:cNvSpPr>
                  <a:spLocks noChangeArrowheads="1"/>
                </p:cNvSpPr>
                <p:nvPr/>
              </p:nvSpPr>
              <p:spPr bwMode="auto">
                <a:xfrm rot="5400000">
                  <a:off x="8161" y="6819"/>
                  <a:ext cx="158" cy="142"/>
                </a:xfrm>
                <a:prstGeom prst="triangle">
                  <a:avLst>
                    <a:gd name="adj" fmla="val 50000"/>
                  </a:avLst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42" name="Oval 24"/>
                <p:cNvSpPr>
                  <a:spLocks noChangeArrowheads="1"/>
                </p:cNvSpPr>
                <p:nvPr/>
              </p:nvSpPr>
              <p:spPr bwMode="auto">
                <a:xfrm>
                  <a:off x="8311" y="6860"/>
                  <a:ext cx="81" cy="71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</p:grpSp>
          <p:grpSp>
            <p:nvGrpSpPr>
              <p:cNvPr id="36" name="Group 25"/>
              <p:cNvGrpSpPr>
                <a:grpSpLocks/>
              </p:cNvGrpSpPr>
              <p:nvPr/>
            </p:nvGrpSpPr>
            <p:grpSpPr bwMode="auto">
              <a:xfrm>
                <a:off x="2345278" y="3576249"/>
                <a:ext cx="130795" cy="100409"/>
                <a:chOff x="8198" y="7406"/>
                <a:chExt cx="206" cy="158"/>
              </a:xfrm>
              <a:grpFill/>
            </p:grpSpPr>
            <p:sp>
              <p:nvSpPr>
                <p:cNvPr id="39" name="AutoShape 26"/>
                <p:cNvSpPr>
                  <a:spLocks noChangeArrowheads="1"/>
                </p:cNvSpPr>
                <p:nvPr/>
              </p:nvSpPr>
              <p:spPr bwMode="auto">
                <a:xfrm rot="5400000">
                  <a:off x="8190" y="7414"/>
                  <a:ext cx="158" cy="142"/>
                </a:xfrm>
                <a:prstGeom prst="triangle">
                  <a:avLst>
                    <a:gd name="adj" fmla="val 50000"/>
                  </a:avLst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40" name="Oval 27"/>
                <p:cNvSpPr>
                  <a:spLocks noChangeArrowheads="1"/>
                </p:cNvSpPr>
                <p:nvPr/>
              </p:nvSpPr>
              <p:spPr bwMode="auto">
                <a:xfrm>
                  <a:off x="8323" y="7445"/>
                  <a:ext cx="81" cy="71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</p:grpSp>
          <p:cxnSp>
            <p:nvCxnSpPr>
              <p:cNvPr id="37" name="AutoShape 28"/>
              <p:cNvCxnSpPr>
                <a:cxnSpLocks noChangeShapeType="1"/>
              </p:cNvCxnSpPr>
              <p:nvPr/>
            </p:nvCxnSpPr>
            <p:spPr bwMode="auto">
              <a:xfrm>
                <a:off x="2059599" y="3621370"/>
                <a:ext cx="285719" cy="6991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8" name="AutoShape 29"/>
              <p:cNvSpPr>
                <a:spLocks noChangeArrowheads="1"/>
              </p:cNvSpPr>
              <p:nvPr/>
            </p:nvSpPr>
            <p:spPr bwMode="auto">
              <a:xfrm>
                <a:off x="2702149" y="3469485"/>
                <a:ext cx="265401" cy="216071"/>
              </a:xfrm>
              <a:prstGeom prst="flowChartDelay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sp>
          <p:nvSpPr>
            <p:cNvPr id="21" name="Text Box 31"/>
            <p:cNvSpPr txBox="1">
              <a:spLocks noChangeArrowheads="1"/>
            </p:cNvSpPr>
            <p:nvPr/>
          </p:nvSpPr>
          <p:spPr bwMode="auto">
            <a:xfrm>
              <a:off x="5278616" y="3470528"/>
              <a:ext cx="4158999" cy="9424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∧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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)∨(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A∧C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)</a:t>
              </a:r>
              <a:endParaRPr lang="zh-CN" altLang="zh-CN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714348" y="3005889"/>
              <a:ext cx="428628" cy="66751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zh-CN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684111" y="4085722"/>
              <a:ext cx="428628" cy="50006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zh-CN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Text Box 10"/>
            <p:cNvSpPr txBox="1">
              <a:spLocks noChangeArrowheads="1"/>
            </p:cNvSpPr>
            <p:nvPr/>
          </p:nvSpPr>
          <p:spPr bwMode="auto">
            <a:xfrm>
              <a:off x="714348" y="4589644"/>
              <a:ext cx="428628" cy="39203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zh-CN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3" name="内容占位符 2"/>
          <p:cNvSpPr txBox="1">
            <a:spLocks/>
          </p:cNvSpPr>
          <p:nvPr/>
        </p:nvSpPr>
        <p:spPr bwMode="auto">
          <a:xfrm>
            <a:off x="489492" y="3016742"/>
            <a:ext cx="8229600" cy="676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组合电路图为：</a:t>
            </a:r>
            <a:endParaRPr lang="zh-CN" altLang="zh-CN" sz="2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882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E9C05182-B1D1-4B25-A4E2-B280365217AD}" type="slidenum">
              <a:rPr lang="zh-CN" altLang="zh-CN" smtClean="0">
                <a:latin typeface="Arial Black" pitchFamily="34" charset="0"/>
              </a:rPr>
              <a:pPr eaLnBrk="1" hangingPunct="1"/>
              <a:t>4</a:t>
            </a:fld>
            <a:endParaRPr lang="zh-CN" altLang="zh-CN" smtClean="0">
              <a:latin typeface="Arial Black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549275"/>
            <a:ext cx="8229600" cy="1295400"/>
          </a:xfrm>
        </p:spPr>
        <p:txBody>
          <a:bodyPr/>
          <a:lstStyle/>
          <a:p>
            <a:pPr eaLnBrk="1" hangingPunct="1"/>
            <a:r>
              <a:rPr lang="zh-CN" altLang="zh-CN" smtClean="0">
                <a:latin typeface="Times New Roman" pitchFamily="18" charset="0"/>
                <a:cs typeface="Times New Roman" pitchFamily="18" charset="0"/>
              </a:rPr>
              <a:t>1.4 </a:t>
            </a:r>
            <a:r>
              <a:rPr lang="zh-CN" smtClean="0">
                <a:latin typeface="宋体" pitchFamily="2" charset="-122"/>
              </a:rPr>
              <a:t>联结词全功能集</a:t>
            </a:r>
            <a:r>
              <a:rPr lang="zh-CN" b="0" smtClean="0"/>
              <a:t> 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89138"/>
            <a:ext cx="7315200" cy="3886200"/>
          </a:xfrm>
        </p:spPr>
        <p:txBody>
          <a:bodyPr/>
          <a:lstStyle/>
          <a:p>
            <a:pPr algn="just" eaLnBrk="1" hangingPunct="1">
              <a:buSzPct val="150000"/>
              <a:buFont typeface="Wingdings" pitchFamily="2" charset="2"/>
              <a:buChar char="§"/>
            </a:pPr>
            <a:r>
              <a:rPr lang="zh-CN" smtClean="0">
                <a:latin typeface="宋体" pitchFamily="2" charset="-122"/>
              </a:rPr>
              <a:t>复合联结词</a:t>
            </a:r>
          </a:p>
          <a:p>
            <a:pPr lvl="1" algn="just" eaLnBrk="1" hangingPunct="1"/>
            <a:r>
              <a:rPr lang="zh-CN" altLang="zh-CN" smtClean="0">
                <a:latin typeface="宋体" pitchFamily="2" charset="-122"/>
              </a:rPr>
              <a:t> </a:t>
            </a:r>
            <a:r>
              <a:rPr lang="zh-CN" smtClean="0">
                <a:latin typeface="宋体" pitchFamily="2" charset="-122"/>
              </a:rPr>
              <a:t>与非式</a:t>
            </a:r>
          </a:p>
          <a:p>
            <a:pPr lvl="1" algn="just" eaLnBrk="1" hangingPunct="1"/>
            <a:r>
              <a:rPr lang="zh-CN" altLang="zh-CN" smtClean="0">
                <a:latin typeface="宋体" pitchFamily="2" charset="-122"/>
              </a:rPr>
              <a:t> </a:t>
            </a:r>
            <a:r>
              <a:rPr lang="zh-CN" smtClean="0">
                <a:latin typeface="宋体" pitchFamily="2" charset="-122"/>
              </a:rPr>
              <a:t>或非式</a:t>
            </a:r>
            <a:endParaRPr lang="zh-CN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SzPct val="150000"/>
              <a:buFont typeface="Wingdings" pitchFamily="2" charset="2"/>
              <a:buChar char="§"/>
            </a:pPr>
            <a:r>
              <a:rPr lang="zh-CN" smtClean="0">
                <a:latin typeface="宋体" pitchFamily="2" charset="-122"/>
              </a:rPr>
              <a:t>真值函数</a:t>
            </a:r>
          </a:p>
          <a:p>
            <a:pPr algn="just" eaLnBrk="1" hangingPunct="1">
              <a:buSzPct val="150000"/>
              <a:buFont typeface="Wingdings" pitchFamily="2" charset="2"/>
              <a:buChar char="§"/>
            </a:pPr>
            <a:r>
              <a:rPr lang="zh-CN" smtClean="0">
                <a:latin typeface="宋体" pitchFamily="2" charset="-122"/>
              </a:rPr>
              <a:t>联结词全功能集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8A933241-110E-4947-94B9-41B8DCC61930}" type="slidenum">
              <a:rPr lang="zh-CN" altLang="zh-CN" smtClean="0">
                <a:latin typeface="Arial Black" pitchFamily="34" charset="0"/>
              </a:rPr>
              <a:pPr eaLnBrk="1" hangingPunct="1"/>
              <a:t>5</a:t>
            </a:fld>
            <a:endParaRPr lang="zh-CN" altLang="zh-CN" smtClean="0">
              <a:latin typeface="Arial Black" pitchFamily="34" charset="0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228600" y="1628775"/>
            <a:ext cx="8088313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5000"/>
              </a:spcBef>
              <a:buClr>
                <a:schemeClr val="accent2"/>
              </a:buClr>
              <a:buSzPct val="80000"/>
            </a:pPr>
            <a:r>
              <a:rPr lang="zh-CN" sz="2800" b="1">
                <a:solidFill>
                  <a:srgbClr val="FF3300"/>
                </a:solidFill>
                <a:latin typeface="Times New Roman" pitchFamily="18" charset="0"/>
                <a:ea typeface="黑体" pitchFamily="49" charset="-122"/>
              </a:rPr>
              <a:t>定义</a:t>
            </a:r>
            <a:r>
              <a:rPr lang="zh-CN" altLang="zh-CN" sz="2800" b="1">
                <a:solidFill>
                  <a:srgbClr val="FF3300"/>
                </a:solidFill>
                <a:latin typeface="Times New Roman" pitchFamily="18" charset="0"/>
                <a:ea typeface="黑体" pitchFamily="49" charset="-122"/>
              </a:rPr>
              <a:t>1.1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黑体" pitchFamily="49" charset="-122"/>
              </a:rPr>
              <a:t>9</a:t>
            </a:r>
            <a:r>
              <a:rPr lang="zh-CN" altLang="zh-CN" sz="2800" b="1">
                <a:latin typeface="Times New Roman" pitchFamily="18" charset="0"/>
                <a:ea typeface="黑体" pitchFamily="49" charset="-122"/>
              </a:rPr>
              <a:t>  </a:t>
            </a:r>
            <a:r>
              <a:rPr lang="zh-CN" sz="2800" b="1">
                <a:latin typeface="Times New Roman" pitchFamily="18" charset="0"/>
                <a:ea typeface="黑体" pitchFamily="49" charset="-122"/>
              </a:rPr>
              <a:t>设</a:t>
            </a:r>
            <a:r>
              <a:rPr lang="zh-CN" altLang="zh-CN" sz="2800" b="1">
                <a:latin typeface="Times New Roman" pitchFamily="18" charset="0"/>
                <a:ea typeface="黑体" pitchFamily="49" charset="-122"/>
              </a:rPr>
              <a:t>p,q</a:t>
            </a:r>
            <a:r>
              <a:rPr lang="zh-CN" sz="2800" b="1">
                <a:latin typeface="Times New Roman" pitchFamily="18" charset="0"/>
                <a:ea typeface="黑体" pitchFamily="49" charset="-122"/>
              </a:rPr>
              <a:t>是两个命题，复合命题“</a:t>
            </a:r>
            <a:r>
              <a:rPr lang="zh-CN" altLang="zh-CN" sz="2800" b="1">
                <a:latin typeface="Times New Roman" pitchFamily="18" charset="0"/>
                <a:ea typeface="黑体" pitchFamily="49" charset="-122"/>
              </a:rPr>
              <a:t>p</a:t>
            </a:r>
            <a:r>
              <a:rPr lang="zh-CN" sz="2800" b="1">
                <a:latin typeface="Times New Roman" pitchFamily="18" charset="0"/>
                <a:ea typeface="黑体" pitchFamily="49" charset="-122"/>
              </a:rPr>
              <a:t>与</a:t>
            </a:r>
            <a:r>
              <a:rPr lang="zh-CN" altLang="zh-CN" sz="2800" b="1">
                <a:latin typeface="Times New Roman" pitchFamily="18" charset="0"/>
                <a:ea typeface="黑体" pitchFamily="49" charset="-122"/>
              </a:rPr>
              <a:t>q</a:t>
            </a:r>
            <a:r>
              <a:rPr lang="zh-CN" sz="2800" b="1">
                <a:latin typeface="Times New Roman" pitchFamily="18" charset="0"/>
                <a:ea typeface="黑体" pitchFamily="49" charset="-122"/>
              </a:rPr>
              <a:t>的否定”称为</a:t>
            </a:r>
            <a:r>
              <a:rPr lang="zh-CN" altLang="zh-CN" sz="2800" b="1">
                <a:latin typeface="Times New Roman" pitchFamily="18" charset="0"/>
                <a:ea typeface="黑体" pitchFamily="49" charset="-122"/>
              </a:rPr>
              <a:t>p</a:t>
            </a:r>
            <a:r>
              <a:rPr lang="zh-CN" sz="2800" b="1">
                <a:latin typeface="Times New Roman" pitchFamily="18" charset="0"/>
                <a:ea typeface="黑体" pitchFamily="49" charset="-122"/>
              </a:rPr>
              <a:t>与</a:t>
            </a:r>
            <a:r>
              <a:rPr lang="zh-CN" altLang="zh-CN" sz="2800" b="1">
                <a:latin typeface="Times New Roman" pitchFamily="18" charset="0"/>
                <a:ea typeface="黑体" pitchFamily="49" charset="-122"/>
              </a:rPr>
              <a:t>q</a:t>
            </a:r>
            <a:r>
              <a:rPr lang="zh-CN" sz="2800" b="1">
                <a:latin typeface="Times New Roman" pitchFamily="18" charset="0"/>
                <a:ea typeface="黑体" pitchFamily="49" charset="-122"/>
              </a:rPr>
              <a:t>的</a:t>
            </a:r>
            <a:r>
              <a:rPr 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与非式</a:t>
            </a:r>
            <a:r>
              <a:rPr lang="zh-CN" sz="2800" b="1">
                <a:latin typeface="Times New Roman" pitchFamily="18" charset="0"/>
                <a:ea typeface="黑体" pitchFamily="49" charset="-122"/>
              </a:rPr>
              <a:t>，记作</a:t>
            </a:r>
            <a:r>
              <a:rPr lang="zh-CN" altLang="zh-CN" sz="2800" b="1">
                <a:latin typeface="Times New Roman" pitchFamily="18" charset="0"/>
                <a:ea typeface="黑体" pitchFamily="49" charset="-122"/>
              </a:rPr>
              <a:t>p</a:t>
            </a:r>
            <a:r>
              <a:rPr lang="zh-CN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q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，即</a:t>
            </a:r>
            <a:r>
              <a:rPr lang="zh-CN" altLang="zh-CN" sz="2800" b="1">
                <a:latin typeface="Times New Roman" pitchFamily="18" charset="0"/>
                <a:ea typeface="黑体" pitchFamily="49" charset="-122"/>
              </a:rPr>
              <a:t>p</a:t>
            </a:r>
            <a:r>
              <a:rPr lang="zh-CN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q </a:t>
            </a:r>
            <a:r>
              <a:rPr lang="zh-CN" altLang="zh-CN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 </a:t>
            </a:r>
            <a:r>
              <a:rPr lang="zh-CN" altLang="zh-CN" sz="2800" b="1"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</a:t>
            </a:r>
            <a:r>
              <a:rPr lang="zh-CN" altLang="zh-CN" sz="2800" b="1">
                <a:latin typeface="Times New Roman" pitchFamily="18" charset="0"/>
                <a:ea typeface="黑体" pitchFamily="49" charset="-122"/>
              </a:rPr>
              <a:t>(p</a:t>
            </a:r>
            <a:r>
              <a:rPr lang="zh-CN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q</a:t>
            </a:r>
            <a:r>
              <a:rPr lang="zh-CN" altLang="zh-CN" sz="2800" b="1">
                <a:latin typeface="Times New Roman" pitchFamily="18" charset="0"/>
                <a:ea typeface="黑体" pitchFamily="49" charset="-122"/>
              </a:rPr>
              <a:t>)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。</a:t>
            </a:r>
            <a:r>
              <a:rPr 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</a:t>
            </a:r>
            <a:r>
              <a:rPr lang="zh-CN" sz="2800" b="1">
                <a:latin typeface="Times New Roman" pitchFamily="18" charset="0"/>
                <a:ea typeface="黑体" pitchFamily="49" charset="-122"/>
              </a:rPr>
              <a:t>称作</a:t>
            </a:r>
            <a:r>
              <a:rPr 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与非联结词</a:t>
            </a:r>
            <a:r>
              <a:rPr lang="zh-CN" sz="2800" b="1">
                <a:latin typeface="Times New Roman" pitchFamily="18" charset="0"/>
                <a:ea typeface="黑体" pitchFamily="49" charset="-122"/>
              </a:rPr>
              <a:t>。 </a:t>
            </a:r>
            <a:r>
              <a:rPr lang="zh-CN" altLang="zh-CN" sz="2800" b="1">
                <a:latin typeface="Times New Roman" pitchFamily="18" charset="0"/>
                <a:ea typeface="黑体" pitchFamily="49" charset="-122"/>
              </a:rPr>
              <a:t>p</a:t>
            </a:r>
            <a:r>
              <a:rPr lang="zh-CN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q</a:t>
            </a:r>
            <a:r>
              <a:rPr lang="zh-CN" sz="2800" b="1">
                <a:latin typeface="Times New Roman" pitchFamily="18" charset="0"/>
                <a:ea typeface="黑体" pitchFamily="49" charset="-122"/>
              </a:rPr>
              <a:t>为真当且仅当</a:t>
            </a:r>
            <a:r>
              <a:rPr lang="zh-CN" altLang="zh-CN" sz="2800" b="1">
                <a:latin typeface="Times New Roman" pitchFamily="18" charset="0"/>
                <a:ea typeface="黑体" pitchFamily="49" charset="-122"/>
              </a:rPr>
              <a:t>p,q</a:t>
            </a:r>
            <a:r>
              <a:rPr lang="zh-CN" sz="2800" b="1">
                <a:latin typeface="Times New Roman" pitchFamily="18" charset="0"/>
                <a:ea typeface="黑体" pitchFamily="49" charset="-122"/>
              </a:rPr>
              <a:t>不同时为真。</a:t>
            </a:r>
          </a:p>
          <a:p>
            <a:pPr algn="just" eaLnBrk="1" hangingPunct="1">
              <a:lnSpc>
                <a:spcPct val="125000"/>
              </a:lnSpc>
              <a:spcBef>
                <a:spcPct val="5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zh-CN" sz="2800" b="1">
                <a:latin typeface="宋体" pitchFamily="2" charset="-122"/>
                <a:ea typeface="黑体" pitchFamily="49" charset="-122"/>
              </a:rPr>
              <a:t>        </a:t>
            </a:r>
            <a:r>
              <a:rPr lang="en-US" altLang="zh-CN" sz="2800" b="1"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zh-CN" sz="2800" b="1">
                <a:latin typeface="Times New Roman" pitchFamily="18" charset="0"/>
                <a:ea typeface="黑体" pitchFamily="49" charset="-122"/>
              </a:rPr>
              <a:t> p             q                p</a:t>
            </a:r>
            <a:r>
              <a:rPr lang="zh-CN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q</a:t>
            </a:r>
            <a:r>
              <a:rPr lang="zh-CN" altLang="zh-CN" sz="2800" b="1">
                <a:latin typeface="Times New Roman" pitchFamily="18" charset="0"/>
                <a:ea typeface="黑体" pitchFamily="49" charset="-122"/>
              </a:rPr>
              <a:t> </a:t>
            </a:r>
          </a:p>
          <a:p>
            <a:pPr algn="just" eaLnBrk="1" hangingPunct="1">
              <a:lnSpc>
                <a:spcPct val="125000"/>
              </a:lnSpc>
              <a:spcBef>
                <a:spcPct val="5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zh-CN" sz="2800" b="1">
                <a:latin typeface="Times New Roman" pitchFamily="18" charset="0"/>
                <a:ea typeface="黑体" pitchFamily="49" charset="-122"/>
              </a:rPr>
              <a:t>                    0              0                  1</a:t>
            </a:r>
          </a:p>
          <a:p>
            <a:pPr algn="just" eaLnBrk="1" hangingPunct="1">
              <a:lnSpc>
                <a:spcPct val="125000"/>
              </a:lnSpc>
              <a:spcBef>
                <a:spcPct val="5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zh-CN" sz="2800" b="1">
                <a:latin typeface="Times New Roman" pitchFamily="18" charset="0"/>
                <a:ea typeface="黑体" pitchFamily="49" charset="-122"/>
              </a:rPr>
              <a:t>                    0              1                  1</a:t>
            </a:r>
          </a:p>
          <a:p>
            <a:pPr algn="just" eaLnBrk="1" hangingPunct="1">
              <a:lnSpc>
                <a:spcPct val="125000"/>
              </a:lnSpc>
              <a:spcBef>
                <a:spcPct val="5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zh-CN" sz="2800" b="1">
                <a:latin typeface="Times New Roman" pitchFamily="18" charset="0"/>
                <a:ea typeface="黑体" pitchFamily="49" charset="-122"/>
              </a:rPr>
              <a:t>                    1              0                  1</a:t>
            </a:r>
          </a:p>
          <a:p>
            <a:pPr algn="just" eaLnBrk="1" hangingPunct="1">
              <a:lnSpc>
                <a:spcPct val="125000"/>
              </a:lnSpc>
              <a:spcBef>
                <a:spcPct val="5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zh-CN" sz="2800" b="1">
                <a:latin typeface="Times New Roman" pitchFamily="18" charset="0"/>
                <a:ea typeface="黑体" pitchFamily="49" charset="-122"/>
              </a:rPr>
              <a:t>                    1              1                  0</a:t>
            </a:r>
          </a:p>
        </p:txBody>
      </p:sp>
      <p:sp>
        <p:nvSpPr>
          <p:cNvPr id="7172" name="Line 3"/>
          <p:cNvSpPr>
            <a:spLocks noChangeShapeType="1"/>
          </p:cNvSpPr>
          <p:nvPr/>
        </p:nvSpPr>
        <p:spPr bwMode="auto">
          <a:xfrm>
            <a:off x="1763713" y="38862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3" name="Line 4"/>
          <p:cNvSpPr>
            <a:spLocks noChangeShapeType="1"/>
          </p:cNvSpPr>
          <p:nvPr/>
        </p:nvSpPr>
        <p:spPr bwMode="auto">
          <a:xfrm>
            <a:off x="1763713" y="49911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4" name="Line 5"/>
          <p:cNvSpPr>
            <a:spLocks noChangeShapeType="1"/>
          </p:cNvSpPr>
          <p:nvPr/>
        </p:nvSpPr>
        <p:spPr bwMode="auto">
          <a:xfrm>
            <a:off x="1752600" y="5534025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5" name="Line 6"/>
          <p:cNvSpPr>
            <a:spLocks noChangeShapeType="1"/>
          </p:cNvSpPr>
          <p:nvPr/>
        </p:nvSpPr>
        <p:spPr bwMode="auto">
          <a:xfrm>
            <a:off x="1752600" y="607695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6" name="Line 7"/>
          <p:cNvSpPr>
            <a:spLocks noChangeShapeType="1"/>
          </p:cNvSpPr>
          <p:nvPr/>
        </p:nvSpPr>
        <p:spPr bwMode="auto">
          <a:xfrm>
            <a:off x="1752600" y="67056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7" name="Line 8"/>
          <p:cNvSpPr>
            <a:spLocks noChangeShapeType="1"/>
          </p:cNvSpPr>
          <p:nvPr/>
        </p:nvSpPr>
        <p:spPr bwMode="auto">
          <a:xfrm>
            <a:off x="1752600" y="45339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8" name="Line 9"/>
          <p:cNvSpPr>
            <a:spLocks noChangeShapeType="1"/>
          </p:cNvSpPr>
          <p:nvPr/>
        </p:nvSpPr>
        <p:spPr bwMode="auto">
          <a:xfrm>
            <a:off x="1752600" y="38862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9" name="Line 10"/>
          <p:cNvSpPr>
            <a:spLocks noChangeShapeType="1"/>
          </p:cNvSpPr>
          <p:nvPr/>
        </p:nvSpPr>
        <p:spPr bwMode="auto">
          <a:xfrm>
            <a:off x="2819400" y="38862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0" name="Line 11"/>
          <p:cNvSpPr>
            <a:spLocks noChangeShapeType="1"/>
          </p:cNvSpPr>
          <p:nvPr/>
        </p:nvSpPr>
        <p:spPr bwMode="auto">
          <a:xfrm>
            <a:off x="4572000" y="3870325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1" name="Line 12"/>
          <p:cNvSpPr>
            <a:spLocks noChangeShapeType="1"/>
          </p:cNvSpPr>
          <p:nvPr/>
        </p:nvSpPr>
        <p:spPr bwMode="auto">
          <a:xfrm>
            <a:off x="6338888" y="38862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2" name="Rectangle 13"/>
          <p:cNvSpPr>
            <a:spLocks noGrp="1" noChangeArrowheads="1"/>
          </p:cNvSpPr>
          <p:nvPr>
            <p:ph type="title"/>
          </p:nvPr>
        </p:nvSpPr>
        <p:spPr>
          <a:xfrm>
            <a:off x="157163" y="476250"/>
            <a:ext cx="8229600" cy="1295400"/>
          </a:xfrm>
          <a:noFill/>
        </p:spPr>
        <p:txBody>
          <a:bodyPr/>
          <a:lstStyle/>
          <a:p>
            <a:pPr eaLnBrk="1" hangingPunct="1"/>
            <a:r>
              <a:rPr lang="zh-CN" smtClean="0"/>
              <a:t>与非式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5616575" y="5907088"/>
            <a:ext cx="2133600" cy="4572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6FA3A811-8037-4070-BA37-A6D53DDD4185}" type="slidenum">
              <a:rPr lang="zh-CN" altLang="zh-CN" smtClean="0">
                <a:latin typeface="Arial Black" pitchFamily="34" charset="0"/>
              </a:rPr>
              <a:pPr eaLnBrk="1" hangingPunct="1"/>
              <a:t>6</a:t>
            </a:fld>
            <a:endParaRPr lang="zh-CN" altLang="zh-CN" smtClean="0">
              <a:latin typeface="Arial Black" pitchFamily="34" charset="0"/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438150" y="1468438"/>
            <a:ext cx="8382000" cy="165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5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sz="2800" b="1">
                <a:solidFill>
                  <a:srgbClr val="FF3300"/>
                </a:solidFill>
                <a:latin typeface="Times New Roman" pitchFamily="18" charset="0"/>
                <a:ea typeface="黑体" pitchFamily="49" charset="-122"/>
              </a:rPr>
              <a:t>定义</a:t>
            </a:r>
            <a:r>
              <a:rPr lang="zh-CN" altLang="zh-CN" sz="2800" b="1">
                <a:solidFill>
                  <a:srgbClr val="FF3300"/>
                </a:solidFill>
                <a:latin typeface="Times New Roman" pitchFamily="18" charset="0"/>
                <a:ea typeface="黑体" pitchFamily="49" charset="-122"/>
              </a:rPr>
              <a:t>1.1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黑体" pitchFamily="49" charset="-122"/>
              </a:rPr>
              <a:t>9</a:t>
            </a:r>
            <a:r>
              <a:rPr lang="zh-CN" altLang="zh-CN" sz="2800" b="1"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sz="2800" b="1">
                <a:latin typeface="Times New Roman" pitchFamily="18" charset="0"/>
                <a:ea typeface="黑体" pitchFamily="49" charset="-122"/>
              </a:rPr>
              <a:t>设</a:t>
            </a:r>
            <a:r>
              <a:rPr lang="zh-CN" altLang="zh-CN" sz="2800" b="1">
                <a:latin typeface="Times New Roman" pitchFamily="18" charset="0"/>
                <a:ea typeface="黑体" pitchFamily="49" charset="-122"/>
              </a:rPr>
              <a:t>p,q</a:t>
            </a:r>
            <a:r>
              <a:rPr lang="zh-CN" sz="2800" b="1">
                <a:latin typeface="Times New Roman" pitchFamily="18" charset="0"/>
                <a:ea typeface="黑体" pitchFamily="49" charset="-122"/>
              </a:rPr>
              <a:t>是两个命题，复合命题 “</a:t>
            </a:r>
            <a:r>
              <a:rPr lang="zh-CN" altLang="zh-CN" sz="2800" b="1">
                <a:latin typeface="Times New Roman" pitchFamily="18" charset="0"/>
                <a:ea typeface="黑体" pitchFamily="49" charset="-122"/>
              </a:rPr>
              <a:t>p</a:t>
            </a:r>
            <a:r>
              <a:rPr lang="zh-CN" sz="2800" b="1">
                <a:latin typeface="Times New Roman" pitchFamily="18" charset="0"/>
                <a:ea typeface="黑体" pitchFamily="49" charset="-122"/>
              </a:rPr>
              <a:t>或</a:t>
            </a:r>
            <a:r>
              <a:rPr lang="zh-CN" altLang="zh-CN" sz="2800" b="1">
                <a:latin typeface="Times New Roman" pitchFamily="18" charset="0"/>
                <a:ea typeface="黑体" pitchFamily="49" charset="-122"/>
              </a:rPr>
              <a:t>q</a:t>
            </a:r>
            <a:r>
              <a:rPr lang="zh-CN" sz="2800" b="1">
                <a:latin typeface="Times New Roman" pitchFamily="18" charset="0"/>
                <a:ea typeface="黑体" pitchFamily="49" charset="-122"/>
              </a:rPr>
              <a:t>的否定”称为</a:t>
            </a:r>
            <a:r>
              <a:rPr lang="zh-CN" altLang="zh-CN" sz="2800" b="1">
                <a:latin typeface="Times New Roman" pitchFamily="18" charset="0"/>
                <a:ea typeface="黑体" pitchFamily="49" charset="-122"/>
              </a:rPr>
              <a:t>p</a:t>
            </a:r>
            <a:r>
              <a:rPr lang="zh-CN" sz="2800" b="1">
                <a:latin typeface="Times New Roman" pitchFamily="18" charset="0"/>
                <a:ea typeface="黑体" pitchFamily="49" charset="-122"/>
              </a:rPr>
              <a:t>与</a:t>
            </a:r>
            <a:r>
              <a:rPr lang="zh-CN" altLang="zh-CN" sz="2800" b="1">
                <a:latin typeface="Times New Roman" pitchFamily="18" charset="0"/>
                <a:ea typeface="黑体" pitchFamily="49" charset="-122"/>
              </a:rPr>
              <a:t>q</a:t>
            </a:r>
            <a:r>
              <a:rPr lang="zh-CN" sz="2800" b="1">
                <a:latin typeface="Times New Roman" pitchFamily="18" charset="0"/>
                <a:ea typeface="黑体" pitchFamily="49" charset="-122"/>
              </a:rPr>
              <a:t>的</a:t>
            </a:r>
            <a:r>
              <a:rPr 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或非式</a:t>
            </a:r>
            <a:r>
              <a:rPr lang="zh-CN" sz="2800" b="1">
                <a:latin typeface="Times New Roman" pitchFamily="18" charset="0"/>
                <a:ea typeface="黑体" pitchFamily="49" charset="-122"/>
              </a:rPr>
              <a:t>，记作</a:t>
            </a:r>
            <a:r>
              <a:rPr lang="zh-CN" altLang="zh-CN" sz="2800" b="1">
                <a:latin typeface="Times New Roman" pitchFamily="18" charset="0"/>
                <a:ea typeface="黑体" pitchFamily="49" charset="-122"/>
              </a:rPr>
              <a:t>p</a:t>
            </a:r>
            <a:r>
              <a:rPr lang="zh-CN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q</a:t>
            </a:r>
            <a:r>
              <a:rPr lang="zh-CN" sz="2800" b="1">
                <a:latin typeface="Times New Roman" pitchFamily="18" charset="0"/>
                <a:ea typeface="黑体" pitchFamily="49" charset="-122"/>
              </a:rPr>
              <a:t>，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即</a:t>
            </a:r>
            <a:r>
              <a:rPr lang="zh-CN" altLang="zh-CN" sz="2800" b="1">
                <a:latin typeface="Times New Roman" pitchFamily="18" charset="0"/>
                <a:ea typeface="黑体" pitchFamily="49" charset="-122"/>
              </a:rPr>
              <a:t>p</a:t>
            </a:r>
            <a:r>
              <a:rPr lang="zh-CN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q</a:t>
            </a:r>
            <a:r>
              <a:rPr lang="zh-CN" altLang="zh-CN" sz="2800" b="1">
                <a:latin typeface="Times New Roman" pitchFamily="18" charset="0"/>
                <a:ea typeface="黑体" pitchFamily="49" charset="-122"/>
              </a:rPr>
              <a:t>=</a:t>
            </a:r>
            <a:r>
              <a:rPr lang="zh-CN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</a:t>
            </a:r>
            <a:r>
              <a:rPr lang="zh-CN" altLang="zh-CN" sz="2800" b="1">
                <a:latin typeface="Times New Roman" pitchFamily="18" charset="0"/>
                <a:ea typeface="黑体" pitchFamily="49" charset="-122"/>
              </a:rPr>
              <a:t>(p</a:t>
            </a:r>
            <a:r>
              <a:rPr lang="zh-CN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q</a:t>
            </a:r>
            <a:r>
              <a:rPr lang="zh-CN" altLang="zh-CN" sz="2800" b="1">
                <a:latin typeface="Times New Roman" pitchFamily="18" charset="0"/>
                <a:ea typeface="黑体" pitchFamily="49" charset="-122"/>
              </a:rPr>
              <a:t>)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。</a:t>
            </a:r>
            <a:r>
              <a:rPr 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</a:t>
            </a:r>
            <a:r>
              <a:rPr lang="zh-CN" sz="2800" b="1">
                <a:latin typeface="Times New Roman" pitchFamily="18" charset="0"/>
                <a:ea typeface="黑体" pitchFamily="49" charset="-122"/>
              </a:rPr>
              <a:t> 称作</a:t>
            </a:r>
            <a:r>
              <a:rPr lang="zh-CN" sz="2800" b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或非联结词</a:t>
            </a:r>
            <a:r>
              <a:rPr lang="zh-CN" sz="2800" b="1">
                <a:latin typeface="Times New Roman" pitchFamily="18" charset="0"/>
                <a:ea typeface="黑体" pitchFamily="49" charset="-122"/>
              </a:rPr>
              <a:t>。 </a:t>
            </a:r>
            <a:r>
              <a:rPr lang="zh-CN" altLang="zh-CN" sz="2800" b="1">
                <a:latin typeface="Times New Roman" pitchFamily="18" charset="0"/>
                <a:ea typeface="黑体" pitchFamily="49" charset="-122"/>
              </a:rPr>
              <a:t>p</a:t>
            </a:r>
            <a:r>
              <a:rPr lang="zh-CN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q</a:t>
            </a:r>
            <a:r>
              <a:rPr lang="zh-CN" sz="2800" b="1">
                <a:latin typeface="Times New Roman" pitchFamily="18" charset="0"/>
                <a:ea typeface="黑体" pitchFamily="49" charset="-122"/>
              </a:rPr>
              <a:t>为真当且仅当</a:t>
            </a:r>
            <a:r>
              <a:rPr lang="zh-CN" altLang="zh-CN" sz="2800" b="1">
                <a:latin typeface="Times New Roman" pitchFamily="18" charset="0"/>
                <a:ea typeface="黑体" pitchFamily="49" charset="-122"/>
              </a:rPr>
              <a:t>p,q</a:t>
            </a:r>
            <a:r>
              <a:rPr lang="zh-CN" sz="2800" b="1">
                <a:latin typeface="Times New Roman" pitchFamily="18" charset="0"/>
                <a:ea typeface="黑体" pitchFamily="49" charset="-122"/>
              </a:rPr>
              <a:t>同时为假。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533400" y="3810000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2566988" y="3355975"/>
            <a:ext cx="5414962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400">
                <a:latin typeface="Times New Roman" pitchFamily="18" charset="0"/>
              </a:rPr>
              <a:t>             </a:t>
            </a:r>
            <a:r>
              <a:rPr lang="zh-CN" altLang="zh-CN" sz="2800" b="1">
                <a:latin typeface="Times New Roman" pitchFamily="18" charset="0"/>
                <a:ea typeface="黑体" pitchFamily="49" charset="-122"/>
              </a:rPr>
              <a:t>p              q                p</a:t>
            </a:r>
            <a:r>
              <a:rPr lang="zh-CN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q</a:t>
            </a:r>
            <a:r>
              <a:rPr lang="zh-CN" altLang="zh-CN" sz="2800" b="1">
                <a:latin typeface="Times New Roman" pitchFamily="18" charset="0"/>
                <a:ea typeface="黑体" pitchFamily="49" charset="-122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zh-CN" sz="2800" b="1">
                <a:latin typeface="Times New Roman" pitchFamily="18" charset="0"/>
                <a:ea typeface="黑体" pitchFamily="49" charset="-122"/>
              </a:rPr>
              <a:t>           </a:t>
            </a:r>
            <a:r>
              <a:rPr lang="zh-CN" altLang="zh-CN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0              0                   1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zh-CN" sz="2800" b="1">
                <a:latin typeface="Times New Roman" pitchFamily="18" charset="0"/>
                <a:ea typeface="黑体" pitchFamily="49" charset="-122"/>
              </a:rPr>
              <a:t>           0              1                   0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zh-CN" sz="2800" b="1">
                <a:latin typeface="Times New Roman" pitchFamily="18" charset="0"/>
                <a:ea typeface="黑体" pitchFamily="49" charset="-122"/>
              </a:rPr>
              <a:t>           1              0                   0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zh-CN" sz="2800" b="1">
                <a:latin typeface="Times New Roman" pitchFamily="18" charset="0"/>
                <a:ea typeface="黑体" pitchFamily="49" charset="-122"/>
              </a:rPr>
              <a:t>           1              1                   0</a:t>
            </a:r>
          </a:p>
        </p:txBody>
      </p:sp>
      <p:sp>
        <p:nvSpPr>
          <p:cNvPr id="8198" name="Line 5"/>
          <p:cNvSpPr>
            <a:spLocks noChangeShapeType="1"/>
          </p:cNvSpPr>
          <p:nvPr/>
        </p:nvSpPr>
        <p:spPr bwMode="auto">
          <a:xfrm>
            <a:off x="2987675" y="3375025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99" name="Line 6"/>
          <p:cNvSpPr>
            <a:spLocks noChangeShapeType="1"/>
          </p:cNvSpPr>
          <p:nvPr/>
        </p:nvSpPr>
        <p:spPr bwMode="auto">
          <a:xfrm>
            <a:off x="2987675" y="4535488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0" name="Line 7"/>
          <p:cNvSpPr>
            <a:spLocks noChangeShapeType="1"/>
          </p:cNvSpPr>
          <p:nvPr/>
        </p:nvSpPr>
        <p:spPr bwMode="auto">
          <a:xfrm>
            <a:off x="2987675" y="5221288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1" name="Line 8"/>
          <p:cNvSpPr>
            <a:spLocks noChangeShapeType="1"/>
          </p:cNvSpPr>
          <p:nvPr/>
        </p:nvSpPr>
        <p:spPr bwMode="auto">
          <a:xfrm>
            <a:off x="2987675" y="5830888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2" name="Line 9"/>
          <p:cNvSpPr>
            <a:spLocks noChangeShapeType="1"/>
          </p:cNvSpPr>
          <p:nvPr/>
        </p:nvSpPr>
        <p:spPr bwMode="auto">
          <a:xfrm>
            <a:off x="2987675" y="6364288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3" name="Line 10"/>
          <p:cNvSpPr>
            <a:spLocks noChangeShapeType="1"/>
          </p:cNvSpPr>
          <p:nvPr/>
        </p:nvSpPr>
        <p:spPr bwMode="auto">
          <a:xfrm>
            <a:off x="2987675" y="4002088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4" name="Line 11"/>
          <p:cNvSpPr>
            <a:spLocks noChangeShapeType="1"/>
          </p:cNvSpPr>
          <p:nvPr/>
        </p:nvSpPr>
        <p:spPr bwMode="auto">
          <a:xfrm>
            <a:off x="2987675" y="3375025"/>
            <a:ext cx="0" cy="298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5" name="Line 12"/>
          <p:cNvSpPr>
            <a:spLocks noChangeShapeType="1"/>
          </p:cNvSpPr>
          <p:nvPr/>
        </p:nvSpPr>
        <p:spPr bwMode="auto">
          <a:xfrm>
            <a:off x="4211638" y="3375025"/>
            <a:ext cx="0" cy="297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6" name="Line 13"/>
          <p:cNvSpPr>
            <a:spLocks noChangeShapeType="1"/>
          </p:cNvSpPr>
          <p:nvPr/>
        </p:nvSpPr>
        <p:spPr bwMode="auto">
          <a:xfrm>
            <a:off x="5722938" y="3375025"/>
            <a:ext cx="7937" cy="298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7" name="Rectangle 14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229600" cy="1295400"/>
          </a:xfrm>
          <a:noFill/>
        </p:spPr>
        <p:txBody>
          <a:bodyPr/>
          <a:lstStyle/>
          <a:p>
            <a:pPr eaLnBrk="1" hangingPunct="1"/>
            <a:r>
              <a:rPr lang="zh-CN" smtClean="0"/>
              <a:t>或非式 </a:t>
            </a:r>
          </a:p>
        </p:txBody>
      </p:sp>
      <p:sp>
        <p:nvSpPr>
          <p:cNvPr id="8208" name="Line 15"/>
          <p:cNvSpPr>
            <a:spLocks noChangeShapeType="1"/>
          </p:cNvSpPr>
          <p:nvPr/>
        </p:nvSpPr>
        <p:spPr bwMode="auto">
          <a:xfrm>
            <a:off x="7577138" y="3355975"/>
            <a:ext cx="0" cy="302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6FCED3FF-2622-41C0-9FAF-11BDFEC68CF8}" type="slidenum">
              <a:rPr lang="zh-CN" altLang="zh-CN" smtClean="0">
                <a:latin typeface="Arial Black" pitchFamily="34" charset="0"/>
              </a:rPr>
              <a:pPr eaLnBrk="1" hangingPunct="1"/>
              <a:t>7</a:t>
            </a:fld>
            <a:endParaRPr lang="zh-CN" altLang="zh-CN" smtClean="0">
              <a:latin typeface="Arial Black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smtClean="0"/>
              <a:t>与非式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smtClean="0"/>
              <a:t>性质</a:t>
            </a:r>
          </a:p>
          <a:p>
            <a:pPr lvl="1" eaLnBrk="1" hangingPunct="1"/>
            <a:r>
              <a:rPr lang="en-US" altLang="zh-CN" smtClean="0"/>
              <a:t>  </a:t>
            </a:r>
            <a:r>
              <a:rPr lang="zh-CN" altLang="zh-CN" smtClean="0"/>
              <a:t>p↑p</a:t>
            </a:r>
            <a:r>
              <a:rPr lang="zh-CN" altLang="zh-CN" smtClean="0">
                <a:sym typeface="Symbol" pitchFamily="18" charset="2"/>
              </a:rPr>
              <a:t></a:t>
            </a:r>
            <a:r>
              <a:rPr lang="zh-CN" altLang="zh-CN" smtClean="0"/>
              <a:t>﹁</a:t>
            </a:r>
            <a:r>
              <a:rPr lang="zh-CN" smtClean="0"/>
              <a:t>（</a:t>
            </a:r>
            <a:r>
              <a:rPr lang="zh-CN" altLang="zh-CN" smtClean="0">
                <a:sym typeface="Symbol" pitchFamily="18" charset="2"/>
              </a:rPr>
              <a:t>p∧p</a:t>
            </a:r>
            <a:r>
              <a:rPr lang="zh-CN" smtClean="0">
                <a:sym typeface="Symbol" pitchFamily="18" charset="2"/>
              </a:rPr>
              <a:t>）</a:t>
            </a:r>
            <a:r>
              <a:rPr lang="zh-CN" altLang="zh-CN" smtClean="0"/>
              <a:t>﹁</a:t>
            </a:r>
            <a:r>
              <a:rPr lang="zh-CN" altLang="zh-CN" smtClean="0">
                <a:sym typeface="Symbol" pitchFamily="18" charset="2"/>
              </a:rPr>
              <a:t>p</a:t>
            </a:r>
            <a:r>
              <a:rPr lang="zh-CN" smtClean="0">
                <a:sym typeface="Symbol" pitchFamily="18" charset="2"/>
              </a:rPr>
              <a:t>；</a:t>
            </a:r>
          </a:p>
          <a:p>
            <a:pPr lvl="1" eaLnBrk="1" hangingPunct="1"/>
            <a:r>
              <a:rPr lang="zh-CN" smtClean="0">
                <a:sym typeface="Symbol" pitchFamily="18" charset="2"/>
              </a:rPr>
              <a:t>（</a:t>
            </a:r>
            <a:r>
              <a:rPr lang="zh-CN" altLang="zh-CN" smtClean="0">
                <a:sym typeface="Symbol" pitchFamily="18" charset="2"/>
              </a:rPr>
              <a:t>p↑q</a:t>
            </a:r>
            <a:r>
              <a:rPr lang="zh-CN" smtClean="0">
                <a:sym typeface="Symbol" pitchFamily="18" charset="2"/>
              </a:rPr>
              <a:t>）↑（</a:t>
            </a:r>
            <a:r>
              <a:rPr lang="zh-CN" altLang="zh-CN" smtClean="0">
                <a:sym typeface="Symbol" pitchFamily="18" charset="2"/>
              </a:rPr>
              <a:t>p↑q</a:t>
            </a:r>
            <a:r>
              <a:rPr lang="zh-CN" smtClean="0">
                <a:sym typeface="Symbol" pitchFamily="18" charset="2"/>
              </a:rPr>
              <a:t>）</a:t>
            </a:r>
            <a:r>
              <a:rPr lang="zh-CN" altLang="zh-CN" smtClean="0"/>
              <a:t>﹁</a:t>
            </a:r>
            <a:r>
              <a:rPr lang="zh-CN" smtClean="0"/>
              <a:t>（</a:t>
            </a:r>
            <a:r>
              <a:rPr lang="zh-CN" altLang="zh-CN" smtClean="0">
                <a:sym typeface="Symbol" pitchFamily="18" charset="2"/>
              </a:rPr>
              <a:t>p↑q</a:t>
            </a:r>
            <a:r>
              <a:rPr lang="zh-CN" smtClean="0">
                <a:sym typeface="Symbol" pitchFamily="18" charset="2"/>
              </a:rPr>
              <a:t>）</a:t>
            </a:r>
            <a:r>
              <a:rPr lang="zh-CN" smtClean="0"/>
              <a:t> </a:t>
            </a:r>
            <a:r>
              <a:rPr lang="zh-CN" altLang="zh-CN" smtClean="0"/>
              <a:t>p</a:t>
            </a:r>
            <a:r>
              <a:rPr lang="zh-CN" altLang="zh-CN" smtClean="0">
                <a:sym typeface="Symbol" pitchFamily="18" charset="2"/>
              </a:rPr>
              <a:t>∧q</a:t>
            </a:r>
            <a:r>
              <a:rPr lang="zh-CN" smtClean="0">
                <a:sym typeface="Symbol" pitchFamily="18" charset="2"/>
              </a:rPr>
              <a:t>；</a:t>
            </a:r>
          </a:p>
          <a:p>
            <a:pPr lvl="1" eaLnBrk="1" hangingPunct="1"/>
            <a:r>
              <a:rPr lang="zh-CN" smtClean="0">
                <a:sym typeface="Symbol" pitchFamily="18" charset="2"/>
              </a:rPr>
              <a:t>（</a:t>
            </a:r>
            <a:r>
              <a:rPr lang="zh-CN" altLang="zh-CN" smtClean="0">
                <a:sym typeface="Symbol" pitchFamily="18" charset="2"/>
              </a:rPr>
              <a:t>p↑p</a:t>
            </a:r>
            <a:r>
              <a:rPr lang="zh-CN" smtClean="0">
                <a:sym typeface="Symbol" pitchFamily="18" charset="2"/>
              </a:rPr>
              <a:t>）↑（</a:t>
            </a:r>
            <a:r>
              <a:rPr lang="zh-CN" altLang="zh-CN" smtClean="0">
                <a:sym typeface="Symbol" pitchFamily="18" charset="2"/>
              </a:rPr>
              <a:t>q↑q</a:t>
            </a:r>
            <a:r>
              <a:rPr lang="zh-CN" smtClean="0">
                <a:sym typeface="Symbol" pitchFamily="18" charset="2"/>
              </a:rPr>
              <a:t>）</a:t>
            </a:r>
            <a:r>
              <a:rPr lang="zh-CN" altLang="zh-CN" smtClean="0"/>
              <a:t>﹁</a:t>
            </a:r>
            <a:r>
              <a:rPr lang="zh-CN" altLang="zh-CN" smtClean="0">
                <a:sym typeface="Symbol" pitchFamily="18" charset="2"/>
              </a:rPr>
              <a:t>p↑﹁q</a:t>
            </a:r>
            <a:r>
              <a:rPr lang="zh-CN" altLang="zh-CN" smtClean="0"/>
              <a:t> p</a:t>
            </a:r>
            <a:r>
              <a:rPr lang="zh-CN" altLang="zh-CN" smtClean="0">
                <a:sym typeface="Symbol" pitchFamily="18" charset="2"/>
              </a:rPr>
              <a:t>∨q</a:t>
            </a:r>
            <a:r>
              <a:rPr lang="zh-CN" smtClean="0">
                <a:sym typeface="Symbol" pitchFamily="18" charset="2"/>
              </a:rPr>
              <a:t>。</a:t>
            </a:r>
          </a:p>
          <a:p>
            <a:pPr eaLnBrk="1" hangingPunct="1"/>
            <a:endParaRPr lang="zh-CN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035ECE9B-57CA-4BDC-BC96-7649C168A4A6}" type="slidenum">
              <a:rPr lang="zh-CN" altLang="zh-CN" smtClean="0">
                <a:latin typeface="Arial Black" pitchFamily="34" charset="0"/>
              </a:rPr>
              <a:pPr eaLnBrk="1" hangingPunct="1"/>
              <a:t>8</a:t>
            </a:fld>
            <a:endParaRPr lang="zh-CN" altLang="zh-CN" smtClean="0">
              <a:latin typeface="Arial Black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smtClean="0"/>
              <a:t>或非式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smtClean="0"/>
              <a:t>性质</a:t>
            </a:r>
          </a:p>
          <a:p>
            <a:pPr lvl="1" eaLnBrk="1" hangingPunct="1"/>
            <a:r>
              <a:rPr lang="en-US" altLang="zh-CN" smtClean="0"/>
              <a:t>  </a:t>
            </a:r>
            <a:r>
              <a:rPr lang="zh-CN" altLang="zh-CN" smtClean="0"/>
              <a:t>p↓p</a:t>
            </a:r>
            <a:r>
              <a:rPr lang="zh-CN" altLang="zh-CN" smtClean="0">
                <a:sym typeface="Symbol" pitchFamily="18" charset="2"/>
              </a:rPr>
              <a:t></a:t>
            </a:r>
            <a:r>
              <a:rPr lang="zh-CN" altLang="zh-CN" smtClean="0"/>
              <a:t>﹁</a:t>
            </a:r>
            <a:r>
              <a:rPr lang="zh-CN" smtClean="0"/>
              <a:t>（</a:t>
            </a:r>
            <a:r>
              <a:rPr lang="zh-CN" altLang="zh-CN" smtClean="0">
                <a:sym typeface="Symbol" pitchFamily="18" charset="2"/>
              </a:rPr>
              <a:t>p∨p</a:t>
            </a:r>
            <a:r>
              <a:rPr lang="zh-CN" smtClean="0">
                <a:sym typeface="Symbol" pitchFamily="18" charset="2"/>
              </a:rPr>
              <a:t>）</a:t>
            </a:r>
            <a:r>
              <a:rPr lang="zh-CN" altLang="zh-CN" smtClean="0"/>
              <a:t>﹁</a:t>
            </a:r>
            <a:r>
              <a:rPr lang="zh-CN" altLang="zh-CN" smtClean="0">
                <a:sym typeface="Symbol" pitchFamily="18" charset="2"/>
              </a:rPr>
              <a:t>p</a:t>
            </a:r>
            <a:r>
              <a:rPr lang="zh-CN" smtClean="0">
                <a:sym typeface="Symbol" pitchFamily="18" charset="2"/>
              </a:rPr>
              <a:t>；</a:t>
            </a:r>
          </a:p>
          <a:p>
            <a:pPr lvl="1" eaLnBrk="1" hangingPunct="1"/>
            <a:r>
              <a:rPr lang="zh-CN" smtClean="0">
                <a:sym typeface="Symbol" pitchFamily="18" charset="2"/>
              </a:rPr>
              <a:t>（</a:t>
            </a:r>
            <a:r>
              <a:rPr lang="zh-CN" altLang="zh-CN" smtClean="0">
                <a:sym typeface="Symbol" pitchFamily="18" charset="2"/>
              </a:rPr>
              <a:t>p↓q</a:t>
            </a:r>
            <a:r>
              <a:rPr lang="zh-CN" smtClean="0">
                <a:sym typeface="Symbol" pitchFamily="18" charset="2"/>
              </a:rPr>
              <a:t>）↓（</a:t>
            </a:r>
            <a:r>
              <a:rPr lang="zh-CN" altLang="zh-CN" smtClean="0">
                <a:sym typeface="Symbol" pitchFamily="18" charset="2"/>
              </a:rPr>
              <a:t>p↓q</a:t>
            </a:r>
            <a:r>
              <a:rPr lang="zh-CN" smtClean="0">
                <a:sym typeface="Symbol" pitchFamily="18" charset="2"/>
              </a:rPr>
              <a:t>）</a:t>
            </a:r>
            <a:r>
              <a:rPr lang="zh-CN" altLang="zh-CN" smtClean="0"/>
              <a:t>﹁</a:t>
            </a:r>
            <a:r>
              <a:rPr lang="zh-CN" smtClean="0"/>
              <a:t>（</a:t>
            </a:r>
            <a:r>
              <a:rPr lang="zh-CN" altLang="zh-CN" smtClean="0">
                <a:sym typeface="Symbol" pitchFamily="18" charset="2"/>
              </a:rPr>
              <a:t>p↓q</a:t>
            </a:r>
            <a:r>
              <a:rPr lang="zh-CN" smtClean="0">
                <a:sym typeface="Symbol" pitchFamily="18" charset="2"/>
              </a:rPr>
              <a:t>）</a:t>
            </a:r>
            <a:r>
              <a:rPr lang="zh-CN" smtClean="0"/>
              <a:t> </a:t>
            </a:r>
            <a:r>
              <a:rPr lang="zh-CN" altLang="zh-CN" smtClean="0"/>
              <a:t>p</a:t>
            </a:r>
            <a:r>
              <a:rPr lang="zh-CN" altLang="zh-CN" smtClean="0">
                <a:sym typeface="Symbol" pitchFamily="18" charset="2"/>
              </a:rPr>
              <a:t>∨q</a:t>
            </a:r>
            <a:r>
              <a:rPr lang="zh-CN" smtClean="0">
                <a:sym typeface="Symbol" pitchFamily="18" charset="2"/>
              </a:rPr>
              <a:t>；</a:t>
            </a:r>
          </a:p>
          <a:p>
            <a:pPr lvl="1" eaLnBrk="1" hangingPunct="1"/>
            <a:r>
              <a:rPr lang="zh-CN" smtClean="0">
                <a:sym typeface="Symbol" pitchFamily="18" charset="2"/>
              </a:rPr>
              <a:t>（</a:t>
            </a:r>
            <a:r>
              <a:rPr lang="zh-CN" altLang="zh-CN" smtClean="0">
                <a:sym typeface="Symbol" pitchFamily="18" charset="2"/>
              </a:rPr>
              <a:t>p↓p</a:t>
            </a:r>
            <a:r>
              <a:rPr lang="zh-CN" smtClean="0">
                <a:sym typeface="Symbol" pitchFamily="18" charset="2"/>
              </a:rPr>
              <a:t>）↓（</a:t>
            </a:r>
            <a:r>
              <a:rPr lang="zh-CN" altLang="zh-CN" smtClean="0">
                <a:sym typeface="Symbol" pitchFamily="18" charset="2"/>
              </a:rPr>
              <a:t>q↓q</a:t>
            </a:r>
            <a:r>
              <a:rPr lang="zh-CN" smtClean="0">
                <a:sym typeface="Symbol" pitchFamily="18" charset="2"/>
              </a:rPr>
              <a:t>）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zh-CN" smtClean="0">
                <a:sym typeface="Symbol" pitchFamily="18" charset="2"/>
              </a:rPr>
              <a:t>     </a:t>
            </a:r>
            <a:r>
              <a:rPr lang="zh-CN" altLang="zh-CN" smtClean="0"/>
              <a:t>﹁</a:t>
            </a:r>
            <a:r>
              <a:rPr lang="zh-CN" altLang="zh-CN" smtClean="0">
                <a:sym typeface="Symbol" pitchFamily="18" charset="2"/>
              </a:rPr>
              <a:t>p↓﹁q</a:t>
            </a:r>
            <a:r>
              <a:rPr lang="zh-CN" altLang="zh-CN" smtClean="0"/>
              <a:t>﹁</a:t>
            </a:r>
            <a:r>
              <a:rPr lang="zh-CN" smtClean="0"/>
              <a:t>（</a:t>
            </a:r>
            <a:r>
              <a:rPr lang="zh-CN" altLang="zh-CN" smtClean="0"/>
              <a:t>﹁</a:t>
            </a:r>
            <a:r>
              <a:rPr lang="zh-CN" altLang="zh-CN" smtClean="0">
                <a:sym typeface="Symbol" pitchFamily="18" charset="2"/>
              </a:rPr>
              <a:t>p∨﹁q</a:t>
            </a:r>
            <a:r>
              <a:rPr lang="zh-CN" smtClean="0">
                <a:sym typeface="Symbol" pitchFamily="18" charset="2"/>
              </a:rPr>
              <a:t>）</a:t>
            </a:r>
            <a:r>
              <a:rPr lang="zh-CN" altLang="zh-CN" smtClean="0"/>
              <a:t>p</a:t>
            </a:r>
            <a:r>
              <a:rPr lang="zh-CN" altLang="zh-CN" smtClean="0">
                <a:sym typeface="Symbol" pitchFamily="18" charset="2"/>
              </a:rPr>
              <a:t>∧q</a:t>
            </a:r>
            <a:r>
              <a:rPr lang="zh-CN" smtClean="0">
                <a:sym typeface="Symbol" pitchFamily="18" charset="2"/>
              </a:rPr>
              <a:t>。</a:t>
            </a:r>
          </a:p>
          <a:p>
            <a:pPr eaLnBrk="1" hangingPunct="1"/>
            <a:endParaRPr lang="zh-CN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1B961943-A2D0-4D01-8513-900B328FB78C}" type="slidenum">
              <a:rPr lang="zh-CN" altLang="zh-CN" smtClean="0">
                <a:latin typeface="Arial Black" pitchFamily="34" charset="0"/>
              </a:rPr>
              <a:pPr eaLnBrk="1" hangingPunct="1"/>
              <a:t>9</a:t>
            </a:fld>
            <a:endParaRPr lang="zh-CN" altLang="zh-CN" smtClean="0">
              <a:latin typeface="Arial Black" pitchFamily="34" charset="0"/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539750" y="1557338"/>
            <a:ext cx="8229600" cy="458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FF3300"/>
                </a:solidFill>
              </a:rPr>
              <a:t>定义1.14</a:t>
            </a:r>
            <a:r>
              <a:rPr lang="zh-CN" altLang="en-US" sz="2800" b="1" dirty="0"/>
              <a:t>   一个n(n</a:t>
            </a:r>
            <a:r>
              <a:rPr lang="zh-CN" altLang="en-US" sz="2800" b="1" dirty="0">
                <a:sym typeface="Symbol" pitchFamily="18" charset="2"/>
              </a:rPr>
              <a:t>1)维卡氏积{0,1}</a:t>
            </a:r>
            <a:r>
              <a:rPr lang="zh-CN" altLang="en-US" sz="2800" b="1" baseline="30000" dirty="0">
                <a:sym typeface="Symbol" pitchFamily="18" charset="2"/>
              </a:rPr>
              <a:t>n</a:t>
            </a:r>
            <a:r>
              <a:rPr lang="zh-CN" altLang="en-US" sz="2800" b="1" dirty="0">
                <a:sym typeface="Symbol" pitchFamily="18" charset="2"/>
              </a:rPr>
              <a:t>到{0,1}的函数称为一个</a:t>
            </a:r>
            <a:r>
              <a:rPr lang="zh-CN" altLang="en-US" sz="2800" b="1" dirty="0">
                <a:solidFill>
                  <a:srgbClr val="0000FF"/>
                </a:solidFill>
                <a:sym typeface="Symbol" pitchFamily="18" charset="2"/>
              </a:rPr>
              <a:t>n元真值函数</a:t>
            </a:r>
            <a:r>
              <a:rPr lang="zh-CN" altLang="en-US" sz="2800" b="1" dirty="0">
                <a:sym typeface="Symbol" pitchFamily="18" charset="2"/>
              </a:rPr>
              <a:t>。设F是一个n元真值函数，则可记为F： {0,1}</a:t>
            </a:r>
            <a:r>
              <a:rPr lang="zh-CN" altLang="en-US" sz="2800" b="1" baseline="30000" dirty="0">
                <a:sym typeface="Symbol" pitchFamily="18" charset="2"/>
              </a:rPr>
              <a:t>n</a:t>
            </a:r>
            <a:r>
              <a:rPr lang="zh-CN" altLang="en-US" sz="2800" b="1" dirty="0">
                <a:sym typeface="Symbol" pitchFamily="18" charset="2"/>
              </a:rPr>
              <a:t> {0,1}</a:t>
            </a: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600" b="1" dirty="0">
                <a:solidFill>
                  <a:schemeClr val="bg2"/>
                </a:solidFill>
                <a:latin typeface="宋体" pitchFamily="2" charset="-122"/>
              </a:rPr>
              <a:t>例如 </a:t>
            </a:r>
            <a:r>
              <a:rPr lang="zh-CN" altLang="en-US" sz="2600" b="1" i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sz="26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:{0,1}</a:t>
            </a:r>
            <a:r>
              <a:rPr lang="zh-CN" altLang="en-US" sz="2600" b="1" baseline="30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6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zh-CN" altLang="en-US" sz="26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{0,1}</a:t>
            </a:r>
            <a:r>
              <a:rPr lang="zh-CN" altLang="en-US" sz="2600" b="1" dirty="0">
                <a:solidFill>
                  <a:schemeClr val="bg2"/>
                </a:solidFill>
                <a:latin typeface="宋体" pitchFamily="2" charset="-122"/>
              </a:rPr>
              <a:t>，且</a:t>
            </a:r>
            <a:r>
              <a:rPr lang="zh-CN" altLang="en-US" sz="2600" b="1" i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sz="26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(00)=</a:t>
            </a:r>
            <a:r>
              <a:rPr lang="zh-CN" altLang="en-US" sz="2600" b="1" i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sz="26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(01)=</a:t>
            </a:r>
            <a:r>
              <a:rPr lang="zh-CN" altLang="en-US" sz="2600" b="1" i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sz="26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(11)=0</a:t>
            </a:r>
            <a:r>
              <a:rPr lang="zh-CN" altLang="en-US" sz="2600" b="1" dirty="0">
                <a:solidFill>
                  <a:schemeClr val="bg2"/>
                </a:solidFill>
                <a:latin typeface="宋体" pitchFamily="2" charset="-122"/>
              </a:rPr>
              <a:t>，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600" b="1" i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sz="26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en-US" sz="26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)=1</a:t>
            </a:r>
            <a:r>
              <a:rPr lang="zh-CN" altLang="en-US" sz="2600" b="1" dirty="0">
                <a:solidFill>
                  <a:schemeClr val="bg2"/>
                </a:solidFill>
                <a:latin typeface="宋体" pitchFamily="2" charset="-122"/>
              </a:rPr>
              <a:t>，则</a:t>
            </a:r>
            <a:r>
              <a:rPr lang="zh-CN" altLang="en-US" sz="2600" b="1" i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sz="2600" b="1" dirty="0">
                <a:solidFill>
                  <a:schemeClr val="bg2"/>
                </a:solidFill>
                <a:latin typeface="宋体" pitchFamily="2" charset="-122"/>
              </a:rPr>
              <a:t>为一个确定的</a:t>
            </a:r>
            <a:r>
              <a:rPr lang="zh-CN" altLang="en-US" sz="26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600" b="1" dirty="0">
                <a:solidFill>
                  <a:schemeClr val="bg2"/>
                </a:solidFill>
                <a:latin typeface="宋体" pitchFamily="2" charset="-122"/>
              </a:rPr>
              <a:t>元真值函数</a:t>
            </a:r>
            <a:r>
              <a:rPr lang="zh-CN" altLang="en-US" sz="26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zh-CN" altLang="en-US" sz="1400" b="1" dirty="0"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800" b="1" dirty="0">
                <a:sym typeface="Symbol" pitchFamily="18" charset="2"/>
              </a:rPr>
              <a:t>n个命题变项，共有2</a:t>
            </a:r>
            <a:r>
              <a:rPr lang="zh-CN" altLang="en-US" sz="2800" b="1" baseline="30000" dirty="0">
                <a:sym typeface="Symbol" pitchFamily="18" charset="2"/>
              </a:rPr>
              <a:t>n</a:t>
            </a:r>
            <a:r>
              <a:rPr lang="zh-CN" altLang="en-US" sz="2800" b="1" dirty="0">
                <a:sym typeface="Symbol" pitchFamily="18" charset="2"/>
              </a:rPr>
              <a:t>个可能的赋值，对于每个赋值真值函数的函数值非 0 即 1 ，于是n个命题变元共可以形成    个不同的真值函数。</a:t>
            </a:r>
          </a:p>
        </p:txBody>
      </p:sp>
      <p:graphicFrame>
        <p:nvGraphicFramePr>
          <p:cNvPr id="11268" name="Object 3"/>
          <p:cNvGraphicFramePr>
            <a:graphicFrameLocks noChangeAspect="1"/>
          </p:cNvGraphicFramePr>
          <p:nvPr/>
        </p:nvGraphicFramePr>
        <p:xfrm>
          <a:off x="2411413" y="5516563"/>
          <a:ext cx="5175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r:id="rId3" imgW="216181" imgH="216181" progId="Equation.3">
                  <p:embed/>
                </p:oleObj>
              </mc:Choice>
              <mc:Fallback>
                <p:oleObj r:id="rId3" imgW="216181" imgH="21618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516563"/>
                        <a:ext cx="5175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eaLnBrk="1" hangingPunct="1"/>
            <a:r>
              <a:rPr lang="zh-CN" smtClean="0">
                <a:latin typeface="宋体" pitchFamily="2" charset="-122"/>
              </a:rPr>
              <a:t>真值函数</a:t>
            </a:r>
            <a:r>
              <a:rPr lang="zh-CN" sz="4200" b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幼圆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7364</TotalTime>
  <Pages>0</Pages>
  <Words>2253</Words>
  <Characters>0</Characters>
  <Application>Microsoft Office PowerPoint</Application>
  <DocSecurity>0</DocSecurity>
  <PresentationFormat>全屏显示(4:3)</PresentationFormat>
  <Lines>0</Lines>
  <Paragraphs>301</Paragraphs>
  <Slides>31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35" baseType="lpstr">
      <vt:lpstr>Pixel</vt:lpstr>
      <vt:lpstr>Microsoft 公式 3.0</vt:lpstr>
      <vt:lpstr>Equation</vt:lpstr>
      <vt:lpstr>公式</vt:lpstr>
      <vt:lpstr>离散数学</vt:lpstr>
      <vt:lpstr>第1章 命题逻辑 </vt:lpstr>
      <vt:lpstr>PowerPoint 演示文稿</vt:lpstr>
      <vt:lpstr>1.4 联结词全功能集 </vt:lpstr>
      <vt:lpstr>与非式 </vt:lpstr>
      <vt:lpstr>或非式 </vt:lpstr>
      <vt:lpstr>与非式</vt:lpstr>
      <vt:lpstr>或非式</vt:lpstr>
      <vt:lpstr>真值函数 </vt:lpstr>
      <vt:lpstr>真值函数 </vt:lpstr>
      <vt:lpstr>PowerPoint 演示文稿</vt:lpstr>
      <vt:lpstr>联结词的全功能集(续)</vt:lpstr>
      <vt:lpstr>联结词全功能集实例</vt:lpstr>
      <vt:lpstr>联结词全功能集实例</vt:lpstr>
      <vt:lpstr>PowerPoint 演示文稿</vt:lpstr>
      <vt:lpstr>PowerPoint 演示文稿</vt:lpstr>
      <vt:lpstr>PowerPoint 演示文稿</vt:lpstr>
      <vt:lpstr>第1章 命题逻辑 </vt:lpstr>
      <vt:lpstr>组合电路</vt:lpstr>
      <vt:lpstr>组合电路的例子</vt:lpstr>
      <vt:lpstr>例</vt:lpstr>
      <vt:lpstr>例(续)</vt:lpstr>
      <vt:lpstr>设计组合电路</vt:lpstr>
      <vt:lpstr>奎因-莫可拉斯基方法</vt:lpstr>
      <vt:lpstr>例(续)</vt:lpstr>
      <vt:lpstr>例(续)</vt:lpstr>
      <vt:lpstr>例(续)</vt:lpstr>
      <vt:lpstr>课堂作业：</vt:lpstr>
      <vt:lpstr>解：</vt:lpstr>
      <vt:lpstr>解：</vt:lpstr>
      <vt:lpstr>解：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集合论</dc:title>
  <dc:creator>Qu Wan Ling</dc:creator>
  <cp:lastModifiedBy>Windows 用户</cp:lastModifiedBy>
  <cp:revision>70</cp:revision>
  <dcterms:created xsi:type="dcterms:W3CDTF">2004-11-29T12:10:45Z</dcterms:created>
  <dcterms:modified xsi:type="dcterms:W3CDTF">2019-09-16T07:51:14Z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5</vt:r8>
  </property>
  <property fmtid="{D5CDD505-2E9C-101B-9397-08002B2CF9AE}" pid="3" name="KSOProductBuildVer">
    <vt:lpwstr>2052-8.1.0.3526</vt:lpwstr>
  </property>
</Properties>
</file>