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67" r:id="rId5"/>
    <p:sldId id="26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45E3C7-6198-4373-B2A8-9849A928AA2B}" v="6" dt="2025-04-29T04:34:11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4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jun Lee" userId="ba2d9a24ccc042b8" providerId="LiveId" clId="{DA45E3C7-6198-4373-B2A8-9849A928AA2B}"/>
    <pc:docChg chg="custSel modSld">
      <pc:chgData name="Wenjun Lee" userId="ba2d9a24ccc042b8" providerId="LiveId" clId="{DA45E3C7-6198-4373-B2A8-9849A928AA2B}" dt="2025-04-29T15:33:47.652" v="16" actId="478"/>
      <pc:docMkLst>
        <pc:docMk/>
      </pc:docMkLst>
      <pc:sldChg chg="addSp delSp modSp mod">
        <pc:chgData name="Wenjun Lee" userId="ba2d9a24ccc042b8" providerId="LiveId" clId="{DA45E3C7-6198-4373-B2A8-9849A928AA2B}" dt="2025-04-29T15:33:47.652" v="16" actId="478"/>
        <pc:sldMkLst>
          <pc:docMk/>
          <pc:sldMk cId="2671985666" sldId="256"/>
        </pc:sldMkLst>
        <pc:graphicFrameChg chg="add mod">
          <ac:chgData name="Wenjun Lee" userId="ba2d9a24ccc042b8" providerId="LiveId" clId="{DA45E3C7-6198-4373-B2A8-9849A928AA2B}" dt="2025-04-29T04:34:09.860" v="13"/>
          <ac:graphicFrameMkLst>
            <pc:docMk/>
            <pc:sldMk cId="2671985666" sldId="256"/>
            <ac:graphicFrameMk id="7" creationId="{DE569C8C-25A8-A858-F53F-8EC078B76932}"/>
          </ac:graphicFrameMkLst>
        </pc:graphicFrameChg>
        <pc:picChg chg="add del mod">
          <ac:chgData name="Wenjun Lee" userId="ba2d9a24ccc042b8" providerId="LiveId" clId="{DA45E3C7-6198-4373-B2A8-9849A928AA2B}" dt="2025-04-29T04:04:48.447" v="4" actId="478"/>
          <ac:picMkLst>
            <pc:docMk/>
            <pc:sldMk cId="2671985666" sldId="256"/>
            <ac:picMk id="4" creationId="{53C26EA2-0276-78D8-7198-6582D1197390}"/>
          </ac:picMkLst>
        </pc:picChg>
        <pc:picChg chg="add del mod">
          <ac:chgData name="Wenjun Lee" userId="ba2d9a24ccc042b8" providerId="LiveId" clId="{DA45E3C7-6198-4373-B2A8-9849A928AA2B}" dt="2025-04-29T04:34:09.410" v="12" actId="478"/>
          <ac:picMkLst>
            <pc:docMk/>
            <pc:sldMk cId="2671985666" sldId="256"/>
            <ac:picMk id="5" creationId="{611252B4-3FD2-89A0-8DA2-9247E6F482F3}"/>
          </ac:picMkLst>
        </pc:picChg>
        <pc:picChg chg="add del">
          <ac:chgData name="Wenjun Lee" userId="ba2d9a24ccc042b8" providerId="LiveId" clId="{DA45E3C7-6198-4373-B2A8-9849A928AA2B}" dt="2025-04-29T04:34:07.723" v="11" actId="478"/>
          <ac:picMkLst>
            <pc:docMk/>
            <pc:sldMk cId="2671985666" sldId="256"/>
            <ac:picMk id="6" creationId="{16A6DC03-23DB-6CDB-D89F-43B53CF4B943}"/>
          </ac:picMkLst>
        </pc:picChg>
        <pc:picChg chg="add del mod">
          <ac:chgData name="Wenjun Lee" userId="ba2d9a24ccc042b8" providerId="LiveId" clId="{DA45E3C7-6198-4373-B2A8-9849A928AA2B}" dt="2025-04-29T15:33:47.652" v="16" actId="478"/>
          <ac:picMkLst>
            <pc:docMk/>
            <pc:sldMk cId="2671985666" sldId="256"/>
            <ac:picMk id="8" creationId="{6D24051B-26FF-915A-7C51-92ED10C9F9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25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1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9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8993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63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91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41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86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05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5000D55-FDCC-4B77-84FA-2483AE9BC48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73A3CE6-3242-4345-9CE1-29859BD0D9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73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9009" y="365127"/>
            <a:ext cx="8105152" cy="643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6100" y="1201782"/>
            <a:ext cx="8105151" cy="526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7941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1039723"/>
          </a:xfrm>
        </p:spPr>
        <p:txBody>
          <a:bodyPr>
            <a:normAutofit/>
          </a:bodyPr>
          <a:lstStyle/>
          <a:p>
            <a:r>
              <a:rPr lang="zh-CN" altLang="en-US" sz="4800" b="1" dirty="0"/>
              <a:t>实验三：</a:t>
            </a:r>
            <a:r>
              <a:rPr lang="zh-CN" altLang="en-US" sz="4800" dirty="0"/>
              <a:t>逆向工程</a:t>
            </a:r>
            <a:r>
              <a:rPr lang="zh-CN" altLang="zh-CN" sz="4800" b="1" dirty="0"/>
              <a:t>实验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33333" y="2762588"/>
            <a:ext cx="8015992" cy="3353398"/>
          </a:xfrm>
        </p:spPr>
        <p:txBody>
          <a:bodyPr>
            <a:normAutofit/>
          </a:bodyPr>
          <a:lstStyle/>
          <a:p>
            <a:pPr marL="457200" lvl="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002060"/>
                </a:solidFill>
              </a:rPr>
              <a:t>理解程序（控制语句、函数、返回值、堆栈结构）是如何运行的</a:t>
            </a:r>
            <a:endParaRPr lang="zh-CN" altLang="zh-CN" sz="3200" b="1" dirty="0">
              <a:solidFill>
                <a:srgbClr val="002060"/>
              </a:solidFill>
            </a:endParaRPr>
          </a:p>
          <a:p>
            <a:pPr marL="457200" lvl="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zh-CN" sz="3200" b="1" dirty="0">
                <a:solidFill>
                  <a:srgbClr val="002060"/>
                </a:solidFill>
              </a:rPr>
              <a:t>掌握</a:t>
            </a:r>
            <a:r>
              <a:rPr lang="en-US" altLang="zh-CN" sz="3200" b="1" dirty="0">
                <a:solidFill>
                  <a:srgbClr val="002060"/>
                </a:solidFill>
              </a:rPr>
              <a:t>GDB</a:t>
            </a:r>
            <a:r>
              <a:rPr lang="zh-CN" altLang="en-US" sz="3200" b="1" dirty="0">
                <a:solidFill>
                  <a:srgbClr val="002060"/>
                </a:solidFill>
              </a:rPr>
              <a:t>调试工具</a:t>
            </a:r>
            <a:endParaRPr lang="en-US" altLang="zh-CN" sz="3200" b="1" dirty="0">
              <a:solidFill>
                <a:srgbClr val="002060"/>
              </a:solidFill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200" b="1" dirty="0">
                <a:solidFill>
                  <a:srgbClr val="002060"/>
                </a:solidFill>
              </a:rPr>
              <a:t>掌握</a:t>
            </a:r>
            <a:r>
              <a:rPr lang="en-US" altLang="zh-CN" sz="3200" b="1" dirty="0" err="1">
                <a:solidFill>
                  <a:srgbClr val="002060"/>
                </a:solidFill>
              </a:rPr>
              <a:t>objdump</a:t>
            </a:r>
            <a:r>
              <a:rPr lang="zh-CN" altLang="en-US" sz="3200" b="1" dirty="0">
                <a:solidFill>
                  <a:srgbClr val="002060"/>
                </a:solidFill>
              </a:rPr>
              <a:t>反汇编工具</a:t>
            </a:r>
            <a:endParaRPr lang="en-US" altLang="zh-CN" sz="3200" b="1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zh-CN" altLang="zh-C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8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实验介绍：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093" y="1086040"/>
            <a:ext cx="8446984" cy="558357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本实验设计为一个黑客拆解二进制炸弹的游戏。我们仅给黑客（同学）提供一个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二进制可执行文件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bomb_64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和主函数所在的源程序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bomb.c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，不提供每个关卡的源代码。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程序运行中有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个关卡（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），每个关卡需要用户输入正确的字符串或数字才能通关，否则会引爆炸弹（打印出一条错误信息，并导致评分下降）！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要求同学运用</a:t>
            </a:r>
            <a:r>
              <a:rPr lang="en-US" altLang="zh-CN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GDB</a:t>
            </a:r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调试工具</a:t>
            </a:r>
            <a:r>
              <a:rPr lang="zh-CN" altLang="en-US" b="1" dirty="0"/>
              <a:t>和</a:t>
            </a:r>
            <a:r>
              <a:rPr lang="en-US" altLang="zh-CN" b="1" dirty="0" err="1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objdump</a:t>
            </a:r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反汇编工具</a:t>
            </a:r>
            <a:r>
              <a:rPr lang="zh-CN" altLang="en-US" dirty="0"/>
              <a:t>，通过分析汇编代码</a:t>
            </a:r>
            <a:r>
              <a:rPr lang="zh-CN" altLang="en-US" b="1" dirty="0"/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找到在每个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程序段中，引导程序跳转到“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explode_bomb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程序段的地方，并分析其成功跳转的条件，以此为突破口寻找应该在命令行输入何种字符串来通关。</a:t>
            </a:r>
            <a:endParaRPr lang="zh-CN" altLang="zh-C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74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009" y="1008404"/>
            <a:ext cx="8305207" cy="5737169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dirty="0"/>
              <a:t>6</a:t>
            </a:r>
            <a:r>
              <a:rPr lang="zh-CN" altLang="zh-CN" sz="2400" b="1" dirty="0"/>
              <a:t>个关卡，难度随关卡</a:t>
            </a:r>
            <a:r>
              <a:rPr lang="zh-CN" altLang="en-US" sz="2400" b="1" dirty="0"/>
              <a:t>升级</a:t>
            </a:r>
            <a:r>
              <a:rPr lang="zh-CN" altLang="zh-CN" sz="2400" b="1" dirty="0"/>
              <a:t>而提升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r>
              <a:rPr lang="zh-CN" altLang="zh-CN" sz="2400" b="1" dirty="0"/>
              <a:t>通过</a:t>
            </a:r>
            <a:r>
              <a:rPr lang="zh-CN" altLang="en-US" sz="2400" b="1" dirty="0"/>
              <a:t>解读</a:t>
            </a:r>
            <a:r>
              <a:rPr lang="zh-CN" altLang="zh-CN" sz="2400" b="1" dirty="0"/>
              <a:t>汇编</a:t>
            </a:r>
            <a:r>
              <a:rPr lang="zh-CN" altLang="en-US" sz="2400" b="1" dirty="0"/>
              <a:t>代码</a:t>
            </a:r>
            <a:r>
              <a:rPr lang="zh-CN" altLang="zh-CN" sz="2400" b="1" dirty="0"/>
              <a:t>来推断</a:t>
            </a:r>
            <a:r>
              <a:rPr lang="zh-CN" altLang="en-US" sz="2400" b="1" dirty="0"/>
              <a:t>其对应的</a:t>
            </a:r>
            <a:r>
              <a:rPr lang="zh-CN" altLang="zh-CN" sz="2400" b="1" dirty="0"/>
              <a:t>函数结构（推断过程不唯一），某些关卡答案不唯一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r>
              <a:rPr lang="zh-CN" altLang="en-US" sz="2400" b="1" dirty="0"/>
              <a:t>尽力而为，能通几关就几关。</a:t>
            </a:r>
            <a:endParaRPr lang="en-US" altLang="zh-CN" sz="2400" b="1" dirty="0"/>
          </a:p>
          <a:p>
            <a:r>
              <a:rPr lang="zh-CN" altLang="en-US" sz="2400" dirty="0"/>
              <a:t>提示：</a:t>
            </a:r>
            <a:endParaRPr lang="en-US" altLang="zh-CN" sz="2400" dirty="0"/>
          </a:p>
          <a:p>
            <a:pPr marL="514350" indent="-514350">
              <a:buFont typeface="+mj-ea"/>
              <a:buAutoNum type="circleNumDbPlain"/>
            </a:pPr>
            <a:r>
              <a:rPr lang="zh-CN" altLang="zh-CN" sz="2400" b="1" dirty="0"/>
              <a:t>第一关（知识点：</a:t>
            </a:r>
            <a:r>
              <a:rPr lang="en-US" altLang="zh-CN" sz="2400" b="1" dirty="0"/>
              <a:t>string</a:t>
            </a:r>
            <a:r>
              <a:rPr lang="zh-CN" altLang="zh-CN" sz="2400" b="1" dirty="0"/>
              <a:t>，函数调用，栈）</a:t>
            </a:r>
            <a:endParaRPr lang="zh-CN" altLang="zh-CN" sz="2400" dirty="0"/>
          </a:p>
          <a:p>
            <a:pPr marL="514350" indent="-514350">
              <a:buFont typeface="+mj-ea"/>
              <a:buAutoNum type="circleNumDbPlain"/>
            </a:pPr>
            <a:r>
              <a:rPr lang="zh-CN" altLang="zh-CN" sz="2400" b="1" dirty="0"/>
              <a:t>第二关（知识点：循环语句，数组）</a:t>
            </a:r>
            <a:endParaRPr lang="zh-CN" altLang="zh-CN" sz="2400" dirty="0"/>
          </a:p>
          <a:p>
            <a:pPr marL="514350" indent="-514350">
              <a:buFont typeface="+mj-ea"/>
              <a:buAutoNum type="circleNumDbPlain"/>
            </a:pPr>
            <a:r>
              <a:rPr lang="zh-CN" altLang="zh-CN" sz="2400" b="1" dirty="0"/>
              <a:t>第三关（知识点： </a:t>
            </a:r>
            <a:r>
              <a:rPr lang="en-US" altLang="zh-CN" sz="2400" b="1" dirty="0"/>
              <a:t>switch</a:t>
            </a:r>
            <a:r>
              <a:rPr lang="zh-CN" altLang="zh-CN" sz="2400" b="1" dirty="0"/>
              <a:t>语句）</a:t>
            </a:r>
            <a:endParaRPr lang="en-US" altLang="zh-CN" sz="2400" b="1" dirty="0"/>
          </a:p>
          <a:p>
            <a:pPr marL="514350" indent="-514350">
              <a:buFont typeface="+mj-ea"/>
              <a:buAutoNum type="circleNumDbPlain"/>
            </a:pPr>
            <a:r>
              <a:rPr lang="zh-CN" altLang="zh-CN" sz="2400" b="1" dirty="0"/>
              <a:t>第四关（知识点：递归）</a:t>
            </a:r>
            <a:endParaRPr lang="zh-CN" altLang="zh-CN" sz="2400" dirty="0"/>
          </a:p>
          <a:p>
            <a:pPr marL="514350" indent="-514350">
              <a:buFont typeface="+mj-ea"/>
              <a:buAutoNum type="circleNumDbPlain"/>
            </a:pPr>
            <a:r>
              <a:rPr lang="zh-CN" altLang="zh-CN" sz="2400" b="1" dirty="0"/>
              <a:t>第五关（知识点：字串变换，</a:t>
            </a:r>
            <a:r>
              <a:rPr lang="en-US" altLang="zh-CN" sz="2400" b="1" dirty="0" err="1"/>
              <a:t>ascii</a:t>
            </a:r>
            <a:r>
              <a:rPr lang="zh-CN" altLang="zh-CN" sz="2400" b="1" dirty="0"/>
              <a:t>转换，寻址）</a:t>
            </a:r>
            <a:endParaRPr lang="zh-CN" altLang="zh-CN" sz="2400" dirty="0"/>
          </a:p>
          <a:p>
            <a:pPr marL="514350" indent="-514350">
              <a:buFont typeface="+mj-ea"/>
              <a:buAutoNum type="circleNumDbPlain"/>
            </a:pPr>
            <a:r>
              <a:rPr lang="zh-CN" altLang="zh-CN" sz="2400" b="1" dirty="0"/>
              <a:t>第六关（知识点：寻址）</a:t>
            </a:r>
            <a:endParaRPr lang="en-US" altLang="zh-CN" sz="2400" b="1" dirty="0"/>
          </a:p>
          <a:p>
            <a:pPr marL="0" indent="0">
              <a:buNone/>
            </a:pPr>
            <a:endParaRPr lang="en-US" altLang="zh-CN" sz="2400" b="1" dirty="0"/>
          </a:p>
          <a:p>
            <a:pPr marL="0" indent="0">
              <a:buNone/>
            </a:pPr>
            <a:r>
              <a:rPr lang="zh-CN" altLang="en-US" sz="2400" dirty="0"/>
              <a:t>（第</a:t>
            </a:r>
            <a:r>
              <a:rPr lang="en-US" altLang="zh-CN" sz="2400" dirty="0"/>
              <a:t>1-5</a:t>
            </a:r>
            <a:r>
              <a:rPr lang="zh-CN" altLang="en-US" sz="2400" dirty="0"/>
              <a:t>关，各</a:t>
            </a:r>
            <a:r>
              <a:rPr lang="en-US" altLang="zh-CN" sz="2400" dirty="0"/>
              <a:t>15</a:t>
            </a:r>
            <a:r>
              <a:rPr lang="zh-CN" altLang="en-US" sz="2400" dirty="0"/>
              <a:t>分。第</a:t>
            </a:r>
            <a:r>
              <a:rPr lang="en-US" altLang="zh-CN" sz="2400" dirty="0"/>
              <a:t>6</a:t>
            </a:r>
            <a:r>
              <a:rPr lang="zh-CN" altLang="en-US" sz="2400" dirty="0"/>
              <a:t>关</a:t>
            </a:r>
            <a:r>
              <a:rPr lang="en-US" altLang="zh-CN" sz="2400" dirty="0"/>
              <a:t>10</a:t>
            </a:r>
            <a:r>
              <a:rPr lang="zh-CN" altLang="en-US" sz="2400" dirty="0"/>
              <a:t>分。实验总结</a:t>
            </a:r>
            <a:r>
              <a:rPr lang="en-US" altLang="zh-CN" sz="2400" dirty="0"/>
              <a:t>15</a:t>
            </a:r>
            <a:r>
              <a:rPr lang="zh-CN" altLang="en-US" sz="2400" dirty="0"/>
              <a:t>分。）</a:t>
            </a:r>
            <a:endParaRPr lang="zh-CN" altLang="zh-CN" sz="24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99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1201781"/>
            <a:ext cx="8105151" cy="5491981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zh-CN" sz="5100" dirty="0"/>
              <a:t>输入反汇编命令查看汇编</a:t>
            </a:r>
            <a:r>
              <a:rPr lang="zh-CN" altLang="en-US" sz="5100" dirty="0"/>
              <a:t>代码（保存在</a:t>
            </a:r>
            <a:r>
              <a:rPr lang="en-US" altLang="zh-CN" sz="5100" dirty="0"/>
              <a:t>1.txt</a:t>
            </a:r>
            <a:r>
              <a:rPr lang="zh-CN" altLang="en-US" sz="5100" dirty="0"/>
              <a:t>文件中）</a:t>
            </a:r>
            <a:endParaRPr lang="en-US" altLang="zh-CN" sz="51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5100" i="1" dirty="0"/>
              <a:t>$ </a:t>
            </a:r>
            <a:r>
              <a:rPr lang="en-US" altLang="zh-CN" sz="5100" i="1" dirty="0" err="1"/>
              <a:t>objdump</a:t>
            </a:r>
            <a:r>
              <a:rPr lang="en-US" altLang="zh-CN" sz="5100" i="1" dirty="0"/>
              <a:t> -d bomb_64.dat &gt; 1.txt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5100" dirty="0"/>
              <a:t>首先找到</a:t>
            </a:r>
            <a:r>
              <a:rPr lang="en-US" altLang="zh-CN" sz="5100" dirty="0"/>
              <a:t>main</a:t>
            </a:r>
            <a:r>
              <a:rPr lang="zh-CN" altLang="en-US" sz="5100" dirty="0"/>
              <a:t>函数，发现它调用了从</a:t>
            </a:r>
            <a:r>
              <a:rPr lang="en-US" altLang="zh-CN" sz="5100" dirty="0"/>
              <a:t>phase1</a:t>
            </a:r>
            <a:r>
              <a:rPr lang="zh-CN" altLang="en-US" sz="5100" dirty="0"/>
              <a:t>到</a:t>
            </a:r>
            <a:r>
              <a:rPr lang="en-US" altLang="zh-CN" sz="5100" dirty="0"/>
              <a:t>phase6</a:t>
            </a:r>
            <a:r>
              <a:rPr lang="zh-CN" altLang="en-US" sz="5100" dirty="0"/>
              <a:t>这六个函数。再找到</a:t>
            </a:r>
            <a:r>
              <a:rPr lang="en-US" altLang="zh-CN" sz="5100" dirty="0"/>
              <a:t>phase1</a:t>
            </a:r>
            <a:r>
              <a:rPr lang="zh-CN" altLang="en-US" sz="5100" dirty="0"/>
              <a:t>，代码如下：（举例分析）</a:t>
            </a:r>
          </a:p>
          <a:p>
            <a:pPr marL="0" indent="0">
              <a:buNone/>
            </a:pPr>
            <a:r>
              <a:rPr lang="en-US" altLang="zh-CN" sz="3800" b="1" dirty="0"/>
              <a:t>0000000000400e70 &lt;phase_1&gt;:</a:t>
            </a:r>
          </a:p>
          <a:p>
            <a:pPr marL="0" indent="0">
              <a:buNone/>
            </a:pPr>
            <a:r>
              <a:rPr lang="en-US" altLang="zh-CN" sz="3800" b="1" dirty="0"/>
              <a:t>  400e70:	48 83 </a:t>
            </a:r>
            <a:r>
              <a:rPr lang="en-US" altLang="zh-CN" sz="3800" b="1" dirty="0" err="1"/>
              <a:t>ec</a:t>
            </a:r>
            <a:r>
              <a:rPr lang="en-US" altLang="zh-CN" sz="3800" b="1" dirty="0"/>
              <a:t> 08          	sub    $0x8,%rsp</a:t>
            </a:r>
          </a:p>
          <a:p>
            <a:pPr marL="0" indent="0">
              <a:buNone/>
            </a:pPr>
            <a:r>
              <a:rPr lang="en-US" altLang="zh-CN" sz="3800" b="1" dirty="0"/>
              <a:t>  400e74:	be f8 1a 40 00       	</a:t>
            </a:r>
            <a:r>
              <a:rPr lang="en-US" altLang="zh-CN" sz="3800" b="1" dirty="0" err="1"/>
              <a:t>mov</a:t>
            </a:r>
            <a:r>
              <a:rPr lang="en-US" altLang="zh-CN" sz="3800" b="1" dirty="0"/>
              <a:t>    $0x401af8,%esi</a:t>
            </a:r>
          </a:p>
          <a:p>
            <a:pPr marL="0" indent="0">
              <a:buNone/>
            </a:pPr>
            <a:r>
              <a:rPr lang="en-US" altLang="zh-CN" sz="3800" b="1" dirty="0"/>
              <a:t>  400e79:	e8 bf 03 00 00       	</a:t>
            </a:r>
            <a:r>
              <a:rPr lang="en-US" altLang="zh-CN" sz="3800" b="1" dirty="0" err="1"/>
              <a:t>callq</a:t>
            </a:r>
            <a:r>
              <a:rPr lang="en-US" altLang="zh-CN" sz="3800" b="1" dirty="0"/>
              <a:t>  40123d &lt;</a:t>
            </a:r>
            <a:r>
              <a:rPr lang="en-US" altLang="zh-CN" sz="3800" b="1" dirty="0" err="1"/>
              <a:t>strings_not_equal</a:t>
            </a:r>
            <a:r>
              <a:rPr lang="en-US" altLang="zh-CN" sz="3800" b="1" dirty="0"/>
              <a:t>&gt;</a:t>
            </a:r>
          </a:p>
          <a:p>
            <a:pPr marL="0" indent="0">
              <a:buNone/>
            </a:pPr>
            <a:r>
              <a:rPr lang="en-US" altLang="zh-CN" sz="3800" b="1" dirty="0"/>
              <a:t>  400e7e:	85 c0                	test   %</a:t>
            </a:r>
            <a:r>
              <a:rPr lang="en-US" altLang="zh-CN" sz="3800" b="1" dirty="0" err="1"/>
              <a:t>eax</a:t>
            </a:r>
            <a:r>
              <a:rPr lang="en-US" altLang="zh-CN" sz="3800" b="1" dirty="0"/>
              <a:t>,%</a:t>
            </a:r>
            <a:r>
              <a:rPr lang="en-US" altLang="zh-CN" sz="3800" b="1" dirty="0" err="1"/>
              <a:t>eax</a:t>
            </a:r>
            <a:endParaRPr lang="en-US" altLang="zh-CN" sz="3800" b="1" dirty="0"/>
          </a:p>
          <a:p>
            <a:pPr marL="0" indent="0">
              <a:buNone/>
            </a:pPr>
            <a:r>
              <a:rPr lang="en-US" altLang="zh-CN" sz="3800" b="1" dirty="0"/>
              <a:t>  400e80:	74 05                	je     400e87 &lt;phase_1+0x17&gt;</a:t>
            </a:r>
          </a:p>
          <a:p>
            <a:pPr marL="0" indent="0">
              <a:buNone/>
            </a:pPr>
            <a:r>
              <a:rPr lang="en-US" altLang="zh-CN" sz="3800" b="1" dirty="0"/>
              <a:t>  400e82:	e8 b6 07 00 00       	</a:t>
            </a:r>
            <a:r>
              <a:rPr lang="en-US" altLang="zh-CN" sz="3800" b="1" dirty="0" err="1"/>
              <a:t>callq</a:t>
            </a:r>
            <a:r>
              <a:rPr lang="en-US" altLang="zh-CN" sz="3800" b="1" dirty="0"/>
              <a:t>  40163d &lt;</a:t>
            </a:r>
            <a:r>
              <a:rPr lang="en-US" altLang="zh-CN" sz="3800" b="1" dirty="0" err="1"/>
              <a:t>explode_bomb</a:t>
            </a:r>
            <a:r>
              <a:rPr lang="en-US" altLang="zh-CN" sz="3800" b="1" dirty="0"/>
              <a:t>&gt;</a:t>
            </a:r>
          </a:p>
          <a:p>
            <a:pPr marL="0" indent="0">
              <a:buNone/>
            </a:pPr>
            <a:r>
              <a:rPr lang="en-US" altLang="zh-CN" sz="3800" b="1" dirty="0"/>
              <a:t>  400e87:	48 83 c4 08          	add    $0x8,%rsp</a:t>
            </a:r>
          </a:p>
          <a:p>
            <a:pPr marL="0" indent="0">
              <a:buNone/>
            </a:pPr>
            <a:r>
              <a:rPr lang="en-US" altLang="zh-CN" sz="3800" b="1" dirty="0"/>
              <a:t>  400e8b:	c3                   	</a:t>
            </a:r>
            <a:r>
              <a:rPr lang="en-US" altLang="zh-CN" sz="3800" b="1" dirty="0" err="1"/>
              <a:t>retq</a:t>
            </a:r>
            <a:endParaRPr lang="zh-CN" altLang="zh-CN" sz="3800" dirty="0"/>
          </a:p>
        </p:txBody>
      </p:sp>
      <p:sp>
        <p:nvSpPr>
          <p:cNvPr id="5" name="矩形标注 4"/>
          <p:cNvSpPr/>
          <p:nvPr/>
        </p:nvSpPr>
        <p:spPr>
          <a:xfrm>
            <a:off x="6479643" y="5439592"/>
            <a:ext cx="2157274" cy="1260629"/>
          </a:xfrm>
          <a:prstGeom prst="wedgeRectCallout">
            <a:avLst>
              <a:gd name="adj1" fmla="val -88484"/>
              <a:gd name="adj2" fmla="val -7029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引导程序跳转到“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explode_bomb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程序段的地方，分析其成功跳转的条件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0425" y="3277705"/>
            <a:ext cx="6939219" cy="953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389408" y="3433840"/>
            <a:ext cx="1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字符串比较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931556" y="4565220"/>
            <a:ext cx="41369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09993" y="4387313"/>
            <a:ext cx="252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测试</a:t>
            </a:r>
            <a:r>
              <a:rPr lang="en-US" altLang="zh-CN" b="1" dirty="0">
                <a:solidFill>
                  <a:srgbClr val="FF0000"/>
                </a:solidFill>
              </a:rPr>
              <a:t>%</a:t>
            </a:r>
            <a:r>
              <a:rPr lang="en-US" altLang="zh-CN" b="1" dirty="0" err="1">
                <a:solidFill>
                  <a:srgbClr val="FF0000"/>
                </a:solidFill>
              </a:rPr>
              <a:t>eax</a:t>
            </a:r>
            <a:r>
              <a:rPr lang="en-US" altLang="zh-CN" b="1" dirty="0">
                <a:solidFill>
                  <a:srgbClr val="FF0000"/>
                </a:solidFill>
              </a:rPr>
              <a:t>==0, </a:t>
            </a:r>
            <a:r>
              <a:rPr lang="zh-CN" altLang="en-US" b="1" dirty="0">
                <a:solidFill>
                  <a:srgbClr val="FF0000"/>
                </a:solidFill>
              </a:rPr>
              <a:t>相等为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0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实验步骤（续）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100" y="1201782"/>
            <a:ext cx="8262793" cy="5267384"/>
          </a:xfrm>
        </p:spPr>
        <p:txBody>
          <a:bodyPr/>
          <a:lstStyle/>
          <a:p>
            <a:pPr marL="355600" indent="-355600">
              <a:buFont typeface="+mj-lt"/>
              <a:buAutoNum type="arabicPeriod" startAt="3"/>
            </a:pPr>
            <a:r>
              <a:rPr lang="zh-CN" altLang="en-US" sz="2400" dirty="0"/>
              <a:t>利用</a:t>
            </a:r>
            <a:r>
              <a:rPr lang="en-US" altLang="zh-CN" sz="2400" dirty="0" err="1"/>
              <a:t>gdb</a:t>
            </a:r>
            <a:r>
              <a:rPr lang="zh-CN" altLang="en-US" sz="2400" dirty="0"/>
              <a:t>调试工具来破解</a:t>
            </a:r>
            <a:r>
              <a:rPr lang="en-US" altLang="zh-CN" sz="2400" dirty="0"/>
              <a:t>Phase1</a:t>
            </a:r>
            <a:r>
              <a:rPr lang="zh-CN" altLang="en-US" sz="2400" dirty="0"/>
              <a:t>中的神秘字符串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i="1" dirty="0"/>
              <a:t>$ </a:t>
            </a:r>
            <a:r>
              <a:rPr lang="en-US" altLang="zh-CN" i="1" dirty="0" err="1"/>
              <a:t>gdb</a:t>
            </a:r>
            <a:r>
              <a:rPr lang="en-US" altLang="zh-CN" i="1" dirty="0"/>
              <a:t> </a:t>
            </a:r>
            <a:r>
              <a:rPr lang="en-US" altLang="zh-CN" dirty="0"/>
              <a:t> bomb_64.dat</a:t>
            </a:r>
          </a:p>
          <a:p>
            <a:pPr marL="355600" indent="-355600">
              <a:buFont typeface="+mj-lt"/>
              <a:buAutoNum type="arabicPeriod" startAt="4"/>
            </a:pPr>
            <a:r>
              <a:rPr lang="zh-CN" altLang="en-US" sz="2400" dirty="0"/>
              <a:t>通过阅读汇编代码可知，</a:t>
            </a:r>
            <a:r>
              <a:rPr lang="en-US" altLang="zh-CN" sz="2400" dirty="0"/>
              <a:t>phase_1</a:t>
            </a:r>
            <a:r>
              <a:rPr lang="zh-CN" altLang="en-US" sz="2400" dirty="0"/>
              <a:t>中的字符串比较的关键点是</a:t>
            </a:r>
            <a:r>
              <a:rPr lang="en-US" altLang="zh-CN" sz="2400" dirty="0"/>
              <a:t>0x401af8</a:t>
            </a:r>
            <a:r>
              <a:rPr lang="zh-CN" altLang="en-US" sz="2400" dirty="0"/>
              <a:t>，下面输出</a:t>
            </a:r>
            <a:r>
              <a:rPr lang="en-US" altLang="zh-CN" sz="2400" dirty="0"/>
              <a:t>0x401af8</a:t>
            </a:r>
            <a:r>
              <a:rPr lang="zh-CN" altLang="en-US" sz="2400" dirty="0"/>
              <a:t>地址对应的数据。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lt"/>
              <a:buAutoNum type="arabicPeriod" startAt="5"/>
            </a:pPr>
            <a:r>
              <a:rPr lang="zh-CN" altLang="en-US" sz="2400" dirty="0"/>
              <a:t>验证答案，输入</a:t>
            </a:r>
            <a:r>
              <a:rPr lang="en-US" altLang="zh-CN" sz="2400" dirty="0"/>
              <a:t>r</a:t>
            </a:r>
            <a:r>
              <a:rPr lang="zh-CN" altLang="en-US" sz="2400" dirty="0"/>
              <a:t>即可运行到关卡</a:t>
            </a:r>
            <a:r>
              <a:rPr lang="en-US" altLang="zh-CN" sz="2400" dirty="0"/>
              <a:t>1</a:t>
            </a:r>
            <a:r>
              <a:rPr lang="zh-CN" altLang="en-US" sz="2400" dirty="0"/>
              <a:t>输入处。</a:t>
            </a:r>
            <a:endParaRPr lang="en-US" altLang="zh-CN" sz="2400" dirty="0"/>
          </a:p>
          <a:p>
            <a:pPr marL="457200" indent="-457200">
              <a:buFont typeface="+mj-lt"/>
              <a:buAutoNum type="arabicPeriod" startAt="5"/>
            </a:pPr>
            <a:r>
              <a:rPr lang="zh-CN" altLang="en-US" sz="2400" dirty="0"/>
              <a:t>若输入错误答案，则会引爆炸弹（正确示意图如下：）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2" y="2914148"/>
            <a:ext cx="5952381" cy="4190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52" y="4440800"/>
            <a:ext cx="5447619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2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595</Words>
  <Application>Microsoft Office PowerPoint</Application>
  <PresentationFormat>全屏显示(4:3)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黑体</vt:lpstr>
      <vt:lpstr>Arial</vt:lpstr>
      <vt:lpstr>Calibri</vt:lpstr>
      <vt:lpstr>Times New Roman</vt:lpstr>
      <vt:lpstr>Office 主题</vt:lpstr>
      <vt:lpstr>实验三：逆向工程实验</vt:lpstr>
      <vt:lpstr>实验介绍：</vt:lpstr>
      <vt:lpstr>实验说明</vt:lpstr>
      <vt:lpstr>实验步骤</vt:lpstr>
      <vt:lpstr>实验步骤（续）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Datalab-handout使用手册</dc:title>
  <dc:creator>Leo Lau</dc:creator>
  <cp:lastModifiedBy>Wenjun Lee</cp:lastModifiedBy>
  <cp:revision>54</cp:revision>
  <dcterms:created xsi:type="dcterms:W3CDTF">2016-03-28T08:52:44Z</dcterms:created>
  <dcterms:modified xsi:type="dcterms:W3CDTF">2025-04-29T15:33:57Z</dcterms:modified>
</cp:coreProperties>
</file>