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5.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6.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7.xml" ContentType="application/vnd.openxmlformats-officedocument.theme+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8.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9.xml" ContentType="application/vnd.openxmlformats-officedocument.theme+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theme/theme10.xml" ContentType="application/vnd.openxmlformats-officedocument.theme+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theme/theme11.xml" ContentType="application/vnd.openxmlformats-officedocument.theme+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theme/theme12.xml" ContentType="application/vnd.openxmlformats-officedocument.theme+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theme/theme13.xml" ContentType="application/vnd.openxmlformats-officedocument.theme+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theme/theme14.xml" ContentType="application/vnd.openxmlformats-officedocument.theme+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theme/theme15.xml" ContentType="application/vnd.openxmlformats-officedocument.theme+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theme/theme16.xml" ContentType="application/vnd.openxmlformats-officedocument.theme+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theme/theme17.xml" ContentType="application/vnd.openxmlformats-officedocument.theme+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theme/theme18.xml" ContentType="application/vnd.openxmlformats-officedocument.theme+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theme/theme19.xml" ContentType="application/vnd.openxmlformats-officedocument.theme+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theme/theme20.xml" ContentType="application/vnd.openxmlformats-officedocument.theme+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theme/theme21.xml" ContentType="application/vnd.openxmlformats-officedocument.theme+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theme/theme22.xml" ContentType="application/vnd.openxmlformats-officedocument.theme+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theme/theme23.xml" ContentType="application/vnd.openxmlformats-officedocument.theme+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theme/theme24.xml" ContentType="application/vnd.openxmlformats-officedocument.theme+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theme/theme25.xml" ContentType="application/vnd.openxmlformats-officedocument.theme+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theme/theme26.xml" ContentType="application/vnd.openxmlformats-officedocument.theme+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theme/theme27.xml" ContentType="application/vnd.openxmlformats-officedocument.theme+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theme/theme28.xml" ContentType="application/vnd.openxmlformats-officedocument.theme+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theme/theme29.xml" ContentType="application/vnd.openxmlformats-officedocument.theme+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theme/theme30.xml" ContentType="application/vnd.openxmlformats-officedocument.theme+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theme/theme31.xml" ContentType="application/vnd.openxmlformats-officedocument.theme+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theme/theme32.xml" ContentType="application/vnd.openxmlformats-officedocument.theme+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theme/theme33.xml" ContentType="application/vnd.openxmlformats-officedocument.theme+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theme/theme34.xml" ContentType="application/vnd.openxmlformats-officedocument.theme+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theme/theme35.xml" ContentType="application/vnd.openxmlformats-officedocument.theme+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slideLayouts/slideLayout419.xml" ContentType="application/vnd.openxmlformats-officedocument.presentationml.slideLayout+xml"/>
  <Override PartName="/ppt/slideLayouts/slideLayout420.xml" ContentType="application/vnd.openxmlformats-officedocument.presentationml.slideLayout+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theme/theme36.xml" ContentType="application/vnd.openxmlformats-officedocument.theme+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slideLayouts/slideLayout429.xml" ContentType="application/vnd.openxmlformats-officedocument.presentationml.slideLayout+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slideLayouts/slideLayout432.xml" ContentType="application/vnd.openxmlformats-officedocument.presentationml.slideLayout+xml"/>
  <Override PartName="/ppt/slideLayouts/slideLayout433.xml" ContentType="application/vnd.openxmlformats-officedocument.presentationml.slideLayout+xml"/>
  <Override PartName="/ppt/theme/theme37.xml" ContentType="application/vnd.openxmlformats-officedocument.theme+xml"/>
  <Override PartName="/ppt/slideLayouts/slideLayout434.xml" ContentType="application/vnd.openxmlformats-officedocument.presentationml.slideLayout+xml"/>
  <Override PartName="/ppt/slideLayouts/slideLayout435.xml" ContentType="application/vnd.openxmlformats-officedocument.presentationml.slideLayout+xml"/>
  <Override PartName="/ppt/slideLayouts/slideLayout436.xml" ContentType="application/vnd.openxmlformats-officedocument.presentationml.slideLayout+xml"/>
  <Override PartName="/ppt/slideLayouts/slideLayout437.xml" ContentType="application/vnd.openxmlformats-officedocument.presentationml.slideLayout+xml"/>
  <Override PartName="/ppt/slideLayouts/slideLayout438.xml" ContentType="application/vnd.openxmlformats-officedocument.presentationml.slideLayout+xml"/>
  <Override PartName="/ppt/slideLayouts/slideLayout439.xml" ContentType="application/vnd.openxmlformats-officedocument.presentationml.slideLayout+xml"/>
  <Override PartName="/ppt/slideLayouts/slideLayout440.xml" ContentType="application/vnd.openxmlformats-officedocument.presentationml.slideLayout+xml"/>
  <Override PartName="/ppt/slideLayouts/slideLayout441.xml" ContentType="application/vnd.openxmlformats-officedocument.presentationml.slideLayout+xml"/>
  <Override PartName="/ppt/slideLayouts/slideLayout442.xml" ContentType="application/vnd.openxmlformats-officedocument.presentationml.slideLayout+xml"/>
  <Override PartName="/ppt/slideLayouts/slideLayout443.xml" ContentType="application/vnd.openxmlformats-officedocument.presentationml.slideLayout+xml"/>
  <Override PartName="/ppt/slideLayouts/slideLayout444.xml" ContentType="application/vnd.openxmlformats-officedocument.presentationml.slideLayout+xml"/>
  <Override PartName="/ppt/theme/theme38.xml" ContentType="application/vnd.openxmlformats-officedocument.theme+xml"/>
  <Override PartName="/ppt/slideLayouts/slideLayout445.xml" ContentType="application/vnd.openxmlformats-officedocument.presentationml.slideLayout+xml"/>
  <Override PartName="/ppt/slideLayouts/slideLayout446.xml" ContentType="application/vnd.openxmlformats-officedocument.presentationml.slideLayout+xml"/>
  <Override PartName="/ppt/slideLayouts/slideLayout447.xml" ContentType="application/vnd.openxmlformats-officedocument.presentationml.slideLayout+xml"/>
  <Override PartName="/ppt/slideLayouts/slideLayout448.xml" ContentType="application/vnd.openxmlformats-officedocument.presentationml.slideLayout+xml"/>
  <Override PartName="/ppt/slideLayouts/slideLayout449.xml" ContentType="application/vnd.openxmlformats-officedocument.presentationml.slideLayout+xml"/>
  <Override PartName="/ppt/slideLayouts/slideLayout450.xml" ContentType="application/vnd.openxmlformats-officedocument.presentationml.slideLayout+xml"/>
  <Override PartName="/ppt/slideLayouts/slideLayout451.xml" ContentType="application/vnd.openxmlformats-officedocument.presentationml.slideLayout+xml"/>
  <Override PartName="/ppt/slideLayouts/slideLayout452.xml" ContentType="application/vnd.openxmlformats-officedocument.presentationml.slideLayout+xml"/>
  <Override PartName="/ppt/slideLayouts/slideLayout453.xml" ContentType="application/vnd.openxmlformats-officedocument.presentationml.slideLayout+xml"/>
  <Override PartName="/ppt/slideLayouts/slideLayout454.xml" ContentType="application/vnd.openxmlformats-officedocument.presentationml.slideLayout+xml"/>
  <Override PartName="/ppt/slideLayouts/slideLayout455.xml" ContentType="application/vnd.openxmlformats-officedocument.presentationml.slideLayout+xml"/>
  <Override PartName="/ppt/theme/theme39.xml" ContentType="application/vnd.openxmlformats-officedocument.theme+xml"/>
  <Override PartName="/ppt/theme/theme4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84" r:id="rId3"/>
    <p:sldMasterId id="2147483698" r:id="rId4"/>
    <p:sldMasterId id="2147483712" r:id="rId5"/>
    <p:sldMasterId id="2147483726" r:id="rId6"/>
    <p:sldMasterId id="2147483740" r:id="rId7"/>
    <p:sldMasterId id="2147483754" r:id="rId8"/>
    <p:sldMasterId id="2147483818" r:id="rId9"/>
    <p:sldMasterId id="2147483850" r:id="rId10"/>
    <p:sldMasterId id="2147483862" r:id="rId11"/>
    <p:sldMasterId id="2147483874" r:id="rId12"/>
    <p:sldMasterId id="2147483922" r:id="rId13"/>
    <p:sldMasterId id="2147483934" r:id="rId14"/>
    <p:sldMasterId id="2147483946" r:id="rId15"/>
    <p:sldMasterId id="2147483958" r:id="rId16"/>
    <p:sldMasterId id="2147483971" r:id="rId17"/>
    <p:sldMasterId id="2147483984" r:id="rId18"/>
    <p:sldMasterId id="2147483997" r:id="rId19"/>
    <p:sldMasterId id="2147484010" r:id="rId20"/>
    <p:sldMasterId id="2147484023" r:id="rId21"/>
    <p:sldMasterId id="2147484036" r:id="rId22"/>
    <p:sldMasterId id="2147484049" r:id="rId23"/>
    <p:sldMasterId id="2147484062" r:id="rId24"/>
    <p:sldMasterId id="2147484074" r:id="rId25"/>
    <p:sldMasterId id="2147484086" r:id="rId26"/>
    <p:sldMasterId id="2147484098" r:id="rId27"/>
    <p:sldMasterId id="2147484110" r:id="rId28"/>
    <p:sldMasterId id="2147484122" r:id="rId29"/>
    <p:sldMasterId id="2147484134" r:id="rId30"/>
    <p:sldMasterId id="2147484146" r:id="rId31"/>
    <p:sldMasterId id="2147484158" r:id="rId32"/>
    <p:sldMasterId id="2147484170" r:id="rId33"/>
    <p:sldMasterId id="2147484194" r:id="rId34"/>
    <p:sldMasterId id="2147484206" r:id="rId35"/>
    <p:sldMasterId id="2147484218" r:id="rId36"/>
    <p:sldMasterId id="2147484230" r:id="rId37"/>
    <p:sldMasterId id="2147484242" r:id="rId38"/>
    <p:sldMasterId id="2147484254" r:id="rId39"/>
  </p:sldMasterIdLst>
  <p:notesMasterIdLst>
    <p:notesMasterId r:id="rId116"/>
  </p:notesMasterIdLst>
  <p:sldIdLst>
    <p:sldId id="363" r:id="rId40"/>
    <p:sldId id="259" r:id="rId41"/>
    <p:sldId id="303" r:id="rId42"/>
    <p:sldId id="348" r:id="rId43"/>
    <p:sldId id="349" r:id="rId44"/>
    <p:sldId id="355" r:id="rId45"/>
    <p:sldId id="356" r:id="rId46"/>
    <p:sldId id="357" r:id="rId47"/>
    <p:sldId id="358" r:id="rId48"/>
    <p:sldId id="359" r:id="rId49"/>
    <p:sldId id="353" r:id="rId50"/>
    <p:sldId id="354" r:id="rId51"/>
    <p:sldId id="352" r:id="rId52"/>
    <p:sldId id="351" r:id="rId53"/>
    <p:sldId id="361" r:id="rId54"/>
    <p:sldId id="362" r:id="rId55"/>
    <p:sldId id="319" r:id="rId56"/>
    <p:sldId id="322" r:id="rId57"/>
    <p:sldId id="324" r:id="rId58"/>
    <p:sldId id="325" r:id="rId59"/>
    <p:sldId id="326" r:id="rId60"/>
    <p:sldId id="327" r:id="rId61"/>
    <p:sldId id="328" r:id="rId62"/>
    <p:sldId id="329" r:id="rId63"/>
    <p:sldId id="330" r:id="rId64"/>
    <p:sldId id="332" r:id="rId65"/>
    <p:sldId id="333" r:id="rId66"/>
    <p:sldId id="334" r:id="rId67"/>
    <p:sldId id="335" r:id="rId68"/>
    <p:sldId id="336" r:id="rId69"/>
    <p:sldId id="337" r:id="rId70"/>
    <p:sldId id="339" r:id="rId71"/>
    <p:sldId id="338" r:id="rId72"/>
    <p:sldId id="340" r:id="rId73"/>
    <p:sldId id="341" r:id="rId74"/>
    <p:sldId id="342" r:id="rId75"/>
    <p:sldId id="343" r:id="rId76"/>
    <p:sldId id="344" r:id="rId77"/>
    <p:sldId id="345" r:id="rId78"/>
    <p:sldId id="346" r:id="rId79"/>
    <p:sldId id="347" r:id="rId80"/>
    <p:sldId id="264" r:id="rId81"/>
    <p:sldId id="276" r:id="rId82"/>
    <p:sldId id="279" r:id="rId83"/>
    <p:sldId id="280" r:id="rId84"/>
    <p:sldId id="281" r:id="rId85"/>
    <p:sldId id="278" r:id="rId86"/>
    <p:sldId id="282" r:id="rId87"/>
    <p:sldId id="283" r:id="rId88"/>
    <p:sldId id="284" r:id="rId89"/>
    <p:sldId id="285" r:id="rId90"/>
    <p:sldId id="320" r:id="rId91"/>
    <p:sldId id="265" r:id="rId92"/>
    <p:sldId id="266" r:id="rId93"/>
    <p:sldId id="267" r:id="rId94"/>
    <p:sldId id="269" r:id="rId95"/>
    <p:sldId id="268" r:id="rId96"/>
    <p:sldId id="270" r:id="rId97"/>
    <p:sldId id="271" r:id="rId98"/>
    <p:sldId id="272" r:id="rId99"/>
    <p:sldId id="305" r:id="rId100"/>
    <p:sldId id="306" r:id="rId101"/>
    <p:sldId id="307" r:id="rId102"/>
    <p:sldId id="308" r:id="rId103"/>
    <p:sldId id="309" r:id="rId104"/>
    <p:sldId id="310" r:id="rId105"/>
    <p:sldId id="311" r:id="rId106"/>
    <p:sldId id="373" r:id="rId107"/>
    <p:sldId id="374" r:id="rId108"/>
    <p:sldId id="375" r:id="rId109"/>
    <p:sldId id="376" r:id="rId110"/>
    <p:sldId id="377" r:id="rId111"/>
    <p:sldId id="378" r:id="rId112"/>
    <p:sldId id="317" r:id="rId113"/>
    <p:sldId id="318" r:id="rId114"/>
    <p:sldId id="372" r:id="rId1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2" d="100"/>
          <a:sy n="102" d="100"/>
        </p:scale>
        <p:origin x="1848" y="13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Master" Target="slideMasters/slideMaster26.xml"/><Relationship Id="rId117" Type="http://schemas.openxmlformats.org/officeDocument/2006/relationships/presProps" Target="presProps.xml"/><Relationship Id="rId21" Type="http://schemas.openxmlformats.org/officeDocument/2006/relationships/slideMaster" Target="slideMasters/slideMaster21.xml"/><Relationship Id="rId42" Type="http://schemas.openxmlformats.org/officeDocument/2006/relationships/slide" Target="slides/slide3.xml"/><Relationship Id="rId47" Type="http://schemas.openxmlformats.org/officeDocument/2006/relationships/slide" Target="slides/slide8.xml"/><Relationship Id="rId63" Type="http://schemas.openxmlformats.org/officeDocument/2006/relationships/slide" Target="slides/slide24.xml"/><Relationship Id="rId68" Type="http://schemas.openxmlformats.org/officeDocument/2006/relationships/slide" Target="slides/slide29.xml"/><Relationship Id="rId84" Type="http://schemas.openxmlformats.org/officeDocument/2006/relationships/slide" Target="slides/slide45.xml"/><Relationship Id="rId89" Type="http://schemas.openxmlformats.org/officeDocument/2006/relationships/slide" Target="slides/slide50.xml"/><Relationship Id="rId112" Type="http://schemas.openxmlformats.org/officeDocument/2006/relationships/slide" Target="slides/slide73.xml"/><Relationship Id="rId16" Type="http://schemas.openxmlformats.org/officeDocument/2006/relationships/slideMaster" Target="slideMasters/slideMaster16.xml"/><Relationship Id="rId107" Type="http://schemas.openxmlformats.org/officeDocument/2006/relationships/slide" Target="slides/slide68.xml"/><Relationship Id="rId11" Type="http://schemas.openxmlformats.org/officeDocument/2006/relationships/slideMaster" Target="slideMasters/slideMaster11.xml"/><Relationship Id="rId32" Type="http://schemas.openxmlformats.org/officeDocument/2006/relationships/slideMaster" Target="slideMasters/slideMaster32.xml"/><Relationship Id="rId37" Type="http://schemas.openxmlformats.org/officeDocument/2006/relationships/slideMaster" Target="slideMasters/slideMaster37.xml"/><Relationship Id="rId53" Type="http://schemas.openxmlformats.org/officeDocument/2006/relationships/slide" Target="slides/slide14.xml"/><Relationship Id="rId58" Type="http://schemas.openxmlformats.org/officeDocument/2006/relationships/slide" Target="slides/slide19.xml"/><Relationship Id="rId74" Type="http://schemas.openxmlformats.org/officeDocument/2006/relationships/slide" Target="slides/slide35.xml"/><Relationship Id="rId79" Type="http://schemas.openxmlformats.org/officeDocument/2006/relationships/slide" Target="slides/slide40.xml"/><Relationship Id="rId102" Type="http://schemas.openxmlformats.org/officeDocument/2006/relationships/slide" Target="slides/slide63.xml"/><Relationship Id="rId5" Type="http://schemas.openxmlformats.org/officeDocument/2006/relationships/slideMaster" Target="slideMasters/slideMaster5.xml"/><Relationship Id="rId90" Type="http://schemas.openxmlformats.org/officeDocument/2006/relationships/slide" Target="slides/slide51.xml"/><Relationship Id="rId95" Type="http://schemas.openxmlformats.org/officeDocument/2006/relationships/slide" Target="slides/slide56.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43" Type="http://schemas.openxmlformats.org/officeDocument/2006/relationships/slide" Target="slides/slide4.xml"/><Relationship Id="rId48" Type="http://schemas.openxmlformats.org/officeDocument/2006/relationships/slide" Target="slides/slide9.xml"/><Relationship Id="rId64" Type="http://schemas.openxmlformats.org/officeDocument/2006/relationships/slide" Target="slides/slide25.xml"/><Relationship Id="rId69" Type="http://schemas.openxmlformats.org/officeDocument/2006/relationships/slide" Target="slides/slide30.xml"/><Relationship Id="rId113" Type="http://schemas.openxmlformats.org/officeDocument/2006/relationships/slide" Target="slides/slide74.xml"/><Relationship Id="rId118" Type="http://schemas.openxmlformats.org/officeDocument/2006/relationships/viewProps" Target="viewProps.xml"/><Relationship Id="rId80" Type="http://schemas.openxmlformats.org/officeDocument/2006/relationships/slide" Target="slides/slide41.xml"/><Relationship Id="rId85" Type="http://schemas.openxmlformats.org/officeDocument/2006/relationships/slide" Target="slides/slide46.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33" Type="http://schemas.openxmlformats.org/officeDocument/2006/relationships/slideMaster" Target="slideMasters/slideMaster33.xml"/><Relationship Id="rId38" Type="http://schemas.openxmlformats.org/officeDocument/2006/relationships/slideMaster" Target="slideMasters/slideMaster38.xml"/><Relationship Id="rId59" Type="http://schemas.openxmlformats.org/officeDocument/2006/relationships/slide" Target="slides/slide20.xml"/><Relationship Id="rId103" Type="http://schemas.openxmlformats.org/officeDocument/2006/relationships/slide" Target="slides/slide64.xml"/><Relationship Id="rId108" Type="http://schemas.openxmlformats.org/officeDocument/2006/relationships/slide" Target="slides/slide69.xml"/><Relationship Id="rId54" Type="http://schemas.openxmlformats.org/officeDocument/2006/relationships/slide" Target="slides/slide15.xml"/><Relationship Id="rId70" Type="http://schemas.openxmlformats.org/officeDocument/2006/relationships/slide" Target="slides/slide31.xml"/><Relationship Id="rId75" Type="http://schemas.openxmlformats.org/officeDocument/2006/relationships/slide" Target="slides/slide36.xml"/><Relationship Id="rId91" Type="http://schemas.openxmlformats.org/officeDocument/2006/relationships/slide" Target="slides/slide52.xml"/><Relationship Id="rId96" Type="http://schemas.openxmlformats.org/officeDocument/2006/relationships/slide" Target="slides/slide57.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49" Type="http://schemas.openxmlformats.org/officeDocument/2006/relationships/slide" Target="slides/slide10.xml"/><Relationship Id="rId114" Type="http://schemas.openxmlformats.org/officeDocument/2006/relationships/slide" Target="slides/slide75.xml"/><Relationship Id="rId119" Type="http://schemas.openxmlformats.org/officeDocument/2006/relationships/theme" Target="theme/theme1.xml"/><Relationship Id="rId10" Type="http://schemas.openxmlformats.org/officeDocument/2006/relationships/slideMaster" Target="slideMasters/slideMaster10.xml"/><Relationship Id="rId31" Type="http://schemas.openxmlformats.org/officeDocument/2006/relationships/slideMaster" Target="slideMasters/slideMaster31.xml"/><Relationship Id="rId44" Type="http://schemas.openxmlformats.org/officeDocument/2006/relationships/slide" Target="slides/slide5.xml"/><Relationship Id="rId52" Type="http://schemas.openxmlformats.org/officeDocument/2006/relationships/slide" Target="slides/slide13.xml"/><Relationship Id="rId60" Type="http://schemas.openxmlformats.org/officeDocument/2006/relationships/slide" Target="slides/slide21.xml"/><Relationship Id="rId65" Type="http://schemas.openxmlformats.org/officeDocument/2006/relationships/slide" Target="slides/slide26.xml"/><Relationship Id="rId73" Type="http://schemas.openxmlformats.org/officeDocument/2006/relationships/slide" Target="slides/slide34.xml"/><Relationship Id="rId78" Type="http://schemas.openxmlformats.org/officeDocument/2006/relationships/slide" Target="slides/slide39.xml"/><Relationship Id="rId81" Type="http://schemas.openxmlformats.org/officeDocument/2006/relationships/slide" Target="slides/slide42.xml"/><Relationship Id="rId86" Type="http://schemas.openxmlformats.org/officeDocument/2006/relationships/slide" Target="slides/slide47.xml"/><Relationship Id="rId94" Type="http://schemas.openxmlformats.org/officeDocument/2006/relationships/slide" Target="slides/slide55.xml"/><Relationship Id="rId99" Type="http://schemas.openxmlformats.org/officeDocument/2006/relationships/slide" Target="slides/slide60.xml"/><Relationship Id="rId101" Type="http://schemas.openxmlformats.org/officeDocument/2006/relationships/slide" Target="slides/slide62.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Master" Target="slideMasters/slideMaster39.xml"/><Relationship Id="rId109" Type="http://schemas.openxmlformats.org/officeDocument/2006/relationships/slide" Target="slides/slide70.xml"/><Relationship Id="rId34" Type="http://schemas.openxmlformats.org/officeDocument/2006/relationships/slideMaster" Target="slideMasters/slideMaster34.xml"/><Relationship Id="rId50" Type="http://schemas.openxmlformats.org/officeDocument/2006/relationships/slide" Target="slides/slide11.xml"/><Relationship Id="rId55" Type="http://schemas.openxmlformats.org/officeDocument/2006/relationships/slide" Target="slides/slide16.xml"/><Relationship Id="rId76" Type="http://schemas.openxmlformats.org/officeDocument/2006/relationships/slide" Target="slides/slide37.xml"/><Relationship Id="rId97" Type="http://schemas.openxmlformats.org/officeDocument/2006/relationships/slide" Target="slides/slide58.xml"/><Relationship Id="rId104" Type="http://schemas.openxmlformats.org/officeDocument/2006/relationships/slide" Target="slides/slide65.xml"/><Relationship Id="rId120" Type="http://schemas.openxmlformats.org/officeDocument/2006/relationships/tableStyles" Target="tableStyles.xml"/><Relationship Id="rId7" Type="http://schemas.openxmlformats.org/officeDocument/2006/relationships/slideMaster" Target="slideMasters/slideMaster7.xml"/><Relationship Id="rId71" Type="http://schemas.openxmlformats.org/officeDocument/2006/relationships/slide" Target="slides/slide32.xml"/><Relationship Id="rId92" Type="http://schemas.openxmlformats.org/officeDocument/2006/relationships/slide" Target="slides/slide53.xml"/><Relationship Id="rId2" Type="http://schemas.openxmlformats.org/officeDocument/2006/relationships/slideMaster" Target="slideMasters/slideMaster2.xml"/><Relationship Id="rId29" Type="http://schemas.openxmlformats.org/officeDocument/2006/relationships/slideMaster" Target="slideMasters/slideMaster29.xml"/><Relationship Id="rId24" Type="http://schemas.openxmlformats.org/officeDocument/2006/relationships/slideMaster" Target="slideMasters/slideMaster24.xml"/><Relationship Id="rId40" Type="http://schemas.openxmlformats.org/officeDocument/2006/relationships/slide" Target="slides/slide1.xml"/><Relationship Id="rId45" Type="http://schemas.openxmlformats.org/officeDocument/2006/relationships/slide" Target="slides/slide6.xml"/><Relationship Id="rId66" Type="http://schemas.openxmlformats.org/officeDocument/2006/relationships/slide" Target="slides/slide27.xml"/><Relationship Id="rId87" Type="http://schemas.openxmlformats.org/officeDocument/2006/relationships/slide" Target="slides/slide48.xml"/><Relationship Id="rId110" Type="http://schemas.openxmlformats.org/officeDocument/2006/relationships/slide" Target="slides/slide71.xml"/><Relationship Id="rId115" Type="http://schemas.openxmlformats.org/officeDocument/2006/relationships/slide" Target="slides/slide76.xml"/><Relationship Id="rId61" Type="http://schemas.openxmlformats.org/officeDocument/2006/relationships/slide" Target="slides/slide22.xml"/><Relationship Id="rId82" Type="http://schemas.openxmlformats.org/officeDocument/2006/relationships/slide" Target="slides/slide43.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30" Type="http://schemas.openxmlformats.org/officeDocument/2006/relationships/slideMaster" Target="slideMasters/slideMaster30.xml"/><Relationship Id="rId35" Type="http://schemas.openxmlformats.org/officeDocument/2006/relationships/slideMaster" Target="slideMasters/slideMaster35.xml"/><Relationship Id="rId56" Type="http://schemas.openxmlformats.org/officeDocument/2006/relationships/slide" Target="slides/slide17.xml"/><Relationship Id="rId77" Type="http://schemas.openxmlformats.org/officeDocument/2006/relationships/slide" Target="slides/slide38.xml"/><Relationship Id="rId100" Type="http://schemas.openxmlformats.org/officeDocument/2006/relationships/slide" Target="slides/slide61.xml"/><Relationship Id="rId105" Type="http://schemas.openxmlformats.org/officeDocument/2006/relationships/slide" Target="slides/slide66.xml"/><Relationship Id="rId8" Type="http://schemas.openxmlformats.org/officeDocument/2006/relationships/slideMaster" Target="slideMasters/slideMaster8.xml"/><Relationship Id="rId51" Type="http://schemas.openxmlformats.org/officeDocument/2006/relationships/slide" Target="slides/slide12.xml"/><Relationship Id="rId72" Type="http://schemas.openxmlformats.org/officeDocument/2006/relationships/slide" Target="slides/slide33.xml"/><Relationship Id="rId93" Type="http://schemas.openxmlformats.org/officeDocument/2006/relationships/slide" Target="slides/slide54.xml"/><Relationship Id="rId98" Type="http://schemas.openxmlformats.org/officeDocument/2006/relationships/slide" Target="slides/slide59.xml"/><Relationship Id="rId3" Type="http://schemas.openxmlformats.org/officeDocument/2006/relationships/slideMaster" Target="slideMasters/slideMaster3.xml"/><Relationship Id="rId25" Type="http://schemas.openxmlformats.org/officeDocument/2006/relationships/slideMaster" Target="slideMasters/slideMaster25.xml"/><Relationship Id="rId46" Type="http://schemas.openxmlformats.org/officeDocument/2006/relationships/slide" Target="slides/slide7.xml"/><Relationship Id="rId67" Type="http://schemas.openxmlformats.org/officeDocument/2006/relationships/slide" Target="slides/slide28.xml"/><Relationship Id="rId116" Type="http://schemas.openxmlformats.org/officeDocument/2006/relationships/notesMaster" Target="notesMasters/notesMaster1.xml"/><Relationship Id="rId20" Type="http://schemas.openxmlformats.org/officeDocument/2006/relationships/slideMaster" Target="slideMasters/slideMaster20.xml"/><Relationship Id="rId41" Type="http://schemas.openxmlformats.org/officeDocument/2006/relationships/slide" Target="slides/slide2.xml"/><Relationship Id="rId62" Type="http://schemas.openxmlformats.org/officeDocument/2006/relationships/slide" Target="slides/slide23.xml"/><Relationship Id="rId83" Type="http://schemas.openxmlformats.org/officeDocument/2006/relationships/slide" Target="slides/slide44.xml"/><Relationship Id="rId88" Type="http://schemas.openxmlformats.org/officeDocument/2006/relationships/slide" Target="slides/slide49.xml"/><Relationship Id="rId111" Type="http://schemas.openxmlformats.org/officeDocument/2006/relationships/slide" Target="slides/slide72.xml"/><Relationship Id="rId15" Type="http://schemas.openxmlformats.org/officeDocument/2006/relationships/slideMaster" Target="slideMasters/slideMaster15.xml"/><Relationship Id="rId36" Type="http://schemas.openxmlformats.org/officeDocument/2006/relationships/slideMaster" Target="slideMasters/slideMaster36.xml"/><Relationship Id="rId57" Type="http://schemas.openxmlformats.org/officeDocument/2006/relationships/slide" Target="slides/slide18.xml"/><Relationship Id="rId106" Type="http://schemas.openxmlformats.org/officeDocument/2006/relationships/slide" Target="slides/slide6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084B2C-6E39-4D06-B69C-C9D592E5D973}" type="datetimeFigureOut">
              <a:rPr lang="zh-CN" altLang="en-US" smtClean="0"/>
              <a:t>2025/6/9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EA0A3B-7F40-41BE-819C-0017A13B1556}" type="slidenum">
              <a:rPr lang="zh-CN" altLang="en-US" smtClean="0"/>
              <a:t>‹#›</a:t>
            </a:fld>
            <a:endParaRPr lang="zh-CN" altLang="en-US"/>
          </a:p>
        </p:txBody>
      </p:sp>
    </p:spTree>
    <p:extLst>
      <p:ext uri="{BB962C8B-B14F-4D97-AF65-F5344CB8AC3E}">
        <p14:creationId xmlns:p14="http://schemas.microsoft.com/office/powerpoint/2010/main" val="2479544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Text Box 1"/>
          <p:cNvSpPr txBox="1">
            <a:spLocks noChangeArrowheads="1"/>
          </p:cNvSpPr>
          <p:nvPr/>
        </p:nvSpPr>
        <p:spPr bwMode="auto">
          <a:xfrm>
            <a:off x="1158406" y="691971"/>
            <a:ext cx="4541189" cy="3415940"/>
          </a:xfrm>
          <a:prstGeom prst="rect">
            <a:avLst/>
          </a:prstGeom>
          <a:solidFill>
            <a:srgbClr val="FFFFFF"/>
          </a:solidFill>
          <a:ln w="9525">
            <a:solidFill>
              <a:srgbClr val="000000"/>
            </a:solidFill>
            <a:miter lim="800000"/>
            <a:headEnd/>
            <a:tailEnd/>
          </a:ln>
        </p:spPr>
        <p:txBody>
          <a:bodyPr wrap="none" lIns="86630" tIns="43315" rIns="86630" bIns="43315" anchor="ct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fontAlgn="base">
              <a:spcBef>
                <a:spcPct val="0"/>
              </a:spcBef>
              <a:spcAft>
                <a:spcPct val="0"/>
              </a:spcAft>
            </a:pPr>
            <a:endParaRPr lang="en-US" altLang="zh-CN" sz="2300" b="1">
              <a:solidFill>
                <a:prstClr val="black"/>
              </a:solidFill>
              <a:latin typeface="Arial Narrow" pitchFamily="34" charset="0"/>
            </a:endParaRPr>
          </a:p>
        </p:txBody>
      </p:sp>
      <p:sp>
        <p:nvSpPr>
          <p:cNvPr id="56323" name="Rectangle 2"/>
          <p:cNvSpPr>
            <a:spLocks noGrp="1" noChangeArrowheads="1"/>
          </p:cNvSpPr>
          <p:nvPr>
            <p:ph type="body"/>
          </p:nvPr>
        </p:nvSpPr>
        <p:spPr>
          <a:xfrm>
            <a:off x="915394" y="4344120"/>
            <a:ext cx="5028704" cy="411548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86" tIns="45043" rIns="90086" bIns="45043" anchor="ctr">
            <a:prstTxWarp prst="textNoShape">
              <a:avLst/>
            </a:prstTxWarp>
          </a:bodyPr>
          <a:lstStyle/>
          <a:p>
            <a:endParaRPr lang="en-US" altLang="zh-CN"/>
          </a:p>
        </p:txBody>
      </p:sp>
    </p:spTree>
    <p:extLst>
      <p:ext uri="{BB962C8B-B14F-4D97-AF65-F5344CB8AC3E}">
        <p14:creationId xmlns:p14="http://schemas.microsoft.com/office/powerpoint/2010/main" val="16212716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02"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hangingPunct="0"/>
            <a:endParaRPr lang="en-US" altLang="zh-CN" sz="2300" b="1">
              <a:latin typeface="Arial Narrow" pitchFamily="34" charset="0"/>
            </a:endParaRPr>
          </a:p>
        </p:txBody>
      </p:sp>
      <p:sp>
        <p:nvSpPr>
          <p:cNvPr id="716803" name="Rectangle 2"/>
          <p:cNvSpPr>
            <a:spLocks noGrp="1" noChangeArrowheads="1"/>
          </p:cNvSpPr>
          <p:nvPr>
            <p:ph type="body"/>
          </p:nvPr>
        </p:nvSpPr>
        <p:spPr>
          <a:xfrm>
            <a:off x="914400" y="4343400"/>
            <a:ext cx="5029200" cy="4116388"/>
          </a:xfrm>
          <a:noFill/>
          <a:ln/>
        </p:spPr>
        <p:txBody>
          <a:bodyPr wrap="none" lIns="86630" tIns="43315" rIns="86630" bIns="43315" anchor="ctr"/>
          <a:lstStyle/>
          <a:p>
            <a:r>
              <a:rPr lang="zh-CN" altLang="en-US" dirty="0">
                <a:latin typeface="Arial" pitchFamily="34" charset="0"/>
              </a:rPr>
              <a:t>链接过程： 各个目标模块，需要在进程空间中进行“组装布局”，从而确定其地址，然后才能确定各个符号引用所对应的地址。</a:t>
            </a:r>
            <a:endParaRPr lang="en-US" altLang="zh-CN" dirty="0">
              <a:latin typeface="Arial" pitchFamily="34" charset="0"/>
            </a:endParaRPr>
          </a:p>
        </p:txBody>
      </p:sp>
    </p:spTree>
    <p:extLst>
      <p:ext uri="{BB962C8B-B14F-4D97-AF65-F5344CB8AC3E}">
        <p14:creationId xmlns:p14="http://schemas.microsoft.com/office/powerpoint/2010/main" val="29342737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左边两个图代表位定位（起点是</a:t>
            </a:r>
            <a:r>
              <a:rPr lang="en-US" altLang="zh-CN" dirty="0"/>
              <a:t>0</a:t>
            </a:r>
            <a:r>
              <a:rPr lang="zh-CN" altLang="en-US" dirty="0"/>
              <a:t>地址）的目标文件，右边是布局到进程空间后的进程影像（</a:t>
            </a:r>
            <a:r>
              <a:rPr lang="en-US" altLang="zh-CN" dirty="0"/>
              <a:t>P0/P1</a:t>
            </a:r>
            <a:r>
              <a:rPr lang="zh-CN" altLang="en-US" dirty="0"/>
              <a:t>的地址都不为</a:t>
            </a:r>
            <a:r>
              <a:rPr lang="en-US" altLang="zh-CN" dirty="0"/>
              <a:t>0</a:t>
            </a:r>
            <a:r>
              <a:rPr lang="zh-CN" altLang="en-US" dirty="0"/>
              <a:t>）</a:t>
            </a:r>
            <a:endParaRPr lang="en-US" altLang="zh-CN" dirty="0"/>
          </a:p>
          <a:p>
            <a:endParaRPr lang="en-US" altLang="zh-CN" dirty="0"/>
          </a:p>
          <a:p>
            <a:r>
              <a:rPr lang="zh-CN" altLang="en-US" dirty="0"/>
              <a:t>链接步骤的解释（后面还有</a:t>
            </a:r>
            <a:r>
              <a:rPr lang="en-US" altLang="zh-CN" dirty="0" err="1"/>
              <a:t>ppt</a:t>
            </a:r>
            <a:r>
              <a:rPr lang="zh-CN" altLang="en-US" dirty="0"/>
              <a:t>做各步骤的细节分析）：</a:t>
            </a:r>
            <a:endParaRPr lang="en-US" altLang="zh-CN" dirty="0"/>
          </a:p>
          <a:p>
            <a:r>
              <a:rPr lang="en-US" altLang="zh-CN" dirty="0"/>
              <a:t>1</a:t>
            </a:r>
            <a:r>
              <a:rPr lang="zh-CN" altLang="en-US" dirty="0"/>
              <a:t>）符号的解析在编译中完成了，因此链接时已有符号表机器引用关系（记录在目标文件的重定位表中）。注意区分符号的定义和引用，其中符号定义处对应地址</a:t>
            </a:r>
            <a:r>
              <a:rPr lang="en-US" altLang="zh-CN" dirty="0"/>
              <a:t>——</a:t>
            </a:r>
            <a:r>
              <a:rPr lang="zh-CN" altLang="en-US" dirty="0"/>
              <a:t>一旦在</a:t>
            </a:r>
            <a:r>
              <a:rPr lang="en-US" altLang="zh-CN" dirty="0"/>
              <a:t>2</a:t>
            </a:r>
            <a:r>
              <a:rPr lang="zh-CN" altLang="en-US" dirty="0"/>
              <a:t>）中完成进程空间中的布局，其位置也就确定</a:t>
            </a:r>
            <a:endParaRPr lang="en-US" altLang="zh-CN" dirty="0"/>
          </a:p>
          <a:p>
            <a:r>
              <a:rPr lang="en-US" altLang="zh-CN" dirty="0"/>
              <a:t>2</a:t>
            </a:r>
            <a:r>
              <a:rPr lang="zh-CN" altLang="en-US" dirty="0"/>
              <a:t>）将多个</a:t>
            </a:r>
            <a:r>
              <a:rPr lang="en-US" altLang="zh-CN" dirty="0"/>
              <a:t>.o</a:t>
            </a:r>
            <a:r>
              <a:rPr lang="zh-CN" altLang="en-US" dirty="0"/>
              <a:t>文件的内容，按某种次序布局到进程的虚存空间，因此符号的地址就确定下来了</a:t>
            </a:r>
            <a:endParaRPr lang="en-US" altLang="zh-CN" dirty="0"/>
          </a:p>
          <a:p>
            <a:r>
              <a:rPr lang="en-US" altLang="zh-CN" dirty="0"/>
              <a:t>3</a:t>
            </a:r>
            <a:r>
              <a:rPr lang="zh-CN" altLang="en-US" dirty="0"/>
              <a:t>）其实在</a:t>
            </a:r>
            <a:r>
              <a:rPr lang="en-US" altLang="zh-CN" dirty="0"/>
              <a:t>2</a:t>
            </a:r>
            <a:r>
              <a:rPr lang="zh-CN" altLang="en-US" dirty="0"/>
              <a:t>）时就确定了</a:t>
            </a:r>
            <a:endParaRPr lang="en-US" altLang="zh-CN" dirty="0"/>
          </a:p>
          <a:p>
            <a:r>
              <a:rPr lang="en-US" altLang="zh-CN" dirty="0"/>
              <a:t>4</a:t>
            </a:r>
            <a:r>
              <a:rPr lang="zh-CN" altLang="en-US" dirty="0"/>
              <a:t>）指的是在引用符号的指令中填入</a:t>
            </a:r>
            <a:r>
              <a:rPr lang="en-US" altLang="zh-CN" dirty="0"/>
              <a:t>2</a:t>
            </a:r>
            <a:r>
              <a:rPr lang="zh-CN" altLang="en-US" dirty="0"/>
              <a:t>）</a:t>
            </a:r>
            <a:r>
              <a:rPr lang="en-US" altLang="zh-CN" dirty="0"/>
              <a:t>3</a:t>
            </a:r>
            <a:r>
              <a:rPr lang="zh-CN" altLang="en-US" dirty="0"/>
              <a:t>）步骤确定好的地址。这里指的是对所生成的磁盘上的“可执行文件”</a:t>
            </a:r>
            <a:r>
              <a:rPr lang="en-US" altLang="zh-CN" dirty="0"/>
              <a:t>——</a:t>
            </a:r>
            <a:r>
              <a:rPr lang="zh-CN" altLang="en-US" dirty="0"/>
              <a:t>将它调入进程空间后对应的引用也自然是确定了地址</a:t>
            </a:r>
            <a:endParaRPr lang="en-US" altLang="zh-CN" dirty="0"/>
          </a:p>
          <a:p>
            <a:endParaRPr lang="en-US" altLang="zh-CN" dirty="0"/>
          </a:p>
          <a:p>
            <a:r>
              <a:rPr lang="zh-CN" altLang="en-US" dirty="0"/>
              <a:t>以上是“静态”链接过程，动态在后面讨论</a:t>
            </a:r>
          </a:p>
        </p:txBody>
      </p:sp>
      <p:sp>
        <p:nvSpPr>
          <p:cNvPr id="4" name="灯片编号占位符 3"/>
          <p:cNvSpPr>
            <a:spLocks noGrp="1"/>
          </p:cNvSpPr>
          <p:nvPr>
            <p:ph type="sldNum" sz="quarter" idx="10"/>
          </p:nvPr>
        </p:nvSpPr>
        <p:spPr/>
        <p:txBody>
          <a:bodyPr/>
          <a:lstStyle/>
          <a:p>
            <a:pPr>
              <a:defRPr/>
            </a:pPr>
            <a:fld id="{D8489734-2952-475A-8074-C1C0FBF459B3}" type="slidenum">
              <a:rPr lang="en-US" altLang="zh-CN" smtClean="0"/>
              <a:pPr>
                <a:defRPr/>
              </a:pPr>
              <a:t>56</a:t>
            </a:fld>
            <a:endParaRPr lang="en-US" altLang="zh-CN"/>
          </a:p>
        </p:txBody>
      </p:sp>
    </p:spTree>
    <p:extLst>
      <p:ext uri="{BB962C8B-B14F-4D97-AF65-F5344CB8AC3E}">
        <p14:creationId xmlns:p14="http://schemas.microsoft.com/office/powerpoint/2010/main" val="37331705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7586"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hangingPunct="0"/>
            <a:endParaRPr lang="en-US" altLang="zh-CN" sz="2300" b="1">
              <a:latin typeface="Arial Narrow" pitchFamily="34" charset="0"/>
            </a:endParaRPr>
          </a:p>
        </p:txBody>
      </p:sp>
      <p:sp>
        <p:nvSpPr>
          <p:cNvPr id="707587" name="Rectangle 2"/>
          <p:cNvSpPr txBox="1">
            <a:spLocks noGrp="1" noChangeArrowheads="1"/>
          </p:cNvSpPr>
          <p:nvPr>
            <p:ph type="body"/>
          </p:nvPr>
        </p:nvSpPr>
        <p:spPr>
          <a:xfrm>
            <a:off x="914400" y="4343400"/>
            <a:ext cx="5029200" cy="4116388"/>
          </a:xfrm>
          <a:noFill/>
          <a:ln/>
        </p:spPr>
        <p:txBody>
          <a:bodyPr wrap="none" lIns="86630" tIns="43315" rIns="86630" bIns="43315" anchor="ctr"/>
          <a:lstStyle/>
          <a:p>
            <a:r>
              <a:rPr lang="zh-CN" altLang="en-US" dirty="0">
                <a:latin typeface="Arial" pitchFamily="34" charset="0"/>
              </a:rPr>
              <a:t>此为从磁盘可执行文件转入内存的关系，前面已经出现过多次</a:t>
            </a:r>
            <a:endParaRPr lang="en-US" altLang="zh-CN" dirty="0">
              <a:latin typeface="Arial" pitchFamily="34" charset="0"/>
            </a:endParaRPr>
          </a:p>
          <a:p>
            <a:endParaRPr lang="en-US" altLang="zh-CN" dirty="0">
              <a:latin typeface="Arial" pitchFamily="34" charset="0"/>
            </a:endParaRPr>
          </a:p>
          <a:p>
            <a:endParaRPr lang="en-US" altLang="zh-CN" dirty="0">
              <a:latin typeface="Arial" pitchFamily="34" charset="0"/>
            </a:endParaRPr>
          </a:p>
          <a:p>
            <a:r>
              <a:rPr lang="zh-CN" altLang="en-US" dirty="0">
                <a:latin typeface="Arial" pitchFamily="34" charset="0"/>
              </a:rPr>
              <a:t>准确说，不是存储器影像，而是“进程影像”，如果将虚存当作存储器看，这说法也合理</a:t>
            </a:r>
            <a:endParaRPr lang="en-US" altLang="zh-CN" dirty="0">
              <a:latin typeface="Arial" pitchFamily="34" charset="0"/>
            </a:endParaRPr>
          </a:p>
        </p:txBody>
      </p:sp>
    </p:spTree>
    <p:extLst>
      <p:ext uri="{BB962C8B-B14F-4D97-AF65-F5344CB8AC3E}">
        <p14:creationId xmlns:p14="http://schemas.microsoft.com/office/powerpoint/2010/main" val="7627470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Rot="1" noChangeAspect="1" noChangeArrowheads="1" noTextEdit="1"/>
          </p:cNvSpPr>
          <p:nvPr>
            <p:ph type="sldImg"/>
          </p:nvPr>
        </p:nvSpPr>
        <p:spPr>
          <a:xfrm>
            <a:off x="1152525" y="692150"/>
            <a:ext cx="4554538" cy="3416300"/>
          </a:xfrm>
          <a:ln/>
        </p:spPr>
      </p:sp>
      <p:sp>
        <p:nvSpPr>
          <p:cNvPr id="604163" name="Rectangle 3"/>
          <p:cNvSpPr>
            <a:spLocks noGrp="1" noChangeArrowheads="1"/>
          </p:cNvSpPr>
          <p:nvPr>
            <p:ph type="body" idx="1"/>
          </p:nvPr>
        </p:nvSpPr>
        <p:spPr>
          <a:xfrm>
            <a:off x="930275" y="4360863"/>
            <a:ext cx="5008563" cy="4070350"/>
          </a:xfrm>
          <a:noFill/>
          <a:ln/>
        </p:spPr>
        <p:txBody>
          <a:bodyPr lIns="86630" tIns="43315" rIns="86630" bIns="43315"/>
          <a:lstStyle/>
          <a:p>
            <a:r>
              <a:rPr lang="zh-CN" altLang="en-US" dirty="0">
                <a:latin typeface="Arial" pitchFamily="34" charset="0"/>
              </a:rPr>
              <a:t>符号表在目标文件中，可以用</a:t>
            </a:r>
            <a:r>
              <a:rPr lang="en-US" altLang="zh-CN" dirty="0" err="1">
                <a:latin typeface="Arial" pitchFamily="34" charset="0"/>
              </a:rPr>
              <a:t>objdump</a:t>
            </a:r>
            <a:r>
              <a:rPr lang="en-US" altLang="zh-CN" dirty="0">
                <a:latin typeface="Arial" pitchFamily="34" charset="0"/>
              </a:rPr>
              <a:t> –r </a:t>
            </a:r>
            <a:r>
              <a:rPr lang="en-US" altLang="zh-CN" dirty="0" err="1">
                <a:latin typeface="Arial" pitchFamily="34" charset="0"/>
              </a:rPr>
              <a:t>xxxx.o</a:t>
            </a:r>
            <a:r>
              <a:rPr lang="zh-CN" altLang="en-US" dirty="0">
                <a:latin typeface="Arial" pitchFamily="34" charset="0"/>
              </a:rPr>
              <a:t>查看到</a:t>
            </a:r>
            <a:endParaRPr lang="en-US" altLang="zh-CN" dirty="0">
              <a:latin typeface="Arial" pitchFamily="34" charset="0"/>
            </a:endParaRPr>
          </a:p>
          <a:p>
            <a:endParaRPr lang="en-US" altLang="zh-CN" dirty="0">
              <a:latin typeface="Arial" pitchFamily="34" charset="0"/>
            </a:endParaRPr>
          </a:p>
          <a:p>
            <a:r>
              <a:rPr lang="zh-CN" altLang="en-US" dirty="0">
                <a:latin typeface="Arial" pitchFamily="34" charset="0"/>
              </a:rPr>
              <a:t>重定位</a:t>
            </a:r>
            <a:r>
              <a:rPr lang="en-US" altLang="zh-CN" dirty="0">
                <a:latin typeface="Arial" pitchFamily="34" charset="0"/>
              </a:rPr>
              <a:t>——</a:t>
            </a:r>
            <a:r>
              <a:rPr lang="zh-CN" altLang="en-US" dirty="0">
                <a:latin typeface="Arial" pitchFamily="34" charset="0"/>
              </a:rPr>
              <a:t>原来的外部符号引用暂时用</a:t>
            </a:r>
            <a:r>
              <a:rPr lang="en-US" altLang="zh-CN" dirty="0">
                <a:latin typeface="Arial" pitchFamily="34" charset="0"/>
              </a:rPr>
              <a:t>00000</a:t>
            </a:r>
            <a:r>
              <a:rPr lang="zh-CN" altLang="en-US" dirty="0">
                <a:latin typeface="Arial" pitchFamily="34" charset="0"/>
              </a:rPr>
              <a:t>代替，现在外部符号位置确定了，需要用确定的地址替代原来的引用时临时填入的</a:t>
            </a:r>
            <a:r>
              <a:rPr lang="en-US" altLang="zh-CN" dirty="0">
                <a:latin typeface="Arial" pitchFamily="34" charset="0"/>
              </a:rPr>
              <a:t>0000.</a:t>
            </a:r>
          </a:p>
          <a:p>
            <a:r>
              <a:rPr lang="zh-CN" altLang="en-US" dirty="0">
                <a:latin typeface="Arial" pitchFamily="34" charset="0"/>
              </a:rPr>
              <a:t>这里说的“合并”，首先是各个段在进程空间上的布局合并，完成布局后才能将这些段合并写入到磁盘可执行文件中。</a:t>
            </a:r>
            <a:endParaRPr lang="en-US" altLang="zh-CN" dirty="0">
              <a:latin typeface="Arial" pitchFamily="34" charset="0"/>
            </a:endParaRPr>
          </a:p>
        </p:txBody>
      </p:sp>
    </p:spTree>
    <p:extLst>
      <p:ext uri="{BB962C8B-B14F-4D97-AF65-F5344CB8AC3E}">
        <p14:creationId xmlns:p14="http://schemas.microsoft.com/office/powerpoint/2010/main" val="9404341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Rot="1" noChangeAspect="1" noChangeArrowheads="1" noTextEdit="1"/>
          </p:cNvSpPr>
          <p:nvPr>
            <p:ph type="sldImg"/>
          </p:nvPr>
        </p:nvSpPr>
        <p:spPr>
          <a:xfrm>
            <a:off x="1152525" y="692150"/>
            <a:ext cx="4554538" cy="3416300"/>
          </a:xfrm>
          <a:ln/>
        </p:spPr>
      </p:sp>
      <p:sp>
        <p:nvSpPr>
          <p:cNvPr id="608259" name="Rectangle 3"/>
          <p:cNvSpPr>
            <a:spLocks noGrp="1" noChangeArrowheads="1"/>
          </p:cNvSpPr>
          <p:nvPr>
            <p:ph type="body" idx="1"/>
          </p:nvPr>
        </p:nvSpPr>
        <p:spPr>
          <a:xfrm>
            <a:off x="930275" y="4360863"/>
            <a:ext cx="5008563" cy="4070350"/>
          </a:xfrm>
          <a:noFill/>
          <a:ln/>
        </p:spPr>
        <p:txBody>
          <a:bodyPr lIns="86630" tIns="43315" rIns="86630" bIns="43315"/>
          <a:lstStyle/>
          <a:p>
            <a:r>
              <a:rPr lang="zh-CN" altLang="en-US" dirty="0">
                <a:latin typeface="Arial" pitchFamily="34" charset="0"/>
              </a:rPr>
              <a:t>三类目标文件在</a:t>
            </a:r>
            <a:r>
              <a:rPr lang="en-US" altLang="zh-CN" dirty="0" err="1">
                <a:latin typeface="Arial" pitchFamily="34" charset="0"/>
              </a:rPr>
              <a:t>linux</a:t>
            </a:r>
            <a:r>
              <a:rPr lang="zh-CN" altLang="en-US" dirty="0">
                <a:latin typeface="Arial" pitchFamily="34" charset="0"/>
              </a:rPr>
              <a:t>中都以</a:t>
            </a:r>
            <a:r>
              <a:rPr lang="en-US" altLang="zh-CN" dirty="0">
                <a:latin typeface="Arial" pitchFamily="34" charset="0"/>
              </a:rPr>
              <a:t>ELF</a:t>
            </a:r>
            <a:r>
              <a:rPr lang="zh-CN" altLang="en-US" dirty="0">
                <a:latin typeface="Arial" pitchFamily="34" charset="0"/>
              </a:rPr>
              <a:t>格式存放，就是</a:t>
            </a:r>
            <a:r>
              <a:rPr lang="en-US" altLang="zh-CN" dirty="0">
                <a:latin typeface="Arial" pitchFamily="34" charset="0"/>
              </a:rPr>
              <a:t>P12</a:t>
            </a:r>
            <a:r>
              <a:rPr lang="zh-CN" altLang="en-US" dirty="0">
                <a:latin typeface="Arial" pitchFamily="34" charset="0"/>
              </a:rPr>
              <a:t>左边那个图所示的结构</a:t>
            </a:r>
            <a:endParaRPr lang="en-US" altLang="zh-CN" dirty="0">
              <a:latin typeface="Arial" pitchFamily="34" charset="0"/>
            </a:endParaRPr>
          </a:p>
        </p:txBody>
      </p:sp>
    </p:spTree>
    <p:extLst>
      <p:ext uri="{BB962C8B-B14F-4D97-AF65-F5344CB8AC3E}">
        <p14:creationId xmlns:p14="http://schemas.microsoft.com/office/powerpoint/2010/main" val="24931488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Grp="1" noRot="1" noChangeAspect="1" noChangeArrowheads="1" noTextEdit="1"/>
          </p:cNvSpPr>
          <p:nvPr>
            <p:ph type="sldImg"/>
          </p:nvPr>
        </p:nvSpPr>
        <p:spPr>
          <a:xfrm>
            <a:off x="1152525" y="692150"/>
            <a:ext cx="4554538" cy="3416300"/>
          </a:xfrm>
          <a:ln/>
        </p:spPr>
      </p:sp>
      <p:sp>
        <p:nvSpPr>
          <p:cNvPr id="610307" name="Rectangle 3"/>
          <p:cNvSpPr>
            <a:spLocks noGrp="1" noChangeArrowheads="1"/>
          </p:cNvSpPr>
          <p:nvPr>
            <p:ph type="body" idx="1"/>
          </p:nvPr>
        </p:nvSpPr>
        <p:spPr>
          <a:xfrm>
            <a:off x="930275" y="4360863"/>
            <a:ext cx="5008563" cy="4070350"/>
          </a:xfrm>
          <a:noFill/>
          <a:ln/>
        </p:spPr>
        <p:txBody>
          <a:bodyPr lIns="86630" tIns="43315" rIns="86630" bIns="43315"/>
          <a:lstStyle/>
          <a:p>
            <a:r>
              <a:rPr lang="en-US" altLang="zh-CN" dirty="0">
                <a:latin typeface="Arial" pitchFamily="34" charset="0"/>
              </a:rPr>
              <a:t>ELF</a:t>
            </a:r>
            <a:r>
              <a:rPr lang="zh-CN" altLang="en-US" dirty="0">
                <a:latin typeface="Arial" pitchFamily="34" charset="0"/>
              </a:rPr>
              <a:t>格式可以同时表示前面提到的三类文件</a:t>
            </a:r>
            <a:endParaRPr lang="en-US" altLang="zh-CN" dirty="0">
              <a:latin typeface="Arial" pitchFamily="34" charset="0"/>
            </a:endParaRPr>
          </a:p>
          <a:p>
            <a:r>
              <a:rPr lang="zh-CN" altLang="en-US" dirty="0">
                <a:latin typeface="Arial" pitchFamily="34" charset="0"/>
              </a:rPr>
              <a:t>结构上主要有</a:t>
            </a:r>
            <a:r>
              <a:rPr lang="en-US" altLang="zh-CN" dirty="0">
                <a:latin typeface="Arial" pitchFamily="34" charset="0"/>
              </a:rPr>
              <a:t>ELF</a:t>
            </a:r>
            <a:r>
              <a:rPr lang="zh-CN" altLang="en-US" dirty="0">
                <a:latin typeface="Arial" pitchFamily="34" charset="0"/>
              </a:rPr>
              <a:t>文件头、节头表、程序（段）头表</a:t>
            </a:r>
            <a:endParaRPr lang="en-US" altLang="zh-CN" dirty="0">
              <a:latin typeface="Arial" pitchFamily="34" charset="0"/>
            </a:endParaRPr>
          </a:p>
          <a:p>
            <a:endParaRPr lang="en-US" altLang="zh-CN" dirty="0">
              <a:latin typeface="Arial" pitchFamily="34" charset="0"/>
            </a:endParaRPr>
          </a:p>
          <a:p>
            <a:r>
              <a:rPr lang="zh-CN" altLang="en-US" dirty="0">
                <a:latin typeface="Arial" pitchFamily="34" charset="0"/>
              </a:rPr>
              <a:t>其中的节用于表示目标代码中不同属性的内容（代码、数据），所以</a:t>
            </a:r>
            <a:r>
              <a:rPr lang="en-US" altLang="zh-CN" dirty="0" err="1">
                <a:latin typeface="Arial" pitchFamily="34" charset="0"/>
              </a:rPr>
              <a:t>main.o</a:t>
            </a:r>
            <a:r>
              <a:rPr lang="zh-CN" altLang="en-US" dirty="0">
                <a:latin typeface="Arial" pitchFamily="34" charset="0"/>
              </a:rPr>
              <a:t>目标文件有代码、数据等节；</a:t>
            </a:r>
            <a:endParaRPr lang="en-US" altLang="zh-CN" dirty="0">
              <a:latin typeface="Arial" pitchFamily="34" charset="0"/>
            </a:endParaRPr>
          </a:p>
          <a:p>
            <a:r>
              <a:rPr lang="zh-CN" altLang="en-US" dirty="0">
                <a:latin typeface="Arial" pitchFamily="34" charset="0"/>
              </a:rPr>
              <a:t>而段则用于可执行文件的装入到进程空间中，例如“</a:t>
            </a:r>
            <a:r>
              <a:rPr lang="en-US" altLang="zh-CN" dirty="0">
                <a:latin typeface="Arial" pitchFamily="34" charset="0"/>
              </a:rPr>
              <a:t>main</a:t>
            </a:r>
            <a:r>
              <a:rPr lang="zh-CN" altLang="en-US" dirty="0">
                <a:latin typeface="Arial" pitchFamily="34" charset="0"/>
              </a:rPr>
              <a:t>的代码节”和“</a:t>
            </a:r>
            <a:r>
              <a:rPr lang="en-US" altLang="zh-CN" dirty="0">
                <a:latin typeface="Arial" pitchFamily="34" charset="0"/>
              </a:rPr>
              <a:t>add</a:t>
            </a:r>
            <a:r>
              <a:rPr lang="zh-CN" altLang="en-US" dirty="0">
                <a:latin typeface="Arial" pitchFamily="34" charset="0"/>
              </a:rPr>
              <a:t>的代码节”和合并为一个“</a:t>
            </a:r>
            <a:r>
              <a:rPr lang="en-US" altLang="zh-CN" dirty="0">
                <a:latin typeface="Arial" pitchFamily="34" charset="0"/>
              </a:rPr>
              <a:t>.text</a:t>
            </a:r>
            <a:r>
              <a:rPr lang="zh-CN" altLang="en-US" dirty="0">
                <a:latin typeface="Arial" pitchFamily="34" charset="0"/>
              </a:rPr>
              <a:t>段”形成可执行文件的代码段</a:t>
            </a:r>
            <a:endParaRPr lang="en-US" altLang="zh-CN" dirty="0">
              <a:latin typeface="Arial" pitchFamily="34" charset="0"/>
            </a:endParaRPr>
          </a:p>
          <a:p>
            <a:r>
              <a:rPr lang="en-US" altLang="zh-CN" dirty="0">
                <a:latin typeface="Arial" pitchFamily="34" charset="0"/>
              </a:rPr>
              <a:t>ELF</a:t>
            </a:r>
            <a:r>
              <a:rPr lang="zh-CN" altLang="en-US" dirty="0">
                <a:latin typeface="Arial" pitchFamily="34" charset="0"/>
              </a:rPr>
              <a:t>的程序（段）头表记录了这些节到段的映射关系</a:t>
            </a:r>
            <a:endParaRPr lang="en-US" altLang="zh-CN" dirty="0">
              <a:latin typeface="Arial" pitchFamily="34" charset="0"/>
            </a:endParaRPr>
          </a:p>
          <a:p>
            <a:endParaRPr lang="en-US" altLang="zh-CN" dirty="0">
              <a:latin typeface="Arial" pitchFamily="34" charset="0"/>
            </a:endParaRPr>
          </a:p>
          <a:p>
            <a:r>
              <a:rPr lang="zh-CN" altLang="en-US" dirty="0">
                <a:latin typeface="Arial" pitchFamily="34" charset="0"/>
              </a:rPr>
              <a:t>也就是说，对目标文件查看节的情况实际上就是看的节头表提供的信息，对可执行文件则可以看节和段两种角度的信息</a:t>
            </a:r>
            <a:endParaRPr lang="en-US" altLang="zh-CN" dirty="0">
              <a:latin typeface="Arial" pitchFamily="34" charset="0"/>
            </a:endParaRPr>
          </a:p>
        </p:txBody>
      </p:sp>
    </p:spTree>
    <p:extLst>
      <p:ext uri="{BB962C8B-B14F-4D97-AF65-F5344CB8AC3E}">
        <p14:creationId xmlns:p14="http://schemas.microsoft.com/office/powerpoint/2010/main" val="17293642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6930"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fontAlgn="base" hangingPunct="0">
              <a:spcBef>
                <a:spcPct val="0"/>
              </a:spcBef>
              <a:spcAft>
                <a:spcPct val="0"/>
              </a:spcAft>
            </a:pPr>
            <a:endParaRPr lang="en-US" altLang="zh-CN" sz="2300" b="1">
              <a:solidFill>
                <a:prstClr val="black"/>
              </a:solidFill>
              <a:latin typeface="Arial Narrow" pitchFamily="34" charset="0"/>
            </a:endParaRPr>
          </a:p>
        </p:txBody>
      </p:sp>
      <p:sp>
        <p:nvSpPr>
          <p:cNvPr id="636931" name="Rectangle 2"/>
          <p:cNvSpPr txBox="1">
            <a:spLocks noGrp="1" noChangeArrowheads="1"/>
          </p:cNvSpPr>
          <p:nvPr>
            <p:ph type="body"/>
          </p:nvPr>
        </p:nvSpPr>
        <p:spPr>
          <a:xfrm>
            <a:off x="914400" y="4343400"/>
            <a:ext cx="5029200" cy="4116388"/>
          </a:xfrm>
          <a:noFill/>
          <a:ln/>
        </p:spPr>
        <p:txBody>
          <a:bodyPr wrap="none" lIns="86630" tIns="43315" rIns="86630" bIns="43315" anchor="ctr"/>
          <a:lstStyle/>
          <a:p>
            <a:endParaRPr lang="en-US" altLang="zh-CN">
              <a:latin typeface="Arial" pitchFamily="34" charset="0"/>
            </a:endParaRPr>
          </a:p>
        </p:txBody>
      </p:sp>
    </p:spTree>
    <p:extLst>
      <p:ext uri="{BB962C8B-B14F-4D97-AF65-F5344CB8AC3E}">
        <p14:creationId xmlns:p14="http://schemas.microsoft.com/office/powerpoint/2010/main" val="17552545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0242"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hangingPunct="0"/>
            <a:endParaRPr lang="en-US" altLang="zh-CN" sz="2300" b="1">
              <a:latin typeface="Arial Narrow" pitchFamily="34" charset="0"/>
            </a:endParaRPr>
          </a:p>
        </p:txBody>
      </p:sp>
      <p:sp>
        <p:nvSpPr>
          <p:cNvPr id="650243" name="Rectangle 2"/>
          <p:cNvSpPr txBox="1">
            <a:spLocks noGrp="1" noChangeArrowheads="1"/>
          </p:cNvSpPr>
          <p:nvPr>
            <p:ph type="body"/>
          </p:nvPr>
        </p:nvSpPr>
        <p:spPr>
          <a:xfrm>
            <a:off x="914400" y="4343400"/>
            <a:ext cx="5029200" cy="4116388"/>
          </a:xfrm>
          <a:noFill/>
          <a:ln/>
        </p:spPr>
        <p:txBody>
          <a:bodyPr wrap="none" lIns="86630" tIns="43315" rIns="86630" bIns="43315" anchor="ctr"/>
          <a:lstStyle/>
          <a:p>
            <a:endParaRPr lang="en-US" altLang="zh-CN">
              <a:latin typeface="Arial" pitchFamily="34" charset="0"/>
            </a:endParaRPr>
          </a:p>
        </p:txBody>
      </p:sp>
    </p:spTree>
    <p:extLst>
      <p:ext uri="{BB962C8B-B14F-4D97-AF65-F5344CB8AC3E}">
        <p14:creationId xmlns:p14="http://schemas.microsoft.com/office/powerpoint/2010/main" val="6468411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2290"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fontAlgn="base" hangingPunct="0">
              <a:spcBef>
                <a:spcPct val="0"/>
              </a:spcBef>
              <a:spcAft>
                <a:spcPct val="0"/>
              </a:spcAft>
            </a:pPr>
            <a:endParaRPr lang="en-US" altLang="zh-CN" sz="2300" b="1">
              <a:solidFill>
                <a:prstClr val="black"/>
              </a:solidFill>
              <a:latin typeface="Arial Narrow" pitchFamily="34" charset="0"/>
            </a:endParaRPr>
          </a:p>
        </p:txBody>
      </p:sp>
      <p:sp>
        <p:nvSpPr>
          <p:cNvPr id="652291" name="Rectangle 2"/>
          <p:cNvSpPr txBox="1">
            <a:spLocks noGrp="1" noChangeArrowheads="1"/>
          </p:cNvSpPr>
          <p:nvPr>
            <p:ph type="body"/>
          </p:nvPr>
        </p:nvSpPr>
        <p:spPr>
          <a:xfrm>
            <a:off x="914400" y="4343400"/>
            <a:ext cx="5029200" cy="4116388"/>
          </a:xfrm>
          <a:noFill/>
          <a:ln/>
        </p:spPr>
        <p:txBody>
          <a:bodyPr wrap="none" lIns="86630" tIns="43315" rIns="86630" bIns="43315" anchor="ctr"/>
          <a:lstStyle/>
          <a:p>
            <a:r>
              <a:rPr lang="en-US" altLang="zh-CN" dirty="0" err="1">
                <a:latin typeface="Arial" pitchFamily="34" charset="0"/>
              </a:rPr>
              <a:t>ar</a:t>
            </a:r>
            <a:r>
              <a:rPr lang="zh-CN" altLang="en-US" dirty="0">
                <a:latin typeface="Arial" pitchFamily="34" charset="0"/>
              </a:rPr>
              <a:t>是创建静态库的工具，</a:t>
            </a:r>
            <a:r>
              <a:rPr lang="zh-CN" altLang="en-US" baseline="0" dirty="0">
                <a:latin typeface="Arial" pitchFamily="34" charset="0"/>
              </a:rPr>
              <a:t> 例子中是将</a:t>
            </a:r>
            <a:r>
              <a:rPr lang="en-US" altLang="zh-CN" baseline="0" dirty="0" err="1">
                <a:latin typeface="Arial" pitchFamily="34" charset="0"/>
              </a:rPr>
              <a:t>atoi.o</a:t>
            </a:r>
            <a:r>
              <a:rPr lang="en-US" altLang="zh-CN" baseline="0" dirty="0">
                <a:latin typeface="Arial" pitchFamily="34" charset="0"/>
              </a:rPr>
              <a:t> </a:t>
            </a:r>
            <a:r>
              <a:rPr lang="en-US" altLang="zh-CN" baseline="0" dirty="0" err="1">
                <a:latin typeface="Arial" pitchFamily="34" charset="0"/>
              </a:rPr>
              <a:t>printf.o</a:t>
            </a:r>
            <a:r>
              <a:rPr lang="en-US" altLang="zh-CN" baseline="0" dirty="0">
                <a:latin typeface="Arial" pitchFamily="34" charset="0"/>
              </a:rPr>
              <a:t>… </a:t>
            </a:r>
            <a:r>
              <a:rPr lang="en-US" altLang="zh-CN" baseline="0" dirty="0" err="1">
                <a:latin typeface="Arial" pitchFamily="34" charset="0"/>
              </a:rPr>
              <a:t>random.o</a:t>
            </a:r>
            <a:r>
              <a:rPr lang="zh-CN" altLang="en-US" baseline="0" dirty="0">
                <a:latin typeface="Arial" pitchFamily="34" charset="0"/>
              </a:rPr>
              <a:t>合并成</a:t>
            </a:r>
            <a:r>
              <a:rPr lang="en-US" altLang="zh-CN" baseline="0" dirty="0" err="1">
                <a:latin typeface="Arial" pitchFamily="34" charset="0"/>
              </a:rPr>
              <a:t>libc.a</a:t>
            </a:r>
            <a:endParaRPr lang="en-US" altLang="zh-CN" dirty="0">
              <a:latin typeface="Arial" pitchFamily="34" charset="0"/>
            </a:endParaRPr>
          </a:p>
          <a:p>
            <a:endParaRPr lang="en-US" altLang="zh-CN" dirty="0">
              <a:latin typeface="Arial" pitchFamily="34" charset="0"/>
            </a:endParaRPr>
          </a:p>
        </p:txBody>
      </p:sp>
    </p:spTree>
    <p:extLst>
      <p:ext uri="{BB962C8B-B14F-4D97-AF65-F5344CB8AC3E}">
        <p14:creationId xmlns:p14="http://schemas.microsoft.com/office/powerpoint/2010/main" val="27817457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经常会出现“明明把库加进去了，编译器还是说找不到这个符号”的现象，</a:t>
            </a:r>
            <a:endParaRPr lang="en-US" altLang="zh-CN" dirty="0"/>
          </a:p>
          <a:p>
            <a:r>
              <a:rPr lang="zh-CN" altLang="en-US" dirty="0"/>
              <a:t>这是就应该考虑库在编译命令中出现的的顺序问题</a:t>
            </a:r>
            <a:endParaRPr lang="en-US" altLang="zh-CN" dirty="0"/>
          </a:p>
          <a:p>
            <a:endParaRPr lang="en-US" altLang="zh-CN" dirty="0"/>
          </a:p>
          <a:p>
            <a:r>
              <a:rPr lang="zh-CN" altLang="en-US" dirty="0"/>
              <a:t>书中</a:t>
            </a:r>
            <a:r>
              <a:rPr lang="en-US" altLang="zh-CN" dirty="0"/>
              <a:t>7.6.3</a:t>
            </a:r>
            <a:r>
              <a:rPr lang="zh-CN" altLang="en-US" dirty="0"/>
              <a:t>亦指出“如果定义一个符号的库出现在引用这个符号的目标文件之前，那么引用就可能不能被正确解释” 出现链接失败</a:t>
            </a:r>
          </a:p>
        </p:txBody>
      </p:sp>
      <p:sp>
        <p:nvSpPr>
          <p:cNvPr id="4" name="灯片编号占位符 3"/>
          <p:cNvSpPr>
            <a:spLocks noGrp="1"/>
          </p:cNvSpPr>
          <p:nvPr>
            <p:ph type="sldNum" sz="quarter" idx="10"/>
          </p:nvPr>
        </p:nvSpPr>
        <p:spPr/>
        <p:txBody>
          <a:bodyPr/>
          <a:lstStyle/>
          <a:p>
            <a:pPr>
              <a:defRPr/>
            </a:pPr>
            <a:fld id="{226EED95-B9E9-48F7-8C76-4C3EBDAE9C08}" type="slidenum">
              <a:rPr lang="en-US" altLang="zh-CN" smtClean="0"/>
              <a:pPr>
                <a:defRPr/>
              </a:pPr>
              <a:t>65</a:t>
            </a:fld>
            <a:endParaRPr lang="en-US" altLang="zh-CN"/>
          </a:p>
        </p:txBody>
      </p:sp>
    </p:spTree>
    <p:extLst>
      <p:ext uri="{BB962C8B-B14F-4D97-AF65-F5344CB8AC3E}">
        <p14:creationId xmlns:p14="http://schemas.microsoft.com/office/powerpoint/2010/main" val="557114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en-US" altLang="zh-CN"/>
          </a:p>
        </p:txBody>
      </p:sp>
    </p:spTree>
    <p:extLst>
      <p:ext uri="{BB962C8B-B14F-4D97-AF65-F5344CB8AC3E}">
        <p14:creationId xmlns:p14="http://schemas.microsoft.com/office/powerpoint/2010/main" val="3146439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根据调用关系， </a:t>
            </a:r>
            <a:r>
              <a:rPr lang="en-US" altLang="zh-CN" dirty="0" err="1"/>
              <a:t>func.o</a:t>
            </a:r>
            <a:r>
              <a:rPr lang="zh-CN" altLang="en-US" dirty="0"/>
              <a:t>要在</a:t>
            </a:r>
            <a:r>
              <a:rPr lang="en-US" altLang="zh-CN" dirty="0" err="1"/>
              <a:t>libx.a</a:t>
            </a:r>
            <a:r>
              <a:rPr lang="zh-CN" altLang="en-US" dirty="0"/>
              <a:t>和</a:t>
            </a:r>
            <a:r>
              <a:rPr lang="en-US" altLang="zh-CN" dirty="0" err="1"/>
              <a:t>liby.a</a:t>
            </a:r>
            <a:r>
              <a:rPr lang="zh-CN" altLang="en-US" dirty="0"/>
              <a:t>之前</a:t>
            </a:r>
            <a:endParaRPr lang="en-US" altLang="zh-CN" dirty="0"/>
          </a:p>
          <a:p>
            <a:r>
              <a:rPr lang="en-US" altLang="zh-CN" dirty="0" err="1"/>
              <a:t>Libx.a</a:t>
            </a:r>
            <a:r>
              <a:rPr lang="zh-CN" altLang="en-US" dirty="0"/>
              <a:t>要在</a:t>
            </a:r>
            <a:r>
              <a:rPr lang="en-US" altLang="zh-CN" dirty="0" err="1"/>
              <a:t>libz.a</a:t>
            </a:r>
            <a:r>
              <a:rPr lang="zh-CN" altLang="en-US" dirty="0"/>
              <a:t>之前</a:t>
            </a:r>
            <a:endParaRPr lang="en-US" altLang="zh-CN" dirty="0"/>
          </a:p>
          <a:p>
            <a:r>
              <a:rPr lang="zh-CN" altLang="en-US" dirty="0"/>
              <a:t>其他次序没有要求</a:t>
            </a:r>
            <a:endParaRPr lang="en-US" altLang="zh-CN" dirty="0"/>
          </a:p>
          <a:p>
            <a:endParaRPr lang="en-US" altLang="zh-CN" dirty="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第二个例子中，</a:t>
            </a:r>
            <a:r>
              <a:rPr lang="en-US" altLang="zh-CN" dirty="0" err="1"/>
              <a:t>func.o</a:t>
            </a:r>
            <a:r>
              <a:rPr lang="zh-CN" altLang="en-US" dirty="0"/>
              <a:t>要在</a:t>
            </a:r>
            <a:r>
              <a:rPr lang="en-US" altLang="zh-CN" dirty="0" err="1"/>
              <a:t>libx.a</a:t>
            </a:r>
            <a:r>
              <a:rPr lang="zh-CN" altLang="en-US" dirty="0"/>
              <a:t>和</a:t>
            </a:r>
            <a:r>
              <a:rPr lang="en-US" altLang="zh-CN" dirty="0" err="1"/>
              <a:t>liby.a</a:t>
            </a:r>
            <a:r>
              <a:rPr lang="zh-CN" altLang="en-US" dirty="0"/>
              <a:t>之前</a:t>
            </a:r>
            <a:endParaRPr lang="en-US" altLang="zh-CN" dirty="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由于</a:t>
            </a:r>
            <a:r>
              <a:rPr lang="en-US" altLang="zh-CN" dirty="0" err="1"/>
              <a:t>libx.a</a:t>
            </a:r>
            <a:r>
              <a:rPr lang="zh-CN" altLang="en-US" dirty="0"/>
              <a:t>和</a:t>
            </a:r>
            <a:r>
              <a:rPr lang="en-US" altLang="zh-CN" dirty="0" err="1"/>
              <a:t>liby.a</a:t>
            </a:r>
            <a:r>
              <a:rPr lang="zh-CN" altLang="en-US" dirty="0"/>
              <a:t>相互引用，因此命令行中将</a:t>
            </a:r>
            <a:r>
              <a:rPr lang="en-US" altLang="zh-CN" dirty="0" err="1"/>
              <a:t>libx</a:t>
            </a:r>
            <a:r>
              <a:rPr lang="zh-CN" altLang="en-US" dirty="0"/>
              <a:t>写了两边，以便满足</a:t>
            </a:r>
            <a:r>
              <a:rPr lang="en-US" altLang="zh-CN" dirty="0" err="1"/>
              <a:t>libx.a</a:t>
            </a:r>
            <a:r>
              <a:rPr lang="zh-CN" altLang="en-US" dirty="0"/>
              <a:t>在</a:t>
            </a:r>
            <a:r>
              <a:rPr lang="en-US" altLang="zh-CN" dirty="0" err="1"/>
              <a:t>liby.a</a:t>
            </a:r>
            <a:r>
              <a:rPr lang="zh-CN" altLang="en-US" dirty="0"/>
              <a:t>之前而且</a:t>
            </a:r>
            <a:r>
              <a:rPr lang="en-US" altLang="zh-CN" dirty="0" err="1"/>
              <a:t>liby.a</a:t>
            </a:r>
            <a:r>
              <a:rPr lang="zh-CN" altLang="en-US" dirty="0"/>
              <a:t>又在</a:t>
            </a:r>
            <a:r>
              <a:rPr lang="en-US" altLang="zh-CN" dirty="0" err="1"/>
              <a:t>libx</a:t>
            </a:r>
            <a:r>
              <a:rPr lang="en-US" altLang="zh-CN" dirty="0"/>
              <a:t>.</a:t>
            </a:r>
            <a:r>
              <a:rPr lang="zh-CN" altLang="en-US" dirty="0"/>
              <a:t>之前</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226EED95-B9E9-48F7-8C76-4C3EBDAE9C08}" type="slidenum">
              <a:rPr lang="en-US" altLang="zh-CN" smtClean="0">
                <a:solidFill>
                  <a:prstClr val="black"/>
                </a:solidFill>
              </a:rPr>
              <a:pPr>
                <a:defRPr/>
              </a:pPr>
              <a:t>66</a:t>
            </a:fld>
            <a:endParaRPr lang="en-US" altLang="zh-CN">
              <a:solidFill>
                <a:prstClr val="black"/>
              </a:solidFill>
            </a:endParaRPr>
          </a:p>
        </p:txBody>
      </p:sp>
    </p:spTree>
    <p:extLst>
      <p:ext uri="{BB962C8B-B14F-4D97-AF65-F5344CB8AC3E}">
        <p14:creationId xmlns:p14="http://schemas.microsoft.com/office/powerpoint/2010/main" val="19602711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2354"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fontAlgn="base" hangingPunct="0">
              <a:spcBef>
                <a:spcPct val="0"/>
              </a:spcBef>
              <a:spcAft>
                <a:spcPct val="0"/>
              </a:spcAft>
            </a:pPr>
            <a:endParaRPr lang="en-US" altLang="zh-CN" sz="2300" b="1">
              <a:solidFill>
                <a:prstClr val="black"/>
              </a:solidFill>
              <a:latin typeface="Arial Narrow" pitchFamily="34" charset="0"/>
            </a:endParaRPr>
          </a:p>
        </p:txBody>
      </p:sp>
      <p:sp>
        <p:nvSpPr>
          <p:cNvPr id="612355" name="Rectangle 2"/>
          <p:cNvSpPr txBox="1">
            <a:spLocks noGrp="1" noChangeArrowheads="1"/>
          </p:cNvSpPr>
          <p:nvPr>
            <p:ph type="body"/>
          </p:nvPr>
        </p:nvSpPr>
        <p:spPr>
          <a:xfrm>
            <a:off x="914400" y="4343400"/>
            <a:ext cx="5029200" cy="4116388"/>
          </a:xfrm>
          <a:noFill/>
          <a:ln/>
        </p:spPr>
        <p:txBody>
          <a:bodyPr wrap="none" lIns="86630" tIns="43315" rIns="86630" bIns="43315" anchor="ctr"/>
          <a:lstStyle/>
          <a:p>
            <a:r>
              <a:rPr lang="zh-CN" altLang="en-US" dirty="0">
                <a:latin typeface="Arial" pitchFamily="34" charset="0"/>
              </a:rPr>
              <a:t>由于目标文件从</a:t>
            </a:r>
            <a:r>
              <a:rPr lang="en-US" altLang="zh-CN" dirty="0">
                <a:latin typeface="Arial" pitchFamily="34" charset="0"/>
              </a:rPr>
              <a:t>0</a:t>
            </a:r>
            <a:r>
              <a:rPr lang="zh-CN" altLang="en-US" dirty="0">
                <a:latin typeface="Arial" pitchFamily="34" charset="0"/>
              </a:rPr>
              <a:t>地址看是，没有在进程空间布局，因此内部符号引用都暂时用</a:t>
            </a:r>
            <a:r>
              <a:rPr lang="en-US" altLang="zh-CN" dirty="0">
                <a:latin typeface="Arial" pitchFamily="34" charset="0"/>
              </a:rPr>
              <a:t>0</a:t>
            </a:r>
            <a:r>
              <a:rPr lang="zh-CN" altLang="en-US" dirty="0">
                <a:latin typeface="Arial" pitchFamily="34" charset="0"/>
              </a:rPr>
              <a:t>表示。</a:t>
            </a:r>
            <a:endParaRPr lang="en-US" altLang="zh-CN" dirty="0">
              <a:latin typeface="Arial" pitchFamily="34" charset="0"/>
            </a:endParaRPr>
          </a:p>
          <a:p>
            <a:r>
              <a:rPr lang="zh-CN" altLang="en-US" dirty="0">
                <a:latin typeface="Arial" pitchFamily="34" charset="0"/>
              </a:rPr>
              <a:t>但是为了便于后面链接时找到它们的位置，因此在</a:t>
            </a:r>
            <a:r>
              <a:rPr lang="en-US" altLang="zh-CN" dirty="0">
                <a:latin typeface="Arial" pitchFamily="34" charset="0"/>
              </a:rPr>
              <a:t>.rel.txt</a:t>
            </a:r>
            <a:r>
              <a:rPr lang="zh-CN" altLang="en-US" dirty="0">
                <a:latin typeface="Arial" pitchFamily="34" charset="0"/>
              </a:rPr>
              <a:t>和</a:t>
            </a:r>
            <a:r>
              <a:rPr lang="en-US" altLang="zh-CN" dirty="0" err="1">
                <a:latin typeface="Arial" pitchFamily="34" charset="0"/>
              </a:rPr>
              <a:t>rel.data</a:t>
            </a:r>
            <a:r>
              <a:rPr lang="zh-CN" altLang="en-US" dirty="0">
                <a:latin typeface="Arial" pitchFamily="34" charset="0"/>
              </a:rPr>
              <a:t>节中记录了这些被临时填充为</a:t>
            </a:r>
            <a:r>
              <a:rPr lang="en-US" altLang="zh-CN" dirty="0">
                <a:latin typeface="Arial" pitchFamily="34" charset="0"/>
              </a:rPr>
              <a:t>0</a:t>
            </a:r>
            <a:r>
              <a:rPr lang="zh-CN" altLang="en-US" dirty="0">
                <a:latin typeface="Arial" pitchFamily="34" charset="0"/>
              </a:rPr>
              <a:t>的外部引用位置</a:t>
            </a:r>
            <a:r>
              <a:rPr lang="en-US" altLang="zh-CN" dirty="0">
                <a:latin typeface="Arial" pitchFamily="34" charset="0"/>
              </a:rPr>
              <a:t>——</a:t>
            </a:r>
            <a:r>
              <a:rPr lang="zh-CN" altLang="en-US" dirty="0">
                <a:latin typeface="Arial" pitchFamily="34" charset="0"/>
              </a:rPr>
              <a:t>将来重定位时再修改</a:t>
            </a:r>
            <a:endParaRPr lang="en-US" altLang="zh-CN" dirty="0">
              <a:latin typeface="Arial" pitchFamily="34" charset="0"/>
            </a:endParaRPr>
          </a:p>
        </p:txBody>
      </p:sp>
    </p:spTree>
    <p:extLst>
      <p:ext uri="{BB962C8B-B14F-4D97-AF65-F5344CB8AC3E}">
        <p14:creationId xmlns:p14="http://schemas.microsoft.com/office/powerpoint/2010/main" val="2686010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这两个数值</a:t>
            </a:r>
            <a:r>
              <a:rPr lang="en-US" altLang="zh-CN" dirty="0"/>
              <a:t>00000000/FCFFFFFF</a:t>
            </a:r>
            <a:r>
              <a:rPr lang="zh-CN" altLang="en-US" dirty="0"/>
              <a:t>，对应的地址见</a:t>
            </a:r>
            <a:r>
              <a:rPr lang="en-US" altLang="zh-CN" dirty="0"/>
              <a:t>P36(</a:t>
            </a:r>
            <a:r>
              <a:rPr lang="zh-CN" altLang="en-US" dirty="0"/>
              <a:t>未连接前临时填充的值</a:t>
            </a:r>
            <a:r>
              <a:rPr lang="en-US" altLang="zh-CN" dirty="0"/>
              <a:t>)</a:t>
            </a:r>
          </a:p>
          <a:p>
            <a:r>
              <a:rPr lang="zh-CN" altLang="en-US" dirty="0"/>
              <a:t>前面没有区分是哪种重定位，只提到临时地址（当时直接用</a:t>
            </a:r>
            <a:r>
              <a:rPr lang="en-US" altLang="zh-CN" dirty="0"/>
              <a:t>0</a:t>
            </a:r>
            <a:r>
              <a:rPr lang="zh-CN" altLang="en-US" dirty="0"/>
              <a:t>），这里要区分两种临时地址的不同（</a:t>
            </a:r>
            <a:r>
              <a:rPr lang="en-US" altLang="zh-CN" dirty="0"/>
              <a:t>0</a:t>
            </a:r>
            <a:r>
              <a:rPr lang="zh-CN" altLang="en-US" dirty="0"/>
              <a:t>和相对偏移值）</a:t>
            </a:r>
          </a:p>
        </p:txBody>
      </p:sp>
      <p:sp>
        <p:nvSpPr>
          <p:cNvPr id="4" name="灯片编号占位符 3"/>
          <p:cNvSpPr>
            <a:spLocks noGrp="1"/>
          </p:cNvSpPr>
          <p:nvPr>
            <p:ph type="sldNum" sz="quarter" idx="10"/>
          </p:nvPr>
        </p:nvSpPr>
        <p:spPr/>
        <p:txBody>
          <a:bodyPr/>
          <a:lstStyle/>
          <a:p>
            <a:pPr>
              <a:defRPr/>
            </a:pPr>
            <a:fld id="{226EED95-B9E9-48F7-8C76-4C3EBDAE9C08}" type="slidenum">
              <a:rPr lang="en-US" altLang="zh-CN" smtClean="0"/>
              <a:pPr>
                <a:defRPr/>
              </a:pPr>
              <a:t>68</a:t>
            </a:fld>
            <a:endParaRPr lang="en-US" altLang="zh-CN"/>
          </a:p>
        </p:txBody>
      </p:sp>
    </p:spTree>
    <p:extLst>
      <p:ext uri="{BB962C8B-B14F-4D97-AF65-F5344CB8AC3E}">
        <p14:creationId xmlns:p14="http://schemas.microsoft.com/office/powerpoint/2010/main" val="10173241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2594"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hangingPunct="0"/>
            <a:endParaRPr lang="en-US" altLang="zh-CN" sz="2300" b="1">
              <a:latin typeface="Arial Narrow" pitchFamily="34" charset="0"/>
            </a:endParaRPr>
          </a:p>
        </p:txBody>
      </p:sp>
      <p:sp>
        <p:nvSpPr>
          <p:cNvPr id="622595" name="Rectangle 2"/>
          <p:cNvSpPr txBox="1">
            <a:spLocks noGrp="1" noChangeArrowheads="1"/>
          </p:cNvSpPr>
          <p:nvPr>
            <p:ph type="body"/>
          </p:nvPr>
        </p:nvSpPr>
        <p:spPr>
          <a:xfrm>
            <a:off x="914400" y="4343400"/>
            <a:ext cx="5029200" cy="4116388"/>
          </a:xfrm>
          <a:noFill/>
          <a:ln/>
        </p:spPr>
        <p:txBody>
          <a:bodyPr wrap="none" lIns="86630" tIns="43315" rIns="86630" bIns="43315" anchor="ctr"/>
          <a:lstStyle/>
          <a:p>
            <a:endParaRPr lang="en-US" altLang="zh-CN" dirty="0">
              <a:latin typeface="Arial" pitchFamily="34" charset="0"/>
            </a:endParaRPr>
          </a:p>
        </p:txBody>
      </p:sp>
    </p:spTree>
    <p:extLst>
      <p:ext uri="{BB962C8B-B14F-4D97-AF65-F5344CB8AC3E}">
        <p14:creationId xmlns:p14="http://schemas.microsoft.com/office/powerpoint/2010/main" val="30606449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2594"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hangingPunct="0"/>
            <a:endParaRPr lang="en-US" altLang="zh-CN" sz="2300" b="1">
              <a:latin typeface="Arial Narrow" pitchFamily="34" charset="0"/>
            </a:endParaRPr>
          </a:p>
        </p:txBody>
      </p:sp>
      <p:sp>
        <p:nvSpPr>
          <p:cNvPr id="622595" name="Rectangle 2"/>
          <p:cNvSpPr txBox="1">
            <a:spLocks noGrp="1" noChangeArrowheads="1"/>
          </p:cNvSpPr>
          <p:nvPr>
            <p:ph type="body"/>
          </p:nvPr>
        </p:nvSpPr>
        <p:spPr>
          <a:xfrm>
            <a:off x="914400" y="4343400"/>
            <a:ext cx="5029200" cy="4116388"/>
          </a:xfrm>
          <a:noFill/>
          <a:ln/>
        </p:spPr>
        <p:txBody>
          <a:bodyPr wrap="none" lIns="86630" tIns="43315" rIns="86630" bIns="43315" anchor="ctr"/>
          <a:lstStyle/>
          <a:p>
            <a:endParaRPr lang="en-US" altLang="zh-CN" dirty="0">
              <a:latin typeface="Arial" pitchFamily="34" charset="0"/>
            </a:endParaRPr>
          </a:p>
        </p:txBody>
      </p:sp>
    </p:spTree>
    <p:extLst>
      <p:ext uri="{BB962C8B-B14F-4D97-AF65-F5344CB8AC3E}">
        <p14:creationId xmlns:p14="http://schemas.microsoft.com/office/powerpoint/2010/main" val="6000446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2594"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hangingPunct="0"/>
            <a:endParaRPr lang="en-US" altLang="zh-CN" sz="2300" b="1">
              <a:latin typeface="Arial Narrow" pitchFamily="34" charset="0"/>
            </a:endParaRPr>
          </a:p>
        </p:txBody>
      </p:sp>
      <p:sp>
        <p:nvSpPr>
          <p:cNvPr id="622595" name="Rectangle 2"/>
          <p:cNvSpPr txBox="1">
            <a:spLocks noGrp="1" noChangeArrowheads="1"/>
          </p:cNvSpPr>
          <p:nvPr>
            <p:ph type="body"/>
          </p:nvPr>
        </p:nvSpPr>
        <p:spPr>
          <a:xfrm>
            <a:off x="914400" y="4343400"/>
            <a:ext cx="5029200" cy="4116388"/>
          </a:xfrm>
          <a:noFill/>
          <a:ln/>
        </p:spPr>
        <p:txBody>
          <a:bodyPr wrap="none" lIns="86630" tIns="43315" rIns="86630" bIns="43315" anchor="ctr"/>
          <a:lstStyle/>
          <a:p>
            <a:endParaRPr lang="en-US" altLang="zh-CN" dirty="0">
              <a:latin typeface="Arial" pitchFamily="34" charset="0"/>
            </a:endParaRPr>
          </a:p>
        </p:txBody>
      </p:sp>
    </p:spTree>
    <p:extLst>
      <p:ext uri="{BB962C8B-B14F-4D97-AF65-F5344CB8AC3E}">
        <p14:creationId xmlns:p14="http://schemas.microsoft.com/office/powerpoint/2010/main" val="199684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2594"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hangingPunct="0"/>
            <a:endParaRPr lang="en-US" altLang="zh-CN" sz="2300" b="1">
              <a:latin typeface="Arial Narrow" pitchFamily="34" charset="0"/>
            </a:endParaRPr>
          </a:p>
        </p:txBody>
      </p:sp>
      <p:sp>
        <p:nvSpPr>
          <p:cNvPr id="622595" name="Rectangle 2"/>
          <p:cNvSpPr txBox="1">
            <a:spLocks noGrp="1" noChangeArrowheads="1"/>
          </p:cNvSpPr>
          <p:nvPr>
            <p:ph type="body"/>
          </p:nvPr>
        </p:nvSpPr>
        <p:spPr>
          <a:xfrm>
            <a:off x="914400" y="4343400"/>
            <a:ext cx="5029200" cy="4116388"/>
          </a:xfrm>
          <a:noFill/>
          <a:ln/>
        </p:spPr>
        <p:txBody>
          <a:bodyPr wrap="none" lIns="86630" tIns="43315" rIns="86630" bIns="43315" anchor="ctr"/>
          <a:lstStyle/>
          <a:p>
            <a:endParaRPr lang="en-US" altLang="zh-CN" dirty="0">
              <a:latin typeface="Arial" pitchFamily="34" charset="0"/>
            </a:endParaRPr>
          </a:p>
        </p:txBody>
      </p:sp>
    </p:spTree>
    <p:extLst>
      <p:ext uri="{BB962C8B-B14F-4D97-AF65-F5344CB8AC3E}">
        <p14:creationId xmlns:p14="http://schemas.microsoft.com/office/powerpoint/2010/main" val="18587707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2594"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hangingPunct="0"/>
            <a:endParaRPr lang="en-US" altLang="zh-CN" sz="2300" b="1">
              <a:latin typeface="Arial Narrow" pitchFamily="34" charset="0"/>
            </a:endParaRPr>
          </a:p>
        </p:txBody>
      </p:sp>
      <p:sp>
        <p:nvSpPr>
          <p:cNvPr id="622595" name="Rectangle 2"/>
          <p:cNvSpPr txBox="1">
            <a:spLocks noGrp="1" noChangeArrowheads="1"/>
          </p:cNvSpPr>
          <p:nvPr>
            <p:ph type="body"/>
          </p:nvPr>
        </p:nvSpPr>
        <p:spPr>
          <a:xfrm>
            <a:off x="914400" y="4343400"/>
            <a:ext cx="5029200" cy="4116388"/>
          </a:xfrm>
          <a:noFill/>
          <a:ln/>
        </p:spPr>
        <p:txBody>
          <a:bodyPr wrap="none" lIns="86630" tIns="43315" rIns="86630" bIns="43315" anchor="ctr"/>
          <a:lstStyle/>
          <a:p>
            <a:endParaRPr lang="en-US" altLang="zh-CN" dirty="0">
              <a:latin typeface="Arial" pitchFamily="34" charset="0"/>
            </a:endParaRPr>
          </a:p>
        </p:txBody>
      </p:sp>
    </p:spTree>
    <p:extLst>
      <p:ext uri="{BB962C8B-B14F-4D97-AF65-F5344CB8AC3E}">
        <p14:creationId xmlns:p14="http://schemas.microsoft.com/office/powerpoint/2010/main" val="41097562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4578"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fontAlgn="base" hangingPunct="0">
              <a:spcBef>
                <a:spcPct val="0"/>
              </a:spcBef>
              <a:spcAft>
                <a:spcPct val="0"/>
              </a:spcAft>
            </a:pPr>
            <a:endParaRPr lang="en-US" altLang="zh-CN" sz="2300" b="1">
              <a:solidFill>
                <a:prstClr val="black"/>
              </a:solidFill>
              <a:latin typeface="Arial Narrow" pitchFamily="34" charset="0"/>
            </a:endParaRPr>
          </a:p>
        </p:txBody>
      </p:sp>
      <p:sp>
        <p:nvSpPr>
          <p:cNvPr id="664579" name="Rectangle 2"/>
          <p:cNvSpPr txBox="1">
            <a:spLocks noGrp="1" noChangeArrowheads="1"/>
          </p:cNvSpPr>
          <p:nvPr>
            <p:ph type="body"/>
          </p:nvPr>
        </p:nvSpPr>
        <p:spPr>
          <a:xfrm>
            <a:off x="914400" y="4343400"/>
            <a:ext cx="5029200" cy="4116388"/>
          </a:xfrm>
          <a:noFill/>
          <a:ln/>
        </p:spPr>
        <p:txBody>
          <a:bodyPr wrap="none" lIns="86630" tIns="43315" rIns="86630" bIns="43315" anchor="ctr"/>
          <a:lstStyle/>
          <a:p>
            <a:endParaRPr lang="en-US" altLang="zh-CN" dirty="0">
              <a:latin typeface="Arial" pitchFamily="34" charset="0"/>
            </a:endParaRPr>
          </a:p>
        </p:txBody>
      </p:sp>
    </p:spTree>
    <p:extLst>
      <p:ext uri="{BB962C8B-B14F-4D97-AF65-F5344CB8AC3E}">
        <p14:creationId xmlns:p14="http://schemas.microsoft.com/office/powerpoint/2010/main" val="1880309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en-US" altLang="zh-CN"/>
          </a:p>
        </p:txBody>
      </p:sp>
    </p:spTree>
    <p:extLst>
      <p:ext uri="{BB962C8B-B14F-4D97-AF65-F5344CB8AC3E}">
        <p14:creationId xmlns:p14="http://schemas.microsoft.com/office/powerpoint/2010/main" val="1442870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en-US" altLang="zh-CN"/>
          </a:p>
        </p:txBody>
      </p:sp>
    </p:spTree>
    <p:extLst>
      <p:ext uri="{BB962C8B-B14F-4D97-AF65-F5344CB8AC3E}">
        <p14:creationId xmlns:p14="http://schemas.microsoft.com/office/powerpoint/2010/main" val="2972433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en-US" altLang="zh-CN"/>
          </a:p>
        </p:txBody>
      </p:sp>
    </p:spTree>
    <p:extLst>
      <p:ext uri="{BB962C8B-B14F-4D97-AF65-F5344CB8AC3E}">
        <p14:creationId xmlns:p14="http://schemas.microsoft.com/office/powerpoint/2010/main" val="2301928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en-US" altLang="zh-CN"/>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100">
                <a:solidFill>
                  <a:schemeClr val="tx1"/>
                </a:solidFill>
                <a:latin typeface="Times New Roman" pitchFamily="18" charset="0"/>
              </a:defRPr>
            </a:lvl1pPr>
            <a:lvl2pPr marL="703871" indent="-270720" eaLnBrk="0" hangingPunct="0">
              <a:spcBef>
                <a:spcPct val="30000"/>
              </a:spcBef>
              <a:defRPr sz="1100">
                <a:solidFill>
                  <a:schemeClr val="tx1"/>
                </a:solidFill>
                <a:latin typeface="Times New Roman" pitchFamily="18" charset="0"/>
              </a:defRPr>
            </a:lvl2pPr>
            <a:lvl3pPr marL="1082878" indent="-216576" eaLnBrk="0" hangingPunct="0">
              <a:spcBef>
                <a:spcPct val="30000"/>
              </a:spcBef>
              <a:defRPr sz="1100">
                <a:solidFill>
                  <a:schemeClr val="tx1"/>
                </a:solidFill>
                <a:latin typeface="Times New Roman" pitchFamily="18" charset="0"/>
              </a:defRPr>
            </a:lvl3pPr>
            <a:lvl4pPr marL="1516029" indent="-216576" eaLnBrk="0" hangingPunct="0">
              <a:spcBef>
                <a:spcPct val="30000"/>
              </a:spcBef>
              <a:defRPr sz="1100">
                <a:solidFill>
                  <a:schemeClr val="tx1"/>
                </a:solidFill>
                <a:latin typeface="Times New Roman" pitchFamily="18" charset="0"/>
              </a:defRPr>
            </a:lvl4pPr>
            <a:lvl5pPr marL="1949181" indent="-216576" eaLnBrk="0" hangingPunct="0">
              <a:spcBef>
                <a:spcPct val="30000"/>
              </a:spcBef>
              <a:defRPr sz="1100">
                <a:solidFill>
                  <a:schemeClr val="tx1"/>
                </a:solidFill>
                <a:latin typeface="Times New Roman" pitchFamily="18" charset="0"/>
              </a:defRPr>
            </a:lvl5pPr>
            <a:lvl6pPr marL="2382332" indent="-216576" eaLnBrk="0" fontAlgn="base" hangingPunct="0">
              <a:spcBef>
                <a:spcPct val="30000"/>
              </a:spcBef>
              <a:spcAft>
                <a:spcPct val="0"/>
              </a:spcAft>
              <a:defRPr sz="1100">
                <a:solidFill>
                  <a:schemeClr val="tx1"/>
                </a:solidFill>
                <a:latin typeface="Times New Roman" pitchFamily="18" charset="0"/>
              </a:defRPr>
            </a:lvl6pPr>
            <a:lvl7pPr marL="2815483" indent="-216576" eaLnBrk="0" fontAlgn="base" hangingPunct="0">
              <a:spcBef>
                <a:spcPct val="30000"/>
              </a:spcBef>
              <a:spcAft>
                <a:spcPct val="0"/>
              </a:spcAft>
              <a:defRPr sz="1100">
                <a:solidFill>
                  <a:schemeClr val="tx1"/>
                </a:solidFill>
                <a:latin typeface="Times New Roman" pitchFamily="18" charset="0"/>
              </a:defRPr>
            </a:lvl7pPr>
            <a:lvl8pPr marL="3248635" indent="-216576" eaLnBrk="0" fontAlgn="base" hangingPunct="0">
              <a:spcBef>
                <a:spcPct val="30000"/>
              </a:spcBef>
              <a:spcAft>
                <a:spcPct val="0"/>
              </a:spcAft>
              <a:defRPr sz="1100">
                <a:solidFill>
                  <a:schemeClr val="tx1"/>
                </a:solidFill>
                <a:latin typeface="Times New Roman" pitchFamily="18" charset="0"/>
              </a:defRPr>
            </a:lvl8pPr>
            <a:lvl9pPr marL="3681786" indent="-216576" eaLnBrk="0" fontAlgn="base" hangingPunct="0">
              <a:spcBef>
                <a:spcPct val="30000"/>
              </a:spcBef>
              <a:spcAft>
                <a:spcPct val="0"/>
              </a:spcAft>
              <a:defRPr sz="1100">
                <a:solidFill>
                  <a:schemeClr val="tx1"/>
                </a:solidFill>
                <a:latin typeface="Times New Roman" pitchFamily="18" charset="0"/>
              </a:defRPr>
            </a:lvl9pPr>
          </a:lstStyle>
          <a:p>
            <a:pPr>
              <a:spcBef>
                <a:spcPct val="0"/>
              </a:spcBef>
            </a:pPr>
            <a:fld id="{2FCE050B-B066-45C8-8B5E-0A9F06BDB52D}" type="slidenum">
              <a:rPr lang="en-US" altLang="zh-CN">
                <a:solidFill>
                  <a:prstClr val="black"/>
                </a:solidFill>
              </a:rPr>
              <a:pPr>
                <a:spcBef>
                  <a:spcPct val="0"/>
                </a:spcBef>
              </a:pPr>
              <a:t>48</a:t>
            </a:fld>
            <a:endParaRPr lang="en-US" altLang="zh-CN">
              <a:solidFill>
                <a:prstClr val="black"/>
              </a:solidFill>
            </a:endParaRPr>
          </a:p>
        </p:txBody>
      </p:sp>
    </p:spTree>
    <p:extLst>
      <p:ext uri="{BB962C8B-B14F-4D97-AF65-F5344CB8AC3E}">
        <p14:creationId xmlns:p14="http://schemas.microsoft.com/office/powerpoint/2010/main" val="2696918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en-US" altLang="zh-CN"/>
          </a:p>
        </p:txBody>
      </p:sp>
    </p:spTree>
    <p:extLst>
      <p:ext uri="{BB962C8B-B14F-4D97-AF65-F5344CB8AC3E}">
        <p14:creationId xmlns:p14="http://schemas.microsoft.com/office/powerpoint/2010/main" val="2751191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Rot="1" noChangeAspect="1" noChangeArrowheads="1" noTextEdit="1"/>
          </p:cNvSpPr>
          <p:nvPr>
            <p:ph type="sldImg"/>
          </p:nvPr>
        </p:nvSpPr>
        <p:spPr>
          <a:xfrm>
            <a:off x="1152525" y="692150"/>
            <a:ext cx="4554538" cy="3416300"/>
          </a:xfrm>
          <a:ln/>
        </p:spPr>
      </p:sp>
      <p:sp>
        <p:nvSpPr>
          <p:cNvPr id="595971" name="Rectangle 3"/>
          <p:cNvSpPr>
            <a:spLocks noGrp="1" noChangeArrowheads="1"/>
          </p:cNvSpPr>
          <p:nvPr>
            <p:ph type="body" idx="1"/>
          </p:nvPr>
        </p:nvSpPr>
        <p:spPr>
          <a:xfrm>
            <a:off x="930275" y="4360863"/>
            <a:ext cx="5008563" cy="4070350"/>
          </a:xfrm>
          <a:noFill/>
          <a:ln/>
        </p:spPr>
        <p:txBody>
          <a:bodyPr lIns="86630" tIns="43315" rIns="86630" bIns="43315"/>
          <a:lstStyle/>
          <a:p>
            <a:r>
              <a:rPr lang="zh-CN" altLang="en-US" dirty="0">
                <a:latin typeface="Arial" pitchFamily="34" charset="0"/>
              </a:rPr>
              <a:t>注意区分编译符号和链接符号，这里说的</a:t>
            </a:r>
            <a:r>
              <a:rPr lang="en-US" altLang="zh-CN" dirty="0">
                <a:latin typeface="Arial" pitchFamily="34" charset="0"/>
              </a:rPr>
              <a:t>temp</a:t>
            </a:r>
            <a:r>
              <a:rPr lang="zh-CN" altLang="en-US" dirty="0">
                <a:latin typeface="Arial" pitchFamily="34" charset="0"/>
              </a:rPr>
              <a:t>不是符号定义指的是“不是链接符号”</a:t>
            </a:r>
            <a:endParaRPr lang="en-US" altLang="zh-CN" dirty="0">
              <a:latin typeface="Arial" pitchFamily="34" charset="0"/>
            </a:endParaRPr>
          </a:p>
          <a:p>
            <a:r>
              <a:rPr lang="zh-CN" altLang="en-US" dirty="0">
                <a:latin typeface="Arial" pitchFamily="34" charset="0"/>
              </a:rPr>
              <a:t>这里所说的</a:t>
            </a:r>
            <a:r>
              <a:rPr lang="en-US" altLang="zh-CN" dirty="0">
                <a:latin typeface="Arial" pitchFamily="34" charset="0"/>
              </a:rPr>
              <a:t>temp</a:t>
            </a:r>
            <a:r>
              <a:rPr lang="zh-CN" altLang="en-US" dirty="0">
                <a:latin typeface="Arial" pitchFamily="34" charset="0"/>
              </a:rPr>
              <a:t>不是符号定义，指的是“不是编译符号”</a:t>
            </a:r>
            <a:endParaRPr lang="en-US" altLang="zh-CN" dirty="0">
              <a:latin typeface="Arial" pitchFamily="34" charset="0"/>
            </a:endParaRPr>
          </a:p>
        </p:txBody>
      </p:sp>
    </p:spTree>
    <p:extLst>
      <p:ext uri="{BB962C8B-B14F-4D97-AF65-F5344CB8AC3E}">
        <p14:creationId xmlns:p14="http://schemas.microsoft.com/office/powerpoint/2010/main" val="1640908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Rot="1" noChangeAspect="1" noChangeArrowheads="1" noTextEdit="1"/>
          </p:cNvSpPr>
          <p:nvPr>
            <p:ph type="sldImg"/>
          </p:nvPr>
        </p:nvSpPr>
        <p:spPr>
          <a:xfrm>
            <a:off x="1152525" y="692150"/>
            <a:ext cx="4554538" cy="3416300"/>
          </a:xfrm>
          <a:ln/>
        </p:spPr>
      </p:sp>
      <p:sp>
        <p:nvSpPr>
          <p:cNvPr id="598019" name="Rectangle 3"/>
          <p:cNvSpPr>
            <a:spLocks noGrp="1" noChangeArrowheads="1"/>
          </p:cNvSpPr>
          <p:nvPr>
            <p:ph type="body" idx="1"/>
          </p:nvPr>
        </p:nvSpPr>
        <p:spPr>
          <a:xfrm>
            <a:off x="930275" y="4360863"/>
            <a:ext cx="5008563" cy="4070350"/>
          </a:xfrm>
          <a:noFill/>
          <a:ln/>
        </p:spPr>
        <p:txBody>
          <a:bodyPr lIns="86630" tIns="43315" rIns="86630" bIns="43315"/>
          <a:lstStyle/>
          <a:p>
            <a:r>
              <a:rPr lang="zh-CN" altLang="en-US" dirty="0">
                <a:latin typeface="Arial" pitchFamily="34" charset="0"/>
              </a:rPr>
              <a:t>静态链接时，所引用的非本</a:t>
            </a:r>
            <a:r>
              <a:rPr lang="en-US" altLang="zh-CN" dirty="0">
                <a:latin typeface="Arial" pitchFamily="34" charset="0"/>
              </a:rPr>
              <a:t>C</a:t>
            </a:r>
            <a:r>
              <a:rPr lang="zh-CN" altLang="en-US" dirty="0">
                <a:latin typeface="Arial" pitchFamily="34" charset="0"/>
              </a:rPr>
              <a:t>文件定义的符号将在创建可执行文件是确定其地址。</a:t>
            </a:r>
            <a:endParaRPr lang="en-US" altLang="zh-CN" dirty="0">
              <a:latin typeface="Arial" pitchFamily="34" charset="0"/>
            </a:endParaRPr>
          </a:p>
        </p:txBody>
      </p:sp>
    </p:spTree>
    <p:extLst>
      <p:ext uri="{BB962C8B-B14F-4D97-AF65-F5344CB8AC3E}">
        <p14:creationId xmlns:p14="http://schemas.microsoft.com/office/powerpoint/2010/main" val="551281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1.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2.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4.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3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3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37.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3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3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0.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1.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2.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3.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4.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5.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46.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4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4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4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0.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1.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2.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3.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4.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5.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2025/6/9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2025/6/9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zh-CN" altLang="en-US"/>
              <a:t>单击此处编辑母版标题样式</a:t>
            </a:r>
            <a:endParaRPr lang="en-US" dirty="0"/>
          </a:p>
        </p:txBody>
      </p:sp>
      <p:sp>
        <p:nvSpPr>
          <p:cNvPr id="3" name="Text Placeholder 2"/>
          <p:cNvSpPr>
            <a:spLocks noGrp="1"/>
          </p:cNvSpPr>
          <p:nvPr>
            <p:ph type="body"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62488" y="1362075"/>
            <a:ext cx="3871912"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398848529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chartAndTx">
  <p:cSld name="标题，图表与文本">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图表占位符 2"/>
          <p:cNvSpPr>
            <a:spLocks noGrp="1"/>
          </p:cNvSpPr>
          <p:nvPr>
            <p:ph type="chart" sz="half" idx="1"/>
          </p:nvPr>
        </p:nvSpPr>
        <p:spPr>
          <a:xfrm>
            <a:off x="685800" y="1981200"/>
            <a:ext cx="3810000" cy="4114800"/>
          </a:xfrm>
        </p:spPr>
        <p:txBody>
          <a:bodyPr/>
          <a:lstStyle/>
          <a:p>
            <a:pPr lvl="0"/>
            <a:endParaRPr lang="zh-CN" altLang="en-US" noProof="0"/>
          </a:p>
        </p:txBody>
      </p:sp>
      <p:sp>
        <p:nvSpPr>
          <p:cNvPr id="4" name="文本占位符 3"/>
          <p:cNvSpPr>
            <a:spLocks noGrp="1"/>
          </p:cNvSpPr>
          <p:nvPr>
            <p:ph type="body" sz="half" idx="2"/>
          </p:nvPr>
        </p:nvSpPr>
        <p:spPr>
          <a:xfrm>
            <a:off x="46482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85800" y="6248400"/>
            <a:ext cx="1905000" cy="457200"/>
          </a:xfrm>
          <a:prstGeom prst="rect">
            <a:avLst/>
          </a:prstGeom>
        </p:spPr>
        <p:txBody>
          <a:bodyPr/>
          <a:lstStyle>
            <a:lvl1pPr>
              <a:defRPr/>
            </a:lvl1pPr>
          </a:lstStyle>
          <a:p>
            <a:pPr fontAlgn="base">
              <a:spcBef>
                <a:spcPct val="0"/>
              </a:spcBef>
              <a:spcAft>
                <a:spcPct val="0"/>
              </a:spcAft>
              <a:defRPr/>
            </a:pPr>
            <a:endParaRPr lang="en-US" altLang="zh-CN" sz="2400" b="1">
              <a:solidFill>
                <a:srgbClr val="000000"/>
              </a:solidFill>
              <a:ea typeface="宋体" pitchFamily="2" charset="-122"/>
            </a:endParaRPr>
          </a:p>
        </p:txBody>
      </p:sp>
      <p:sp>
        <p:nvSpPr>
          <p:cNvPr id="6" name="页脚占位符 5"/>
          <p:cNvSpPr>
            <a:spLocks noGrp="1"/>
          </p:cNvSpPr>
          <p:nvPr>
            <p:ph type="ftr" sz="quarter" idx="11"/>
          </p:nvPr>
        </p:nvSpPr>
        <p:spPr>
          <a:xfrm>
            <a:off x="3124200" y="6248400"/>
            <a:ext cx="2895600" cy="457200"/>
          </a:xfrm>
          <a:prstGeom prst="rect">
            <a:avLst/>
          </a:prstGeom>
        </p:spPr>
        <p:txBody>
          <a:bodyPr/>
          <a:lstStyle>
            <a:lvl1pPr>
              <a:defRPr/>
            </a:lvl1pPr>
          </a:lstStyle>
          <a:p>
            <a:pPr fontAlgn="base">
              <a:spcBef>
                <a:spcPct val="0"/>
              </a:spcBef>
              <a:spcAft>
                <a:spcPct val="0"/>
              </a:spcAft>
              <a:defRPr/>
            </a:pPr>
            <a:endParaRPr lang="en-US" altLang="zh-CN" sz="2400" b="1">
              <a:solidFill>
                <a:srgbClr val="000000"/>
              </a:solidFill>
              <a:ea typeface="宋体" pitchFamily="2" charset="-122"/>
            </a:endParaRPr>
          </a:p>
        </p:txBody>
      </p:sp>
      <p:sp>
        <p:nvSpPr>
          <p:cNvPr id="7" name="灯片编号占位符 6"/>
          <p:cNvSpPr>
            <a:spLocks noGrp="1"/>
          </p:cNvSpPr>
          <p:nvPr>
            <p:ph type="sldNum" sz="quarter" idx="12"/>
          </p:nvPr>
        </p:nvSpPr>
        <p:spPr>
          <a:xfrm>
            <a:off x="6553200" y="6248400"/>
            <a:ext cx="1905000" cy="457200"/>
          </a:xfrm>
          <a:prstGeom prst="rect">
            <a:avLst/>
          </a:prstGeom>
        </p:spPr>
        <p:txBody>
          <a:bodyPr/>
          <a:lstStyle>
            <a:lvl1pPr>
              <a:defRPr/>
            </a:lvl1pPr>
          </a:lstStyle>
          <a:p>
            <a:pPr fontAlgn="base">
              <a:spcBef>
                <a:spcPct val="0"/>
              </a:spcBef>
              <a:spcAft>
                <a:spcPct val="0"/>
              </a:spcAft>
              <a:defRPr/>
            </a:pPr>
            <a:fld id="{4EC84CCB-3CFB-41B1-8B82-CE68FEABB646}" type="slidenum">
              <a:rPr lang="en-US" altLang="zh-CN" sz="2400" b="1">
                <a:solidFill>
                  <a:srgbClr val="000000"/>
                </a:solidFill>
                <a:ea typeface="宋体" pitchFamily="2" charset="-122"/>
              </a:rPr>
              <a:pPr fontAlgn="base">
                <a:spcBef>
                  <a:spcPct val="0"/>
                </a:spcBef>
                <a:spcAft>
                  <a:spcPct val="0"/>
                </a:spcAft>
                <a:defRPr/>
              </a:pPr>
              <a:t>‹#›</a:t>
            </a:fld>
            <a:endParaRPr lang="en-US" altLang="zh-CN" sz="2400" b="1">
              <a:solidFill>
                <a:srgbClr val="000000"/>
              </a:solidFill>
              <a:ea typeface="宋体" pitchFamily="2" charset="-122"/>
            </a:endParaRPr>
          </a:p>
        </p:txBody>
      </p:sp>
    </p:spTree>
    <p:extLst>
      <p:ext uri="{BB962C8B-B14F-4D97-AF65-F5344CB8AC3E}">
        <p14:creationId xmlns:p14="http://schemas.microsoft.com/office/powerpoint/2010/main" val="1214135229"/>
      </p:ext>
    </p:extLst>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图表占位符 2"/>
          <p:cNvSpPr>
            <a:spLocks noGrp="1"/>
          </p:cNvSpPr>
          <p:nvPr>
            <p:ph type="chart" idx="1"/>
          </p:nvPr>
        </p:nvSpPr>
        <p:spPr>
          <a:xfrm>
            <a:off x="685800" y="1981200"/>
            <a:ext cx="7772400" cy="4114800"/>
          </a:xfrm>
        </p:spPr>
        <p:txBody>
          <a:bodyPr/>
          <a:lstStyle/>
          <a:p>
            <a:pPr lvl="0"/>
            <a:endParaRPr lang="zh-CN" altLang="en-US" noProof="0"/>
          </a:p>
        </p:txBody>
      </p:sp>
      <p:sp>
        <p:nvSpPr>
          <p:cNvPr id="4" name="日期占位符 3"/>
          <p:cNvSpPr>
            <a:spLocks noGrp="1"/>
          </p:cNvSpPr>
          <p:nvPr>
            <p:ph type="dt" sz="half" idx="10"/>
          </p:nvPr>
        </p:nvSpPr>
        <p:spPr>
          <a:xfrm>
            <a:off x="685800" y="6248400"/>
            <a:ext cx="1905000" cy="457200"/>
          </a:xfrm>
          <a:prstGeom prst="rect">
            <a:avLst/>
          </a:prstGeom>
        </p:spPr>
        <p:txBody>
          <a:bodyPr/>
          <a:lstStyle>
            <a:lvl1pPr>
              <a:defRPr/>
            </a:lvl1pPr>
          </a:lstStyle>
          <a:p>
            <a:pPr fontAlgn="base">
              <a:spcBef>
                <a:spcPct val="0"/>
              </a:spcBef>
              <a:spcAft>
                <a:spcPct val="0"/>
              </a:spcAft>
              <a:defRPr/>
            </a:pPr>
            <a:endParaRPr lang="en-US" altLang="zh-CN" sz="2400" b="1">
              <a:solidFill>
                <a:srgbClr val="000000"/>
              </a:solidFill>
              <a:ea typeface="宋体" pitchFamily="2" charset="-122"/>
            </a:endParaRPr>
          </a:p>
        </p:txBody>
      </p:sp>
      <p:sp>
        <p:nvSpPr>
          <p:cNvPr id="5" name="页脚占位符 4"/>
          <p:cNvSpPr>
            <a:spLocks noGrp="1"/>
          </p:cNvSpPr>
          <p:nvPr>
            <p:ph type="ftr" sz="quarter" idx="11"/>
          </p:nvPr>
        </p:nvSpPr>
        <p:spPr>
          <a:xfrm>
            <a:off x="3124200" y="6248400"/>
            <a:ext cx="2895600" cy="457200"/>
          </a:xfrm>
          <a:prstGeom prst="rect">
            <a:avLst/>
          </a:prstGeom>
        </p:spPr>
        <p:txBody>
          <a:bodyPr/>
          <a:lstStyle>
            <a:lvl1pPr>
              <a:defRPr/>
            </a:lvl1pPr>
          </a:lstStyle>
          <a:p>
            <a:pPr fontAlgn="base">
              <a:spcBef>
                <a:spcPct val="0"/>
              </a:spcBef>
              <a:spcAft>
                <a:spcPct val="0"/>
              </a:spcAft>
              <a:defRPr/>
            </a:pPr>
            <a:endParaRPr lang="en-US" altLang="zh-CN" sz="2400" b="1">
              <a:solidFill>
                <a:srgbClr val="000000"/>
              </a:solidFill>
              <a:ea typeface="宋体" pitchFamily="2" charset="-122"/>
            </a:endParaRPr>
          </a:p>
        </p:txBody>
      </p:sp>
      <p:sp>
        <p:nvSpPr>
          <p:cNvPr id="6" name="灯片编号占位符 5"/>
          <p:cNvSpPr>
            <a:spLocks noGrp="1"/>
          </p:cNvSpPr>
          <p:nvPr>
            <p:ph type="sldNum" sz="quarter" idx="12"/>
          </p:nvPr>
        </p:nvSpPr>
        <p:spPr>
          <a:xfrm>
            <a:off x="6553200" y="6248400"/>
            <a:ext cx="1905000" cy="457200"/>
          </a:xfrm>
          <a:prstGeom prst="rect">
            <a:avLst/>
          </a:prstGeom>
        </p:spPr>
        <p:txBody>
          <a:bodyPr/>
          <a:lstStyle>
            <a:lvl1pPr>
              <a:defRPr/>
            </a:lvl1pPr>
          </a:lstStyle>
          <a:p>
            <a:pPr fontAlgn="base">
              <a:spcBef>
                <a:spcPct val="0"/>
              </a:spcBef>
              <a:spcAft>
                <a:spcPct val="0"/>
              </a:spcAft>
              <a:defRPr/>
            </a:pPr>
            <a:fld id="{7368064A-4E7C-4A5E-9C6E-98405B66CC93}" type="slidenum">
              <a:rPr lang="en-US" altLang="zh-CN" sz="2400" b="1">
                <a:solidFill>
                  <a:srgbClr val="000000"/>
                </a:solidFill>
                <a:ea typeface="宋体" pitchFamily="2" charset="-122"/>
              </a:rPr>
              <a:pPr fontAlgn="base">
                <a:spcBef>
                  <a:spcPct val="0"/>
                </a:spcBef>
                <a:spcAft>
                  <a:spcPct val="0"/>
                </a:spcAft>
                <a:defRPr/>
              </a:pPr>
              <a:t>‹#›</a:t>
            </a:fld>
            <a:endParaRPr lang="en-US" altLang="zh-CN" sz="2400" b="1">
              <a:solidFill>
                <a:srgbClr val="000000"/>
              </a:solidFill>
              <a:ea typeface="宋体" pitchFamily="2" charset="-122"/>
            </a:endParaRPr>
          </a:p>
        </p:txBody>
      </p:sp>
    </p:spTree>
    <p:extLst>
      <p:ext uri="{BB962C8B-B14F-4D97-AF65-F5344CB8AC3E}">
        <p14:creationId xmlns:p14="http://schemas.microsoft.com/office/powerpoint/2010/main" val="2919571467"/>
      </p:ext>
    </p:extLst>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zh-CN" altLang="en-US"/>
              <a:t>单击此处编辑母版标题样式</a:t>
            </a:r>
            <a:endParaRPr lang="en-US" dirty="0"/>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150392577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111817447"/>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Calibri" pitchFamily="34" charset="0"/>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05849018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638175" y="1362075"/>
            <a:ext cx="3871913"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62488" y="1362075"/>
            <a:ext cx="3871912"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153705754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Calibri" pitchFamily="34" charset="0"/>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88527776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lvl1pPr>
              <a:defRPr>
                <a:latin typeface="Calibri" pitchFamily="34" charset="0"/>
              </a:defRPr>
            </a:lvl1pPr>
          </a:lstStyle>
          <a:p>
            <a:r>
              <a:rPr lang="zh-CN" altLang="en-US"/>
              <a:t>单击此处编辑母版标题样式</a:t>
            </a:r>
            <a:endParaRPr lang="en-US" dirty="0"/>
          </a:p>
        </p:txBody>
      </p:sp>
    </p:spTree>
    <p:extLst>
      <p:ext uri="{BB962C8B-B14F-4D97-AF65-F5344CB8AC3E}">
        <p14:creationId xmlns:p14="http://schemas.microsoft.com/office/powerpoint/2010/main" val="14236403"/>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5932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2025/6/9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itchFamily="34" charset="0"/>
              </a:defRPr>
            </a:lvl1pPr>
          </a:lstStyle>
          <a:p>
            <a:r>
              <a:rPr lang="zh-CN" altLang="en-US"/>
              <a:t>单击此处编辑母版标题样式</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atin typeface="Calibri" pitchFamily="34" charset="0"/>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22266447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itchFamily="34" charset="0"/>
              </a:defRPr>
            </a:lvl1pPr>
          </a:lstStyle>
          <a:p>
            <a:r>
              <a:rPr lang="zh-CN" altLang="en-US"/>
              <a:t>单击此处编辑母版标题样式</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68324559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2599517396"/>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lvl1pPr>
              <a:defRPr>
                <a:latin typeface="Calibri" pitchFamily="34" charset="0"/>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396875" y="228600"/>
            <a:ext cx="6408738" cy="6105525"/>
          </a:xfrm>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427343808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quarter" idx="2"/>
          </p:nvPr>
        </p:nvSpPr>
        <p:spPr>
          <a:xfrm>
            <a:off x="4662488" y="1362075"/>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Content Placeholder 4"/>
          <p:cNvSpPr>
            <a:spLocks noGrp="1"/>
          </p:cNvSpPr>
          <p:nvPr>
            <p:ph sz="quarter" idx="3"/>
          </p:nvPr>
        </p:nvSpPr>
        <p:spPr>
          <a:xfrm>
            <a:off x="4662488" y="3924300"/>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292370528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zh-CN" altLang="en-US"/>
              <a:t>单击此处编辑母版标题样式</a:t>
            </a:r>
            <a:endParaRPr lang="en-US" dirty="0"/>
          </a:p>
        </p:txBody>
      </p:sp>
      <p:sp>
        <p:nvSpPr>
          <p:cNvPr id="3" name="Text Placeholder 2"/>
          <p:cNvSpPr>
            <a:spLocks noGrp="1"/>
          </p:cNvSpPr>
          <p:nvPr>
            <p:ph type="body"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62488" y="1362075"/>
            <a:ext cx="3871912"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899469789"/>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chartAndTx">
  <p:cSld name="标题，图表与文本">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图表占位符 2"/>
          <p:cNvSpPr>
            <a:spLocks noGrp="1"/>
          </p:cNvSpPr>
          <p:nvPr>
            <p:ph type="chart" sz="half" idx="1"/>
          </p:nvPr>
        </p:nvSpPr>
        <p:spPr>
          <a:xfrm>
            <a:off x="685800" y="1981200"/>
            <a:ext cx="3810000" cy="4114800"/>
          </a:xfrm>
        </p:spPr>
        <p:txBody>
          <a:bodyPr/>
          <a:lstStyle/>
          <a:p>
            <a:pPr lvl="0"/>
            <a:endParaRPr lang="zh-CN" altLang="en-US" noProof="0"/>
          </a:p>
        </p:txBody>
      </p:sp>
      <p:sp>
        <p:nvSpPr>
          <p:cNvPr id="4" name="文本占位符 3"/>
          <p:cNvSpPr>
            <a:spLocks noGrp="1"/>
          </p:cNvSpPr>
          <p:nvPr>
            <p:ph type="body" sz="half" idx="2"/>
          </p:nvPr>
        </p:nvSpPr>
        <p:spPr>
          <a:xfrm>
            <a:off x="46482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85800" y="6248400"/>
            <a:ext cx="1905000" cy="457200"/>
          </a:xfrm>
          <a:prstGeom prst="rect">
            <a:avLst/>
          </a:prstGeom>
        </p:spPr>
        <p:txBody>
          <a:bodyPr/>
          <a:lstStyle>
            <a:lvl1pPr>
              <a:defRPr/>
            </a:lvl1pPr>
          </a:lstStyle>
          <a:p>
            <a:pPr fontAlgn="base">
              <a:spcBef>
                <a:spcPct val="0"/>
              </a:spcBef>
              <a:spcAft>
                <a:spcPct val="0"/>
              </a:spcAft>
              <a:defRPr/>
            </a:pPr>
            <a:endParaRPr lang="en-US" altLang="zh-CN" sz="2400" b="1">
              <a:solidFill>
                <a:srgbClr val="000000"/>
              </a:solidFill>
              <a:ea typeface="宋体" pitchFamily="2" charset="-122"/>
            </a:endParaRPr>
          </a:p>
        </p:txBody>
      </p:sp>
      <p:sp>
        <p:nvSpPr>
          <p:cNvPr id="6" name="页脚占位符 5"/>
          <p:cNvSpPr>
            <a:spLocks noGrp="1"/>
          </p:cNvSpPr>
          <p:nvPr>
            <p:ph type="ftr" sz="quarter" idx="11"/>
          </p:nvPr>
        </p:nvSpPr>
        <p:spPr>
          <a:xfrm>
            <a:off x="3124200" y="6248400"/>
            <a:ext cx="2895600" cy="457200"/>
          </a:xfrm>
          <a:prstGeom prst="rect">
            <a:avLst/>
          </a:prstGeom>
        </p:spPr>
        <p:txBody>
          <a:bodyPr/>
          <a:lstStyle>
            <a:lvl1pPr>
              <a:defRPr/>
            </a:lvl1pPr>
          </a:lstStyle>
          <a:p>
            <a:pPr fontAlgn="base">
              <a:spcBef>
                <a:spcPct val="0"/>
              </a:spcBef>
              <a:spcAft>
                <a:spcPct val="0"/>
              </a:spcAft>
              <a:defRPr/>
            </a:pPr>
            <a:endParaRPr lang="en-US" altLang="zh-CN" sz="2400" b="1">
              <a:solidFill>
                <a:srgbClr val="000000"/>
              </a:solidFill>
              <a:ea typeface="宋体" pitchFamily="2" charset="-122"/>
            </a:endParaRPr>
          </a:p>
        </p:txBody>
      </p:sp>
      <p:sp>
        <p:nvSpPr>
          <p:cNvPr id="7" name="灯片编号占位符 6"/>
          <p:cNvSpPr>
            <a:spLocks noGrp="1"/>
          </p:cNvSpPr>
          <p:nvPr>
            <p:ph type="sldNum" sz="quarter" idx="12"/>
          </p:nvPr>
        </p:nvSpPr>
        <p:spPr>
          <a:xfrm>
            <a:off x="6553200" y="6248400"/>
            <a:ext cx="1905000" cy="457200"/>
          </a:xfrm>
          <a:prstGeom prst="rect">
            <a:avLst/>
          </a:prstGeom>
        </p:spPr>
        <p:txBody>
          <a:bodyPr/>
          <a:lstStyle>
            <a:lvl1pPr>
              <a:defRPr/>
            </a:lvl1pPr>
          </a:lstStyle>
          <a:p>
            <a:pPr fontAlgn="base">
              <a:spcBef>
                <a:spcPct val="0"/>
              </a:spcBef>
              <a:spcAft>
                <a:spcPct val="0"/>
              </a:spcAft>
              <a:defRPr/>
            </a:pPr>
            <a:fld id="{4EC84CCB-3CFB-41B1-8B82-CE68FEABB646}" type="slidenum">
              <a:rPr lang="en-US" altLang="zh-CN" sz="2400" b="1">
                <a:solidFill>
                  <a:srgbClr val="000000"/>
                </a:solidFill>
                <a:ea typeface="宋体" pitchFamily="2" charset="-122"/>
              </a:rPr>
              <a:pPr fontAlgn="base">
                <a:spcBef>
                  <a:spcPct val="0"/>
                </a:spcBef>
                <a:spcAft>
                  <a:spcPct val="0"/>
                </a:spcAft>
                <a:defRPr/>
              </a:pPr>
              <a:t>‹#›</a:t>
            </a:fld>
            <a:endParaRPr lang="en-US" altLang="zh-CN" sz="2400" b="1">
              <a:solidFill>
                <a:srgbClr val="000000"/>
              </a:solidFill>
              <a:ea typeface="宋体" pitchFamily="2" charset="-122"/>
            </a:endParaRPr>
          </a:p>
        </p:txBody>
      </p:sp>
    </p:spTree>
    <p:extLst>
      <p:ext uri="{BB962C8B-B14F-4D97-AF65-F5344CB8AC3E}">
        <p14:creationId xmlns:p14="http://schemas.microsoft.com/office/powerpoint/2010/main" val="3905124752"/>
      </p:ext>
    </p:extLst>
  </p:cSld>
  <p:clrMapOvr>
    <a:masterClrMapping/>
  </p:clrMapOv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图表占位符 2"/>
          <p:cNvSpPr>
            <a:spLocks noGrp="1"/>
          </p:cNvSpPr>
          <p:nvPr>
            <p:ph type="chart" idx="1"/>
          </p:nvPr>
        </p:nvSpPr>
        <p:spPr>
          <a:xfrm>
            <a:off x="685800" y="1981200"/>
            <a:ext cx="7772400" cy="4114800"/>
          </a:xfrm>
        </p:spPr>
        <p:txBody>
          <a:bodyPr/>
          <a:lstStyle/>
          <a:p>
            <a:pPr lvl="0"/>
            <a:endParaRPr lang="zh-CN" altLang="en-US" noProof="0"/>
          </a:p>
        </p:txBody>
      </p:sp>
      <p:sp>
        <p:nvSpPr>
          <p:cNvPr id="4" name="日期占位符 3"/>
          <p:cNvSpPr>
            <a:spLocks noGrp="1"/>
          </p:cNvSpPr>
          <p:nvPr>
            <p:ph type="dt" sz="half" idx="10"/>
          </p:nvPr>
        </p:nvSpPr>
        <p:spPr>
          <a:xfrm>
            <a:off x="685800" y="6248400"/>
            <a:ext cx="1905000" cy="457200"/>
          </a:xfrm>
          <a:prstGeom prst="rect">
            <a:avLst/>
          </a:prstGeom>
        </p:spPr>
        <p:txBody>
          <a:bodyPr/>
          <a:lstStyle>
            <a:lvl1pPr>
              <a:defRPr/>
            </a:lvl1pPr>
          </a:lstStyle>
          <a:p>
            <a:pPr fontAlgn="base">
              <a:spcBef>
                <a:spcPct val="0"/>
              </a:spcBef>
              <a:spcAft>
                <a:spcPct val="0"/>
              </a:spcAft>
              <a:defRPr/>
            </a:pPr>
            <a:endParaRPr lang="en-US" altLang="zh-CN" sz="2400" b="1">
              <a:solidFill>
                <a:srgbClr val="000000"/>
              </a:solidFill>
              <a:ea typeface="宋体" pitchFamily="2" charset="-122"/>
            </a:endParaRPr>
          </a:p>
        </p:txBody>
      </p:sp>
      <p:sp>
        <p:nvSpPr>
          <p:cNvPr id="5" name="页脚占位符 4"/>
          <p:cNvSpPr>
            <a:spLocks noGrp="1"/>
          </p:cNvSpPr>
          <p:nvPr>
            <p:ph type="ftr" sz="quarter" idx="11"/>
          </p:nvPr>
        </p:nvSpPr>
        <p:spPr>
          <a:xfrm>
            <a:off x="3124200" y="6248400"/>
            <a:ext cx="2895600" cy="457200"/>
          </a:xfrm>
          <a:prstGeom prst="rect">
            <a:avLst/>
          </a:prstGeom>
        </p:spPr>
        <p:txBody>
          <a:bodyPr/>
          <a:lstStyle>
            <a:lvl1pPr>
              <a:defRPr/>
            </a:lvl1pPr>
          </a:lstStyle>
          <a:p>
            <a:pPr fontAlgn="base">
              <a:spcBef>
                <a:spcPct val="0"/>
              </a:spcBef>
              <a:spcAft>
                <a:spcPct val="0"/>
              </a:spcAft>
              <a:defRPr/>
            </a:pPr>
            <a:endParaRPr lang="en-US" altLang="zh-CN" sz="2400" b="1">
              <a:solidFill>
                <a:srgbClr val="000000"/>
              </a:solidFill>
              <a:ea typeface="宋体" pitchFamily="2" charset="-122"/>
            </a:endParaRPr>
          </a:p>
        </p:txBody>
      </p:sp>
      <p:sp>
        <p:nvSpPr>
          <p:cNvPr id="6" name="灯片编号占位符 5"/>
          <p:cNvSpPr>
            <a:spLocks noGrp="1"/>
          </p:cNvSpPr>
          <p:nvPr>
            <p:ph type="sldNum" sz="quarter" idx="12"/>
          </p:nvPr>
        </p:nvSpPr>
        <p:spPr>
          <a:xfrm>
            <a:off x="6553200" y="6248400"/>
            <a:ext cx="1905000" cy="457200"/>
          </a:xfrm>
          <a:prstGeom prst="rect">
            <a:avLst/>
          </a:prstGeom>
        </p:spPr>
        <p:txBody>
          <a:bodyPr/>
          <a:lstStyle>
            <a:lvl1pPr>
              <a:defRPr/>
            </a:lvl1pPr>
          </a:lstStyle>
          <a:p>
            <a:pPr fontAlgn="base">
              <a:spcBef>
                <a:spcPct val="0"/>
              </a:spcBef>
              <a:spcAft>
                <a:spcPct val="0"/>
              </a:spcAft>
              <a:defRPr/>
            </a:pPr>
            <a:fld id="{7368064A-4E7C-4A5E-9C6E-98405B66CC93}" type="slidenum">
              <a:rPr lang="en-US" altLang="zh-CN" sz="2400" b="1">
                <a:solidFill>
                  <a:srgbClr val="000000"/>
                </a:solidFill>
                <a:ea typeface="宋体" pitchFamily="2" charset="-122"/>
              </a:rPr>
              <a:pPr fontAlgn="base">
                <a:spcBef>
                  <a:spcPct val="0"/>
                </a:spcBef>
                <a:spcAft>
                  <a:spcPct val="0"/>
                </a:spcAft>
                <a:defRPr/>
              </a:pPr>
              <a:t>‹#›</a:t>
            </a:fld>
            <a:endParaRPr lang="en-US" altLang="zh-CN" sz="2400" b="1">
              <a:solidFill>
                <a:srgbClr val="000000"/>
              </a:solidFill>
              <a:ea typeface="宋体" pitchFamily="2" charset="-122"/>
            </a:endParaRPr>
          </a:p>
        </p:txBody>
      </p:sp>
    </p:spTree>
    <p:extLst>
      <p:ext uri="{BB962C8B-B14F-4D97-AF65-F5344CB8AC3E}">
        <p14:creationId xmlns:p14="http://schemas.microsoft.com/office/powerpoint/2010/main" val="219066151"/>
      </p:ext>
    </p:extLst>
  </p:cSld>
  <p:clrMapOvr>
    <a:masterClrMapping/>
  </p:clrMapOv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AA641D9-4220-4E72-9722-32FF691202D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74440648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5ED3118-8D86-4B3C-80D6-7A5ED7E0293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116745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4459D03-5454-4E7E-9D96-E2A2C5DE10B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604473386"/>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C547E81-B053-4F59-B681-3460C9619FF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75062751"/>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4715D0A-DA70-4A38-AD00-D7876C96533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81954553"/>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7EA0AE89-90B2-4702-82C7-C8C4254576D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95477117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283272EB-2AAA-48FC-A108-9830421E7B4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854044417"/>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73B269A0-83C7-4444-BEBD-75FA1C72035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230869313"/>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61A212D-A82F-4DE3-8FFC-6AEDF89B8C1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60235549"/>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0CFF49F-C365-436C-B7E2-B950BC08B81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999447609"/>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1AC35C8-B6BA-4986-9F00-CF6993698E5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03846613"/>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4945ABA-38A0-4E4F-B1D5-B96F7E892C1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007431798"/>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AA641D9-4220-4E72-9722-32FF691202D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121338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F636988-D1BA-41B6-B5C4-9299E09C65A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29883038"/>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5ED3118-8D86-4B3C-80D6-7A5ED7E0293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824507488"/>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C547E81-B053-4F59-B681-3460C9619FF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13025039"/>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4715D0A-DA70-4A38-AD00-D7876C96533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09149749"/>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7EA0AE89-90B2-4702-82C7-C8C4254576D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62287210"/>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283272EB-2AAA-48FC-A108-9830421E7B4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51992902"/>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73B269A0-83C7-4444-BEBD-75FA1C72035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925467258"/>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61A212D-A82F-4DE3-8FFC-6AEDF89B8C1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72513461"/>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0CFF49F-C365-436C-B7E2-B950BC08B81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451738760"/>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1AC35C8-B6BA-4986-9F00-CF6993698E5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785487480"/>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4945ABA-38A0-4E4F-B1D5-B96F7E892C1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0291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7CDEBDB-CCB1-4DC5-9A48-C1D831183E8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98045010"/>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AA641D9-4220-4E72-9722-32FF691202D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876836465"/>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5ED3118-8D86-4B3C-80D6-7A5ED7E0293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744568747"/>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C547E81-B053-4F59-B681-3460C9619FF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977157172"/>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4715D0A-DA70-4A38-AD00-D7876C96533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127249372"/>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7EA0AE89-90B2-4702-82C7-C8C4254576D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28608464"/>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283272EB-2AAA-48FC-A108-9830421E7B4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62968047"/>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73B269A0-83C7-4444-BEBD-75FA1C72035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060954460"/>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61A212D-A82F-4DE3-8FFC-6AEDF89B8C1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929712910"/>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0CFF49F-C365-436C-B7E2-B950BC08B81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312888570"/>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1AC35C8-B6BA-4986-9F00-CF6993698E5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92429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BD64837-600B-4DE0-A823-6C9BE90AB4F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116889594"/>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4945ABA-38A0-4E4F-B1D5-B96F7E892C1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312356377"/>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C8751BF-7B13-4526-B6F4-551AAE08210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72908931"/>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F510388-2E59-46FA-B797-7010D4C0F29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85758822"/>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A880C05-4C89-43E2-BA2B-76173F81464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863437755"/>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48F4DF0-ADFD-4317-983E-3F3119BA6E6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218030187"/>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76B283FE-CED6-4E64-AD8F-11041CFA505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500400789"/>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6AB7ECD8-03F0-43C6-B4CF-8B890D79281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681994430"/>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5DF0566D-C409-44F4-90AF-1966F04CADE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895615456"/>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CFE862A-E229-4BCE-A818-68B0ACC843C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46115663"/>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20696BD-8979-44CF-B0F5-D3F458BDCBE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747061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8AD0AEA3-A55C-4F0C-B678-AF4E4540DBD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98132093"/>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5415598-AF73-488E-9AD5-04B29083B6A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286898957"/>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70146EE-8A54-4FBB-9425-ECA24F65C19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803532237"/>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C8751BF-7B13-4526-B6F4-551AAE08210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477137490"/>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F510388-2E59-46FA-B797-7010D4C0F29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33508678"/>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A880C05-4C89-43E2-BA2B-76173F81464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9319686"/>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48F4DF0-ADFD-4317-983E-3F3119BA6E6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804930290"/>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76B283FE-CED6-4E64-AD8F-11041CFA505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938344650"/>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6AB7ECD8-03F0-43C6-B4CF-8B890D79281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26132868"/>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5DF0566D-C409-44F4-90AF-1966F04CADE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525829951"/>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CFE862A-E229-4BCE-A818-68B0ACC843C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919605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5726C803-5FB9-485D-BA5E-BC726180CCF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71882720"/>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20696BD-8979-44CF-B0F5-D3F458BDCBE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854130738"/>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5415598-AF73-488E-9AD5-04B29083B6A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840118036"/>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70146EE-8A54-4FBB-9425-ECA24F65C19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01358056"/>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7B26C16-9AF7-4C29-8B1B-12AA01A2378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831149521"/>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EE72959-4F3B-4C06-B980-320D7CB24F5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138021403"/>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543D7C0-8370-4ADB-B165-C93C58426D4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134653804"/>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B0F8791-4035-4B95-9219-58EBD79BC11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287921890"/>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6DA136EB-EE95-4CA9-97EE-DAF2F847183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143659881"/>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0929A679-ADAB-4384-9169-62C4A513E8F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96491157"/>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F59B7ADE-09CB-4B03-B47F-5531046C8C2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8092763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99DF47A6-6E15-4DBC-9B17-2D40478758F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00554889"/>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E77D6CB-AE60-4720-AFF0-6F0AF1B83EC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050244089"/>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5258496-8B70-408D-A76A-E108B893373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028140521"/>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9170A8A-1D7C-4120-8CAC-439F73EEBB7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85292384"/>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D35E703-A37A-4FF6-B2FC-E9E597ED2EF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679065028"/>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AEFDF17-BE3A-422D-9736-B3789E5DD2F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98145496"/>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CD73F8A-F0C3-45E1-90B4-9C475598B31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168681675"/>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983B5E0-E0B9-4E7C-9711-EA6C7A77949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512128514"/>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432E41D-FE2D-46C5-AF64-F6425AF5972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143809658"/>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4A22DFF5-ECDC-4AB1-A61E-D5D881229D0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07545122"/>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4033EA14-2947-4A71-938E-84ED7AD8FAF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1801542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05BA69DF-BFC6-480D-AE2E-196B65C5560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144313181"/>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AF425436-2CEE-4231-A50F-F8EC6474493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942586839"/>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71C8EF4-BF18-48C0-A98F-6C085C8C764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231452560"/>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ECE9BDD-2D07-4096-A8C7-E1C14B0B1B6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41436008"/>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AE635E6-DE26-4D9E-A13B-D326DE5CB47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952630088"/>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A533BF5-9D47-4C2D-97FD-ADB5B248EBB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119514490"/>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913"/>
            <a:ext cx="8229600" cy="561975"/>
          </a:xfrm>
        </p:spPr>
        <p:txBody>
          <a:bodyPr/>
          <a:lstStyle/>
          <a:p>
            <a:r>
              <a:rPr lang="zh-CN" altLang="en-US"/>
              <a:t>单击此处编辑母版标题样式</a:t>
            </a:r>
          </a:p>
        </p:txBody>
      </p:sp>
      <p:sp>
        <p:nvSpPr>
          <p:cNvPr id="3" name="表格占位符 2"/>
          <p:cNvSpPr>
            <a:spLocks noGrp="1"/>
          </p:cNvSpPr>
          <p:nvPr>
            <p:ph type="tbl" idx="1"/>
          </p:nvPr>
        </p:nvSpPr>
        <p:spPr>
          <a:xfrm>
            <a:off x="468313" y="836613"/>
            <a:ext cx="8229600" cy="5218112"/>
          </a:xfrm>
        </p:spPr>
        <p:txBody>
          <a:bodyPr/>
          <a:lstStyle/>
          <a:p>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a:xfrm>
            <a:off x="6553200" y="6245225"/>
            <a:ext cx="2133600" cy="476250"/>
          </a:xfrm>
        </p:spPr>
        <p:txBody>
          <a:bodyPr/>
          <a:lstStyle>
            <a:lvl1pPr>
              <a:defRPr smtClean="0"/>
            </a:lvl1pPr>
          </a:lstStyle>
          <a:p>
            <a:pPr>
              <a:defRPr/>
            </a:pPr>
            <a:fld id="{815FCCDA-FE03-4E75-BAFF-7C1BAB069AF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111806716"/>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AEFDF17-BE3A-422D-9736-B3789E5DD2F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6961627"/>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CD73F8A-F0C3-45E1-90B4-9C475598B31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6097015"/>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983B5E0-E0B9-4E7C-9711-EA6C7A77949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802063048"/>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432E41D-FE2D-46C5-AF64-F6425AF5972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136711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5536" y="188640"/>
            <a:ext cx="8229600" cy="648072"/>
          </a:xfrm>
        </p:spPr>
        <p:txBody>
          <a:bodyPr>
            <a:noAutofit/>
          </a:bodyPr>
          <a:lstStyle>
            <a:lvl1pPr algn="l">
              <a:defRPr sz="4000" b="1">
                <a:latin typeface="黑体" panose="02010609060101010101" pitchFamily="49" charset="-122"/>
                <a:ea typeface="黑体" panose="02010609060101010101" pitchFamily="49" charset="-122"/>
              </a:defRPr>
            </a:lvl1pPr>
          </a:lstStyle>
          <a:p>
            <a:r>
              <a:rPr lang="zh-CN" altLang="en-US"/>
              <a:t>单击此处编辑母版标题样式</a:t>
            </a:r>
          </a:p>
        </p:txBody>
      </p:sp>
      <p:sp>
        <p:nvSpPr>
          <p:cNvPr id="3" name="内容占位符 2"/>
          <p:cNvSpPr>
            <a:spLocks noGrp="1"/>
          </p:cNvSpPr>
          <p:nvPr>
            <p:ph idx="1"/>
          </p:nvPr>
        </p:nvSpPr>
        <p:spPr>
          <a:xfrm>
            <a:off x="395536" y="1052736"/>
            <a:ext cx="8280920" cy="5400600"/>
          </a:xfrm>
        </p:spPr>
        <p:txBody>
          <a:bodyPr/>
          <a:lstStyle>
            <a:lvl1pPr>
              <a:defRPr b="1"/>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E2FFCBA-067D-46C5-978B-148EE8D727D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241016151"/>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4A22DFF5-ECDC-4AB1-A61E-D5D881229D0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593170272"/>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4033EA14-2947-4A71-938E-84ED7AD8FAF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86193494"/>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AF425436-2CEE-4231-A50F-F8EC6474493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94514689"/>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71C8EF4-BF18-48C0-A98F-6C085C8C764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889421866"/>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ECE9BDD-2D07-4096-A8C7-E1C14B0B1B6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52040692"/>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AE635E6-DE26-4D9E-A13B-D326DE5CB47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878939139"/>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A533BF5-9D47-4C2D-97FD-ADB5B248EBB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85277700"/>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913"/>
            <a:ext cx="8229600" cy="561975"/>
          </a:xfrm>
        </p:spPr>
        <p:txBody>
          <a:bodyPr/>
          <a:lstStyle/>
          <a:p>
            <a:r>
              <a:rPr lang="zh-CN" altLang="en-US"/>
              <a:t>单击此处编辑母版标题样式</a:t>
            </a:r>
          </a:p>
        </p:txBody>
      </p:sp>
      <p:sp>
        <p:nvSpPr>
          <p:cNvPr id="3" name="表格占位符 2"/>
          <p:cNvSpPr>
            <a:spLocks noGrp="1"/>
          </p:cNvSpPr>
          <p:nvPr>
            <p:ph type="tbl" idx="1"/>
          </p:nvPr>
        </p:nvSpPr>
        <p:spPr>
          <a:xfrm>
            <a:off x="468313" y="836613"/>
            <a:ext cx="8229600" cy="5218112"/>
          </a:xfrm>
        </p:spPr>
        <p:txBody>
          <a:bodyPr/>
          <a:lstStyle/>
          <a:p>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a:xfrm>
            <a:off x="6553200" y="6245225"/>
            <a:ext cx="2133600" cy="476250"/>
          </a:xfrm>
        </p:spPr>
        <p:txBody>
          <a:bodyPr/>
          <a:lstStyle>
            <a:lvl1pPr>
              <a:defRPr smtClean="0"/>
            </a:lvl1pPr>
          </a:lstStyle>
          <a:p>
            <a:pPr>
              <a:defRPr/>
            </a:pPr>
            <a:fld id="{815FCCDA-FE03-4E75-BAFF-7C1BAB069AF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877456062"/>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AEFDF17-BE3A-422D-9736-B3789E5DD2F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166758479"/>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CD73F8A-F0C3-45E1-90B4-9C475598B31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874803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4710CB8-B9AA-4364-8B5D-D911A933664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068207210"/>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983B5E0-E0B9-4E7C-9711-EA6C7A77949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80845897"/>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432E41D-FE2D-46C5-AF64-F6425AF5972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747119014"/>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4A22DFF5-ECDC-4AB1-A61E-D5D881229D0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138972723"/>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4033EA14-2947-4A71-938E-84ED7AD8FAF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86109146"/>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AF425436-2CEE-4231-A50F-F8EC6474493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731612905"/>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71C8EF4-BF18-48C0-A98F-6C085C8C764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991912239"/>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ECE9BDD-2D07-4096-A8C7-E1C14B0B1B6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941176528"/>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AE635E6-DE26-4D9E-A13B-D326DE5CB47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418950891"/>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A533BF5-9D47-4C2D-97FD-ADB5B248EBB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416777799"/>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913"/>
            <a:ext cx="8229600" cy="561975"/>
          </a:xfrm>
        </p:spPr>
        <p:txBody>
          <a:bodyPr/>
          <a:lstStyle/>
          <a:p>
            <a:r>
              <a:rPr lang="zh-CN" altLang="en-US"/>
              <a:t>单击此处编辑母版标题样式</a:t>
            </a:r>
          </a:p>
        </p:txBody>
      </p:sp>
      <p:sp>
        <p:nvSpPr>
          <p:cNvPr id="3" name="表格占位符 2"/>
          <p:cNvSpPr>
            <a:spLocks noGrp="1"/>
          </p:cNvSpPr>
          <p:nvPr>
            <p:ph type="tbl" idx="1"/>
          </p:nvPr>
        </p:nvSpPr>
        <p:spPr>
          <a:xfrm>
            <a:off x="468313" y="836613"/>
            <a:ext cx="8229600" cy="5218112"/>
          </a:xfrm>
        </p:spPr>
        <p:txBody>
          <a:bodyPr/>
          <a:lstStyle/>
          <a:p>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a:xfrm>
            <a:off x="6553200" y="6245225"/>
            <a:ext cx="2133600" cy="476250"/>
          </a:xfrm>
        </p:spPr>
        <p:txBody>
          <a:bodyPr/>
          <a:lstStyle>
            <a:lvl1pPr>
              <a:defRPr smtClean="0"/>
            </a:lvl1pPr>
          </a:lstStyle>
          <a:p>
            <a:pPr>
              <a:defRPr/>
            </a:pPr>
            <a:fld id="{815FCCDA-FE03-4E75-BAFF-7C1BAB069AF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540149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4A48D0F-0EE7-4B18-AFAD-6B702BC0D26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570142104"/>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AEFDF17-BE3A-422D-9736-B3789E5DD2F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5996957"/>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CD73F8A-F0C3-45E1-90B4-9C475598B31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134794469"/>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983B5E0-E0B9-4E7C-9711-EA6C7A77949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212451663"/>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432E41D-FE2D-46C5-AF64-F6425AF5972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083656034"/>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4A22DFF5-ECDC-4AB1-A61E-D5D881229D0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740095619"/>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4033EA14-2947-4A71-938E-84ED7AD8FAF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005088333"/>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AF425436-2CEE-4231-A50F-F8EC6474493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00531481"/>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71C8EF4-BF18-48C0-A98F-6C085C8C764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81013539"/>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ECE9BDD-2D07-4096-A8C7-E1C14B0B1B6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169625789"/>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AE635E6-DE26-4D9E-A13B-D326DE5CB47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726806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dirty="0"/>
              <a:t>Click to edit Master title style</a:t>
            </a:r>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210255172"/>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A533BF5-9D47-4C2D-97FD-ADB5B248EBB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71285377"/>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913"/>
            <a:ext cx="8229600" cy="561975"/>
          </a:xfrm>
        </p:spPr>
        <p:txBody>
          <a:bodyPr/>
          <a:lstStyle/>
          <a:p>
            <a:r>
              <a:rPr lang="zh-CN" altLang="en-US"/>
              <a:t>单击此处编辑母版标题样式</a:t>
            </a:r>
          </a:p>
        </p:txBody>
      </p:sp>
      <p:sp>
        <p:nvSpPr>
          <p:cNvPr id="3" name="表格占位符 2"/>
          <p:cNvSpPr>
            <a:spLocks noGrp="1"/>
          </p:cNvSpPr>
          <p:nvPr>
            <p:ph type="tbl" idx="1"/>
          </p:nvPr>
        </p:nvSpPr>
        <p:spPr>
          <a:xfrm>
            <a:off x="468313" y="836613"/>
            <a:ext cx="8229600" cy="5218112"/>
          </a:xfrm>
        </p:spPr>
        <p:txBody>
          <a:bodyPr/>
          <a:lstStyle/>
          <a:p>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a:xfrm>
            <a:off x="6553200" y="6245225"/>
            <a:ext cx="2133600" cy="476250"/>
          </a:xfrm>
        </p:spPr>
        <p:txBody>
          <a:bodyPr/>
          <a:lstStyle>
            <a:lvl1pPr>
              <a:defRPr smtClean="0"/>
            </a:lvl1pPr>
          </a:lstStyle>
          <a:p>
            <a:pPr>
              <a:defRPr/>
            </a:pPr>
            <a:fld id="{815FCCDA-FE03-4E75-BAFF-7C1BAB069AF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179610274"/>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AEFDF17-BE3A-422D-9736-B3789E5DD2F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826281544"/>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CD73F8A-F0C3-45E1-90B4-9C475598B31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82249413"/>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983B5E0-E0B9-4E7C-9711-EA6C7A77949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867031567"/>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432E41D-FE2D-46C5-AF64-F6425AF5972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10079223"/>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4A22DFF5-ECDC-4AB1-A61E-D5D881229D0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803570909"/>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4033EA14-2947-4A71-938E-84ED7AD8FAF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910324401"/>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AF425436-2CEE-4231-A50F-F8EC6474493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01687187"/>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71C8EF4-BF18-48C0-A98F-6C085C8C764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287661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03934050"/>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ECE9BDD-2D07-4096-A8C7-E1C14B0B1B6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400363548"/>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AE635E6-DE26-4D9E-A13B-D326DE5CB47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07536181"/>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A533BF5-9D47-4C2D-97FD-ADB5B248EBB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237959635"/>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913"/>
            <a:ext cx="8229600" cy="561975"/>
          </a:xfrm>
        </p:spPr>
        <p:txBody>
          <a:bodyPr/>
          <a:lstStyle/>
          <a:p>
            <a:r>
              <a:rPr lang="zh-CN" altLang="en-US"/>
              <a:t>单击此处编辑母版标题样式</a:t>
            </a:r>
          </a:p>
        </p:txBody>
      </p:sp>
      <p:sp>
        <p:nvSpPr>
          <p:cNvPr id="3" name="表格占位符 2"/>
          <p:cNvSpPr>
            <a:spLocks noGrp="1"/>
          </p:cNvSpPr>
          <p:nvPr>
            <p:ph type="tbl" idx="1"/>
          </p:nvPr>
        </p:nvSpPr>
        <p:spPr>
          <a:xfrm>
            <a:off x="468313" y="836613"/>
            <a:ext cx="8229600" cy="5218112"/>
          </a:xfrm>
        </p:spPr>
        <p:txBody>
          <a:bodyPr/>
          <a:lstStyle/>
          <a:p>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a:xfrm>
            <a:off x="6553200" y="6245225"/>
            <a:ext cx="2133600" cy="476250"/>
          </a:xfrm>
        </p:spPr>
        <p:txBody>
          <a:bodyPr/>
          <a:lstStyle>
            <a:lvl1pPr>
              <a:defRPr smtClean="0"/>
            </a:lvl1pPr>
          </a:lstStyle>
          <a:p>
            <a:pPr>
              <a:defRPr/>
            </a:pPr>
            <a:fld id="{815FCCDA-FE03-4E75-BAFF-7C1BAB069AF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663103"/>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AEFDF17-BE3A-422D-9736-B3789E5DD2F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86060166"/>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CD73F8A-F0C3-45E1-90B4-9C475598B31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94132287"/>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983B5E0-E0B9-4E7C-9711-EA6C7A77949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031856272"/>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432E41D-FE2D-46C5-AF64-F6425AF5972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198754032"/>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4A22DFF5-ECDC-4AB1-A61E-D5D881229D0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627749615"/>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4033EA14-2947-4A71-938E-84ED7AD8FAF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840355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Calibri" pitchFamily="34" charset="0"/>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524951343"/>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AF425436-2CEE-4231-A50F-F8EC6474493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838831453"/>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71C8EF4-BF18-48C0-A98F-6C085C8C764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139268075"/>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ECE9BDD-2D07-4096-A8C7-E1C14B0B1B6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421241262"/>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AE635E6-DE26-4D9E-A13B-D326DE5CB47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749804677"/>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A533BF5-9D47-4C2D-97FD-ADB5B248EBB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59546921"/>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913"/>
            <a:ext cx="8229600" cy="561975"/>
          </a:xfrm>
        </p:spPr>
        <p:txBody>
          <a:bodyPr/>
          <a:lstStyle/>
          <a:p>
            <a:r>
              <a:rPr lang="zh-CN" altLang="en-US"/>
              <a:t>单击此处编辑母版标题样式</a:t>
            </a:r>
          </a:p>
        </p:txBody>
      </p:sp>
      <p:sp>
        <p:nvSpPr>
          <p:cNvPr id="3" name="表格占位符 2"/>
          <p:cNvSpPr>
            <a:spLocks noGrp="1"/>
          </p:cNvSpPr>
          <p:nvPr>
            <p:ph type="tbl" idx="1"/>
          </p:nvPr>
        </p:nvSpPr>
        <p:spPr>
          <a:xfrm>
            <a:off x="468313" y="836613"/>
            <a:ext cx="8229600" cy="5218112"/>
          </a:xfrm>
        </p:spPr>
        <p:txBody>
          <a:bodyPr/>
          <a:lstStyle/>
          <a:p>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a:xfrm>
            <a:off x="6553200" y="6245225"/>
            <a:ext cx="2133600" cy="476250"/>
          </a:xfrm>
        </p:spPr>
        <p:txBody>
          <a:bodyPr/>
          <a:lstStyle>
            <a:lvl1pPr>
              <a:defRPr smtClean="0"/>
            </a:lvl1pPr>
          </a:lstStyle>
          <a:p>
            <a:pPr>
              <a:defRPr/>
            </a:pPr>
            <a:fld id="{815FCCDA-FE03-4E75-BAFF-7C1BAB069AF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711523104"/>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AEFDF17-BE3A-422D-9736-B3789E5DD2F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303688971"/>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CD73F8A-F0C3-45E1-90B4-9C475598B31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919729358"/>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983B5E0-E0B9-4E7C-9711-EA6C7A77949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684813561"/>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432E41D-FE2D-46C5-AF64-F6425AF5972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285296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075"/>
            <a:ext cx="3871912"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18957405"/>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4A22DFF5-ECDC-4AB1-A61E-D5D881229D0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79673681"/>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4033EA14-2947-4A71-938E-84ED7AD8FAF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64446745"/>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AF425436-2CEE-4231-A50F-F8EC6474493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3928556"/>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71C8EF4-BF18-48C0-A98F-6C085C8C764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26465434"/>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ECE9BDD-2D07-4096-A8C7-E1C14B0B1B6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948109671"/>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AE635E6-DE26-4D9E-A13B-D326DE5CB47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379971209"/>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A533BF5-9D47-4C2D-97FD-ADB5B248EBB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35397920"/>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913"/>
            <a:ext cx="8229600" cy="561975"/>
          </a:xfrm>
        </p:spPr>
        <p:txBody>
          <a:bodyPr/>
          <a:lstStyle/>
          <a:p>
            <a:r>
              <a:rPr lang="zh-CN" altLang="en-US"/>
              <a:t>单击此处编辑母版标题样式</a:t>
            </a:r>
          </a:p>
        </p:txBody>
      </p:sp>
      <p:sp>
        <p:nvSpPr>
          <p:cNvPr id="3" name="表格占位符 2"/>
          <p:cNvSpPr>
            <a:spLocks noGrp="1"/>
          </p:cNvSpPr>
          <p:nvPr>
            <p:ph type="tbl" idx="1"/>
          </p:nvPr>
        </p:nvSpPr>
        <p:spPr>
          <a:xfrm>
            <a:off x="468313" y="836613"/>
            <a:ext cx="8229600" cy="5218112"/>
          </a:xfrm>
        </p:spPr>
        <p:txBody>
          <a:bodyPr/>
          <a:lstStyle/>
          <a:p>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a:xfrm>
            <a:off x="6553200" y="6245225"/>
            <a:ext cx="2133600" cy="476250"/>
          </a:xfrm>
        </p:spPr>
        <p:txBody>
          <a:bodyPr/>
          <a:lstStyle>
            <a:lvl1pPr>
              <a:defRPr smtClean="0"/>
            </a:lvl1pPr>
          </a:lstStyle>
          <a:p>
            <a:pPr>
              <a:defRPr/>
            </a:pPr>
            <a:fld id="{815FCCDA-FE03-4E75-BAFF-7C1BAB069AF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935437780"/>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AEFDF17-BE3A-422D-9736-B3789E5DD2F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620887460"/>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CD73F8A-F0C3-45E1-90B4-9C475598B31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9863603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Calibri" pitchFamily="34" charset="0"/>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05522922"/>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983B5E0-E0B9-4E7C-9711-EA6C7A77949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964290535"/>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432E41D-FE2D-46C5-AF64-F6425AF5972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680628195"/>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4A22DFF5-ECDC-4AB1-A61E-D5D881229D0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15738516"/>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4033EA14-2947-4A71-938E-84ED7AD8FAF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01299104"/>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AF425436-2CEE-4231-A50F-F8EC6474493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735227613"/>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71C8EF4-BF18-48C0-A98F-6C085C8C764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292174983"/>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ECE9BDD-2D07-4096-A8C7-E1C14B0B1B6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555781092"/>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AE635E6-DE26-4D9E-A13B-D326DE5CB47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318228484"/>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A533BF5-9D47-4C2D-97FD-ADB5B248EBB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079076512"/>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913"/>
            <a:ext cx="8229600" cy="561975"/>
          </a:xfrm>
        </p:spPr>
        <p:txBody>
          <a:bodyPr/>
          <a:lstStyle/>
          <a:p>
            <a:r>
              <a:rPr lang="zh-CN" altLang="en-US"/>
              <a:t>单击此处编辑母版标题样式</a:t>
            </a:r>
          </a:p>
        </p:txBody>
      </p:sp>
      <p:sp>
        <p:nvSpPr>
          <p:cNvPr id="3" name="表格占位符 2"/>
          <p:cNvSpPr>
            <a:spLocks noGrp="1"/>
          </p:cNvSpPr>
          <p:nvPr>
            <p:ph type="tbl" idx="1"/>
          </p:nvPr>
        </p:nvSpPr>
        <p:spPr>
          <a:xfrm>
            <a:off x="468313" y="836613"/>
            <a:ext cx="8229600" cy="5218112"/>
          </a:xfrm>
        </p:spPr>
        <p:txBody>
          <a:bodyPr/>
          <a:lstStyle/>
          <a:p>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a:xfrm>
            <a:off x="6553200" y="6245225"/>
            <a:ext cx="2133600" cy="476250"/>
          </a:xfrm>
        </p:spPr>
        <p:txBody>
          <a:bodyPr/>
          <a:lstStyle>
            <a:lvl1pPr>
              <a:defRPr smtClean="0"/>
            </a:lvl1pPr>
          </a:lstStyle>
          <a:p>
            <a:pPr>
              <a:defRPr/>
            </a:pPr>
            <a:fld id="{815FCCDA-FE03-4E75-BAFF-7C1BAB069AF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9782032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lvl1pPr>
              <a:defRPr>
                <a:latin typeface="Calibri" pitchFamily="34" charset="0"/>
              </a:defRPr>
            </a:lvl1pPr>
          </a:lstStyle>
          <a:p>
            <a:r>
              <a:rPr lang="en-US" dirty="0"/>
              <a:t>Click to edit Master title style</a:t>
            </a:r>
          </a:p>
        </p:txBody>
      </p:sp>
    </p:spTree>
    <p:extLst>
      <p:ext uri="{BB962C8B-B14F-4D97-AF65-F5344CB8AC3E}">
        <p14:creationId xmlns:p14="http://schemas.microsoft.com/office/powerpoint/2010/main" val="2645226518"/>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BD7D437-FF33-4E9B-AFD0-28AF4A5C34D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07181743"/>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0AC61B8-47F4-4078-B7AD-9C42003EE7D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290495805"/>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C80158B-80B0-4402-940C-F28443BB8EE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4151707"/>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A9F1661-E084-4AD1-986F-6A9662A5D31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49413811"/>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F897FA29-6050-473A-AD17-010E6501B37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130713822"/>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3138B09C-6254-4D5A-97BD-7AC28E153A4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5692303"/>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38727ED1-9758-4D6F-AC7B-8BB6AD0C6D4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386969854"/>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5603FD9-4109-4563-B41E-5B145BA9BCC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07936567"/>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09FDABD-2B43-46CB-9D6C-EFC356BAB4D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184666229"/>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F06C0B9-3DE2-4DD2-AF3E-6E9A5150296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406130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1879827"/>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B547CC7-CF4C-4AD3-B888-A30D043DD4A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257328011"/>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BD7D437-FF33-4E9B-AFD0-28AF4A5C34D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531904525"/>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0AC61B8-47F4-4078-B7AD-9C42003EE7D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78893540"/>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C80158B-80B0-4402-940C-F28443BB8EE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35712566"/>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A9F1661-E084-4AD1-986F-6A9662A5D31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46362812"/>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F897FA29-6050-473A-AD17-010E6501B37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80431647"/>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3138B09C-6254-4D5A-97BD-7AC28E153A4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9771140"/>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38727ED1-9758-4D6F-AC7B-8BB6AD0C6D4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392375559"/>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5603FD9-4109-4563-B41E-5B145BA9BCC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605314024"/>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09FDABD-2B43-46CB-9D6C-EFC356BAB4D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394149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2025/6/9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itchFamily="34" charset="0"/>
              </a:defRPr>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atin typeface="Calibri" pitchFamily="34" charset="0"/>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550752634"/>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F06C0B9-3DE2-4DD2-AF3E-6E9A5150296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777445631"/>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B547CC7-CF4C-4AD3-B888-A30D043DD4A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090356318"/>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BD7D437-FF33-4E9B-AFD0-28AF4A5C34D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87782206"/>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0AC61B8-47F4-4078-B7AD-9C42003EE7D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615063897"/>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C80158B-80B0-4402-940C-F28443BB8EE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86027640"/>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A9F1661-E084-4AD1-986F-6A9662A5D31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811227752"/>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F897FA29-6050-473A-AD17-010E6501B37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881231996"/>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3138B09C-6254-4D5A-97BD-7AC28E153A4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36833055"/>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38727ED1-9758-4D6F-AC7B-8BB6AD0C6D4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56635759"/>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5603FD9-4109-4563-B41E-5B145BA9BCC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52626577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itchFamily="34" charset="0"/>
              </a:defRPr>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929604476"/>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09FDABD-2B43-46CB-9D6C-EFC356BAB4D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69106953"/>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F06C0B9-3DE2-4DD2-AF3E-6E9A5150296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033226699"/>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B547CC7-CF4C-4AD3-B888-A30D043DD4A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8309437"/>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BD7D437-FF33-4E9B-AFD0-28AF4A5C34D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339961978"/>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0AC61B8-47F4-4078-B7AD-9C42003EE7D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742138329"/>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C80158B-80B0-4402-940C-F28443BB8EE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82051075"/>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A9F1661-E084-4AD1-986F-6A9662A5D31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773393505"/>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F897FA29-6050-473A-AD17-010E6501B37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77620331"/>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3138B09C-6254-4D5A-97BD-7AC28E153A4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82804471"/>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38727ED1-9758-4D6F-AC7B-8BB6AD0C6D4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6333245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581174"/>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5603FD9-4109-4563-B41E-5B145BA9BCC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81334896"/>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09FDABD-2B43-46CB-9D6C-EFC356BAB4D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780686460"/>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F06C0B9-3DE2-4DD2-AF3E-6E9A5150296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076143209"/>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B547CC7-CF4C-4AD3-B888-A30D043DD4A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33755985"/>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BD7D437-FF33-4E9B-AFD0-28AF4A5C34D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203898492"/>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0AC61B8-47F4-4078-B7AD-9C42003EE7D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979889824"/>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C80158B-80B0-4402-940C-F28443BB8EE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0746339"/>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A9F1661-E084-4AD1-986F-6A9662A5D31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86385191"/>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F897FA29-6050-473A-AD17-010E6501B37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10403996"/>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3138B09C-6254-4D5A-97BD-7AC28E153A4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1820571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lvl1pPr>
              <a:defRPr>
                <a:latin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396875" y="228600"/>
            <a:ext cx="6408738" cy="6105525"/>
          </a:xfrm>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74433865"/>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38727ED1-9758-4D6F-AC7B-8BB6AD0C6D4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88866516"/>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5603FD9-4109-4563-B41E-5B145BA9BCC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45650486"/>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09FDABD-2B43-46CB-9D6C-EFC356BAB4D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44280199"/>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F06C0B9-3DE2-4DD2-AF3E-6E9A5150296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192208027"/>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B547CC7-CF4C-4AD3-B888-A30D043DD4A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55958529"/>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BAFB0A8-D26A-4601-B4BB-B95AF5AD44F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185048071"/>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CE9B572-68F5-4645-9378-E637743897A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878200747"/>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704F577-3D6B-4872-B630-262B0A1D61F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938045734"/>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1AF54F0-05A4-4537-8E9D-222C527D871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821836082"/>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9318D0B1-E2CC-4B19-9306-418923D9E16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9751135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4662488" y="1362075"/>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4662488" y="3924300"/>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8287614"/>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F6A577D6-6EFB-4BAA-9272-517280B5563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55891616"/>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4284509D-6DBB-4C31-95AA-F34165A6E56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08650514"/>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02EC4A2E-671E-43E3-8B21-C4EA755535E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20139811"/>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07E5968-C1A6-4DCA-AAC0-2A97CF4712E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755787242"/>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59CEFA7-AA7D-4916-AA6D-B1EDCA42269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65577822"/>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7894F55-96AD-4E6C-AA10-B5D16160E39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656821945"/>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BAFB0A8-D26A-4601-B4BB-B95AF5AD44F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0472104"/>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CE9B572-68F5-4645-9378-E637743897A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70303679"/>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704F577-3D6B-4872-B630-262B0A1D61F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08553960"/>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1AF54F0-05A4-4537-8E9D-222C527D871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24011935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a:t>Click to edit Master title style</a:t>
            </a:r>
          </a:p>
        </p:txBody>
      </p:sp>
      <p:sp>
        <p:nvSpPr>
          <p:cNvPr id="3" name="Text Placeholder 2"/>
          <p:cNvSpPr>
            <a:spLocks noGrp="1"/>
          </p:cNvSpPr>
          <p:nvPr>
            <p:ph type="body"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075"/>
            <a:ext cx="3871912"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77901029"/>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9318D0B1-E2CC-4B19-9306-418923D9E16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114835904"/>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F6A577D6-6EFB-4BAA-9272-517280B5563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8243372"/>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4284509D-6DBB-4C31-95AA-F34165A6E56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04231558"/>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02EC4A2E-671E-43E3-8B21-C4EA755535E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30460308"/>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07E5968-C1A6-4DCA-AAC0-2A97CF4712E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901163370"/>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59CEFA7-AA7D-4916-AA6D-B1EDCA42269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08342223"/>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7894F55-96AD-4E6C-AA10-B5D16160E39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627375179"/>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BAFB0A8-D26A-4601-B4BB-B95AF5AD44F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87066905"/>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CE9B572-68F5-4645-9378-E637743897A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331249391"/>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704F577-3D6B-4872-B630-262B0A1D61F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179767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dirty="0"/>
              <a:t>Click to edit Master title style</a:t>
            </a:r>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4060880891"/>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1AF54F0-05A4-4537-8E9D-222C527D871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127820392"/>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9318D0B1-E2CC-4B19-9306-418923D9E16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124630869"/>
      </p:ext>
    </p:extLst>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F6A577D6-6EFB-4BAA-9272-517280B5563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924202977"/>
      </p:ext>
    </p:extLst>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4284509D-6DBB-4C31-95AA-F34165A6E56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65451762"/>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02EC4A2E-671E-43E3-8B21-C4EA755535E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23194163"/>
      </p:ext>
    </p:extLst>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07E5968-C1A6-4DCA-AAC0-2A97CF4712E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82434809"/>
      </p:ext>
    </p:extLst>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59CEFA7-AA7D-4916-AA6D-B1EDCA42269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227048103"/>
      </p:ext>
    </p:extLst>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7894F55-96AD-4E6C-AA10-B5D16160E39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47396831"/>
      </p:ext>
    </p:extLst>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AA6CDB8-7E6F-42E8-9C83-9EEF985D1B9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73373335"/>
      </p:ext>
    </p:extLst>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B624044-5109-49A2-8760-CD60DEF9C78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8687430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71596043"/>
      </p:ext>
    </p:extLst>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282C0BA-CA67-4713-A08F-E8A29810DA8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706240845"/>
      </p:ext>
    </p:extLst>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43EF3F2-07D8-4A8B-AA8C-B8EBDA22BD9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984374151"/>
      </p:ext>
    </p:extLst>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CD2E2971-EDAE-4D54-AA6E-656DE1B283C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33126547"/>
      </p:ext>
    </p:extLst>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01933561-B40E-4012-AF4E-27D2F790E0E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578619749"/>
      </p:ext>
    </p:extLst>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A4AC1A1D-F072-4714-BF27-377E37C3B65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66311138"/>
      </p:ext>
    </p:extLst>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BA79B19-F826-499A-AD7E-709CCE0E5F2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64938901"/>
      </p:ext>
    </p:extLst>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D8C32AAE-E0DD-4BE8-B889-D2465EF088B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5746386"/>
      </p:ext>
    </p:extLst>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FC8AE40-EFA8-4013-B8DB-F0EB96623FB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180591489"/>
      </p:ext>
    </p:extLst>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C570718-8965-45C1-94B1-5D37433BD63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891128669"/>
      </p:ext>
    </p:extLst>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519B14B-6E3A-4C0B-8B38-B84BE43C5C2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2741009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Calibri" pitchFamily="34" charset="0"/>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199803021"/>
      </p:ext>
    </p:extLst>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DE57753-3450-41C8-8B05-01BE0301526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32280541"/>
      </p:ext>
    </p:extLst>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AF896DF-5A19-4640-B5FA-00976208C9D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76429894"/>
      </p:ext>
    </p:extLst>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0BE6A6E-F1DB-407F-A51B-772F28F1335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67169501"/>
      </p:ext>
    </p:extLst>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C44DFF87-F432-489C-97A8-A2A49E74068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447669381"/>
      </p:ext>
    </p:extLst>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94254635-559B-4C5F-864D-CD50D701619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857087806"/>
      </p:ext>
    </p:extLst>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EC49866F-1CF7-4617-B977-EA500AD9FA7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946327415"/>
      </p:ext>
    </p:extLst>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4AEDCAB-1955-4AA8-8DB3-30E801E7E72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802979481"/>
      </p:ext>
    </p:extLst>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12504FC-3707-48A9-A472-B58CEEE7477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615814537"/>
      </p:ext>
    </p:extLst>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180403E-F1A1-472B-8002-1787FF9C17A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495082"/>
      </p:ext>
    </p:extLst>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087950E-9D8E-4533-889E-38443A7AF3B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0213957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075"/>
            <a:ext cx="3871912"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54691531"/>
      </p:ext>
    </p:extLst>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519B14B-6E3A-4C0B-8B38-B84BE43C5C2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768195794"/>
      </p:ext>
    </p:extLst>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DE57753-3450-41C8-8B05-01BE0301526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728038954"/>
      </p:ext>
    </p:extLst>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AF896DF-5A19-4640-B5FA-00976208C9D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392621653"/>
      </p:ext>
    </p:extLst>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0BE6A6E-F1DB-407F-A51B-772F28F1335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769627490"/>
      </p:ext>
    </p:extLst>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C44DFF87-F432-489C-97A8-A2A49E74068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17706710"/>
      </p:ext>
    </p:extLst>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94254635-559B-4C5F-864D-CD50D701619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964683553"/>
      </p:ext>
    </p:extLst>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EC49866F-1CF7-4617-B977-EA500AD9FA7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805333639"/>
      </p:ext>
    </p:extLst>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4AEDCAB-1955-4AA8-8DB3-30E801E7E72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152329115"/>
      </p:ext>
    </p:extLst>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12504FC-3707-48A9-A472-B58CEEE7477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94975201"/>
      </p:ext>
    </p:extLst>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180403E-F1A1-472B-8002-1787FF9C17A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771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2025/6/9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Calibri" pitchFamily="34" charset="0"/>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63372016"/>
      </p:ext>
    </p:extLst>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087950E-9D8E-4533-889E-38443A7AF3B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617593117"/>
      </p:ext>
    </p:extLst>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519B14B-6E3A-4C0B-8B38-B84BE43C5C2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03930171"/>
      </p:ext>
    </p:extLst>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DE57753-3450-41C8-8B05-01BE0301526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013461966"/>
      </p:ext>
    </p:extLst>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AF896DF-5A19-4640-B5FA-00976208C9D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753878198"/>
      </p:ext>
    </p:extLst>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0BE6A6E-F1DB-407F-A51B-772F28F1335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809040625"/>
      </p:ext>
    </p:extLst>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C44DFF87-F432-489C-97A8-A2A49E74068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184146205"/>
      </p:ext>
    </p:extLst>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94254635-559B-4C5F-864D-CD50D701619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390023987"/>
      </p:ext>
    </p:extLst>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EC49866F-1CF7-4617-B977-EA500AD9FA7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88870958"/>
      </p:ext>
    </p:extLst>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4AEDCAB-1955-4AA8-8DB3-30E801E7E72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963966006"/>
      </p:ext>
    </p:extLst>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12504FC-3707-48A9-A472-B58CEEE7477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2327416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lvl1pPr>
              <a:defRPr>
                <a:latin typeface="Calibri" pitchFamily="34" charset="0"/>
              </a:defRPr>
            </a:lvl1pPr>
          </a:lstStyle>
          <a:p>
            <a:r>
              <a:rPr lang="en-US" dirty="0"/>
              <a:t>Click to edit Master title style</a:t>
            </a:r>
          </a:p>
        </p:txBody>
      </p:sp>
    </p:spTree>
    <p:extLst>
      <p:ext uri="{BB962C8B-B14F-4D97-AF65-F5344CB8AC3E}">
        <p14:creationId xmlns:p14="http://schemas.microsoft.com/office/powerpoint/2010/main" val="3498113825"/>
      </p:ext>
    </p:extLst>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180403E-F1A1-472B-8002-1787FF9C17A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158536300"/>
      </p:ext>
    </p:extLst>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087950E-9D8E-4533-889E-38443A7AF3B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857796717"/>
      </p:ext>
    </p:extLst>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519B14B-6E3A-4C0B-8B38-B84BE43C5C2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885592223"/>
      </p:ext>
    </p:extLst>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DE57753-3450-41C8-8B05-01BE0301526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72900978"/>
      </p:ext>
    </p:extLst>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AF896DF-5A19-4640-B5FA-00976208C9D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024774569"/>
      </p:ext>
    </p:extLst>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0BE6A6E-F1DB-407F-A51B-772F28F1335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408172575"/>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C44DFF87-F432-489C-97A8-A2A49E74068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892504848"/>
      </p:ext>
    </p:extLst>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94254635-559B-4C5F-864D-CD50D701619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903377419"/>
      </p:ext>
    </p:extLst>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EC49866F-1CF7-4617-B977-EA500AD9FA7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159904220"/>
      </p:ext>
    </p:extLst>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4AEDCAB-1955-4AA8-8DB3-30E801E7E72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440015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7732037"/>
      </p:ext>
    </p:extLst>
  </p:cSld>
  <p:clrMapOvr>
    <a:masterClrMapping/>
  </p:clrMapOvr>
</p:sldLayout>
</file>

<file path=ppt/slideLayouts/slideLayout4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12504FC-3707-48A9-A472-B58CEEE7477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139167644"/>
      </p:ext>
    </p:extLst>
  </p:cSld>
  <p:clrMapOvr>
    <a:masterClrMapping/>
  </p:clrMapOvr>
</p:sldLayout>
</file>

<file path=ppt/slideLayouts/slideLayout4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180403E-F1A1-472B-8002-1787FF9C17A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875736927"/>
      </p:ext>
    </p:extLst>
  </p:cSld>
  <p:clrMapOvr>
    <a:masterClrMapping/>
  </p:clrMapOvr>
</p:sldLayout>
</file>

<file path=ppt/slideLayouts/slideLayout4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087950E-9D8E-4533-889E-38443A7AF3B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701334047"/>
      </p:ext>
    </p:extLst>
  </p:cSld>
  <p:clrMapOvr>
    <a:masterClrMapping/>
  </p:clrMapOvr>
</p:sldLayout>
</file>

<file path=ppt/slideLayouts/slideLayout4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D11D9DE-2EE9-4200-9D45-50A64A8B70E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088090618"/>
      </p:ext>
    </p:extLst>
  </p:cSld>
  <p:clrMapOvr>
    <a:masterClrMapping/>
  </p:clrMapOvr>
</p:sldLayout>
</file>

<file path=ppt/slideLayouts/slideLayout4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37E3ADD-323F-4366-BEA5-5C15855C9E0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801337648"/>
      </p:ext>
    </p:extLst>
  </p:cSld>
  <p:clrMapOvr>
    <a:masterClrMapping/>
  </p:clrMapOvr>
</p:sldLayout>
</file>

<file path=ppt/slideLayouts/slideLayout4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FE1C91E-3160-41F9-BE98-69881DB5069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893766748"/>
      </p:ext>
    </p:extLst>
  </p:cSld>
  <p:clrMapOvr>
    <a:masterClrMapping/>
  </p:clrMapOvr>
</p:sldLayout>
</file>

<file path=ppt/slideLayouts/slideLayout4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D3C1F2D-6FA7-408B-8BDA-4D30CFFB13F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090911365"/>
      </p:ext>
    </p:extLst>
  </p:cSld>
  <p:clrMapOvr>
    <a:masterClrMapping/>
  </p:clrMapOvr>
</p:sldLayout>
</file>

<file path=ppt/slideLayouts/slideLayout4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F11B5E0-2BDC-49EA-9371-D7F9E74BA4E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106957833"/>
      </p:ext>
    </p:extLst>
  </p:cSld>
  <p:clrMapOvr>
    <a:masterClrMapping/>
  </p:clrMapOvr>
</p:sldLayout>
</file>

<file path=ppt/slideLayouts/slideLayout4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F901916D-CD67-4D7C-BFCF-E6E03A0CD1C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924296878"/>
      </p:ext>
    </p:extLst>
  </p:cSld>
  <p:clrMapOvr>
    <a:masterClrMapping/>
  </p:clrMapOvr>
</p:sldLayout>
</file>

<file path=ppt/slideLayouts/slideLayout4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99BEA436-2573-4070-87D2-F92FDE5C7E2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92219301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itchFamily="34" charset="0"/>
              </a:defRPr>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atin typeface="Calibri" pitchFamily="34" charset="0"/>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58022396"/>
      </p:ext>
    </p:extLst>
  </p:cSld>
  <p:clrMapOvr>
    <a:masterClrMapping/>
  </p:clrMapOvr>
</p:sldLayout>
</file>

<file path=ppt/slideLayouts/slideLayout4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3CA841F-9F28-49B8-8DC1-6879574F07E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148025075"/>
      </p:ext>
    </p:extLst>
  </p:cSld>
  <p:clrMapOvr>
    <a:masterClrMapping/>
  </p:clrMapOvr>
</p:sldLayout>
</file>

<file path=ppt/slideLayouts/slideLayout4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9DA2C80-E59C-4345-9291-79736856E88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834124142"/>
      </p:ext>
    </p:extLst>
  </p:cSld>
  <p:clrMapOvr>
    <a:masterClrMapping/>
  </p:clrMapOvr>
</p:sldLayout>
</file>

<file path=ppt/slideLayouts/slideLayout4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5FE13D3-6897-4B99-A065-69D3325351B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553685983"/>
      </p:ext>
    </p:extLst>
  </p:cSld>
  <p:clrMapOvr>
    <a:masterClrMapping/>
  </p:clrMapOvr>
</p:sldLayout>
</file>

<file path=ppt/slideLayouts/slideLayout4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7E510DF-B672-4C64-B257-52FDDEFF8BC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054964386"/>
      </p:ext>
    </p:extLst>
  </p:cSld>
  <p:clrMapOvr>
    <a:masterClrMapping/>
  </p:clrMapOvr>
</p:sldLayout>
</file>

<file path=ppt/slideLayouts/slideLayout4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D11D9DE-2EE9-4200-9D45-50A64A8B70E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75634277"/>
      </p:ext>
    </p:extLst>
  </p:cSld>
  <p:clrMapOvr>
    <a:masterClrMapping/>
  </p:clrMapOvr>
</p:sldLayout>
</file>

<file path=ppt/slideLayouts/slideLayout4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37E3ADD-323F-4366-BEA5-5C15855C9E0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79225865"/>
      </p:ext>
    </p:extLst>
  </p:cSld>
  <p:clrMapOvr>
    <a:masterClrMapping/>
  </p:clrMapOvr>
</p:sldLayout>
</file>

<file path=ppt/slideLayouts/slideLayout4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FE1C91E-3160-41F9-BE98-69881DB5069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82755324"/>
      </p:ext>
    </p:extLst>
  </p:cSld>
  <p:clrMapOvr>
    <a:masterClrMapping/>
  </p:clrMapOvr>
</p:sldLayout>
</file>

<file path=ppt/slideLayouts/slideLayout4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D3C1F2D-6FA7-408B-8BDA-4D30CFFB13F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19863209"/>
      </p:ext>
    </p:extLst>
  </p:cSld>
  <p:clrMapOvr>
    <a:masterClrMapping/>
  </p:clrMapOvr>
</p:sldLayout>
</file>

<file path=ppt/slideLayouts/slideLayout4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F11B5E0-2BDC-49EA-9371-D7F9E74BA4E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381049720"/>
      </p:ext>
    </p:extLst>
  </p:cSld>
  <p:clrMapOvr>
    <a:masterClrMapping/>
  </p:clrMapOvr>
</p:sldLayout>
</file>

<file path=ppt/slideLayouts/slideLayout4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F901916D-CD67-4D7C-BFCF-E6E03A0CD1C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0494764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itchFamily="34" charset="0"/>
              </a:defRPr>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94589887"/>
      </p:ext>
    </p:extLst>
  </p:cSld>
  <p:clrMapOvr>
    <a:masterClrMapping/>
  </p:clrMapOvr>
</p:sldLayout>
</file>

<file path=ppt/slideLayouts/slideLayout4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99BEA436-2573-4070-87D2-F92FDE5C7E2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085091519"/>
      </p:ext>
    </p:extLst>
  </p:cSld>
  <p:clrMapOvr>
    <a:masterClrMapping/>
  </p:clrMapOvr>
</p:sldLayout>
</file>

<file path=ppt/slideLayouts/slideLayout4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3CA841F-9F28-49B8-8DC1-6879574F07E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138410045"/>
      </p:ext>
    </p:extLst>
  </p:cSld>
  <p:clrMapOvr>
    <a:masterClrMapping/>
  </p:clrMapOvr>
</p:sldLayout>
</file>

<file path=ppt/slideLayouts/slideLayout4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9DA2C80-E59C-4345-9291-79736856E88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50262334"/>
      </p:ext>
    </p:extLst>
  </p:cSld>
  <p:clrMapOvr>
    <a:masterClrMapping/>
  </p:clrMapOvr>
</p:sldLayout>
</file>

<file path=ppt/slideLayouts/slideLayout4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5FE13D3-6897-4B99-A065-69D3325351B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1759148"/>
      </p:ext>
    </p:extLst>
  </p:cSld>
  <p:clrMapOvr>
    <a:masterClrMapping/>
  </p:clrMapOvr>
</p:sldLayout>
</file>

<file path=ppt/slideLayouts/slideLayout4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7E510DF-B672-4C64-B257-52FDDEFF8BC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030556902"/>
      </p:ext>
    </p:extLst>
  </p:cSld>
  <p:clrMapOvr>
    <a:masterClrMapping/>
  </p:clrMapOvr>
</p:sldLayout>
</file>

<file path=ppt/slideLayouts/slideLayout4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D11D9DE-2EE9-4200-9D45-50A64A8B70E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51681985"/>
      </p:ext>
    </p:extLst>
  </p:cSld>
  <p:clrMapOvr>
    <a:masterClrMapping/>
  </p:clrMapOvr>
</p:sldLayout>
</file>

<file path=ppt/slideLayouts/slideLayout4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37E3ADD-323F-4366-BEA5-5C15855C9E0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933874303"/>
      </p:ext>
    </p:extLst>
  </p:cSld>
  <p:clrMapOvr>
    <a:masterClrMapping/>
  </p:clrMapOvr>
</p:sldLayout>
</file>

<file path=ppt/slideLayouts/slideLayout4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FE1C91E-3160-41F9-BE98-69881DB5069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140297069"/>
      </p:ext>
    </p:extLst>
  </p:cSld>
  <p:clrMapOvr>
    <a:masterClrMapping/>
  </p:clrMapOvr>
</p:sldLayout>
</file>

<file path=ppt/slideLayouts/slideLayout4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D3C1F2D-6FA7-408B-8BDA-4D30CFFB13F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011303133"/>
      </p:ext>
    </p:extLst>
  </p:cSld>
  <p:clrMapOvr>
    <a:masterClrMapping/>
  </p:clrMapOvr>
</p:sldLayout>
</file>

<file path=ppt/slideLayouts/slideLayout4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F11B5E0-2BDC-49EA-9371-D7F9E74BA4E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11309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32639893"/>
      </p:ext>
    </p:extLst>
  </p:cSld>
  <p:clrMapOvr>
    <a:masterClrMapping/>
  </p:clrMapOvr>
</p:sldLayout>
</file>

<file path=ppt/slideLayouts/slideLayout4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F901916D-CD67-4D7C-BFCF-E6E03A0CD1C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859570961"/>
      </p:ext>
    </p:extLst>
  </p:cSld>
  <p:clrMapOvr>
    <a:masterClrMapping/>
  </p:clrMapOvr>
</p:sldLayout>
</file>

<file path=ppt/slideLayouts/slideLayout4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99BEA436-2573-4070-87D2-F92FDE5C7E2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450414110"/>
      </p:ext>
    </p:extLst>
  </p:cSld>
  <p:clrMapOvr>
    <a:masterClrMapping/>
  </p:clrMapOvr>
</p:sldLayout>
</file>

<file path=ppt/slideLayouts/slideLayout4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3CA841F-9F28-49B8-8DC1-6879574F07E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97910834"/>
      </p:ext>
    </p:extLst>
  </p:cSld>
  <p:clrMapOvr>
    <a:masterClrMapping/>
  </p:clrMapOvr>
</p:sldLayout>
</file>

<file path=ppt/slideLayouts/slideLayout4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9DA2C80-E59C-4345-9291-79736856E88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51323994"/>
      </p:ext>
    </p:extLst>
  </p:cSld>
  <p:clrMapOvr>
    <a:masterClrMapping/>
  </p:clrMapOvr>
</p:sldLayout>
</file>

<file path=ppt/slideLayouts/slideLayout4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5FE13D3-6897-4B99-A065-69D3325351B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81318609"/>
      </p:ext>
    </p:extLst>
  </p:cSld>
  <p:clrMapOvr>
    <a:masterClrMapping/>
  </p:clrMapOvr>
</p:sldLayout>
</file>

<file path=ppt/slideLayouts/slideLayout4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7E510DF-B672-4C64-B257-52FDDEFF8BC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3529915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lvl1pPr>
              <a:defRPr>
                <a:latin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396875" y="228600"/>
            <a:ext cx="6408738" cy="6105525"/>
          </a:xfrm>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5450692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4662488" y="1362075"/>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4662488" y="3924300"/>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45233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a:t>Click to edit Master title style</a:t>
            </a:r>
          </a:p>
        </p:txBody>
      </p:sp>
      <p:sp>
        <p:nvSpPr>
          <p:cNvPr id="3" name="Text Placeholder 2"/>
          <p:cNvSpPr>
            <a:spLocks noGrp="1"/>
          </p:cNvSpPr>
          <p:nvPr>
            <p:ph type="body"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075"/>
            <a:ext cx="3871912"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387270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dirty="0"/>
              <a:t>Click to edit Master title style</a:t>
            </a:r>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1333366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2025/6/9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1345039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Calibri" pitchFamily="34" charset="0"/>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112699955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075"/>
            <a:ext cx="3871912"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85361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Calibri" pitchFamily="34" charset="0"/>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65434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lvl1pPr>
              <a:defRPr>
                <a:latin typeface="Calibri" pitchFamily="34" charset="0"/>
              </a:defRPr>
            </a:lvl1pPr>
          </a:lstStyle>
          <a:p>
            <a:r>
              <a:rPr lang="en-US" dirty="0"/>
              <a:t>Click to edit Master title style</a:t>
            </a:r>
          </a:p>
        </p:txBody>
      </p:sp>
    </p:spTree>
    <p:extLst>
      <p:ext uri="{BB962C8B-B14F-4D97-AF65-F5344CB8AC3E}">
        <p14:creationId xmlns:p14="http://schemas.microsoft.com/office/powerpoint/2010/main" val="306579067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091556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itchFamily="34" charset="0"/>
              </a:defRPr>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atin typeface="Calibri" pitchFamily="34" charset="0"/>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198184690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itchFamily="34" charset="0"/>
              </a:defRPr>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429095504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8605251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lvl1pPr>
              <a:defRPr>
                <a:latin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396875" y="228600"/>
            <a:ext cx="6408738" cy="6105525"/>
          </a:xfrm>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72120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2025/6/9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4662488" y="1362075"/>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4662488" y="3924300"/>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2530089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a:t>Click to edit Master title style</a:t>
            </a:r>
          </a:p>
        </p:txBody>
      </p:sp>
      <p:sp>
        <p:nvSpPr>
          <p:cNvPr id="3" name="Text Placeholder 2"/>
          <p:cNvSpPr>
            <a:spLocks noGrp="1"/>
          </p:cNvSpPr>
          <p:nvPr>
            <p:ph type="body"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075"/>
            <a:ext cx="3871912"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4650438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dirty="0"/>
              <a:t>Click to edit Master title style</a:t>
            </a:r>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302990954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5523439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Calibri" pitchFamily="34" charset="0"/>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244999876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075"/>
            <a:ext cx="3871912"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3836379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Calibri" pitchFamily="34" charset="0"/>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365553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lvl1pPr>
              <a:defRPr>
                <a:latin typeface="Calibri" pitchFamily="34" charset="0"/>
              </a:defRPr>
            </a:lvl1pPr>
          </a:lstStyle>
          <a:p>
            <a:r>
              <a:rPr lang="en-US" dirty="0"/>
              <a:t>Click to edit Master title style</a:t>
            </a:r>
          </a:p>
        </p:txBody>
      </p:sp>
    </p:spTree>
    <p:extLst>
      <p:ext uri="{BB962C8B-B14F-4D97-AF65-F5344CB8AC3E}">
        <p14:creationId xmlns:p14="http://schemas.microsoft.com/office/powerpoint/2010/main" val="389028080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834700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itchFamily="34" charset="0"/>
              </a:defRPr>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atin typeface="Calibri" pitchFamily="34" charset="0"/>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1532206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2025/6/9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itchFamily="34" charset="0"/>
              </a:defRPr>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192398829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4030272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lvl1pPr>
              <a:defRPr>
                <a:latin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396875" y="228600"/>
            <a:ext cx="6408738" cy="6105525"/>
          </a:xfrm>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6544891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4662488" y="1362075"/>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4662488" y="3924300"/>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860863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a:t>Click to edit Master title style</a:t>
            </a:r>
          </a:p>
        </p:txBody>
      </p:sp>
      <p:sp>
        <p:nvSpPr>
          <p:cNvPr id="3" name="Text Placeholder 2"/>
          <p:cNvSpPr>
            <a:spLocks noGrp="1"/>
          </p:cNvSpPr>
          <p:nvPr>
            <p:ph type="body"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075"/>
            <a:ext cx="3871912"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0208859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dirty="0"/>
              <a:t>Click to edit Master title style</a:t>
            </a:r>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86919265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4545533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Calibri" pitchFamily="34" charset="0"/>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210958370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075"/>
            <a:ext cx="3871912"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5147586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Calibri" pitchFamily="34" charset="0"/>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74701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2025/6/9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lvl1pPr>
              <a:defRPr>
                <a:latin typeface="Calibri" pitchFamily="34" charset="0"/>
              </a:defRPr>
            </a:lvl1pPr>
          </a:lstStyle>
          <a:p>
            <a:r>
              <a:rPr lang="en-US" dirty="0"/>
              <a:t>Click to edit Master title style</a:t>
            </a:r>
          </a:p>
        </p:txBody>
      </p:sp>
    </p:spTree>
    <p:extLst>
      <p:ext uri="{BB962C8B-B14F-4D97-AF65-F5344CB8AC3E}">
        <p14:creationId xmlns:p14="http://schemas.microsoft.com/office/powerpoint/2010/main" val="364470984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143523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itchFamily="34" charset="0"/>
              </a:defRPr>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atin typeface="Calibri" pitchFamily="34" charset="0"/>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318526171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itchFamily="34" charset="0"/>
              </a:defRPr>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7328075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508965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lvl1pPr>
              <a:defRPr>
                <a:latin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396875" y="228600"/>
            <a:ext cx="6408738" cy="6105525"/>
          </a:xfrm>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8389625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4662488" y="1362075"/>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4662488" y="3924300"/>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697208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a:t>Click to edit Master title style</a:t>
            </a:r>
          </a:p>
        </p:txBody>
      </p:sp>
      <p:sp>
        <p:nvSpPr>
          <p:cNvPr id="3" name="Text Placeholder 2"/>
          <p:cNvSpPr>
            <a:spLocks noGrp="1"/>
          </p:cNvSpPr>
          <p:nvPr>
            <p:ph type="body"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075"/>
            <a:ext cx="3871912"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1117852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zh-CN" altLang="en-US"/>
              <a:t>单击此处编辑母版标题样式</a:t>
            </a:r>
            <a:endParaRPr lang="en-US" dirty="0"/>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345730421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2467458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2025/6/9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Calibri" pitchFamily="34" charset="0"/>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46563806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638175" y="1362075"/>
            <a:ext cx="3871913"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62488" y="1362075"/>
            <a:ext cx="3871912"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225914176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Calibri" pitchFamily="34" charset="0"/>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252837631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lvl1pPr>
              <a:defRPr>
                <a:latin typeface="Calibri" pitchFamily="34" charset="0"/>
              </a:defRPr>
            </a:lvl1pPr>
          </a:lstStyle>
          <a:p>
            <a:r>
              <a:rPr lang="zh-CN" altLang="en-US"/>
              <a:t>单击此处编辑母版标题样式</a:t>
            </a:r>
            <a:endParaRPr lang="en-US" dirty="0"/>
          </a:p>
        </p:txBody>
      </p:sp>
    </p:spTree>
    <p:extLst>
      <p:ext uri="{BB962C8B-B14F-4D97-AF65-F5344CB8AC3E}">
        <p14:creationId xmlns:p14="http://schemas.microsoft.com/office/powerpoint/2010/main" val="21626530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536698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itchFamily="34" charset="0"/>
              </a:defRPr>
            </a:lvl1pPr>
          </a:lstStyle>
          <a:p>
            <a:r>
              <a:rPr lang="zh-CN" altLang="en-US"/>
              <a:t>单击此处编辑母版标题样式</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atin typeface="Calibri" pitchFamily="34" charset="0"/>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35519812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itchFamily="34" charset="0"/>
              </a:defRPr>
            </a:lvl1pPr>
          </a:lstStyle>
          <a:p>
            <a:r>
              <a:rPr lang="zh-CN" altLang="en-US"/>
              <a:t>单击此处编辑母版标题样式</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961853779"/>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416484424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lvl1pPr>
              <a:defRPr>
                <a:latin typeface="Calibri" pitchFamily="34" charset="0"/>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396875" y="228600"/>
            <a:ext cx="6408738" cy="6105525"/>
          </a:xfrm>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50748447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quarter" idx="2"/>
          </p:nvPr>
        </p:nvSpPr>
        <p:spPr>
          <a:xfrm>
            <a:off x="4662488" y="1362075"/>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Content Placeholder 4"/>
          <p:cNvSpPr>
            <a:spLocks noGrp="1"/>
          </p:cNvSpPr>
          <p:nvPr>
            <p:ph sz="quarter" idx="3"/>
          </p:nvPr>
        </p:nvSpPr>
        <p:spPr>
          <a:xfrm>
            <a:off x="4662488" y="3924300"/>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2761927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25.xml"/><Relationship Id="rId3" Type="http://schemas.openxmlformats.org/officeDocument/2006/relationships/slideLayout" Target="../slideLayouts/slideLayout120.xml"/><Relationship Id="rId7" Type="http://schemas.openxmlformats.org/officeDocument/2006/relationships/slideLayout" Target="../slideLayouts/slideLayout124.xml"/><Relationship Id="rId12" Type="http://schemas.openxmlformats.org/officeDocument/2006/relationships/theme" Target="../theme/theme10.xml"/><Relationship Id="rId2" Type="http://schemas.openxmlformats.org/officeDocument/2006/relationships/slideLayout" Target="../slideLayouts/slideLayout119.xml"/><Relationship Id="rId1" Type="http://schemas.openxmlformats.org/officeDocument/2006/relationships/slideLayout" Target="../slideLayouts/slideLayout118.xml"/><Relationship Id="rId6" Type="http://schemas.openxmlformats.org/officeDocument/2006/relationships/slideLayout" Target="../slideLayouts/slideLayout123.xml"/><Relationship Id="rId11" Type="http://schemas.openxmlformats.org/officeDocument/2006/relationships/slideLayout" Target="../slideLayouts/slideLayout128.xml"/><Relationship Id="rId5" Type="http://schemas.openxmlformats.org/officeDocument/2006/relationships/slideLayout" Target="../slideLayouts/slideLayout122.xml"/><Relationship Id="rId10" Type="http://schemas.openxmlformats.org/officeDocument/2006/relationships/slideLayout" Target="../slideLayouts/slideLayout127.xml"/><Relationship Id="rId4" Type="http://schemas.openxmlformats.org/officeDocument/2006/relationships/slideLayout" Target="../slideLayouts/slideLayout121.xml"/><Relationship Id="rId9" Type="http://schemas.openxmlformats.org/officeDocument/2006/relationships/slideLayout" Target="../slideLayouts/slideLayout126.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36.xml"/><Relationship Id="rId3" Type="http://schemas.openxmlformats.org/officeDocument/2006/relationships/slideLayout" Target="../slideLayouts/slideLayout131.xml"/><Relationship Id="rId7" Type="http://schemas.openxmlformats.org/officeDocument/2006/relationships/slideLayout" Target="../slideLayouts/slideLayout135.xml"/><Relationship Id="rId12" Type="http://schemas.openxmlformats.org/officeDocument/2006/relationships/theme" Target="../theme/theme11.xml"/><Relationship Id="rId2" Type="http://schemas.openxmlformats.org/officeDocument/2006/relationships/slideLayout" Target="../slideLayouts/slideLayout130.xml"/><Relationship Id="rId1" Type="http://schemas.openxmlformats.org/officeDocument/2006/relationships/slideLayout" Target="../slideLayouts/slideLayout129.xml"/><Relationship Id="rId6" Type="http://schemas.openxmlformats.org/officeDocument/2006/relationships/slideLayout" Target="../slideLayouts/slideLayout134.xml"/><Relationship Id="rId11" Type="http://schemas.openxmlformats.org/officeDocument/2006/relationships/slideLayout" Target="../slideLayouts/slideLayout139.xml"/><Relationship Id="rId5" Type="http://schemas.openxmlformats.org/officeDocument/2006/relationships/slideLayout" Target="../slideLayouts/slideLayout133.xml"/><Relationship Id="rId10" Type="http://schemas.openxmlformats.org/officeDocument/2006/relationships/slideLayout" Target="../slideLayouts/slideLayout138.xml"/><Relationship Id="rId4" Type="http://schemas.openxmlformats.org/officeDocument/2006/relationships/slideLayout" Target="../slideLayouts/slideLayout132.xml"/><Relationship Id="rId9" Type="http://schemas.openxmlformats.org/officeDocument/2006/relationships/slideLayout" Target="../slideLayouts/slideLayout137.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7.xml"/><Relationship Id="rId3" Type="http://schemas.openxmlformats.org/officeDocument/2006/relationships/slideLayout" Target="../slideLayouts/slideLayout142.xml"/><Relationship Id="rId7" Type="http://schemas.openxmlformats.org/officeDocument/2006/relationships/slideLayout" Target="../slideLayouts/slideLayout146.xml"/><Relationship Id="rId12" Type="http://schemas.openxmlformats.org/officeDocument/2006/relationships/theme" Target="../theme/theme12.xml"/><Relationship Id="rId2" Type="http://schemas.openxmlformats.org/officeDocument/2006/relationships/slideLayout" Target="../slideLayouts/slideLayout141.xml"/><Relationship Id="rId1" Type="http://schemas.openxmlformats.org/officeDocument/2006/relationships/slideLayout" Target="../slideLayouts/slideLayout140.xml"/><Relationship Id="rId6" Type="http://schemas.openxmlformats.org/officeDocument/2006/relationships/slideLayout" Target="../slideLayouts/slideLayout145.xml"/><Relationship Id="rId11" Type="http://schemas.openxmlformats.org/officeDocument/2006/relationships/slideLayout" Target="../slideLayouts/slideLayout150.xml"/><Relationship Id="rId5" Type="http://schemas.openxmlformats.org/officeDocument/2006/relationships/slideLayout" Target="../slideLayouts/slideLayout144.xml"/><Relationship Id="rId10" Type="http://schemas.openxmlformats.org/officeDocument/2006/relationships/slideLayout" Target="../slideLayouts/slideLayout149.xml"/><Relationship Id="rId4" Type="http://schemas.openxmlformats.org/officeDocument/2006/relationships/slideLayout" Target="../slideLayouts/slideLayout143.xml"/><Relationship Id="rId9" Type="http://schemas.openxmlformats.org/officeDocument/2006/relationships/slideLayout" Target="../slideLayouts/slideLayout148.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8.xml"/><Relationship Id="rId3" Type="http://schemas.openxmlformats.org/officeDocument/2006/relationships/slideLayout" Target="../slideLayouts/slideLayout153.xml"/><Relationship Id="rId7" Type="http://schemas.openxmlformats.org/officeDocument/2006/relationships/slideLayout" Target="../slideLayouts/slideLayout157.xml"/><Relationship Id="rId12" Type="http://schemas.openxmlformats.org/officeDocument/2006/relationships/theme" Target="../theme/theme13.xml"/><Relationship Id="rId2" Type="http://schemas.openxmlformats.org/officeDocument/2006/relationships/slideLayout" Target="../slideLayouts/slideLayout152.xml"/><Relationship Id="rId1" Type="http://schemas.openxmlformats.org/officeDocument/2006/relationships/slideLayout" Target="../slideLayouts/slideLayout151.xml"/><Relationship Id="rId6" Type="http://schemas.openxmlformats.org/officeDocument/2006/relationships/slideLayout" Target="../slideLayouts/slideLayout156.xml"/><Relationship Id="rId11" Type="http://schemas.openxmlformats.org/officeDocument/2006/relationships/slideLayout" Target="../slideLayouts/slideLayout161.xml"/><Relationship Id="rId5" Type="http://schemas.openxmlformats.org/officeDocument/2006/relationships/slideLayout" Target="../slideLayouts/slideLayout155.xml"/><Relationship Id="rId10" Type="http://schemas.openxmlformats.org/officeDocument/2006/relationships/slideLayout" Target="../slideLayouts/slideLayout160.xml"/><Relationship Id="rId4" Type="http://schemas.openxmlformats.org/officeDocument/2006/relationships/slideLayout" Target="../slideLayouts/slideLayout154.xml"/><Relationship Id="rId9" Type="http://schemas.openxmlformats.org/officeDocument/2006/relationships/slideLayout" Target="../slideLayouts/slideLayout159.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9.xml"/><Relationship Id="rId3" Type="http://schemas.openxmlformats.org/officeDocument/2006/relationships/slideLayout" Target="../slideLayouts/slideLayout164.xml"/><Relationship Id="rId7" Type="http://schemas.openxmlformats.org/officeDocument/2006/relationships/slideLayout" Target="../slideLayouts/slideLayout168.xml"/><Relationship Id="rId12" Type="http://schemas.openxmlformats.org/officeDocument/2006/relationships/theme" Target="../theme/theme14.xml"/><Relationship Id="rId2" Type="http://schemas.openxmlformats.org/officeDocument/2006/relationships/slideLayout" Target="../slideLayouts/slideLayout163.xml"/><Relationship Id="rId1" Type="http://schemas.openxmlformats.org/officeDocument/2006/relationships/slideLayout" Target="../slideLayouts/slideLayout162.xml"/><Relationship Id="rId6" Type="http://schemas.openxmlformats.org/officeDocument/2006/relationships/slideLayout" Target="../slideLayouts/slideLayout167.xml"/><Relationship Id="rId11" Type="http://schemas.openxmlformats.org/officeDocument/2006/relationships/slideLayout" Target="../slideLayouts/slideLayout172.xml"/><Relationship Id="rId5" Type="http://schemas.openxmlformats.org/officeDocument/2006/relationships/slideLayout" Target="../slideLayouts/slideLayout166.xml"/><Relationship Id="rId10" Type="http://schemas.openxmlformats.org/officeDocument/2006/relationships/slideLayout" Target="../slideLayouts/slideLayout171.xml"/><Relationship Id="rId4" Type="http://schemas.openxmlformats.org/officeDocument/2006/relationships/slideLayout" Target="../slideLayouts/slideLayout165.xml"/><Relationship Id="rId9" Type="http://schemas.openxmlformats.org/officeDocument/2006/relationships/slideLayout" Target="../slideLayouts/slideLayout170.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80.xml"/><Relationship Id="rId3" Type="http://schemas.openxmlformats.org/officeDocument/2006/relationships/slideLayout" Target="../slideLayouts/slideLayout175.xml"/><Relationship Id="rId7" Type="http://schemas.openxmlformats.org/officeDocument/2006/relationships/slideLayout" Target="../slideLayouts/slideLayout179.xml"/><Relationship Id="rId12" Type="http://schemas.openxmlformats.org/officeDocument/2006/relationships/theme" Target="../theme/theme15.xml"/><Relationship Id="rId2" Type="http://schemas.openxmlformats.org/officeDocument/2006/relationships/slideLayout" Target="../slideLayouts/slideLayout174.xml"/><Relationship Id="rId1" Type="http://schemas.openxmlformats.org/officeDocument/2006/relationships/slideLayout" Target="../slideLayouts/slideLayout173.xml"/><Relationship Id="rId6" Type="http://schemas.openxmlformats.org/officeDocument/2006/relationships/slideLayout" Target="../slideLayouts/slideLayout178.xml"/><Relationship Id="rId11" Type="http://schemas.openxmlformats.org/officeDocument/2006/relationships/slideLayout" Target="../slideLayouts/slideLayout183.xml"/><Relationship Id="rId5" Type="http://schemas.openxmlformats.org/officeDocument/2006/relationships/slideLayout" Target="../slideLayouts/slideLayout177.xml"/><Relationship Id="rId10" Type="http://schemas.openxmlformats.org/officeDocument/2006/relationships/slideLayout" Target="../slideLayouts/slideLayout182.xml"/><Relationship Id="rId4" Type="http://schemas.openxmlformats.org/officeDocument/2006/relationships/slideLayout" Target="../slideLayouts/slideLayout176.xml"/><Relationship Id="rId9" Type="http://schemas.openxmlformats.org/officeDocument/2006/relationships/slideLayout" Target="../slideLayouts/slideLayout181.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91.xml"/><Relationship Id="rId13" Type="http://schemas.openxmlformats.org/officeDocument/2006/relationships/theme" Target="../theme/theme16.xml"/><Relationship Id="rId3" Type="http://schemas.openxmlformats.org/officeDocument/2006/relationships/slideLayout" Target="../slideLayouts/slideLayout186.xml"/><Relationship Id="rId7" Type="http://schemas.openxmlformats.org/officeDocument/2006/relationships/slideLayout" Target="../slideLayouts/slideLayout190.xml"/><Relationship Id="rId12" Type="http://schemas.openxmlformats.org/officeDocument/2006/relationships/slideLayout" Target="../slideLayouts/slideLayout195.xml"/><Relationship Id="rId2" Type="http://schemas.openxmlformats.org/officeDocument/2006/relationships/slideLayout" Target="../slideLayouts/slideLayout185.xml"/><Relationship Id="rId1" Type="http://schemas.openxmlformats.org/officeDocument/2006/relationships/slideLayout" Target="../slideLayouts/slideLayout184.xml"/><Relationship Id="rId6" Type="http://schemas.openxmlformats.org/officeDocument/2006/relationships/slideLayout" Target="../slideLayouts/slideLayout189.xml"/><Relationship Id="rId11" Type="http://schemas.openxmlformats.org/officeDocument/2006/relationships/slideLayout" Target="../slideLayouts/slideLayout194.xml"/><Relationship Id="rId5" Type="http://schemas.openxmlformats.org/officeDocument/2006/relationships/slideLayout" Target="../slideLayouts/slideLayout188.xml"/><Relationship Id="rId10" Type="http://schemas.openxmlformats.org/officeDocument/2006/relationships/slideLayout" Target="../slideLayouts/slideLayout193.xml"/><Relationship Id="rId4" Type="http://schemas.openxmlformats.org/officeDocument/2006/relationships/slideLayout" Target="../slideLayouts/slideLayout187.xml"/><Relationship Id="rId9" Type="http://schemas.openxmlformats.org/officeDocument/2006/relationships/slideLayout" Target="../slideLayouts/slideLayout192.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3.xml"/><Relationship Id="rId13" Type="http://schemas.openxmlformats.org/officeDocument/2006/relationships/theme" Target="../theme/theme17.xml"/><Relationship Id="rId3" Type="http://schemas.openxmlformats.org/officeDocument/2006/relationships/slideLayout" Target="../slideLayouts/slideLayout198.xml"/><Relationship Id="rId7" Type="http://schemas.openxmlformats.org/officeDocument/2006/relationships/slideLayout" Target="../slideLayouts/slideLayout202.xml"/><Relationship Id="rId12" Type="http://schemas.openxmlformats.org/officeDocument/2006/relationships/slideLayout" Target="../slideLayouts/slideLayout207.xml"/><Relationship Id="rId2" Type="http://schemas.openxmlformats.org/officeDocument/2006/relationships/slideLayout" Target="../slideLayouts/slideLayout197.xml"/><Relationship Id="rId1" Type="http://schemas.openxmlformats.org/officeDocument/2006/relationships/slideLayout" Target="../slideLayouts/slideLayout196.xml"/><Relationship Id="rId6" Type="http://schemas.openxmlformats.org/officeDocument/2006/relationships/slideLayout" Target="../slideLayouts/slideLayout201.xml"/><Relationship Id="rId11" Type="http://schemas.openxmlformats.org/officeDocument/2006/relationships/slideLayout" Target="../slideLayouts/slideLayout206.xml"/><Relationship Id="rId5" Type="http://schemas.openxmlformats.org/officeDocument/2006/relationships/slideLayout" Target="../slideLayouts/slideLayout200.xml"/><Relationship Id="rId10" Type="http://schemas.openxmlformats.org/officeDocument/2006/relationships/slideLayout" Target="../slideLayouts/slideLayout205.xml"/><Relationship Id="rId4" Type="http://schemas.openxmlformats.org/officeDocument/2006/relationships/slideLayout" Target="../slideLayouts/slideLayout199.xml"/><Relationship Id="rId9" Type="http://schemas.openxmlformats.org/officeDocument/2006/relationships/slideLayout" Target="../slideLayouts/slideLayout204.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5.xml"/><Relationship Id="rId13" Type="http://schemas.openxmlformats.org/officeDocument/2006/relationships/theme" Target="../theme/theme18.xml"/><Relationship Id="rId3" Type="http://schemas.openxmlformats.org/officeDocument/2006/relationships/slideLayout" Target="../slideLayouts/slideLayout210.xml"/><Relationship Id="rId7" Type="http://schemas.openxmlformats.org/officeDocument/2006/relationships/slideLayout" Target="../slideLayouts/slideLayout214.xml"/><Relationship Id="rId12" Type="http://schemas.openxmlformats.org/officeDocument/2006/relationships/slideLayout" Target="../slideLayouts/slideLayout219.xml"/><Relationship Id="rId2" Type="http://schemas.openxmlformats.org/officeDocument/2006/relationships/slideLayout" Target="../slideLayouts/slideLayout209.xml"/><Relationship Id="rId1" Type="http://schemas.openxmlformats.org/officeDocument/2006/relationships/slideLayout" Target="../slideLayouts/slideLayout208.xml"/><Relationship Id="rId6" Type="http://schemas.openxmlformats.org/officeDocument/2006/relationships/slideLayout" Target="../slideLayouts/slideLayout213.xml"/><Relationship Id="rId11" Type="http://schemas.openxmlformats.org/officeDocument/2006/relationships/slideLayout" Target="../slideLayouts/slideLayout218.xml"/><Relationship Id="rId5" Type="http://schemas.openxmlformats.org/officeDocument/2006/relationships/slideLayout" Target="../slideLayouts/slideLayout212.xml"/><Relationship Id="rId10" Type="http://schemas.openxmlformats.org/officeDocument/2006/relationships/slideLayout" Target="../slideLayouts/slideLayout217.xml"/><Relationship Id="rId4" Type="http://schemas.openxmlformats.org/officeDocument/2006/relationships/slideLayout" Target="../slideLayouts/slideLayout211.xml"/><Relationship Id="rId9" Type="http://schemas.openxmlformats.org/officeDocument/2006/relationships/slideLayout" Target="../slideLayouts/slideLayout216.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7.xml"/><Relationship Id="rId13" Type="http://schemas.openxmlformats.org/officeDocument/2006/relationships/theme" Target="../theme/theme19.xml"/><Relationship Id="rId3" Type="http://schemas.openxmlformats.org/officeDocument/2006/relationships/slideLayout" Target="../slideLayouts/slideLayout222.xml"/><Relationship Id="rId7" Type="http://schemas.openxmlformats.org/officeDocument/2006/relationships/slideLayout" Target="../slideLayouts/slideLayout226.xml"/><Relationship Id="rId12" Type="http://schemas.openxmlformats.org/officeDocument/2006/relationships/slideLayout" Target="../slideLayouts/slideLayout231.xml"/><Relationship Id="rId2" Type="http://schemas.openxmlformats.org/officeDocument/2006/relationships/slideLayout" Target="../slideLayouts/slideLayout221.xml"/><Relationship Id="rId1" Type="http://schemas.openxmlformats.org/officeDocument/2006/relationships/slideLayout" Target="../slideLayouts/slideLayout220.xml"/><Relationship Id="rId6" Type="http://schemas.openxmlformats.org/officeDocument/2006/relationships/slideLayout" Target="../slideLayouts/slideLayout225.xml"/><Relationship Id="rId11" Type="http://schemas.openxmlformats.org/officeDocument/2006/relationships/slideLayout" Target="../slideLayouts/slideLayout230.xml"/><Relationship Id="rId5" Type="http://schemas.openxmlformats.org/officeDocument/2006/relationships/slideLayout" Target="../slideLayouts/slideLayout224.xml"/><Relationship Id="rId10" Type="http://schemas.openxmlformats.org/officeDocument/2006/relationships/slideLayout" Target="../slideLayouts/slideLayout229.xml"/><Relationship Id="rId4" Type="http://schemas.openxmlformats.org/officeDocument/2006/relationships/slideLayout" Target="../slideLayouts/slideLayout223.xml"/><Relationship Id="rId9" Type="http://schemas.openxmlformats.org/officeDocument/2006/relationships/slideLayout" Target="../slideLayouts/slideLayout22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9.xml"/><Relationship Id="rId13" Type="http://schemas.openxmlformats.org/officeDocument/2006/relationships/theme" Target="../theme/theme20.xml"/><Relationship Id="rId3" Type="http://schemas.openxmlformats.org/officeDocument/2006/relationships/slideLayout" Target="../slideLayouts/slideLayout234.xml"/><Relationship Id="rId7" Type="http://schemas.openxmlformats.org/officeDocument/2006/relationships/slideLayout" Target="../slideLayouts/slideLayout238.xml"/><Relationship Id="rId12" Type="http://schemas.openxmlformats.org/officeDocument/2006/relationships/slideLayout" Target="../slideLayouts/slideLayout243.xml"/><Relationship Id="rId2" Type="http://schemas.openxmlformats.org/officeDocument/2006/relationships/slideLayout" Target="../slideLayouts/slideLayout233.xml"/><Relationship Id="rId1" Type="http://schemas.openxmlformats.org/officeDocument/2006/relationships/slideLayout" Target="../slideLayouts/slideLayout232.xml"/><Relationship Id="rId6" Type="http://schemas.openxmlformats.org/officeDocument/2006/relationships/slideLayout" Target="../slideLayouts/slideLayout237.xml"/><Relationship Id="rId11" Type="http://schemas.openxmlformats.org/officeDocument/2006/relationships/slideLayout" Target="../slideLayouts/slideLayout242.xml"/><Relationship Id="rId5" Type="http://schemas.openxmlformats.org/officeDocument/2006/relationships/slideLayout" Target="../slideLayouts/slideLayout236.xml"/><Relationship Id="rId10" Type="http://schemas.openxmlformats.org/officeDocument/2006/relationships/slideLayout" Target="../slideLayouts/slideLayout241.xml"/><Relationship Id="rId4" Type="http://schemas.openxmlformats.org/officeDocument/2006/relationships/slideLayout" Target="../slideLayouts/slideLayout235.xml"/><Relationship Id="rId9" Type="http://schemas.openxmlformats.org/officeDocument/2006/relationships/slideLayout" Target="../slideLayouts/slideLayout240.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51.xml"/><Relationship Id="rId13" Type="http://schemas.openxmlformats.org/officeDocument/2006/relationships/theme" Target="../theme/theme21.xml"/><Relationship Id="rId3" Type="http://schemas.openxmlformats.org/officeDocument/2006/relationships/slideLayout" Target="../slideLayouts/slideLayout246.xml"/><Relationship Id="rId7" Type="http://schemas.openxmlformats.org/officeDocument/2006/relationships/slideLayout" Target="../slideLayouts/slideLayout250.xml"/><Relationship Id="rId12" Type="http://schemas.openxmlformats.org/officeDocument/2006/relationships/slideLayout" Target="../slideLayouts/slideLayout255.xml"/><Relationship Id="rId2" Type="http://schemas.openxmlformats.org/officeDocument/2006/relationships/slideLayout" Target="../slideLayouts/slideLayout245.xml"/><Relationship Id="rId1" Type="http://schemas.openxmlformats.org/officeDocument/2006/relationships/slideLayout" Target="../slideLayouts/slideLayout244.xml"/><Relationship Id="rId6" Type="http://schemas.openxmlformats.org/officeDocument/2006/relationships/slideLayout" Target="../slideLayouts/slideLayout249.xml"/><Relationship Id="rId11" Type="http://schemas.openxmlformats.org/officeDocument/2006/relationships/slideLayout" Target="../slideLayouts/slideLayout254.xml"/><Relationship Id="rId5" Type="http://schemas.openxmlformats.org/officeDocument/2006/relationships/slideLayout" Target="../slideLayouts/slideLayout248.xml"/><Relationship Id="rId10" Type="http://schemas.openxmlformats.org/officeDocument/2006/relationships/slideLayout" Target="../slideLayouts/slideLayout253.xml"/><Relationship Id="rId4" Type="http://schemas.openxmlformats.org/officeDocument/2006/relationships/slideLayout" Target="../slideLayouts/slideLayout247.xml"/><Relationship Id="rId9" Type="http://schemas.openxmlformats.org/officeDocument/2006/relationships/slideLayout" Target="../slideLayouts/slideLayout252.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3.xml"/><Relationship Id="rId13" Type="http://schemas.openxmlformats.org/officeDocument/2006/relationships/theme" Target="../theme/theme22.xml"/><Relationship Id="rId3" Type="http://schemas.openxmlformats.org/officeDocument/2006/relationships/slideLayout" Target="../slideLayouts/slideLayout258.xml"/><Relationship Id="rId7" Type="http://schemas.openxmlformats.org/officeDocument/2006/relationships/slideLayout" Target="../slideLayouts/slideLayout262.xml"/><Relationship Id="rId12" Type="http://schemas.openxmlformats.org/officeDocument/2006/relationships/slideLayout" Target="../slideLayouts/slideLayout267.xml"/><Relationship Id="rId2" Type="http://schemas.openxmlformats.org/officeDocument/2006/relationships/slideLayout" Target="../slideLayouts/slideLayout257.xml"/><Relationship Id="rId1" Type="http://schemas.openxmlformats.org/officeDocument/2006/relationships/slideLayout" Target="../slideLayouts/slideLayout256.xml"/><Relationship Id="rId6" Type="http://schemas.openxmlformats.org/officeDocument/2006/relationships/slideLayout" Target="../slideLayouts/slideLayout261.xml"/><Relationship Id="rId11" Type="http://schemas.openxmlformats.org/officeDocument/2006/relationships/slideLayout" Target="../slideLayouts/slideLayout266.xml"/><Relationship Id="rId5" Type="http://schemas.openxmlformats.org/officeDocument/2006/relationships/slideLayout" Target="../slideLayouts/slideLayout260.xml"/><Relationship Id="rId10" Type="http://schemas.openxmlformats.org/officeDocument/2006/relationships/slideLayout" Target="../slideLayouts/slideLayout265.xml"/><Relationship Id="rId4" Type="http://schemas.openxmlformats.org/officeDocument/2006/relationships/slideLayout" Target="../slideLayouts/slideLayout259.xml"/><Relationship Id="rId9" Type="http://schemas.openxmlformats.org/officeDocument/2006/relationships/slideLayout" Target="../slideLayouts/slideLayout264.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5.xml"/><Relationship Id="rId13" Type="http://schemas.openxmlformats.org/officeDocument/2006/relationships/theme" Target="../theme/theme23.xml"/><Relationship Id="rId3" Type="http://schemas.openxmlformats.org/officeDocument/2006/relationships/slideLayout" Target="../slideLayouts/slideLayout270.xml"/><Relationship Id="rId7" Type="http://schemas.openxmlformats.org/officeDocument/2006/relationships/slideLayout" Target="../slideLayouts/slideLayout274.xml"/><Relationship Id="rId12" Type="http://schemas.openxmlformats.org/officeDocument/2006/relationships/slideLayout" Target="../slideLayouts/slideLayout279.xml"/><Relationship Id="rId2" Type="http://schemas.openxmlformats.org/officeDocument/2006/relationships/slideLayout" Target="../slideLayouts/slideLayout269.xml"/><Relationship Id="rId1" Type="http://schemas.openxmlformats.org/officeDocument/2006/relationships/slideLayout" Target="../slideLayouts/slideLayout268.xml"/><Relationship Id="rId6" Type="http://schemas.openxmlformats.org/officeDocument/2006/relationships/slideLayout" Target="../slideLayouts/slideLayout273.xml"/><Relationship Id="rId11" Type="http://schemas.openxmlformats.org/officeDocument/2006/relationships/slideLayout" Target="../slideLayouts/slideLayout278.xml"/><Relationship Id="rId5" Type="http://schemas.openxmlformats.org/officeDocument/2006/relationships/slideLayout" Target="../slideLayouts/slideLayout272.xml"/><Relationship Id="rId10" Type="http://schemas.openxmlformats.org/officeDocument/2006/relationships/slideLayout" Target="../slideLayouts/slideLayout277.xml"/><Relationship Id="rId4" Type="http://schemas.openxmlformats.org/officeDocument/2006/relationships/slideLayout" Target="../slideLayouts/slideLayout271.xml"/><Relationship Id="rId9" Type="http://schemas.openxmlformats.org/officeDocument/2006/relationships/slideLayout" Target="../slideLayouts/slideLayout276.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7.xml"/><Relationship Id="rId3" Type="http://schemas.openxmlformats.org/officeDocument/2006/relationships/slideLayout" Target="../slideLayouts/slideLayout282.xml"/><Relationship Id="rId7" Type="http://schemas.openxmlformats.org/officeDocument/2006/relationships/slideLayout" Target="../slideLayouts/slideLayout286.xml"/><Relationship Id="rId12" Type="http://schemas.openxmlformats.org/officeDocument/2006/relationships/theme" Target="../theme/theme24.xml"/><Relationship Id="rId2" Type="http://schemas.openxmlformats.org/officeDocument/2006/relationships/slideLayout" Target="../slideLayouts/slideLayout281.xml"/><Relationship Id="rId1" Type="http://schemas.openxmlformats.org/officeDocument/2006/relationships/slideLayout" Target="../slideLayouts/slideLayout280.xml"/><Relationship Id="rId6" Type="http://schemas.openxmlformats.org/officeDocument/2006/relationships/slideLayout" Target="../slideLayouts/slideLayout285.xml"/><Relationship Id="rId11" Type="http://schemas.openxmlformats.org/officeDocument/2006/relationships/slideLayout" Target="../slideLayouts/slideLayout290.xml"/><Relationship Id="rId5" Type="http://schemas.openxmlformats.org/officeDocument/2006/relationships/slideLayout" Target="../slideLayouts/slideLayout284.xml"/><Relationship Id="rId10" Type="http://schemas.openxmlformats.org/officeDocument/2006/relationships/slideLayout" Target="../slideLayouts/slideLayout289.xml"/><Relationship Id="rId4" Type="http://schemas.openxmlformats.org/officeDocument/2006/relationships/slideLayout" Target="../slideLayouts/slideLayout283.xml"/><Relationship Id="rId9" Type="http://schemas.openxmlformats.org/officeDocument/2006/relationships/slideLayout" Target="../slideLayouts/slideLayout288.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8.xml"/><Relationship Id="rId3" Type="http://schemas.openxmlformats.org/officeDocument/2006/relationships/slideLayout" Target="../slideLayouts/slideLayout293.xml"/><Relationship Id="rId7" Type="http://schemas.openxmlformats.org/officeDocument/2006/relationships/slideLayout" Target="../slideLayouts/slideLayout297.xml"/><Relationship Id="rId12" Type="http://schemas.openxmlformats.org/officeDocument/2006/relationships/theme" Target="../theme/theme25.xml"/><Relationship Id="rId2" Type="http://schemas.openxmlformats.org/officeDocument/2006/relationships/slideLayout" Target="../slideLayouts/slideLayout292.xml"/><Relationship Id="rId1" Type="http://schemas.openxmlformats.org/officeDocument/2006/relationships/slideLayout" Target="../slideLayouts/slideLayout291.xml"/><Relationship Id="rId6" Type="http://schemas.openxmlformats.org/officeDocument/2006/relationships/slideLayout" Target="../slideLayouts/slideLayout296.xml"/><Relationship Id="rId11" Type="http://schemas.openxmlformats.org/officeDocument/2006/relationships/slideLayout" Target="../slideLayouts/slideLayout301.xml"/><Relationship Id="rId5" Type="http://schemas.openxmlformats.org/officeDocument/2006/relationships/slideLayout" Target="../slideLayouts/slideLayout295.xml"/><Relationship Id="rId10" Type="http://schemas.openxmlformats.org/officeDocument/2006/relationships/slideLayout" Target="../slideLayouts/slideLayout300.xml"/><Relationship Id="rId4" Type="http://schemas.openxmlformats.org/officeDocument/2006/relationships/slideLayout" Target="../slideLayouts/slideLayout294.xml"/><Relationship Id="rId9" Type="http://schemas.openxmlformats.org/officeDocument/2006/relationships/slideLayout" Target="../slideLayouts/slideLayout299.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09.xml"/><Relationship Id="rId3" Type="http://schemas.openxmlformats.org/officeDocument/2006/relationships/slideLayout" Target="../slideLayouts/slideLayout304.xml"/><Relationship Id="rId7" Type="http://schemas.openxmlformats.org/officeDocument/2006/relationships/slideLayout" Target="../slideLayouts/slideLayout308.xml"/><Relationship Id="rId12" Type="http://schemas.openxmlformats.org/officeDocument/2006/relationships/theme" Target="../theme/theme26.xml"/><Relationship Id="rId2" Type="http://schemas.openxmlformats.org/officeDocument/2006/relationships/slideLayout" Target="../slideLayouts/slideLayout303.xml"/><Relationship Id="rId1" Type="http://schemas.openxmlformats.org/officeDocument/2006/relationships/slideLayout" Target="../slideLayouts/slideLayout302.xml"/><Relationship Id="rId6" Type="http://schemas.openxmlformats.org/officeDocument/2006/relationships/slideLayout" Target="../slideLayouts/slideLayout307.xml"/><Relationship Id="rId11" Type="http://schemas.openxmlformats.org/officeDocument/2006/relationships/slideLayout" Target="../slideLayouts/slideLayout312.xml"/><Relationship Id="rId5" Type="http://schemas.openxmlformats.org/officeDocument/2006/relationships/slideLayout" Target="../slideLayouts/slideLayout306.xml"/><Relationship Id="rId10" Type="http://schemas.openxmlformats.org/officeDocument/2006/relationships/slideLayout" Target="../slideLayouts/slideLayout311.xml"/><Relationship Id="rId4" Type="http://schemas.openxmlformats.org/officeDocument/2006/relationships/slideLayout" Target="../slideLayouts/slideLayout305.xml"/><Relationship Id="rId9" Type="http://schemas.openxmlformats.org/officeDocument/2006/relationships/slideLayout" Target="../slideLayouts/slideLayout310.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20.xml"/><Relationship Id="rId3" Type="http://schemas.openxmlformats.org/officeDocument/2006/relationships/slideLayout" Target="../slideLayouts/slideLayout315.xml"/><Relationship Id="rId7" Type="http://schemas.openxmlformats.org/officeDocument/2006/relationships/slideLayout" Target="../slideLayouts/slideLayout319.xml"/><Relationship Id="rId12" Type="http://schemas.openxmlformats.org/officeDocument/2006/relationships/theme" Target="../theme/theme27.xml"/><Relationship Id="rId2" Type="http://schemas.openxmlformats.org/officeDocument/2006/relationships/slideLayout" Target="../slideLayouts/slideLayout314.xml"/><Relationship Id="rId1" Type="http://schemas.openxmlformats.org/officeDocument/2006/relationships/slideLayout" Target="../slideLayouts/slideLayout313.xml"/><Relationship Id="rId6" Type="http://schemas.openxmlformats.org/officeDocument/2006/relationships/slideLayout" Target="../slideLayouts/slideLayout318.xml"/><Relationship Id="rId11" Type="http://schemas.openxmlformats.org/officeDocument/2006/relationships/slideLayout" Target="../slideLayouts/slideLayout323.xml"/><Relationship Id="rId5" Type="http://schemas.openxmlformats.org/officeDocument/2006/relationships/slideLayout" Target="../slideLayouts/slideLayout317.xml"/><Relationship Id="rId10" Type="http://schemas.openxmlformats.org/officeDocument/2006/relationships/slideLayout" Target="../slideLayouts/slideLayout322.xml"/><Relationship Id="rId4" Type="http://schemas.openxmlformats.org/officeDocument/2006/relationships/slideLayout" Target="../slideLayouts/slideLayout316.xml"/><Relationship Id="rId9" Type="http://schemas.openxmlformats.org/officeDocument/2006/relationships/slideLayout" Target="../slideLayouts/slideLayout321.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31.xml"/><Relationship Id="rId3" Type="http://schemas.openxmlformats.org/officeDocument/2006/relationships/slideLayout" Target="../slideLayouts/slideLayout326.xml"/><Relationship Id="rId7" Type="http://schemas.openxmlformats.org/officeDocument/2006/relationships/slideLayout" Target="../slideLayouts/slideLayout330.xml"/><Relationship Id="rId12" Type="http://schemas.openxmlformats.org/officeDocument/2006/relationships/theme" Target="../theme/theme28.xml"/><Relationship Id="rId2" Type="http://schemas.openxmlformats.org/officeDocument/2006/relationships/slideLayout" Target="../slideLayouts/slideLayout325.xml"/><Relationship Id="rId1" Type="http://schemas.openxmlformats.org/officeDocument/2006/relationships/slideLayout" Target="../slideLayouts/slideLayout324.xml"/><Relationship Id="rId6" Type="http://schemas.openxmlformats.org/officeDocument/2006/relationships/slideLayout" Target="../slideLayouts/slideLayout329.xml"/><Relationship Id="rId11" Type="http://schemas.openxmlformats.org/officeDocument/2006/relationships/slideLayout" Target="../slideLayouts/slideLayout334.xml"/><Relationship Id="rId5" Type="http://schemas.openxmlformats.org/officeDocument/2006/relationships/slideLayout" Target="../slideLayouts/slideLayout328.xml"/><Relationship Id="rId10" Type="http://schemas.openxmlformats.org/officeDocument/2006/relationships/slideLayout" Target="../slideLayouts/slideLayout333.xml"/><Relationship Id="rId4" Type="http://schemas.openxmlformats.org/officeDocument/2006/relationships/slideLayout" Target="../slideLayouts/slideLayout327.xml"/><Relationship Id="rId9" Type="http://schemas.openxmlformats.org/officeDocument/2006/relationships/slideLayout" Target="../slideLayouts/slideLayout332.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42.xml"/><Relationship Id="rId3" Type="http://schemas.openxmlformats.org/officeDocument/2006/relationships/slideLayout" Target="../slideLayouts/slideLayout337.xml"/><Relationship Id="rId7" Type="http://schemas.openxmlformats.org/officeDocument/2006/relationships/slideLayout" Target="../slideLayouts/slideLayout341.xml"/><Relationship Id="rId12" Type="http://schemas.openxmlformats.org/officeDocument/2006/relationships/theme" Target="../theme/theme29.xml"/><Relationship Id="rId2" Type="http://schemas.openxmlformats.org/officeDocument/2006/relationships/slideLayout" Target="../slideLayouts/slideLayout336.xml"/><Relationship Id="rId1" Type="http://schemas.openxmlformats.org/officeDocument/2006/relationships/slideLayout" Target="../slideLayouts/slideLayout335.xml"/><Relationship Id="rId6" Type="http://schemas.openxmlformats.org/officeDocument/2006/relationships/slideLayout" Target="../slideLayouts/slideLayout340.xml"/><Relationship Id="rId11" Type="http://schemas.openxmlformats.org/officeDocument/2006/relationships/slideLayout" Target="../slideLayouts/slideLayout345.xml"/><Relationship Id="rId5" Type="http://schemas.openxmlformats.org/officeDocument/2006/relationships/slideLayout" Target="../slideLayouts/slideLayout339.xml"/><Relationship Id="rId10" Type="http://schemas.openxmlformats.org/officeDocument/2006/relationships/slideLayout" Target="../slideLayouts/slideLayout344.xml"/><Relationship Id="rId4" Type="http://schemas.openxmlformats.org/officeDocument/2006/relationships/slideLayout" Target="../slideLayouts/slideLayout338.xml"/><Relationship Id="rId9" Type="http://schemas.openxmlformats.org/officeDocument/2006/relationships/slideLayout" Target="../slideLayouts/slideLayout34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53.xml"/><Relationship Id="rId3" Type="http://schemas.openxmlformats.org/officeDocument/2006/relationships/slideLayout" Target="../slideLayouts/slideLayout348.xml"/><Relationship Id="rId7" Type="http://schemas.openxmlformats.org/officeDocument/2006/relationships/slideLayout" Target="../slideLayouts/slideLayout352.xml"/><Relationship Id="rId12" Type="http://schemas.openxmlformats.org/officeDocument/2006/relationships/theme" Target="../theme/theme30.xml"/><Relationship Id="rId2" Type="http://schemas.openxmlformats.org/officeDocument/2006/relationships/slideLayout" Target="../slideLayouts/slideLayout347.xml"/><Relationship Id="rId1" Type="http://schemas.openxmlformats.org/officeDocument/2006/relationships/slideLayout" Target="../slideLayouts/slideLayout346.xml"/><Relationship Id="rId6" Type="http://schemas.openxmlformats.org/officeDocument/2006/relationships/slideLayout" Target="../slideLayouts/slideLayout351.xml"/><Relationship Id="rId11" Type="http://schemas.openxmlformats.org/officeDocument/2006/relationships/slideLayout" Target="../slideLayouts/slideLayout356.xml"/><Relationship Id="rId5" Type="http://schemas.openxmlformats.org/officeDocument/2006/relationships/slideLayout" Target="../slideLayouts/slideLayout350.xml"/><Relationship Id="rId10" Type="http://schemas.openxmlformats.org/officeDocument/2006/relationships/slideLayout" Target="../slideLayouts/slideLayout355.xml"/><Relationship Id="rId4" Type="http://schemas.openxmlformats.org/officeDocument/2006/relationships/slideLayout" Target="../slideLayouts/slideLayout349.xml"/><Relationship Id="rId9" Type="http://schemas.openxmlformats.org/officeDocument/2006/relationships/slideLayout" Target="../slideLayouts/slideLayout354.xml"/></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364.xml"/><Relationship Id="rId3" Type="http://schemas.openxmlformats.org/officeDocument/2006/relationships/slideLayout" Target="../slideLayouts/slideLayout359.xml"/><Relationship Id="rId7" Type="http://schemas.openxmlformats.org/officeDocument/2006/relationships/slideLayout" Target="../slideLayouts/slideLayout363.xml"/><Relationship Id="rId12" Type="http://schemas.openxmlformats.org/officeDocument/2006/relationships/theme" Target="../theme/theme31.xml"/><Relationship Id="rId2" Type="http://schemas.openxmlformats.org/officeDocument/2006/relationships/slideLayout" Target="../slideLayouts/slideLayout358.xml"/><Relationship Id="rId1" Type="http://schemas.openxmlformats.org/officeDocument/2006/relationships/slideLayout" Target="../slideLayouts/slideLayout357.xml"/><Relationship Id="rId6" Type="http://schemas.openxmlformats.org/officeDocument/2006/relationships/slideLayout" Target="../slideLayouts/slideLayout362.xml"/><Relationship Id="rId11" Type="http://schemas.openxmlformats.org/officeDocument/2006/relationships/slideLayout" Target="../slideLayouts/slideLayout367.xml"/><Relationship Id="rId5" Type="http://schemas.openxmlformats.org/officeDocument/2006/relationships/slideLayout" Target="../slideLayouts/slideLayout361.xml"/><Relationship Id="rId10" Type="http://schemas.openxmlformats.org/officeDocument/2006/relationships/slideLayout" Target="../slideLayouts/slideLayout366.xml"/><Relationship Id="rId4" Type="http://schemas.openxmlformats.org/officeDocument/2006/relationships/slideLayout" Target="../slideLayouts/slideLayout360.xml"/><Relationship Id="rId9" Type="http://schemas.openxmlformats.org/officeDocument/2006/relationships/slideLayout" Target="../slideLayouts/slideLayout365.xml"/></Relationships>
</file>

<file path=ppt/slideMasters/_rels/slideMaster32.xml.rels><?xml version="1.0" encoding="UTF-8" standalone="yes"?>
<Relationships xmlns="http://schemas.openxmlformats.org/package/2006/relationships"><Relationship Id="rId8" Type="http://schemas.openxmlformats.org/officeDocument/2006/relationships/slideLayout" Target="../slideLayouts/slideLayout375.xml"/><Relationship Id="rId3" Type="http://schemas.openxmlformats.org/officeDocument/2006/relationships/slideLayout" Target="../slideLayouts/slideLayout370.xml"/><Relationship Id="rId7" Type="http://schemas.openxmlformats.org/officeDocument/2006/relationships/slideLayout" Target="../slideLayouts/slideLayout374.xml"/><Relationship Id="rId12" Type="http://schemas.openxmlformats.org/officeDocument/2006/relationships/theme" Target="../theme/theme32.xml"/><Relationship Id="rId2" Type="http://schemas.openxmlformats.org/officeDocument/2006/relationships/slideLayout" Target="../slideLayouts/slideLayout369.xml"/><Relationship Id="rId1" Type="http://schemas.openxmlformats.org/officeDocument/2006/relationships/slideLayout" Target="../slideLayouts/slideLayout368.xml"/><Relationship Id="rId6" Type="http://schemas.openxmlformats.org/officeDocument/2006/relationships/slideLayout" Target="../slideLayouts/slideLayout373.xml"/><Relationship Id="rId11" Type="http://schemas.openxmlformats.org/officeDocument/2006/relationships/slideLayout" Target="../slideLayouts/slideLayout378.xml"/><Relationship Id="rId5" Type="http://schemas.openxmlformats.org/officeDocument/2006/relationships/slideLayout" Target="../slideLayouts/slideLayout372.xml"/><Relationship Id="rId10" Type="http://schemas.openxmlformats.org/officeDocument/2006/relationships/slideLayout" Target="../slideLayouts/slideLayout377.xml"/><Relationship Id="rId4" Type="http://schemas.openxmlformats.org/officeDocument/2006/relationships/slideLayout" Target="../slideLayouts/slideLayout371.xml"/><Relationship Id="rId9" Type="http://schemas.openxmlformats.org/officeDocument/2006/relationships/slideLayout" Target="../slideLayouts/slideLayout376.xml"/></Relationships>
</file>

<file path=ppt/slideMasters/_rels/slideMaster33.xml.rels><?xml version="1.0" encoding="UTF-8" standalone="yes"?>
<Relationships xmlns="http://schemas.openxmlformats.org/package/2006/relationships"><Relationship Id="rId8" Type="http://schemas.openxmlformats.org/officeDocument/2006/relationships/slideLayout" Target="../slideLayouts/slideLayout386.xml"/><Relationship Id="rId3" Type="http://schemas.openxmlformats.org/officeDocument/2006/relationships/slideLayout" Target="../slideLayouts/slideLayout381.xml"/><Relationship Id="rId7" Type="http://schemas.openxmlformats.org/officeDocument/2006/relationships/slideLayout" Target="../slideLayouts/slideLayout385.xml"/><Relationship Id="rId12" Type="http://schemas.openxmlformats.org/officeDocument/2006/relationships/theme" Target="../theme/theme33.xml"/><Relationship Id="rId2" Type="http://schemas.openxmlformats.org/officeDocument/2006/relationships/slideLayout" Target="../slideLayouts/slideLayout380.xml"/><Relationship Id="rId1" Type="http://schemas.openxmlformats.org/officeDocument/2006/relationships/slideLayout" Target="../slideLayouts/slideLayout379.xml"/><Relationship Id="rId6" Type="http://schemas.openxmlformats.org/officeDocument/2006/relationships/slideLayout" Target="../slideLayouts/slideLayout384.xml"/><Relationship Id="rId11" Type="http://schemas.openxmlformats.org/officeDocument/2006/relationships/slideLayout" Target="../slideLayouts/slideLayout389.xml"/><Relationship Id="rId5" Type="http://schemas.openxmlformats.org/officeDocument/2006/relationships/slideLayout" Target="../slideLayouts/slideLayout383.xml"/><Relationship Id="rId10" Type="http://schemas.openxmlformats.org/officeDocument/2006/relationships/slideLayout" Target="../slideLayouts/slideLayout388.xml"/><Relationship Id="rId4" Type="http://schemas.openxmlformats.org/officeDocument/2006/relationships/slideLayout" Target="../slideLayouts/slideLayout382.xml"/><Relationship Id="rId9" Type="http://schemas.openxmlformats.org/officeDocument/2006/relationships/slideLayout" Target="../slideLayouts/slideLayout387.xml"/></Relationships>
</file>

<file path=ppt/slideMasters/_rels/slideMaster34.xml.rels><?xml version="1.0" encoding="UTF-8" standalone="yes"?>
<Relationships xmlns="http://schemas.openxmlformats.org/package/2006/relationships"><Relationship Id="rId8" Type="http://schemas.openxmlformats.org/officeDocument/2006/relationships/slideLayout" Target="../slideLayouts/slideLayout397.xml"/><Relationship Id="rId3" Type="http://schemas.openxmlformats.org/officeDocument/2006/relationships/slideLayout" Target="../slideLayouts/slideLayout392.xml"/><Relationship Id="rId7" Type="http://schemas.openxmlformats.org/officeDocument/2006/relationships/slideLayout" Target="../slideLayouts/slideLayout396.xml"/><Relationship Id="rId12" Type="http://schemas.openxmlformats.org/officeDocument/2006/relationships/theme" Target="../theme/theme34.xml"/><Relationship Id="rId2" Type="http://schemas.openxmlformats.org/officeDocument/2006/relationships/slideLayout" Target="../slideLayouts/slideLayout391.xml"/><Relationship Id="rId1" Type="http://schemas.openxmlformats.org/officeDocument/2006/relationships/slideLayout" Target="../slideLayouts/slideLayout390.xml"/><Relationship Id="rId6" Type="http://schemas.openxmlformats.org/officeDocument/2006/relationships/slideLayout" Target="../slideLayouts/slideLayout395.xml"/><Relationship Id="rId11" Type="http://schemas.openxmlformats.org/officeDocument/2006/relationships/slideLayout" Target="../slideLayouts/slideLayout400.xml"/><Relationship Id="rId5" Type="http://schemas.openxmlformats.org/officeDocument/2006/relationships/slideLayout" Target="../slideLayouts/slideLayout394.xml"/><Relationship Id="rId10" Type="http://schemas.openxmlformats.org/officeDocument/2006/relationships/slideLayout" Target="../slideLayouts/slideLayout399.xml"/><Relationship Id="rId4" Type="http://schemas.openxmlformats.org/officeDocument/2006/relationships/slideLayout" Target="../slideLayouts/slideLayout393.xml"/><Relationship Id="rId9" Type="http://schemas.openxmlformats.org/officeDocument/2006/relationships/slideLayout" Target="../slideLayouts/slideLayout398.xml"/></Relationships>
</file>

<file path=ppt/slideMasters/_rels/slideMaster35.xml.rels><?xml version="1.0" encoding="UTF-8" standalone="yes"?>
<Relationships xmlns="http://schemas.openxmlformats.org/package/2006/relationships"><Relationship Id="rId8" Type="http://schemas.openxmlformats.org/officeDocument/2006/relationships/slideLayout" Target="../slideLayouts/slideLayout408.xml"/><Relationship Id="rId3" Type="http://schemas.openxmlformats.org/officeDocument/2006/relationships/slideLayout" Target="../slideLayouts/slideLayout403.xml"/><Relationship Id="rId7" Type="http://schemas.openxmlformats.org/officeDocument/2006/relationships/slideLayout" Target="../slideLayouts/slideLayout407.xml"/><Relationship Id="rId12" Type="http://schemas.openxmlformats.org/officeDocument/2006/relationships/theme" Target="../theme/theme35.xml"/><Relationship Id="rId2" Type="http://schemas.openxmlformats.org/officeDocument/2006/relationships/slideLayout" Target="../slideLayouts/slideLayout402.xml"/><Relationship Id="rId1" Type="http://schemas.openxmlformats.org/officeDocument/2006/relationships/slideLayout" Target="../slideLayouts/slideLayout401.xml"/><Relationship Id="rId6" Type="http://schemas.openxmlformats.org/officeDocument/2006/relationships/slideLayout" Target="../slideLayouts/slideLayout406.xml"/><Relationship Id="rId11" Type="http://schemas.openxmlformats.org/officeDocument/2006/relationships/slideLayout" Target="../slideLayouts/slideLayout411.xml"/><Relationship Id="rId5" Type="http://schemas.openxmlformats.org/officeDocument/2006/relationships/slideLayout" Target="../slideLayouts/slideLayout405.xml"/><Relationship Id="rId10" Type="http://schemas.openxmlformats.org/officeDocument/2006/relationships/slideLayout" Target="../slideLayouts/slideLayout410.xml"/><Relationship Id="rId4" Type="http://schemas.openxmlformats.org/officeDocument/2006/relationships/slideLayout" Target="../slideLayouts/slideLayout404.xml"/><Relationship Id="rId9" Type="http://schemas.openxmlformats.org/officeDocument/2006/relationships/slideLayout" Target="../slideLayouts/slideLayout409.xml"/></Relationships>
</file>

<file path=ppt/slideMasters/_rels/slideMaster36.xml.rels><?xml version="1.0" encoding="UTF-8" standalone="yes"?>
<Relationships xmlns="http://schemas.openxmlformats.org/package/2006/relationships"><Relationship Id="rId8" Type="http://schemas.openxmlformats.org/officeDocument/2006/relationships/slideLayout" Target="../slideLayouts/slideLayout419.xml"/><Relationship Id="rId3" Type="http://schemas.openxmlformats.org/officeDocument/2006/relationships/slideLayout" Target="../slideLayouts/slideLayout414.xml"/><Relationship Id="rId7" Type="http://schemas.openxmlformats.org/officeDocument/2006/relationships/slideLayout" Target="../slideLayouts/slideLayout418.xml"/><Relationship Id="rId12" Type="http://schemas.openxmlformats.org/officeDocument/2006/relationships/theme" Target="../theme/theme36.xml"/><Relationship Id="rId2" Type="http://schemas.openxmlformats.org/officeDocument/2006/relationships/slideLayout" Target="../slideLayouts/slideLayout413.xml"/><Relationship Id="rId1" Type="http://schemas.openxmlformats.org/officeDocument/2006/relationships/slideLayout" Target="../slideLayouts/slideLayout412.xml"/><Relationship Id="rId6" Type="http://schemas.openxmlformats.org/officeDocument/2006/relationships/slideLayout" Target="../slideLayouts/slideLayout417.xml"/><Relationship Id="rId11" Type="http://schemas.openxmlformats.org/officeDocument/2006/relationships/slideLayout" Target="../slideLayouts/slideLayout422.xml"/><Relationship Id="rId5" Type="http://schemas.openxmlformats.org/officeDocument/2006/relationships/slideLayout" Target="../slideLayouts/slideLayout416.xml"/><Relationship Id="rId10" Type="http://schemas.openxmlformats.org/officeDocument/2006/relationships/slideLayout" Target="../slideLayouts/slideLayout421.xml"/><Relationship Id="rId4" Type="http://schemas.openxmlformats.org/officeDocument/2006/relationships/slideLayout" Target="../slideLayouts/slideLayout415.xml"/><Relationship Id="rId9" Type="http://schemas.openxmlformats.org/officeDocument/2006/relationships/slideLayout" Target="../slideLayouts/slideLayout420.xml"/></Relationships>
</file>

<file path=ppt/slideMasters/_rels/slideMaster37.xml.rels><?xml version="1.0" encoding="UTF-8" standalone="yes"?>
<Relationships xmlns="http://schemas.openxmlformats.org/package/2006/relationships"><Relationship Id="rId8" Type="http://schemas.openxmlformats.org/officeDocument/2006/relationships/slideLayout" Target="../slideLayouts/slideLayout430.xml"/><Relationship Id="rId3" Type="http://schemas.openxmlformats.org/officeDocument/2006/relationships/slideLayout" Target="../slideLayouts/slideLayout425.xml"/><Relationship Id="rId7" Type="http://schemas.openxmlformats.org/officeDocument/2006/relationships/slideLayout" Target="../slideLayouts/slideLayout429.xml"/><Relationship Id="rId12" Type="http://schemas.openxmlformats.org/officeDocument/2006/relationships/theme" Target="../theme/theme37.xml"/><Relationship Id="rId2" Type="http://schemas.openxmlformats.org/officeDocument/2006/relationships/slideLayout" Target="../slideLayouts/slideLayout424.xml"/><Relationship Id="rId1" Type="http://schemas.openxmlformats.org/officeDocument/2006/relationships/slideLayout" Target="../slideLayouts/slideLayout423.xml"/><Relationship Id="rId6" Type="http://schemas.openxmlformats.org/officeDocument/2006/relationships/slideLayout" Target="../slideLayouts/slideLayout428.xml"/><Relationship Id="rId11" Type="http://schemas.openxmlformats.org/officeDocument/2006/relationships/slideLayout" Target="../slideLayouts/slideLayout433.xml"/><Relationship Id="rId5" Type="http://schemas.openxmlformats.org/officeDocument/2006/relationships/slideLayout" Target="../slideLayouts/slideLayout427.xml"/><Relationship Id="rId10" Type="http://schemas.openxmlformats.org/officeDocument/2006/relationships/slideLayout" Target="../slideLayouts/slideLayout432.xml"/><Relationship Id="rId4" Type="http://schemas.openxmlformats.org/officeDocument/2006/relationships/slideLayout" Target="../slideLayouts/slideLayout426.xml"/><Relationship Id="rId9" Type="http://schemas.openxmlformats.org/officeDocument/2006/relationships/slideLayout" Target="../slideLayouts/slideLayout431.xml"/></Relationships>
</file>

<file path=ppt/slideMasters/_rels/slideMaster38.xml.rels><?xml version="1.0" encoding="UTF-8" standalone="yes"?>
<Relationships xmlns="http://schemas.openxmlformats.org/package/2006/relationships"><Relationship Id="rId8" Type="http://schemas.openxmlformats.org/officeDocument/2006/relationships/slideLayout" Target="../slideLayouts/slideLayout441.xml"/><Relationship Id="rId3" Type="http://schemas.openxmlformats.org/officeDocument/2006/relationships/slideLayout" Target="../slideLayouts/slideLayout436.xml"/><Relationship Id="rId7" Type="http://schemas.openxmlformats.org/officeDocument/2006/relationships/slideLayout" Target="../slideLayouts/slideLayout440.xml"/><Relationship Id="rId12" Type="http://schemas.openxmlformats.org/officeDocument/2006/relationships/theme" Target="../theme/theme38.xml"/><Relationship Id="rId2" Type="http://schemas.openxmlformats.org/officeDocument/2006/relationships/slideLayout" Target="../slideLayouts/slideLayout435.xml"/><Relationship Id="rId1" Type="http://schemas.openxmlformats.org/officeDocument/2006/relationships/slideLayout" Target="../slideLayouts/slideLayout434.xml"/><Relationship Id="rId6" Type="http://schemas.openxmlformats.org/officeDocument/2006/relationships/slideLayout" Target="../slideLayouts/slideLayout439.xml"/><Relationship Id="rId11" Type="http://schemas.openxmlformats.org/officeDocument/2006/relationships/slideLayout" Target="../slideLayouts/slideLayout444.xml"/><Relationship Id="rId5" Type="http://schemas.openxmlformats.org/officeDocument/2006/relationships/slideLayout" Target="../slideLayouts/slideLayout438.xml"/><Relationship Id="rId10" Type="http://schemas.openxmlformats.org/officeDocument/2006/relationships/slideLayout" Target="../slideLayouts/slideLayout443.xml"/><Relationship Id="rId4" Type="http://schemas.openxmlformats.org/officeDocument/2006/relationships/slideLayout" Target="../slideLayouts/slideLayout437.xml"/><Relationship Id="rId9" Type="http://schemas.openxmlformats.org/officeDocument/2006/relationships/slideLayout" Target="../slideLayouts/slideLayout442.xml"/></Relationships>
</file>

<file path=ppt/slideMasters/_rels/slideMaster39.xml.rels><?xml version="1.0" encoding="UTF-8" standalone="yes"?>
<Relationships xmlns="http://schemas.openxmlformats.org/package/2006/relationships"><Relationship Id="rId8" Type="http://schemas.openxmlformats.org/officeDocument/2006/relationships/slideLayout" Target="../slideLayouts/slideLayout452.xml"/><Relationship Id="rId3" Type="http://schemas.openxmlformats.org/officeDocument/2006/relationships/slideLayout" Target="../slideLayouts/slideLayout447.xml"/><Relationship Id="rId7" Type="http://schemas.openxmlformats.org/officeDocument/2006/relationships/slideLayout" Target="../slideLayouts/slideLayout451.xml"/><Relationship Id="rId12" Type="http://schemas.openxmlformats.org/officeDocument/2006/relationships/theme" Target="../theme/theme39.xml"/><Relationship Id="rId2" Type="http://schemas.openxmlformats.org/officeDocument/2006/relationships/slideLayout" Target="../slideLayouts/slideLayout446.xml"/><Relationship Id="rId1" Type="http://schemas.openxmlformats.org/officeDocument/2006/relationships/slideLayout" Target="../slideLayouts/slideLayout445.xml"/><Relationship Id="rId6" Type="http://schemas.openxmlformats.org/officeDocument/2006/relationships/slideLayout" Target="../slideLayouts/slideLayout450.xml"/><Relationship Id="rId11" Type="http://schemas.openxmlformats.org/officeDocument/2006/relationships/slideLayout" Target="../slideLayouts/slideLayout455.xml"/><Relationship Id="rId5" Type="http://schemas.openxmlformats.org/officeDocument/2006/relationships/slideLayout" Target="../slideLayouts/slideLayout449.xml"/><Relationship Id="rId10" Type="http://schemas.openxmlformats.org/officeDocument/2006/relationships/slideLayout" Target="../slideLayouts/slideLayout454.xml"/><Relationship Id="rId4" Type="http://schemas.openxmlformats.org/officeDocument/2006/relationships/slideLayout" Target="../slideLayouts/slideLayout448.xml"/><Relationship Id="rId9" Type="http://schemas.openxmlformats.org/officeDocument/2006/relationships/slideLayout" Target="../slideLayouts/slideLayout45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slideLayout" Target="../slideLayouts/slideLayout74.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2.xml"/><Relationship Id="rId13" Type="http://schemas.openxmlformats.org/officeDocument/2006/relationships/slideLayout" Target="../slideLayouts/slideLayout87.xml"/><Relationship Id="rId3" Type="http://schemas.openxmlformats.org/officeDocument/2006/relationships/slideLayout" Target="../slideLayouts/slideLayout77.xml"/><Relationship Id="rId7" Type="http://schemas.openxmlformats.org/officeDocument/2006/relationships/slideLayout" Target="../slideLayouts/slideLayout81.xml"/><Relationship Id="rId12" Type="http://schemas.openxmlformats.org/officeDocument/2006/relationships/slideLayout" Target="../slideLayouts/slideLayout86.xml"/><Relationship Id="rId2" Type="http://schemas.openxmlformats.org/officeDocument/2006/relationships/slideLayout" Target="../slideLayouts/slideLayout76.xml"/><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slideLayout" Target="../slideLayouts/slideLayout85.xml"/><Relationship Id="rId5" Type="http://schemas.openxmlformats.org/officeDocument/2006/relationships/slideLayout" Target="../slideLayouts/slideLayout79.xml"/><Relationship Id="rId10" Type="http://schemas.openxmlformats.org/officeDocument/2006/relationships/slideLayout" Target="../slideLayouts/slideLayout84.xml"/><Relationship Id="rId4" Type="http://schemas.openxmlformats.org/officeDocument/2006/relationships/slideLayout" Target="../slideLayouts/slideLayout78.xml"/><Relationship Id="rId9" Type="http://schemas.openxmlformats.org/officeDocument/2006/relationships/slideLayout" Target="../slideLayouts/slideLayout83.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5.xml"/><Relationship Id="rId13" Type="http://schemas.openxmlformats.org/officeDocument/2006/relationships/slideLayout" Target="../slideLayouts/slideLayout100.xml"/><Relationship Id="rId3" Type="http://schemas.openxmlformats.org/officeDocument/2006/relationships/slideLayout" Target="../slideLayouts/slideLayout90.xml"/><Relationship Id="rId7" Type="http://schemas.openxmlformats.org/officeDocument/2006/relationships/slideLayout" Target="../slideLayouts/slideLayout94.xml"/><Relationship Id="rId12" Type="http://schemas.openxmlformats.org/officeDocument/2006/relationships/slideLayout" Target="../slideLayouts/slideLayout99.xml"/><Relationship Id="rId2" Type="http://schemas.openxmlformats.org/officeDocument/2006/relationships/slideLayout" Target="../slideLayouts/slideLayout89.xml"/><Relationship Id="rId16" Type="http://schemas.openxmlformats.org/officeDocument/2006/relationships/theme" Target="../theme/theme8.xml"/><Relationship Id="rId1" Type="http://schemas.openxmlformats.org/officeDocument/2006/relationships/slideLayout" Target="../slideLayouts/slideLayout88.xml"/><Relationship Id="rId6" Type="http://schemas.openxmlformats.org/officeDocument/2006/relationships/slideLayout" Target="../slideLayouts/slideLayout93.xml"/><Relationship Id="rId11" Type="http://schemas.openxmlformats.org/officeDocument/2006/relationships/slideLayout" Target="../slideLayouts/slideLayout98.xml"/><Relationship Id="rId5" Type="http://schemas.openxmlformats.org/officeDocument/2006/relationships/slideLayout" Target="../slideLayouts/slideLayout92.xml"/><Relationship Id="rId15" Type="http://schemas.openxmlformats.org/officeDocument/2006/relationships/slideLayout" Target="../slideLayouts/slideLayout102.xml"/><Relationship Id="rId10" Type="http://schemas.openxmlformats.org/officeDocument/2006/relationships/slideLayout" Target="../slideLayouts/slideLayout97.xml"/><Relationship Id="rId4" Type="http://schemas.openxmlformats.org/officeDocument/2006/relationships/slideLayout" Target="../slideLayouts/slideLayout91.xml"/><Relationship Id="rId9" Type="http://schemas.openxmlformats.org/officeDocument/2006/relationships/slideLayout" Target="../slideLayouts/slideLayout96.xml"/><Relationship Id="rId14" Type="http://schemas.openxmlformats.org/officeDocument/2006/relationships/slideLayout" Target="../slideLayouts/slideLayout101.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10.xml"/><Relationship Id="rId13" Type="http://schemas.openxmlformats.org/officeDocument/2006/relationships/slideLayout" Target="../slideLayouts/slideLayout115.xml"/><Relationship Id="rId3" Type="http://schemas.openxmlformats.org/officeDocument/2006/relationships/slideLayout" Target="../slideLayouts/slideLayout105.xml"/><Relationship Id="rId7" Type="http://schemas.openxmlformats.org/officeDocument/2006/relationships/slideLayout" Target="../slideLayouts/slideLayout109.xml"/><Relationship Id="rId12" Type="http://schemas.openxmlformats.org/officeDocument/2006/relationships/slideLayout" Target="../slideLayouts/slideLayout114.xml"/><Relationship Id="rId2" Type="http://schemas.openxmlformats.org/officeDocument/2006/relationships/slideLayout" Target="../slideLayouts/slideLayout104.xml"/><Relationship Id="rId16" Type="http://schemas.openxmlformats.org/officeDocument/2006/relationships/theme" Target="../theme/theme9.xml"/><Relationship Id="rId1" Type="http://schemas.openxmlformats.org/officeDocument/2006/relationships/slideLayout" Target="../slideLayouts/slideLayout103.xml"/><Relationship Id="rId6" Type="http://schemas.openxmlformats.org/officeDocument/2006/relationships/slideLayout" Target="../slideLayouts/slideLayout108.xml"/><Relationship Id="rId11" Type="http://schemas.openxmlformats.org/officeDocument/2006/relationships/slideLayout" Target="../slideLayouts/slideLayout113.xml"/><Relationship Id="rId5" Type="http://schemas.openxmlformats.org/officeDocument/2006/relationships/slideLayout" Target="../slideLayouts/slideLayout107.xml"/><Relationship Id="rId15" Type="http://schemas.openxmlformats.org/officeDocument/2006/relationships/slideLayout" Target="../slideLayouts/slideLayout117.xml"/><Relationship Id="rId10" Type="http://schemas.openxmlformats.org/officeDocument/2006/relationships/slideLayout" Target="../slideLayouts/slideLayout112.xml"/><Relationship Id="rId4" Type="http://schemas.openxmlformats.org/officeDocument/2006/relationships/slideLayout" Target="../slideLayouts/slideLayout106.xml"/><Relationship Id="rId9" Type="http://schemas.openxmlformats.org/officeDocument/2006/relationships/slideLayout" Target="../slideLayouts/slideLayout111.xml"/><Relationship Id="rId14" Type="http://schemas.openxmlformats.org/officeDocument/2006/relationships/slideLayout" Target="../slideLayouts/slideLayout1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2025/6/9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53975"/>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fontAlgn="base">
              <a:spcBef>
                <a:spcPct val="0"/>
              </a:spcBef>
              <a:spcAft>
                <a:spcPct val="0"/>
              </a:spcAft>
              <a:defRPr/>
            </a:pPr>
            <a:fld id="{DF10B804-F766-4E06-8369-BE73074F8E39}"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a:solidFill>
                <a:srgbClr val="000000"/>
              </a:solidFill>
            </a:endParaRPr>
          </a:p>
        </p:txBody>
      </p:sp>
    </p:spTree>
    <p:extLst>
      <p:ext uri="{BB962C8B-B14F-4D97-AF65-F5344CB8AC3E}">
        <p14:creationId xmlns:p14="http://schemas.microsoft.com/office/powerpoint/2010/main" val="3646650252"/>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Lst>
  <p:txStyles>
    <p:titleStyle>
      <a:lvl1pPr algn="ctr" rtl="0" eaLnBrk="0" fontAlgn="base" hangingPunct="0">
        <a:spcBef>
          <a:spcPct val="0"/>
        </a:spcBef>
        <a:spcAft>
          <a:spcPct val="0"/>
        </a:spcAft>
        <a:defRPr sz="3600" b="1">
          <a:solidFill>
            <a:srgbClr val="CC3300"/>
          </a:solidFill>
          <a:latin typeface="+mj-lt"/>
          <a:ea typeface="黑体" pitchFamily="49" charset="-122"/>
          <a:cs typeface="+mj-cs"/>
        </a:defRPr>
      </a:lvl1pPr>
      <a:lvl2pPr algn="ctr" rtl="0" eaLnBrk="0" fontAlgn="base" hangingPunct="0">
        <a:spcBef>
          <a:spcPct val="0"/>
        </a:spcBef>
        <a:spcAft>
          <a:spcPct val="0"/>
        </a:spcAft>
        <a:defRPr sz="3600" b="1">
          <a:solidFill>
            <a:srgbClr val="CC3300"/>
          </a:solidFill>
          <a:latin typeface="Arial" charset="0"/>
          <a:ea typeface="黑体" pitchFamily="49" charset="-122"/>
        </a:defRPr>
      </a:lvl2pPr>
      <a:lvl3pPr algn="ctr" rtl="0" eaLnBrk="0" fontAlgn="base" hangingPunct="0">
        <a:spcBef>
          <a:spcPct val="0"/>
        </a:spcBef>
        <a:spcAft>
          <a:spcPct val="0"/>
        </a:spcAft>
        <a:defRPr sz="3600" b="1">
          <a:solidFill>
            <a:srgbClr val="CC3300"/>
          </a:solidFill>
          <a:latin typeface="Arial" charset="0"/>
          <a:ea typeface="黑体" pitchFamily="49" charset="-122"/>
        </a:defRPr>
      </a:lvl3pPr>
      <a:lvl4pPr algn="ctr" rtl="0" eaLnBrk="0" fontAlgn="base" hangingPunct="0">
        <a:spcBef>
          <a:spcPct val="0"/>
        </a:spcBef>
        <a:spcAft>
          <a:spcPct val="0"/>
        </a:spcAft>
        <a:defRPr sz="3600" b="1">
          <a:solidFill>
            <a:srgbClr val="CC3300"/>
          </a:solidFill>
          <a:latin typeface="Arial" charset="0"/>
          <a:ea typeface="黑体" pitchFamily="49" charset="-122"/>
        </a:defRPr>
      </a:lvl4pPr>
      <a:lvl5pPr algn="ctr" rtl="0" eaLnBrk="0" fontAlgn="base" hangingPunct="0">
        <a:spcBef>
          <a:spcPct val="0"/>
        </a:spcBef>
        <a:spcAft>
          <a:spcPct val="0"/>
        </a:spcAft>
        <a:defRPr sz="36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53975"/>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fontAlgn="base">
              <a:spcBef>
                <a:spcPct val="0"/>
              </a:spcBef>
              <a:spcAft>
                <a:spcPct val="0"/>
              </a:spcAft>
              <a:defRPr/>
            </a:pPr>
            <a:fld id="{DF10B804-F766-4E06-8369-BE73074F8E39}"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a:solidFill>
                <a:srgbClr val="000000"/>
              </a:solidFill>
            </a:endParaRPr>
          </a:p>
        </p:txBody>
      </p:sp>
    </p:spTree>
    <p:extLst>
      <p:ext uri="{BB962C8B-B14F-4D97-AF65-F5344CB8AC3E}">
        <p14:creationId xmlns:p14="http://schemas.microsoft.com/office/powerpoint/2010/main" val="2624831484"/>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Lst>
  <p:txStyles>
    <p:titleStyle>
      <a:lvl1pPr algn="ctr" rtl="0" eaLnBrk="0" fontAlgn="base" hangingPunct="0">
        <a:spcBef>
          <a:spcPct val="0"/>
        </a:spcBef>
        <a:spcAft>
          <a:spcPct val="0"/>
        </a:spcAft>
        <a:defRPr sz="3600" b="1">
          <a:solidFill>
            <a:srgbClr val="CC3300"/>
          </a:solidFill>
          <a:latin typeface="+mj-lt"/>
          <a:ea typeface="黑体" pitchFamily="49" charset="-122"/>
          <a:cs typeface="+mj-cs"/>
        </a:defRPr>
      </a:lvl1pPr>
      <a:lvl2pPr algn="ctr" rtl="0" eaLnBrk="0" fontAlgn="base" hangingPunct="0">
        <a:spcBef>
          <a:spcPct val="0"/>
        </a:spcBef>
        <a:spcAft>
          <a:spcPct val="0"/>
        </a:spcAft>
        <a:defRPr sz="3600" b="1">
          <a:solidFill>
            <a:srgbClr val="CC3300"/>
          </a:solidFill>
          <a:latin typeface="Arial" charset="0"/>
          <a:ea typeface="黑体" pitchFamily="49" charset="-122"/>
        </a:defRPr>
      </a:lvl2pPr>
      <a:lvl3pPr algn="ctr" rtl="0" eaLnBrk="0" fontAlgn="base" hangingPunct="0">
        <a:spcBef>
          <a:spcPct val="0"/>
        </a:spcBef>
        <a:spcAft>
          <a:spcPct val="0"/>
        </a:spcAft>
        <a:defRPr sz="3600" b="1">
          <a:solidFill>
            <a:srgbClr val="CC3300"/>
          </a:solidFill>
          <a:latin typeface="Arial" charset="0"/>
          <a:ea typeface="黑体" pitchFamily="49" charset="-122"/>
        </a:defRPr>
      </a:lvl3pPr>
      <a:lvl4pPr algn="ctr" rtl="0" eaLnBrk="0" fontAlgn="base" hangingPunct="0">
        <a:spcBef>
          <a:spcPct val="0"/>
        </a:spcBef>
        <a:spcAft>
          <a:spcPct val="0"/>
        </a:spcAft>
        <a:defRPr sz="3600" b="1">
          <a:solidFill>
            <a:srgbClr val="CC3300"/>
          </a:solidFill>
          <a:latin typeface="Arial" charset="0"/>
          <a:ea typeface="黑体" pitchFamily="49" charset="-122"/>
        </a:defRPr>
      </a:lvl4pPr>
      <a:lvl5pPr algn="ctr" rtl="0" eaLnBrk="0" fontAlgn="base" hangingPunct="0">
        <a:spcBef>
          <a:spcPct val="0"/>
        </a:spcBef>
        <a:spcAft>
          <a:spcPct val="0"/>
        </a:spcAft>
        <a:defRPr sz="36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53975"/>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fontAlgn="base">
              <a:spcBef>
                <a:spcPct val="0"/>
              </a:spcBef>
              <a:spcAft>
                <a:spcPct val="0"/>
              </a:spcAft>
              <a:defRPr/>
            </a:pPr>
            <a:fld id="{DF10B804-F766-4E06-8369-BE73074F8E39}"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a:solidFill>
                <a:srgbClr val="000000"/>
              </a:solidFill>
            </a:endParaRPr>
          </a:p>
        </p:txBody>
      </p:sp>
    </p:spTree>
    <p:extLst>
      <p:ext uri="{BB962C8B-B14F-4D97-AF65-F5344CB8AC3E}">
        <p14:creationId xmlns:p14="http://schemas.microsoft.com/office/powerpoint/2010/main" val="2379944050"/>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Lst>
  <p:txStyles>
    <p:titleStyle>
      <a:lvl1pPr algn="ctr" rtl="0" eaLnBrk="0" fontAlgn="base" hangingPunct="0">
        <a:spcBef>
          <a:spcPct val="0"/>
        </a:spcBef>
        <a:spcAft>
          <a:spcPct val="0"/>
        </a:spcAft>
        <a:defRPr sz="3600" b="1">
          <a:solidFill>
            <a:srgbClr val="CC3300"/>
          </a:solidFill>
          <a:latin typeface="+mj-lt"/>
          <a:ea typeface="黑体" pitchFamily="49" charset="-122"/>
          <a:cs typeface="+mj-cs"/>
        </a:defRPr>
      </a:lvl1pPr>
      <a:lvl2pPr algn="ctr" rtl="0" eaLnBrk="0" fontAlgn="base" hangingPunct="0">
        <a:spcBef>
          <a:spcPct val="0"/>
        </a:spcBef>
        <a:spcAft>
          <a:spcPct val="0"/>
        </a:spcAft>
        <a:defRPr sz="3600" b="1">
          <a:solidFill>
            <a:srgbClr val="CC3300"/>
          </a:solidFill>
          <a:latin typeface="Arial" charset="0"/>
          <a:ea typeface="黑体" pitchFamily="49" charset="-122"/>
        </a:defRPr>
      </a:lvl2pPr>
      <a:lvl3pPr algn="ctr" rtl="0" eaLnBrk="0" fontAlgn="base" hangingPunct="0">
        <a:spcBef>
          <a:spcPct val="0"/>
        </a:spcBef>
        <a:spcAft>
          <a:spcPct val="0"/>
        </a:spcAft>
        <a:defRPr sz="3600" b="1">
          <a:solidFill>
            <a:srgbClr val="CC3300"/>
          </a:solidFill>
          <a:latin typeface="Arial" charset="0"/>
          <a:ea typeface="黑体" pitchFamily="49" charset="-122"/>
        </a:defRPr>
      </a:lvl3pPr>
      <a:lvl4pPr algn="ctr" rtl="0" eaLnBrk="0" fontAlgn="base" hangingPunct="0">
        <a:spcBef>
          <a:spcPct val="0"/>
        </a:spcBef>
        <a:spcAft>
          <a:spcPct val="0"/>
        </a:spcAft>
        <a:defRPr sz="3600" b="1">
          <a:solidFill>
            <a:srgbClr val="CC3300"/>
          </a:solidFill>
          <a:latin typeface="Arial" charset="0"/>
          <a:ea typeface="黑体" pitchFamily="49" charset="-122"/>
        </a:defRPr>
      </a:lvl4pPr>
      <a:lvl5pPr algn="ctr" rtl="0" eaLnBrk="0" fontAlgn="base" hangingPunct="0">
        <a:spcBef>
          <a:spcPct val="0"/>
        </a:spcBef>
        <a:spcAft>
          <a:spcPct val="0"/>
        </a:spcAft>
        <a:defRPr sz="36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53975"/>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fontAlgn="base">
              <a:spcBef>
                <a:spcPct val="0"/>
              </a:spcBef>
              <a:spcAft>
                <a:spcPct val="0"/>
              </a:spcAft>
              <a:defRPr/>
            </a:pPr>
            <a:fld id="{37134481-2CB3-4302-BFEE-7D642924A912}"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a:solidFill>
                <a:srgbClr val="000000"/>
              </a:solidFill>
            </a:endParaRPr>
          </a:p>
        </p:txBody>
      </p:sp>
    </p:spTree>
    <p:extLst>
      <p:ext uri="{BB962C8B-B14F-4D97-AF65-F5344CB8AC3E}">
        <p14:creationId xmlns:p14="http://schemas.microsoft.com/office/powerpoint/2010/main" val="1474733094"/>
      </p:ext>
    </p:extLst>
  </p:cSld>
  <p:clrMap bg1="lt1" tx1="dk1" bg2="lt2" tx2="dk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8" r:id="rId6"/>
    <p:sldLayoutId id="2147483929" r:id="rId7"/>
    <p:sldLayoutId id="2147483930" r:id="rId8"/>
    <p:sldLayoutId id="2147483931" r:id="rId9"/>
    <p:sldLayoutId id="2147483932" r:id="rId10"/>
    <p:sldLayoutId id="2147483933" r:id="rId11"/>
  </p:sldLayoutIdLst>
  <p:txStyles>
    <p:titleStyle>
      <a:lvl1pPr algn="ctr" rtl="0" eaLnBrk="0" fontAlgn="base" hangingPunct="0">
        <a:spcBef>
          <a:spcPct val="0"/>
        </a:spcBef>
        <a:spcAft>
          <a:spcPct val="0"/>
        </a:spcAft>
        <a:defRPr sz="3600" b="1">
          <a:solidFill>
            <a:srgbClr val="CC3300"/>
          </a:solidFill>
          <a:latin typeface="+mj-lt"/>
          <a:ea typeface="黑体" pitchFamily="49" charset="-122"/>
          <a:cs typeface="+mj-cs"/>
        </a:defRPr>
      </a:lvl1pPr>
      <a:lvl2pPr algn="ctr" rtl="0" eaLnBrk="0" fontAlgn="base" hangingPunct="0">
        <a:spcBef>
          <a:spcPct val="0"/>
        </a:spcBef>
        <a:spcAft>
          <a:spcPct val="0"/>
        </a:spcAft>
        <a:defRPr sz="3600" b="1">
          <a:solidFill>
            <a:srgbClr val="CC3300"/>
          </a:solidFill>
          <a:latin typeface="Arial" charset="0"/>
          <a:ea typeface="黑体" pitchFamily="49" charset="-122"/>
        </a:defRPr>
      </a:lvl2pPr>
      <a:lvl3pPr algn="ctr" rtl="0" eaLnBrk="0" fontAlgn="base" hangingPunct="0">
        <a:spcBef>
          <a:spcPct val="0"/>
        </a:spcBef>
        <a:spcAft>
          <a:spcPct val="0"/>
        </a:spcAft>
        <a:defRPr sz="3600" b="1">
          <a:solidFill>
            <a:srgbClr val="CC3300"/>
          </a:solidFill>
          <a:latin typeface="Arial" charset="0"/>
          <a:ea typeface="黑体" pitchFamily="49" charset="-122"/>
        </a:defRPr>
      </a:lvl3pPr>
      <a:lvl4pPr algn="ctr" rtl="0" eaLnBrk="0" fontAlgn="base" hangingPunct="0">
        <a:spcBef>
          <a:spcPct val="0"/>
        </a:spcBef>
        <a:spcAft>
          <a:spcPct val="0"/>
        </a:spcAft>
        <a:defRPr sz="3600" b="1">
          <a:solidFill>
            <a:srgbClr val="CC3300"/>
          </a:solidFill>
          <a:latin typeface="Arial" charset="0"/>
          <a:ea typeface="黑体" pitchFamily="49" charset="-122"/>
        </a:defRPr>
      </a:lvl4pPr>
      <a:lvl5pPr algn="ctr" rtl="0" eaLnBrk="0" fontAlgn="base" hangingPunct="0">
        <a:spcBef>
          <a:spcPct val="0"/>
        </a:spcBef>
        <a:spcAft>
          <a:spcPct val="0"/>
        </a:spcAft>
        <a:defRPr sz="36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53975"/>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fontAlgn="base">
              <a:spcBef>
                <a:spcPct val="0"/>
              </a:spcBef>
              <a:spcAft>
                <a:spcPct val="0"/>
              </a:spcAft>
              <a:defRPr/>
            </a:pPr>
            <a:fld id="{37134481-2CB3-4302-BFEE-7D642924A912}"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a:solidFill>
                <a:srgbClr val="000000"/>
              </a:solidFill>
            </a:endParaRPr>
          </a:p>
        </p:txBody>
      </p:sp>
    </p:spTree>
    <p:extLst>
      <p:ext uri="{BB962C8B-B14F-4D97-AF65-F5344CB8AC3E}">
        <p14:creationId xmlns:p14="http://schemas.microsoft.com/office/powerpoint/2010/main" val="3505992198"/>
      </p:ext>
    </p:extLst>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Lst>
  <p:txStyles>
    <p:titleStyle>
      <a:lvl1pPr algn="ctr" rtl="0" eaLnBrk="0" fontAlgn="base" hangingPunct="0">
        <a:spcBef>
          <a:spcPct val="0"/>
        </a:spcBef>
        <a:spcAft>
          <a:spcPct val="0"/>
        </a:spcAft>
        <a:defRPr sz="3600" b="1">
          <a:solidFill>
            <a:srgbClr val="CC3300"/>
          </a:solidFill>
          <a:latin typeface="+mj-lt"/>
          <a:ea typeface="黑体" pitchFamily="49" charset="-122"/>
          <a:cs typeface="+mj-cs"/>
        </a:defRPr>
      </a:lvl1pPr>
      <a:lvl2pPr algn="ctr" rtl="0" eaLnBrk="0" fontAlgn="base" hangingPunct="0">
        <a:spcBef>
          <a:spcPct val="0"/>
        </a:spcBef>
        <a:spcAft>
          <a:spcPct val="0"/>
        </a:spcAft>
        <a:defRPr sz="3600" b="1">
          <a:solidFill>
            <a:srgbClr val="CC3300"/>
          </a:solidFill>
          <a:latin typeface="Arial" charset="0"/>
          <a:ea typeface="黑体" pitchFamily="49" charset="-122"/>
        </a:defRPr>
      </a:lvl2pPr>
      <a:lvl3pPr algn="ctr" rtl="0" eaLnBrk="0" fontAlgn="base" hangingPunct="0">
        <a:spcBef>
          <a:spcPct val="0"/>
        </a:spcBef>
        <a:spcAft>
          <a:spcPct val="0"/>
        </a:spcAft>
        <a:defRPr sz="3600" b="1">
          <a:solidFill>
            <a:srgbClr val="CC3300"/>
          </a:solidFill>
          <a:latin typeface="Arial" charset="0"/>
          <a:ea typeface="黑体" pitchFamily="49" charset="-122"/>
        </a:defRPr>
      </a:lvl3pPr>
      <a:lvl4pPr algn="ctr" rtl="0" eaLnBrk="0" fontAlgn="base" hangingPunct="0">
        <a:spcBef>
          <a:spcPct val="0"/>
        </a:spcBef>
        <a:spcAft>
          <a:spcPct val="0"/>
        </a:spcAft>
        <a:defRPr sz="3600" b="1">
          <a:solidFill>
            <a:srgbClr val="CC3300"/>
          </a:solidFill>
          <a:latin typeface="Arial" charset="0"/>
          <a:ea typeface="黑体" pitchFamily="49" charset="-122"/>
        </a:defRPr>
      </a:lvl4pPr>
      <a:lvl5pPr algn="ctr" rtl="0" eaLnBrk="0" fontAlgn="base" hangingPunct="0">
        <a:spcBef>
          <a:spcPct val="0"/>
        </a:spcBef>
        <a:spcAft>
          <a:spcPct val="0"/>
        </a:spcAft>
        <a:defRPr sz="36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latin typeface="Arial" charset="0"/>
                <a:ea typeface="宋体" pitchFamily="2" charset="-122"/>
              </a:defRPr>
            </a:lvl1pPr>
          </a:lstStyle>
          <a:p>
            <a:pPr fontAlgn="base">
              <a:spcBef>
                <a:spcPct val="0"/>
              </a:spcBef>
              <a:spcAft>
                <a:spcPct val="0"/>
              </a:spcAft>
              <a:defRPr/>
            </a:pPr>
            <a:fld id="{5719DC9C-C739-450C-9F31-5E7C64347140}"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a:solidFill>
                <a:srgbClr val="000000"/>
              </a:solidFill>
            </a:endParaRPr>
          </a:p>
        </p:txBody>
      </p:sp>
    </p:spTree>
    <p:extLst>
      <p:ext uri="{BB962C8B-B14F-4D97-AF65-F5344CB8AC3E}">
        <p14:creationId xmlns:p14="http://schemas.microsoft.com/office/powerpoint/2010/main" val="1323528532"/>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Lst>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latin typeface="Arial" charset="0"/>
                <a:ea typeface="宋体" pitchFamily="2" charset="-122"/>
              </a:defRPr>
            </a:lvl1pPr>
          </a:lstStyle>
          <a:p>
            <a:pPr fontAlgn="base">
              <a:spcBef>
                <a:spcPct val="0"/>
              </a:spcBef>
              <a:spcAft>
                <a:spcPct val="0"/>
              </a:spcAft>
              <a:defRPr/>
            </a:pPr>
            <a:fld id="{A40DAA04-9B20-4A5F-9411-D348E959FE19}"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a:solidFill>
                <a:srgbClr val="000000"/>
              </a:solidFill>
            </a:endParaRPr>
          </a:p>
        </p:txBody>
      </p:sp>
    </p:spTree>
    <p:extLst>
      <p:ext uri="{BB962C8B-B14F-4D97-AF65-F5344CB8AC3E}">
        <p14:creationId xmlns:p14="http://schemas.microsoft.com/office/powerpoint/2010/main" val="1084095722"/>
      </p:ext>
    </p:extLst>
  </p:cSld>
  <p:clrMap bg1="lt1" tx1="dk1" bg2="lt2" tx2="dk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 id="2147483966" r:id="rId8"/>
    <p:sldLayoutId id="2147483967" r:id="rId9"/>
    <p:sldLayoutId id="2147483968" r:id="rId10"/>
    <p:sldLayoutId id="2147483969" r:id="rId11"/>
    <p:sldLayoutId id="2147483970" r:id="rId12"/>
  </p:sldLayoutIdLst>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latin typeface="Arial" charset="0"/>
                <a:ea typeface="宋体" pitchFamily="2" charset="-122"/>
              </a:defRPr>
            </a:lvl1pPr>
          </a:lstStyle>
          <a:p>
            <a:pPr fontAlgn="base">
              <a:spcBef>
                <a:spcPct val="0"/>
              </a:spcBef>
              <a:spcAft>
                <a:spcPct val="0"/>
              </a:spcAft>
              <a:defRPr/>
            </a:pPr>
            <a:fld id="{A40DAA04-9B20-4A5F-9411-D348E959FE19}"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a:solidFill>
                <a:srgbClr val="000000"/>
              </a:solidFill>
            </a:endParaRPr>
          </a:p>
        </p:txBody>
      </p:sp>
    </p:spTree>
    <p:extLst>
      <p:ext uri="{BB962C8B-B14F-4D97-AF65-F5344CB8AC3E}">
        <p14:creationId xmlns:p14="http://schemas.microsoft.com/office/powerpoint/2010/main" val="1885063456"/>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74" r:id="rId3"/>
    <p:sldLayoutId id="2147483975" r:id="rId4"/>
    <p:sldLayoutId id="2147483976" r:id="rId5"/>
    <p:sldLayoutId id="2147483977" r:id="rId6"/>
    <p:sldLayoutId id="2147483978" r:id="rId7"/>
    <p:sldLayoutId id="2147483979" r:id="rId8"/>
    <p:sldLayoutId id="2147483980" r:id="rId9"/>
    <p:sldLayoutId id="2147483981" r:id="rId10"/>
    <p:sldLayoutId id="2147483982" r:id="rId11"/>
    <p:sldLayoutId id="2147483983" r:id="rId12"/>
  </p:sldLayoutIdLst>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latin typeface="Arial" charset="0"/>
                <a:ea typeface="宋体" pitchFamily="2" charset="-122"/>
              </a:defRPr>
            </a:lvl1pPr>
          </a:lstStyle>
          <a:p>
            <a:pPr fontAlgn="base">
              <a:spcBef>
                <a:spcPct val="0"/>
              </a:spcBef>
              <a:spcAft>
                <a:spcPct val="0"/>
              </a:spcAft>
              <a:defRPr/>
            </a:pPr>
            <a:fld id="{A40DAA04-9B20-4A5F-9411-D348E959FE19}"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a:solidFill>
                <a:srgbClr val="000000"/>
              </a:solidFill>
            </a:endParaRPr>
          </a:p>
        </p:txBody>
      </p:sp>
    </p:spTree>
    <p:extLst>
      <p:ext uri="{BB962C8B-B14F-4D97-AF65-F5344CB8AC3E}">
        <p14:creationId xmlns:p14="http://schemas.microsoft.com/office/powerpoint/2010/main" val="3115673168"/>
      </p:ext>
    </p:extLst>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 id="2147483996" r:id="rId12"/>
  </p:sldLayoutIdLst>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latin typeface="Arial" charset="0"/>
                <a:ea typeface="宋体" pitchFamily="2" charset="-122"/>
              </a:defRPr>
            </a:lvl1pPr>
          </a:lstStyle>
          <a:p>
            <a:pPr fontAlgn="base">
              <a:spcBef>
                <a:spcPct val="0"/>
              </a:spcBef>
              <a:spcAft>
                <a:spcPct val="0"/>
              </a:spcAft>
              <a:defRPr/>
            </a:pPr>
            <a:fld id="{A40DAA04-9B20-4A5F-9411-D348E959FE19}"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a:solidFill>
                <a:srgbClr val="000000"/>
              </a:solidFill>
            </a:endParaRPr>
          </a:p>
        </p:txBody>
      </p:sp>
    </p:spTree>
    <p:extLst>
      <p:ext uri="{BB962C8B-B14F-4D97-AF65-F5344CB8AC3E}">
        <p14:creationId xmlns:p14="http://schemas.microsoft.com/office/powerpoint/2010/main" val="2356360854"/>
      </p:ext>
    </p:extLst>
  </p:cSld>
  <p:clrMap bg1="lt1" tx1="dk1" bg2="lt2" tx2="dk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 id="2147484007" r:id="rId10"/>
    <p:sldLayoutId id="2147484008" r:id="rId11"/>
    <p:sldLayoutId id="2147484009" r:id="rId12"/>
  </p:sldLayoutIdLst>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53975"/>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fontAlgn="base">
              <a:spcBef>
                <a:spcPct val="0"/>
              </a:spcBef>
              <a:spcAft>
                <a:spcPct val="0"/>
              </a:spcAft>
              <a:defRPr/>
            </a:pPr>
            <a:fld id="{2867800A-A912-4436-8CCA-AD2E52523CBA}"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a:solidFill>
                <a:srgbClr val="000000"/>
              </a:solidFill>
            </a:endParaRPr>
          </a:p>
        </p:txBody>
      </p:sp>
    </p:spTree>
    <p:extLst>
      <p:ext uri="{BB962C8B-B14F-4D97-AF65-F5344CB8AC3E}">
        <p14:creationId xmlns:p14="http://schemas.microsoft.com/office/powerpoint/2010/main" val="34392294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3600" b="1">
          <a:solidFill>
            <a:srgbClr val="CC3300"/>
          </a:solidFill>
          <a:latin typeface="+mj-lt"/>
          <a:ea typeface="黑体" pitchFamily="49" charset="-122"/>
          <a:cs typeface="+mj-cs"/>
        </a:defRPr>
      </a:lvl1pPr>
      <a:lvl2pPr algn="ctr" rtl="0" eaLnBrk="0" fontAlgn="base" hangingPunct="0">
        <a:spcBef>
          <a:spcPct val="0"/>
        </a:spcBef>
        <a:spcAft>
          <a:spcPct val="0"/>
        </a:spcAft>
        <a:defRPr sz="3600" b="1">
          <a:solidFill>
            <a:srgbClr val="CC3300"/>
          </a:solidFill>
          <a:latin typeface="Arial" charset="0"/>
          <a:ea typeface="黑体" pitchFamily="49" charset="-122"/>
        </a:defRPr>
      </a:lvl2pPr>
      <a:lvl3pPr algn="ctr" rtl="0" eaLnBrk="0" fontAlgn="base" hangingPunct="0">
        <a:spcBef>
          <a:spcPct val="0"/>
        </a:spcBef>
        <a:spcAft>
          <a:spcPct val="0"/>
        </a:spcAft>
        <a:defRPr sz="3600" b="1">
          <a:solidFill>
            <a:srgbClr val="CC3300"/>
          </a:solidFill>
          <a:latin typeface="Arial" charset="0"/>
          <a:ea typeface="黑体" pitchFamily="49" charset="-122"/>
        </a:defRPr>
      </a:lvl3pPr>
      <a:lvl4pPr algn="ctr" rtl="0" eaLnBrk="0" fontAlgn="base" hangingPunct="0">
        <a:spcBef>
          <a:spcPct val="0"/>
        </a:spcBef>
        <a:spcAft>
          <a:spcPct val="0"/>
        </a:spcAft>
        <a:defRPr sz="3600" b="1">
          <a:solidFill>
            <a:srgbClr val="CC3300"/>
          </a:solidFill>
          <a:latin typeface="Arial" charset="0"/>
          <a:ea typeface="黑体" pitchFamily="49" charset="-122"/>
        </a:defRPr>
      </a:lvl4pPr>
      <a:lvl5pPr algn="ctr" rtl="0" eaLnBrk="0" fontAlgn="base" hangingPunct="0">
        <a:spcBef>
          <a:spcPct val="0"/>
        </a:spcBef>
        <a:spcAft>
          <a:spcPct val="0"/>
        </a:spcAft>
        <a:defRPr sz="36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latin typeface="Arial" charset="0"/>
                <a:ea typeface="宋体" pitchFamily="2" charset="-122"/>
              </a:defRPr>
            </a:lvl1pPr>
          </a:lstStyle>
          <a:p>
            <a:pPr fontAlgn="base">
              <a:spcBef>
                <a:spcPct val="0"/>
              </a:spcBef>
              <a:spcAft>
                <a:spcPct val="0"/>
              </a:spcAft>
              <a:defRPr/>
            </a:pPr>
            <a:fld id="{A40DAA04-9B20-4A5F-9411-D348E959FE19}"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a:solidFill>
                <a:srgbClr val="000000"/>
              </a:solidFill>
            </a:endParaRPr>
          </a:p>
        </p:txBody>
      </p:sp>
    </p:spTree>
    <p:extLst>
      <p:ext uri="{BB962C8B-B14F-4D97-AF65-F5344CB8AC3E}">
        <p14:creationId xmlns:p14="http://schemas.microsoft.com/office/powerpoint/2010/main" val="3368426271"/>
      </p:ext>
    </p:extLst>
  </p:cSld>
  <p:clrMap bg1="lt1" tx1="dk1" bg2="lt2" tx2="dk2" accent1="accent1" accent2="accent2" accent3="accent3" accent4="accent4" accent5="accent5" accent6="accent6" hlink="hlink" folHlink="folHlink"/>
  <p:sldLayoutIdLst>
    <p:sldLayoutId id="2147484011" r:id="rId1"/>
    <p:sldLayoutId id="2147484012" r:id="rId2"/>
    <p:sldLayoutId id="2147484013" r:id="rId3"/>
    <p:sldLayoutId id="2147484014" r:id="rId4"/>
    <p:sldLayoutId id="2147484015" r:id="rId5"/>
    <p:sldLayoutId id="2147484016" r:id="rId6"/>
    <p:sldLayoutId id="2147484017" r:id="rId7"/>
    <p:sldLayoutId id="2147484018" r:id="rId8"/>
    <p:sldLayoutId id="2147484019" r:id="rId9"/>
    <p:sldLayoutId id="2147484020" r:id="rId10"/>
    <p:sldLayoutId id="2147484021" r:id="rId11"/>
    <p:sldLayoutId id="2147484022" r:id="rId12"/>
  </p:sldLayoutIdLst>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latin typeface="Arial" charset="0"/>
                <a:ea typeface="宋体" pitchFamily="2" charset="-122"/>
              </a:defRPr>
            </a:lvl1pPr>
          </a:lstStyle>
          <a:p>
            <a:pPr fontAlgn="base">
              <a:spcBef>
                <a:spcPct val="0"/>
              </a:spcBef>
              <a:spcAft>
                <a:spcPct val="0"/>
              </a:spcAft>
              <a:defRPr/>
            </a:pPr>
            <a:fld id="{A40DAA04-9B20-4A5F-9411-D348E959FE19}"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a:solidFill>
                <a:srgbClr val="000000"/>
              </a:solidFill>
            </a:endParaRPr>
          </a:p>
        </p:txBody>
      </p:sp>
    </p:spTree>
    <p:extLst>
      <p:ext uri="{BB962C8B-B14F-4D97-AF65-F5344CB8AC3E}">
        <p14:creationId xmlns:p14="http://schemas.microsoft.com/office/powerpoint/2010/main" val="350041079"/>
      </p:ext>
    </p:extLst>
  </p:cSld>
  <p:clrMap bg1="lt1" tx1="dk1" bg2="lt2" tx2="dk2" accent1="accent1" accent2="accent2" accent3="accent3" accent4="accent4" accent5="accent5" accent6="accent6" hlink="hlink" folHlink="folHlink"/>
  <p:sldLayoutIdLst>
    <p:sldLayoutId id="2147484024" r:id="rId1"/>
    <p:sldLayoutId id="2147484025" r:id="rId2"/>
    <p:sldLayoutId id="2147484026" r:id="rId3"/>
    <p:sldLayoutId id="2147484027" r:id="rId4"/>
    <p:sldLayoutId id="2147484028" r:id="rId5"/>
    <p:sldLayoutId id="2147484029" r:id="rId6"/>
    <p:sldLayoutId id="2147484030" r:id="rId7"/>
    <p:sldLayoutId id="2147484031" r:id="rId8"/>
    <p:sldLayoutId id="2147484032" r:id="rId9"/>
    <p:sldLayoutId id="2147484033" r:id="rId10"/>
    <p:sldLayoutId id="2147484034" r:id="rId11"/>
    <p:sldLayoutId id="2147484035" r:id="rId12"/>
  </p:sldLayoutIdLst>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latin typeface="Arial" charset="0"/>
                <a:ea typeface="宋体" pitchFamily="2" charset="-122"/>
              </a:defRPr>
            </a:lvl1pPr>
          </a:lstStyle>
          <a:p>
            <a:pPr fontAlgn="base">
              <a:spcBef>
                <a:spcPct val="0"/>
              </a:spcBef>
              <a:spcAft>
                <a:spcPct val="0"/>
              </a:spcAft>
              <a:defRPr/>
            </a:pPr>
            <a:fld id="{A40DAA04-9B20-4A5F-9411-D348E959FE19}"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a:solidFill>
                <a:srgbClr val="000000"/>
              </a:solidFill>
            </a:endParaRPr>
          </a:p>
        </p:txBody>
      </p:sp>
    </p:spTree>
    <p:extLst>
      <p:ext uri="{BB962C8B-B14F-4D97-AF65-F5344CB8AC3E}">
        <p14:creationId xmlns:p14="http://schemas.microsoft.com/office/powerpoint/2010/main" val="1675679209"/>
      </p:ext>
    </p:extLst>
  </p:cSld>
  <p:clrMap bg1="lt1" tx1="dk1" bg2="lt2" tx2="dk2" accent1="accent1" accent2="accent2" accent3="accent3" accent4="accent4" accent5="accent5" accent6="accent6" hlink="hlink" folHlink="folHlink"/>
  <p:sldLayoutIdLst>
    <p:sldLayoutId id="2147484037" r:id="rId1"/>
    <p:sldLayoutId id="2147484038" r:id="rId2"/>
    <p:sldLayoutId id="2147484039" r:id="rId3"/>
    <p:sldLayoutId id="2147484040" r:id="rId4"/>
    <p:sldLayoutId id="2147484041" r:id="rId5"/>
    <p:sldLayoutId id="2147484042" r:id="rId6"/>
    <p:sldLayoutId id="2147484043" r:id="rId7"/>
    <p:sldLayoutId id="2147484044" r:id="rId8"/>
    <p:sldLayoutId id="2147484045" r:id="rId9"/>
    <p:sldLayoutId id="2147484046" r:id="rId10"/>
    <p:sldLayoutId id="2147484047" r:id="rId11"/>
    <p:sldLayoutId id="2147484048" r:id="rId12"/>
  </p:sldLayoutIdLst>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latin typeface="Arial" charset="0"/>
                <a:ea typeface="宋体" pitchFamily="2" charset="-122"/>
              </a:defRPr>
            </a:lvl1pPr>
          </a:lstStyle>
          <a:p>
            <a:pPr fontAlgn="base">
              <a:spcBef>
                <a:spcPct val="0"/>
              </a:spcBef>
              <a:spcAft>
                <a:spcPct val="0"/>
              </a:spcAft>
              <a:defRPr/>
            </a:pPr>
            <a:fld id="{A40DAA04-9B20-4A5F-9411-D348E959FE19}"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a:solidFill>
                <a:srgbClr val="000000"/>
              </a:solidFill>
            </a:endParaRPr>
          </a:p>
        </p:txBody>
      </p:sp>
    </p:spTree>
    <p:extLst>
      <p:ext uri="{BB962C8B-B14F-4D97-AF65-F5344CB8AC3E}">
        <p14:creationId xmlns:p14="http://schemas.microsoft.com/office/powerpoint/2010/main" val="2817551621"/>
      </p:ext>
    </p:extLst>
  </p:cSld>
  <p:clrMap bg1="lt1" tx1="dk1" bg2="lt2" tx2="dk2" accent1="accent1" accent2="accent2" accent3="accent3" accent4="accent4" accent5="accent5" accent6="accent6" hlink="hlink" folHlink="folHlink"/>
  <p:sldLayoutIdLst>
    <p:sldLayoutId id="2147484050" r:id="rId1"/>
    <p:sldLayoutId id="2147484051" r:id="rId2"/>
    <p:sldLayoutId id="2147484052" r:id="rId3"/>
    <p:sldLayoutId id="2147484053" r:id="rId4"/>
    <p:sldLayoutId id="2147484054" r:id="rId5"/>
    <p:sldLayoutId id="2147484055" r:id="rId6"/>
    <p:sldLayoutId id="2147484056" r:id="rId7"/>
    <p:sldLayoutId id="2147484057" r:id="rId8"/>
    <p:sldLayoutId id="2147484058" r:id="rId9"/>
    <p:sldLayoutId id="2147484059" r:id="rId10"/>
    <p:sldLayoutId id="2147484060" r:id="rId11"/>
    <p:sldLayoutId id="2147484061" r:id="rId12"/>
  </p:sldLayoutIdLst>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latin typeface="Arial" charset="0"/>
                <a:ea typeface="宋体" pitchFamily="2" charset="-122"/>
              </a:defRPr>
            </a:lvl1pPr>
          </a:lstStyle>
          <a:p>
            <a:pPr fontAlgn="base">
              <a:spcBef>
                <a:spcPct val="0"/>
              </a:spcBef>
              <a:spcAft>
                <a:spcPct val="0"/>
              </a:spcAft>
              <a:defRPr/>
            </a:pPr>
            <a:fld id="{2CE4121F-076D-4DB0-9426-EE93C5A6690C}"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a:solidFill>
                <a:srgbClr val="000000"/>
              </a:solidFill>
            </a:endParaRPr>
          </a:p>
        </p:txBody>
      </p:sp>
    </p:spTree>
    <p:extLst>
      <p:ext uri="{BB962C8B-B14F-4D97-AF65-F5344CB8AC3E}">
        <p14:creationId xmlns:p14="http://schemas.microsoft.com/office/powerpoint/2010/main" val="2980595671"/>
      </p:ext>
    </p:extLst>
  </p:cSld>
  <p:clrMap bg1="lt1" tx1="dk1" bg2="lt2" tx2="dk2" accent1="accent1" accent2="accent2" accent3="accent3" accent4="accent4" accent5="accent5" accent6="accent6" hlink="hlink" folHlink="folHlink"/>
  <p:sldLayoutIdLst>
    <p:sldLayoutId id="2147484063" r:id="rId1"/>
    <p:sldLayoutId id="2147484064" r:id="rId2"/>
    <p:sldLayoutId id="2147484065" r:id="rId3"/>
    <p:sldLayoutId id="2147484066" r:id="rId4"/>
    <p:sldLayoutId id="2147484067" r:id="rId5"/>
    <p:sldLayoutId id="2147484068" r:id="rId6"/>
    <p:sldLayoutId id="2147484069" r:id="rId7"/>
    <p:sldLayoutId id="2147484070" r:id="rId8"/>
    <p:sldLayoutId id="2147484071" r:id="rId9"/>
    <p:sldLayoutId id="2147484072" r:id="rId10"/>
    <p:sldLayoutId id="2147484073" r:id="rId11"/>
  </p:sldLayoutIdLst>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latin typeface="Arial" charset="0"/>
                <a:ea typeface="宋体" pitchFamily="2" charset="-122"/>
              </a:defRPr>
            </a:lvl1pPr>
          </a:lstStyle>
          <a:p>
            <a:pPr fontAlgn="base">
              <a:spcBef>
                <a:spcPct val="0"/>
              </a:spcBef>
              <a:spcAft>
                <a:spcPct val="0"/>
              </a:spcAft>
              <a:defRPr/>
            </a:pPr>
            <a:fld id="{2CE4121F-076D-4DB0-9426-EE93C5A6690C}"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a:solidFill>
                <a:srgbClr val="000000"/>
              </a:solidFill>
            </a:endParaRPr>
          </a:p>
        </p:txBody>
      </p:sp>
    </p:spTree>
    <p:extLst>
      <p:ext uri="{BB962C8B-B14F-4D97-AF65-F5344CB8AC3E}">
        <p14:creationId xmlns:p14="http://schemas.microsoft.com/office/powerpoint/2010/main" val="2140281732"/>
      </p:ext>
    </p:extLst>
  </p:cSld>
  <p:clrMap bg1="lt1" tx1="dk1" bg2="lt2" tx2="dk2" accent1="accent1" accent2="accent2" accent3="accent3" accent4="accent4" accent5="accent5" accent6="accent6" hlink="hlink" folHlink="folHlink"/>
  <p:sldLayoutIdLst>
    <p:sldLayoutId id="2147484075" r:id="rId1"/>
    <p:sldLayoutId id="2147484076" r:id="rId2"/>
    <p:sldLayoutId id="2147484077" r:id="rId3"/>
    <p:sldLayoutId id="2147484078" r:id="rId4"/>
    <p:sldLayoutId id="2147484079" r:id="rId5"/>
    <p:sldLayoutId id="2147484080" r:id="rId6"/>
    <p:sldLayoutId id="2147484081" r:id="rId7"/>
    <p:sldLayoutId id="2147484082" r:id="rId8"/>
    <p:sldLayoutId id="2147484083" r:id="rId9"/>
    <p:sldLayoutId id="2147484084" r:id="rId10"/>
    <p:sldLayoutId id="2147484085" r:id="rId11"/>
  </p:sldLayoutIdLst>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latin typeface="Arial" charset="0"/>
                <a:ea typeface="宋体" pitchFamily="2" charset="-122"/>
              </a:defRPr>
            </a:lvl1pPr>
          </a:lstStyle>
          <a:p>
            <a:pPr fontAlgn="base">
              <a:spcBef>
                <a:spcPct val="0"/>
              </a:spcBef>
              <a:spcAft>
                <a:spcPct val="0"/>
              </a:spcAft>
              <a:defRPr/>
            </a:pPr>
            <a:fld id="{2CE4121F-076D-4DB0-9426-EE93C5A6690C}"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a:solidFill>
                <a:srgbClr val="000000"/>
              </a:solidFill>
            </a:endParaRPr>
          </a:p>
        </p:txBody>
      </p:sp>
    </p:spTree>
    <p:extLst>
      <p:ext uri="{BB962C8B-B14F-4D97-AF65-F5344CB8AC3E}">
        <p14:creationId xmlns:p14="http://schemas.microsoft.com/office/powerpoint/2010/main" val="2025889247"/>
      </p:ext>
    </p:extLst>
  </p:cSld>
  <p:clrMap bg1="lt1" tx1="dk1" bg2="lt2" tx2="dk2" accent1="accent1" accent2="accent2" accent3="accent3" accent4="accent4" accent5="accent5" accent6="accent6" hlink="hlink" folHlink="folHlink"/>
  <p:sldLayoutIdLst>
    <p:sldLayoutId id="2147484087" r:id="rId1"/>
    <p:sldLayoutId id="2147484088" r:id="rId2"/>
    <p:sldLayoutId id="2147484089" r:id="rId3"/>
    <p:sldLayoutId id="2147484090" r:id="rId4"/>
    <p:sldLayoutId id="2147484091" r:id="rId5"/>
    <p:sldLayoutId id="2147484092" r:id="rId6"/>
    <p:sldLayoutId id="2147484093" r:id="rId7"/>
    <p:sldLayoutId id="2147484094" r:id="rId8"/>
    <p:sldLayoutId id="2147484095" r:id="rId9"/>
    <p:sldLayoutId id="2147484096" r:id="rId10"/>
    <p:sldLayoutId id="2147484097" r:id="rId11"/>
  </p:sldLayoutIdLst>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latin typeface="Arial" charset="0"/>
                <a:ea typeface="宋体" pitchFamily="2" charset="-122"/>
              </a:defRPr>
            </a:lvl1pPr>
          </a:lstStyle>
          <a:p>
            <a:pPr fontAlgn="base">
              <a:spcBef>
                <a:spcPct val="0"/>
              </a:spcBef>
              <a:spcAft>
                <a:spcPct val="0"/>
              </a:spcAft>
              <a:defRPr/>
            </a:pPr>
            <a:fld id="{2CE4121F-076D-4DB0-9426-EE93C5A6690C}"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a:solidFill>
                <a:srgbClr val="000000"/>
              </a:solidFill>
            </a:endParaRPr>
          </a:p>
        </p:txBody>
      </p:sp>
    </p:spTree>
    <p:extLst>
      <p:ext uri="{BB962C8B-B14F-4D97-AF65-F5344CB8AC3E}">
        <p14:creationId xmlns:p14="http://schemas.microsoft.com/office/powerpoint/2010/main" val="2672289238"/>
      </p:ext>
    </p:extLst>
  </p:cSld>
  <p:clrMap bg1="lt1" tx1="dk1" bg2="lt2" tx2="dk2" accent1="accent1" accent2="accent2" accent3="accent3" accent4="accent4" accent5="accent5" accent6="accent6" hlink="hlink" folHlink="folHlink"/>
  <p:sldLayoutIdLst>
    <p:sldLayoutId id="2147484099" r:id="rId1"/>
    <p:sldLayoutId id="2147484100" r:id="rId2"/>
    <p:sldLayoutId id="2147484101" r:id="rId3"/>
    <p:sldLayoutId id="2147484102" r:id="rId4"/>
    <p:sldLayoutId id="2147484103" r:id="rId5"/>
    <p:sldLayoutId id="2147484104" r:id="rId6"/>
    <p:sldLayoutId id="2147484105" r:id="rId7"/>
    <p:sldLayoutId id="2147484106" r:id="rId8"/>
    <p:sldLayoutId id="2147484107" r:id="rId9"/>
    <p:sldLayoutId id="2147484108" r:id="rId10"/>
    <p:sldLayoutId id="2147484109" r:id="rId11"/>
  </p:sldLayoutIdLst>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latin typeface="Arial" charset="0"/>
                <a:ea typeface="宋体" pitchFamily="2" charset="-122"/>
              </a:defRPr>
            </a:lvl1pPr>
          </a:lstStyle>
          <a:p>
            <a:pPr fontAlgn="base">
              <a:spcBef>
                <a:spcPct val="0"/>
              </a:spcBef>
              <a:spcAft>
                <a:spcPct val="0"/>
              </a:spcAft>
              <a:defRPr/>
            </a:pPr>
            <a:fld id="{2CE4121F-076D-4DB0-9426-EE93C5A6690C}"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a:solidFill>
                <a:srgbClr val="000000"/>
              </a:solidFill>
            </a:endParaRPr>
          </a:p>
        </p:txBody>
      </p:sp>
    </p:spTree>
    <p:extLst>
      <p:ext uri="{BB962C8B-B14F-4D97-AF65-F5344CB8AC3E}">
        <p14:creationId xmlns:p14="http://schemas.microsoft.com/office/powerpoint/2010/main" val="841945182"/>
      </p:ext>
    </p:extLst>
  </p:cSld>
  <p:clrMap bg1="lt1" tx1="dk1" bg2="lt2" tx2="dk2" accent1="accent1" accent2="accent2" accent3="accent3" accent4="accent4" accent5="accent5" accent6="accent6" hlink="hlink" folHlink="folHlink"/>
  <p:sldLayoutIdLst>
    <p:sldLayoutId id="2147484111" r:id="rId1"/>
    <p:sldLayoutId id="2147484112"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Lst>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latin typeface="Arial" charset="0"/>
                <a:ea typeface="宋体" pitchFamily="2" charset="-122"/>
              </a:defRPr>
            </a:lvl1pPr>
          </a:lstStyle>
          <a:p>
            <a:pPr fontAlgn="base">
              <a:spcBef>
                <a:spcPct val="0"/>
              </a:spcBef>
              <a:spcAft>
                <a:spcPct val="0"/>
              </a:spcAft>
              <a:defRPr/>
            </a:pPr>
            <a:fld id="{FDA466A6-A06B-437A-AA81-2C59F427B21C}"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a:solidFill>
                <a:srgbClr val="000000"/>
              </a:solidFill>
            </a:endParaRPr>
          </a:p>
        </p:txBody>
      </p:sp>
    </p:spTree>
    <p:extLst>
      <p:ext uri="{BB962C8B-B14F-4D97-AF65-F5344CB8AC3E}">
        <p14:creationId xmlns:p14="http://schemas.microsoft.com/office/powerpoint/2010/main" val="3371216781"/>
      </p:ext>
    </p:extLst>
  </p:cSld>
  <p:clrMap bg1="lt1" tx1="dk1" bg2="lt2" tx2="dk2" accent1="accent1" accent2="accent2" accent3="accent3" accent4="accent4" accent5="accent5" accent6="accent6" hlink="hlink" folHlink="folHlink"/>
  <p:sldLayoutIdLst>
    <p:sldLayoutId id="2147484123" r:id="rId1"/>
    <p:sldLayoutId id="2147484124" r:id="rId2"/>
    <p:sldLayoutId id="2147484125" r:id="rId3"/>
    <p:sldLayoutId id="2147484126" r:id="rId4"/>
    <p:sldLayoutId id="2147484127" r:id="rId5"/>
    <p:sldLayoutId id="2147484128" r:id="rId6"/>
    <p:sldLayoutId id="2147484129" r:id="rId7"/>
    <p:sldLayoutId id="2147484130" r:id="rId8"/>
    <p:sldLayoutId id="2147484131" r:id="rId9"/>
    <p:sldLayoutId id="2147484132" r:id="rId10"/>
    <p:sldLayoutId id="2147484133" r:id="rId11"/>
  </p:sldLayoutIdLst>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74650" y="371475"/>
            <a:ext cx="75914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396875" y="1362075"/>
            <a:ext cx="7896225"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8"/>
          <p:cNvSpPr>
            <a:spLocks noChangeArrowheads="1"/>
          </p:cNvSpPr>
          <p:nvPr/>
        </p:nvSpPr>
        <p:spPr bwMode="auto">
          <a:xfrm>
            <a:off x="0" y="0"/>
            <a:ext cx="9144000" cy="228600"/>
          </a:xfrm>
          <a:prstGeom prst="rect">
            <a:avLst/>
          </a:prstGeom>
          <a:solidFill>
            <a:srgbClr val="99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fontAlgn="base">
              <a:spcBef>
                <a:spcPct val="0"/>
              </a:spcBef>
              <a:spcAft>
                <a:spcPct val="0"/>
              </a:spcAft>
              <a:defRPr/>
            </a:pPr>
            <a:endParaRPr lang="en-US" altLang="zh-CN" b="0">
              <a:solidFill>
                <a:srgbClr val="000000"/>
              </a:solidFill>
              <a:latin typeface="Times New Roman" pitchFamily="18" charset="0"/>
            </a:endParaRPr>
          </a:p>
        </p:txBody>
      </p:sp>
      <p:sp>
        <p:nvSpPr>
          <p:cNvPr id="1029" name="Text Box 5"/>
          <p:cNvSpPr txBox="1">
            <a:spLocks noChangeArrowheads="1"/>
          </p:cNvSpPr>
          <p:nvPr/>
        </p:nvSpPr>
        <p:spPr bwMode="auto">
          <a:xfrm>
            <a:off x="7270750" y="-26988"/>
            <a:ext cx="1936750" cy="276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400" b="1">
                <a:solidFill>
                  <a:schemeClr val="tx1"/>
                </a:solidFill>
                <a:latin typeface="Arial Narrow" pitchFamily="34" charset="0"/>
              </a:defRPr>
            </a:lvl1pPr>
            <a:lvl2pPr marL="742950" indent="-285750" eaLnBrk="0" hangingPunct="0">
              <a:defRPr sz="2400" b="1">
                <a:solidFill>
                  <a:schemeClr val="tx1"/>
                </a:solidFill>
                <a:latin typeface="Arial Narrow" pitchFamily="34" charset="0"/>
              </a:defRPr>
            </a:lvl2pPr>
            <a:lvl3pPr marL="1143000" indent="-228600" eaLnBrk="0" hangingPunct="0">
              <a:defRPr sz="2400" b="1">
                <a:solidFill>
                  <a:schemeClr val="tx1"/>
                </a:solidFill>
                <a:latin typeface="Arial Narrow" pitchFamily="34" charset="0"/>
              </a:defRPr>
            </a:lvl3pPr>
            <a:lvl4pPr marL="1600200" indent="-228600" eaLnBrk="0" hangingPunct="0">
              <a:defRPr sz="2400" b="1">
                <a:solidFill>
                  <a:schemeClr val="tx1"/>
                </a:solidFill>
                <a:latin typeface="Arial Narrow" pitchFamily="34" charset="0"/>
              </a:defRPr>
            </a:lvl4pPr>
            <a:lvl5pPr marL="2057400" indent="-228600" eaLnBrk="0" hangingPunct="0">
              <a:defRPr sz="2400" b="1">
                <a:solidFill>
                  <a:schemeClr val="tx1"/>
                </a:solidFill>
                <a:latin typeface="Arial Narrow" pitchFamily="34" charset="0"/>
              </a:defRPr>
            </a:lvl5pPr>
            <a:lvl6pPr marL="2514600" indent="-228600" eaLnBrk="0" fontAlgn="base" hangingPunct="0">
              <a:spcBef>
                <a:spcPct val="0"/>
              </a:spcBef>
              <a:spcAft>
                <a:spcPct val="0"/>
              </a:spcAft>
              <a:defRPr sz="2400" b="1">
                <a:solidFill>
                  <a:schemeClr val="tx1"/>
                </a:solidFill>
                <a:latin typeface="Arial Narrow" pitchFamily="34" charset="0"/>
              </a:defRPr>
            </a:lvl6pPr>
            <a:lvl7pPr marL="2971800" indent="-228600" eaLnBrk="0" fontAlgn="base" hangingPunct="0">
              <a:spcBef>
                <a:spcPct val="0"/>
              </a:spcBef>
              <a:spcAft>
                <a:spcPct val="0"/>
              </a:spcAft>
              <a:defRPr sz="2400" b="1">
                <a:solidFill>
                  <a:schemeClr val="tx1"/>
                </a:solidFill>
                <a:latin typeface="Arial Narrow" pitchFamily="34" charset="0"/>
              </a:defRPr>
            </a:lvl7pPr>
            <a:lvl8pPr marL="3429000" indent="-228600" eaLnBrk="0" fontAlgn="base" hangingPunct="0">
              <a:spcBef>
                <a:spcPct val="0"/>
              </a:spcBef>
              <a:spcAft>
                <a:spcPct val="0"/>
              </a:spcAft>
              <a:defRPr sz="2400" b="1">
                <a:solidFill>
                  <a:schemeClr val="tx1"/>
                </a:solidFill>
                <a:latin typeface="Arial Narrow" pitchFamily="34" charset="0"/>
              </a:defRPr>
            </a:lvl8pPr>
            <a:lvl9pPr marL="3886200" indent="-228600" eaLnBrk="0" fontAlgn="base" hangingPunct="0">
              <a:spcBef>
                <a:spcPct val="0"/>
              </a:spcBef>
              <a:spcAft>
                <a:spcPct val="0"/>
              </a:spcAft>
              <a:defRPr sz="2400" b="1">
                <a:solidFill>
                  <a:schemeClr val="tx1"/>
                </a:solidFill>
                <a:latin typeface="Arial Narrow" pitchFamily="34" charset="0"/>
              </a:defRPr>
            </a:lvl9pPr>
          </a:lstStyle>
          <a:p>
            <a:pPr fontAlgn="base">
              <a:spcBef>
                <a:spcPct val="0"/>
              </a:spcBef>
              <a:spcAft>
                <a:spcPct val="0"/>
              </a:spcAft>
              <a:defRPr/>
            </a:pPr>
            <a:r>
              <a:rPr lang="en-US" altLang="zh-CN" sz="1200" dirty="0">
                <a:solidFill>
                  <a:srgbClr val="FFFFFF"/>
                </a:solidFill>
                <a:latin typeface="Times New Roman" pitchFamily="18" charset="0"/>
                <a:ea typeface="宋体" pitchFamily="2" charset="-122"/>
              </a:rPr>
              <a:t>Shenzhen University</a:t>
            </a:r>
          </a:p>
        </p:txBody>
      </p:sp>
      <p:sp>
        <p:nvSpPr>
          <p:cNvPr id="1030" name="Rectangle 5"/>
          <p:cNvSpPr>
            <a:spLocks noChangeArrowheads="1"/>
          </p:cNvSpPr>
          <p:nvPr/>
        </p:nvSpPr>
        <p:spPr bwMode="auto">
          <a:xfrm>
            <a:off x="8831263" y="6611938"/>
            <a:ext cx="31273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defRPr/>
            </a:pPr>
            <a:fld id="{350D09D5-D6BF-487F-B668-D77D88DABF53}" type="slidenum">
              <a:rPr lang="en-US" altLang="zh-CN" sz="1000" smtClean="0">
                <a:solidFill>
                  <a:srgbClr val="000000"/>
                </a:solidFill>
                <a:ea typeface="ＭＳ Ｐゴシック" pitchFamily="34" charset="-128"/>
              </a:rPr>
              <a:pPr fontAlgn="base">
                <a:spcBef>
                  <a:spcPct val="0"/>
                </a:spcBef>
                <a:spcAft>
                  <a:spcPct val="0"/>
                </a:spcAft>
                <a:defRPr/>
              </a:pPr>
              <a:t>‹#›</a:t>
            </a:fld>
            <a:endParaRPr lang="en-US" altLang="zh-CN" sz="1000">
              <a:solidFill>
                <a:srgbClr val="000000"/>
              </a:solidFill>
            </a:endParaRPr>
          </a:p>
        </p:txBody>
      </p:sp>
      <p:sp>
        <p:nvSpPr>
          <p:cNvPr id="1031" name="TextBox 8"/>
          <p:cNvSpPr txBox="1">
            <a:spLocks noChangeArrowheads="1"/>
          </p:cNvSpPr>
          <p:nvPr/>
        </p:nvSpPr>
        <p:spPr bwMode="auto">
          <a:xfrm>
            <a:off x="-15875" y="6629400"/>
            <a:ext cx="46497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Narrow" pitchFamily="34" charset="0"/>
              </a:defRPr>
            </a:lvl1pPr>
            <a:lvl2pPr marL="742950" indent="-285750" eaLnBrk="0" hangingPunct="0">
              <a:defRPr sz="2400" b="1">
                <a:solidFill>
                  <a:schemeClr val="tx1"/>
                </a:solidFill>
                <a:latin typeface="Arial Narrow" pitchFamily="34" charset="0"/>
              </a:defRPr>
            </a:lvl2pPr>
            <a:lvl3pPr marL="1143000" indent="-228600" eaLnBrk="0" hangingPunct="0">
              <a:defRPr sz="2400" b="1">
                <a:solidFill>
                  <a:schemeClr val="tx1"/>
                </a:solidFill>
                <a:latin typeface="Arial Narrow" pitchFamily="34" charset="0"/>
              </a:defRPr>
            </a:lvl3pPr>
            <a:lvl4pPr marL="1600200" indent="-228600" eaLnBrk="0" hangingPunct="0">
              <a:defRPr sz="2400" b="1">
                <a:solidFill>
                  <a:schemeClr val="tx1"/>
                </a:solidFill>
                <a:latin typeface="Arial Narrow" pitchFamily="34" charset="0"/>
              </a:defRPr>
            </a:lvl4pPr>
            <a:lvl5pPr marL="2057400" indent="-228600" eaLnBrk="0" hangingPunct="0">
              <a:defRPr sz="2400" b="1">
                <a:solidFill>
                  <a:schemeClr val="tx1"/>
                </a:solidFill>
                <a:latin typeface="Arial Narrow" pitchFamily="34" charset="0"/>
              </a:defRPr>
            </a:lvl5pPr>
            <a:lvl6pPr marL="2514600" indent="-228600" eaLnBrk="0" fontAlgn="base" hangingPunct="0">
              <a:spcBef>
                <a:spcPct val="0"/>
              </a:spcBef>
              <a:spcAft>
                <a:spcPct val="0"/>
              </a:spcAft>
              <a:defRPr sz="2400" b="1">
                <a:solidFill>
                  <a:schemeClr val="tx1"/>
                </a:solidFill>
                <a:latin typeface="Arial Narrow" pitchFamily="34" charset="0"/>
              </a:defRPr>
            </a:lvl6pPr>
            <a:lvl7pPr marL="2971800" indent="-228600" eaLnBrk="0" fontAlgn="base" hangingPunct="0">
              <a:spcBef>
                <a:spcPct val="0"/>
              </a:spcBef>
              <a:spcAft>
                <a:spcPct val="0"/>
              </a:spcAft>
              <a:defRPr sz="2400" b="1">
                <a:solidFill>
                  <a:schemeClr val="tx1"/>
                </a:solidFill>
                <a:latin typeface="Arial Narrow" pitchFamily="34" charset="0"/>
              </a:defRPr>
            </a:lvl7pPr>
            <a:lvl8pPr marL="3429000" indent="-228600" eaLnBrk="0" fontAlgn="base" hangingPunct="0">
              <a:spcBef>
                <a:spcPct val="0"/>
              </a:spcBef>
              <a:spcAft>
                <a:spcPct val="0"/>
              </a:spcAft>
              <a:defRPr sz="2400" b="1">
                <a:solidFill>
                  <a:schemeClr val="tx1"/>
                </a:solidFill>
                <a:latin typeface="Arial Narrow" pitchFamily="34" charset="0"/>
              </a:defRPr>
            </a:lvl8pPr>
            <a:lvl9pPr marL="3886200" indent="-228600" eaLnBrk="0" fontAlgn="base" hangingPunct="0">
              <a:spcBef>
                <a:spcPct val="0"/>
              </a:spcBef>
              <a:spcAft>
                <a:spcPct val="0"/>
              </a:spcAft>
              <a:defRPr sz="2400" b="1">
                <a:solidFill>
                  <a:schemeClr val="tx1"/>
                </a:solidFill>
                <a:latin typeface="Arial Narrow" pitchFamily="34" charset="0"/>
              </a:defRPr>
            </a:lvl9pPr>
          </a:lstStyle>
          <a:p>
            <a:pPr fontAlgn="base">
              <a:spcBef>
                <a:spcPct val="0"/>
              </a:spcBef>
              <a:spcAft>
                <a:spcPct val="0"/>
              </a:spcAft>
              <a:defRPr/>
            </a:pPr>
            <a:r>
              <a:rPr lang="en-US" altLang="zh-CN" sz="1000" b="0">
                <a:solidFill>
                  <a:srgbClr val="000000"/>
                </a:solidFill>
                <a:latin typeface="Calibri" pitchFamily="34" charset="0"/>
                <a:ea typeface="宋体" pitchFamily="2" charset="-122"/>
              </a:rPr>
              <a:t>Bryant and O’Hallaron, Computer Systems: A Programmer’s Perspective, Third Edition</a:t>
            </a:r>
          </a:p>
        </p:txBody>
      </p:sp>
    </p:spTree>
    <p:extLst>
      <p:ext uri="{BB962C8B-B14F-4D97-AF65-F5344CB8AC3E}">
        <p14:creationId xmlns:p14="http://schemas.microsoft.com/office/powerpoint/2010/main" val="241323994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Lst>
  <p:txStyles>
    <p:titleStyle>
      <a:lvl1pPr marL="119063" indent="-119063" algn="l" rtl="0" eaLnBrk="0" fontAlgn="base" hangingPunct="0">
        <a:spcBef>
          <a:spcPct val="0"/>
        </a:spcBef>
        <a:spcAft>
          <a:spcPct val="0"/>
        </a:spcAft>
        <a:defRPr sz="3600" b="1">
          <a:solidFill>
            <a:schemeClr val="tx1"/>
          </a:solidFill>
          <a:latin typeface="Calibri" pitchFamily="34" charset="0"/>
          <a:ea typeface="+mj-ea"/>
          <a:cs typeface="+mj-cs"/>
        </a:defRPr>
      </a:lvl1pPr>
      <a:lvl2pPr marL="119063" indent="-119063" algn="l" rtl="0" eaLnBrk="0" fontAlgn="base" hangingPunct="0">
        <a:spcBef>
          <a:spcPct val="0"/>
        </a:spcBef>
        <a:spcAft>
          <a:spcPct val="0"/>
        </a:spcAft>
        <a:defRPr sz="3600" b="1">
          <a:solidFill>
            <a:schemeClr val="tx1"/>
          </a:solidFill>
          <a:latin typeface="Calibri" pitchFamily="34" charset="0"/>
        </a:defRPr>
      </a:lvl2pPr>
      <a:lvl3pPr marL="119063" indent="-119063" algn="l" rtl="0" eaLnBrk="0" fontAlgn="base" hangingPunct="0">
        <a:spcBef>
          <a:spcPct val="0"/>
        </a:spcBef>
        <a:spcAft>
          <a:spcPct val="0"/>
        </a:spcAft>
        <a:defRPr sz="3600" b="1">
          <a:solidFill>
            <a:schemeClr val="tx1"/>
          </a:solidFill>
          <a:latin typeface="Calibri" pitchFamily="34" charset="0"/>
        </a:defRPr>
      </a:lvl3pPr>
      <a:lvl4pPr marL="119063" indent="-119063" algn="l" rtl="0" eaLnBrk="0" fontAlgn="base" hangingPunct="0">
        <a:spcBef>
          <a:spcPct val="0"/>
        </a:spcBef>
        <a:spcAft>
          <a:spcPct val="0"/>
        </a:spcAft>
        <a:defRPr sz="3600" b="1">
          <a:solidFill>
            <a:schemeClr val="tx1"/>
          </a:solidFill>
          <a:latin typeface="Calibri" pitchFamily="34" charset="0"/>
        </a:defRPr>
      </a:lvl4pPr>
      <a:lvl5pPr marL="119063" indent="-119063" algn="l" rtl="0" eaLnBrk="0" fontAlgn="base" hangingPunct="0">
        <a:spcBef>
          <a:spcPct val="0"/>
        </a:spcBef>
        <a:spcAft>
          <a:spcPct val="0"/>
        </a:spcAft>
        <a:defRPr sz="3600" b="1">
          <a:solidFill>
            <a:schemeClr val="tx1"/>
          </a:solidFill>
          <a:latin typeface="Calibri" pitchFamily="34" charset="0"/>
        </a:defRPr>
      </a:lvl5pPr>
      <a:lvl6pPr marL="576580" algn="l" rtl="0" eaLnBrk="1" fontAlgn="base" hangingPunct="1">
        <a:spcBef>
          <a:spcPct val="0"/>
        </a:spcBef>
        <a:spcAft>
          <a:spcPct val="0"/>
        </a:spcAft>
        <a:defRPr sz="3600" b="1">
          <a:solidFill>
            <a:schemeClr val="tx1"/>
          </a:solidFill>
          <a:latin typeface="Arial Narrow" pitchFamily="34" charset="0"/>
        </a:defRPr>
      </a:lvl6pPr>
      <a:lvl7pPr marL="1033780" algn="l" rtl="0" eaLnBrk="1" fontAlgn="base" hangingPunct="1">
        <a:spcBef>
          <a:spcPct val="0"/>
        </a:spcBef>
        <a:spcAft>
          <a:spcPct val="0"/>
        </a:spcAft>
        <a:defRPr sz="3600" b="1">
          <a:solidFill>
            <a:schemeClr val="tx1"/>
          </a:solidFill>
          <a:latin typeface="Arial Narrow" pitchFamily="34" charset="0"/>
        </a:defRPr>
      </a:lvl7pPr>
      <a:lvl8pPr marL="1490980" algn="l" rtl="0" eaLnBrk="1" fontAlgn="base" hangingPunct="1">
        <a:spcBef>
          <a:spcPct val="0"/>
        </a:spcBef>
        <a:spcAft>
          <a:spcPct val="0"/>
        </a:spcAft>
        <a:defRPr sz="3600" b="1">
          <a:solidFill>
            <a:schemeClr val="tx1"/>
          </a:solidFill>
          <a:latin typeface="Arial Narrow" pitchFamily="34" charset="0"/>
        </a:defRPr>
      </a:lvl8pPr>
      <a:lvl9pPr marL="1948180"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0" fontAlgn="base" hangingPunct="0">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0" fontAlgn="base" hangingPunct="0">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0" fontAlgn="base" hangingPunct="0">
        <a:spcBef>
          <a:spcPct val="20000"/>
        </a:spcBef>
        <a:spcAft>
          <a:spcPct val="0"/>
        </a:spcAft>
        <a:buChar char="–"/>
        <a:defRPr sz="2000">
          <a:solidFill>
            <a:schemeClr val="tx1"/>
          </a:solidFill>
          <a:latin typeface="Calibri"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latin typeface="Arial" charset="0"/>
                <a:ea typeface="宋体" pitchFamily="2" charset="-122"/>
              </a:defRPr>
            </a:lvl1pPr>
          </a:lstStyle>
          <a:p>
            <a:pPr fontAlgn="base">
              <a:spcBef>
                <a:spcPct val="0"/>
              </a:spcBef>
              <a:spcAft>
                <a:spcPct val="0"/>
              </a:spcAft>
              <a:defRPr/>
            </a:pPr>
            <a:fld id="{FDA466A6-A06B-437A-AA81-2C59F427B21C}"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a:solidFill>
                <a:srgbClr val="000000"/>
              </a:solidFill>
            </a:endParaRPr>
          </a:p>
        </p:txBody>
      </p:sp>
    </p:spTree>
    <p:extLst>
      <p:ext uri="{BB962C8B-B14F-4D97-AF65-F5344CB8AC3E}">
        <p14:creationId xmlns:p14="http://schemas.microsoft.com/office/powerpoint/2010/main" val="1993986475"/>
      </p:ext>
    </p:extLst>
  </p:cSld>
  <p:clrMap bg1="lt1" tx1="dk1" bg2="lt2" tx2="dk2" accent1="accent1" accent2="accent2" accent3="accent3" accent4="accent4" accent5="accent5" accent6="accent6" hlink="hlink" folHlink="folHlink"/>
  <p:sldLayoutIdLst>
    <p:sldLayoutId id="2147484135" r:id="rId1"/>
    <p:sldLayoutId id="2147484136" r:id="rId2"/>
    <p:sldLayoutId id="2147484137" r:id="rId3"/>
    <p:sldLayoutId id="2147484138" r:id="rId4"/>
    <p:sldLayoutId id="2147484139" r:id="rId5"/>
    <p:sldLayoutId id="2147484140" r:id="rId6"/>
    <p:sldLayoutId id="2147484141" r:id="rId7"/>
    <p:sldLayoutId id="2147484142" r:id="rId8"/>
    <p:sldLayoutId id="2147484143" r:id="rId9"/>
    <p:sldLayoutId id="2147484144" r:id="rId10"/>
    <p:sldLayoutId id="2147484145" r:id="rId11"/>
  </p:sldLayoutIdLst>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latin typeface="Arial" charset="0"/>
                <a:ea typeface="宋体" pitchFamily="2" charset="-122"/>
              </a:defRPr>
            </a:lvl1pPr>
          </a:lstStyle>
          <a:p>
            <a:pPr fontAlgn="base">
              <a:spcBef>
                <a:spcPct val="0"/>
              </a:spcBef>
              <a:spcAft>
                <a:spcPct val="0"/>
              </a:spcAft>
              <a:defRPr/>
            </a:pPr>
            <a:fld id="{FDA466A6-A06B-437A-AA81-2C59F427B21C}"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a:solidFill>
                <a:srgbClr val="000000"/>
              </a:solidFill>
            </a:endParaRPr>
          </a:p>
        </p:txBody>
      </p:sp>
    </p:spTree>
    <p:extLst>
      <p:ext uri="{BB962C8B-B14F-4D97-AF65-F5344CB8AC3E}">
        <p14:creationId xmlns:p14="http://schemas.microsoft.com/office/powerpoint/2010/main" val="516986511"/>
      </p:ext>
    </p:extLst>
  </p:cSld>
  <p:clrMap bg1="lt1" tx1="dk1" bg2="lt2" tx2="dk2" accent1="accent1" accent2="accent2" accent3="accent3" accent4="accent4" accent5="accent5" accent6="accent6" hlink="hlink" folHlink="folHlink"/>
  <p:sldLayoutIdLst>
    <p:sldLayoutId id="2147484147" r:id="rId1"/>
    <p:sldLayoutId id="2147484148" r:id="rId2"/>
    <p:sldLayoutId id="2147484149" r:id="rId3"/>
    <p:sldLayoutId id="2147484150" r:id="rId4"/>
    <p:sldLayoutId id="2147484151" r:id="rId5"/>
    <p:sldLayoutId id="2147484152" r:id="rId6"/>
    <p:sldLayoutId id="2147484153" r:id="rId7"/>
    <p:sldLayoutId id="2147484154" r:id="rId8"/>
    <p:sldLayoutId id="2147484155" r:id="rId9"/>
    <p:sldLayoutId id="2147484156" r:id="rId10"/>
    <p:sldLayoutId id="2147484157" r:id="rId11"/>
  </p:sldLayoutIdLst>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latin typeface="Arial" charset="0"/>
                <a:ea typeface="宋体" pitchFamily="2" charset="-122"/>
              </a:defRPr>
            </a:lvl1pPr>
          </a:lstStyle>
          <a:p>
            <a:pPr fontAlgn="base">
              <a:spcBef>
                <a:spcPct val="0"/>
              </a:spcBef>
              <a:spcAft>
                <a:spcPct val="0"/>
              </a:spcAft>
              <a:defRPr/>
            </a:pPr>
            <a:fld id="{E9C3503C-EDFB-4C77-9BD3-09AAC7B9ACC0}"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a:solidFill>
                <a:srgbClr val="000000"/>
              </a:solidFill>
            </a:endParaRPr>
          </a:p>
        </p:txBody>
      </p:sp>
    </p:spTree>
    <p:extLst>
      <p:ext uri="{BB962C8B-B14F-4D97-AF65-F5344CB8AC3E}">
        <p14:creationId xmlns:p14="http://schemas.microsoft.com/office/powerpoint/2010/main" val="3763140329"/>
      </p:ext>
    </p:extLst>
  </p:cSld>
  <p:clrMap bg1="lt1" tx1="dk1" bg2="lt2" tx2="dk2" accent1="accent1" accent2="accent2" accent3="accent3" accent4="accent4" accent5="accent5" accent6="accent6" hlink="hlink" folHlink="folHlink"/>
  <p:sldLayoutIdLst>
    <p:sldLayoutId id="2147484159" r:id="rId1"/>
    <p:sldLayoutId id="2147484160" r:id="rId2"/>
    <p:sldLayoutId id="2147484161" r:id="rId3"/>
    <p:sldLayoutId id="2147484162" r:id="rId4"/>
    <p:sldLayoutId id="2147484163" r:id="rId5"/>
    <p:sldLayoutId id="2147484164" r:id="rId6"/>
    <p:sldLayoutId id="2147484165" r:id="rId7"/>
    <p:sldLayoutId id="2147484166" r:id="rId8"/>
    <p:sldLayoutId id="2147484167" r:id="rId9"/>
    <p:sldLayoutId id="2147484168" r:id="rId10"/>
    <p:sldLayoutId id="2147484169" r:id="rId11"/>
  </p:sldLayoutIdLst>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fontAlgn="base">
              <a:spcBef>
                <a:spcPct val="0"/>
              </a:spcBef>
              <a:spcAft>
                <a:spcPct val="0"/>
              </a:spcAft>
              <a:defRPr/>
            </a:pPr>
            <a:fld id="{0AD49CAD-A214-44AD-9DE4-006E27BA29F0}"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a:solidFill>
                <a:srgbClr val="000000"/>
              </a:solidFill>
            </a:endParaRPr>
          </a:p>
        </p:txBody>
      </p:sp>
    </p:spTree>
    <p:extLst>
      <p:ext uri="{BB962C8B-B14F-4D97-AF65-F5344CB8AC3E}">
        <p14:creationId xmlns:p14="http://schemas.microsoft.com/office/powerpoint/2010/main" val="2013201993"/>
      </p:ext>
    </p:extLst>
  </p:cSld>
  <p:clrMap bg1="lt1" tx1="dk1" bg2="lt2" tx2="dk2" accent1="accent1" accent2="accent2" accent3="accent3" accent4="accent4" accent5="accent5" accent6="accent6" hlink="hlink" folHlink="folHlink"/>
  <p:sldLayoutIdLst>
    <p:sldLayoutId id="2147484171" r:id="rId1"/>
    <p:sldLayoutId id="2147484172" r:id="rId2"/>
    <p:sldLayoutId id="2147484173" r:id="rId3"/>
    <p:sldLayoutId id="2147484174" r:id="rId4"/>
    <p:sldLayoutId id="2147484175" r:id="rId5"/>
    <p:sldLayoutId id="2147484176" r:id="rId6"/>
    <p:sldLayoutId id="2147484177" r:id="rId7"/>
    <p:sldLayoutId id="2147484178" r:id="rId8"/>
    <p:sldLayoutId id="2147484179" r:id="rId9"/>
    <p:sldLayoutId id="2147484180" r:id="rId10"/>
    <p:sldLayoutId id="2147484181" r:id="rId11"/>
  </p:sldLayoutIdLst>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fontAlgn="base">
              <a:spcBef>
                <a:spcPct val="0"/>
              </a:spcBef>
              <a:spcAft>
                <a:spcPct val="0"/>
              </a:spcAft>
              <a:defRPr/>
            </a:pPr>
            <a:fld id="{0AD49CAD-A214-44AD-9DE4-006E27BA29F0}"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a:solidFill>
                <a:srgbClr val="000000"/>
              </a:solidFill>
            </a:endParaRPr>
          </a:p>
        </p:txBody>
      </p:sp>
    </p:spTree>
    <p:extLst>
      <p:ext uri="{BB962C8B-B14F-4D97-AF65-F5344CB8AC3E}">
        <p14:creationId xmlns:p14="http://schemas.microsoft.com/office/powerpoint/2010/main" val="2331345982"/>
      </p:ext>
    </p:extLst>
  </p:cSld>
  <p:clrMap bg1="lt1" tx1="dk1" bg2="lt2" tx2="dk2" accent1="accent1" accent2="accent2" accent3="accent3" accent4="accent4" accent5="accent5" accent6="accent6" hlink="hlink" folHlink="folHlink"/>
  <p:sldLayoutIdLst>
    <p:sldLayoutId id="2147484195" r:id="rId1"/>
    <p:sldLayoutId id="2147484196" r:id="rId2"/>
    <p:sldLayoutId id="2147484197" r:id="rId3"/>
    <p:sldLayoutId id="2147484198" r:id="rId4"/>
    <p:sldLayoutId id="2147484199" r:id="rId5"/>
    <p:sldLayoutId id="2147484200" r:id="rId6"/>
    <p:sldLayoutId id="2147484201" r:id="rId7"/>
    <p:sldLayoutId id="2147484202" r:id="rId8"/>
    <p:sldLayoutId id="2147484203" r:id="rId9"/>
    <p:sldLayoutId id="2147484204" r:id="rId10"/>
    <p:sldLayoutId id="2147484205" r:id="rId11"/>
  </p:sldLayoutIdLst>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fontAlgn="base">
              <a:spcBef>
                <a:spcPct val="0"/>
              </a:spcBef>
              <a:spcAft>
                <a:spcPct val="0"/>
              </a:spcAft>
              <a:defRPr/>
            </a:pPr>
            <a:fld id="{0AD49CAD-A214-44AD-9DE4-006E27BA29F0}"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a:solidFill>
                <a:srgbClr val="000000"/>
              </a:solidFill>
            </a:endParaRPr>
          </a:p>
        </p:txBody>
      </p:sp>
    </p:spTree>
    <p:extLst>
      <p:ext uri="{BB962C8B-B14F-4D97-AF65-F5344CB8AC3E}">
        <p14:creationId xmlns:p14="http://schemas.microsoft.com/office/powerpoint/2010/main" val="801363830"/>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210" r:id="rId4"/>
    <p:sldLayoutId id="2147484211" r:id="rId5"/>
    <p:sldLayoutId id="2147484212" r:id="rId6"/>
    <p:sldLayoutId id="2147484213" r:id="rId7"/>
    <p:sldLayoutId id="2147484214" r:id="rId8"/>
    <p:sldLayoutId id="2147484215" r:id="rId9"/>
    <p:sldLayoutId id="2147484216" r:id="rId10"/>
    <p:sldLayoutId id="2147484217" r:id="rId11"/>
  </p:sldLayoutIdLst>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fontAlgn="base">
              <a:spcBef>
                <a:spcPct val="0"/>
              </a:spcBef>
              <a:spcAft>
                <a:spcPct val="0"/>
              </a:spcAft>
              <a:defRPr/>
            </a:pPr>
            <a:fld id="{0AD49CAD-A214-44AD-9DE4-006E27BA29F0}"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a:solidFill>
                <a:srgbClr val="000000"/>
              </a:solidFill>
            </a:endParaRPr>
          </a:p>
        </p:txBody>
      </p:sp>
    </p:spTree>
    <p:extLst>
      <p:ext uri="{BB962C8B-B14F-4D97-AF65-F5344CB8AC3E}">
        <p14:creationId xmlns:p14="http://schemas.microsoft.com/office/powerpoint/2010/main" val="2013185488"/>
      </p:ext>
    </p:extLst>
  </p:cSld>
  <p:clrMap bg1="lt1" tx1="dk1" bg2="lt2" tx2="dk2" accent1="accent1" accent2="accent2" accent3="accent3" accent4="accent4" accent5="accent5" accent6="accent6" hlink="hlink" folHlink="folHlink"/>
  <p:sldLayoutIdLst>
    <p:sldLayoutId id="2147484219" r:id="rId1"/>
    <p:sldLayoutId id="2147484220" r:id="rId2"/>
    <p:sldLayoutId id="2147484221" r:id="rId3"/>
    <p:sldLayoutId id="2147484222" r:id="rId4"/>
    <p:sldLayoutId id="2147484223" r:id="rId5"/>
    <p:sldLayoutId id="2147484224" r:id="rId6"/>
    <p:sldLayoutId id="2147484225" r:id="rId7"/>
    <p:sldLayoutId id="2147484226" r:id="rId8"/>
    <p:sldLayoutId id="2147484227" r:id="rId9"/>
    <p:sldLayoutId id="2147484228" r:id="rId10"/>
    <p:sldLayoutId id="2147484229" r:id="rId11"/>
  </p:sldLayoutIdLst>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fontAlgn="base">
              <a:spcBef>
                <a:spcPct val="0"/>
              </a:spcBef>
              <a:spcAft>
                <a:spcPct val="0"/>
              </a:spcAft>
              <a:defRPr/>
            </a:pPr>
            <a:fld id="{2888975D-37FE-4587-B34C-A4FE788D8C33}"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a:solidFill>
                <a:srgbClr val="000000"/>
              </a:solidFill>
            </a:endParaRPr>
          </a:p>
        </p:txBody>
      </p:sp>
    </p:spTree>
    <p:extLst>
      <p:ext uri="{BB962C8B-B14F-4D97-AF65-F5344CB8AC3E}">
        <p14:creationId xmlns:p14="http://schemas.microsoft.com/office/powerpoint/2010/main" val="3270180682"/>
      </p:ext>
    </p:extLst>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fontAlgn="base">
              <a:spcBef>
                <a:spcPct val="0"/>
              </a:spcBef>
              <a:spcAft>
                <a:spcPct val="0"/>
              </a:spcAft>
              <a:defRPr/>
            </a:pPr>
            <a:fld id="{2888975D-37FE-4587-B34C-A4FE788D8C33}"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a:solidFill>
                <a:srgbClr val="000000"/>
              </a:solidFill>
            </a:endParaRPr>
          </a:p>
        </p:txBody>
      </p:sp>
    </p:spTree>
    <p:extLst>
      <p:ext uri="{BB962C8B-B14F-4D97-AF65-F5344CB8AC3E}">
        <p14:creationId xmlns:p14="http://schemas.microsoft.com/office/powerpoint/2010/main" val="2230609729"/>
      </p:ext>
    </p:extLst>
  </p:cSld>
  <p:clrMap bg1="lt1" tx1="dk1" bg2="lt2" tx2="dk2" accent1="accent1" accent2="accent2" accent3="accent3" accent4="accent4" accent5="accent5" accent6="accent6" hlink="hlink" folHlink="folHlink"/>
  <p:sldLayoutIdLst>
    <p:sldLayoutId id="2147484243" r:id="rId1"/>
    <p:sldLayoutId id="2147484244" r:id="rId2"/>
    <p:sldLayoutId id="2147484245" r:id="rId3"/>
    <p:sldLayoutId id="2147484246" r:id="rId4"/>
    <p:sldLayoutId id="2147484247" r:id="rId5"/>
    <p:sldLayoutId id="2147484248" r:id="rId6"/>
    <p:sldLayoutId id="2147484249" r:id="rId7"/>
    <p:sldLayoutId id="2147484250" r:id="rId8"/>
    <p:sldLayoutId id="2147484251" r:id="rId9"/>
    <p:sldLayoutId id="2147484252" r:id="rId10"/>
    <p:sldLayoutId id="2147484253" r:id="rId11"/>
  </p:sldLayoutIdLst>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fontAlgn="base">
              <a:spcBef>
                <a:spcPct val="0"/>
              </a:spcBef>
              <a:spcAft>
                <a:spcPct val="0"/>
              </a:spcAft>
              <a:defRPr/>
            </a:pPr>
            <a:fld id="{2888975D-37FE-4587-B34C-A4FE788D8C33}"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a:solidFill>
                <a:srgbClr val="000000"/>
              </a:solidFill>
            </a:endParaRPr>
          </a:p>
        </p:txBody>
      </p:sp>
    </p:spTree>
    <p:extLst>
      <p:ext uri="{BB962C8B-B14F-4D97-AF65-F5344CB8AC3E}">
        <p14:creationId xmlns:p14="http://schemas.microsoft.com/office/powerpoint/2010/main" val="2132287010"/>
      </p:ext>
    </p:extLst>
  </p:cSld>
  <p:clrMap bg1="lt1" tx1="dk1" bg2="lt2" tx2="dk2" accent1="accent1" accent2="accent2" accent3="accent3" accent4="accent4" accent5="accent5" accent6="accent6" hlink="hlink" folHlink="folHlink"/>
  <p:sldLayoutIdLst>
    <p:sldLayoutId id="2147484255" r:id="rId1"/>
    <p:sldLayoutId id="2147484256" r:id="rId2"/>
    <p:sldLayoutId id="2147484257" r:id="rId3"/>
    <p:sldLayoutId id="2147484258" r:id="rId4"/>
    <p:sldLayoutId id="2147484259" r:id="rId5"/>
    <p:sldLayoutId id="2147484260" r:id="rId6"/>
    <p:sldLayoutId id="2147484261" r:id="rId7"/>
    <p:sldLayoutId id="2147484262" r:id="rId8"/>
    <p:sldLayoutId id="2147484263" r:id="rId9"/>
    <p:sldLayoutId id="2147484264" r:id="rId10"/>
    <p:sldLayoutId id="2147484265" r:id="rId11"/>
  </p:sldLayoutIdLst>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74650" y="371475"/>
            <a:ext cx="75914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396875" y="1362075"/>
            <a:ext cx="7896225"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8"/>
          <p:cNvSpPr>
            <a:spLocks noChangeArrowheads="1"/>
          </p:cNvSpPr>
          <p:nvPr/>
        </p:nvSpPr>
        <p:spPr bwMode="auto">
          <a:xfrm>
            <a:off x="0" y="0"/>
            <a:ext cx="9144000" cy="228600"/>
          </a:xfrm>
          <a:prstGeom prst="rect">
            <a:avLst/>
          </a:prstGeom>
          <a:solidFill>
            <a:srgbClr val="99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fontAlgn="base">
              <a:spcBef>
                <a:spcPct val="0"/>
              </a:spcBef>
              <a:spcAft>
                <a:spcPct val="0"/>
              </a:spcAft>
              <a:defRPr/>
            </a:pPr>
            <a:endParaRPr lang="en-US" altLang="zh-CN" b="0">
              <a:solidFill>
                <a:srgbClr val="000000"/>
              </a:solidFill>
              <a:latin typeface="Times New Roman" pitchFamily="18" charset="0"/>
            </a:endParaRPr>
          </a:p>
        </p:txBody>
      </p:sp>
      <p:sp>
        <p:nvSpPr>
          <p:cNvPr id="1029" name="Text Box 5"/>
          <p:cNvSpPr txBox="1">
            <a:spLocks noChangeArrowheads="1"/>
          </p:cNvSpPr>
          <p:nvPr/>
        </p:nvSpPr>
        <p:spPr bwMode="auto">
          <a:xfrm>
            <a:off x="7270750" y="-26988"/>
            <a:ext cx="1936750" cy="276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400" b="1">
                <a:solidFill>
                  <a:schemeClr val="tx1"/>
                </a:solidFill>
                <a:latin typeface="Arial Narrow" pitchFamily="34" charset="0"/>
              </a:defRPr>
            </a:lvl1pPr>
            <a:lvl2pPr marL="742950" indent="-285750" eaLnBrk="0" hangingPunct="0">
              <a:defRPr sz="2400" b="1">
                <a:solidFill>
                  <a:schemeClr val="tx1"/>
                </a:solidFill>
                <a:latin typeface="Arial Narrow" pitchFamily="34" charset="0"/>
              </a:defRPr>
            </a:lvl2pPr>
            <a:lvl3pPr marL="1143000" indent="-228600" eaLnBrk="0" hangingPunct="0">
              <a:defRPr sz="2400" b="1">
                <a:solidFill>
                  <a:schemeClr val="tx1"/>
                </a:solidFill>
                <a:latin typeface="Arial Narrow" pitchFamily="34" charset="0"/>
              </a:defRPr>
            </a:lvl3pPr>
            <a:lvl4pPr marL="1600200" indent="-228600" eaLnBrk="0" hangingPunct="0">
              <a:defRPr sz="2400" b="1">
                <a:solidFill>
                  <a:schemeClr val="tx1"/>
                </a:solidFill>
                <a:latin typeface="Arial Narrow" pitchFamily="34" charset="0"/>
              </a:defRPr>
            </a:lvl4pPr>
            <a:lvl5pPr marL="2057400" indent="-228600" eaLnBrk="0" hangingPunct="0">
              <a:defRPr sz="2400" b="1">
                <a:solidFill>
                  <a:schemeClr val="tx1"/>
                </a:solidFill>
                <a:latin typeface="Arial Narrow" pitchFamily="34" charset="0"/>
              </a:defRPr>
            </a:lvl5pPr>
            <a:lvl6pPr marL="2514600" indent="-228600" eaLnBrk="0" fontAlgn="base" hangingPunct="0">
              <a:spcBef>
                <a:spcPct val="0"/>
              </a:spcBef>
              <a:spcAft>
                <a:spcPct val="0"/>
              </a:spcAft>
              <a:defRPr sz="2400" b="1">
                <a:solidFill>
                  <a:schemeClr val="tx1"/>
                </a:solidFill>
                <a:latin typeface="Arial Narrow" pitchFamily="34" charset="0"/>
              </a:defRPr>
            </a:lvl6pPr>
            <a:lvl7pPr marL="2971800" indent="-228600" eaLnBrk="0" fontAlgn="base" hangingPunct="0">
              <a:spcBef>
                <a:spcPct val="0"/>
              </a:spcBef>
              <a:spcAft>
                <a:spcPct val="0"/>
              </a:spcAft>
              <a:defRPr sz="2400" b="1">
                <a:solidFill>
                  <a:schemeClr val="tx1"/>
                </a:solidFill>
                <a:latin typeface="Arial Narrow" pitchFamily="34" charset="0"/>
              </a:defRPr>
            </a:lvl7pPr>
            <a:lvl8pPr marL="3429000" indent="-228600" eaLnBrk="0" fontAlgn="base" hangingPunct="0">
              <a:spcBef>
                <a:spcPct val="0"/>
              </a:spcBef>
              <a:spcAft>
                <a:spcPct val="0"/>
              </a:spcAft>
              <a:defRPr sz="2400" b="1">
                <a:solidFill>
                  <a:schemeClr val="tx1"/>
                </a:solidFill>
                <a:latin typeface="Arial Narrow" pitchFamily="34" charset="0"/>
              </a:defRPr>
            </a:lvl8pPr>
            <a:lvl9pPr marL="3886200" indent="-228600" eaLnBrk="0" fontAlgn="base" hangingPunct="0">
              <a:spcBef>
                <a:spcPct val="0"/>
              </a:spcBef>
              <a:spcAft>
                <a:spcPct val="0"/>
              </a:spcAft>
              <a:defRPr sz="2400" b="1">
                <a:solidFill>
                  <a:schemeClr val="tx1"/>
                </a:solidFill>
                <a:latin typeface="Arial Narrow" pitchFamily="34" charset="0"/>
              </a:defRPr>
            </a:lvl9pPr>
          </a:lstStyle>
          <a:p>
            <a:pPr fontAlgn="base">
              <a:spcBef>
                <a:spcPct val="0"/>
              </a:spcBef>
              <a:spcAft>
                <a:spcPct val="0"/>
              </a:spcAft>
              <a:defRPr/>
            </a:pPr>
            <a:r>
              <a:rPr lang="en-US" altLang="zh-CN" sz="1200" dirty="0">
                <a:solidFill>
                  <a:srgbClr val="FFFFFF"/>
                </a:solidFill>
                <a:latin typeface="Times New Roman" pitchFamily="18" charset="0"/>
                <a:ea typeface="宋体" pitchFamily="2" charset="-122"/>
              </a:rPr>
              <a:t>Shenzhen University</a:t>
            </a:r>
          </a:p>
        </p:txBody>
      </p:sp>
      <p:sp>
        <p:nvSpPr>
          <p:cNvPr id="1030" name="Rectangle 5"/>
          <p:cNvSpPr>
            <a:spLocks noChangeArrowheads="1"/>
          </p:cNvSpPr>
          <p:nvPr/>
        </p:nvSpPr>
        <p:spPr bwMode="auto">
          <a:xfrm>
            <a:off x="8831263" y="6611938"/>
            <a:ext cx="31273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defRPr/>
            </a:pPr>
            <a:fld id="{350D09D5-D6BF-487F-B668-D77D88DABF53}" type="slidenum">
              <a:rPr lang="en-US" altLang="zh-CN" sz="1000" smtClean="0">
                <a:solidFill>
                  <a:srgbClr val="000000"/>
                </a:solidFill>
                <a:ea typeface="ＭＳ Ｐゴシック" pitchFamily="34" charset="-128"/>
              </a:rPr>
              <a:pPr fontAlgn="base">
                <a:spcBef>
                  <a:spcPct val="0"/>
                </a:spcBef>
                <a:spcAft>
                  <a:spcPct val="0"/>
                </a:spcAft>
                <a:defRPr/>
              </a:pPr>
              <a:t>‹#›</a:t>
            </a:fld>
            <a:endParaRPr lang="en-US" altLang="zh-CN" sz="1000">
              <a:solidFill>
                <a:srgbClr val="000000"/>
              </a:solidFill>
            </a:endParaRPr>
          </a:p>
        </p:txBody>
      </p:sp>
      <p:sp>
        <p:nvSpPr>
          <p:cNvPr id="1031" name="TextBox 8"/>
          <p:cNvSpPr txBox="1">
            <a:spLocks noChangeArrowheads="1"/>
          </p:cNvSpPr>
          <p:nvPr/>
        </p:nvSpPr>
        <p:spPr bwMode="auto">
          <a:xfrm>
            <a:off x="-15875" y="6629400"/>
            <a:ext cx="46497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Narrow" pitchFamily="34" charset="0"/>
              </a:defRPr>
            </a:lvl1pPr>
            <a:lvl2pPr marL="742950" indent="-285750" eaLnBrk="0" hangingPunct="0">
              <a:defRPr sz="2400" b="1">
                <a:solidFill>
                  <a:schemeClr val="tx1"/>
                </a:solidFill>
                <a:latin typeface="Arial Narrow" pitchFamily="34" charset="0"/>
              </a:defRPr>
            </a:lvl2pPr>
            <a:lvl3pPr marL="1143000" indent="-228600" eaLnBrk="0" hangingPunct="0">
              <a:defRPr sz="2400" b="1">
                <a:solidFill>
                  <a:schemeClr val="tx1"/>
                </a:solidFill>
                <a:latin typeface="Arial Narrow" pitchFamily="34" charset="0"/>
              </a:defRPr>
            </a:lvl3pPr>
            <a:lvl4pPr marL="1600200" indent="-228600" eaLnBrk="0" hangingPunct="0">
              <a:defRPr sz="2400" b="1">
                <a:solidFill>
                  <a:schemeClr val="tx1"/>
                </a:solidFill>
                <a:latin typeface="Arial Narrow" pitchFamily="34" charset="0"/>
              </a:defRPr>
            </a:lvl4pPr>
            <a:lvl5pPr marL="2057400" indent="-228600" eaLnBrk="0" hangingPunct="0">
              <a:defRPr sz="2400" b="1">
                <a:solidFill>
                  <a:schemeClr val="tx1"/>
                </a:solidFill>
                <a:latin typeface="Arial Narrow" pitchFamily="34" charset="0"/>
              </a:defRPr>
            </a:lvl5pPr>
            <a:lvl6pPr marL="2514600" indent="-228600" eaLnBrk="0" fontAlgn="base" hangingPunct="0">
              <a:spcBef>
                <a:spcPct val="0"/>
              </a:spcBef>
              <a:spcAft>
                <a:spcPct val="0"/>
              </a:spcAft>
              <a:defRPr sz="2400" b="1">
                <a:solidFill>
                  <a:schemeClr val="tx1"/>
                </a:solidFill>
                <a:latin typeface="Arial Narrow" pitchFamily="34" charset="0"/>
              </a:defRPr>
            </a:lvl6pPr>
            <a:lvl7pPr marL="2971800" indent="-228600" eaLnBrk="0" fontAlgn="base" hangingPunct="0">
              <a:spcBef>
                <a:spcPct val="0"/>
              </a:spcBef>
              <a:spcAft>
                <a:spcPct val="0"/>
              </a:spcAft>
              <a:defRPr sz="2400" b="1">
                <a:solidFill>
                  <a:schemeClr val="tx1"/>
                </a:solidFill>
                <a:latin typeface="Arial Narrow" pitchFamily="34" charset="0"/>
              </a:defRPr>
            </a:lvl7pPr>
            <a:lvl8pPr marL="3429000" indent="-228600" eaLnBrk="0" fontAlgn="base" hangingPunct="0">
              <a:spcBef>
                <a:spcPct val="0"/>
              </a:spcBef>
              <a:spcAft>
                <a:spcPct val="0"/>
              </a:spcAft>
              <a:defRPr sz="2400" b="1">
                <a:solidFill>
                  <a:schemeClr val="tx1"/>
                </a:solidFill>
                <a:latin typeface="Arial Narrow" pitchFamily="34" charset="0"/>
              </a:defRPr>
            </a:lvl8pPr>
            <a:lvl9pPr marL="3886200" indent="-228600" eaLnBrk="0" fontAlgn="base" hangingPunct="0">
              <a:spcBef>
                <a:spcPct val="0"/>
              </a:spcBef>
              <a:spcAft>
                <a:spcPct val="0"/>
              </a:spcAft>
              <a:defRPr sz="2400" b="1">
                <a:solidFill>
                  <a:schemeClr val="tx1"/>
                </a:solidFill>
                <a:latin typeface="Arial Narrow" pitchFamily="34" charset="0"/>
              </a:defRPr>
            </a:lvl9pPr>
          </a:lstStyle>
          <a:p>
            <a:pPr fontAlgn="base">
              <a:spcBef>
                <a:spcPct val="0"/>
              </a:spcBef>
              <a:spcAft>
                <a:spcPct val="0"/>
              </a:spcAft>
              <a:defRPr/>
            </a:pPr>
            <a:r>
              <a:rPr lang="en-US" altLang="zh-CN" sz="1000" b="0">
                <a:solidFill>
                  <a:srgbClr val="000000"/>
                </a:solidFill>
                <a:latin typeface="Calibri" pitchFamily="34" charset="0"/>
                <a:ea typeface="宋体" pitchFamily="2" charset="-122"/>
              </a:rPr>
              <a:t>Bryant and O’Hallaron, Computer Systems: A Programmer’s Perspective, Third Edition</a:t>
            </a:r>
          </a:p>
        </p:txBody>
      </p:sp>
    </p:spTree>
    <p:extLst>
      <p:ext uri="{BB962C8B-B14F-4D97-AF65-F5344CB8AC3E}">
        <p14:creationId xmlns:p14="http://schemas.microsoft.com/office/powerpoint/2010/main" val="2179243976"/>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Lst>
  <p:txStyles>
    <p:titleStyle>
      <a:lvl1pPr marL="119063" indent="-119063" algn="l" rtl="0" eaLnBrk="0" fontAlgn="base" hangingPunct="0">
        <a:spcBef>
          <a:spcPct val="0"/>
        </a:spcBef>
        <a:spcAft>
          <a:spcPct val="0"/>
        </a:spcAft>
        <a:defRPr sz="3600" b="1">
          <a:solidFill>
            <a:schemeClr val="tx1"/>
          </a:solidFill>
          <a:latin typeface="Calibri" pitchFamily="34" charset="0"/>
          <a:ea typeface="+mj-ea"/>
          <a:cs typeface="+mj-cs"/>
        </a:defRPr>
      </a:lvl1pPr>
      <a:lvl2pPr marL="119063" indent="-119063" algn="l" rtl="0" eaLnBrk="0" fontAlgn="base" hangingPunct="0">
        <a:spcBef>
          <a:spcPct val="0"/>
        </a:spcBef>
        <a:spcAft>
          <a:spcPct val="0"/>
        </a:spcAft>
        <a:defRPr sz="3600" b="1">
          <a:solidFill>
            <a:schemeClr val="tx1"/>
          </a:solidFill>
          <a:latin typeface="Calibri" pitchFamily="34" charset="0"/>
        </a:defRPr>
      </a:lvl2pPr>
      <a:lvl3pPr marL="119063" indent="-119063" algn="l" rtl="0" eaLnBrk="0" fontAlgn="base" hangingPunct="0">
        <a:spcBef>
          <a:spcPct val="0"/>
        </a:spcBef>
        <a:spcAft>
          <a:spcPct val="0"/>
        </a:spcAft>
        <a:defRPr sz="3600" b="1">
          <a:solidFill>
            <a:schemeClr val="tx1"/>
          </a:solidFill>
          <a:latin typeface="Calibri" pitchFamily="34" charset="0"/>
        </a:defRPr>
      </a:lvl3pPr>
      <a:lvl4pPr marL="119063" indent="-119063" algn="l" rtl="0" eaLnBrk="0" fontAlgn="base" hangingPunct="0">
        <a:spcBef>
          <a:spcPct val="0"/>
        </a:spcBef>
        <a:spcAft>
          <a:spcPct val="0"/>
        </a:spcAft>
        <a:defRPr sz="3600" b="1">
          <a:solidFill>
            <a:schemeClr val="tx1"/>
          </a:solidFill>
          <a:latin typeface="Calibri" pitchFamily="34" charset="0"/>
        </a:defRPr>
      </a:lvl4pPr>
      <a:lvl5pPr marL="119063" indent="-119063" algn="l" rtl="0" eaLnBrk="0" fontAlgn="base" hangingPunct="0">
        <a:spcBef>
          <a:spcPct val="0"/>
        </a:spcBef>
        <a:spcAft>
          <a:spcPct val="0"/>
        </a:spcAft>
        <a:defRPr sz="3600" b="1">
          <a:solidFill>
            <a:schemeClr val="tx1"/>
          </a:solidFill>
          <a:latin typeface="Calibri" pitchFamily="34" charset="0"/>
        </a:defRPr>
      </a:lvl5pPr>
      <a:lvl6pPr marL="576580" algn="l" rtl="0" eaLnBrk="1" fontAlgn="base" hangingPunct="1">
        <a:spcBef>
          <a:spcPct val="0"/>
        </a:spcBef>
        <a:spcAft>
          <a:spcPct val="0"/>
        </a:spcAft>
        <a:defRPr sz="3600" b="1">
          <a:solidFill>
            <a:schemeClr val="tx1"/>
          </a:solidFill>
          <a:latin typeface="Arial Narrow" pitchFamily="34" charset="0"/>
        </a:defRPr>
      </a:lvl6pPr>
      <a:lvl7pPr marL="1033780" algn="l" rtl="0" eaLnBrk="1" fontAlgn="base" hangingPunct="1">
        <a:spcBef>
          <a:spcPct val="0"/>
        </a:spcBef>
        <a:spcAft>
          <a:spcPct val="0"/>
        </a:spcAft>
        <a:defRPr sz="3600" b="1">
          <a:solidFill>
            <a:schemeClr val="tx1"/>
          </a:solidFill>
          <a:latin typeface="Arial Narrow" pitchFamily="34" charset="0"/>
        </a:defRPr>
      </a:lvl7pPr>
      <a:lvl8pPr marL="1490980" algn="l" rtl="0" eaLnBrk="1" fontAlgn="base" hangingPunct="1">
        <a:spcBef>
          <a:spcPct val="0"/>
        </a:spcBef>
        <a:spcAft>
          <a:spcPct val="0"/>
        </a:spcAft>
        <a:defRPr sz="3600" b="1">
          <a:solidFill>
            <a:schemeClr val="tx1"/>
          </a:solidFill>
          <a:latin typeface="Arial Narrow" pitchFamily="34" charset="0"/>
        </a:defRPr>
      </a:lvl8pPr>
      <a:lvl9pPr marL="1948180"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0" fontAlgn="base" hangingPunct="0">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0" fontAlgn="base" hangingPunct="0">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0" fontAlgn="base" hangingPunct="0">
        <a:spcBef>
          <a:spcPct val="20000"/>
        </a:spcBef>
        <a:spcAft>
          <a:spcPct val="0"/>
        </a:spcAft>
        <a:buChar char="–"/>
        <a:defRPr sz="2000">
          <a:solidFill>
            <a:schemeClr val="tx1"/>
          </a:solidFill>
          <a:latin typeface="Calibri"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74650" y="371475"/>
            <a:ext cx="75914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396875" y="1362075"/>
            <a:ext cx="7896225"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8"/>
          <p:cNvSpPr>
            <a:spLocks noChangeArrowheads="1"/>
          </p:cNvSpPr>
          <p:nvPr/>
        </p:nvSpPr>
        <p:spPr bwMode="auto">
          <a:xfrm>
            <a:off x="0" y="0"/>
            <a:ext cx="9144000" cy="228600"/>
          </a:xfrm>
          <a:prstGeom prst="rect">
            <a:avLst/>
          </a:prstGeom>
          <a:solidFill>
            <a:srgbClr val="99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fontAlgn="base">
              <a:spcBef>
                <a:spcPct val="0"/>
              </a:spcBef>
              <a:spcAft>
                <a:spcPct val="0"/>
              </a:spcAft>
              <a:defRPr/>
            </a:pPr>
            <a:endParaRPr lang="en-US" altLang="zh-CN" b="0">
              <a:solidFill>
                <a:srgbClr val="000000"/>
              </a:solidFill>
              <a:latin typeface="Times New Roman" pitchFamily="18" charset="0"/>
            </a:endParaRPr>
          </a:p>
        </p:txBody>
      </p:sp>
      <p:sp>
        <p:nvSpPr>
          <p:cNvPr id="1029" name="Text Box 5"/>
          <p:cNvSpPr txBox="1">
            <a:spLocks noChangeArrowheads="1"/>
          </p:cNvSpPr>
          <p:nvPr/>
        </p:nvSpPr>
        <p:spPr bwMode="auto">
          <a:xfrm>
            <a:off x="7270750" y="-26988"/>
            <a:ext cx="1936750" cy="276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400" b="1">
                <a:solidFill>
                  <a:schemeClr val="tx1"/>
                </a:solidFill>
                <a:latin typeface="Arial Narrow" pitchFamily="34" charset="0"/>
              </a:defRPr>
            </a:lvl1pPr>
            <a:lvl2pPr marL="742950" indent="-285750" eaLnBrk="0" hangingPunct="0">
              <a:defRPr sz="2400" b="1">
                <a:solidFill>
                  <a:schemeClr val="tx1"/>
                </a:solidFill>
                <a:latin typeface="Arial Narrow" pitchFamily="34" charset="0"/>
              </a:defRPr>
            </a:lvl2pPr>
            <a:lvl3pPr marL="1143000" indent="-228600" eaLnBrk="0" hangingPunct="0">
              <a:defRPr sz="2400" b="1">
                <a:solidFill>
                  <a:schemeClr val="tx1"/>
                </a:solidFill>
                <a:latin typeface="Arial Narrow" pitchFamily="34" charset="0"/>
              </a:defRPr>
            </a:lvl3pPr>
            <a:lvl4pPr marL="1600200" indent="-228600" eaLnBrk="0" hangingPunct="0">
              <a:defRPr sz="2400" b="1">
                <a:solidFill>
                  <a:schemeClr val="tx1"/>
                </a:solidFill>
                <a:latin typeface="Arial Narrow" pitchFamily="34" charset="0"/>
              </a:defRPr>
            </a:lvl4pPr>
            <a:lvl5pPr marL="2057400" indent="-228600" eaLnBrk="0" hangingPunct="0">
              <a:defRPr sz="2400" b="1">
                <a:solidFill>
                  <a:schemeClr val="tx1"/>
                </a:solidFill>
                <a:latin typeface="Arial Narrow" pitchFamily="34" charset="0"/>
              </a:defRPr>
            </a:lvl5pPr>
            <a:lvl6pPr marL="2514600" indent="-228600" eaLnBrk="0" fontAlgn="base" hangingPunct="0">
              <a:spcBef>
                <a:spcPct val="0"/>
              </a:spcBef>
              <a:spcAft>
                <a:spcPct val="0"/>
              </a:spcAft>
              <a:defRPr sz="2400" b="1">
                <a:solidFill>
                  <a:schemeClr val="tx1"/>
                </a:solidFill>
                <a:latin typeface="Arial Narrow" pitchFamily="34" charset="0"/>
              </a:defRPr>
            </a:lvl6pPr>
            <a:lvl7pPr marL="2971800" indent="-228600" eaLnBrk="0" fontAlgn="base" hangingPunct="0">
              <a:spcBef>
                <a:spcPct val="0"/>
              </a:spcBef>
              <a:spcAft>
                <a:spcPct val="0"/>
              </a:spcAft>
              <a:defRPr sz="2400" b="1">
                <a:solidFill>
                  <a:schemeClr val="tx1"/>
                </a:solidFill>
                <a:latin typeface="Arial Narrow" pitchFamily="34" charset="0"/>
              </a:defRPr>
            </a:lvl7pPr>
            <a:lvl8pPr marL="3429000" indent="-228600" eaLnBrk="0" fontAlgn="base" hangingPunct="0">
              <a:spcBef>
                <a:spcPct val="0"/>
              </a:spcBef>
              <a:spcAft>
                <a:spcPct val="0"/>
              </a:spcAft>
              <a:defRPr sz="2400" b="1">
                <a:solidFill>
                  <a:schemeClr val="tx1"/>
                </a:solidFill>
                <a:latin typeface="Arial Narrow" pitchFamily="34" charset="0"/>
              </a:defRPr>
            </a:lvl8pPr>
            <a:lvl9pPr marL="3886200" indent="-228600" eaLnBrk="0" fontAlgn="base" hangingPunct="0">
              <a:spcBef>
                <a:spcPct val="0"/>
              </a:spcBef>
              <a:spcAft>
                <a:spcPct val="0"/>
              </a:spcAft>
              <a:defRPr sz="2400" b="1">
                <a:solidFill>
                  <a:schemeClr val="tx1"/>
                </a:solidFill>
                <a:latin typeface="Arial Narrow" pitchFamily="34" charset="0"/>
              </a:defRPr>
            </a:lvl9pPr>
          </a:lstStyle>
          <a:p>
            <a:pPr fontAlgn="base">
              <a:spcBef>
                <a:spcPct val="0"/>
              </a:spcBef>
              <a:spcAft>
                <a:spcPct val="0"/>
              </a:spcAft>
              <a:defRPr/>
            </a:pPr>
            <a:r>
              <a:rPr lang="en-US" altLang="zh-CN" sz="1200" dirty="0">
                <a:solidFill>
                  <a:srgbClr val="FFFFFF"/>
                </a:solidFill>
                <a:latin typeface="Times New Roman" pitchFamily="18" charset="0"/>
                <a:ea typeface="宋体" pitchFamily="2" charset="-122"/>
              </a:rPr>
              <a:t>Shenzhen University</a:t>
            </a:r>
          </a:p>
        </p:txBody>
      </p:sp>
      <p:sp>
        <p:nvSpPr>
          <p:cNvPr id="1030" name="Rectangle 5"/>
          <p:cNvSpPr>
            <a:spLocks noChangeArrowheads="1"/>
          </p:cNvSpPr>
          <p:nvPr/>
        </p:nvSpPr>
        <p:spPr bwMode="auto">
          <a:xfrm>
            <a:off x="8831263" y="6611938"/>
            <a:ext cx="31273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defRPr/>
            </a:pPr>
            <a:fld id="{350D09D5-D6BF-487F-B668-D77D88DABF53}" type="slidenum">
              <a:rPr lang="en-US" altLang="zh-CN" sz="1000" smtClean="0">
                <a:solidFill>
                  <a:srgbClr val="000000"/>
                </a:solidFill>
                <a:ea typeface="ＭＳ Ｐゴシック" pitchFamily="34" charset="-128"/>
              </a:rPr>
              <a:pPr fontAlgn="base">
                <a:spcBef>
                  <a:spcPct val="0"/>
                </a:spcBef>
                <a:spcAft>
                  <a:spcPct val="0"/>
                </a:spcAft>
                <a:defRPr/>
              </a:pPr>
              <a:t>‹#›</a:t>
            </a:fld>
            <a:endParaRPr lang="en-US" altLang="zh-CN" sz="1000">
              <a:solidFill>
                <a:srgbClr val="000000"/>
              </a:solidFill>
            </a:endParaRPr>
          </a:p>
        </p:txBody>
      </p:sp>
      <p:sp>
        <p:nvSpPr>
          <p:cNvPr id="1031" name="TextBox 8"/>
          <p:cNvSpPr txBox="1">
            <a:spLocks noChangeArrowheads="1"/>
          </p:cNvSpPr>
          <p:nvPr/>
        </p:nvSpPr>
        <p:spPr bwMode="auto">
          <a:xfrm>
            <a:off x="-15875" y="6629400"/>
            <a:ext cx="46497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Narrow" pitchFamily="34" charset="0"/>
              </a:defRPr>
            </a:lvl1pPr>
            <a:lvl2pPr marL="742950" indent="-285750" eaLnBrk="0" hangingPunct="0">
              <a:defRPr sz="2400" b="1">
                <a:solidFill>
                  <a:schemeClr val="tx1"/>
                </a:solidFill>
                <a:latin typeface="Arial Narrow" pitchFamily="34" charset="0"/>
              </a:defRPr>
            </a:lvl2pPr>
            <a:lvl3pPr marL="1143000" indent="-228600" eaLnBrk="0" hangingPunct="0">
              <a:defRPr sz="2400" b="1">
                <a:solidFill>
                  <a:schemeClr val="tx1"/>
                </a:solidFill>
                <a:latin typeface="Arial Narrow" pitchFamily="34" charset="0"/>
              </a:defRPr>
            </a:lvl3pPr>
            <a:lvl4pPr marL="1600200" indent="-228600" eaLnBrk="0" hangingPunct="0">
              <a:defRPr sz="2400" b="1">
                <a:solidFill>
                  <a:schemeClr val="tx1"/>
                </a:solidFill>
                <a:latin typeface="Arial Narrow" pitchFamily="34" charset="0"/>
              </a:defRPr>
            </a:lvl4pPr>
            <a:lvl5pPr marL="2057400" indent="-228600" eaLnBrk="0" hangingPunct="0">
              <a:defRPr sz="2400" b="1">
                <a:solidFill>
                  <a:schemeClr val="tx1"/>
                </a:solidFill>
                <a:latin typeface="Arial Narrow" pitchFamily="34" charset="0"/>
              </a:defRPr>
            </a:lvl5pPr>
            <a:lvl6pPr marL="2514600" indent="-228600" eaLnBrk="0" fontAlgn="base" hangingPunct="0">
              <a:spcBef>
                <a:spcPct val="0"/>
              </a:spcBef>
              <a:spcAft>
                <a:spcPct val="0"/>
              </a:spcAft>
              <a:defRPr sz="2400" b="1">
                <a:solidFill>
                  <a:schemeClr val="tx1"/>
                </a:solidFill>
                <a:latin typeface="Arial Narrow" pitchFamily="34" charset="0"/>
              </a:defRPr>
            </a:lvl6pPr>
            <a:lvl7pPr marL="2971800" indent="-228600" eaLnBrk="0" fontAlgn="base" hangingPunct="0">
              <a:spcBef>
                <a:spcPct val="0"/>
              </a:spcBef>
              <a:spcAft>
                <a:spcPct val="0"/>
              </a:spcAft>
              <a:defRPr sz="2400" b="1">
                <a:solidFill>
                  <a:schemeClr val="tx1"/>
                </a:solidFill>
                <a:latin typeface="Arial Narrow" pitchFamily="34" charset="0"/>
              </a:defRPr>
            </a:lvl7pPr>
            <a:lvl8pPr marL="3429000" indent="-228600" eaLnBrk="0" fontAlgn="base" hangingPunct="0">
              <a:spcBef>
                <a:spcPct val="0"/>
              </a:spcBef>
              <a:spcAft>
                <a:spcPct val="0"/>
              </a:spcAft>
              <a:defRPr sz="2400" b="1">
                <a:solidFill>
                  <a:schemeClr val="tx1"/>
                </a:solidFill>
                <a:latin typeface="Arial Narrow" pitchFamily="34" charset="0"/>
              </a:defRPr>
            </a:lvl8pPr>
            <a:lvl9pPr marL="3886200" indent="-228600" eaLnBrk="0" fontAlgn="base" hangingPunct="0">
              <a:spcBef>
                <a:spcPct val="0"/>
              </a:spcBef>
              <a:spcAft>
                <a:spcPct val="0"/>
              </a:spcAft>
              <a:defRPr sz="2400" b="1">
                <a:solidFill>
                  <a:schemeClr val="tx1"/>
                </a:solidFill>
                <a:latin typeface="Arial Narrow" pitchFamily="34" charset="0"/>
              </a:defRPr>
            </a:lvl9pPr>
          </a:lstStyle>
          <a:p>
            <a:pPr fontAlgn="base">
              <a:spcBef>
                <a:spcPct val="0"/>
              </a:spcBef>
              <a:spcAft>
                <a:spcPct val="0"/>
              </a:spcAft>
              <a:defRPr/>
            </a:pPr>
            <a:r>
              <a:rPr lang="en-US" altLang="zh-CN" sz="1000" b="0">
                <a:solidFill>
                  <a:srgbClr val="000000"/>
                </a:solidFill>
                <a:latin typeface="Calibri" pitchFamily="34" charset="0"/>
                <a:ea typeface="宋体" pitchFamily="2" charset="-122"/>
              </a:rPr>
              <a:t>Bryant and O’Hallaron, Computer Systems: A Programmer’s Perspective, Third Edition</a:t>
            </a:r>
          </a:p>
        </p:txBody>
      </p:sp>
    </p:spTree>
    <p:extLst>
      <p:ext uri="{BB962C8B-B14F-4D97-AF65-F5344CB8AC3E}">
        <p14:creationId xmlns:p14="http://schemas.microsoft.com/office/powerpoint/2010/main" val="1726571641"/>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txStyles>
    <p:titleStyle>
      <a:lvl1pPr marL="119063" indent="-119063" algn="l" rtl="0" eaLnBrk="0" fontAlgn="base" hangingPunct="0">
        <a:spcBef>
          <a:spcPct val="0"/>
        </a:spcBef>
        <a:spcAft>
          <a:spcPct val="0"/>
        </a:spcAft>
        <a:defRPr sz="3600" b="1">
          <a:solidFill>
            <a:schemeClr val="tx1"/>
          </a:solidFill>
          <a:latin typeface="Calibri" pitchFamily="34" charset="0"/>
          <a:ea typeface="+mj-ea"/>
          <a:cs typeface="+mj-cs"/>
        </a:defRPr>
      </a:lvl1pPr>
      <a:lvl2pPr marL="119063" indent="-119063" algn="l" rtl="0" eaLnBrk="0" fontAlgn="base" hangingPunct="0">
        <a:spcBef>
          <a:spcPct val="0"/>
        </a:spcBef>
        <a:spcAft>
          <a:spcPct val="0"/>
        </a:spcAft>
        <a:defRPr sz="3600" b="1">
          <a:solidFill>
            <a:schemeClr val="tx1"/>
          </a:solidFill>
          <a:latin typeface="Calibri" pitchFamily="34" charset="0"/>
        </a:defRPr>
      </a:lvl2pPr>
      <a:lvl3pPr marL="119063" indent="-119063" algn="l" rtl="0" eaLnBrk="0" fontAlgn="base" hangingPunct="0">
        <a:spcBef>
          <a:spcPct val="0"/>
        </a:spcBef>
        <a:spcAft>
          <a:spcPct val="0"/>
        </a:spcAft>
        <a:defRPr sz="3600" b="1">
          <a:solidFill>
            <a:schemeClr val="tx1"/>
          </a:solidFill>
          <a:latin typeface="Calibri" pitchFamily="34" charset="0"/>
        </a:defRPr>
      </a:lvl3pPr>
      <a:lvl4pPr marL="119063" indent="-119063" algn="l" rtl="0" eaLnBrk="0" fontAlgn="base" hangingPunct="0">
        <a:spcBef>
          <a:spcPct val="0"/>
        </a:spcBef>
        <a:spcAft>
          <a:spcPct val="0"/>
        </a:spcAft>
        <a:defRPr sz="3600" b="1">
          <a:solidFill>
            <a:schemeClr val="tx1"/>
          </a:solidFill>
          <a:latin typeface="Calibri" pitchFamily="34" charset="0"/>
        </a:defRPr>
      </a:lvl4pPr>
      <a:lvl5pPr marL="119063" indent="-119063" algn="l" rtl="0" eaLnBrk="0" fontAlgn="base" hangingPunct="0">
        <a:spcBef>
          <a:spcPct val="0"/>
        </a:spcBef>
        <a:spcAft>
          <a:spcPct val="0"/>
        </a:spcAft>
        <a:defRPr sz="3600" b="1">
          <a:solidFill>
            <a:schemeClr val="tx1"/>
          </a:solidFill>
          <a:latin typeface="Calibri" pitchFamily="34" charset="0"/>
        </a:defRPr>
      </a:lvl5pPr>
      <a:lvl6pPr marL="576580" algn="l" rtl="0" eaLnBrk="1" fontAlgn="base" hangingPunct="1">
        <a:spcBef>
          <a:spcPct val="0"/>
        </a:spcBef>
        <a:spcAft>
          <a:spcPct val="0"/>
        </a:spcAft>
        <a:defRPr sz="3600" b="1">
          <a:solidFill>
            <a:schemeClr val="tx1"/>
          </a:solidFill>
          <a:latin typeface="Arial Narrow" pitchFamily="34" charset="0"/>
        </a:defRPr>
      </a:lvl6pPr>
      <a:lvl7pPr marL="1033780" algn="l" rtl="0" eaLnBrk="1" fontAlgn="base" hangingPunct="1">
        <a:spcBef>
          <a:spcPct val="0"/>
        </a:spcBef>
        <a:spcAft>
          <a:spcPct val="0"/>
        </a:spcAft>
        <a:defRPr sz="3600" b="1">
          <a:solidFill>
            <a:schemeClr val="tx1"/>
          </a:solidFill>
          <a:latin typeface="Arial Narrow" pitchFamily="34" charset="0"/>
        </a:defRPr>
      </a:lvl7pPr>
      <a:lvl8pPr marL="1490980" algn="l" rtl="0" eaLnBrk="1" fontAlgn="base" hangingPunct="1">
        <a:spcBef>
          <a:spcPct val="0"/>
        </a:spcBef>
        <a:spcAft>
          <a:spcPct val="0"/>
        </a:spcAft>
        <a:defRPr sz="3600" b="1">
          <a:solidFill>
            <a:schemeClr val="tx1"/>
          </a:solidFill>
          <a:latin typeface="Arial Narrow" pitchFamily="34" charset="0"/>
        </a:defRPr>
      </a:lvl8pPr>
      <a:lvl9pPr marL="1948180"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0" fontAlgn="base" hangingPunct="0">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0" fontAlgn="base" hangingPunct="0">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0" fontAlgn="base" hangingPunct="0">
        <a:spcBef>
          <a:spcPct val="20000"/>
        </a:spcBef>
        <a:spcAft>
          <a:spcPct val="0"/>
        </a:spcAft>
        <a:buChar char="–"/>
        <a:defRPr sz="2000">
          <a:solidFill>
            <a:schemeClr val="tx1"/>
          </a:solidFill>
          <a:latin typeface="Calibri"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74650" y="371475"/>
            <a:ext cx="75914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396875" y="1362075"/>
            <a:ext cx="7896225"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8"/>
          <p:cNvSpPr>
            <a:spLocks noChangeArrowheads="1"/>
          </p:cNvSpPr>
          <p:nvPr/>
        </p:nvSpPr>
        <p:spPr bwMode="auto">
          <a:xfrm>
            <a:off x="0" y="0"/>
            <a:ext cx="9144000" cy="228600"/>
          </a:xfrm>
          <a:prstGeom prst="rect">
            <a:avLst/>
          </a:prstGeom>
          <a:solidFill>
            <a:srgbClr val="99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fontAlgn="base">
              <a:spcBef>
                <a:spcPct val="0"/>
              </a:spcBef>
              <a:spcAft>
                <a:spcPct val="0"/>
              </a:spcAft>
              <a:defRPr/>
            </a:pPr>
            <a:endParaRPr lang="en-US" altLang="zh-CN" b="0">
              <a:solidFill>
                <a:srgbClr val="000000"/>
              </a:solidFill>
              <a:latin typeface="Times New Roman" pitchFamily="18" charset="0"/>
            </a:endParaRPr>
          </a:p>
        </p:txBody>
      </p:sp>
      <p:sp>
        <p:nvSpPr>
          <p:cNvPr id="1029" name="Text Box 5"/>
          <p:cNvSpPr txBox="1">
            <a:spLocks noChangeArrowheads="1"/>
          </p:cNvSpPr>
          <p:nvPr/>
        </p:nvSpPr>
        <p:spPr bwMode="auto">
          <a:xfrm>
            <a:off x="7270750" y="-26988"/>
            <a:ext cx="1936750" cy="276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400" b="1">
                <a:solidFill>
                  <a:schemeClr val="tx1"/>
                </a:solidFill>
                <a:latin typeface="Arial Narrow" pitchFamily="34" charset="0"/>
              </a:defRPr>
            </a:lvl1pPr>
            <a:lvl2pPr marL="742950" indent="-285750" eaLnBrk="0" hangingPunct="0">
              <a:defRPr sz="2400" b="1">
                <a:solidFill>
                  <a:schemeClr val="tx1"/>
                </a:solidFill>
                <a:latin typeface="Arial Narrow" pitchFamily="34" charset="0"/>
              </a:defRPr>
            </a:lvl2pPr>
            <a:lvl3pPr marL="1143000" indent="-228600" eaLnBrk="0" hangingPunct="0">
              <a:defRPr sz="2400" b="1">
                <a:solidFill>
                  <a:schemeClr val="tx1"/>
                </a:solidFill>
                <a:latin typeface="Arial Narrow" pitchFamily="34" charset="0"/>
              </a:defRPr>
            </a:lvl3pPr>
            <a:lvl4pPr marL="1600200" indent="-228600" eaLnBrk="0" hangingPunct="0">
              <a:defRPr sz="2400" b="1">
                <a:solidFill>
                  <a:schemeClr val="tx1"/>
                </a:solidFill>
                <a:latin typeface="Arial Narrow" pitchFamily="34" charset="0"/>
              </a:defRPr>
            </a:lvl4pPr>
            <a:lvl5pPr marL="2057400" indent="-228600" eaLnBrk="0" hangingPunct="0">
              <a:defRPr sz="2400" b="1">
                <a:solidFill>
                  <a:schemeClr val="tx1"/>
                </a:solidFill>
                <a:latin typeface="Arial Narrow" pitchFamily="34" charset="0"/>
              </a:defRPr>
            </a:lvl5pPr>
            <a:lvl6pPr marL="2514600" indent="-228600" eaLnBrk="0" fontAlgn="base" hangingPunct="0">
              <a:spcBef>
                <a:spcPct val="0"/>
              </a:spcBef>
              <a:spcAft>
                <a:spcPct val="0"/>
              </a:spcAft>
              <a:defRPr sz="2400" b="1">
                <a:solidFill>
                  <a:schemeClr val="tx1"/>
                </a:solidFill>
                <a:latin typeface="Arial Narrow" pitchFamily="34" charset="0"/>
              </a:defRPr>
            </a:lvl6pPr>
            <a:lvl7pPr marL="2971800" indent="-228600" eaLnBrk="0" fontAlgn="base" hangingPunct="0">
              <a:spcBef>
                <a:spcPct val="0"/>
              </a:spcBef>
              <a:spcAft>
                <a:spcPct val="0"/>
              </a:spcAft>
              <a:defRPr sz="2400" b="1">
                <a:solidFill>
                  <a:schemeClr val="tx1"/>
                </a:solidFill>
                <a:latin typeface="Arial Narrow" pitchFamily="34" charset="0"/>
              </a:defRPr>
            </a:lvl7pPr>
            <a:lvl8pPr marL="3429000" indent="-228600" eaLnBrk="0" fontAlgn="base" hangingPunct="0">
              <a:spcBef>
                <a:spcPct val="0"/>
              </a:spcBef>
              <a:spcAft>
                <a:spcPct val="0"/>
              </a:spcAft>
              <a:defRPr sz="2400" b="1">
                <a:solidFill>
                  <a:schemeClr val="tx1"/>
                </a:solidFill>
                <a:latin typeface="Arial Narrow" pitchFamily="34" charset="0"/>
              </a:defRPr>
            </a:lvl8pPr>
            <a:lvl9pPr marL="3886200" indent="-228600" eaLnBrk="0" fontAlgn="base" hangingPunct="0">
              <a:spcBef>
                <a:spcPct val="0"/>
              </a:spcBef>
              <a:spcAft>
                <a:spcPct val="0"/>
              </a:spcAft>
              <a:defRPr sz="2400" b="1">
                <a:solidFill>
                  <a:schemeClr val="tx1"/>
                </a:solidFill>
                <a:latin typeface="Arial Narrow" pitchFamily="34" charset="0"/>
              </a:defRPr>
            </a:lvl9pPr>
          </a:lstStyle>
          <a:p>
            <a:pPr fontAlgn="base">
              <a:spcBef>
                <a:spcPct val="0"/>
              </a:spcBef>
              <a:spcAft>
                <a:spcPct val="0"/>
              </a:spcAft>
              <a:defRPr/>
            </a:pPr>
            <a:r>
              <a:rPr lang="en-US" altLang="zh-CN" sz="1200" dirty="0">
                <a:solidFill>
                  <a:srgbClr val="FFFFFF"/>
                </a:solidFill>
                <a:latin typeface="Times New Roman" pitchFamily="18" charset="0"/>
                <a:ea typeface="宋体" pitchFamily="2" charset="-122"/>
              </a:rPr>
              <a:t>Shenzhen University</a:t>
            </a:r>
          </a:p>
        </p:txBody>
      </p:sp>
      <p:sp>
        <p:nvSpPr>
          <p:cNvPr id="1030" name="Rectangle 5"/>
          <p:cNvSpPr>
            <a:spLocks noChangeArrowheads="1"/>
          </p:cNvSpPr>
          <p:nvPr/>
        </p:nvSpPr>
        <p:spPr bwMode="auto">
          <a:xfrm>
            <a:off x="8831263" y="6611938"/>
            <a:ext cx="31273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defRPr/>
            </a:pPr>
            <a:fld id="{350D09D5-D6BF-487F-B668-D77D88DABF53}" type="slidenum">
              <a:rPr lang="en-US" altLang="zh-CN" sz="1000" smtClean="0">
                <a:solidFill>
                  <a:srgbClr val="000000"/>
                </a:solidFill>
                <a:ea typeface="ＭＳ Ｐゴシック" pitchFamily="34" charset="-128"/>
              </a:rPr>
              <a:pPr fontAlgn="base">
                <a:spcBef>
                  <a:spcPct val="0"/>
                </a:spcBef>
                <a:spcAft>
                  <a:spcPct val="0"/>
                </a:spcAft>
                <a:defRPr/>
              </a:pPr>
              <a:t>‹#›</a:t>
            </a:fld>
            <a:endParaRPr lang="en-US" altLang="zh-CN" sz="1000">
              <a:solidFill>
                <a:srgbClr val="000000"/>
              </a:solidFill>
            </a:endParaRPr>
          </a:p>
        </p:txBody>
      </p:sp>
      <p:sp>
        <p:nvSpPr>
          <p:cNvPr id="1031" name="TextBox 8"/>
          <p:cNvSpPr txBox="1">
            <a:spLocks noChangeArrowheads="1"/>
          </p:cNvSpPr>
          <p:nvPr/>
        </p:nvSpPr>
        <p:spPr bwMode="auto">
          <a:xfrm>
            <a:off x="-15875" y="6629400"/>
            <a:ext cx="46497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Narrow" pitchFamily="34" charset="0"/>
              </a:defRPr>
            </a:lvl1pPr>
            <a:lvl2pPr marL="742950" indent="-285750" eaLnBrk="0" hangingPunct="0">
              <a:defRPr sz="2400" b="1">
                <a:solidFill>
                  <a:schemeClr val="tx1"/>
                </a:solidFill>
                <a:latin typeface="Arial Narrow" pitchFamily="34" charset="0"/>
              </a:defRPr>
            </a:lvl2pPr>
            <a:lvl3pPr marL="1143000" indent="-228600" eaLnBrk="0" hangingPunct="0">
              <a:defRPr sz="2400" b="1">
                <a:solidFill>
                  <a:schemeClr val="tx1"/>
                </a:solidFill>
                <a:latin typeface="Arial Narrow" pitchFamily="34" charset="0"/>
              </a:defRPr>
            </a:lvl3pPr>
            <a:lvl4pPr marL="1600200" indent="-228600" eaLnBrk="0" hangingPunct="0">
              <a:defRPr sz="2400" b="1">
                <a:solidFill>
                  <a:schemeClr val="tx1"/>
                </a:solidFill>
                <a:latin typeface="Arial Narrow" pitchFamily="34" charset="0"/>
              </a:defRPr>
            </a:lvl4pPr>
            <a:lvl5pPr marL="2057400" indent="-228600" eaLnBrk="0" hangingPunct="0">
              <a:defRPr sz="2400" b="1">
                <a:solidFill>
                  <a:schemeClr val="tx1"/>
                </a:solidFill>
                <a:latin typeface="Arial Narrow" pitchFamily="34" charset="0"/>
              </a:defRPr>
            </a:lvl5pPr>
            <a:lvl6pPr marL="2514600" indent="-228600" eaLnBrk="0" fontAlgn="base" hangingPunct="0">
              <a:spcBef>
                <a:spcPct val="0"/>
              </a:spcBef>
              <a:spcAft>
                <a:spcPct val="0"/>
              </a:spcAft>
              <a:defRPr sz="2400" b="1">
                <a:solidFill>
                  <a:schemeClr val="tx1"/>
                </a:solidFill>
                <a:latin typeface="Arial Narrow" pitchFamily="34" charset="0"/>
              </a:defRPr>
            </a:lvl6pPr>
            <a:lvl7pPr marL="2971800" indent="-228600" eaLnBrk="0" fontAlgn="base" hangingPunct="0">
              <a:spcBef>
                <a:spcPct val="0"/>
              </a:spcBef>
              <a:spcAft>
                <a:spcPct val="0"/>
              </a:spcAft>
              <a:defRPr sz="2400" b="1">
                <a:solidFill>
                  <a:schemeClr val="tx1"/>
                </a:solidFill>
                <a:latin typeface="Arial Narrow" pitchFamily="34" charset="0"/>
              </a:defRPr>
            </a:lvl7pPr>
            <a:lvl8pPr marL="3429000" indent="-228600" eaLnBrk="0" fontAlgn="base" hangingPunct="0">
              <a:spcBef>
                <a:spcPct val="0"/>
              </a:spcBef>
              <a:spcAft>
                <a:spcPct val="0"/>
              </a:spcAft>
              <a:defRPr sz="2400" b="1">
                <a:solidFill>
                  <a:schemeClr val="tx1"/>
                </a:solidFill>
                <a:latin typeface="Arial Narrow" pitchFamily="34" charset="0"/>
              </a:defRPr>
            </a:lvl8pPr>
            <a:lvl9pPr marL="3886200" indent="-228600" eaLnBrk="0" fontAlgn="base" hangingPunct="0">
              <a:spcBef>
                <a:spcPct val="0"/>
              </a:spcBef>
              <a:spcAft>
                <a:spcPct val="0"/>
              </a:spcAft>
              <a:defRPr sz="2400" b="1">
                <a:solidFill>
                  <a:schemeClr val="tx1"/>
                </a:solidFill>
                <a:latin typeface="Arial Narrow" pitchFamily="34" charset="0"/>
              </a:defRPr>
            </a:lvl9pPr>
          </a:lstStyle>
          <a:p>
            <a:pPr fontAlgn="base">
              <a:spcBef>
                <a:spcPct val="0"/>
              </a:spcBef>
              <a:spcAft>
                <a:spcPct val="0"/>
              </a:spcAft>
              <a:defRPr/>
            </a:pPr>
            <a:r>
              <a:rPr lang="en-US" altLang="zh-CN" sz="1000" b="0">
                <a:solidFill>
                  <a:srgbClr val="000000"/>
                </a:solidFill>
                <a:latin typeface="Calibri" pitchFamily="34" charset="0"/>
                <a:ea typeface="宋体" pitchFamily="2" charset="-122"/>
              </a:rPr>
              <a:t>Bryant and O’Hallaron, Computer Systems: A Programmer’s Perspective, Third Edition</a:t>
            </a:r>
          </a:p>
        </p:txBody>
      </p:sp>
    </p:spTree>
    <p:extLst>
      <p:ext uri="{BB962C8B-B14F-4D97-AF65-F5344CB8AC3E}">
        <p14:creationId xmlns:p14="http://schemas.microsoft.com/office/powerpoint/2010/main" val="3002520849"/>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Lst>
  <p:txStyles>
    <p:titleStyle>
      <a:lvl1pPr marL="119063" indent="-119063" algn="l" rtl="0" eaLnBrk="0" fontAlgn="base" hangingPunct="0">
        <a:spcBef>
          <a:spcPct val="0"/>
        </a:spcBef>
        <a:spcAft>
          <a:spcPct val="0"/>
        </a:spcAft>
        <a:defRPr sz="3600" b="1">
          <a:solidFill>
            <a:schemeClr val="tx1"/>
          </a:solidFill>
          <a:latin typeface="Calibri" pitchFamily="34" charset="0"/>
          <a:ea typeface="+mj-ea"/>
          <a:cs typeface="+mj-cs"/>
        </a:defRPr>
      </a:lvl1pPr>
      <a:lvl2pPr marL="119063" indent="-119063" algn="l" rtl="0" eaLnBrk="0" fontAlgn="base" hangingPunct="0">
        <a:spcBef>
          <a:spcPct val="0"/>
        </a:spcBef>
        <a:spcAft>
          <a:spcPct val="0"/>
        </a:spcAft>
        <a:defRPr sz="3600" b="1">
          <a:solidFill>
            <a:schemeClr val="tx1"/>
          </a:solidFill>
          <a:latin typeface="Calibri" pitchFamily="34" charset="0"/>
        </a:defRPr>
      </a:lvl2pPr>
      <a:lvl3pPr marL="119063" indent="-119063" algn="l" rtl="0" eaLnBrk="0" fontAlgn="base" hangingPunct="0">
        <a:spcBef>
          <a:spcPct val="0"/>
        </a:spcBef>
        <a:spcAft>
          <a:spcPct val="0"/>
        </a:spcAft>
        <a:defRPr sz="3600" b="1">
          <a:solidFill>
            <a:schemeClr val="tx1"/>
          </a:solidFill>
          <a:latin typeface="Calibri" pitchFamily="34" charset="0"/>
        </a:defRPr>
      </a:lvl3pPr>
      <a:lvl4pPr marL="119063" indent="-119063" algn="l" rtl="0" eaLnBrk="0" fontAlgn="base" hangingPunct="0">
        <a:spcBef>
          <a:spcPct val="0"/>
        </a:spcBef>
        <a:spcAft>
          <a:spcPct val="0"/>
        </a:spcAft>
        <a:defRPr sz="3600" b="1">
          <a:solidFill>
            <a:schemeClr val="tx1"/>
          </a:solidFill>
          <a:latin typeface="Calibri" pitchFamily="34" charset="0"/>
        </a:defRPr>
      </a:lvl4pPr>
      <a:lvl5pPr marL="119063" indent="-119063" algn="l" rtl="0" eaLnBrk="0" fontAlgn="base" hangingPunct="0">
        <a:spcBef>
          <a:spcPct val="0"/>
        </a:spcBef>
        <a:spcAft>
          <a:spcPct val="0"/>
        </a:spcAft>
        <a:defRPr sz="3600" b="1">
          <a:solidFill>
            <a:schemeClr val="tx1"/>
          </a:solidFill>
          <a:latin typeface="Calibri" pitchFamily="34" charset="0"/>
        </a:defRPr>
      </a:lvl5pPr>
      <a:lvl6pPr marL="576580" algn="l" rtl="0" eaLnBrk="1" fontAlgn="base" hangingPunct="1">
        <a:spcBef>
          <a:spcPct val="0"/>
        </a:spcBef>
        <a:spcAft>
          <a:spcPct val="0"/>
        </a:spcAft>
        <a:defRPr sz="3600" b="1">
          <a:solidFill>
            <a:schemeClr val="tx1"/>
          </a:solidFill>
          <a:latin typeface="Arial Narrow" pitchFamily="34" charset="0"/>
        </a:defRPr>
      </a:lvl6pPr>
      <a:lvl7pPr marL="1033780" algn="l" rtl="0" eaLnBrk="1" fontAlgn="base" hangingPunct="1">
        <a:spcBef>
          <a:spcPct val="0"/>
        </a:spcBef>
        <a:spcAft>
          <a:spcPct val="0"/>
        </a:spcAft>
        <a:defRPr sz="3600" b="1">
          <a:solidFill>
            <a:schemeClr val="tx1"/>
          </a:solidFill>
          <a:latin typeface="Arial Narrow" pitchFamily="34" charset="0"/>
        </a:defRPr>
      </a:lvl7pPr>
      <a:lvl8pPr marL="1490980" algn="l" rtl="0" eaLnBrk="1" fontAlgn="base" hangingPunct="1">
        <a:spcBef>
          <a:spcPct val="0"/>
        </a:spcBef>
        <a:spcAft>
          <a:spcPct val="0"/>
        </a:spcAft>
        <a:defRPr sz="3600" b="1">
          <a:solidFill>
            <a:schemeClr val="tx1"/>
          </a:solidFill>
          <a:latin typeface="Arial Narrow" pitchFamily="34" charset="0"/>
        </a:defRPr>
      </a:lvl8pPr>
      <a:lvl9pPr marL="1948180"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0" fontAlgn="base" hangingPunct="0">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0" fontAlgn="base" hangingPunct="0">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0" fontAlgn="base" hangingPunct="0">
        <a:spcBef>
          <a:spcPct val="20000"/>
        </a:spcBef>
        <a:spcAft>
          <a:spcPct val="0"/>
        </a:spcAft>
        <a:buChar char="–"/>
        <a:defRPr sz="2000">
          <a:solidFill>
            <a:schemeClr val="tx1"/>
          </a:solidFill>
          <a:latin typeface="Calibri"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74650" y="371475"/>
            <a:ext cx="75914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396875" y="1362075"/>
            <a:ext cx="7896225"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8"/>
          <p:cNvSpPr>
            <a:spLocks noChangeArrowheads="1"/>
          </p:cNvSpPr>
          <p:nvPr/>
        </p:nvSpPr>
        <p:spPr bwMode="auto">
          <a:xfrm>
            <a:off x="0" y="0"/>
            <a:ext cx="9144000" cy="228600"/>
          </a:xfrm>
          <a:prstGeom prst="rect">
            <a:avLst/>
          </a:prstGeom>
          <a:solidFill>
            <a:srgbClr val="99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fontAlgn="base">
              <a:spcBef>
                <a:spcPct val="0"/>
              </a:spcBef>
              <a:spcAft>
                <a:spcPct val="0"/>
              </a:spcAft>
              <a:defRPr/>
            </a:pPr>
            <a:endParaRPr lang="en-US" altLang="zh-CN" b="0">
              <a:solidFill>
                <a:srgbClr val="000000"/>
              </a:solidFill>
              <a:latin typeface="Times New Roman" pitchFamily="18" charset="0"/>
            </a:endParaRPr>
          </a:p>
        </p:txBody>
      </p:sp>
      <p:sp>
        <p:nvSpPr>
          <p:cNvPr id="1029" name="Text Box 5"/>
          <p:cNvSpPr txBox="1">
            <a:spLocks noChangeArrowheads="1"/>
          </p:cNvSpPr>
          <p:nvPr/>
        </p:nvSpPr>
        <p:spPr bwMode="auto">
          <a:xfrm>
            <a:off x="7270750" y="-26988"/>
            <a:ext cx="1936750" cy="276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400" b="1">
                <a:solidFill>
                  <a:schemeClr val="tx1"/>
                </a:solidFill>
                <a:latin typeface="Arial Narrow" pitchFamily="34" charset="0"/>
              </a:defRPr>
            </a:lvl1pPr>
            <a:lvl2pPr marL="742950" indent="-285750" eaLnBrk="0" hangingPunct="0">
              <a:defRPr sz="2400" b="1">
                <a:solidFill>
                  <a:schemeClr val="tx1"/>
                </a:solidFill>
                <a:latin typeface="Arial Narrow" pitchFamily="34" charset="0"/>
              </a:defRPr>
            </a:lvl2pPr>
            <a:lvl3pPr marL="1143000" indent="-228600" eaLnBrk="0" hangingPunct="0">
              <a:defRPr sz="2400" b="1">
                <a:solidFill>
                  <a:schemeClr val="tx1"/>
                </a:solidFill>
                <a:latin typeface="Arial Narrow" pitchFamily="34" charset="0"/>
              </a:defRPr>
            </a:lvl3pPr>
            <a:lvl4pPr marL="1600200" indent="-228600" eaLnBrk="0" hangingPunct="0">
              <a:defRPr sz="2400" b="1">
                <a:solidFill>
                  <a:schemeClr val="tx1"/>
                </a:solidFill>
                <a:latin typeface="Arial Narrow" pitchFamily="34" charset="0"/>
              </a:defRPr>
            </a:lvl4pPr>
            <a:lvl5pPr marL="2057400" indent="-228600" eaLnBrk="0" hangingPunct="0">
              <a:defRPr sz="2400" b="1">
                <a:solidFill>
                  <a:schemeClr val="tx1"/>
                </a:solidFill>
                <a:latin typeface="Arial Narrow" pitchFamily="34" charset="0"/>
              </a:defRPr>
            </a:lvl5pPr>
            <a:lvl6pPr marL="2514600" indent="-228600" eaLnBrk="0" fontAlgn="base" hangingPunct="0">
              <a:spcBef>
                <a:spcPct val="0"/>
              </a:spcBef>
              <a:spcAft>
                <a:spcPct val="0"/>
              </a:spcAft>
              <a:defRPr sz="2400" b="1">
                <a:solidFill>
                  <a:schemeClr val="tx1"/>
                </a:solidFill>
                <a:latin typeface="Arial Narrow" pitchFamily="34" charset="0"/>
              </a:defRPr>
            </a:lvl6pPr>
            <a:lvl7pPr marL="2971800" indent="-228600" eaLnBrk="0" fontAlgn="base" hangingPunct="0">
              <a:spcBef>
                <a:spcPct val="0"/>
              </a:spcBef>
              <a:spcAft>
                <a:spcPct val="0"/>
              </a:spcAft>
              <a:defRPr sz="2400" b="1">
                <a:solidFill>
                  <a:schemeClr val="tx1"/>
                </a:solidFill>
                <a:latin typeface="Arial Narrow" pitchFamily="34" charset="0"/>
              </a:defRPr>
            </a:lvl7pPr>
            <a:lvl8pPr marL="3429000" indent="-228600" eaLnBrk="0" fontAlgn="base" hangingPunct="0">
              <a:spcBef>
                <a:spcPct val="0"/>
              </a:spcBef>
              <a:spcAft>
                <a:spcPct val="0"/>
              </a:spcAft>
              <a:defRPr sz="2400" b="1">
                <a:solidFill>
                  <a:schemeClr val="tx1"/>
                </a:solidFill>
                <a:latin typeface="Arial Narrow" pitchFamily="34" charset="0"/>
              </a:defRPr>
            </a:lvl8pPr>
            <a:lvl9pPr marL="3886200" indent="-228600" eaLnBrk="0" fontAlgn="base" hangingPunct="0">
              <a:spcBef>
                <a:spcPct val="0"/>
              </a:spcBef>
              <a:spcAft>
                <a:spcPct val="0"/>
              </a:spcAft>
              <a:defRPr sz="2400" b="1">
                <a:solidFill>
                  <a:schemeClr val="tx1"/>
                </a:solidFill>
                <a:latin typeface="Arial Narrow" pitchFamily="34" charset="0"/>
              </a:defRPr>
            </a:lvl9pPr>
          </a:lstStyle>
          <a:p>
            <a:pPr fontAlgn="base">
              <a:spcBef>
                <a:spcPct val="0"/>
              </a:spcBef>
              <a:spcAft>
                <a:spcPct val="0"/>
              </a:spcAft>
              <a:defRPr/>
            </a:pPr>
            <a:r>
              <a:rPr lang="en-US" altLang="zh-CN" sz="1200" dirty="0">
                <a:solidFill>
                  <a:srgbClr val="FFFFFF"/>
                </a:solidFill>
                <a:latin typeface="Times New Roman" pitchFamily="18" charset="0"/>
                <a:ea typeface="宋体" pitchFamily="2" charset="-122"/>
              </a:rPr>
              <a:t>Shenzhen University</a:t>
            </a:r>
          </a:p>
        </p:txBody>
      </p:sp>
      <p:sp>
        <p:nvSpPr>
          <p:cNvPr id="1030" name="Rectangle 5"/>
          <p:cNvSpPr>
            <a:spLocks noChangeArrowheads="1"/>
          </p:cNvSpPr>
          <p:nvPr/>
        </p:nvSpPr>
        <p:spPr bwMode="auto">
          <a:xfrm>
            <a:off x="8831263" y="6611938"/>
            <a:ext cx="31273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defRPr/>
            </a:pPr>
            <a:fld id="{350D09D5-D6BF-487F-B668-D77D88DABF53}" type="slidenum">
              <a:rPr lang="en-US" altLang="zh-CN" sz="1000" smtClean="0">
                <a:solidFill>
                  <a:srgbClr val="000000"/>
                </a:solidFill>
                <a:ea typeface="ＭＳ Ｐゴシック" pitchFamily="34" charset="-128"/>
              </a:rPr>
              <a:pPr fontAlgn="base">
                <a:spcBef>
                  <a:spcPct val="0"/>
                </a:spcBef>
                <a:spcAft>
                  <a:spcPct val="0"/>
                </a:spcAft>
                <a:defRPr/>
              </a:pPr>
              <a:t>‹#›</a:t>
            </a:fld>
            <a:endParaRPr lang="en-US" altLang="zh-CN" sz="1000">
              <a:solidFill>
                <a:srgbClr val="000000"/>
              </a:solidFill>
            </a:endParaRPr>
          </a:p>
        </p:txBody>
      </p:sp>
      <p:sp>
        <p:nvSpPr>
          <p:cNvPr id="1031" name="TextBox 8"/>
          <p:cNvSpPr txBox="1">
            <a:spLocks noChangeArrowheads="1"/>
          </p:cNvSpPr>
          <p:nvPr/>
        </p:nvSpPr>
        <p:spPr bwMode="auto">
          <a:xfrm>
            <a:off x="-15875" y="6629400"/>
            <a:ext cx="46497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Narrow" pitchFamily="34" charset="0"/>
              </a:defRPr>
            </a:lvl1pPr>
            <a:lvl2pPr marL="742950" indent="-285750" eaLnBrk="0" hangingPunct="0">
              <a:defRPr sz="2400" b="1">
                <a:solidFill>
                  <a:schemeClr val="tx1"/>
                </a:solidFill>
                <a:latin typeface="Arial Narrow" pitchFamily="34" charset="0"/>
              </a:defRPr>
            </a:lvl2pPr>
            <a:lvl3pPr marL="1143000" indent="-228600" eaLnBrk="0" hangingPunct="0">
              <a:defRPr sz="2400" b="1">
                <a:solidFill>
                  <a:schemeClr val="tx1"/>
                </a:solidFill>
                <a:latin typeface="Arial Narrow" pitchFamily="34" charset="0"/>
              </a:defRPr>
            </a:lvl3pPr>
            <a:lvl4pPr marL="1600200" indent="-228600" eaLnBrk="0" hangingPunct="0">
              <a:defRPr sz="2400" b="1">
                <a:solidFill>
                  <a:schemeClr val="tx1"/>
                </a:solidFill>
                <a:latin typeface="Arial Narrow" pitchFamily="34" charset="0"/>
              </a:defRPr>
            </a:lvl4pPr>
            <a:lvl5pPr marL="2057400" indent="-228600" eaLnBrk="0" hangingPunct="0">
              <a:defRPr sz="2400" b="1">
                <a:solidFill>
                  <a:schemeClr val="tx1"/>
                </a:solidFill>
                <a:latin typeface="Arial Narrow" pitchFamily="34" charset="0"/>
              </a:defRPr>
            </a:lvl5pPr>
            <a:lvl6pPr marL="2514600" indent="-228600" eaLnBrk="0" fontAlgn="base" hangingPunct="0">
              <a:spcBef>
                <a:spcPct val="0"/>
              </a:spcBef>
              <a:spcAft>
                <a:spcPct val="0"/>
              </a:spcAft>
              <a:defRPr sz="2400" b="1">
                <a:solidFill>
                  <a:schemeClr val="tx1"/>
                </a:solidFill>
                <a:latin typeface="Arial Narrow" pitchFamily="34" charset="0"/>
              </a:defRPr>
            </a:lvl6pPr>
            <a:lvl7pPr marL="2971800" indent="-228600" eaLnBrk="0" fontAlgn="base" hangingPunct="0">
              <a:spcBef>
                <a:spcPct val="0"/>
              </a:spcBef>
              <a:spcAft>
                <a:spcPct val="0"/>
              </a:spcAft>
              <a:defRPr sz="2400" b="1">
                <a:solidFill>
                  <a:schemeClr val="tx1"/>
                </a:solidFill>
                <a:latin typeface="Arial Narrow" pitchFamily="34" charset="0"/>
              </a:defRPr>
            </a:lvl7pPr>
            <a:lvl8pPr marL="3429000" indent="-228600" eaLnBrk="0" fontAlgn="base" hangingPunct="0">
              <a:spcBef>
                <a:spcPct val="0"/>
              </a:spcBef>
              <a:spcAft>
                <a:spcPct val="0"/>
              </a:spcAft>
              <a:defRPr sz="2400" b="1">
                <a:solidFill>
                  <a:schemeClr val="tx1"/>
                </a:solidFill>
                <a:latin typeface="Arial Narrow" pitchFamily="34" charset="0"/>
              </a:defRPr>
            </a:lvl8pPr>
            <a:lvl9pPr marL="3886200" indent="-228600" eaLnBrk="0" fontAlgn="base" hangingPunct="0">
              <a:spcBef>
                <a:spcPct val="0"/>
              </a:spcBef>
              <a:spcAft>
                <a:spcPct val="0"/>
              </a:spcAft>
              <a:defRPr sz="2400" b="1">
                <a:solidFill>
                  <a:schemeClr val="tx1"/>
                </a:solidFill>
                <a:latin typeface="Arial Narrow" pitchFamily="34" charset="0"/>
              </a:defRPr>
            </a:lvl9pPr>
          </a:lstStyle>
          <a:p>
            <a:pPr fontAlgn="base">
              <a:spcBef>
                <a:spcPct val="0"/>
              </a:spcBef>
              <a:spcAft>
                <a:spcPct val="0"/>
              </a:spcAft>
              <a:defRPr/>
            </a:pPr>
            <a:r>
              <a:rPr lang="en-US" altLang="zh-CN" sz="1000" b="0">
                <a:solidFill>
                  <a:srgbClr val="000000"/>
                </a:solidFill>
                <a:latin typeface="Calibri" pitchFamily="34" charset="0"/>
                <a:ea typeface="宋体" pitchFamily="2" charset="-122"/>
              </a:rPr>
              <a:t>Bryant and O’Hallaron, Computer Systems: A Programmer’s Perspective, Third Edition</a:t>
            </a:r>
          </a:p>
        </p:txBody>
      </p:sp>
    </p:spTree>
    <p:extLst>
      <p:ext uri="{BB962C8B-B14F-4D97-AF65-F5344CB8AC3E}">
        <p14:creationId xmlns:p14="http://schemas.microsoft.com/office/powerpoint/2010/main" val="819765327"/>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Lst>
  <p:txStyles>
    <p:titleStyle>
      <a:lvl1pPr marL="119063" indent="-119063" algn="l" rtl="0" eaLnBrk="0" fontAlgn="base" hangingPunct="0">
        <a:spcBef>
          <a:spcPct val="0"/>
        </a:spcBef>
        <a:spcAft>
          <a:spcPct val="0"/>
        </a:spcAft>
        <a:defRPr sz="3600" b="1">
          <a:solidFill>
            <a:schemeClr val="tx1"/>
          </a:solidFill>
          <a:latin typeface="Calibri" pitchFamily="34" charset="0"/>
          <a:ea typeface="+mj-ea"/>
          <a:cs typeface="+mj-cs"/>
        </a:defRPr>
      </a:lvl1pPr>
      <a:lvl2pPr marL="119063" indent="-119063" algn="l" rtl="0" eaLnBrk="0" fontAlgn="base" hangingPunct="0">
        <a:spcBef>
          <a:spcPct val="0"/>
        </a:spcBef>
        <a:spcAft>
          <a:spcPct val="0"/>
        </a:spcAft>
        <a:defRPr sz="3600" b="1">
          <a:solidFill>
            <a:schemeClr val="tx1"/>
          </a:solidFill>
          <a:latin typeface="Calibri" pitchFamily="34" charset="0"/>
        </a:defRPr>
      </a:lvl2pPr>
      <a:lvl3pPr marL="119063" indent="-119063" algn="l" rtl="0" eaLnBrk="0" fontAlgn="base" hangingPunct="0">
        <a:spcBef>
          <a:spcPct val="0"/>
        </a:spcBef>
        <a:spcAft>
          <a:spcPct val="0"/>
        </a:spcAft>
        <a:defRPr sz="3600" b="1">
          <a:solidFill>
            <a:schemeClr val="tx1"/>
          </a:solidFill>
          <a:latin typeface="Calibri" pitchFamily="34" charset="0"/>
        </a:defRPr>
      </a:lvl3pPr>
      <a:lvl4pPr marL="119063" indent="-119063" algn="l" rtl="0" eaLnBrk="0" fontAlgn="base" hangingPunct="0">
        <a:spcBef>
          <a:spcPct val="0"/>
        </a:spcBef>
        <a:spcAft>
          <a:spcPct val="0"/>
        </a:spcAft>
        <a:defRPr sz="3600" b="1">
          <a:solidFill>
            <a:schemeClr val="tx1"/>
          </a:solidFill>
          <a:latin typeface="Calibri" pitchFamily="34" charset="0"/>
        </a:defRPr>
      </a:lvl4pPr>
      <a:lvl5pPr marL="119063" indent="-119063" algn="l" rtl="0" eaLnBrk="0" fontAlgn="base" hangingPunct="0">
        <a:spcBef>
          <a:spcPct val="0"/>
        </a:spcBef>
        <a:spcAft>
          <a:spcPct val="0"/>
        </a:spcAft>
        <a:defRPr sz="3600" b="1">
          <a:solidFill>
            <a:schemeClr val="tx1"/>
          </a:solidFill>
          <a:latin typeface="Calibri" pitchFamily="34" charset="0"/>
        </a:defRPr>
      </a:lvl5pPr>
      <a:lvl6pPr marL="576580" algn="l" rtl="0" eaLnBrk="1" fontAlgn="base" hangingPunct="1">
        <a:spcBef>
          <a:spcPct val="0"/>
        </a:spcBef>
        <a:spcAft>
          <a:spcPct val="0"/>
        </a:spcAft>
        <a:defRPr sz="3600" b="1">
          <a:solidFill>
            <a:schemeClr val="tx1"/>
          </a:solidFill>
          <a:latin typeface="Arial Narrow" pitchFamily="34" charset="0"/>
        </a:defRPr>
      </a:lvl6pPr>
      <a:lvl7pPr marL="1033780" algn="l" rtl="0" eaLnBrk="1" fontAlgn="base" hangingPunct="1">
        <a:spcBef>
          <a:spcPct val="0"/>
        </a:spcBef>
        <a:spcAft>
          <a:spcPct val="0"/>
        </a:spcAft>
        <a:defRPr sz="3600" b="1">
          <a:solidFill>
            <a:schemeClr val="tx1"/>
          </a:solidFill>
          <a:latin typeface="Arial Narrow" pitchFamily="34" charset="0"/>
        </a:defRPr>
      </a:lvl7pPr>
      <a:lvl8pPr marL="1490980" algn="l" rtl="0" eaLnBrk="1" fontAlgn="base" hangingPunct="1">
        <a:spcBef>
          <a:spcPct val="0"/>
        </a:spcBef>
        <a:spcAft>
          <a:spcPct val="0"/>
        </a:spcAft>
        <a:defRPr sz="3600" b="1">
          <a:solidFill>
            <a:schemeClr val="tx1"/>
          </a:solidFill>
          <a:latin typeface="Arial Narrow" pitchFamily="34" charset="0"/>
        </a:defRPr>
      </a:lvl8pPr>
      <a:lvl9pPr marL="1948180"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0" fontAlgn="base" hangingPunct="0">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0" fontAlgn="base" hangingPunct="0">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0" fontAlgn="base" hangingPunct="0">
        <a:spcBef>
          <a:spcPct val="20000"/>
        </a:spcBef>
        <a:spcAft>
          <a:spcPct val="0"/>
        </a:spcAft>
        <a:buChar char="–"/>
        <a:defRPr sz="2000">
          <a:solidFill>
            <a:schemeClr val="tx1"/>
          </a:solidFill>
          <a:latin typeface="Calibri"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74650" y="371475"/>
            <a:ext cx="75914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396875" y="1362075"/>
            <a:ext cx="7896225"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8"/>
          <p:cNvSpPr>
            <a:spLocks noChangeArrowheads="1"/>
          </p:cNvSpPr>
          <p:nvPr/>
        </p:nvSpPr>
        <p:spPr bwMode="auto">
          <a:xfrm>
            <a:off x="0" y="0"/>
            <a:ext cx="9144000" cy="228600"/>
          </a:xfrm>
          <a:prstGeom prst="rect">
            <a:avLst/>
          </a:prstGeom>
          <a:solidFill>
            <a:srgbClr val="99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fontAlgn="base">
              <a:spcBef>
                <a:spcPct val="0"/>
              </a:spcBef>
              <a:spcAft>
                <a:spcPct val="0"/>
              </a:spcAft>
              <a:defRPr/>
            </a:pPr>
            <a:endParaRPr lang="en-US" altLang="zh-CN" b="0">
              <a:solidFill>
                <a:srgbClr val="000000"/>
              </a:solidFill>
              <a:latin typeface="Times New Roman" pitchFamily="18" charset="0"/>
            </a:endParaRPr>
          </a:p>
        </p:txBody>
      </p:sp>
      <p:sp>
        <p:nvSpPr>
          <p:cNvPr id="1029" name="Text Box 5"/>
          <p:cNvSpPr txBox="1">
            <a:spLocks noChangeArrowheads="1"/>
          </p:cNvSpPr>
          <p:nvPr/>
        </p:nvSpPr>
        <p:spPr bwMode="auto">
          <a:xfrm>
            <a:off x="7162800" y="-26988"/>
            <a:ext cx="2044700" cy="276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400" b="1">
                <a:solidFill>
                  <a:schemeClr val="tx1"/>
                </a:solidFill>
                <a:latin typeface="Arial Narrow" pitchFamily="34" charset="0"/>
              </a:defRPr>
            </a:lvl1pPr>
            <a:lvl2pPr marL="742950" indent="-285750" eaLnBrk="0" hangingPunct="0">
              <a:defRPr sz="2400" b="1">
                <a:solidFill>
                  <a:schemeClr val="tx1"/>
                </a:solidFill>
                <a:latin typeface="Arial Narrow" pitchFamily="34" charset="0"/>
              </a:defRPr>
            </a:lvl2pPr>
            <a:lvl3pPr marL="1143000" indent="-228600" eaLnBrk="0" hangingPunct="0">
              <a:defRPr sz="2400" b="1">
                <a:solidFill>
                  <a:schemeClr val="tx1"/>
                </a:solidFill>
                <a:latin typeface="Arial Narrow" pitchFamily="34" charset="0"/>
              </a:defRPr>
            </a:lvl3pPr>
            <a:lvl4pPr marL="1600200" indent="-228600" eaLnBrk="0" hangingPunct="0">
              <a:defRPr sz="2400" b="1">
                <a:solidFill>
                  <a:schemeClr val="tx1"/>
                </a:solidFill>
                <a:latin typeface="Arial Narrow" pitchFamily="34" charset="0"/>
              </a:defRPr>
            </a:lvl4pPr>
            <a:lvl5pPr marL="2057400" indent="-228600" eaLnBrk="0" hangingPunct="0">
              <a:defRPr sz="2400" b="1">
                <a:solidFill>
                  <a:schemeClr val="tx1"/>
                </a:solidFill>
                <a:latin typeface="Arial Narrow" pitchFamily="34" charset="0"/>
              </a:defRPr>
            </a:lvl5pPr>
            <a:lvl6pPr marL="2514600" indent="-228600" eaLnBrk="0" fontAlgn="base" hangingPunct="0">
              <a:spcBef>
                <a:spcPct val="0"/>
              </a:spcBef>
              <a:spcAft>
                <a:spcPct val="0"/>
              </a:spcAft>
              <a:defRPr sz="2400" b="1">
                <a:solidFill>
                  <a:schemeClr val="tx1"/>
                </a:solidFill>
                <a:latin typeface="Arial Narrow" pitchFamily="34" charset="0"/>
              </a:defRPr>
            </a:lvl6pPr>
            <a:lvl7pPr marL="2971800" indent="-228600" eaLnBrk="0" fontAlgn="base" hangingPunct="0">
              <a:spcBef>
                <a:spcPct val="0"/>
              </a:spcBef>
              <a:spcAft>
                <a:spcPct val="0"/>
              </a:spcAft>
              <a:defRPr sz="2400" b="1">
                <a:solidFill>
                  <a:schemeClr val="tx1"/>
                </a:solidFill>
                <a:latin typeface="Arial Narrow" pitchFamily="34" charset="0"/>
              </a:defRPr>
            </a:lvl7pPr>
            <a:lvl8pPr marL="3429000" indent="-228600" eaLnBrk="0" fontAlgn="base" hangingPunct="0">
              <a:spcBef>
                <a:spcPct val="0"/>
              </a:spcBef>
              <a:spcAft>
                <a:spcPct val="0"/>
              </a:spcAft>
              <a:defRPr sz="2400" b="1">
                <a:solidFill>
                  <a:schemeClr val="tx1"/>
                </a:solidFill>
                <a:latin typeface="Arial Narrow" pitchFamily="34" charset="0"/>
              </a:defRPr>
            </a:lvl8pPr>
            <a:lvl9pPr marL="3886200" indent="-228600" eaLnBrk="0" fontAlgn="base" hangingPunct="0">
              <a:spcBef>
                <a:spcPct val="0"/>
              </a:spcBef>
              <a:spcAft>
                <a:spcPct val="0"/>
              </a:spcAft>
              <a:defRPr sz="2400" b="1">
                <a:solidFill>
                  <a:schemeClr val="tx1"/>
                </a:solidFill>
                <a:latin typeface="Arial Narrow" pitchFamily="34" charset="0"/>
              </a:defRPr>
            </a:lvl9pPr>
          </a:lstStyle>
          <a:p>
            <a:pPr fontAlgn="base">
              <a:spcBef>
                <a:spcPct val="0"/>
              </a:spcBef>
              <a:spcAft>
                <a:spcPct val="0"/>
              </a:spcAft>
              <a:defRPr/>
            </a:pPr>
            <a:r>
              <a:rPr lang="en-US" altLang="zh-CN" sz="1200" dirty="0">
                <a:solidFill>
                  <a:srgbClr val="FFFFFF"/>
                </a:solidFill>
                <a:latin typeface="Times New Roman" pitchFamily="18" charset="0"/>
                <a:ea typeface="宋体" pitchFamily="2" charset="-122"/>
              </a:rPr>
              <a:t>Shenzhen University</a:t>
            </a:r>
          </a:p>
        </p:txBody>
      </p:sp>
      <p:sp>
        <p:nvSpPr>
          <p:cNvPr id="1030" name="Rectangle 5"/>
          <p:cNvSpPr>
            <a:spLocks noChangeArrowheads="1"/>
          </p:cNvSpPr>
          <p:nvPr/>
        </p:nvSpPr>
        <p:spPr bwMode="auto">
          <a:xfrm>
            <a:off x="8831263" y="6611938"/>
            <a:ext cx="31273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defRPr/>
            </a:pPr>
            <a:fld id="{05D23D5C-073D-4925-BED5-CEDD6515FA2C}" type="slidenum">
              <a:rPr lang="en-US" altLang="zh-CN" sz="1000" smtClean="0">
                <a:solidFill>
                  <a:srgbClr val="000000"/>
                </a:solidFill>
                <a:ea typeface="ＭＳ Ｐゴシック" pitchFamily="34" charset="-128"/>
              </a:rPr>
              <a:pPr fontAlgn="base">
                <a:spcBef>
                  <a:spcPct val="0"/>
                </a:spcBef>
                <a:spcAft>
                  <a:spcPct val="0"/>
                </a:spcAft>
                <a:defRPr/>
              </a:pPr>
              <a:t>‹#›</a:t>
            </a:fld>
            <a:endParaRPr lang="en-US" altLang="zh-CN" sz="1000">
              <a:solidFill>
                <a:srgbClr val="000000"/>
              </a:solidFill>
            </a:endParaRPr>
          </a:p>
        </p:txBody>
      </p:sp>
      <p:sp>
        <p:nvSpPr>
          <p:cNvPr id="1031" name="TextBox 8"/>
          <p:cNvSpPr txBox="1">
            <a:spLocks noChangeArrowheads="1"/>
          </p:cNvSpPr>
          <p:nvPr/>
        </p:nvSpPr>
        <p:spPr bwMode="auto">
          <a:xfrm>
            <a:off x="-15875" y="6629400"/>
            <a:ext cx="46497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Narrow" pitchFamily="34" charset="0"/>
              </a:defRPr>
            </a:lvl1pPr>
            <a:lvl2pPr marL="742950" indent="-285750" eaLnBrk="0" hangingPunct="0">
              <a:defRPr sz="2400" b="1">
                <a:solidFill>
                  <a:schemeClr val="tx1"/>
                </a:solidFill>
                <a:latin typeface="Arial Narrow" pitchFamily="34" charset="0"/>
              </a:defRPr>
            </a:lvl2pPr>
            <a:lvl3pPr marL="1143000" indent="-228600" eaLnBrk="0" hangingPunct="0">
              <a:defRPr sz="2400" b="1">
                <a:solidFill>
                  <a:schemeClr val="tx1"/>
                </a:solidFill>
                <a:latin typeface="Arial Narrow" pitchFamily="34" charset="0"/>
              </a:defRPr>
            </a:lvl3pPr>
            <a:lvl4pPr marL="1600200" indent="-228600" eaLnBrk="0" hangingPunct="0">
              <a:defRPr sz="2400" b="1">
                <a:solidFill>
                  <a:schemeClr val="tx1"/>
                </a:solidFill>
                <a:latin typeface="Arial Narrow" pitchFamily="34" charset="0"/>
              </a:defRPr>
            </a:lvl4pPr>
            <a:lvl5pPr marL="2057400" indent="-228600" eaLnBrk="0" hangingPunct="0">
              <a:defRPr sz="2400" b="1">
                <a:solidFill>
                  <a:schemeClr val="tx1"/>
                </a:solidFill>
                <a:latin typeface="Arial Narrow" pitchFamily="34" charset="0"/>
              </a:defRPr>
            </a:lvl5pPr>
            <a:lvl6pPr marL="2514600" indent="-228600" eaLnBrk="0" fontAlgn="base" hangingPunct="0">
              <a:spcBef>
                <a:spcPct val="0"/>
              </a:spcBef>
              <a:spcAft>
                <a:spcPct val="0"/>
              </a:spcAft>
              <a:defRPr sz="2400" b="1">
                <a:solidFill>
                  <a:schemeClr val="tx1"/>
                </a:solidFill>
                <a:latin typeface="Arial Narrow" pitchFamily="34" charset="0"/>
              </a:defRPr>
            </a:lvl6pPr>
            <a:lvl7pPr marL="2971800" indent="-228600" eaLnBrk="0" fontAlgn="base" hangingPunct="0">
              <a:spcBef>
                <a:spcPct val="0"/>
              </a:spcBef>
              <a:spcAft>
                <a:spcPct val="0"/>
              </a:spcAft>
              <a:defRPr sz="2400" b="1">
                <a:solidFill>
                  <a:schemeClr val="tx1"/>
                </a:solidFill>
                <a:latin typeface="Arial Narrow" pitchFamily="34" charset="0"/>
              </a:defRPr>
            </a:lvl7pPr>
            <a:lvl8pPr marL="3429000" indent="-228600" eaLnBrk="0" fontAlgn="base" hangingPunct="0">
              <a:spcBef>
                <a:spcPct val="0"/>
              </a:spcBef>
              <a:spcAft>
                <a:spcPct val="0"/>
              </a:spcAft>
              <a:defRPr sz="2400" b="1">
                <a:solidFill>
                  <a:schemeClr val="tx1"/>
                </a:solidFill>
                <a:latin typeface="Arial Narrow" pitchFamily="34" charset="0"/>
              </a:defRPr>
            </a:lvl8pPr>
            <a:lvl9pPr marL="3886200" indent="-228600" eaLnBrk="0" fontAlgn="base" hangingPunct="0">
              <a:spcBef>
                <a:spcPct val="0"/>
              </a:spcBef>
              <a:spcAft>
                <a:spcPct val="0"/>
              </a:spcAft>
              <a:defRPr sz="2400" b="1">
                <a:solidFill>
                  <a:schemeClr val="tx1"/>
                </a:solidFill>
                <a:latin typeface="Arial Narrow" pitchFamily="34" charset="0"/>
              </a:defRPr>
            </a:lvl9pPr>
          </a:lstStyle>
          <a:p>
            <a:pPr fontAlgn="base">
              <a:spcBef>
                <a:spcPct val="0"/>
              </a:spcBef>
              <a:spcAft>
                <a:spcPct val="0"/>
              </a:spcAft>
              <a:defRPr/>
            </a:pPr>
            <a:r>
              <a:rPr lang="en-US" altLang="zh-CN" sz="1000" b="0">
                <a:solidFill>
                  <a:srgbClr val="000000"/>
                </a:solidFill>
                <a:latin typeface="Calibri" pitchFamily="34" charset="0"/>
                <a:ea typeface="宋体" pitchFamily="2" charset="-122"/>
              </a:rPr>
              <a:t>Bryant and O’Hallaron, Computer Systems: A Programmer’s Perspective, Third Edition</a:t>
            </a:r>
          </a:p>
        </p:txBody>
      </p:sp>
    </p:spTree>
    <p:extLst>
      <p:ext uri="{BB962C8B-B14F-4D97-AF65-F5344CB8AC3E}">
        <p14:creationId xmlns:p14="http://schemas.microsoft.com/office/powerpoint/2010/main" val="3265487144"/>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Lst>
  <p:txStyles>
    <p:titleStyle>
      <a:lvl1pPr marL="119063" indent="-119063" algn="l" rtl="0" eaLnBrk="0" fontAlgn="base" hangingPunct="0">
        <a:spcBef>
          <a:spcPct val="0"/>
        </a:spcBef>
        <a:spcAft>
          <a:spcPct val="0"/>
        </a:spcAft>
        <a:defRPr sz="3600" b="1">
          <a:solidFill>
            <a:schemeClr val="tx1"/>
          </a:solidFill>
          <a:latin typeface="Calibri" pitchFamily="34" charset="0"/>
          <a:ea typeface="+mj-ea"/>
          <a:cs typeface="+mj-cs"/>
        </a:defRPr>
      </a:lvl1pPr>
      <a:lvl2pPr marL="119063" indent="-119063" algn="l" rtl="0" eaLnBrk="0" fontAlgn="base" hangingPunct="0">
        <a:spcBef>
          <a:spcPct val="0"/>
        </a:spcBef>
        <a:spcAft>
          <a:spcPct val="0"/>
        </a:spcAft>
        <a:defRPr sz="3600" b="1">
          <a:solidFill>
            <a:schemeClr val="tx1"/>
          </a:solidFill>
          <a:latin typeface="Calibri" pitchFamily="34" charset="0"/>
        </a:defRPr>
      </a:lvl2pPr>
      <a:lvl3pPr marL="119063" indent="-119063" algn="l" rtl="0" eaLnBrk="0" fontAlgn="base" hangingPunct="0">
        <a:spcBef>
          <a:spcPct val="0"/>
        </a:spcBef>
        <a:spcAft>
          <a:spcPct val="0"/>
        </a:spcAft>
        <a:defRPr sz="3600" b="1">
          <a:solidFill>
            <a:schemeClr val="tx1"/>
          </a:solidFill>
          <a:latin typeface="Calibri" pitchFamily="34" charset="0"/>
        </a:defRPr>
      </a:lvl3pPr>
      <a:lvl4pPr marL="119063" indent="-119063" algn="l" rtl="0" eaLnBrk="0" fontAlgn="base" hangingPunct="0">
        <a:spcBef>
          <a:spcPct val="0"/>
        </a:spcBef>
        <a:spcAft>
          <a:spcPct val="0"/>
        </a:spcAft>
        <a:defRPr sz="3600" b="1">
          <a:solidFill>
            <a:schemeClr val="tx1"/>
          </a:solidFill>
          <a:latin typeface="Calibri" pitchFamily="34" charset="0"/>
        </a:defRPr>
      </a:lvl4pPr>
      <a:lvl5pPr marL="119063" indent="-119063" algn="l" rtl="0" eaLnBrk="0" fontAlgn="base" hangingPunct="0">
        <a:spcBef>
          <a:spcPct val="0"/>
        </a:spcBef>
        <a:spcAft>
          <a:spcPct val="0"/>
        </a:spcAft>
        <a:defRPr sz="3600" b="1">
          <a:solidFill>
            <a:schemeClr val="tx1"/>
          </a:solidFill>
          <a:latin typeface="Calibri" pitchFamily="34" charset="0"/>
        </a:defRPr>
      </a:lvl5pPr>
      <a:lvl6pPr marL="576580" algn="l" rtl="0" eaLnBrk="1" fontAlgn="base" hangingPunct="1">
        <a:spcBef>
          <a:spcPct val="0"/>
        </a:spcBef>
        <a:spcAft>
          <a:spcPct val="0"/>
        </a:spcAft>
        <a:defRPr sz="3600" b="1">
          <a:solidFill>
            <a:schemeClr val="tx1"/>
          </a:solidFill>
          <a:latin typeface="Arial Narrow" pitchFamily="34" charset="0"/>
        </a:defRPr>
      </a:lvl6pPr>
      <a:lvl7pPr marL="1033780" algn="l" rtl="0" eaLnBrk="1" fontAlgn="base" hangingPunct="1">
        <a:spcBef>
          <a:spcPct val="0"/>
        </a:spcBef>
        <a:spcAft>
          <a:spcPct val="0"/>
        </a:spcAft>
        <a:defRPr sz="3600" b="1">
          <a:solidFill>
            <a:schemeClr val="tx1"/>
          </a:solidFill>
          <a:latin typeface="Arial Narrow" pitchFamily="34" charset="0"/>
        </a:defRPr>
      </a:lvl7pPr>
      <a:lvl8pPr marL="1490980" algn="l" rtl="0" eaLnBrk="1" fontAlgn="base" hangingPunct="1">
        <a:spcBef>
          <a:spcPct val="0"/>
        </a:spcBef>
        <a:spcAft>
          <a:spcPct val="0"/>
        </a:spcAft>
        <a:defRPr sz="3600" b="1">
          <a:solidFill>
            <a:schemeClr val="tx1"/>
          </a:solidFill>
          <a:latin typeface="Arial Narrow" pitchFamily="34" charset="0"/>
        </a:defRPr>
      </a:lvl8pPr>
      <a:lvl9pPr marL="1948180"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0" fontAlgn="base" hangingPunct="0">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0" fontAlgn="base" hangingPunct="0">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0" fontAlgn="base" hangingPunct="0">
        <a:spcBef>
          <a:spcPct val="20000"/>
        </a:spcBef>
        <a:spcAft>
          <a:spcPct val="0"/>
        </a:spcAft>
        <a:buChar char="–"/>
        <a:defRPr sz="2000">
          <a:solidFill>
            <a:schemeClr val="tx1"/>
          </a:solidFill>
          <a:latin typeface="Calibri"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74650" y="371475"/>
            <a:ext cx="75914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396875" y="1362075"/>
            <a:ext cx="7896225"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8"/>
          <p:cNvSpPr>
            <a:spLocks noChangeArrowheads="1"/>
          </p:cNvSpPr>
          <p:nvPr/>
        </p:nvSpPr>
        <p:spPr bwMode="auto">
          <a:xfrm>
            <a:off x="0" y="0"/>
            <a:ext cx="9144000" cy="228600"/>
          </a:xfrm>
          <a:prstGeom prst="rect">
            <a:avLst/>
          </a:prstGeom>
          <a:solidFill>
            <a:srgbClr val="99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fontAlgn="base">
              <a:spcBef>
                <a:spcPct val="0"/>
              </a:spcBef>
              <a:spcAft>
                <a:spcPct val="0"/>
              </a:spcAft>
              <a:defRPr/>
            </a:pPr>
            <a:endParaRPr lang="en-US" altLang="zh-CN" b="0">
              <a:solidFill>
                <a:srgbClr val="000000"/>
              </a:solidFill>
              <a:latin typeface="Times New Roman" pitchFamily="18" charset="0"/>
            </a:endParaRPr>
          </a:p>
        </p:txBody>
      </p:sp>
      <p:sp>
        <p:nvSpPr>
          <p:cNvPr id="1029" name="Text Box 5"/>
          <p:cNvSpPr txBox="1">
            <a:spLocks noChangeArrowheads="1"/>
          </p:cNvSpPr>
          <p:nvPr/>
        </p:nvSpPr>
        <p:spPr bwMode="auto">
          <a:xfrm>
            <a:off x="7162800" y="-26988"/>
            <a:ext cx="2044700" cy="276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400" b="1">
                <a:solidFill>
                  <a:schemeClr val="tx1"/>
                </a:solidFill>
                <a:latin typeface="Arial Narrow" pitchFamily="34" charset="0"/>
              </a:defRPr>
            </a:lvl1pPr>
            <a:lvl2pPr marL="742950" indent="-285750" eaLnBrk="0" hangingPunct="0">
              <a:defRPr sz="2400" b="1">
                <a:solidFill>
                  <a:schemeClr val="tx1"/>
                </a:solidFill>
                <a:latin typeface="Arial Narrow" pitchFamily="34" charset="0"/>
              </a:defRPr>
            </a:lvl2pPr>
            <a:lvl3pPr marL="1143000" indent="-228600" eaLnBrk="0" hangingPunct="0">
              <a:defRPr sz="2400" b="1">
                <a:solidFill>
                  <a:schemeClr val="tx1"/>
                </a:solidFill>
                <a:latin typeface="Arial Narrow" pitchFamily="34" charset="0"/>
              </a:defRPr>
            </a:lvl3pPr>
            <a:lvl4pPr marL="1600200" indent="-228600" eaLnBrk="0" hangingPunct="0">
              <a:defRPr sz="2400" b="1">
                <a:solidFill>
                  <a:schemeClr val="tx1"/>
                </a:solidFill>
                <a:latin typeface="Arial Narrow" pitchFamily="34" charset="0"/>
              </a:defRPr>
            </a:lvl4pPr>
            <a:lvl5pPr marL="2057400" indent="-228600" eaLnBrk="0" hangingPunct="0">
              <a:defRPr sz="2400" b="1">
                <a:solidFill>
                  <a:schemeClr val="tx1"/>
                </a:solidFill>
                <a:latin typeface="Arial Narrow" pitchFamily="34" charset="0"/>
              </a:defRPr>
            </a:lvl5pPr>
            <a:lvl6pPr marL="2514600" indent="-228600" eaLnBrk="0" fontAlgn="base" hangingPunct="0">
              <a:spcBef>
                <a:spcPct val="0"/>
              </a:spcBef>
              <a:spcAft>
                <a:spcPct val="0"/>
              </a:spcAft>
              <a:defRPr sz="2400" b="1">
                <a:solidFill>
                  <a:schemeClr val="tx1"/>
                </a:solidFill>
                <a:latin typeface="Arial Narrow" pitchFamily="34" charset="0"/>
              </a:defRPr>
            </a:lvl6pPr>
            <a:lvl7pPr marL="2971800" indent="-228600" eaLnBrk="0" fontAlgn="base" hangingPunct="0">
              <a:spcBef>
                <a:spcPct val="0"/>
              </a:spcBef>
              <a:spcAft>
                <a:spcPct val="0"/>
              </a:spcAft>
              <a:defRPr sz="2400" b="1">
                <a:solidFill>
                  <a:schemeClr val="tx1"/>
                </a:solidFill>
                <a:latin typeface="Arial Narrow" pitchFamily="34" charset="0"/>
              </a:defRPr>
            </a:lvl7pPr>
            <a:lvl8pPr marL="3429000" indent="-228600" eaLnBrk="0" fontAlgn="base" hangingPunct="0">
              <a:spcBef>
                <a:spcPct val="0"/>
              </a:spcBef>
              <a:spcAft>
                <a:spcPct val="0"/>
              </a:spcAft>
              <a:defRPr sz="2400" b="1">
                <a:solidFill>
                  <a:schemeClr val="tx1"/>
                </a:solidFill>
                <a:latin typeface="Arial Narrow" pitchFamily="34" charset="0"/>
              </a:defRPr>
            </a:lvl8pPr>
            <a:lvl9pPr marL="3886200" indent="-228600" eaLnBrk="0" fontAlgn="base" hangingPunct="0">
              <a:spcBef>
                <a:spcPct val="0"/>
              </a:spcBef>
              <a:spcAft>
                <a:spcPct val="0"/>
              </a:spcAft>
              <a:defRPr sz="2400" b="1">
                <a:solidFill>
                  <a:schemeClr val="tx1"/>
                </a:solidFill>
                <a:latin typeface="Arial Narrow" pitchFamily="34" charset="0"/>
              </a:defRPr>
            </a:lvl9pPr>
          </a:lstStyle>
          <a:p>
            <a:pPr fontAlgn="base">
              <a:spcBef>
                <a:spcPct val="0"/>
              </a:spcBef>
              <a:spcAft>
                <a:spcPct val="0"/>
              </a:spcAft>
              <a:defRPr/>
            </a:pPr>
            <a:r>
              <a:rPr lang="en-US" altLang="zh-CN" sz="1200" dirty="0">
                <a:solidFill>
                  <a:srgbClr val="FFFFFF"/>
                </a:solidFill>
                <a:latin typeface="Times New Roman" pitchFamily="18" charset="0"/>
                <a:ea typeface="宋体" pitchFamily="2" charset="-122"/>
              </a:rPr>
              <a:t>Shenzhen University</a:t>
            </a:r>
          </a:p>
        </p:txBody>
      </p:sp>
      <p:sp>
        <p:nvSpPr>
          <p:cNvPr id="1030" name="Rectangle 5"/>
          <p:cNvSpPr>
            <a:spLocks noChangeArrowheads="1"/>
          </p:cNvSpPr>
          <p:nvPr/>
        </p:nvSpPr>
        <p:spPr bwMode="auto">
          <a:xfrm>
            <a:off x="8831263" y="6611938"/>
            <a:ext cx="31273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defRPr/>
            </a:pPr>
            <a:fld id="{05D23D5C-073D-4925-BED5-CEDD6515FA2C}" type="slidenum">
              <a:rPr lang="en-US" altLang="zh-CN" sz="1000" smtClean="0">
                <a:solidFill>
                  <a:srgbClr val="000000"/>
                </a:solidFill>
                <a:ea typeface="ＭＳ Ｐゴシック" pitchFamily="34" charset="-128"/>
              </a:rPr>
              <a:pPr fontAlgn="base">
                <a:spcBef>
                  <a:spcPct val="0"/>
                </a:spcBef>
                <a:spcAft>
                  <a:spcPct val="0"/>
                </a:spcAft>
                <a:defRPr/>
              </a:pPr>
              <a:t>‹#›</a:t>
            </a:fld>
            <a:endParaRPr lang="en-US" altLang="zh-CN" sz="1000">
              <a:solidFill>
                <a:srgbClr val="000000"/>
              </a:solidFill>
            </a:endParaRPr>
          </a:p>
        </p:txBody>
      </p:sp>
      <p:sp>
        <p:nvSpPr>
          <p:cNvPr id="1031" name="TextBox 8"/>
          <p:cNvSpPr txBox="1">
            <a:spLocks noChangeArrowheads="1"/>
          </p:cNvSpPr>
          <p:nvPr/>
        </p:nvSpPr>
        <p:spPr bwMode="auto">
          <a:xfrm>
            <a:off x="-15875" y="6629400"/>
            <a:ext cx="46497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Narrow" pitchFamily="34" charset="0"/>
              </a:defRPr>
            </a:lvl1pPr>
            <a:lvl2pPr marL="742950" indent="-285750" eaLnBrk="0" hangingPunct="0">
              <a:defRPr sz="2400" b="1">
                <a:solidFill>
                  <a:schemeClr val="tx1"/>
                </a:solidFill>
                <a:latin typeface="Arial Narrow" pitchFamily="34" charset="0"/>
              </a:defRPr>
            </a:lvl2pPr>
            <a:lvl3pPr marL="1143000" indent="-228600" eaLnBrk="0" hangingPunct="0">
              <a:defRPr sz="2400" b="1">
                <a:solidFill>
                  <a:schemeClr val="tx1"/>
                </a:solidFill>
                <a:latin typeface="Arial Narrow" pitchFamily="34" charset="0"/>
              </a:defRPr>
            </a:lvl3pPr>
            <a:lvl4pPr marL="1600200" indent="-228600" eaLnBrk="0" hangingPunct="0">
              <a:defRPr sz="2400" b="1">
                <a:solidFill>
                  <a:schemeClr val="tx1"/>
                </a:solidFill>
                <a:latin typeface="Arial Narrow" pitchFamily="34" charset="0"/>
              </a:defRPr>
            </a:lvl4pPr>
            <a:lvl5pPr marL="2057400" indent="-228600" eaLnBrk="0" hangingPunct="0">
              <a:defRPr sz="2400" b="1">
                <a:solidFill>
                  <a:schemeClr val="tx1"/>
                </a:solidFill>
                <a:latin typeface="Arial Narrow" pitchFamily="34" charset="0"/>
              </a:defRPr>
            </a:lvl5pPr>
            <a:lvl6pPr marL="2514600" indent="-228600" eaLnBrk="0" fontAlgn="base" hangingPunct="0">
              <a:spcBef>
                <a:spcPct val="0"/>
              </a:spcBef>
              <a:spcAft>
                <a:spcPct val="0"/>
              </a:spcAft>
              <a:defRPr sz="2400" b="1">
                <a:solidFill>
                  <a:schemeClr val="tx1"/>
                </a:solidFill>
                <a:latin typeface="Arial Narrow" pitchFamily="34" charset="0"/>
              </a:defRPr>
            </a:lvl6pPr>
            <a:lvl7pPr marL="2971800" indent="-228600" eaLnBrk="0" fontAlgn="base" hangingPunct="0">
              <a:spcBef>
                <a:spcPct val="0"/>
              </a:spcBef>
              <a:spcAft>
                <a:spcPct val="0"/>
              </a:spcAft>
              <a:defRPr sz="2400" b="1">
                <a:solidFill>
                  <a:schemeClr val="tx1"/>
                </a:solidFill>
                <a:latin typeface="Arial Narrow" pitchFamily="34" charset="0"/>
              </a:defRPr>
            </a:lvl7pPr>
            <a:lvl8pPr marL="3429000" indent="-228600" eaLnBrk="0" fontAlgn="base" hangingPunct="0">
              <a:spcBef>
                <a:spcPct val="0"/>
              </a:spcBef>
              <a:spcAft>
                <a:spcPct val="0"/>
              </a:spcAft>
              <a:defRPr sz="2400" b="1">
                <a:solidFill>
                  <a:schemeClr val="tx1"/>
                </a:solidFill>
                <a:latin typeface="Arial Narrow" pitchFamily="34" charset="0"/>
              </a:defRPr>
            </a:lvl8pPr>
            <a:lvl9pPr marL="3886200" indent="-228600" eaLnBrk="0" fontAlgn="base" hangingPunct="0">
              <a:spcBef>
                <a:spcPct val="0"/>
              </a:spcBef>
              <a:spcAft>
                <a:spcPct val="0"/>
              </a:spcAft>
              <a:defRPr sz="2400" b="1">
                <a:solidFill>
                  <a:schemeClr val="tx1"/>
                </a:solidFill>
                <a:latin typeface="Arial Narrow" pitchFamily="34" charset="0"/>
              </a:defRPr>
            </a:lvl9pPr>
          </a:lstStyle>
          <a:p>
            <a:pPr fontAlgn="base">
              <a:spcBef>
                <a:spcPct val="0"/>
              </a:spcBef>
              <a:spcAft>
                <a:spcPct val="0"/>
              </a:spcAft>
              <a:defRPr/>
            </a:pPr>
            <a:r>
              <a:rPr lang="en-US" altLang="zh-CN" sz="1000" b="0">
                <a:solidFill>
                  <a:srgbClr val="000000"/>
                </a:solidFill>
                <a:latin typeface="Calibri" pitchFamily="34" charset="0"/>
                <a:ea typeface="宋体" pitchFamily="2" charset="-122"/>
              </a:rPr>
              <a:t>Bryant and O’Hallaron, Computer Systems: A Programmer’s Perspective, Third Edition</a:t>
            </a:r>
          </a:p>
        </p:txBody>
      </p:sp>
    </p:spTree>
    <p:extLst>
      <p:ext uri="{BB962C8B-B14F-4D97-AF65-F5344CB8AC3E}">
        <p14:creationId xmlns:p14="http://schemas.microsoft.com/office/powerpoint/2010/main" val="3815713553"/>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Lst>
  <p:txStyles>
    <p:titleStyle>
      <a:lvl1pPr marL="119063" indent="-119063" algn="l" rtl="0" eaLnBrk="0" fontAlgn="base" hangingPunct="0">
        <a:spcBef>
          <a:spcPct val="0"/>
        </a:spcBef>
        <a:spcAft>
          <a:spcPct val="0"/>
        </a:spcAft>
        <a:defRPr sz="3600" b="1">
          <a:solidFill>
            <a:schemeClr val="tx1"/>
          </a:solidFill>
          <a:latin typeface="Calibri" pitchFamily="34" charset="0"/>
          <a:ea typeface="+mj-ea"/>
          <a:cs typeface="+mj-cs"/>
        </a:defRPr>
      </a:lvl1pPr>
      <a:lvl2pPr marL="119063" indent="-119063" algn="l" rtl="0" eaLnBrk="0" fontAlgn="base" hangingPunct="0">
        <a:spcBef>
          <a:spcPct val="0"/>
        </a:spcBef>
        <a:spcAft>
          <a:spcPct val="0"/>
        </a:spcAft>
        <a:defRPr sz="3600" b="1">
          <a:solidFill>
            <a:schemeClr val="tx1"/>
          </a:solidFill>
          <a:latin typeface="Calibri" pitchFamily="34" charset="0"/>
        </a:defRPr>
      </a:lvl2pPr>
      <a:lvl3pPr marL="119063" indent="-119063" algn="l" rtl="0" eaLnBrk="0" fontAlgn="base" hangingPunct="0">
        <a:spcBef>
          <a:spcPct val="0"/>
        </a:spcBef>
        <a:spcAft>
          <a:spcPct val="0"/>
        </a:spcAft>
        <a:defRPr sz="3600" b="1">
          <a:solidFill>
            <a:schemeClr val="tx1"/>
          </a:solidFill>
          <a:latin typeface="Calibri" pitchFamily="34" charset="0"/>
        </a:defRPr>
      </a:lvl3pPr>
      <a:lvl4pPr marL="119063" indent="-119063" algn="l" rtl="0" eaLnBrk="0" fontAlgn="base" hangingPunct="0">
        <a:spcBef>
          <a:spcPct val="0"/>
        </a:spcBef>
        <a:spcAft>
          <a:spcPct val="0"/>
        </a:spcAft>
        <a:defRPr sz="3600" b="1">
          <a:solidFill>
            <a:schemeClr val="tx1"/>
          </a:solidFill>
          <a:latin typeface="Calibri" pitchFamily="34" charset="0"/>
        </a:defRPr>
      </a:lvl4pPr>
      <a:lvl5pPr marL="119063" indent="-119063" algn="l" rtl="0" eaLnBrk="0" fontAlgn="base" hangingPunct="0">
        <a:spcBef>
          <a:spcPct val="0"/>
        </a:spcBef>
        <a:spcAft>
          <a:spcPct val="0"/>
        </a:spcAft>
        <a:defRPr sz="3600" b="1">
          <a:solidFill>
            <a:schemeClr val="tx1"/>
          </a:solidFill>
          <a:latin typeface="Calibri" pitchFamily="34" charset="0"/>
        </a:defRPr>
      </a:lvl5pPr>
      <a:lvl6pPr marL="576580" algn="l" rtl="0" eaLnBrk="1" fontAlgn="base" hangingPunct="1">
        <a:spcBef>
          <a:spcPct val="0"/>
        </a:spcBef>
        <a:spcAft>
          <a:spcPct val="0"/>
        </a:spcAft>
        <a:defRPr sz="3600" b="1">
          <a:solidFill>
            <a:schemeClr val="tx1"/>
          </a:solidFill>
          <a:latin typeface="Arial Narrow" pitchFamily="34" charset="0"/>
        </a:defRPr>
      </a:lvl6pPr>
      <a:lvl7pPr marL="1033780" algn="l" rtl="0" eaLnBrk="1" fontAlgn="base" hangingPunct="1">
        <a:spcBef>
          <a:spcPct val="0"/>
        </a:spcBef>
        <a:spcAft>
          <a:spcPct val="0"/>
        </a:spcAft>
        <a:defRPr sz="3600" b="1">
          <a:solidFill>
            <a:schemeClr val="tx1"/>
          </a:solidFill>
          <a:latin typeface="Arial Narrow" pitchFamily="34" charset="0"/>
        </a:defRPr>
      </a:lvl7pPr>
      <a:lvl8pPr marL="1490980" algn="l" rtl="0" eaLnBrk="1" fontAlgn="base" hangingPunct="1">
        <a:spcBef>
          <a:spcPct val="0"/>
        </a:spcBef>
        <a:spcAft>
          <a:spcPct val="0"/>
        </a:spcAft>
        <a:defRPr sz="3600" b="1">
          <a:solidFill>
            <a:schemeClr val="tx1"/>
          </a:solidFill>
          <a:latin typeface="Arial Narrow" pitchFamily="34" charset="0"/>
        </a:defRPr>
      </a:lvl8pPr>
      <a:lvl9pPr marL="1948180"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0" fontAlgn="base" hangingPunct="0">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0" fontAlgn="base" hangingPunct="0">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0" fontAlgn="base" hangingPunct="0">
        <a:spcBef>
          <a:spcPct val="20000"/>
        </a:spcBef>
        <a:spcAft>
          <a:spcPct val="0"/>
        </a:spcAft>
        <a:buChar char="–"/>
        <a:defRPr sz="2000">
          <a:solidFill>
            <a:schemeClr val="tx1"/>
          </a:solidFill>
          <a:latin typeface="Calibri"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5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0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9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9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9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4.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7.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9.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21.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3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7.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7.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5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6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6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97.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81.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03.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14.xml"/><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25.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36.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47.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5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69.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6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29.xml"/></Relationships>
</file>

<file path=ppt/slides/_rels/slide6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0.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29.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6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6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4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23096F-5E4F-48AE-B123-290A1EB63EDF}"/>
              </a:ext>
            </a:extLst>
          </p:cNvPr>
          <p:cNvSpPr>
            <a:spLocks noGrp="1"/>
          </p:cNvSpPr>
          <p:nvPr>
            <p:ph type="ctrTitle"/>
          </p:nvPr>
        </p:nvSpPr>
        <p:spPr/>
        <p:txBody>
          <a:bodyPr/>
          <a:lstStyle/>
          <a:p>
            <a:r>
              <a:rPr lang="zh-CN" altLang="en-US" b="1" dirty="0"/>
              <a:t>第一章</a:t>
            </a:r>
          </a:p>
        </p:txBody>
      </p:sp>
      <p:sp>
        <p:nvSpPr>
          <p:cNvPr id="3" name="副标题 2">
            <a:extLst>
              <a:ext uri="{FF2B5EF4-FFF2-40B4-BE49-F238E27FC236}">
                <a16:creationId xmlns:a16="http://schemas.microsoft.com/office/drawing/2014/main" id="{56D8B543-4727-4D5D-8F95-9C6102A09BF8}"/>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684399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p:cNvSpPr>
            <a:spLocks noGrp="1" noChangeArrowheads="1"/>
          </p:cNvSpPr>
          <p:nvPr>
            <p:ph type="title" idx="4294967295"/>
          </p:nvPr>
        </p:nvSpPr>
        <p:spPr>
          <a:xfrm>
            <a:off x="476250" y="0"/>
            <a:ext cx="8229600" cy="600075"/>
          </a:xfrm>
        </p:spPr>
        <p:txBody>
          <a:bodyPr lIns="63500" tIns="25400" rIns="63500" bIns="25400" anchor="t">
            <a:spAutoFit/>
          </a:bodyPr>
          <a:lstStyle/>
          <a:p>
            <a:pPr algn="l"/>
            <a:r>
              <a:rPr lang="en-US" altLang="zh-CN" sz="3600">
                <a:ea typeface="宋体" pitchFamily="2" charset="-122"/>
              </a:rPr>
              <a:t>C</a:t>
            </a:r>
            <a:r>
              <a:rPr lang="zh-CN" altLang="en-US" sz="3600">
                <a:ea typeface="宋体" pitchFamily="2" charset="-122"/>
              </a:rPr>
              <a:t>语言程序中涉及的运算</a:t>
            </a:r>
          </a:p>
        </p:txBody>
      </p:sp>
      <p:sp>
        <p:nvSpPr>
          <p:cNvPr id="396291" name="Rectangle 3"/>
          <p:cNvSpPr>
            <a:spLocks noGrp="1" noChangeArrowheads="1"/>
          </p:cNvSpPr>
          <p:nvPr>
            <p:ph type="body" idx="4294967295"/>
          </p:nvPr>
        </p:nvSpPr>
        <p:spPr>
          <a:xfrm>
            <a:off x="404813" y="736600"/>
            <a:ext cx="6597650" cy="2833688"/>
          </a:xfrm>
        </p:spPr>
        <p:txBody>
          <a:bodyPr lIns="63500" tIns="25400" rIns="63500" bIns="25400">
            <a:spAutoFit/>
          </a:bodyPr>
          <a:lstStyle/>
          <a:p>
            <a:pPr marL="203200" indent="-203200">
              <a:lnSpc>
                <a:spcPct val="100000"/>
              </a:lnSpc>
              <a:spcBef>
                <a:spcPct val="5000"/>
              </a:spcBef>
            </a:pPr>
            <a:endParaRPr lang="zh-CN" altLang="en-US" sz="2000">
              <a:solidFill>
                <a:srgbClr val="009900"/>
              </a:solidFill>
              <a:ea typeface="黑体" pitchFamily="49" charset="-122"/>
            </a:endParaRPr>
          </a:p>
          <a:p>
            <a:pPr marL="685800" lvl="1" indent="-190500">
              <a:lnSpc>
                <a:spcPct val="100000"/>
              </a:lnSpc>
              <a:buFontTx/>
              <a:buNone/>
            </a:pPr>
            <a:r>
              <a:rPr lang="zh-CN" altLang="en-US" sz="2200">
                <a:solidFill>
                  <a:srgbClr val="CC0000"/>
                </a:solidFill>
                <a:latin typeface="微软雅黑" pitchFamily="34" charset="-122"/>
                <a:ea typeface="微软雅黑" pitchFamily="34" charset="-122"/>
              </a:rPr>
              <a:t>例</a:t>
            </a:r>
            <a:r>
              <a:rPr lang="en-US" altLang="zh-CN" sz="2200">
                <a:solidFill>
                  <a:srgbClr val="CC0000"/>
                </a:solidFill>
                <a:latin typeface="微软雅黑" pitchFamily="34" charset="-122"/>
                <a:ea typeface="微软雅黑" pitchFamily="34" charset="-122"/>
              </a:rPr>
              <a:t>1</a:t>
            </a:r>
            <a:r>
              <a:rPr lang="zh-CN" altLang="en-US" sz="2200">
                <a:solidFill>
                  <a:srgbClr val="CC0000"/>
                </a:solidFill>
                <a:latin typeface="微软雅黑" pitchFamily="34" charset="-122"/>
                <a:ea typeface="微软雅黑" pitchFamily="34" charset="-122"/>
              </a:rPr>
              <a:t>（扩展操作）：</a:t>
            </a:r>
          </a:p>
          <a:p>
            <a:pPr marL="685800" lvl="1" indent="-190500">
              <a:lnSpc>
                <a:spcPct val="100000"/>
              </a:lnSpc>
              <a:buFontTx/>
              <a:buNone/>
            </a:pPr>
            <a:r>
              <a:rPr lang="zh-CN" altLang="en-US" sz="2200">
                <a:solidFill>
                  <a:srgbClr val="CC0000"/>
                </a:solidFill>
                <a:latin typeface="微软雅黑" pitchFamily="34" charset="-122"/>
                <a:ea typeface="微软雅黑" pitchFamily="34" charset="-122"/>
              </a:rPr>
              <a:t>  在大端机上输出</a:t>
            </a:r>
            <a:r>
              <a:rPr lang="en-US" altLang="zh-CN" sz="2200">
                <a:solidFill>
                  <a:srgbClr val="CC0000"/>
                </a:solidFill>
                <a:latin typeface="微软雅黑" pitchFamily="34" charset="-122"/>
                <a:ea typeface="微软雅黑" pitchFamily="34" charset="-122"/>
              </a:rPr>
              <a:t>si, usi, i, ui</a:t>
            </a:r>
            <a:r>
              <a:rPr lang="zh-CN" altLang="en-US" sz="2200">
                <a:solidFill>
                  <a:srgbClr val="CC0000"/>
                </a:solidFill>
                <a:latin typeface="微软雅黑" pitchFamily="34" charset="-122"/>
                <a:ea typeface="微软雅黑" pitchFamily="34" charset="-122"/>
              </a:rPr>
              <a:t>的十进制和十六进制值是什么？</a:t>
            </a:r>
            <a:endParaRPr lang="en-US" altLang="zh-CN" sz="2200">
              <a:solidFill>
                <a:srgbClr val="CC0000"/>
              </a:solidFill>
              <a:latin typeface="微软雅黑" pitchFamily="34" charset="-122"/>
              <a:ea typeface="微软雅黑" pitchFamily="34" charset="-122"/>
            </a:endParaRPr>
          </a:p>
          <a:p>
            <a:pPr marL="685800" lvl="1" indent="-190500">
              <a:lnSpc>
                <a:spcPct val="100000"/>
              </a:lnSpc>
              <a:spcBef>
                <a:spcPct val="0"/>
              </a:spcBef>
              <a:buFontTx/>
              <a:buNone/>
            </a:pPr>
            <a:r>
              <a:rPr lang="en-US" altLang="zh-CN" sz="2200">
                <a:latin typeface="微软雅黑" pitchFamily="34" charset="-122"/>
                <a:ea typeface="微软雅黑" pitchFamily="34" charset="-122"/>
              </a:rPr>
              <a:t>short  si = -32768;</a:t>
            </a:r>
          </a:p>
          <a:p>
            <a:pPr marL="685800" lvl="1" indent="-190500">
              <a:lnSpc>
                <a:spcPct val="100000"/>
              </a:lnSpc>
              <a:spcBef>
                <a:spcPct val="0"/>
              </a:spcBef>
              <a:buFontTx/>
              <a:buNone/>
            </a:pPr>
            <a:r>
              <a:rPr lang="en-US" altLang="zh-CN" sz="2200">
                <a:latin typeface="微软雅黑" pitchFamily="34" charset="-122"/>
                <a:ea typeface="微软雅黑" pitchFamily="34" charset="-122"/>
              </a:rPr>
              <a:t>unsigned short  usi = si;</a:t>
            </a:r>
          </a:p>
          <a:p>
            <a:pPr marL="685800" lvl="1" indent="-190500">
              <a:lnSpc>
                <a:spcPct val="100000"/>
              </a:lnSpc>
              <a:spcBef>
                <a:spcPct val="0"/>
              </a:spcBef>
              <a:buFontTx/>
              <a:buNone/>
            </a:pPr>
            <a:r>
              <a:rPr lang="en-US" altLang="zh-CN" sz="2200">
                <a:latin typeface="微软雅黑" pitchFamily="34" charset="-122"/>
                <a:ea typeface="微软雅黑" pitchFamily="34" charset="-122"/>
              </a:rPr>
              <a:t>int  i = si;</a:t>
            </a:r>
          </a:p>
          <a:p>
            <a:pPr marL="685800" lvl="1" indent="-190500">
              <a:lnSpc>
                <a:spcPct val="100000"/>
              </a:lnSpc>
              <a:spcBef>
                <a:spcPct val="0"/>
              </a:spcBef>
              <a:buFontTx/>
              <a:buNone/>
            </a:pPr>
            <a:r>
              <a:rPr lang="en-US" altLang="zh-CN" sz="2200">
                <a:latin typeface="微软雅黑" pitchFamily="34" charset="-122"/>
                <a:ea typeface="微软雅黑" pitchFamily="34" charset="-122"/>
              </a:rPr>
              <a:t>unsingned  ui = usi ;</a:t>
            </a:r>
            <a:endParaRPr lang="zh-CN" altLang="en-US" sz="2200">
              <a:latin typeface="微软雅黑" pitchFamily="34" charset="-122"/>
              <a:ea typeface="微软雅黑" pitchFamily="34" charset="-122"/>
            </a:endParaRPr>
          </a:p>
        </p:txBody>
      </p:sp>
      <p:sp>
        <p:nvSpPr>
          <p:cNvPr id="396292" name="Rectangle 4"/>
          <p:cNvSpPr>
            <a:spLocks noChangeArrowheads="1"/>
          </p:cNvSpPr>
          <p:nvPr/>
        </p:nvSpPr>
        <p:spPr bwMode="auto">
          <a:xfrm>
            <a:off x="657225" y="4149725"/>
            <a:ext cx="4033838" cy="1552575"/>
          </a:xfrm>
          <a:prstGeom prst="rect">
            <a:avLst/>
          </a:prstGeom>
          <a:noFill/>
          <a:ln w="12700">
            <a:noFill/>
            <a:miter lim="800000"/>
            <a:headEnd/>
            <a:tailEnd/>
          </a:ln>
        </p:spPr>
        <p:txBody>
          <a:bodyPr wrap="none" anchor="ctr">
            <a:spAutoFit/>
          </a:bodyPr>
          <a:lstStyle/>
          <a:p>
            <a:pPr indent="288925" eaLnBrk="0" fontAlgn="base" hangingPunct="0">
              <a:spcBef>
                <a:spcPct val="0"/>
              </a:spcBef>
              <a:spcAft>
                <a:spcPct val="0"/>
              </a:spcAft>
            </a:pPr>
            <a:r>
              <a:rPr lang="pt-BR" altLang="zh-CN" sz="2400" b="1">
                <a:solidFill>
                  <a:srgbClr val="000000"/>
                </a:solidFill>
              </a:rPr>
              <a:t>si = -32768    80 00</a:t>
            </a:r>
            <a:endParaRPr lang="en-US" altLang="zh-CN" sz="2400" b="1">
              <a:solidFill>
                <a:srgbClr val="000000"/>
              </a:solidFill>
            </a:endParaRPr>
          </a:p>
          <a:p>
            <a:pPr indent="288925" eaLnBrk="0" fontAlgn="base" hangingPunct="0">
              <a:spcBef>
                <a:spcPct val="0"/>
              </a:spcBef>
              <a:spcAft>
                <a:spcPct val="0"/>
              </a:spcAft>
            </a:pPr>
            <a:r>
              <a:rPr lang="pt-BR" altLang="zh-CN" sz="2400" b="1">
                <a:solidFill>
                  <a:srgbClr val="000000"/>
                </a:solidFill>
              </a:rPr>
              <a:t>usi = 32768   80 00</a:t>
            </a:r>
            <a:endParaRPr lang="en-US" altLang="zh-CN" sz="2400" b="1">
              <a:solidFill>
                <a:srgbClr val="000000"/>
              </a:solidFill>
            </a:endParaRPr>
          </a:p>
          <a:p>
            <a:pPr indent="288925" eaLnBrk="0" fontAlgn="base" hangingPunct="0">
              <a:spcBef>
                <a:spcPct val="0"/>
              </a:spcBef>
              <a:spcAft>
                <a:spcPct val="0"/>
              </a:spcAft>
            </a:pPr>
            <a:r>
              <a:rPr lang="en-US" altLang="zh-CN" sz="2400" b="1">
                <a:solidFill>
                  <a:srgbClr val="000000"/>
                </a:solidFill>
              </a:rPr>
              <a:t>i = -32768     FF FF 80 00 </a:t>
            </a:r>
          </a:p>
          <a:p>
            <a:pPr indent="288925" eaLnBrk="0" fontAlgn="base" hangingPunct="0">
              <a:spcBef>
                <a:spcPct val="0"/>
              </a:spcBef>
              <a:spcAft>
                <a:spcPct val="0"/>
              </a:spcAft>
            </a:pPr>
            <a:r>
              <a:rPr lang="en-US" altLang="zh-CN" sz="2400" b="1">
                <a:solidFill>
                  <a:srgbClr val="000000"/>
                </a:solidFill>
              </a:rPr>
              <a:t>ui = 32768    00 00 80 00</a:t>
            </a:r>
          </a:p>
        </p:txBody>
      </p:sp>
      <p:sp>
        <p:nvSpPr>
          <p:cNvPr id="4" name="TextBox 3"/>
          <p:cNvSpPr txBox="1"/>
          <p:nvPr/>
        </p:nvSpPr>
        <p:spPr>
          <a:xfrm>
            <a:off x="6551613" y="773113"/>
            <a:ext cx="2084387" cy="819150"/>
          </a:xfrm>
          <a:prstGeom prst="star12">
            <a:avLst>
              <a:gd name="adj" fmla="val 41376"/>
            </a:avLst>
          </a:prstGeom>
          <a:solidFill>
            <a:schemeClr val="bg1"/>
          </a:solidFill>
          <a:ln>
            <a:solidFill>
              <a:srgbClr val="FF0066"/>
            </a:solidFill>
          </a:ln>
        </p:spPr>
        <p:txBody>
          <a:bodyPr lIns="0" tIns="0" rIns="0" bIns="0"/>
          <a:lstStyle/>
          <a:p>
            <a:pPr eaLnBrk="0" fontAlgn="base" hangingPunct="0">
              <a:spcBef>
                <a:spcPct val="0"/>
              </a:spcBef>
              <a:spcAft>
                <a:spcPct val="0"/>
              </a:spcAft>
            </a:pPr>
            <a:r>
              <a:rPr lang="zh-CN" altLang="en-US" sz="2000" b="1">
                <a:solidFill>
                  <a:srgbClr val="FF0066"/>
                </a:solidFill>
                <a:latin typeface="黑体" pitchFamily="49" charset="-122"/>
                <a:ea typeface="黑体" pitchFamily="49" charset="-122"/>
              </a:rPr>
              <a:t>小班讨论</a:t>
            </a:r>
            <a:endParaRPr lang="zh-CN" altLang="en-US" sz="2000" b="1">
              <a:solidFill>
                <a:srgbClr val="FF0066"/>
              </a:solidFill>
              <a:ea typeface="黑体" pitchFamily="49" charset="-122"/>
            </a:endParaRPr>
          </a:p>
        </p:txBody>
      </p:sp>
    </p:spTree>
    <p:extLst>
      <p:ext uri="{BB962C8B-B14F-4D97-AF65-F5344CB8AC3E}">
        <p14:creationId xmlns:p14="http://schemas.microsoft.com/office/powerpoint/2010/main" val="4199766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Grp="1" noChangeArrowheads="1"/>
          </p:cNvSpPr>
          <p:nvPr>
            <p:ph type="title" idx="4294967295"/>
          </p:nvPr>
        </p:nvSpPr>
        <p:spPr>
          <a:xfrm>
            <a:off x="457200" y="53975"/>
            <a:ext cx="8229600" cy="660400"/>
          </a:xfrm>
        </p:spPr>
        <p:txBody>
          <a:bodyPr lIns="63500" tIns="25400" rIns="63500" bIns="25400" anchor="t">
            <a:spAutoFit/>
          </a:bodyPr>
          <a:lstStyle/>
          <a:p>
            <a:r>
              <a:rPr lang="zh-CN" altLang="en-US">
                <a:ea typeface="宋体" pitchFamily="2" charset="-122"/>
              </a:rPr>
              <a:t>数据的基本宽度</a:t>
            </a:r>
          </a:p>
        </p:txBody>
      </p:sp>
      <p:sp>
        <p:nvSpPr>
          <p:cNvPr id="421891" name="Rectangle 3"/>
          <p:cNvSpPr>
            <a:spLocks noGrp="1" noChangeArrowheads="1"/>
          </p:cNvSpPr>
          <p:nvPr>
            <p:ph type="body" idx="4294967295"/>
          </p:nvPr>
        </p:nvSpPr>
        <p:spPr>
          <a:xfrm>
            <a:off x="327025" y="936625"/>
            <a:ext cx="8591550" cy="5553075"/>
          </a:xfrm>
        </p:spPr>
        <p:txBody>
          <a:bodyPr lIns="63500" tIns="25400" rIns="63500" bIns="25400">
            <a:spAutoFit/>
          </a:bodyPr>
          <a:lstStyle/>
          <a:p>
            <a:pPr marL="203200" indent="-203200">
              <a:lnSpc>
                <a:spcPct val="100000"/>
              </a:lnSpc>
              <a:spcBef>
                <a:spcPct val="45000"/>
              </a:spcBef>
            </a:pPr>
            <a:r>
              <a:rPr lang="zh-CN" altLang="en-US" sz="2500">
                <a:ea typeface="黑体" pitchFamily="49" charset="-122"/>
              </a:rPr>
              <a:t>比特（</a:t>
            </a:r>
            <a:r>
              <a:rPr lang="en-US" altLang="zh-CN" sz="2500">
                <a:ea typeface="黑体" pitchFamily="49" charset="-122"/>
              </a:rPr>
              <a:t>bit</a:t>
            </a:r>
            <a:r>
              <a:rPr lang="zh-CN" altLang="en-US" sz="2500">
                <a:ea typeface="黑体" pitchFamily="49" charset="-122"/>
              </a:rPr>
              <a:t>）是计算机中处理、存储、传输信息的最小单位</a:t>
            </a:r>
          </a:p>
          <a:p>
            <a:pPr marL="203200" indent="-203200">
              <a:lnSpc>
                <a:spcPct val="100000"/>
              </a:lnSpc>
              <a:spcBef>
                <a:spcPct val="45000"/>
              </a:spcBef>
            </a:pPr>
            <a:r>
              <a:rPr lang="zh-CN" altLang="en-US" sz="2500">
                <a:ea typeface="黑体" pitchFamily="49" charset="-122"/>
              </a:rPr>
              <a:t>二进制信息的计量单位是“字节”(</a:t>
            </a:r>
            <a:r>
              <a:rPr lang="en-US" altLang="zh-CN" sz="2500">
                <a:ea typeface="黑体" pitchFamily="49" charset="-122"/>
              </a:rPr>
              <a:t>Byte)，</a:t>
            </a:r>
            <a:r>
              <a:rPr lang="zh-CN" altLang="en-US" sz="2500">
                <a:ea typeface="黑体" pitchFamily="49" charset="-122"/>
              </a:rPr>
              <a:t>也称“位组”</a:t>
            </a:r>
          </a:p>
          <a:p>
            <a:pPr marL="685800" lvl="1" indent="-190500">
              <a:lnSpc>
                <a:spcPct val="100000"/>
              </a:lnSpc>
              <a:spcBef>
                <a:spcPct val="45000"/>
              </a:spcBef>
            </a:pPr>
            <a:r>
              <a:rPr lang="zh-CN" altLang="en-US" sz="2400">
                <a:ea typeface="黑体" pitchFamily="49" charset="-122"/>
              </a:rPr>
              <a:t>现代计算机中，存储器</a:t>
            </a:r>
            <a:r>
              <a:rPr lang="zh-CN" altLang="en-US" sz="2400">
                <a:solidFill>
                  <a:srgbClr val="CC0000"/>
                </a:solidFill>
                <a:ea typeface="黑体" pitchFamily="49" charset="-122"/>
              </a:rPr>
              <a:t>按字节编址</a:t>
            </a:r>
          </a:p>
          <a:p>
            <a:pPr marL="685800" lvl="1" indent="-190500">
              <a:lnSpc>
                <a:spcPct val="100000"/>
              </a:lnSpc>
              <a:spcBef>
                <a:spcPct val="45000"/>
              </a:spcBef>
            </a:pPr>
            <a:r>
              <a:rPr lang="zh-CN" altLang="en-US" sz="2400">
                <a:ea typeface="黑体" pitchFamily="49" charset="-122"/>
              </a:rPr>
              <a:t>字节是最小可寻址单位 </a:t>
            </a:r>
            <a:r>
              <a:rPr lang="en-US" altLang="zh-CN" sz="2400" i="1">
                <a:ea typeface="黑体" pitchFamily="49" charset="-122"/>
              </a:rPr>
              <a:t>(addressable </a:t>
            </a:r>
            <a:r>
              <a:rPr lang="en-US" altLang="zh-CN" sz="2400">
                <a:ea typeface="黑体" pitchFamily="49" charset="-122"/>
              </a:rPr>
              <a:t>unit </a:t>
            </a:r>
            <a:r>
              <a:rPr lang="en-US" altLang="zh-CN" sz="2400" i="1">
                <a:ea typeface="黑体" pitchFamily="49" charset="-122"/>
              </a:rPr>
              <a:t>)</a:t>
            </a:r>
            <a:r>
              <a:rPr lang="en-US" altLang="zh-CN" sz="2400">
                <a:ea typeface="黑体" pitchFamily="49" charset="-122"/>
              </a:rPr>
              <a:t> </a:t>
            </a:r>
          </a:p>
          <a:p>
            <a:pPr marL="685800" lvl="1" indent="-190500">
              <a:lnSpc>
                <a:spcPct val="100000"/>
              </a:lnSpc>
              <a:spcBef>
                <a:spcPct val="45000"/>
              </a:spcBef>
            </a:pPr>
            <a:r>
              <a:rPr lang="zh-CN" altLang="en-US" sz="2400">
                <a:ea typeface="黑体" pitchFamily="49" charset="-122"/>
              </a:rPr>
              <a:t>如果以字节为一个排列单位，则</a:t>
            </a:r>
            <a:r>
              <a:rPr lang="en-US" altLang="zh-CN" sz="2400">
                <a:solidFill>
                  <a:srgbClr val="CC0000"/>
                </a:solidFill>
                <a:ea typeface="黑体" pitchFamily="49" charset="-122"/>
              </a:rPr>
              <a:t>LSB</a:t>
            </a:r>
            <a:r>
              <a:rPr lang="zh-CN" altLang="en-US" sz="2400">
                <a:ea typeface="黑体" pitchFamily="49" charset="-122"/>
              </a:rPr>
              <a:t>表示最低有效字节，</a:t>
            </a:r>
            <a:r>
              <a:rPr lang="en-US" altLang="zh-CN" sz="2400">
                <a:solidFill>
                  <a:srgbClr val="CC0000"/>
                </a:solidFill>
                <a:ea typeface="黑体" pitchFamily="49" charset="-122"/>
              </a:rPr>
              <a:t>MSB</a:t>
            </a:r>
            <a:r>
              <a:rPr lang="zh-CN" altLang="en-US" sz="2400">
                <a:ea typeface="黑体" pitchFamily="49" charset="-122"/>
              </a:rPr>
              <a:t>表示最高有效字节</a:t>
            </a:r>
          </a:p>
          <a:p>
            <a:pPr marL="203200" indent="-203200">
              <a:lnSpc>
                <a:spcPct val="100000"/>
              </a:lnSpc>
              <a:spcBef>
                <a:spcPct val="45000"/>
              </a:spcBef>
            </a:pPr>
            <a:r>
              <a:rPr lang="zh-CN" altLang="en-US" sz="2500">
                <a:ea typeface="黑体" pitchFamily="49" charset="-122"/>
              </a:rPr>
              <a:t>除比特和字节外，还经常使用“字”(</a:t>
            </a:r>
            <a:r>
              <a:rPr lang="en-US" altLang="zh-CN" sz="2500">
                <a:ea typeface="黑体" pitchFamily="49" charset="-122"/>
              </a:rPr>
              <a:t>word)</a:t>
            </a:r>
            <a:r>
              <a:rPr lang="zh-CN" altLang="en-US" sz="2500">
                <a:ea typeface="黑体" pitchFamily="49" charset="-122"/>
              </a:rPr>
              <a:t>作为单位</a:t>
            </a:r>
          </a:p>
          <a:p>
            <a:pPr marL="203200" indent="-203200">
              <a:lnSpc>
                <a:spcPct val="100000"/>
              </a:lnSpc>
              <a:spcBef>
                <a:spcPct val="45000"/>
              </a:spcBef>
            </a:pPr>
            <a:r>
              <a:rPr lang="zh-CN" altLang="en-US" sz="2500">
                <a:ea typeface="黑体" pitchFamily="49" charset="-122"/>
              </a:rPr>
              <a:t>“字”和 “字长”的概念不同 </a:t>
            </a:r>
            <a:endParaRPr lang="en-US" altLang="zh-CN" sz="2500">
              <a:ea typeface="黑体" pitchFamily="49" charset="-122"/>
            </a:endParaRPr>
          </a:p>
          <a:p>
            <a:pPr marL="685800" lvl="1" indent="-190500">
              <a:lnSpc>
                <a:spcPct val="100000"/>
              </a:lnSpc>
              <a:spcBef>
                <a:spcPct val="45000"/>
              </a:spcBef>
              <a:buFontTx/>
              <a:buNone/>
            </a:pPr>
            <a:r>
              <a:rPr lang="en-US" altLang="zh-CN" sz="2400">
                <a:ea typeface="黑体" pitchFamily="49" charset="-122"/>
              </a:rPr>
              <a:t>IA-32</a:t>
            </a:r>
            <a:r>
              <a:rPr lang="zh-CN" altLang="en-US" sz="2400">
                <a:ea typeface="黑体" pitchFamily="49" charset="-122"/>
              </a:rPr>
              <a:t>中的“字”有多少位？字长多少位呢？</a:t>
            </a:r>
            <a:endParaRPr lang="en-US" altLang="zh-CN" sz="2400">
              <a:ea typeface="黑体" pitchFamily="49" charset="-122"/>
            </a:endParaRPr>
          </a:p>
          <a:p>
            <a:pPr marL="685800" lvl="1" indent="-190500">
              <a:lnSpc>
                <a:spcPct val="100000"/>
              </a:lnSpc>
              <a:spcBef>
                <a:spcPct val="45000"/>
              </a:spcBef>
              <a:buFontTx/>
              <a:buNone/>
            </a:pPr>
            <a:r>
              <a:rPr lang="en-US" altLang="zh-CN" sz="2400">
                <a:ea typeface="黑体" pitchFamily="49" charset="-122"/>
              </a:rPr>
              <a:t>DWORD </a:t>
            </a:r>
            <a:r>
              <a:rPr lang="zh-CN" altLang="en-US" sz="2400">
                <a:ea typeface="黑体" pitchFamily="49" charset="-122"/>
              </a:rPr>
              <a:t>：</a:t>
            </a:r>
            <a:r>
              <a:rPr lang="en-US" altLang="zh-CN" sz="2400">
                <a:ea typeface="黑体" pitchFamily="49" charset="-122"/>
              </a:rPr>
              <a:t>32</a:t>
            </a:r>
            <a:r>
              <a:rPr lang="zh-CN" altLang="en-US" sz="2400">
                <a:ea typeface="黑体" pitchFamily="49" charset="-122"/>
              </a:rPr>
              <a:t>位</a:t>
            </a:r>
            <a:endParaRPr lang="en-US" altLang="zh-CN" sz="2400">
              <a:ea typeface="黑体" pitchFamily="49" charset="-122"/>
            </a:endParaRPr>
          </a:p>
          <a:p>
            <a:pPr marL="685800" lvl="1" indent="-190500">
              <a:lnSpc>
                <a:spcPct val="100000"/>
              </a:lnSpc>
              <a:spcBef>
                <a:spcPct val="45000"/>
              </a:spcBef>
              <a:buFontTx/>
              <a:buNone/>
            </a:pPr>
            <a:r>
              <a:rPr lang="en-US" altLang="zh-CN" sz="2400">
                <a:ea typeface="黑体" pitchFamily="49" charset="-122"/>
              </a:rPr>
              <a:t>QWORD</a:t>
            </a:r>
            <a:r>
              <a:rPr lang="zh-CN" altLang="en-US" sz="2400">
                <a:ea typeface="黑体" pitchFamily="49" charset="-122"/>
              </a:rPr>
              <a:t>：</a:t>
            </a:r>
            <a:r>
              <a:rPr lang="en-US" altLang="zh-CN" sz="2400">
                <a:ea typeface="黑体" pitchFamily="49" charset="-122"/>
              </a:rPr>
              <a:t>64</a:t>
            </a:r>
            <a:r>
              <a:rPr lang="zh-CN" altLang="en-US" sz="2400">
                <a:ea typeface="黑体" pitchFamily="49" charset="-122"/>
              </a:rPr>
              <a:t>位</a:t>
            </a:r>
          </a:p>
        </p:txBody>
      </p:sp>
      <p:sp>
        <p:nvSpPr>
          <p:cNvPr id="4" name="TextBox 3"/>
          <p:cNvSpPr txBox="1"/>
          <p:nvPr/>
        </p:nvSpPr>
        <p:spPr>
          <a:xfrm>
            <a:off x="3236913" y="5354638"/>
            <a:ext cx="973137" cy="457200"/>
          </a:xfrm>
          <a:prstGeom prst="rect">
            <a:avLst/>
          </a:prstGeom>
          <a:noFill/>
        </p:spPr>
        <p:txBody>
          <a:bodyPr>
            <a:spAutoFit/>
          </a:bodyPr>
          <a:lstStyle/>
          <a:p>
            <a:pPr eaLnBrk="0" fontAlgn="base" hangingPunct="0">
              <a:spcBef>
                <a:spcPct val="0"/>
              </a:spcBef>
              <a:spcAft>
                <a:spcPct val="0"/>
              </a:spcAft>
              <a:defRPr/>
            </a:pPr>
            <a:r>
              <a:rPr lang="en-US" altLang="zh-CN" sz="2400" b="1" dirty="0">
                <a:solidFill>
                  <a:srgbClr val="FF0000"/>
                </a:solidFill>
              </a:rPr>
              <a:t>16</a:t>
            </a:r>
            <a:r>
              <a:rPr lang="zh-CN" altLang="en-US" sz="2400" b="1" dirty="0">
                <a:solidFill>
                  <a:srgbClr val="FF0000"/>
                </a:solidFill>
              </a:rPr>
              <a:t>位</a:t>
            </a:r>
          </a:p>
        </p:txBody>
      </p:sp>
      <p:sp>
        <p:nvSpPr>
          <p:cNvPr id="5" name="TextBox 4"/>
          <p:cNvSpPr txBox="1"/>
          <p:nvPr/>
        </p:nvSpPr>
        <p:spPr>
          <a:xfrm>
            <a:off x="5348288" y="5348288"/>
            <a:ext cx="971550" cy="457200"/>
          </a:xfrm>
          <a:prstGeom prst="rect">
            <a:avLst/>
          </a:prstGeom>
          <a:noFill/>
        </p:spPr>
        <p:txBody>
          <a:bodyPr>
            <a:spAutoFit/>
          </a:bodyPr>
          <a:lstStyle/>
          <a:p>
            <a:pPr eaLnBrk="0" fontAlgn="base" hangingPunct="0">
              <a:spcBef>
                <a:spcPct val="0"/>
              </a:spcBef>
              <a:spcAft>
                <a:spcPct val="0"/>
              </a:spcAft>
              <a:defRPr/>
            </a:pPr>
            <a:r>
              <a:rPr lang="en-US" altLang="zh-CN" sz="2400" b="1" dirty="0">
                <a:solidFill>
                  <a:srgbClr val="FF0000"/>
                </a:solidFill>
              </a:rPr>
              <a:t>32</a:t>
            </a:r>
            <a:r>
              <a:rPr lang="zh-CN" altLang="en-US" sz="2400" b="1" dirty="0">
                <a:solidFill>
                  <a:srgbClr val="FF0000"/>
                </a:solidFill>
              </a:rPr>
              <a:t>位</a:t>
            </a:r>
          </a:p>
        </p:txBody>
      </p:sp>
    </p:spTree>
    <p:extLst>
      <p:ext uri="{BB962C8B-B14F-4D97-AF65-F5344CB8AC3E}">
        <p14:creationId xmlns:p14="http://schemas.microsoft.com/office/powerpoint/2010/main" val="3517668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1891">
                                            <p:txEl>
                                              <p:pRg st="2" end="2"/>
                                            </p:txEl>
                                          </p:spTgt>
                                        </p:tgtEl>
                                        <p:attrNameLst>
                                          <p:attrName>style.visibility</p:attrName>
                                        </p:attrNameLst>
                                      </p:cBhvr>
                                      <p:to>
                                        <p:strVal val="visible"/>
                                      </p:to>
                                    </p:set>
                                    <p:animEffect transition="in" filter="blinds(horizontal)">
                                      <p:cBhvr>
                                        <p:cTn id="7" dur="500"/>
                                        <p:tgtEl>
                                          <p:spTgt spid="421891">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21891">
                                            <p:txEl>
                                              <p:pRg st="3" end="3"/>
                                            </p:txEl>
                                          </p:spTgt>
                                        </p:tgtEl>
                                        <p:attrNameLst>
                                          <p:attrName>style.visibility</p:attrName>
                                        </p:attrNameLst>
                                      </p:cBhvr>
                                      <p:to>
                                        <p:strVal val="visible"/>
                                      </p:to>
                                    </p:set>
                                    <p:animEffect transition="in" filter="blinds(horizontal)">
                                      <p:cBhvr>
                                        <p:cTn id="10" dur="500"/>
                                        <p:tgtEl>
                                          <p:spTgt spid="421891">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21891">
                                            <p:txEl>
                                              <p:pRg st="4" end="4"/>
                                            </p:txEl>
                                          </p:spTgt>
                                        </p:tgtEl>
                                        <p:attrNameLst>
                                          <p:attrName>style.visibility</p:attrName>
                                        </p:attrNameLst>
                                      </p:cBhvr>
                                      <p:to>
                                        <p:strVal val="visible"/>
                                      </p:to>
                                    </p:set>
                                    <p:animEffect transition="in" filter="blinds(horizontal)">
                                      <p:cBhvr>
                                        <p:cTn id="13" dur="500"/>
                                        <p:tgtEl>
                                          <p:spTgt spid="421891">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21891">
                                            <p:txEl>
                                              <p:pRg st="7" end="7"/>
                                            </p:txEl>
                                          </p:spTgt>
                                        </p:tgtEl>
                                        <p:attrNameLst>
                                          <p:attrName>style.visibility</p:attrName>
                                        </p:attrNameLst>
                                      </p:cBhvr>
                                      <p:to>
                                        <p:strVal val="visible"/>
                                      </p:to>
                                    </p:set>
                                    <p:animEffect transition="in" filter="blinds(horizontal)">
                                      <p:cBhvr>
                                        <p:cTn id="18" dur="500"/>
                                        <p:tgtEl>
                                          <p:spTgt spid="421891">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linds(horizontal)">
                                      <p:cBhvr>
                                        <p:cTn id="23" dur="500"/>
                                        <p:tgtEl>
                                          <p:spTgt spid="4"/>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linds(horizontal)">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421891">
                                            <p:txEl>
                                              <p:pRg st="8" end="8"/>
                                            </p:txEl>
                                          </p:spTgt>
                                        </p:tgtEl>
                                        <p:attrNameLst>
                                          <p:attrName>style.visibility</p:attrName>
                                        </p:attrNameLst>
                                      </p:cBhvr>
                                      <p:to>
                                        <p:strVal val="visible"/>
                                      </p:to>
                                    </p:set>
                                    <p:animEffect transition="in" filter="blinds(horizontal)">
                                      <p:cBhvr>
                                        <p:cTn id="31" dur="500"/>
                                        <p:tgtEl>
                                          <p:spTgt spid="421891">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421891">
                                            <p:txEl>
                                              <p:pRg st="9" end="9"/>
                                            </p:txEl>
                                          </p:spTgt>
                                        </p:tgtEl>
                                        <p:attrNameLst>
                                          <p:attrName>style.visibility</p:attrName>
                                        </p:attrNameLst>
                                      </p:cBhvr>
                                      <p:to>
                                        <p:strVal val="visible"/>
                                      </p:to>
                                    </p:set>
                                    <p:animEffect transition="in" filter="blinds(horizontal)">
                                      <p:cBhvr>
                                        <p:cTn id="34" dur="500"/>
                                        <p:tgtEl>
                                          <p:spTgt spid="42189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idx="4294967295"/>
          </p:nvPr>
        </p:nvSpPr>
        <p:spPr>
          <a:xfrm>
            <a:off x="457200" y="53975"/>
            <a:ext cx="8229600" cy="660400"/>
          </a:xfrm>
        </p:spPr>
        <p:txBody>
          <a:bodyPr lIns="63500" tIns="25400" rIns="63500" bIns="25400" anchor="t">
            <a:spAutoFit/>
          </a:bodyPr>
          <a:lstStyle/>
          <a:p>
            <a:r>
              <a:rPr lang="zh-CN" altLang="en-US">
                <a:ea typeface="宋体" pitchFamily="2" charset="-122"/>
              </a:rPr>
              <a:t>数据的基本宽度</a:t>
            </a:r>
          </a:p>
        </p:txBody>
      </p:sp>
      <p:sp>
        <p:nvSpPr>
          <p:cNvPr id="474115" name="Rectangle 3"/>
          <p:cNvSpPr>
            <a:spLocks noGrp="1" noChangeArrowheads="1"/>
          </p:cNvSpPr>
          <p:nvPr>
            <p:ph type="body" idx="4294967295"/>
          </p:nvPr>
        </p:nvSpPr>
        <p:spPr>
          <a:xfrm>
            <a:off x="209550" y="777875"/>
            <a:ext cx="8716963" cy="5480050"/>
          </a:xfrm>
        </p:spPr>
        <p:txBody>
          <a:bodyPr lIns="63500" tIns="25400" rIns="63500" bIns="25400">
            <a:spAutoFit/>
          </a:bodyPr>
          <a:lstStyle/>
          <a:p>
            <a:pPr marL="203200" indent="-203200">
              <a:spcBef>
                <a:spcPct val="30000"/>
              </a:spcBef>
            </a:pPr>
            <a:r>
              <a:rPr lang="zh-CN" altLang="en-US" sz="2500">
                <a:ea typeface="黑体" pitchFamily="49" charset="-122"/>
              </a:rPr>
              <a:t>“字”和 “字长”的概念不同 </a:t>
            </a:r>
          </a:p>
          <a:p>
            <a:pPr marL="685800" lvl="1" indent="-190500">
              <a:spcBef>
                <a:spcPct val="30000"/>
              </a:spcBef>
            </a:pPr>
            <a:r>
              <a:rPr lang="zh-CN" altLang="en-US" sz="2400">
                <a:ea typeface="黑体" pitchFamily="49" charset="-122"/>
              </a:rPr>
              <a:t>“字长”指数据通路的宽度。</a:t>
            </a:r>
          </a:p>
          <a:p>
            <a:pPr marL="685800" lvl="1" indent="-190500">
              <a:spcBef>
                <a:spcPct val="30000"/>
              </a:spcBef>
              <a:buFontTx/>
              <a:buNone/>
            </a:pPr>
            <a:r>
              <a:rPr lang="zh-CN" altLang="en-US" sz="2400">
                <a:solidFill>
                  <a:srgbClr val="006600"/>
                </a:solidFill>
                <a:ea typeface="黑体" pitchFamily="49" charset="-122"/>
              </a:rPr>
              <a:t>（数据通路指</a:t>
            </a:r>
            <a:r>
              <a:rPr lang="en-US" altLang="zh-CN" sz="2400">
                <a:solidFill>
                  <a:srgbClr val="006600"/>
                </a:solidFill>
                <a:ea typeface="黑体" pitchFamily="49" charset="-122"/>
              </a:rPr>
              <a:t>CPU</a:t>
            </a:r>
            <a:r>
              <a:rPr lang="zh-CN" altLang="en-US" sz="2400">
                <a:solidFill>
                  <a:srgbClr val="006600"/>
                </a:solidFill>
                <a:ea typeface="黑体" pitchFamily="49" charset="-122"/>
              </a:rPr>
              <a:t>内部数据流经的路径以及路径上的部件，主要是</a:t>
            </a:r>
            <a:r>
              <a:rPr lang="en-US" altLang="zh-CN" sz="2400">
                <a:solidFill>
                  <a:srgbClr val="006600"/>
                </a:solidFill>
                <a:ea typeface="黑体" pitchFamily="49" charset="-122"/>
              </a:rPr>
              <a:t>CPU</a:t>
            </a:r>
            <a:r>
              <a:rPr lang="zh-CN" altLang="en-US" sz="2400">
                <a:solidFill>
                  <a:srgbClr val="006600"/>
                </a:solidFill>
                <a:ea typeface="黑体" pitchFamily="49" charset="-122"/>
              </a:rPr>
              <a:t>内部进行数据运算、存储和传送的部件，这些部件的宽度基本上要一致，才能相互匹配。因此，</a:t>
            </a:r>
            <a:r>
              <a:rPr lang="en-US" altLang="zh-CN" sz="2400">
                <a:solidFill>
                  <a:srgbClr val="FF0000"/>
                </a:solidFill>
                <a:ea typeface="黑体" pitchFamily="49" charset="-122"/>
              </a:rPr>
              <a:t>”</a:t>
            </a:r>
            <a:r>
              <a:rPr lang="zh-CN" altLang="en-US" sz="2400">
                <a:solidFill>
                  <a:srgbClr val="FF0000"/>
                </a:solidFill>
                <a:ea typeface="黑体" pitchFamily="49" charset="-122"/>
              </a:rPr>
              <a:t>字</a:t>
            </a:r>
            <a:r>
              <a:rPr lang="zh-CN" altLang="en-US" sz="2400">
                <a:solidFill>
                  <a:srgbClr val="FF0066"/>
                </a:solidFill>
                <a:ea typeface="黑体" pitchFamily="49" charset="-122"/>
              </a:rPr>
              <a:t>长</a:t>
            </a:r>
            <a:r>
              <a:rPr lang="en-US" altLang="zh-CN" sz="2400">
                <a:solidFill>
                  <a:srgbClr val="FF0066"/>
                </a:solidFill>
                <a:ea typeface="黑体" pitchFamily="49" charset="-122"/>
              </a:rPr>
              <a:t>”</a:t>
            </a:r>
            <a:r>
              <a:rPr lang="zh-CN" altLang="en-US" sz="2400">
                <a:solidFill>
                  <a:srgbClr val="FF0066"/>
                </a:solidFill>
                <a:ea typeface="黑体" pitchFamily="49" charset="-122"/>
              </a:rPr>
              <a:t>等于</a:t>
            </a:r>
            <a:r>
              <a:rPr lang="en-US" altLang="zh-CN" sz="2400">
                <a:solidFill>
                  <a:srgbClr val="FF0066"/>
                </a:solidFill>
                <a:ea typeface="黑体" pitchFamily="49" charset="-122"/>
              </a:rPr>
              <a:t>CPU</a:t>
            </a:r>
            <a:r>
              <a:rPr lang="zh-CN" altLang="en-US" sz="2400">
                <a:solidFill>
                  <a:srgbClr val="FF0066"/>
                </a:solidFill>
                <a:ea typeface="黑体" pitchFamily="49" charset="-122"/>
              </a:rPr>
              <a:t>内部总线的宽度、运算器的位数、通用寄存器的宽度等</a:t>
            </a:r>
            <a:r>
              <a:rPr lang="zh-CN" altLang="en-US" sz="2400">
                <a:solidFill>
                  <a:srgbClr val="006600"/>
                </a:solidFill>
                <a:ea typeface="黑体" pitchFamily="49" charset="-122"/>
              </a:rPr>
              <a:t>。 ）</a:t>
            </a:r>
          </a:p>
          <a:p>
            <a:pPr marL="685800" lvl="1" indent="-190500">
              <a:spcBef>
                <a:spcPct val="30000"/>
              </a:spcBef>
            </a:pPr>
            <a:r>
              <a:rPr lang="en-US" altLang="zh-CN" sz="2400">
                <a:ea typeface="黑体" pitchFamily="49" charset="-122"/>
              </a:rPr>
              <a:t>“</a:t>
            </a:r>
            <a:r>
              <a:rPr lang="zh-CN" altLang="en-US" sz="2400">
                <a:ea typeface="黑体" pitchFamily="49" charset="-122"/>
              </a:rPr>
              <a:t>字”表示被处理信息的单位，用来度量数据类型的宽度。</a:t>
            </a:r>
          </a:p>
          <a:p>
            <a:pPr marL="685800" lvl="1" indent="-190500">
              <a:spcBef>
                <a:spcPct val="30000"/>
              </a:spcBef>
            </a:pPr>
            <a:r>
              <a:rPr lang="zh-CN" altLang="en-US" sz="2400">
                <a:ea typeface="黑体" pitchFamily="49" charset="-122"/>
              </a:rPr>
              <a:t>字和字长的宽度可以一样，也可不同。</a:t>
            </a:r>
          </a:p>
          <a:p>
            <a:pPr marL="685800" lvl="1" indent="-190500">
              <a:spcBef>
                <a:spcPct val="30000"/>
              </a:spcBef>
              <a:buFontTx/>
              <a:buNone/>
            </a:pPr>
            <a:r>
              <a:rPr lang="zh-CN" altLang="en-US" sz="2400">
                <a:solidFill>
                  <a:srgbClr val="CC0000"/>
                </a:solidFill>
                <a:ea typeface="黑体" pitchFamily="49" charset="-122"/>
              </a:rPr>
              <a:t>  例如，</a:t>
            </a:r>
            <a:r>
              <a:rPr lang="en-US" altLang="zh-CN" sz="2400">
                <a:solidFill>
                  <a:srgbClr val="CC0000"/>
                </a:solidFill>
                <a:ea typeface="黑体" pitchFamily="49" charset="-122"/>
              </a:rPr>
              <a:t>x86</a:t>
            </a:r>
            <a:r>
              <a:rPr lang="zh-CN" altLang="en-US" sz="2400">
                <a:solidFill>
                  <a:srgbClr val="CC0000"/>
                </a:solidFill>
                <a:ea typeface="黑体" pitchFamily="49" charset="-122"/>
              </a:rPr>
              <a:t>体系结构定义“字”的宽度为</a:t>
            </a:r>
            <a:r>
              <a:rPr lang="en-US" altLang="zh-CN" sz="2400">
                <a:solidFill>
                  <a:srgbClr val="CC0000"/>
                </a:solidFill>
                <a:ea typeface="黑体" pitchFamily="49" charset="-122"/>
              </a:rPr>
              <a:t>16</a:t>
            </a:r>
            <a:r>
              <a:rPr lang="zh-CN" altLang="en-US" sz="2400">
                <a:solidFill>
                  <a:srgbClr val="CC0000"/>
                </a:solidFill>
                <a:ea typeface="黑体" pitchFamily="49" charset="-122"/>
              </a:rPr>
              <a:t>位，但从</a:t>
            </a:r>
            <a:r>
              <a:rPr lang="en-US" altLang="zh-CN" sz="2400">
                <a:solidFill>
                  <a:srgbClr val="CC0000"/>
                </a:solidFill>
                <a:ea typeface="黑体" pitchFamily="49" charset="-122"/>
              </a:rPr>
              <a:t>386</a:t>
            </a:r>
            <a:r>
              <a:rPr lang="zh-CN" altLang="en-US" sz="2400">
                <a:solidFill>
                  <a:srgbClr val="CC0000"/>
                </a:solidFill>
                <a:ea typeface="黑体" pitchFamily="49" charset="-122"/>
              </a:rPr>
              <a:t>开始字长就是</a:t>
            </a:r>
            <a:r>
              <a:rPr lang="en-US" altLang="zh-CN" sz="2400">
                <a:solidFill>
                  <a:srgbClr val="CC0000"/>
                </a:solidFill>
                <a:ea typeface="黑体" pitchFamily="49" charset="-122"/>
              </a:rPr>
              <a:t>32</a:t>
            </a:r>
            <a:r>
              <a:rPr lang="zh-CN" altLang="en-US" sz="2400">
                <a:solidFill>
                  <a:srgbClr val="CC0000"/>
                </a:solidFill>
                <a:ea typeface="黑体" pitchFamily="49" charset="-122"/>
              </a:rPr>
              <a:t>位了。</a:t>
            </a:r>
          </a:p>
        </p:txBody>
      </p:sp>
    </p:spTree>
    <p:extLst>
      <p:ext uri="{BB962C8B-B14F-4D97-AF65-F5344CB8AC3E}">
        <p14:creationId xmlns:p14="http://schemas.microsoft.com/office/powerpoint/2010/main" val="205373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74115">
                                            <p:txEl>
                                              <p:pRg st="1" end="1"/>
                                            </p:txEl>
                                          </p:spTgt>
                                        </p:tgtEl>
                                        <p:attrNameLst>
                                          <p:attrName>style.visibility</p:attrName>
                                        </p:attrNameLst>
                                      </p:cBhvr>
                                      <p:to>
                                        <p:strVal val="visible"/>
                                      </p:to>
                                    </p:set>
                                    <p:animEffect transition="in" filter="blinds(horizontal)">
                                      <p:cBhvr>
                                        <p:cTn id="7" dur="500"/>
                                        <p:tgtEl>
                                          <p:spTgt spid="4741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74115">
                                            <p:txEl>
                                              <p:pRg st="2" end="2"/>
                                            </p:txEl>
                                          </p:spTgt>
                                        </p:tgtEl>
                                        <p:attrNameLst>
                                          <p:attrName>style.visibility</p:attrName>
                                        </p:attrNameLst>
                                      </p:cBhvr>
                                      <p:to>
                                        <p:strVal val="visible"/>
                                      </p:to>
                                    </p:set>
                                    <p:animEffect transition="in" filter="blinds(horizontal)">
                                      <p:cBhvr>
                                        <p:cTn id="12" dur="500"/>
                                        <p:tgtEl>
                                          <p:spTgt spid="4741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74115">
                                            <p:txEl>
                                              <p:pRg st="3" end="3"/>
                                            </p:txEl>
                                          </p:spTgt>
                                        </p:tgtEl>
                                        <p:attrNameLst>
                                          <p:attrName>style.visibility</p:attrName>
                                        </p:attrNameLst>
                                      </p:cBhvr>
                                      <p:to>
                                        <p:strVal val="visible"/>
                                      </p:to>
                                    </p:set>
                                    <p:animEffect transition="in" filter="blinds(horizontal)">
                                      <p:cBhvr>
                                        <p:cTn id="17" dur="500"/>
                                        <p:tgtEl>
                                          <p:spTgt spid="47411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74115">
                                            <p:txEl>
                                              <p:pRg st="4" end="4"/>
                                            </p:txEl>
                                          </p:spTgt>
                                        </p:tgtEl>
                                        <p:attrNameLst>
                                          <p:attrName>style.visibility</p:attrName>
                                        </p:attrNameLst>
                                      </p:cBhvr>
                                      <p:to>
                                        <p:strVal val="visible"/>
                                      </p:to>
                                    </p:set>
                                    <p:animEffect transition="in" filter="blinds(horizontal)">
                                      <p:cBhvr>
                                        <p:cTn id="22" dur="500"/>
                                        <p:tgtEl>
                                          <p:spTgt spid="47411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74115">
                                            <p:txEl>
                                              <p:pRg st="5" end="5"/>
                                            </p:txEl>
                                          </p:spTgt>
                                        </p:tgtEl>
                                        <p:attrNameLst>
                                          <p:attrName>style.visibility</p:attrName>
                                        </p:attrNameLst>
                                      </p:cBhvr>
                                      <p:to>
                                        <p:strVal val="visible"/>
                                      </p:to>
                                    </p:set>
                                    <p:animEffect transition="in" filter="blinds(horizontal)">
                                      <p:cBhvr>
                                        <p:cTn id="27" dur="500"/>
                                        <p:tgtEl>
                                          <p:spTgt spid="4741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p:cNvSpPr>
            <a:spLocks noGrp="1" noChangeArrowheads="1"/>
          </p:cNvSpPr>
          <p:nvPr>
            <p:ph type="title" idx="4294967295"/>
          </p:nvPr>
        </p:nvSpPr>
        <p:spPr>
          <a:xfrm>
            <a:off x="457200" y="53975"/>
            <a:ext cx="8229600" cy="660400"/>
          </a:xfrm>
        </p:spPr>
        <p:txBody>
          <a:bodyPr lIns="63500" tIns="25400" rIns="63500" bIns="25400" anchor="t">
            <a:spAutoFit/>
          </a:bodyPr>
          <a:lstStyle/>
          <a:p>
            <a:r>
              <a:rPr lang="zh-CN" altLang="en-US">
                <a:ea typeface="宋体" pitchFamily="2" charset="-122"/>
              </a:rPr>
              <a:t>程序中数据类型的宽度</a:t>
            </a:r>
          </a:p>
        </p:txBody>
      </p:sp>
      <p:sp>
        <p:nvSpPr>
          <p:cNvPr id="423939" name="Rectangle 3"/>
          <p:cNvSpPr>
            <a:spLocks noGrp="1" noChangeArrowheads="1"/>
          </p:cNvSpPr>
          <p:nvPr>
            <p:ph type="body" idx="4294967295"/>
          </p:nvPr>
        </p:nvSpPr>
        <p:spPr>
          <a:xfrm>
            <a:off x="76200" y="825500"/>
            <a:ext cx="4192588" cy="4338638"/>
          </a:xfrm>
        </p:spPr>
        <p:txBody>
          <a:bodyPr lIns="63500" tIns="25400" rIns="63500" bIns="25400">
            <a:spAutoFit/>
          </a:bodyPr>
          <a:lstStyle/>
          <a:p>
            <a:pPr marL="203200" indent="-203200"/>
            <a:r>
              <a:rPr lang="zh-CN" altLang="en-US" sz="2200">
                <a:ea typeface="黑体" pitchFamily="49" charset="-122"/>
              </a:rPr>
              <a:t>高级语言支持多种类型、多种长度的数据</a:t>
            </a:r>
          </a:p>
          <a:p>
            <a:pPr marL="685800" lvl="1" indent="-190500"/>
            <a:r>
              <a:rPr lang="zh-CN" altLang="en-US">
                <a:ea typeface="黑体" pitchFamily="49" charset="-122"/>
              </a:rPr>
              <a:t>例如，</a:t>
            </a:r>
            <a:r>
              <a:rPr lang="en-US" altLang="zh-CN">
                <a:ea typeface="黑体" pitchFamily="49" charset="-122"/>
              </a:rPr>
              <a:t>C</a:t>
            </a:r>
            <a:r>
              <a:rPr lang="zh-CN" altLang="en-US">
                <a:ea typeface="黑体" pitchFamily="49" charset="-122"/>
              </a:rPr>
              <a:t>语言中</a:t>
            </a:r>
            <a:r>
              <a:rPr lang="en-US" altLang="zh-CN">
                <a:ea typeface="黑体" pitchFamily="49" charset="-122"/>
              </a:rPr>
              <a:t>char</a:t>
            </a:r>
            <a:r>
              <a:rPr lang="zh-CN" altLang="en-US">
                <a:ea typeface="黑体" pitchFamily="49" charset="-122"/>
              </a:rPr>
              <a:t>类型的宽度为</a:t>
            </a:r>
            <a:r>
              <a:rPr lang="en-US" altLang="zh-CN">
                <a:ea typeface="黑体" pitchFamily="49" charset="-122"/>
              </a:rPr>
              <a:t>1</a:t>
            </a:r>
            <a:r>
              <a:rPr lang="zh-CN" altLang="en-US">
                <a:ea typeface="黑体" pitchFamily="49" charset="-122"/>
              </a:rPr>
              <a:t>个字节，可表示一个字符（非数值数据），也可表示一个</a:t>
            </a:r>
            <a:r>
              <a:rPr lang="en-US" altLang="zh-CN">
                <a:ea typeface="黑体" pitchFamily="49" charset="-122"/>
              </a:rPr>
              <a:t>8</a:t>
            </a:r>
            <a:r>
              <a:rPr lang="zh-CN" altLang="en-US">
                <a:ea typeface="黑体" pitchFamily="49" charset="-122"/>
              </a:rPr>
              <a:t>位的整数（数值数据）</a:t>
            </a:r>
          </a:p>
          <a:p>
            <a:pPr marL="685800" lvl="1" indent="-190500"/>
            <a:r>
              <a:rPr lang="zh-CN" altLang="en-US">
                <a:solidFill>
                  <a:srgbClr val="009242"/>
                </a:solidFill>
                <a:ea typeface="黑体" pitchFamily="49" charset="-122"/>
              </a:rPr>
              <a:t>不同机器上表示的同一种类型的数据可能宽度不同</a:t>
            </a:r>
          </a:p>
          <a:p>
            <a:pPr marL="203200" indent="-203200"/>
            <a:r>
              <a:rPr lang="zh-CN" altLang="en-US" sz="2200">
                <a:ea typeface="黑体" pitchFamily="49" charset="-122"/>
              </a:rPr>
              <a:t>必须确定相应的机器级数据表示方式和相应的处理指令</a:t>
            </a:r>
          </a:p>
          <a:p>
            <a:pPr marL="203200" indent="-203200">
              <a:buFontTx/>
              <a:buNone/>
            </a:pPr>
            <a:r>
              <a:rPr lang="zh-CN" altLang="en-US" sz="2200">
                <a:ea typeface="黑体" pitchFamily="49" charset="-122"/>
              </a:rPr>
              <a:t>    </a:t>
            </a:r>
            <a:endParaRPr lang="en-US" altLang="zh-CN" sz="2200">
              <a:solidFill>
                <a:srgbClr val="CC0000"/>
              </a:solidFill>
              <a:ea typeface="黑体" pitchFamily="49" charset="-122"/>
            </a:endParaRPr>
          </a:p>
        </p:txBody>
      </p:sp>
      <p:sp>
        <p:nvSpPr>
          <p:cNvPr id="619524" name="Rectangle 4"/>
          <p:cNvSpPr>
            <a:spLocks noChangeArrowheads="1"/>
          </p:cNvSpPr>
          <p:nvPr/>
        </p:nvSpPr>
        <p:spPr bwMode="auto">
          <a:xfrm>
            <a:off x="1296988" y="2409825"/>
            <a:ext cx="184150" cy="579438"/>
          </a:xfrm>
          <a:prstGeom prst="rect">
            <a:avLst/>
          </a:prstGeom>
          <a:noFill/>
          <a:ln w="12700">
            <a:noFill/>
            <a:miter lim="800000"/>
            <a:headEnd/>
            <a:tailEnd/>
          </a:ln>
        </p:spPr>
        <p:txBody>
          <a:bodyPr wrap="none" anchor="ctr">
            <a:spAutoFit/>
          </a:bodyPr>
          <a:lstStyle/>
          <a:p>
            <a:pPr eaLnBrk="0" fontAlgn="base" hangingPunct="0">
              <a:spcBef>
                <a:spcPct val="0"/>
              </a:spcBef>
              <a:spcAft>
                <a:spcPct val="0"/>
              </a:spcAft>
            </a:pPr>
            <a:endParaRPr lang="zh-CN" altLang="en-US" sz="800">
              <a:solidFill>
                <a:srgbClr val="000000"/>
              </a:solidFill>
              <a:latin typeface="Times New Roman" pitchFamily="18" charset="0"/>
            </a:endParaRPr>
          </a:p>
          <a:p>
            <a:pPr eaLnBrk="0" fontAlgn="base" hangingPunct="0">
              <a:spcBef>
                <a:spcPct val="0"/>
              </a:spcBef>
              <a:spcAft>
                <a:spcPct val="0"/>
              </a:spcAft>
            </a:pPr>
            <a:endParaRPr lang="zh-CN" altLang="en-US" sz="2400">
              <a:solidFill>
                <a:srgbClr val="000000"/>
              </a:solidFill>
              <a:latin typeface="Times New Roman" pitchFamily="18" charset="0"/>
            </a:endParaRPr>
          </a:p>
        </p:txBody>
      </p:sp>
      <p:graphicFrame>
        <p:nvGraphicFramePr>
          <p:cNvPr id="424055" name="Group 119"/>
          <p:cNvGraphicFramePr>
            <a:graphicFrameLocks noGrp="1"/>
          </p:cNvGraphicFramePr>
          <p:nvPr/>
        </p:nvGraphicFramePr>
        <p:xfrm>
          <a:off x="4279900" y="1573213"/>
          <a:ext cx="4721225" cy="3475991"/>
        </p:xfrm>
        <a:graphic>
          <a:graphicData uri="http://schemas.openxmlformats.org/drawingml/2006/table">
            <a:tbl>
              <a:tblPr/>
              <a:tblGrid>
                <a:gridCol w="1379538">
                  <a:extLst>
                    <a:ext uri="{9D8B030D-6E8A-4147-A177-3AD203B41FA5}">
                      <a16:colId xmlns:a16="http://schemas.microsoft.com/office/drawing/2014/main" val="20000"/>
                    </a:ext>
                  </a:extLst>
                </a:gridCol>
                <a:gridCol w="1490662">
                  <a:extLst>
                    <a:ext uri="{9D8B030D-6E8A-4147-A177-3AD203B41FA5}">
                      <a16:colId xmlns:a16="http://schemas.microsoft.com/office/drawing/2014/main" val="20001"/>
                    </a:ext>
                  </a:extLst>
                </a:gridCol>
                <a:gridCol w="1851025">
                  <a:extLst>
                    <a:ext uri="{9D8B030D-6E8A-4147-A177-3AD203B41FA5}">
                      <a16:colId xmlns:a16="http://schemas.microsoft.com/office/drawing/2014/main" val="20002"/>
                    </a:ext>
                  </a:extLst>
                </a:gridCol>
              </a:tblGrid>
              <a:tr h="10064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黑体" pitchFamily="49" charset="-122"/>
                        </a:rPr>
                        <a:t>C</a:t>
                      </a:r>
                      <a:r>
                        <a:rPr kumimoji="0" lang="zh-CN" altLang="en-US" sz="2000" b="1" i="0" u="none" strike="noStrike" cap="none" normalizeH="0" baseline="0">
                          <a:ln>
                            <a:noFill/>
                          </a:ln>
                          <a:solidFill>
                            <a:schemeClr val="tx1"/>
                          </a:solidFill>
                          <a:effectLst/>
                          <a:latin typeface="Arial" pitchFamily="34" charset="0"/>
                          <a:ea typeface="黑体" pitchFamily="49" charset="-122"/>
                        </a:rPr>
                        <a:t>声明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Arial" pitchFamily="34" charset="0"/>
                          <a:ea typeface="黑体" pitchFamily="49" charset="-122"/>
                        </a:rPr>
                        <a:t>典型</a:t>
                      </a:r>
                      <a:r>
                        <a:rPr kumimoji="0" lang="en-US" altLang="zh-CN" sz="2000" b="1" i="0" u="none" strike="noStrike" cap="none" normalizeH="0" baseline="0">
                          <a:ln>
                            <a:noFill/>
                          </a:ln>
                          <a:solidFill>
                            <a:schemeClr val="tx1"/>
                          </a:solidFill>
                          <a:effectLst/>
                          <a:latin typeface="Arial" pitchFamily="34" charset="0"/>
                          <a:ea typeface="黑体" pitchFamily="49" charset="-122"/>
                        </a:rPr>
                        <a:t>32</a:t>
                      </a:r>
                      <a:r>
                        <a:rPr kumimoji="0" lang="zh-CN" altLang="en-US" sz="2000" b="1" i="0" u="none" strike="noStrike" cap="none" normalizeH="0" baseline="0">
                          <a:ln>
                            <a:noFill/>
                          </a:ln>
                          <a:solidFill>
                            <a:schemeClr val="tx1"/>
                          </a:solidFill>
                          <a:effectLst/>
                          <a:latin typeface="Arial" pitchFamily="34" charset="0"/>
                          <a:ea typeface="黑体" pitchFamily="49" charset="-122"/>
                        </a:rPr>
                        <a:t>位</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Arial" pitchFamily="34" charset="0"/>
                          <a:ea typeface="黑体" pitchFamily="49" charset="-122"/>
                        </a:rPr>
                        <a:t>机器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黑体" pitchFamily="49" charset="-122"/>
                        </a:rPr>
                        <a:t>Compaq Alpha</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Arial" pitchFamily="34" charset="0"/>
                          <a:ea typeface="黑体" pitchFamily="49" charset="-122"/>
                        </a:rPr>
                        <a:t>机器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60475">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黑体" pitchFamily="49" charset="-122"/>
                        </a:rPr>
                        <a:t>char</a:t>
                      </a:r>
                      <a:endParaRPr kumimoji="0" lang="en-US" altLang="zh-CN" sz="2000" b="1" i="0" u="none" strike="noStrike" cap="none" normalizeH="0" baseline="0">
                        <a:ln>
                          <a:noFill/>
                        </a:ln>
                        <a:solidFill>
                          <a:schemeClr val="tx1"/>
                        </a:solidFill>
                        <a:effectLst/>
                        <a:latin typeface="Arial" pitchFamily="34" charset="0"/>
                        <a:ea typeface="黑体" pitchFamily="49" charset="-122"/>
                        <a:cs typeface="Times New Roman"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黑体" pitchFamily="49" charset="-122"/>
                        </a:rPr>
                        <a:t>short int</a:t>
                      </a: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黑体" pitchFamily="49" charset="-122"/>
                        </a:rPr>
                        <a:t>int</a:t>
                      </a: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黑体" pitchFamily="49" charset="-122"/>
                        </a:rPr>
                        <a:t>long int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黑体" pitchFamily="49" charset="-122"/>
                        </a:rPr>
                        <a:t>1</a:t>
                      </a:r>
                      <a:endParaRPr kumimoji="0" lang="en-US" altLang="zh-CN" sz="2000" b="1" i="0" u="none" strike="noStrike" cap="none" normalizeH="0" baseline="0">
                        <a:ln>
                          <a:noFill/>
                        </a:ln>
                        <a:solidFill>
                          <a:schemeClr val="tx1"/>
                        </a:solidFill>
                        <a:effectLst/>
                        <a:latin typeface="Arial" pitchFamily="34" charset="0"/>
                        <a:ea typeface="黑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黑体" pitchFamily="49" charset="-122"/>
                        </a:rPr>
                        <a:t>2</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黑体" pitchFamily="49" charset="-122"/>
                        </a:rPr>
                        <a:t>4</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黑体" pitchFamily="49" charset="-12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黑体" pitchFamily="49" charset="-122"/>
                        </a:rPr>
                        <a:t>1</a:t>
                      </a:r>
                      <a:endParaRPr kumimoji="0" lang="en-US" altLang="zh-CN" sz="2000" b="1" i="0" u="none" strike="noStrike" cap="none" normalizeH="0" baseline="0">
                        <a:ln>
                          <a:noFill/>
                        </a:ln>
                        <a:solidFill>
                          <a:schemeClr val="tx1"/>
                        </a:solidFill>
                        <a:effectLst/>
                        <a:latin typeface="Arial" pitchFamily="34" charset="0"/>
                        <a:ea typeface="黑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黑体" pitchFamily="49" charset="-122"/>
                        </a:rPr>
                        <a:t>2</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黑体" pitchFamily="49" charset="-122"/>
                        </a:rPr>
                        <a:t>4</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CC0000"/>
                          </a:solidFill>
                          <a:effectLst/>
                          <a:latin typeface="Arial" pitchFamily="34" charset="0"/>
                          <a:ea typeface="黑体" pitchFamily="49" charset="-122"/>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2438">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黑体" pitchFamily="49" charset="-122"/>
                        </a:rPr>
                        <a:t>char*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黑体" pitchFamily="49" charset="-12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CC0000"/>
                          </a:solidFill>
                          <a:effectLst/>
                          <a:latin typeface="Arial" pitchFamily="34" charset="0"/>
                          <a:ea typeface="黑体" pitchFamily="49" charset="-122"/>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6438">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黑体" pitchFamily="49" charset="-122"/>
                        </a:rPr>
                        <a:t>float</a:t>
                      </a:r>
                      <a:endParaRPr kumimoji="0" lang="en-US" altLang="zh-CN" sz="2000" b="1" i="0" u="none" strike="noStrike" cap="none" normalizeH="0" baseline="0">
                        <a:ln>
                          <a:noFill/>
                        </a:ln>
                        <a:solidFill>
                          <a:schemeClr val="tx1"/>
                        </a:solidFill>
                        <a:effectLst/>
                        <a:latin typeface="Arial" pitchFamily="34" charset="0"/>
                        <a:ea typeface="黑体" pitchFamily="49" charset="-122"/>
                        <a:cs typeface="Times New Roman"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黑体" pitchFamily="49" charset="-122"/>
                        </a:rPr>
                        <a:t>double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黑体" pitchFamily="49" charset="-122"/>
                        </a:rPr>
                        <a:t>4</a:t>
                      </a:r>
                      <a:endParaRPr kumimoji="0" lang="en-US" altLang="zh-CN" sz="2000" b="1" i="0" u="none" strike="noStrike" cap="none" normalizeH="0" baseline="0">
                        <a:ln>
                          <a:noFill/>
                        </a:ln>
                        <a:solidFill>
                          <a:schemeClr val="tx1"/>
                        </a:solidFill>
                        <a:effectLst/>
                        <a:latin typeface="Arial" pitchFamily="34" charset="0"/>
                        <a:ea typeface="黑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黑体" pitchFamily="49" charset="-122"/>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黑体" pitchFamily="49" charset="-122"/>
                        </a:rPr>
                        <a:t>4</a:t>
                      </a:r>
                      <a:endParaRPr kumimoji="0" lang="en-US" altLang="zh-CN" sz="2000" b="1" i="0" u="none" strike="noStrike" cap="none" normalizeH="0" baseline="0">
                        <a:ln>
                          <a:noFill/>
                        </a:ln>
                        <a:solidFill>
                          <a:schemeClr val="tx1"/>
                        </a:solidFill>
                        <a:effectLst/>
                        <a:latin typeface="Arial" pitchFamily="34" charset="0"/>
                        <a:ea typeface="黑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pitchFamily="34" charset="0"/>
                          <a:ea typeface="黑体" pitchFamily="49" charset="-122"/>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24026" name="Rectangle 90"/>
          <p:cNvSpPr>
            <a:spLocks noChangeArrowheads="1"/>
          </p:cNvSpPr>
          <p:nvPr/>
        </p:nvSpPr>
        <p:spPr bwMode="auto">
          <a:xfrm>
            <a:off x="4362450" y="1073150"/>
            <a:ext cx="4508500" cy="366713"/>
          </a:xfrm>
          <a:prstGeom prst="rect">
            <a:avLst/>
          </a:prstGeom>
          <a:noFill/>
          <a:ln w="12700">
            <a:noFill/>
            <a:miter lim="800000"/>
            <a:headEnd/>
            <a:tailEnd/>
          </a:ln>
        </p:spPr>
        <p:txBody>
          <a:bodyPr>
            <a:spAutoFit/>
          </a:bodyPr>
          <a:lstStyle/>
          <a:p>
            <a:pPr eaLnBrk="0" fontAlgn="base" hangingPunct="0">
              <a:spcBef>
                <a:spcPct val="0"/>
              </a:spcBef>
              <a:spcAft>
                <a:spcPct val="0"/>
              </a:spcAft>
            </a:pPr>
            <a:r>
              <a:rPr lang="en-US" altLang="zh-CN" b="1">
                <a:solidFill>
                  <a:srgbClr val="FF0066"/>
                </a:solidFill>
                <a:ea typeface="黑体" pitchFamily="49" charset="-122"/>
              </a:rPr>
              <a:t>C</a:t>
            </a:r>
            <a:r>
              <a:rPr lang="zh-CN" altLang="en-US" b="1">
                <a:solidFill>
                  <a:srgbClr val="FF0066"/>
                </a:solidFill>
                <a:ea typeface="黑体" pitchFamily="49" charset="-122"/>
              </a:rPr>
              <a:t>语言中数值数据类型的宽度 </a:t>
            </a:r>
            <a:r>
              <a:rPr lang="en-US" altLang="zh-CN" b="1">
                <a:solidFill>
                  <a:srgbClr val="FF0066"/>
                </a:solidFill>
                <a:ea typeface="黑体" pitchFamily="49" charset="-122"/>
              </a:rPr>
              <a:t>(</a:t>
            </a:r>
            <a:r>
              <a:rPr lang="zh-CN" altLang="en-US" b="1">
                <a:solidFill>
                  <a:srgbClr val="FF0066"/>
                </a:solidFill>
                <a:ea typeface="黑体" pitchFamily="49" charset="-122"/>
              </a:rPr>
              <a:t>单位：字节</a:t>
            </a:r>
            <a:r>
              <a:rPr lang="en-US" altLang="zh-CN" b="1">
                <a:solidFill>
                  <a:srgbClr val="FF0066"/>
                </a:solidFill>
                <a:ea typeface="黑体" pitchFamily="49" charset="-122"/>
              </a:rPr>
              <a:t>)</a:t>
            </a:r>
          </a:p>
        </p:txBody>
      </p:sp>
      <p:sp>
        <p:nvSpPr>
          <p:cNvPr id="424027" name="Rectangle 91"/>
          <p:cNvSpPr>
            <a:spLocks noChangeArrowheads="1"/>
          </p:cNvSpPr>
          <p:nvPr/>
        </p:nvSpPr>
        <p:spPr bwMode="auto">
          <a:xfrm>
            <a:off x="158750" y="5111750"/>
            <a:ext cx="3814763" cy="1552575"/>
          </a:xfrm>
          <a:prstGeom prst="rect">
            <a:avLst/>
          </a:prstGeom>
          <a:noFill/>
          <a:ln w="12700">
            <a:noFill/>
            <a:miter lim="800000"/>
            <a:headEnd/>
            <a:tailEnd/>
          </a:ln>
        </p:spPr>
        <p:txBody>
          <a:bodyPr>
            <a:spAutoFit/>
          </a:bodyPr>
          <a:lstStyle/>
          <a:p>
            <a:pPr eaLnBrk="0" fontAlgn="base" hangingPunct="0">
              <a:lnSpc>
                <a:spcPct val="120000"/>
              </a:lnSpc>
              <a:spcBef>
                <a:spcPct val="10000"/>
              </a:spcBef>
              <a:spcAft>
                <a:spcPct val="0"/>
              </a:spcAft>
              <a:buClr>
                <a:srgbClr val="000000"/>
              </a:buClr>
              <a:buSzPct val="100000"/>
              <a:buFont typeface="Wingdings" pitchFamily="2" charset="2"/>
              <a:buNone/>
            </a:pPr>
            <a:r>
              <a:rPr lang="zh-CN" altLang="en-US" sz="2000" b="1">
                <a:solidFill>
                  <a:srgbClr val="333399"/>
                </a:solidFill>
                <a:ea typeface="黑体" pitchFamily="49" charset="-122"/>
              </a:rPr>
              <a:t>从表中看出：同类型数据并不是所有机器都采用相同的宽度，分配的字节数</a:t>
            </a:r>
            <a:r>
              <a:rPr lang="zh-CN" altLang="en-US" sz="2000" b="1">
                <a:solidFill>
                  <a:srgbClr val="FF0066"/>
                </a:solidFill>
                <a:ea typeface="黑体" pitchFamily="49" charset="-122"/>
              </a:rPr>
              <a:t>随机器字长和编译器</a:t>
            </a:r>
            <a:r>
              <a:rPr lang="zh-CN" altLang="en-US" sz="2000" b="1">
                <a:solidFill>
                  <a:srgbClr val="333399"/>
                </a:solidFill>
                <a:ea typeface="黑体" pitchFamily="49" charset="-122"/>
              </a:rPr>
              <a:t>的不同而不同。</a:t>
            </a:r>
            <a:r>
              <a:rPr lang="zh-CN" altLang="en-US" sz="2000" b="1">
                <a:solidFill>
                  <a:srgbClr val="000000"/>
                </a:solidFill>
                <a:ea typeface="黑体" pitchFamily="49" charset="-122"/>
              </a:rPr>
              <a:t> </a:t>
            </a:r>
          </a:p>
        </p:txBody>
      </p:sp>
      <p:sp>
        <p:nvSpPr>
          <p:cNvPr id="424030" name="Rectangle 94"/>
          <p:cNvSpPr>
            <a:spLocks noChangeArrowheads="1"/>
          </p:cNvSpPr>
          <p:nvPr/>
        </p:nvSpPr>
        <p:spPr bwMode="auto">
          <a:xfrm>
            <a:off x="4624388" y="5130800"/>
            <a:ext cx="4376737" cy="895350"/>
          </a:xfrm>
          <a:prstGeom prst="rect">
            <a:avLst/>
          </a:prstGeom>
          <a:noFill/>
          <a:ln w="12700">
            <a:noFill/>
            <a:miter lim="800000"/>
            <a:headEnd/>
            <a:tailEnd/>
          </a:ln>
        </p:spPr>
        <p:txBody>
          <a:bodyPr>
            <a:spAutoFit/>
          </a:bodyPr>
          <a:lstStyle/>
          <a:p>
            <a:pPr eaLnBrk="0" fontAlgn="base" hangingPunct="0">
              <a:lnSpc>
                <a:spcPct val="120000"/>
              </a:lnSpc>
              <a:spcBef>
                <a:spcPct val="10000"/>
              </a:spcBef>
              <a:spcAft>
                <a:spcPct val="0"/>
              </a:spcAft>
              <a:buClr>
                <a:srgbClr val="000000"/>
              </a:buClr>
              <a:buSzPct val="100000"/>
              <a:buFont typeface="Wingdings" pitchFamily="2" charset="2"/>
              <a:buNone/>
            </a:pPr>
            <a:r>
              <a:rPr lang="en-US" altLang="zh-CN" sz="2200" b="1">
                <a:solidFill>
                  <a:srgbClr val="000000"/>
                </a:solidFill>
                <a:ea typeface="黑体" pitchFamily="49" charset="-122"/>
              </a:rPr>
              <a:t>Compaq Alpha</a:t>
            </a:r>
            <a:r>
              <a:rPr lang="zh-CN" altLang="en-US" sz="2200" b="1">
                <a:solidFill>
                  <a:srgbClr val="000000"/>
                </a:solidFill>
                <a:ea typeface="黑体" pitchFamily="49" charset="-122"/>
              </a:rPr>
              <a:t>是一个针对高端应用的</a:t>
            </a:r>
            <a:r>
              <a:rPr lang="en-US" altLang="zh-CN" sz="2200" b="1">
                <a:solidFill>
                  <a:srgbClr val="000000"/>
                </a:solidFill>
                <a:ea typeface="黑体" pitchFamily="49" charset="-122"/>
              </a:rPr>
              <a:t>64</a:t>
            </a:r>
            <a:r>
              <a:rPr lang="zh-CN" altLang="en-US" sz="2200" b="1">
                <a:solidFill>
                  <a:srgbClr val="000000"/>
                </a:solidFill>
                <a:ea typeface="黑体" pitchFamily="49" charset="-122"/>
              </a:rPr>
              <a:t>位机器，即字长为</a:t>
            </a:r>
            <a:r>
              <a:rPr lang="en-US" altLang="zh-CN" sz="2200" b="1">
                <a:solidFill>
                  <a:srgbClr val="000000"/>
                </a:solidFill>
                <a:ea typeface="黑体" pitchFamily="49" charset="-122"/>
              </a:rPr>
              <a:t>64</a:t>
            </a:r>
            <a:r>
              <a:rPr lang="zh-CN" altLang="en-US" sz="2200" b="1">
                <a:solidFill>
                  <a:srgbClr val="000000"/>
                </a:solidFill>
                <a:ea typeface="黑体" pitchFamily="49" charset="-122"/>
              </a:rPr>
              <a:t>位 </a:t>
            </a:r>
          </a:p>
        </p:txBody>
      </p:sp>
      <p:sp>
        <p:nvSpPr>
          <p:cNvPr id="4" name="TextBox 3"/>
          <p:cNvSpPr txBox="1"/>
          <p:nvPr/>
        </p:nvSpPr>
        <p:spPr>
          <a:xfrm>
            <a:off x="6686550" y="458788"/>
            <a:ext cx="2084388" cy="819150"/>
          </a:xfrm>
          <a:prstGeom prst="star12">
            <a:avLst>
              <a:gd name="adj" fmla="val 41376"/>
            </a:avLst>
          </a:prstGeom>
          <a:solidFill>
            <a:schemeClr val="bg1"/>
          </a:solidFill>
          <a:ln>
            <a:solidFill>
              <a:srgbClr val="FF0066"/>
            </a:solidFill>
          </a:ln>
        </p:spPr>
        <p:txBody>
          <a:bodyPr lIns="0" tIns="0" rIns="0" bIns="0"/>
          <a:lstStyle/>
          <a:p>
            <a:pPr eaLnBrk="0" fontAlgn="base" hangingPunct="0">
              <a:spcBef>
                <a:spcPct val="0"/>
              </a:spcBef>
              <a:spcAft>
                <a:spcPct val="0"/>
              </a:spcAft>
            </a:pPr>
            <a:r>
              <a:rPr lang="zh-CN" altLang="en-US" sz="2000" b="1">
                <a:solidFill>
                  <a:srgbClr val="FF0066"/>
                </a:solidFill>
                <a:latin typeface="黑体" pitchFamily="49" charset="-122"/>
                <a:ea typeface="黑体" pitchFamily="49" charset="-122"/>
              </a:rPr>
              <a:t>小班讨论</a:t>
            </a:r>
            <a:endParaRPr lang="zh-CN" altLang="en-US" sz="2000" b="1">
              <a:solidFill>
                <a:srgbClr val="FF0066"/>
              </a:solidFill>
              <a:ea typeface="黑体" pitchFamily="49" charset="-122"/>
            </a:endParaRPr>
          </a:p>
        </p:txBody>
      </p:sp>
    </p:spTree>
    <p:extLst>
      <p:ext uri="{BB962C8B-B14F-4D97-AF65-F5344CB8AC3E}">
        <p14:creationId xmlns:p14="http://schemas.microsoft.com/office/powerpoint/2010/main" val="1499365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3939">
                                            <p:txEl>
                                              <p:pRg st="1" end="1"/>
                                            </p:txEl>
                                          </p:spTgt>
                                        </p:tgtEl>
                                        <p:attrNameLst>
                                          <p:attrName>style.visibility</p:attrName>
                                        </p:attrNameLst>
                                      </p:cBhvr>
                                      <p:to>
                                        <p:strVal val="visible"/>
                                      </p:to>
                                    </p:set>
                                    <p:animEffect transition="in" filter="blinds(horizontal)">
                                      <p:cBhvr>
                                        <p:cTn id="7" dur="500"/>
                                        <p:tgtEl>
                                          <p:spTgt spid="42393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23939">
                                            <p:txEl>
                                              <p:pRg st="2" end="2"/>
                                            </p:txEl>
                                          </p:spTgt>
                                        </p:tgtEl>
                                        <p:attrNameLst>
                                          <p:attrName>style.visibility</p:attrName>
                                        </p:attrNameLst>
                                      </p:cBhvr>
                                      <p:to>
                                        <p:strVal val="visible"/>
                                      </p:to>
                                    </p:set>
                                    <p:animEffect transition="in" filter="blinds(horizontal)">
                                      <p:cBhvr>
                                        <p:cTn id="12" dur="500"/>
                                        <p:tgtEl>
                                          <p:spTgt spid="42393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24026"/>
                                        </p:tgtEl>
                                        <p:attrNameLst>
                                          <p:attrName>style.visibility</p:attrName>
                                        </p:attrNameLst>
                                      </p:cBhvr>
                                      <p:to>
                                        <p:strVal val="visible"/>
                                      </p:to>
                                    </p:set>
                                    <p:animEffect transition="in" filter="blinds(horizontal)">
                                      <p:cBhvr>
                                        <p:cTn id="17" dur="500"/>
                                        <p:tgtEl>
                                          <p:spTgt spid="42402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24055"/>
                                        </p:tgtEl>
                                        <p:attrNameLst>
                                          <p:attrName>style.visibility</p:attrName>
                                        </p:attrNameLst>
                                      </p:cBhvr>
                                      <p:to>
                                        <p:strVal val="visible"/>
                                      </p:to>
                                    </p:set>
                                    <p:animEffect transition="in" filter="blinds(horizontal)">
                                      <p:cBhvr>
                                        <p:cTn id="22" dur="500"/>
                                        <p:tgtEl>
                                          <p:spTgt spid="42405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24030"/>
                                        </p:tgtEl>
                                        <p:attrNameLst>
                                          <p:attrName>style.visibility</p:attrName>
                                        </p:attrNameLst>
                                      </p:cBhvr>
                                      <p:to>
                                        <p:strVal val="visible"/>
                                      </p:to>
                                    </p:set>
                                    <p:animEffect transition="in" filter="blinds(horizontal)">
                                      <p:cBhvr>
                                        <p:cTn id="27" dur="500"/>
                                        <p:tgtEl>
                                          <p:spTgt spid="42403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23939">
                                            <p:txEl>
                                              <p:pRg st="3" end="3"/>
                                            </p:txEl>
                                          </p:spTgt>
                                        </p:tgtEl>
                                        <p:attrNameLst>
                                          <p:attrName>style.visibility</p:attrName>
                                        </p:attrNameLst>
                                      </p:cBhvr>
                                      <p:to>
                                        <p:strVal val="visible"/>
                                      </p:to>
                                    </p:set>
                                    <p:animEffect transition="in" filter="blinds(horizontal)">
                                      <p:cBhvr>
                                        <p:cTn id="32" dur="500"/>
                                        <p:tgtEl>
                                          <p:spTgt spid="423939">
                                            <p:txEl>
                                              <p:pRg st="3" end="3"/>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423939">
                                            <p:txEl>
                                              <p:pRg st="4" end="4"/>
                                            </p:txEl>
                                          </p:spTgt>
                                        </p:tgtEl>
                                        <p:attrNameLst>
                                          <p:attrName>style.visibility</p:attrName>
                                        </p:attrNameLst>
                                      </p:cBhvr>
                                      <p:to>
                                        <p:strVal val="visible"/>
                                      </p:to>
                                    </p:set>
                                    <p:animEffect transition="in" filter="blinds(horizontal)">
                                      <p:cBhvr>
                                        <p:cTn id="35" dur="500"/>
                                        <p:tgtEl>
                                          <p:spTgt spid="423939">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424027"/>
                                        </p:tgtEl>
                                        <p:attrNameLst>
                                          <p:attrName>style.visibility</p:attrName>
                                        </p:attrNameLst>
                                      </p:cBhvr>
                                      <p:to>
                                        <p:strVal val="visible"/>
                                      </p:to>
                                    </p:set>
                                    <p:animEffect transition="in" filter="blinds(horizontal)">
                                      <p:cBhvr>
                                        <p:cTn id="40" dur="500"/>
                                        <p:tgtEl>
                                          <p:spTgt spid="424027"/>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blinds(horizontal)">
                                      <p:cBhvr>
                                        <p:cTn id="4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026" grpId="0"/>
      <p:bldP spid="424027" grpId="0"/>
      <p:bldP spid="424030" grpId="0"/>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a:xfrm>
            <a:off x="457200" y="53975"/>
            <a:ext cx="8229600" cy="561975"/>
          </a:xfrm>
        </p:spPr>
        <p:txBody>
          <a:bodyPr/>
          <a:lstStyle/>
          <a:p>
            <a:r>
              <a:rPr lang="en-US" altLang="zh-CN" sz="3600" dirty="0">
                <a:ea typeface="宋体" pitchFamily="2" charset="-122"/>
              </a:rPr>
              <a:t>Alignment(</a:t>
            </a:r>
            <a:r>
              <a:rPr lang="zh-CN" altLang="en-US" sz="3600" dirty="0">
                <a:ea typeface="宋体" pitchFamily="2" charset="-122"/>
              </a:rPr>
              <a:t>对齐</a:t>
            </a:r>
            <a:r>
              <a:rPr lang="en-US" altLang="zh-CN" sz="3600" dirty="0">
                <a:ea typeface="宋体" pitchFamily="2" charset="-122"/>
              </a:rPr>
              <a:t>) </a:t>
            </a:r>
            <a:r>
              <a:rPr lang="zh-CN" altLang="en-US" sz="3600" dirty="0">
                <a:ea typeface="宋体" pitchFamily="2" charset="-122"/>
              </a:rPr>
              <a:t>举例</a:t>
            </a:r>
          </a:p>
        </p:txBody>
      </p:sp>
      <p:sp>
        <p:nvSpPr>
          <p:cNvPr id="525315" name="Rectangle 3"/>
          <p:cNvSpPr>
            <a:spLocks noGrp="1" noChangeArrowheads="1"/>
          </p:cNvSpPr>
          <p:nvPr>
            <p:ph type="body" idx="1"/>
          </p:nvPr>
        </p:nvSpPr>
        <p:spPr>
          <a:xfrm>
            <a:off x="431800" y="865188"/>
            <a:ext cx="4641850" cy="2293937"/>
          </a:xfrm>
        </p:spPr>
        <p:txBody>
          <a:bodyPr/>
          <a:lstStyle/>
          <a:p>
            <a:pPr>
              <a:lnSpc>
                <a:spcPct val="100000"/>
              </a:lnSpc>
              <a:spcBef>
                <a:spcPct val="0"/>
              </a:spcBef>
              <a:buFontTx/>
              <a:buNone/>
            </a:pPr>
            <a:r>
              <a:rPr lang="zh-CN" altLang="en-US"/>
              <a:t>例如，考虑下列两个结构声明：</a:t>
            </a:r>
          </a:p>
          <a:p>
            <a:pPr>
              <a:lnSpc>
                <a:spcPct val="100000"/>
              </a:lnSpc>
              <a:spcBef>
                <a:spcPct val="0"/>
              </a:spcBef>
              <a:buFontTx/>
              <a:buNone/>
            </a:pPr>
            <a:r>
              <a:rPr lang="en-US" altLang="zh-CN"/>
              <a:t>struct  S1 {</a:t>
            </a:r>
          </a:p>
          <a:p>
            <a:pPr>
              <a:lnSpc>
                <a:spcPct val="100000"/>
              </a:lnSpc>
              <a:spcBef>
                <a:spcPct val="0"/>
              </a:spcBef>
              <a:buFontTx/>
              <a:buNone/>
            </a:pPr>
            <a:r>
              <a:rPr lang="en-US" altLang="zh-CN"/>
              <a:t>		int 	i</a:t>
            </a:r>
            <a:r>
              <a:rPr lang="zh-CN" altLang="en-US"/>
              <a:t>；</a:t>
            </a:r>
          </a:p>
          <a:p>
            <a:pPr>
              <a:lnSpc>
                <a:spcPct val="100000"/>
              </a:lnSpc>
              <a:spcBef>
                <a:spcPct val="0"/>
              </a:spcBef>
              <a:buFontTx/>
              <a:buNone/>
            </a:pPr>
            <a:r>
              <a:rPr lang="zh-CN" altLang="en-US"/>
              <a:t>		</a:t>
            </a:r>
            <a:r>
              <a:rPr lang="en-US" altLang="zh-CN"/>
              <a:t>char	c</a:t>
            </a:r>
            <a:r>
              <a:rPr lang="zh-CN" altLang="en-US"/>
              <a:t>；</a:t>
            </a:r>
          </a:p>
          <a:p>
            <a:pPr>
              <a:lnSpc>
                <a:spcPct val="100000"/>
              </a:lnSpc>
              <a:spcBef>
                <a:spcPct val="0"/>
              </a:spcBef>
              <a:buFontTx/>
              <a:buNone/>
            </a:pPr>
            <a:r>
              <a:rPr lang="zh-CN" altLang="en-US"/>
              <a:t>		</a:t>
            </a:r>
            <a:r>
              <a:rPr lang="en-US" altLang="zh-CN"/>
              <a:t>int	j</a:t>
            </a:r>
            <a:r>
              <a:rPr lang="zh-CN" altLang="en-US"/>
              <a:t>；</a:t>
            </a:r>
          </a:p>
          <a:p>
            <a:pPr>
              <a:lnSpc>
                <a:spcPct val="100000"/>
              </a:lnSpc>
              <a:spcBef>
                <a:spcPct val="0"/>
              </a:spcBef>
              <a:buFontTx/>
              <a:buNone/>
            </a:pPr>
            <a:r>
              <a:rPr lang="en-US" altLang="zh-CN"/>
              <a:t>}</a:t>
            </a:r>
            <a:r>
              <a:rPr lang="zh-CN" altLang="en-US"/>
              <a:t>；</a:t>
            </a:r>
          </a:p>
        </p:txBody>
      </p:sp>
      <p:sp>
        <p:nvSpPr>
          <p:cNvPr id="525316" name="Rectangle 4"/>
          <p:cNvSpPr>
            <a:spLocks noChangeArrowheads="1"/>
          </p:cNvSpPr>
          <p:nvPr/>
        </p:nvSpPr>
        <p:spPr bwMode="auto">
          <a:xfrm>
            <a:off x="5202238" y="549275"/>
            <a:ext cx="2779712" cy="2662238"/>
          </a:xfrm>
          <a:prstGeom prst="rect">
            <a:avLst/>
          </a:prstGeom>
          <a:noFill/>
          <a:ln w="12700">
            <a:noFill/>
            <a:miter lim="800000"/>
            <a:headEnd/>
            <a:tailEnd/>
          </a:ln>
        </p:spPr>
        <p:txBody>
          <a:bodyPr lIns="63500" tIns="25400" rIns="63500" bIns="25400">
            <a:spAutoFit/>
          </a:bodyPr>
          <a:lstStyle/>
          <a:p>
            <a:pPr marL="342900" indent="-342900" eaLnBrk="0" fontAlgn="base" hangingPunct="0">
              <a:lnSpc>
                <a:spcPct val="115000"/>
              </a:lnSpc>
              <a:spcBef>
                <a:spcPct val="20000"/>
              </a:spcBef>
              <a:spcAft>
                <a:spcPct val="0"/>
              </a:spcAft>
            </a:pPr>
            <a:endParaRPr lang="zh-CN" altLang="en-US" sz="2400" b="1">
              <a:solidFill>
                <a:srgbClr val="000000"/>
              </a:solidFill>
            </a:endParaRPr>
          </a:p>
          <a:p>
            <a:pPr marL="342900" indent="-342900" eaLnBrk="0" fontAlgn="base" hangingPunct="0">
              <a:spcBef>
                <a:spcPct val="20000"/>
              </a:spcBef>
              <a:spcAft>
                <a:spcPct val="0"/>
              </a:spcAft>
            </a:pPr>
            <a:r>
              <a:rPr lang="en-US" altLang="zh-CN" sz="2400" b="1">
                <a:solidFill>
                  <a:srgbClr val="000000"/>
                </a:solidFill>
              </a:rPr>
              <a:t>struct  S2 {</a:t>
            </a:r>
          </a:p>
          <a:p>
            <a:pPr marL="342900" indent="-342900" eaLnBrk="0" fontAlgn="base" hangingPunct="0">
              <a:spcBef>
                <a:spcPct val="20000"/>
              </a:spcBef>
              <a:spcAft>
                <a:spcPct val="0"/>
              </a:spcAft>
            </a:pPr>
            <a:r>
              <a:rPr lang="en-US" altLang="zh-CN" sz="2400" b="1">
                <a:solidFill>
                  <a:srgbClr val="000000"/>
                </a:solidFill>
              </a:rPr>
              <a:t>		int 	i</a:t>
            </a:r>
            <a:r>
              <a:rPr lang="zh-CN" altLang="en-US" sz="2400" b="1">
                <a:solidFill>
                  <a:srgbClr val="000000"/>
                </a:solidFill>
              </a:rPr>
              <a:t>；</a:t>
            </a:r>
          </a:p>
          <a:p>
            <a:pPr marL="342900" indent="-342900" eaLnBrk="0" fontAlgn="base" hangingPunct="0">
              <a:spcBef>
                <a:spcPct val="20000"/>
              </a:spcBef>
              <a:spcAft>
                <a:spcPct val="0"/>
              </a:spcAft>
            </a:pPr>
            <a:r>
              <a:rPr lang="zh-CN" altLang="en-US" sz="2400" b="1">
                <a:solidFill>
                  <a:srgbClr val="000000"/>
                </a:solidFill>
              </a:rPr>
              <a:t>		</a:t>
            </a:r>
            <a:r>
              <a:rPr lang="en-US" altLang="zh-CN" sz="2400" b="1">
                <a:solidFill>
                  <a:srgbClr val="000000"/>
                </a:solidFill>
              </a:rPr>
              <a:t>int	j</a:t>
            </a:r>
            <a:r>
              <a:rPr lang="zh-CN" altLang="en-US" sz="2400" b="1">
                <a:solidFill>
                  <a:srgbClr val="000000"/>
                </a:solidFill>
              </a:rPr>
              <a:t>；</a:t>
            </a:r>
          </a:p>
          <a:p>
            <a:pPr marL="342900" indent="-342900" eaLnBrk="0" fontAlgn="base" hangingPunct="0">
              <a:spcBef>
                <a:spcPct val="20000"/>
              </a:spcBef>
              <a:spcAft>
                <a:spcPct val="0"/>
              </a:spcAft>
            </a:pPr>
            <a:r>
              <a:rPr lang="zh-CN" altLang="en-US" sz="2400" b="1">
                <a:solidFill>
                  <a:srgbClr val="000000"/>
                </a:solidFill>
              </a:rPr>
              <a:t>		</a:t>
            </a:r>
            <a:r>
              <a:rPr lang="en-US" altLang="zh-CN" sz="2400" b="1">
                <a:solidFill>
                  <a:srgbClr val="000000"/>
                </a:solidFill>
              </a:rPr>
              <a:t>char	c</a:t>
            </a:r>
            <a:r>
              <a:rPr lang="zh-CN" altLang="en-US" sz="2400" b="1">
                <a:solidFill>
                  <a:srgbClr val="000000"/>
                </a:solidFill>
              </a:rPr>
              <a:t>；</a:t>
            </a:r>
          </a:p>
          <a:p>
            <a:pPr marL="342900" indent="-342900" eaLnBrk="0" fontAlgn="base" hangingPunct="0">
              <a:spcBef>
                <a:spcPct val="20000"/>
              </a:spcBef>
              <a:spcAft>
                <a:spcPct val="0"/>
              </a:spcAft>
            </a:pPr>
            <a:r>
              <a:rPr lang="en-US" altLang="zh-CN" sz="2400" b="1">
                <a:solidFill>
                  <a:srgbClr val="000000"/>
                </a:solidFill>
              </a:rPr>
              <a:t>}</a:t>
            </a:r>
            <a:r>
              <a:rPr lang="zh-CN" altLang="en-US" sz="2400" b="1">
                <a:solidFill>
                  <a:srgbClr val="000000"/>
                </a:solidFill>
              </a:rPr>
              <a:t>；</a:t>
            </a:r>
          </a:p>
        </p:txBody>
      </p:sp>
      <p:sp>
        <p:nvSpPr>
          <p:cNvPr id="525317" name="Text Box 5"/>
          <p:cNvSpPr txBox="1">
            <a:spLocks noChangeArrowheads="1"/>
          </p:cNvSpPr>
          <p:nvPr/>
        </p:nvSpPr>
        <p:spPr bwMode="auto">
          <a:xfrm>
            <a:off x="274638" y="3362325"/>
            <a:ext cx="6953250" cy="427038"/>
          </a:xfrm>
          <a:prstGeom prst="rect">
            <a:avLst/>
          </a:prstGeom>
          <a:noFill/>
          <a:ln w="12700">
            <a:noFill/>
            <a:miter lim="800000"/>
            <a:headEnd/>
            <a:tailEnd/>
          </a:ln>
          <a:effectLst/>
        </p:spPr>
        <p:txBody>
          <a:bodyPr>
            <a:spAutoFit/>
          </a:bodyPr>
          <a:lstStyle/>
          <a:p>
            <a:pPr eaLnBrk="0" fontAlgn="base" hangingPunct="0">
              <a:spcBef>
                <a:spcPct val="50000"/>
              </a:spcBef>
              <a:spcAft>
                <a:spcPct val="0"/>
              </a:spcAft>
            </a:pPr>
            <a:r>
              <a:rPr lang="zh-CN" altLang="en-US" sz="2200" b="1">
                <a:solidFill>
                  <a:srgbClr val="333399"/>
                </a:solidFill>
                <a:ea typeface="黑体" pitchFamily="49" charset="-122"/>
              </a:rPr>
              <a:t>在要求对齐的情况下，哪种结构声明更好？</a:t>
            </a:r>
          </a:p>
        </p:txBody>
      </p:sp>
      <p:grpSp>
        <p:nvGrpSpPr>
          <p:cNvPr id="525318" name="Group 6"/>
          <p:cNvGrpSpPr>
            <a:grpSpLocks/>
          </p:cNvGrpSpPr>
          <p:nvPr/>
        </p:nvGrpSpPr>
        <p:grpSpPr bwMode="auto">
          <a:xfrm>
            <a:off x="377825" y="3725863"/>
            <a:ext cx="5691188" cy="852487"/>
            <a:chOff x="301" y="2411"/>
            <a:chExt cx="3585" cy="537"/>
          </a:xfrm>
        </p:grpSpPr>
        <p:sp>
          <p:nvSpPr>
            <p:cNvPr id="525319" name="Rectangle 7"/>
            <p:cNvSpPr>
              <a:spLocks noChangeArrowheads="1"/>
            </p:cNvSpPr>
            <p:nvPr/>
          </p:nvSpPr>
          <p:spPr bwMode="auto">
            <a:xfrm>
              <a:off x="796" y="2641"/>
              <a:ext cx="3090" cy="302"/>
            </a:xfrm>
            <a:prstGeom prst="rect">
              <a:avLst/>
            </a:prstGeom>
            <a:noFill/>
            <a:ln w="28575">
              <a:solidFill>
                <a:srgbClr val="000000"/>
              </a:solidFill>
              <a:miter lim="800000"/>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525320" name="Text Box 8"/>
            <p:cNvSpPr txBox="1">
              <a:spLocks noChangeArrowheads="1"/>
            </p:cNvSpPr>
            <p:nvPr/>
          </p:nvSpPr>
          <p:spPr bwMode="auto">
            <a:xfrm>
              <a:off x="301" y="2624"/>
              <a:ext cx="612" cy="288"/>
            </a:xfrm>
            <a:prstGeom prst="rect">
              <a:avLst/>
            </a:prstGeom>
            <a:noFill/>
            <a:ln w="12700">
              <a:noFill/>
              <a:miter lim="800000"/>
              <a:headEnd/>
              <a:tailEnd/>
            </a:ln>
            <a:effectLst/>
          </p:spPr>
          <p:txBody>
            <a:bodyPr>
              <a:spAutoFit/>
            </a:bodyPr>
            <a:lstStyle/>
            <a:p>
              <a:pPr eaLnBrk="0" fontAlgn="base" hangingPunct="0">
                <a:spcBef>
                  <a:spcPct val="50000"/>
                </a:spcBef>
                <a:spcAft>
                  <a:spcPct val="0"/>
                </a:spcAft>
              </a:pPr>
              <a:r>
                <a:rPr lang="en-US" altLang="zh-CN" sz="2400" b="1">
                  <a:solidFill>
                    <a:srgbClr val="000000"/>
                  </a:solidFill>
                </a:rPr>
                <a:t>S1</a:t>
              </a:r>
              <a:r>
                <a:rPr lang="zh-CN" altLang="en-US" sz="2400" b="1">
                  <a:solidFill>
                    <a:srgbClr val="000000"/>
                  </a:solidFill>
                </a:rPr>
                <a:t>：</a:t>
              </a:r>
            </a:p>
          </p:txBody>
        </p:sp>
        <p:sp>
          <p:nvSpPr>
            <p:cNvPr id="525321" name="Line 9"/>
            <p:cNvSpPr>
              <a:spLocks noChangeShapeType="1"/>
            </p:cNvSpPr>
            <p:nvPr/>
          </p:nvSpPr>
          <p:spPr bwMode="auto">
            <a:xfrm>
              <a:off x="1854" y="2642"/>
              <a:ext cx="0" cy="302"/>
            </a:xfrm>
            <a:prstGeom prst="line">
              <a:avLst/>
            </a:prstGeom>
            <a:noFill/>
            <a:ln w="28575">
              <a:solidFill>
                <a:srgbClr val="000000"/>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525322" name="Line 10"/>
            <p:cNvSpPr>
              <a:spLocks noChangeShapeType="1"/>
            </p:cNvSpPr>
            <p:nvPr/>
          </p:nvSpPr>
          <p:spPr bwMode="auto">
            <a:xfrm>
              <a:off x="2192" y="2632"/>
              <a:ext cx="0" cy="302"/>
            </a:xfrm>
            <a:prstGeom prst="line">
              <a:avLst/>
            </a:prstGeom>
            <a:noFill/>
            <a:ln w="28575">
              <a:solidFill>
                <a:srgbClr val="000000"/>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525323" name="Text Box 11"/>
            <p:cNvSpPr txBox="1">
              <a:spLocks noChangeArrowheads="1"/>
            </p:cNvSpPr>
            <p:nvPr/>
          </p:nvSpPr>
          <p:spPr bwMode="auto">
            <a:xfrm>
              <a:off x="1258" y="2659"/>
              <a:ext cx="383" cy="288"/>
            </a:xfrm>
            <a:prstGeom prst="rect">
              <a:avLst/>
            </a:prstGeom>
            <a:noFill/>
            <a:ln w="12700">
              <a:noFill/>
              <a:miter lim="800000"/>
              <a:headEnd/>
              <a:tailEnd/>
            </a:ln>
            <a:effectLst/>
          </p:spPr>
          <p:txBody>
            <a:bodyPr>
              <a:spAutoFit/>
            </a:bodyPr>
            <a:lstStyle/>
            <a:p>
              <a:pPr eaLnBrk="0" fontAlgn="base" hangingPunct="0">
                <a:spcBef>
                  <a:spcPct val="50000"/>
                </a:spcBef>
                <a:spcAft>
                  <a:spcPct val="0"/>
                </a:spcAft>
              </a:pPr>
              <a:r>
                <a:rPr lang="en-US" altLang="zh-CN" sz="2400" b="1">
                  <a:solidFill>
                    <a:srgbClr val="000000"/>
                  </a:solidFill>
                </a:rPr>
                <a:t>i</a:t>
              </a:r>
            </a:p>
          </p:txBody>
        </p:sp>
        <p:sp>
          <p:nvSpPr>
            <p:cNvPr id="525324" name="Text Box 12"/>
            <p:cNvSpPr txBox="1">
              <a:spLocks noChangeArrowheads="1"/>
            </p:cNvSpPr>
            <p:nvPr/>
          </p:nvSpPr>
          <p:spPr bwMode="auto">
            <a:xfrm>
              <a:off x="1915" y="2641"/>
              <a:ext cx="383" cy="288"/>
            </a:xfrm>
            <a:prstGeom prst="rect">
              <a:avLst/>
            </a:prstGeom>
            <a:noFill/>
            <a:ln w="12700">
              <a:noFill/>
              <a:miter lim="800000"/>
              <a:headEnd/>
              <a:tailEnd/>
            </a:ln>
            <a:effectLst/>
          </p:spPr>
          <p:txBody>
            <a:bodyPr>
              <a:spAutoFit/>
            </a:bodyPr>
            <a:lstStyle/>
            <a:p>
              <a:pPr eaLnBrk="0" fontAlgn="base" hangingPunct="0">
                <a:spcBef>
                  <a:spcPct val="50000"/>
                </a:spcBef>
                <a:spcAft>
                  <a:spcPct val="0"/>
                </a:spcAft>
              </a:pPr>
              <a:r>
                <a:rPr lang="en-US" altLang="zh-CN" sz="2400" b="1">
                  <a:solidFill>
                    <a:srgbClr val="000000"/>
                  </a:solidFill>
                </a:rPr>
                <a:t>c</a:t>
              </a:r>
            </a:p>
          </p:txBody>
        </p:sp>
        <p:sp>
          <p:nvSpPr>
            <p:cNvPr id="525325" name="Line 13"/>
            <p:cNvSpPr>
              <a:spLocks noChangeShapeType="1"/>
            </p:cNvSpPr>
            <p:nvPr/>
          </p:nvSpPr>
          <p:spPr bwMode="auto">
            <a:xfrm>
              <a:off x="2881" y="2646"/>
              <a:ext cx="0" cy="302"/>
            </a:xfrm>
            <a:prstGeom prst="line">
              <a:avLst/>
            </a:prstGeom>
            <a:noFill/>
            <a:ln w="28575">
              <a:solidFill>
                <a:srgbClr val="000000"/>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525326" name="Text Box 14"/>
            <p:cNvSpPr txBox="1">
              <a:spLocks noChangeArrowheads="1"/>
            </p:cNvSpPr>
            <p:nvPr/>
          </p:nvSpPr>
          <p:spPr bwMode="auto">
            <a:xfrm>
              <a:off x="2249" y="2694"/>
              <a:ext cx="603" cy="231"/>
            </a:xfrm>
            <a:prstGeom prst="rect">
              <a:avLst/>
            </a:prstGeom>
            <a:noFill/>
            <a:ln w="12700">
              <a:noFill/>
              <a:miter lim="800000"/>
              <a:headEnd/>
              <a:tailEnd/>
            </a:ln>
            <a:effectLst/>
          </p:spPr>
          <p:txBody>
            <a:bodyPr>
              <a:spAutoFit/>
            </a:bodyPr>
            <a:lstStyle/>
            <a:p>
              <a:pPr eaLnBrk="0" fontAlgn="base" hangingPunct="0">
                <a:spcBef>
                  <a:spcPct val="50000"/>
                </a:spcBef>
                <a:spcAft>
                  <a:spcPct val="0"/>
                </a:spcAft>
              </a:pPr>
              <a:r>
                <a:rPr lang="en-US" altLang="zh-CN" b="1">
                  <a:solidFill>
                    <a:srgbClr val="000000"/>
                  </a:solidFill>
                </a:rPr>
                <a:t>X  X  X</a:t>
              </a:r>
            </a:p>
          </p:txBody>
        </p:sp>
        <p:sp>
          <p:nvSpPr>
            <p:cNvPr id="525327" name="Text Box 15"/>
            <p:cNvSpPr txBox="1">
              <a:spLocks noChangeArrowheads="1"/>
            </p:cNvSpPr>
            <p:nvPr/>
          </p:nvSpPr>
          <p:spPr bwMode="auto">
            <a:xfrm>
              <a:off x="3339" y="2649"/>
              <a:ext cx="383" cy="288"/>
            </a:xfrm>
            <a:prstGeom prst="rect">
              <a:avLst/>
            </a:prstGeom>
            <a:noFill/>
            <a:ln w="12700">
              <a:noFill/>
              <a:miter lim="800000"/>
              <a:headEnd/>
              <a:tailEnd/>
            </a:ln>
            <a:effectLst/>
          </p:spPr>
          <p:txBody>
            <a:bodyPr>
              <a:spAutoFit/>
            </a:bodyPr>
            <a:lstStyle/>
            <a:p>
              <a:pPr eaLnBrk="0" fontAlgn="base" hangingPunct="0">
                <a:spcBef>
                  <a:spcPct val="50000"/>
                </a:spcBef>
                <a:spcAft>
                  <a:spcPct val="0"/>
                </a:spcAft>
              </a:pPr>
              <a:r>
                <a:rPr lang="en-US" altLang="zh-CN" sz="2400" b="1">
                  <a:solidFill>
                    <a:srgbClr val="000000"/>
                  </a:solidFill>
                </a:rPr>
                <a:t>j</a:t>
              </a:r>
            </a:p>
          </p:txBody>
        </p:sp>
        <p:sp>
          <p:nvSpPr>
            <p:cNvPr id="525328" name="Text Box 16"/>
            <p:cNvSpPr txBox="1">
              <a:spLocks noChangeArrowheads="1"/>
            </p:cNvSpPr>
            <p:nvPr/>
          </p:nvSpPr>
          <p:spPr bwMode="auto">
            <a:xfrm>
              <a:off x="826" y="2411"/>
              <a:ext cx="383" cy="250"/>
            </a:xfrm>
            <a:prstGeom prst="rect">
              <a:avLst/>
            </a:prstGeom>
            <a:noFill/>
            <a:ln w="12700">
              <a:noFill/>
              <a:miter lim="800000"/>
              <a:headEnd/>
              <a:tailEnd/>
            </a:ln>
            <a:effectLst/>
          </p:spPr>
          <p:txBody>
            <a:bodyPr>
              <a:spAutoFit/>
            </a:bodyPr>
            <a:lstStyle/>
            <a:p>
              <a:pPr eaLnBrk="0" fontAlgn="base" hangingPunct="0">
                <a:spcBef>
                  <a:spcPct val="50000"/>
                </a:spcBef>
                <a:spcAft>
                  <a:spcPct val="0"/>
                </a:spcAft>
              </a:pPr>
              <a:r>
                <a:rPr lang="en-US" altLang="zh-CN" sz="2000" b="1">
                  <a:solidFill>
                    <a:srgbClr val="000000"/>
                  </a:solidFill>
                </a:rPr>
                <a:t>0</a:t>
              </a:r>
            </a:p>
          </p:txBody>
        </p:sp>
        <p:sp>
          <p:nvSpPr>
            <p:cNvPr id="525329" name="Text Box 17"/>
            <p:cNvSpPr txBox="1">
              <a:spLocks noChangeArrowheads="1"/>
            </p:cNvSpPr>
            <p:nvPr/>
          </p:nvSpPr>
          <p:spPr bwMode="auto">
            <a:xfrm>
              <a:off x="1900" y="2418"/>
              <a:ext cx="383" cy="250"/>
            </a:xfrm>
            <a:prstGeom prst="rect">
              <a:avLst/>
            </a:prstGeom>
            <a:noFill/>
            <a:ln w="12700">
              <a:noFill/>
              <a:miter lim="800000"/>
              <a:headEnd/>
              <a:tailEnd/>
            </a:ln>
            <a:effectLst/>
          </p:spPr>
          <p:txBody>
            <a:bodyPr>
              <a:spAutoFit/>
            </a:bodyPr>
            <a:lstStyle/>
            <a:p>
              <a:pPr eaLnBrk="0" fontAlgn="base" hangingPunct="0">
                <a:spcBef>
                  <a:spcPct val="50000"/>
                </a:spcBef>
                <a:spcAft>
                  <a:spcPct val="0"/>
                </a:spcAft>
              </a:pPr>
              <a:r>
                <a:rPr lang="en-US" altLang="zh-CN" sz="2000" b="1">
                  <a:solidFill>
                    <a:srgbClr val="000000"/>
                  </a:solidFill>
                </a:rPr>
                <a:t>4</a:t>
              </a:r>
            </a:p>
          </p:txBody>
        </p:sp>
        <p:sp>
          <p:nvSpPr>
            <p:cNvPr id="525330" name="Text Box 18"/>
            <p:cNvSpPr txBox="1">
              <a:spLocks noChangeArrowheads="1"/>
            </p:cNvSpPr>
            <p:nvPr/>
          </p:nvSpPr>
          <p:spPr bwMode="auto">
            <a:xfrm>
              <a:off x="2959" y="2417"/>
              <a:ext cx="383" cy="250"/>
            </a:xfrm>
            <a:prstGeom prst="rect">
              <a:avLst/>
            </a:prstGeom>
            <a:noFill/>
            <a:ln w="12700">
              <a:noFill/>
              <a:miter lim="800000"/>
              <a:headEnd/>
              <a:tailEnd/>
            </a:ln>
            <a:effectLst/>
          </p:spPr>
          <p:txBody>
            <a:bodyPr>
              <a:spAutoFit/>
            </a:bodyPr>
            <a:lstStyle/>
            <a:p>
              <a:pPr eaLnBrk="0" fontAlgn="base" hangingPunct="0">
                <a:spcBef>
                  <a:spcPct val="50000"/>
                </a:spcBef>
                <a:spcAft>
                  <a:spcPct val="0"/>
                </a:spcAft>
              </a:pPr>
              <a:r>
                <a:rPr lang="en-US" altLang="zh-CN" sz="2000" b="1">
                  <a:solidFill>
                    <a:srgbClr val="000000"/>
                  </a:solidFill>
                </a:rPr>
                <a:t>8</a:t>
              </a:r>
            </a:p>
          </p:txBody>
        </p:sp>
      </p:grpSp>
      <p:grpSp>
        <p:nvGrpSpPr>
          <p:cNvPr id="525331" name="Group 19"/>
          <p:cNvGrpSpPr>
            <a:grpSpLocks/>
          </p:cNvGrpSpPr>
          <p:nvPr/>
        </p:nvGrpSpPr>
        <p:grpSpPr bwMode="auto">
          <a:xfrm>
            <a:off x="376238" y="4640263"/>
            <a:ext cx="4827587" cy="852487"/>
            <a:chOff x="309" y="2977"/>
            <a:chExt cx="3041" cy="537"/>
          </a:xfrm>
        </p:grpSpPr>
        <p:sp>
          <p:nvSpPr>
            <p:cNvPr id="525332" name="Rectangle 20"/>
            <p:cNvSpPr>
              <a:spLocks noChangeArrowheads="1"/>
            </p:cNvSpPr>
            <p:nvPr/>
          </p:nvSpPr>
          <p:spPr bwMode="auto">
            <a:xfrm>
              <a:off x="804" y="3207"/>
              <a:ext cx="2468" cy="302"/>
            </a:xfrm>
            <a:prstGeom prst="rect">
              <a:avLst/>
            </a:prstGeom>
            <a:noFill/>
            <a:ln w="28575">
              <a:solidFill>
                <a:srgbClr val="000000"/>
              </a:solidFill>
              <a:miter lim="800000"/>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525333" name="Text Box 21"/>
            <p:cNvSpPr txBox="1">
              <a:spLocks noChangeArrowheads="1"/>
            </p:cNvSpPr>
            <p:nvPr/>
          </p:nvSpPr>
          <p:spPr bwMode="auto">
            <a:xfrm>
              <a:off x="309" y="3190"/>
              <a:ext cx="612" cy="288"/>
            </a:xfrm>
            <a:prstGeom prst="rect">
              <a:avLst/>
            </a:prstGeom>
            <a:noFill/>
            <a:ln w="12700">
              <a:noFill/>
              <a:miter lim="800000"/>
              <a:headEnd/>
              <a:tailEnd/>
            </a:ln>
            <a:effectLst/>
          </p:spPr>
          <p:txBody>
            <a:bodyPr>
              <a:spAutoFit/>
            </a:bodyPr>
            <a:lstStyle/>
            <a:p>
              <a:pPr eaLnBrk="0" fontAlgn="base" hangingPunct="0">
                <a:spcBef>
                  <a:spcPct val="50000"/>
                </a:spcBef>
                <a:spcAft>
                  <a:spcPct val="0"/>
                </a:spcAft>
              </a:pPr>
              <a:r>
                <a:rPr lang="en-US" altLang="zh-CN" sz="2400" b="1">
                  <a:solidFill>
                    <a:srgbClr val="000000"/>
                  </a:solidFill>
                </a:rPr>
                <a:t>S2</a:t>
              </a:r>
              <a:r>
                <a:rPr lang="zh-CN" altLang="en-US" sz="2400" b="1">
                  <a:solidFill>
                    <a:srgbClr val="000000"/>
                  </a:solidFill>
                </a:rPr>
                <a:t>：</a:t>
              </a:r>
            </a:p>
          </p:txBody>
        </p:sp>
        <p:sp>
          <p:nvSpPr>
            <p:cNvPr id="525334" name="Line 22"/>
            <p:cNvSpPr>
              <a:spLocks noChangeShapeType="1"/>
            </p:cNvSpPr>
            <p:nvPr/>
          </p:nvSpPr>
          <p:spPr bwMode="auto">
            <a:xfrm>
              <a:off x="1862" y="3208"/>
              <a:ext cx="0" cy="302"/>
            </a:xfrm>
            <a:prstGeom prst="line">
              <a:avLst/>
            </a:prstGeom>
            <a:noFill/>
            <a:ln w="28575">
              <a:solidFill>
                <a:srgbClr val="000000"/>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525335" name="Text Box 23"/>
            <p:cNvSpPr txBox="1">
              <a:spLocks noChangeArrowheads="1"/>
            </p:cNvSpPr>
            <p:nvPr/>
          </p:nvSpPr>
          <p:spPr bwMode="auto">
            <a:xfrm>
              <a:off x="1266" y="3225"/>
              <a:ext cx="383" cy="288"/>
            </a:xfrm>
            <a:prstGeom prst="rect">
              <a:avLst/>
            </a:prstGeom>
            <a:noFill/>
            <a:ln w="12700">
              <a:noFill/>
              <a:miter lim="800000"/>
              <a:headEnd/>
              <a:tailEnd/>
            </a:ln>
            <a:effectLst/>
          </p:spPr>
          <p:txBody>
            <a:bodyPr>
              <a:spAutoFit/>
            </a:bodyPr>
            <a:lstStyle/>
            <a:p>
              <a:pPr eaLnBrk="0" fontAlgn="base" hangingPunct="0">
                <a:spcBef>
                  <a:spcPct val="50000"/>
                </a:spcBef>
                <a:spcAft>
                  <a:spcPct val="0"/>
                </a:spcAft>
              </a:pPr>
              <a:r>
                <a:rPr lang="en-US" altLang="zh-CN" sz="2400" b="1">
                  <a:solidFill>
                    <a:srgbClr val="000000"/>
                  </a:solidFill>
                </a:rPr>
                <a:t>i</a:t>
              </a:r>
            </a:p>
          </p:txBody>
        </p:sp>
        <p:sp>
          <p:nvSpPr>
            <p:cNvPr id="525336" name="Text Box 24"/>
            <p:cNvSpPr txBox="1">
              <a:spLocks noChangeArrowheads="1"/>
            </p:cNvSpPr>
            <p:nvPr/>
          </p:nvSpPr>
          <p:spPr bwMode="auto">
            <a:xfrm>
              <a:off x="2929" y="3217"/>
              <a:ext cx="383" cy="288"/>
            </a:xfrm>
            <a:prstGeom prst="rect">
              <a:avLst/>
            </a:prstGeom>
            <a:noFill/>
            <a:ln w="12700">
              <a:noFill/>
              <a:miter lim="800000"/>
              <a:headEnd/>
              <a:tailEnd/>
            </a:ln>
            <a:effectLst/>
          </p:spPr>
          <p:txBody>
            <a:bodyPr>
              <a:spAutoFit/>
            </a:bodyPr>
            <a:lstStyle/>
            <a:p>
              <a:pPr eaLnBrk="0" fontAlgn="base" hangingPunct="0">
                <a:spcBef>
                  <a:spcPct val="50000"/>
                </a:spcBef>
                <a:spcAft>
                  <a:spcPct val="0"/>
                </a:spcAft>
              </a:pPr>
              <a:r>
                <a:rPr lang="en-US" altLang="zh-CN" sz="2400" b="1">
                  <a:solidFill>
                    <a:srgbClr val="000000"/>
                  </a:solidFill>
                </a:rPr>
                <a:t>c</a:t>
              </a:r>
            </a:p>
          </p:txBody>
        </p:sp>
        <p:sp>
          <p:nvSpPr>
            <p:cNvPr id="525337" name="Line 25"/>
            <p:cNvSpPr>
              <a:spLocks noChangeShapeType="1"/>
            </p:cNvSpPr>
            <p:nvPr/>
          </p:nvSpPr>
          <p:spPr bwMode="auto">
            <a:xfrm>
              <a:off x="2889" y="3212"/>
              <a:ext cx="0" cy="302"/>
            </a:xfrm>
            <a:prstGeom prst="line">
              <a:avLst/>
            </a:prstGeom>
            <a:noFill/>
            <a:ln w="28575">
              <a:solidFill>
                <a:srgbClr val="000000"/>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525338" name="Text Box 26"/>
            <p:cNvSpPr txBox="1">
              <a:spLocks noChangeArrowheads="1"/>
            </p:cNvSpPr>
            <p:nvPr/>
          </p:nvSpPr>
          <p:spPr bwMode="auto">
            <a:xfrm>
              <a:off x="2341" y="3197"/>
              <a:ext cx="383" cy="288"/>
            </a:xfrm>
            <a:prstGeom prst="rect">
              <a:avLst/>
            </a:prstGeom>
            <a:noFill/>
            <a:ln w="12700">
              <a:noFill/>
              <a:miter lim="800000"/>
              <a:headEnd/>
              <a:tailEnd/>
            </a:ln>
            <a:effectLst/>
          </p:spPr>
          <p:txBody>
            <a:bodyPr>
              <a:spAutoFit/>
            </a:bodyPr>
            <a:lstStyle/>
            <a:p>
              <a:pPr eaLnBrk="0" fontAlgn="base" hangingPunct="0">
                <a:spcBef>
                  <a:spcPct val="50000"/>
                </a:spcBef>
                <a:spcAft>
                  <a:spcPct val="0"/>
                </a:spcAft>
              </a:pPr>
              <a:r>
                <a:rPr lang="en-US" altLang="zh-CN" sz="2400" b="1">
                  <a:solidFill>
                    <a:srgbClr val="000000"/>
                  </a:solidFill>
                </a:rPr>
                <a:t>j</a:t>
              </a:r>
            </a:p>
          </p:txBody>
        </p:sp>
        <p:sp>
          <p:nvSpPr>
            <p:cNvPr id="525339" name="Text Box 27"/>
            <p:cNvSpPr txBox="1">
              <a:spLocks noChangeArrowheads="1"/>
            </p:cNvSpPr>
            <p:nvPr/>
          </p:nvSpPr>
          <p:spPr bwMode="auto">
            <a:xfrm>
              <a:off x="834" y="2977"/>
              <a:ext cx="383" cy="250"/>
            </a:xfrm>
            <a:prstGeom prst="rect">
              <a:avLst/>
            </a:prstGeom>
            <a:noFill/>
            <a:ln w="12700">
              <a:noFill/>
              <a:miter lim="800000"/>
              <a:headEnd/>
              <a:tailEnd/>
            </a:ln>
            <a:effectLst/>
          </p:spPr>
          <p:txBody>
            <a:bodyPr>
              <a:spAutoFit/>
            </a:bodyPr>
            <a:lstStyle/>
            <a:p>
              <a:pPr eaLnBrk="0" fontAlgn="base" hangingPunct="0">
                <a:spcBef>
                  <a:spcPct val="50000"/>
                </a:spcBef>
                <a:spcAft>
                  <a:spcPct val="0"/>
                </a:spcAft>
              </a:pPr>
              <a:r>
                <a:rPr lang="en-US" altLang="zh-CN" sz="2000" b="1">
                  <a:solidFill>
                    <a:srgbClr val="000000"/>
                  </a:solidFill>
                </a:rPr>
                <a:t>0</a:t>
              </a:r>
            </a:p>
          </p:txBody>
        </p:sp>
        <p:sp>
          <p:nvSpPr>
            <p:cNvPr id="525340" name="Text Box 28"/>
            <p:cNvSpPr txBox="1">
              <a:spLocks noChangeArrowheads="1"/>
            </p:cNvSpPr>
            <p:nvPr/>
          </p:nvSpPr>
          <p:spPr bwMode="auto">
            <a:xfrm>
              <a:off x="1908" y="2984"/>
              <a:ext cx="383" cy="250"/>
            </a:xfrm>
            <a:prstGeom prst="rect">
              <a:avLst/>
            </a:prstGeom>
            <a:noFill/>
            <a:ln w="12700">
              <a:noFill/>
              <a:miter lim="800000"/>
              <a:headEnd/>
              <a:tailEnd/>
            </a:ln>
            <a:effectLst/>
          </p:spPr>
          <p:txBody>
            <a:bodyPr>
              <a:spAutoFit/>
            </a:bodyPr>
            <a:lstStyle/>
            <a:p>
              <a:pPr eaLnBrk="0" fontAlgn="base" hangingPunct="0">
                <a:spcBef>
                  <a:spcPct val="50000"/>
                </a:spcBef>
                <a:spcAft>
                  <a:spcPct val="0"/>
                </a:spcAft>
              </a:pPr>
              <a:r>
                <a:rPr lang="en-US" altLang="zh-CN" sz="2000" b="1">
                  <a:solidFill>
                    <a:srgbClr val="000000"/>
                  </a:solidFill>
                </a:rPr>
                <a:t>4</a:t>
              </a:r>
            </a:p>
          </p:txBody>
        </p:sp>
        <p:sp>
          <p:nvSpPr>
            <p:cNvPr id="525341" name="Text Box 29"/>
            <p:cNvSpPr txBox="1">
              <a:spLocks noChangeArrowheads="1"/>
            </p:cNvSpPr>
            <p:nvPr/>
          </p:nvSpPr>
          <p:spPr bwMode="auto">
            <a:xfrm>
              <a:off x="2967" y="2983"/>
              <a:ext cx="383" cy="250"/>
            </a:xfrm>
            <a:prstGeom prst="rect">
              <a:avLst/>
            </a:prstGeom>
            <a:noFill/>
            <a:ln w="12700">
              <a:noFill/>
              <a:miter lim="800000"/>
              <a:headEnd/>
              <a:tailEnd/>
            </a:ln>
            <a:effectLst/>
          </p:spPr>
          <p:txBody>
            <a:bodyPr>
              <a:spAutoFit/>
            </a:bodyPr>
            <a:lstStyle/>
            <a:p>
              <a:pPr eaLnBrk="0" fontAlgn="base" hangingPunct="0">
                <a:spcBef>
                  <a:spcPct val="50000"/>
                </a:spcBef>
                <a:spcAft>
                  <a:spcPct val="0"/>
                </a:spcAft>
              </a:pPr>
              <a:r>
                <a:rPr lang="en-US" altLang="zh-CN" sz="2000" b="1">
                  <a:solidFill>
                    <a:srgbClr val="000000"/>
                  </a:solidFill>
                </a:rPr>
                <a:t>8</a:t>
              </a:r>
            </a:p>
          </p:txBody>
        </p:sp>
      </p:grpSp>
      <p:sp>
        <p:nvSpPr>
          <p:cNvPr id="525342" name="Text Box 30"/>
          <p:cNvSpPr txBox="1">
            <a:spLocks noChangeArrowheads="1"/>
          </p:cNvSpPr>
          <p:nvPr/>
        </p:nvSpPr>
        <p:spPr bwMode="auto">
          <a:xfrm>
            <a:off x="6257925" y="4006850"/>
            <a:ext cx="2017713" cy="396875"/>
          </a:xfrm>
          <a:prstGeom prst="rect">
            <a:avLst/>
          </a:prstGeom>
          <a:noFill/>
          <a:ln w="12700">
            <a:noFill/>
            <a:miter lim="800000"/>
            <a:headEnd/>
            <a:tailEnd/>
          </a:ln>
          <a:effectLst/>
        </p:spPr>
        <p:txBody>
          <a:bodyPr>
            <a:spAutoFit/>
          </a:bodyPr>
          <a:lstStyle/>
          <a:p>
            <a:pPr eaLnBrk="0" fontAlgn="base" hangingPunct="0">
              <a:spcBef>
                <a:spcPct val="50000"/>
              </a:spcBef>
              <a:spcAft>
                <a:spcPct val="0"/>
              </a:spcAft>
            </a:pPr>
            <a:r>
              <a:rPr lang="zh-CN" altLang="en-US" sz="2000" b="1">
                <a:solidFill>
                  <a:srgbClr val="CC0000"/>
                </a:solidFill>
                <a:latin typeface="微软雅黑" pitchFamily="34" charset="-122"/>
                <a:ea typeface="微软雅黑" pitchFamily="34" charset="-122"/>
              </a:rPr>
              <a:t>需要</a:t>
            </a:r>
            <a:r>
              <a:rPr lang="en-US" altLang="zh-CN" sz="2000" b="1">
                <a:solidFill>
                  <a:srgbClr val="CC0000"/>
                </a:solidFill>
                <a:latin typeface="微软雅黑" pitchFamily="34" charset="-122"/>
                <a:ea typeface="微软雅黑" pitchFamily="34" charset="-122"/>
              </a:rPr>
              <a:t>12</a:t>
            </a:r>
            <a:r>
              <a:rPr lang="zh-CN" altLang="en-US" sz="2000" b="1">
                <a:solidFill>
                  <a:srgbClr val="CC0000"/>
                </a:solidFill>
                <a:latin typeface="微软雅黑" pitchFamily="34" charset="-122"/>
                <a:ea typeface="微软雅黑" pitchFamily="34" charset="-122"/>
              </a:rPr>
              <a:t>个字节</a:t>
            </a:r>
          </a:p>
        </p:txBody>
      </p:sp>
      <p:sp>
        <p:nvSpPr>
          <p:cNvPr id="525343" name="Text Box 31"/>
          <p:cNvSpPr txBox="1">
            <a:spLocks noChangeArrowheads="1"/>
          </p:cNvSpPr>
          <p:nvPr/>
        </p:nvSpPr>
        <p:spPr bwMode="auto">
          <a:xfrm>
            <a:off x="5354638" y="4946650"/>
            <a:ext cx="1973262" cy="396875"/>
          </a:xfrm>
          <a:prstGeom prst="rect">
            <a:avLst/>
          </a:prstGeom>
          <a:noFill/>
          <a:ln w="12700">
            <a:noFill/>
            <a:miter lim="800000"/>
            <a:headEnd/>
            <a:tailEnd/>
          </a:ln>
          <a:effectLst/>
        </p:spPr>
        <p:txBody>
          <a:bodyPr>
            <a:spAutoFit/>
          </a:bodyPr>
          <a:lstStyle/>
          <a:p>
            <a:pPr eaLnBrk="0" fontAlgn="base" hangingPunct="0">
              <a:spcBef>
                <a:spcPct val="50000"/>
              </a:spcBef>
              <a:spcAft>
                <a:spcPct val="0"/>
              </a:spcAft>
            </a:pPr>
            <a:r>
              <a:rPr lang="zh-CN" altLang="en-US" sz="2000" b="1">
                <a:solidFill>
                  <a:srgbClr val="CC0000"/>
                </a:solidFill>
                <a:latin typeface="微软雅黑" pitchFamily="34" charset="-122"/>
                <a:ea typeface="微软雅黑" pitchFamily="34" charset="-122"/>
              </a:rPr>
              <a:t>只需要</a:t>
            </a:r>
            <a:r>
              <a:rPr lang="en-US" altLang="zh-CN" sz="2000" b="1">
                <a:solidFill>
                  <a:srgbClr val="CC0000"/>
                </a:solidFill>
                <a:latin typeface="微软雅黑" pitchFamily="34" charset="-122"/>
                <a:ea typeface="微软雅黑" pitchFamily="34" charset="-122"/>
              </a:rPr>
              <a:t>9</a:t>
            </a:r>
            <a:r>
              <a:rPr lang="zh-CN" altLang="en-US" sz="2000" b="1">
                <a:solidFill>
                  <a:srgbClr val="CC0000"/>
                </a:solidFill>
                <a:latin typeface="微软雅黑" pitchFamily="34" charset="-122"/>
                <a:ea typeface="微软雅黑" pitchFamily="34" charset="-122"/>
              </a:rPr>
              <a:t>个字节</a:t>
            </a:r>
          </a:p>
        </p:txBody>
      </p:sp>
      <p:sp>
        <p:nvSpPr>
          <p:cNvPr id="525344" name="Text Box 32"/>
          <p:cNvSpPr txBox="1">
            <a:spLocks noChangeArrowheads="1"/>
          </p:cNvSpPr>
          <p:nvPr/>
        </p:nvSpPr>
        <p:spPr bwMode="auto">
          <a:xfrm>
            <a:off x="276225" y="5584825"/>
            <a:ext cx="7662863" cy="427038"/>
          </a:xfrm>
          <a:prstGeom prst="rect">
            <a:avLst/>
          </a:prstGeom>
          <a:noFill/>
          <a:ln w="12700">
            <a:noFill/>
            <a:miter lim="800000"/>
            <a:headEnd/>
            <a:tailEnd/>
          </a:ln>
          <a:effectLst/>
        </p:spPr>
        <p:txBody>
          <a:bodyPr>
            <a:spAutoFit/>
          </a:bodyPr>
          <a:lstStyle/>
          <a:p>
            <a:pPr eaLnBrk="0" fontAlgn="base" hangingPunct="0">
              <a:spcBef>
                <a:spcPct val="50000"/>
              </a:spcBef>
              <a:spcAft>
                <a:spcPct val="0"/>
              </a:spcAft>
            </a:pPr>
            <a:r>
              <a:rPr lang="zh-CN" altLang="en-US" sz="2200" b="1">
                <a:solidFill>
                  <a:srgbClr val="333399"/>
                </a:solidFill>
                <a:ea typeface="黑体" pitchFamily="49" charset="-122"/>
              </a:rPr>
              <a:t>对于“</a:t>
            </a:r>
            <a:r>
              <a:rPr lang="en-US" altLang="zh-CN" sz="2200" b="1">
                <a:solidFill>
                  <a:srgbClr val="333399"/>
                </a:solidFill>
                <a:ea typeface="黑体" pitchFamily="49" charset="-122"/>
              </a:rPr>
              <a:t>struct S2 d[4]”</a:t>
            </a:r>
            <a:r>
              <a:rPr lang="zh-CN" altLang="en-US" sz="2200" b="1">
                <a:solidFill>
                  <a:srgbClr val="333399"/>
                </a:solidFill>
                <a:ea typeface="黑体" pitchFamily="49" charset="-122"/>
              </a:rPr>
              <a:t>，只分配</a:t>
            </a:r>
            <a:r>
              <a:rPr lang="en-US" altLang="zh-CN" sz="2200" b="1">
                <a:solidFill>
                  <a:srgbClr val="333399"/>
                </a:solidFill>
                <a:ea typeface="黑体" pitchFamily="49" charset="-122"/>
              </a:rPr>
              <a:t>9</a:t>
            </a:r>
            <a:r>
              <a:rPr lang="zh-CN" altLang="en-US" sz="2200" b="1">
                <a:solidFill>
                  <a:srgbClr val="333399"/>
                </a:solidFill>
                <a:ea typeface="黑体" pitchFamily="49" charset="-122"/>
              </a:rPr>
              <a:t>个字节能否满足对齐要求？</a:t>
            </a:r>
          </a:p>
        </p:txBody>
      </p:sp>
      <p:grpSp>
        <p:nvGrpSpPr>
          <p:cNvPr id="525345" name="Group 33"/>
          <p:cNvGrpSpPr>
            <a:grpSpLocks/>
          </p:cNvGrpSpPr>
          <p:nvPr/>
        </p:nvGrpSpPr>
        <p:grpSpPr bwMode="auto">
          <a:xfrm>
            <a:off x="406400" y="5891213"/>
            <a:ext cx="5691188" cy="850900"/>
            <a:chOff x="256" y="3711"/>
            <a:chExt cx="3585" cy="536"/>
          </a:xfrm>
        </p:grpSpPr>
        <p:sp>
          <p:nvSpPr>
            <p:cNvPr id="525346" name="Rectangle 34"/>
            <p:cNvSpPr>
              <a:spLocks noChangeArrowheads="1"/>
            </p:cNvSpPr>
            <p:nvPr/>
          </p:nvSpPr>
          <p:spPr bwMode="auto">
            <a:xfrm>
              <a:off x="751" y="3941"/>
              <a:ext cx="3090" cy="302"/>
            </a:xfrm>
            <a:prstGeom prst="rect">
              <a:avLst/>
            </a:prstGeom>
            <a:noFill/>
            <a:ln w="28575">
              <a:solidFill>
                <a:srgbClr val="000000"/>
              </a:solidFill>
              <a:miter lim="800000"/>
              <a:headEnd/>
              <a:tailEnd/>
            </a:ln>
            <a:effectLst/>
          </p:spPr>
          <p:txBody>
            <a:bodyPr wrap="none" anchor="ctr"/>
            <a:lstStyle/>
            <a:p>
              <a:pPr fontAlgn="base">
                <a:spcBef>
                  <a:spcPct val="0"/>
                </a:spcBef>
                <a:spcAft>
                  <a:spcPct val="0"/>
                </a:spcAft>
              </a:pPr>
              <a:endParaRPr lang="zh-CN" altLang="en-US">
                <a:solidFill>
                  <a:srgbClr val="000000"/>
                </a:solidFill>
              </a:endParaRPr>
            </a:p>
          </p:txBody>
        </p:sp>
        <p:sp>
          <p:nvSpPr>
            <p:cNvPr id="525347" name="Text Box 35"/>
            <p:cNvSpPr txBox="1">
              <a:spLocks noChangeArrowheads="1"/>
            </p:cNvSpPr>
            <p:nvPr/>
          </p:nvSpPr>
          <p:spPr bwMode="auto">
            <a:xfrm>
              <a:off x="256" y="3924"/>
              <a:ext cx="612" cy="288"/>
            </a:xfrm>
            <a:prstGeom prst="rect">
              <a:avLst/>
            </a:prstGeom>
            <a:noFill/>
            <a:ln w="12700">
              <a:noFill/>
              <a:miter lim="800000"/>
              <a:headEnd/>
              <a:tailEnd/>
            </a:ln>
            <a:effectLst/>
          </p:spPr>
          <p:txBody>
            <a:bodyPr>
              <a:spAutoFit/>
            </a:bodyPr>
            <a:lstStyle/>
            <a:p>
              <a:pPr eaLnBrk="0" fontAlgn="base" hangingPunct="0">
                <a:spcBef>
                  <a:spcPct val="50000"/>
                </a:spcBef>
                <a:spcAft>
                  <a:spcPct val="0"/>
                </a:spcAft>
              </a:pPr>
              <a:r>
                <a:rPr lang="en-US" altLang="zh-CN" sz="2400" b="1">
                  <a:solidFill>
                    <a:srgbClr val="000000"/>
                  </a:solidFill>
                </a:rPr>
                <a:t>S2</a:t>
              </a:r>
              <a:r>
                <a:rPr lang="zh-CN" altLang="en-US" sz="2400" b="1">
                  <a:solidFill>
                    <a:srgbClr val="000000"/>
                  </a:solidFill>
                </a:rPr>
                <a:t>：</a:t>
              </a:r>
            </a:p>
          </p:txBody>
        </p:sp>
        <p:sp>
          <p:nvSpPr>
            <p:cNvPr id="525348" name="Line 36"/>
            <p:cNvSpPr>
              <a:spLocks noChangeShapeType="1"/>
            </p:cNvSpPr>
            <p:nvPr/>
          </p:nvSpPr>
          <p:spPr bwMode="auto">
            <a:xfrm>
              <a:off x="2799" y="3933"/>
              <a:ext cx="0" cy="302"/>
            </a:xfrm>
            <a:prstGeom prst="line">
              <a:avLst/>
            </a:prstGeom>
            <a:noFill/>
            <a:ln w="28575">
              <a:solidFill>
                <a:srgbClr val="000000"/>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525349" name="Line 37"/>
            <p:cNvSpPr>
              <a:spLocks noChangeShapeType="1"/>
            </p:cNvSpPr>
            <p:nvPr/>
          </p:nvSpPr>
          <p:spPr bwMode="auto">
            <a:xfrm>
              <a:off x="3155" y="3941"/>
              <a:ext cx="0" cy="302"/>
            </a:xfrm>
            <a:prstGeom prst="line">
              <a:avLst/>
            </a:prstGeom>
            <a:noFill/>
            <a:ln w="28575">
              <a:solidFill>
                <a:srgbClr val="000000"/>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525350" name="Text Box 38"/>
            <p:cNvSpPr txBox="1">
              <a:spLocks noChangeArrowheads="1"/>
            </p:cNvSpPr>
            <p:nvPr/>
          </p:nvSpPr>
          <p:spPr bwMode="auto">
            <a:xfrm>
              <a:off x="1213" y="3959"/>
              <a:ext cx="383" cy="288"/>
            </a:xfrm>
            <a:prstGeom prst="rect">
              <a:avLst/>
            </a:prstGeom>
            <a:noFill/>
            <a:ln w="12700">
              <a:noFill/>
              <a:miter lim="800000"/>
              <a:headEnd/>
              <a:tailEnd/>
            </a:ln>
            <a:effectLst/>
          </p:spPr>
          <p:txBody>
            <a:bodyPr>
              <a:spAutoFit/>
            </a:bodyPr>
            <a:lstStyle/>
            <a:p>
              <a:pPr eaLnBrk="0" fontAlgn="base" hangingPunct="0">
                <a:spcBef>
                  <a:spcPct val="50000"/>
                </a:spcBef>
                <a:spcAft>
                  <a:spcPct val="0"/>
                </a:spcAft>
              </a:pPr>
              <a:r>
                <a:rPr lang="en-US" altLang="zh-CN" sz="2400" b="1">
                  <a:solidFill>
                    <a:srgbClr val="000000"/>
                  </a:solidFill>
                </a:rPr>
                <a:t>i</a:t>
              </a:r>
            </a:p>
          </p:txBody>
        </p:sp>
        <p:sp>
          <p:nvSpPr>
            <p:cNvPr id="525351" name="Text Box 39"/>
            <p:cNvSpPr txBox="1">
              <a:spLocks noChangeArrowheads="1"/>
            </p:cNvSpPr>
            <p:nvPr/>
          </p:nvSpPr>
          <p:spPr bwMode="auto">
            <a:xfrm>
              <a:off x="2860" y="3932"/>
              <a:ext cx="383" cy="288"/>
            </a:xfrm>
            <a:prstGeom prst="rect">
              <a:avLst/>
            </a:prstGeom>
            <a:noFill/>
            <a:ln w="12700">
              <a:noFill/>
              <a:miter lim="800000"/>
              <a:headEnd/>
              <a:tailEnd/>
            </a:ln>
            <a:effectLst/>
          </p:spPr>
          <p:txBody>
            <a:bodyPr>
              <a:spAutoFit/>
            </a:bodyPr>
            <a:lstStyle/>
            <a:p>
              <a:pPr eaLnBrk="0" fontAlgn="base" hangingPunct="0">
                <a:spcBef>
                  <a:spcPct val="50000"/>
                </a:spcBef>
                <a:spcAft>
                  <a:spcPct val="0"/>
                </a:spcAft>
              </a:pPr>
              <a:r>
                <a:rPr lang="en-US" altLang="zh-CN" sz="2400" b="1">
                  <a:solidFill>
                    <a:srgbClr val="000000"/>
                  </a:solidFill>
                </a:rPr>
                <a:t>c</a:t>
              </a:r>
            </a:p>
          </p:txBody>
        </p:sp>
        <p:sp>
          <p:nvSpPr>
            <p:cNvPr id="525352" name="Line 40"/>
            <p:cNvSpPr>
              <a:spLocks noChangeShapeType="1"/>
            </p:cNvSpPr>
            <p:nvPr/>
          </p:nvSpPr>
          <p:spPr bwMode="auto">
            <a:xfrm>
              <a:off x="1810" y="3937"/>
              <a:ext cx="0" cy="302"/>
            </a:xfrm>
            <a:prstGeom prst="line">
              <a:avLst/>
            </a:prstGeom>
            <a:noFill/>
            <a:ln w="28575">
              <a:solidFill>
                <a:srgbClr val="000000"/>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525353" name="Text Box 41"/>
            <p:cNvSpPr txBox="1">
              <a:spLocks noChangeArrowheads="1"/>
            </p:cNvSpPr>
            <p:nvPr/>
          </p:nvSpPr>
          <p:spPr bwMode="auto">
            <a:xfrm>
              <a:off x="3194" y="3985"/>
              <a:ext cx="603" cy="231"/>
            </a:xfrm>
            <a:prstGeom prst="rect">
              <a:avLst/>
            </a:prstGeom>
            <a:noFill/>
            <a:ln w="12700">
              <a:noFill/>
              <a:miter lim="800000"/>
              <a:headEnd/>
              <a:tailEnd/>
            </a:ln>
            <a:effectLst/>
          </p:spPr>
          <p:txBody>
            <a:bodyPr>
              <a:spAutoFit/>
            </a:bodyPr>
            <a:lstStyle/>
            <a:p>
              <a:pPr eaLnBrk="0" fontAlgn="base" hangingPunct="0">
                <a:spcBef>
                  <a:spcPct val="50000"/>
                </a:spcBef>
                <a:spcAft>
                  <a:spcPct val="0"/>
                </a:spcAft>
              </a:pPr>
              <a:r>
                <a:rPr lang="en-US" altLang="zh-CN" b="1">
                  <a:solidFill>
                    <a:srgbClr val="000000"/>
                  </a:solidFill>
                </a:rPr>
                <a:t>X  X  X</a:t>
              </a:r>
            </a:p>
          </p:txBody>
        </p:sp>
        <p:sp>
          <p:nvSpPr>
            <p:cNvPr id="525354" name="Text Box 42"/>
            <p:cNvSpPr txBox="1">
              <a:spLocks noChangeArrowheads="1"/>
            </p:cNvSpPr>
            <p:nvPr/>
          </p:nvSpPr>
          <p:spPr bwMode="auto">
            <a:xfrm>
              <a:off x="2295" y="3936"/>
              <a:ext cx="383" cy="288"/>
            </a:xfrm>
            <a:prstGeom prst="rect">
              <a:avLst/>
            </a:prstGeom>
            <a:noFill/>
            <a:ln w="12700">
              <a:noFill/>
              <a:miter lim="800000"/>
              <a:headEnd/>
              <a:tailEnd/>
            </a:ln>
            <a:effectLst/>
          </p:spPr>
          <p:txBody>
            <a:bodyPr>
              <a:spAutoFit/>
            </a:bodyPr>
            <a:lstStyle/>
            <a:p>
              <a:pPr eaLnBrk="0" fontAlgn="base" hangingPunct="0">
                <a:spcBef>
                  <a:spcPct val="50000"/>
                </a:spcBef>
                <a:spcAft>
                  <a:spcPct val="0"/>
                </a:spcAft>
              </a:pPr>
              <a:r>
                <a:rPr lang="en-US" altLang="zh-CN" sz="2400" b="1">
                  <a:solidFill>
                    <a:srgbClr val="000000"/>
                  </a:solidFill>
                </a:rPr>
                <a:t>j</a:t>
              </a:r>
            </a:p>
          </p:txBody>
        </p:sp>
        <p:sp>
          <p:nvSpPr>
            <p:cNvPr id="525355" name="Text Box 43"/>
            <p:cNvSpPr txBox="1">
              <a:spLocks noChangeArrowheads="1"/>
            </p:cNvSpPr>
            <p:nvPr/>
          </p:nvSpPr>
          <p:spPr bwMode="auto">
            <a:xfrm>
              <a:off x="781" y="3711"/>
              <a:ext cx="383" cy="250"/>
            </a:xfrm>
            <a:prstGeom prst="rect">
              <a:avLst/>
            </a:prstGeom>
            <a:noFill/>
            <a:ln w="12700">
              <a:noFill/>
              <a:miter lim="800000"/>
              <a:headEnd/>
              <a:tailEnd/>
            </a:ln>
            <a:effectLst/>
          </p:spPr>
          <p:txBody>
            <a:bodyPr>
              <a:spAutoFit/>
            </a:bodyPr>
            <a:lstStyle/>
            <a:p>
              <a:pPr eaLnBrk="0" fontAlgn="base" hangingPunct="0">
                <a:spcBef>
                  <a:spcPct val="50000"/>
                </a:spcBef>
                <a:spcAft>
                  <a:spcPct val="0"/>
                </a:spcAft>
              </a:pPr>
              <a:r>
                <a:rPr lang="en-US" altLang="zh-CN" sz="2000" b="1">
                  <a:solidFill>
                    <a:srgbClr val="000000"/>
                  </a:solidFill>
                </a:rPr>
                <a:t>0</a:t>
              </a:r>
            </a:p>
          </p:txBody>
        </p:sp>
        <p:sp>
          <p:nvSpPr>
            <p:cNvPr id="525356" name="Text Box 44"/>
            <p:cNvSpPr txBox="1">
              <a:spLocks noChangeArrowheads="1"/>
            </p:cNvSpPr>
            <p:nvPr/>
          </p:nvSpPr>
          <p:spPr bwMode="auto">
            <a:xfrm>
              <a:off x="1855" y="3718"/>
              <a:ext cx="383" cy="250"/>
            </a:xfrm>
            <a:prstGeom prst="rect">
              <a:avLst/>
            </a:prstGeom>
            <a:noFill/>
            <a:ln w="12700">
              <a:noFill/>
              <a:miter lim="800000"/>
              <a:headEnd/>
              <a:tailEnd/>
            </a:ln>
            <a:effectLst/>
          </p:spPr>
          <p:txBody>
            <a:bodyPr>
              <a:spAutoFit/>
            </a:bodyPr>
            <a:lstStyle/>
            <a:p>
              <a:pPr eaLnBrk="0" fontAlgn="base" hangingPunct="0">
                <a:spcBef>
                  <a:spcPct val="50000"/>
                </a:spcBef>
                <a:spcAft>
                  <a:spcPct val="0"/>
                </a:spcAft>
              </a:pPr>
              <a:r>
                <a:rPr lang="en-US" altLang="zh-CN" sz="2000" b="1">
                  <a:solidFill>
                    <a:srgbClr val="000000"/>
                  </a:solidFill>
                </a:rPr>
                <a:t>4</a:t>
              </a:r>
            </a:p>
          </p:txBody>
        </p:sp>
        <p:sp>
          <p:nvSpPr>
            <p:cNvPr id="525357" name="Text Box 45"/>
            <p:cNvSpPr txBox="1">
              <a:spLocks noChangeArrowheads="1"/>
            </p:cNvSpPr>
            <p:nvPr/>
          </p:nvSpPr>
          <p:spPr bwMode="auto">
            <a:xfrm>
              <a:off x="2887" y="3717"/>
              <a:ext cx="383" cy="250"/>
            </a:xfrm>
            <a:prstGeom prst="rect">
              <a:avLst/>
            </a:prstGeom>
            <a:noFill/>
            <a:ln w="12700">
              <a:noFill/>
              <a:miter lim="800000"/>
              <a:headEnd/>
              <a:tailEnd/>
            </a:ln>
            <a:effectLst/>
          </p:spPr>
          <p:txBody>
            <a:bodyPr>
              <a:spAutoFit/>
            </a:bodyPr>
            <a:lstStyle/>
            <a:p>
              <a:pPr eaLnBrk="0" fontAlgn="base" hangingPunct="0">
                <a:spcBef>
                  <a:spcPct val="50000"/>
                </a:spcBef>
                <a:spcAft>
                  <a:spcPct val="0"/>
                </a:spcAft>
              </a:pPr>
              <a:r>
                <a:rPr lang="en-US" altLang="zh-CN" sz="2000" b="1">
                  <a:solidFill>
                    <a:srgbClr val="000000"/>
                  </a:solidFill>
                </a:rPr>
                <a:t>8</a:t>
              </a:r>
            </a:p>
          </p:txBody>
        </p:sp>
      </p:grpSp>
      <p:sp>
        <p:nvSpPr>
          <p:cNvPr id="525358" name="Text Box 46"/>
          <p:cNvSpPr txBox="1">
            <a:spLocks noChangeArrowheads="1"/>
          </p:cNvSpPr>
          <p:nvPr/>
        </p:nvSpPr>
        <p:spPr bwMode="auto">
          <a:xfrm>
            <a:off x="7691438" y="5618163"/>
            <a:ext cx="1204912" cy="396875"/>
          </a:xfrm>
          <a:prstGeom prst="rect">
            <a:avLst/>
          </a:prstGeom>
          <a:noFill/>
          <a:ln w="12700">
            <a:noFill/>
            <a:miter lim="800000"/>
            <a:headEnd/>
            <a:tailEnd/>
          </a:ln>
          <a:effectLst/>
        </p:spPr>
        <p:txBody>
          <a:bodyPr>
            <a:spAutoFit/>
          </a:bodyPr>
          <a:lstStyle/>
          <a:p>
            <a:pPr eaLnBrk="0" fontAlgn="base" hangingPunct="0">
              <a:spcBef>
                <a:spcPct val="50000"/>
              </a:spcBef>
              <a:spcAft>
                <a:spcPct val="0"/>
              </a:spcAft>
            </a:pPr>
            <a:r>
              <a:rPr lang="zh-CN" altLang="en-US" sz="2000" b="1">
                <a:solidFill>
                  <a:srgbClr val="CC0000"/>
                </a:solidFill>
                <a:latin typeface="Times New Roman" pitchFamily="18" charset="0"/>
                <a:ea typeface="微软雅黑" pitchFamily="34" charset="-122"/>
              </a:rPr>
              <a:t>不能！</a:t>
            </a:r>
          </a:p>
        </p:txBody>
      </p:sp>
      <p:sp>
        <p:nvSpPr>
          <p:cNvPr id="525359" name="Text Box 47"/>
          <p:cNvSpPr txBox="1">
            <a:spLocks noChangeArrowheads="1"/>
          </p:cNvSpPr>
          <p:nvPr/>
        </p:nvSpPr>
        <p:spPr bwMode="auto">
          <a:xfrm>
            <a:off x="6270625" y="6269038"/>
            <a:ext cx="2293938" cy="396875"/>
          </a:xfrm>
          <a:prstGeom prst="rect">
            <a:avLst/>
          </a:prstGeom>
          <a:noFill/>
          <a:ln w="12700">
            <a:noFill/>
            <a:miter lim="800000"/>
            <a:headEnd/>
            <a:tailEnd/>
          </a:ln>
          <a:effectLst/>
        </p:spPr>
        <p:txBody>
          <a:bodyPr>
            <a:spAutoFit/>
          </a:bodyPr>
          <a:lstStyle/>
          <a:p>
            <a:pPr eaLnBrk="0" fontAlgn="base" hangingPunct="0">
              <a:spcBef>
                <a:spcPct val="50000"/>
              </a:spcBef>
              <a:spcAft>
                <a:spcPct val="0"/>
              </a:spcAft>
            </a:pPr>
            <a:r>
              <a:rPr lang="zh-CN" altLang="en-US" sz="2000" b="1">
                <a:solidFill>
                  <a:srgbClr val="CC0000"/>
                </a:solidFill>
                <a:latin typeface="微软雅黑" pitchFamily="34" charset="-122"/>
                <a:ea typeface="微软雅黑" pitchFamily="34" charset="-122"/>
              </a:rPr>
              <a:t>也需要</a:t>
            </a:r>
            <a:r>
              <a:rPr lang="en-US" altLang="zh-CN" sz="2000" b="1">
                <a:solidFill>
                  <a:srgbClr val="CC0000"/>
                </a:solidFill>
                <a:latin typeface="微软雅黑" pitchFamily="34" charset="-122"/>
                <a:ea typeface="微软雅黑" pitchFamily="34" charset="-122"/>
              </a:rPr>
              <a:t>12</a:t>
            </a:r>
            <a:r>
              <a:rPr lang="zh-CN" altLang="en-US" sz="2000" b="1">
                <a:solidFill>
                  <a:srgbClr val="CC0000"/>
                </a:solidFill>
                <a:latin typeface="微软雅黑" pitchFamily="34" charset="-122"/>
                <a:ea typeface="微软雅黑" pitchFamily="34" charset="-122"/>
              </a:rPr>
              <a:t>个字节</a:t>
            </a:r>
          </a:p>
        </p:txBody>
      </p:sp>
      <p:sp>
        <p:nvSpPr>
          <p:cNvPr id="525360" name="Text Box 48"/>
          <p:cNvSpPr txBox="1">
            <a:spLocks noChangeArrowheads="1"/>
          </p:cNvSpPr>
          <p:nvPr/>
        </p:nvSpPr>
        <p:spPr bwMode="auto">
          <a:xfrm>
            <a:off x="6223000" y="3251200"/>
            <a:ext cx="1552575" cy="396875"/>
          </a:xfrm>
          <a:prstGeom prst="rect">
            <a:avLst/>
          </a:prstGeom>
          <a:noFill/>
          <a:ln w="12700">
            <a:noFill/>
            <a:miter lim="800000"/>
            <a:headEnd/>
            <a:tailEnd/>
          </a:ln>
          <a:effectLst/>
        </p:spPr>
        <p:txBody>
          <a:bodyPr>
            <a:spAutoFit/>
          </a:bodyPr>
          <a:lstStyle/>
          <a:p>
            <a:pPr eaLnBrk="0" fontAlgn="base" hangingPunct="0">
              <a:spcBef>
                <a:spcPct val="50000"/>
              </a:spcBef>
              <a:spcAft>
                <a:spcPct val="0"/>
              </a:spcAft>
            </a:pPr>
            <a:r>
              <a:rPr lang="en-US" altLang="zh-CN" sz="2000" b="1">
                <a:solidFill>
                  <a:srgbClr val="CC0000"/>
                </a:solidFill>
                <a:latin typeface="微软雅黑" pitchFamily="34" charset="-122"/>
                <a:ea typeface="微软雅黑" pitchFamily="34" charset="-122"/>
              </a:rPr>
              <a:t>S2</a:t>
            </a:r>
            <a:r>
              <a:rPr lang="zh-CN" altLang="en-US" sz="2000" b="1">
                <a:solidFill>
                  <a:srgbClr val="CC0000"/>
                </a:solidFill>
                <a:latin typeface="微软雅黑" pitchFamily="34" charset="-122"/>
                <a:ea typeface="微软雅黑" pitchFamily="34" charset="-122"/>
              </a:rPr>
              <a:t>比</a:t>
            </a:r>
            <a:r>
              <a:rPr lang="en-US" altLang="zh-CN" sz="2000" b="1">
                <a:solidFill>
                  <a:srgbClr val="CC0000"/>
                </a:solidFill>
                <a:latin typeface="微软雅黑" pitchFamily="34" charset="-122"/>
                <a:ea typeface="微软雅黑" pitchFamily="34" charset="-122"/>
              </a:rPr>
              <a:t>S1</a:t>
            </a:r>
            <a:r>
              <a:rPr lang="zh-CN" altLang="en-US" sz="2000" b="1">
                <a:solidFill>
                  <a:srgbClr val="CC0000"/>
                </a:solidFill>
                <a:latin typeface="微软雅黑" pitchFamily="34" charset="-122"/>
                <a:ea typeface="微软雅黑" pitchFamily="34" charset="-122"/>
              </a:rPr>
              <a:t>好</a:t>
            </a:r>
          </a:p>
        </p:txBody>
      </p:sp>
      <p:sp>
        <p:nvSpPr>
          <p:cNvPr id="4" name="TextBox 3"/>
          <p:cNvSpPr txBox="1"/>
          <p:nvPr/>
        </p:nvSpPr>
        <p:spPr>
          <a:xfrm>
            <a:off x="6673850" y="584200"/>
            <a:ext cx="2084388" cy="819150"/>
          </a:xfrm>
          <a:prstGeom prst="star12">
            <a:avLst>
              <a:gd name="adj" fmla="val 41376"/>
            </a:avLst>
          </a:prstGeom>
          <a:solidFill>
            <a:schemeClr val="bg1"/>
          </a:solidFill>
          <a:ln>
            <a:solidFill>
              <a:srgbClr val="FF0066"/>
            </a:solidFill>
          </a:ln>
        </p:spPr>
        <p:txBody>
          <a:bodyPr lIns="0" tIns="0" rIns="0" bIns="0"/>
          <a:lstStyle/>
          <a:p>
            <a:pPr eaLnBrk="0" fontAlgn="base" hangingPunct="0">
              <a:spcBef>
                <a:spcPct val="0"/>
              </a:spcBef>
              <a:spcAft>
                <a:spcPct val="0"/>
              </a:spcAft>
            </a:pPr>
            <a:r>
              <a:rPr lang="zh-CN" altLang="en-US" sz="2000" b="1">
                <a:solidFill>
                  <a:srgbClr val="FF0066"/>
                </a:solidFill>
                <a:latin typeface="黑体" pitchFamily="49" charset="-122"/>
                <a:ea typeface="黑体" pitchFamily="49" charset="-122"/>
              </a:rPr>
              <a:t>小班讨论</a:t>
            </a:r>
            <a:endParaRPr lang="zh-CN" altLang="en-US" sz="2000" b="1">
              <a:solidFill>
                <a:srgbClr val="FF0066"/>
              </a:solidFill>
              <a:ea typeface="黑体" pitchFamily="49" charset="-122"/>
            </a:endParaRPr>
          </a:p>
        </p:txBody>
      </p:sp>
    </p:spTree>
    <p:extLst>
      <p:ext uri="{BB962C8B-B14F-4D97-AF65-F5344CB8AC3E}">
        <p14:creationId xmlns:p14="http://schemas.microsoft.com/office/powerpoint/2010/main" val="709518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5317"/>
                                        </p:tgtEl>
                                        <p:attrNameLst>
                                          <p:attrName>style.visibility</p:attrName>
                                        </p:attrNameLst>
                                      </p:cBhvr>
                                      <p:to>
                                        <p:strVal val="visible"/>
                                      </p:to>
                                    </p:set>
                                    <p:animEffect transition="in" filter="blinds(horizontal)">
                                      <p:cBhvr>
                                        <p:cTn id="7" dur="500"/>
                                        <p:tgtEl>
                                          <p:spTgt spid="5253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25318"/>
                                        </p:tgtEl>
                                        <p:attrNameLst>
                                          <p:attrName>style.visibility</p:attrName>
                                        </p:attrNameLst>
                                      </p:cBhvr>
                                      <p:to>
                                        <p:strVal val="visible"/>
                                      </p:to>
                                    </p:set>
                                    <p:animEffect transition="in" filter="blinds(horizontal)">
                                      <p:cBhvr>
                                        <p:cTn id="12" dur="500"/>
                                        <p:tgtEl>
                                          <p:spTgt spid="52531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25331"/>
                                        </p:tgtEl>
                                        <p:attrNameLst>
                                          <p:attrName>style.visibility</p:attrName>
                                        </p:attrNameLst>
                                      </p:cBhvr>
                                      <p:to>
                                        <p:strVal val="visible"/>
                                      </p:to>
                                    </p:set>
                                    <p:animEffect transition="in" filter="blinds(horizontal)">
                                      <p:cBhvr>
                                        <p:cTn id="17" dur="500"/>
                                        <p:tgtEl>
                                          <p:spTgt spid="52533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25342"/>
                                        </p:tgtEl>
                                        <p:attrNameLst>
                                          <p:attrName>style.visibility</p:attrName>
                                        </p:attrNameLst>
                                      </p:cBhvr>
                                      <p:to>
                                        <p:strVal val="visible"/>
                                      </p:to>
                                    </p:set>
                                    <p:animEffect transition="in" filter="blinds(horizontal)">
                                      <p:cBhvr>
                                        <p:cTn id="22" dur="500"/>
                                        <p:tgtEl>
                                          <p:spTgt spid="52534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25343"/>
                                        </p:tgtEl>
                                        <p:attrNameLst>
                                          <p:attrName>style.visibility</p:attrName>
                                        </p:attrNameLst>
                                      </p:cBhvr>
                                      <p:to>
                                        <p:strVal val="visible"/>
                                      </p:to>
                                    </p:set>
                                    <p:animEffect transition="in" filter="blinds(horizontal)">
                                      <p:cBhvr>
                                        <p:cTn id="27" dur="500"/>
                                        <p:tgtEl>
                                          <p:spTgt spid="52534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25360"/>
                                        </p:tgtEl>
                                        <p:attrNameLst>
                                          <p:attrName>style.visibility</p:attrName>
                                        </p:attrNameLst>
                                      </p:cBhvr>
                                      <p:to>
                                        <p:strVal val="visible"/>
                                      </p:to>
                                    </p:set>
                                    <p:animEffect transition="in" filter="blinds(horizontal)">
                                      <p:cBhvr>
                                        <p:cTn id="32" dur="500"/>
                                        <p:tgtEl>
                                          <p:spTgt spid="52536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25344"/>
                                        </p:tgtEl>
                                        <p:attrNameLst>
                                          <p:attrName>style.visibility</p:attrName>
                                        </p:attrNameLst>
                                      </p:cBhvr>
                                      <p:to>
                                        <p:strVal val="visible"/>
                                      </p:to>
                                    </p:set>
                                    <p:animEffect transition="in" filter="blinds(horizontal)">
                                      <p:cBhvr>
                                        <p:cTn id="37" dur="500"/>
                                        <p:tgtEl>
                                          <p:spTgt spid="52534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25358"/>
                                        </p:tgtEl>
                                        <p:attrNameLst>
                                          <p:attrName>style.visibility</p:attrName>
                                        </p:attrNameLst>
                                      </p:cBhvr>
                                      <p:to>
                                        <p:strVal val="visible"/>
                                      </p:to>
                                    </p:set>
                                    <p:animEffect transition="in" filter="blinds(horizontal)">
                                      <p:cBhvr>
                                        <p:cTn id="42" dur="500"/>
                                        <p:tgtEl>
                                          <p:spTgt spid="52535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25345"/>
                                        </p:tgtEl>
                                        <p:attrNameLst>
                                          <p:attrName>style.visibility</p:attrName>
                                        </p:attrNameLst>
                                      </p:cBhvr>
                                      <p:to>
                                        <p:strVal val="visible"/>
                                      </p:to>
                                    </p:set>
                                    <p:animEffect transition="in" filter="blinds(horizontal)">
                                      <p:cBhvr>
                                        <p:cTn id="47" dur="500"/>
                                        <p:tgtEl>
                                          <p:spTgt spid="52534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25359"/>
                                        </p:tgtEl>
                                        <p:attrNameLst>
                                          <p:attrName>style.visibility</p:attrName>
                                        </p:attrNameLst>
                                      </p:cBhvr>
                                      <p:to>
                                        <p:strVal val="visible"/>
                                      </p:to>
                                    </p:set>
                                    <p:animEffect transition="in" filter="blinds(horizontal)">
                                      <p:cBhvr>
                                        <p:cTn id="52" dur="500"/>
                                        <p:tgtEl>
                                          <p:spTgt spid="52535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blinds(horizontal)">
                                      <p:cBhvr>
                                        <p:cTn id="5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7" grpId="0"/>
      <p:bldP spid="525342" grpId="0"/>
      <p:bldP spid="525343" grpId="0"/>
      <p:bldP spid="525344" grpId="0"/>
      <p:bldP spid="525358" grpId="0"/>
      <p:bldP spid="525359" grpId="0"/>
      <p:bldP spid="525360" grpId="0"/>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028700" y="5562600"/>
            <a:ext cx="3771900" cy="533400"/>
          </a:xfrm>
          <a:prstGeom prst="rect">
            <a:avLst/>
          </a:prstGeom>
          <a:solidFill>
            <a:schemeClr val="accent5">
              <a:lumMod val="40000"/>
              <a:lumOff val="60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 name="TextBox 2"/>
          <p:cNvSpPr txBox="1"/>
          <p:nvPr/>
        </p:nvSpPr>
        <p:spPr>
          <a:xfrm>
            <a:off x="1143000" y="1148186"/>
            <a:ext cx="4321969" cy="461665"/>
          </a:xfrm>
          <a:prstGeom prst="rect">
            <a:avLst/>
          </a:prstGeom>
          <a:noFill/>
        </p:spPr>
        <p:txBody>
          <a:bodyPr wrap="square" rtlCol="0">
            <a:spAutoFit/>
          </a:bodyPr>
          <a:lstStyle/>
          <a:p>
            <a:pPr algn="l"/>
            <a:r>
              <a:rPr lang="en-US" sz="2400" dirty="0">
                <a:latin typeface="+mj-lt"/>
              </a:rPr>
              <a:t>float: </a:t>
            </a:r>
            <a:r>
              <a:rPr lang="en-US" sz="2400" b="1" dirty="0">
                <a:latin typeface="Courier New" panose="02070309020205020404" charset="0"/>
                <a:cs typeface="Courier New" panose="02070309020205020404" charset="0"/>
              </a:rPr>
              <a:t>0xC0A00000</a:t>
            </a:r>
            <a:endParaRPr lang="en-US" sz="2400" b="1" dirty="0">
              <a:latin typeface="+mj-lt"/>
            </a:endParaRPr>
          </a:p>
        </p:txBody>
      </p:sp>
      <p:sp>
        <p:nvSpPr>
          <p:cNvPr id="6" name="TextBox 5"/>
          <p:cNvSpPr txBox="1"/>
          <p:nvPr/>
        </p:nvSpPr>
        <p:spPr>
          <a:xfrm>
            <a:off x="107504" y="1752601"/>
            <a:ext cx="9145016" cy="461665"/>
          </a:xfrm>
          <a:prstGeom prst="rect">
            <a:avLst/>
          </a:prstGeom>
          <a:noFill/>
        </p:spPr>
        <p:txBody>
          <a:bodyPr wrap="square" rtlCol="0">
            <a:spAutoFit/>
          </a:bodyPr>
          <a:lstStyle/>
          <a:p>
            <a:pPr algn="l"/>
            <a:r>
              <a:rPr lang="zh-CN" altLang="en-US" sz="2400" dirty="0">
                <a:latin typeface="+mj-lt"/>
                <a:ea typeface="宋体" panose="02010600030101010101" pitchFamily="2" charset="-122"/>
              </a:rPr>
              <a:t>二进制表示</a:t>
            </a:r>
            <a:r>
              <a:rPr lang="en-US" sz="2400" dirty="0">
                <a:latin typeface="+mj-lt"/>
              </a:rPr>
              <a:t>: </a:t>
            </a:r>
            <a:r>
              <a:rPr lang="en-US" sz="2400" b="1" dirty="0">
                <a:solidFill>
                  <a:srgbClr val="CC9900"/>
                </a:solidFill>
                <a:latin typeface="Courier New" panose="02070309020205020404" charset="0"/>
                <a:cs typeface="Courier New" panose="02070309020205020404" charset="0"/>
              </a:rPr>
              <a:t>1</a:t>
            </a:r>
            <a:r>
              <a:rPr lang="en-US" sz="2400" b="1" dirty="0">
                <a:solidFill>
                  <a:srgbClr val="C00000"/>
                </a:solidFill>
                <a:latin typeface="Courier New" panose="02070309020205020404" charset="0"/>
                <a:cs typeface="Courier New" panose="02070309020205020404" charset="0"/>
              </a:rPr>
              <a:t>100 0000 1</a:t>
            </a:r>
            <a:r>
              <a:rPr lang="en-US" sz="2400" b="1" dirty="0">
                <a:solidFill>
                  <a:schemeClr val="accent6">
                    <a:lumMod val="60000"/>
                    <a:lumOff val="40000"/>
                  </a:schemeClr>
                </a:solidFill>
                <a:latin typeface="Courier New" panose="02070309020205020404" charset="0"/>
                <a:cs typeface="Courier New" panose="02070309020205020404" charset="0"/>
              </a:rPr>
              <a:t>010 0000 0000 0000 0000 0000</a:t>
            </a:r>
            <a:r>
              <a:rPr lang="en-US" sz="2400" b="1" dirty="0">
                <a:latin typeface="Courier New" panose="02070309020205020404" charset="0"/>
                <a:cs typeface="Courier New" panose="02070309020205020404" charset="0"/>
              </a:rPr>
              <a:t> </a:t>
            </a:r>
            <a:endParaRPr lang="en-US" sz="2400" b="1" dirty="0">
              <a:latin typeface="+mj-lt"/>
            </a:endParaRPr>
          </a:p>
        </p:txBody>
      </p:sp>
      <p:graphicFrame>
        <p:nvGraphicFramePr>
          <p:cNvPr id="8" name="Group 5"/>
          <p:cNvGraphicFramePr>
            <a:graphicFrameLocks noGrp="1"/>
          </p:cNvGraphicFramePr>
          <p:nvPr>
            <p:extLst>
              <p:ext uri="{D42A27DB-BD31-4B8C-83A1-F6EECF244321}">
                <p14:modId xmlns:p14="http://schemas.microsoft.com/office/powerpoint/2010/main" val="732290371"/>
              </p:ext>
            </p:extLst>
          </p:nvPr>
        </p:nvGraphicFramePr>
        <p:xfrm>
          <a:off x="1828800" y="2362200"/>
          <a:ext cx="6991671" cy="1016000"/>
        </p:xfrm>
        <a:graphic>
          <a:graphicData uri="http://schemas.openxmlformats.org/drawingml/2006/table">
            <a:tbl>
              <a:tblPr/>
              <a:tblGrid>
                <a:gridCol w="356718">
                  <a:extLst>
                    <a:ext uri="{9D8B030D-6E8A-4147-A177-3AD203B41FA5}">
                      <a16:colId xmlns:a16="http://schemas.microsoft.com/office/drawing/2014/main" val="20000"/>
                    </a:ext>
                  </a:extLst>
                </a:gridCol>
                <a:gridCol w="1712246">
                  <a:extLst>
                    <a:ext uri="{9D8B030D-6E8A-4147-A177-3AD203B41FA5}">
                      <a16:colId xmlns:a16="http://schemas.microsoft.com/office/drawing/2014/main" val="20001"/>
                    </a:ext>
                  </a:extLst>
                </a:gridCol>
                <a:gridCol w="4922707">
                  <a:extLst>
                    <a:ext uri="{9D8B030D-6E8A-4147-A177-3AD203B41FA5}">
                      <a16:colId xmlns:a16="http://schemas.microsoft.com/office/drawing/2014/main" val="20002"/>
                    </a:ext>
                  </a:extLst>
                </a:gridCol>
              </a:tblGrid>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1" i="0" u="none" strike="noStrike" cap="none" normalizeH="0" baseline="0" dirty="0">
                          <a:ln>
                            <a:noFill/>
                          </a:ln>
                          <a:solidFill>
                            <a:schemeClr val="tx1"/>
                          </a:solidFill>
                          <a:effectLst/>
                          <a:latin typeface="Courier New" panose="02070309020205020404" charset="0"/>
                          <a:ea typeface="Monaco" charset="0"/>
                          <a:cs typeface="Courier New" panose="02070309020205020404" charset="0"/>
                          <a:sym typeface="Monaco" charset="0"/>
                        </a:rPr>
                        <a:t>1</a:t>
                      </a:r>
                    </a:p>
                  </a:txBody>
                  <a:tcPr marL="38100" marR="381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lang="en-US" sz="2000" b="1" dirty="0">
                          <a:latin typeface="Courier New" panose="02070309020205020404" charset="0"/>
                          <a:cs typeface="Courier New" panose="02070309020205020404" charset="0"/>
                        </a:rPr>
                        <a:t>1000 0001</a:t>
                      </a:r>
                      <a:endParaRPr kumimoji="0" lang="en-US" sz="2000" b="0" i="0" u="none" strike="noStrike" cap="none" normalizeH="0" baseline="0" dirty="0">
                        <a:ln>
                          <a:noFill/>
                        </a:ln>
                        <a:solidFill>
                          <a:schemeClr val="tx1"/>
                        </a:solidFill>
                        <a:effectLst/>
                        <a:latin typeface="Calibri" panose="020F0502020204030204"/>
                        <a:ea typeface="Monaco" charset="0"/>
                        <a:cs typeface="Calibri" panose="020F0502020204030204"/>
                        <a:sym typeface="Monaco" charset="0"/>
                      </a:endParaRPr>
                    </a:p>
                  </a:txBody>
                  <a:tcPr marL="38100" marR="381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lang="en-US" sz="2000" b="1" dirty="0">
                          <a:latin typeface="Courier New" panose="02070309020205020404" charset="0"/>
                          <a:cs typeface="Courier New" panose="02070309020205020404" charset="0"/>
                        </a:rPr>
                        <a:t>010 0000 0000 0000 0000 0000 </a:t>
                      </a:r>
                      <a:endParaRPr kumimoji="0" lang="en-US" sz="2000" b="0" i="0" u="none" strike="noStrike" cap="none" normalizeH="0" baseline="0" dirty="0">
                        <a:ln>
                          <a:noFill/>
                        </a:ln>
                        <a:solidFill>
                          <a:schemeClr val="tx1"/>
                        </a:solidFill>
                        <a:effectLst/>
                        <a:latin typeface="Calibri" panose="020F0502020204030204"/>
                        <a:ea typeface="Monaco" charset="0"/>
                        <a:cs typeface="Calibri" panose="020F0502020204030204"/>
                        <a:sym typeface="Monaco" charset="0"/>
                      </a:endParaRPr>
                    </a:p>
                  </a:txBody>
                  <a:tcPr marL="38100" marR="381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0"/>
                  </a:ext>
                </a:extLst>
              </a:tr>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dirty="0">
                          <a:ln>
                            <a:noFill/>
                          </a:ln>
                          <a:solidFill>
                            <a:schemeClr val="tx1"/>
                          </a:solidFill>
                          <a:effectLst/>
                          <a:latin typeface="Calibri" panose="020F0502020204030204"/>
                          <a:ea typeface="Monaco" charset="0"/>
                          <a:cs typeface="Calibri" panose="020F0502020204030204"/>
                          <a:sym typeface="Monaco" charset="0"/>
                        </a:rPr>
                        <a:t>1</a:t>
                      </a:r>
                    </a:p>
                  </a:txBody>
                  <a:tcPr marL="38100" marR="381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dirty="0">
                          <a:ln>
                            <a:noFill/>
                          </a:ln>
                          <a:solidFill>
                            <a:schemeClr val="tx1"/>
                          </a:solidFill>
                          <a:effectLst/>
                          <a:latin typeface="Calibri" panose="020F0502020204030204"/>
                          <a:ea typeface="Monaco" charset="0"/>
                          <a:cs typeface="Calibri" panose="020F0502020204030204"/>
                          <a:sym typeface="Monaco" charset="0"/>
                        </a:rPr>
                        <a:t>8</a:t>
                      </a:r>
                      <a:r>
                        <a:rPr kumimoji="0" lang="zh-CN" altLang="en-US" sz="2000" b="0" i="0" u="none" strike="noStrike" cap="none" normalizeH="0" baseline="0" dirty="0">
                          <a:ln>
                            <a:noFill/>
                          </a:ln>
                          <a:solidFill>
                            <a:schemeClr val="tx1"/>
                          </a:solidFill>
                          <a:effectLst/>
                          <a:latin typeface="Calibri" panose="020F0502020204030204"/>
                          <a:ea typeface="宋体" panose="02010600030101010101" pitchFamily="2" charset="-122"/>
                          <a:cs typeface="Calibri" panose="020F0502020204030204"/>
                          <a:sym typeface="Monaco" charset="0"/>
                        </a:rPr>
                        <a:t>位</a:t>
                      </a:r>
                    </a:p>
                  </a:txBody>
                  <a:tcPr marL="38100" marR="381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dirty="0">
                          <a:ln>
                            <a:noFill/>
                          </a:ln>
                          <a:solidFill>
                            <a:schemeClr val="tx1"/>
                          </a:solidFill>
                          <a:effectLst/>
                          <a:latin typeface="Calibri" panose="020F0502020204030204"/>
                          <a:ea typeface="Monaco" charset="0"/>
                          <a:cs typeface="Calibri" panose="020F0502020204030204"/>
                          <a:sym typeface="Monaco" charset="0"/>
                        </a:rPr>
                        <a:t>23</a:t>
                      </a:r>
                      <a:r>
                        <a:rPr kumimoji="0" lang="zh-CN" altLang="en-US" sz="2000" b="0" i="0" u="none" strike="noStrike" cap="none" normalizeH="0" baseline="0" dirty="0">
                          <a:ln>
                            <a:noFill/>
                          </a:ln>
                          <a:solidFill>
                            <a:schemeClr val="tx1"/>
                          </a:solidFill>
                          <a:effectLst/>
                          <a:latin typeface="Calibri" panose="020F0502020204030204"/>
                          <a:ea typeface="宋体" panose="02010600030101010101" pitchFamily="2" charset="-122"/>
                          <a:cs typeface="Calibri" panose="020F0502020204030204"/>
                          <a:sym typeface="Monaco" charset="0"/>
                        </a:rPr>
                        <a:t>位</a:t>
                      </a:r>
                    </a:p>
                  </a:txBody>
                  <a:tcPr marL="38100" marR="381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9" name="TextBox 8"/>
          <p:cNvSpPr txBox="1"/>
          <p:nvPr/>
        </p:nvSpPr>
        <p:spPr>
          <a:xfrm>
            <a:off x="1143000" y="3429000"/>
            <a:ext cx="5029200" cy="460375"/>
          </a:xfrm>
          <a:prstGeom prst="rect">
            <a:avLst/>
          </a:prstGeom>
          <a:noFill/>
        </p:spPr>
        <p:txBody>
          <a:bodyPr wrap="square" rtlCol="0">
            <a:spAutoFit/>
          </a:bodyPr>
          <a:lstStyle/>
          <a:p>
            <a:pPr algn="l"/>
            <a:r>
              <a:rPr lang="en-US" sz="2400" dirty="0">
                <a:solidFill>
                  <a:srgbClr val="C00000"/>
                </a:solidFill>
                <a:latin typeface="+mj-lt"/>
              </a:rPr>
              <a:t>E =</a:t>
            </a:r>
            <a:r>
              <a:rPr lang="en-US" sz="2400" dirty="0">
                <a:latin typeface="+mj-lt"/>
              </a:rPr>
              <a:t> 129 -&gt; </a:t>
            </a:r>
            <a:r>
              <a:rPr lang="en-US" sz="2400" dirty="0" err="1">
                <a:latin typeface="+mj-lt"/>
              </a:rPr>
              <a:t>Exp</a:t>
            </a:r>
            <a:r>
              <a:rPr lang="en-US" sz="2400" dirty="0">
                <a:latin typeface="+mj-lt"/>
              </a:rPr>
              <a:t> = 129 – 127 = </a:t>
            </a:r>
            <a:r>
              <a:rPr lang="en-US" sz="2400" dirty="0">
                <a:solidFill>
                  <a:srgbClr val="C00000"/>
                </a:solidFill>
                <a:latin typeface="+mj-lt"/>
              </a:rPr>
              <a:t>2</a:t>
            </a:r>
            <a:r>
              <a:rPr lang="en-US" sz="2400" dirty="0">
                <a:latin typeface="+mj-lt"/>
              </a:rPr>
              <a:t> </a:t>
            </a:r>
            <a:endParaRPr lang="en-US" sz="2400" b="1" dirty="0">
              <a:latin typeface="Calibri" panose="020F0502020204030204" pitchFamily="34" charset="0"/>
            </a:endParaRPr>
          </a:p>
        </p:txBody>
      </p:sp>
      <p:sp>
        <p:nvSpPr>
          <p:cNvPr id="10" name="TextBox 9"/>
          <p:cNvSpPr txBox="1"/>
          <p:nvPr/>
        </p:nvSpPr>
        <p:spPr>
          <a:xfrm>
            <a:off x="1143000" y="3962401"/>
            <a:ext cx="5029200" cy="460375"/>
          </a:xfrm>
          <a:prstGeom prst="rect">
            <a:avLst/>
          </a:prstGeom>
          <a:noFill/>
        </p:spPr>
        <p:txBody>
          <a:bodyPr wrap="square" rtlCol="0">
            <a:spAutoFit/>
          </a:bodyPr>
          <a:lstStyle/>
          <a:p>
            <a:pPr algn="l"/>
            <a:r>
              <a:rPr lang="en-US" sz="2400" dirty="0">
                <a:solidFill>
                  <a:srgbClr val="C00000"/>
                </a:solidFill>
                <a:latin typeface="+mj-lt"/>
              </a:rPr>
              <a:t>S = 1 </a:t>
            </a:r>
            <a:r>
              <a:rPr lang="en-US" sz="2400" dirty="0">
                <a:latin typeface="+mj-lt"/>
              </a:rPr>
              <a:t>-&gt; </a:t>
            </a:r>
            <a:r>
              <a:rPr lang="zh-CN" altLang="en-US" sz="2400" dirty="0">
                <a:latin typeface="+mj-lt"/>
                <a:ea typeface="宋体" panose="02010600030101010101" pitchFamily="2" charset="-122"/>
              </a:rPr>
              <a:t>负数</a:t>
            </a:r>
            <a:endParaRPr lang="zh-CN" altLang="en-US" sz="2400" b="1" dirty="0">
              <a:latin typeface="+mj-lt"/>
              <a:ea typeface="宋体" panose="02010600030101010101" pitchFamily="2" charset="-122"/>
            </a:endParaRPr>
          </a:p>
        </p:txBody>
      </p:sp>
      <p:sp>
        <p:nvSpPr>
          <p:cNvPr id="11" name="TextBox 10"/>
          <p:cNvSpPr txBox="1"/>
          <p:nvPr/>
        </p:nvSpPr>
        <p:spPr>
          <a:xfrm>
            <a:off x="1143000" y="4495801"/>
            <a:ext cx="7389440" cy="461665"/>
          </a:xfrm>
          <a:prstGeom prst="rect">
            <a:avLst/>
          </a:prstGeom>
          <a:noFill/>
        </p:spPr>
        <p:txBody>
          <a:bodyPr wrap="square" rtlCol="0">
            <a:spAutoFit/>
          </a:bodyPr>
          <a:lstStyle/>
          <a:p>
            <a:pPr lvl="0" algn="l">
              <a:buClr>
                <a:srgbClr val="990000"/>
              </a:buClr>
              <a:buSzPct val="60000"/>
              <a:tabLst>
                <a:tab pos="914400" algn="l"/>
              </a:tabLst>
            </a:pPr>
            <a:r>
              <a:rPr lang="en-US" sz="2400" dirty="0">
                <a:solidFill>
                  <a:srgbClr val="C00000"/>
                </a:solidFill>
                <a:latin typeface="+mj-lt"/>
              </a:rPr>
              <a:t>M =</a:t>
            </a:r>
            <a:r>
              <a:rPr lang="en-US" sz="2400" dirty="0">
                <a:latin typeface="+mj-lt"/>
              </a:rPr>
              <a:t> </a:t>
            </a:r>
            <a:r>
              <a:rPr lang="en-US" sz="2400" b="1" dirty="0">
                <a:solidFill>
                  <a:srgbClr val="C00000"/>
                </a:solidFill>
                <a:latin typeface="Courier New" panose="02070309020205020404" charset="0"/>
                <a:cs typeface="Courier New" panose="02070309020205020404" charset="0"/>
              </a:rPr>
              <a:t>1.</a:t>
            </a:r>
            <a:r>
              <a:rPr lang="en-US" sz="2400" b="1" dirty="0">
                <a:latin typeface="Courier New" panose="02070309020205020404" charset="0"/>
                <a:cs typeface="Courier New" panose="02070309020205020404" charset="0"/>
              </a:rPr>
              <a:t>010 0000 0000 0000 0000 0000 </a:t>
            </a:r>
            <a:endParaRPr lang="en-US" sz="2400" dirty="0">
              <a:solidFill>
                <a:schemeClr val="tx1"/>
              </a:solidFill>
              <a:latin typeface="Calibri" panose="020F0502020204030204"/>
              <a:ea typeface="Monaco" charset="0"/>
              <a:cs typeface="Calibri" panose="020F0502020204030204"/>
              <a:sym typeface="Monaco" charset="0"/>
            </a:endParaRPr>
          </a:p>
        </p:txBody>
      </p:sp>
      <p:sp>
        <p:nvSpPr>
          <p:cNvPr id="12" name="TextBox 11"/>
          <p:cNvSpPr txBox="1"/>
          <p:nvPr/>
        </p:nvSpPr>
        <p:spPr>
          <a:xfrm>
            <a:off x="1143000" y="4957466"/>
            <a:ext cx="5029200" cy="461665"/>
          </a:xfrm>
          <a:prstGeom prst="rect">
            <a:avLst/>
          </a:prstGeom>
          <a:noFill/>
        </p:spPr>
        <p:txBody>
          <a:bodyPr wrap="square" rtlCol="0">
            <a:spAutoFit/>
          </a:bodyPr>
          <a:lstStyle/>
          <a:p>
            <a:pPr lvl="0" algn="l">
              <a:buClr>
                <a:srgbClr val="990000"/>
              </a:buClr>
              <a:buSzPct val="60000"/>
              <a:tabLst>
                <a:tab pos="914400" algn="l"/>
              </a:tabLst>
            </a:pPr>
            <a:r>
              <a:rPr lang="en-US" sz="2400" dirty="0">
                <a:solidFill>
                  <a:schemeClr val="bg1"/>
                </a:solidFill>
                <a:latin typeface="+mj-lt"/>
              </a:rPr>
              <a:t>M </a:t>
            </a:r>
            <a:r>
              <a:rPr lang="en-US" sz="2400" dirty="0">
                <a:latin typeface="+mj-lt"/>
              </a:rPr>
              <a:t>= </a:t>
            </a:r>
            <a:r>
              <a:rPr lang="en-US" sz="2400" b="1" dirty="0">
                <a:solidFill>
                  <a:srgbClr val="C00000"/>
                </a:solidFill>
                <a:latin typeface="Courier New" panose="02070309020205020404" charset="0"/>
                <a:cs typeface="Courier New" panose="02070309020205020404" charset="0"/>
              </a:rPr>
              <a:t>1 + 1/4 </a:t>
            </a:r>
            <a:r>
              <a:rPr lang="en-US" sz="2400" dirty="0">
                <a:solidFill>
                  <a:srgbClr val="C00000"/>
                </a:solidFill>
                <a:latin typeface="Calibri Bold"/>
              </a:rPr>
              <a:t>=</a:t>
            </a:r>
            <a:r>
              <a:rPr lang="en-US" sz="2400" b="1" dirty="0">
                <a:solidFill>
                  <a:srgbClr val="C00000"/>
                </a:solidFill>
                <a:latin typeface="Courier New" panose="02070309020205020404" charset="0"/>
                <a:cs typeface="Courier New" panose="02070309020205020404" charset="0"/>
              </a:rPr>
              <a:t> 1.25</a:t>
            </a:r>
            <a:endParaRPr lang="en-US" sz="2400" dirty="0">
              <a:solidFill>
                <a:schemeClr val="tx1"/>
              </a:solidFill>
              <a:latin typeface="Calibri" panose="020F0502020204030204"/>
              <a:ea typeface="Monaco" charset="0"/>
              <a:cs typeface="Calibri" panose="020F0502020204030204"/>
              <a:sym typeface="Monaco" charset="0"/>
            </a:endParaRPr>
          </a:p>
        </p:txBody>
      </p:sp>
      <p:sp>
        <p:nvSpPr>
          <p:cNvPr id="14" name="TextBox 13"/>
          <p:cNvSpPr txBox="1"/>
          <p:nvPr/>
        </p:nvSpPr>
        <p:spPr>
          <a:xfrm>
            <a:off x="1143000" y="5562601"/>
            <a:ext cx="5029200" cy="461665"/>
          </a:xfrm>
          <a:prstGeom prst="rect">
            <a:avLst/>
          </a:prstGeom>
          <a:noFill/>
        </p:spPr>
        <p:txBody>
          <a:bodyPr wrap="square" rtlCol="0">
            <a:spAutoFit/>
          </a:bodyPr>
          <a:lstStyle/>
          <a:p>
            <a:pPr algn="l"/>
            <a:r>
              <a:rPr lang="en-US" sz="2400" b="1" dirty="0">
                <a:solidFill>
                  <a:srgbClr val="C00000"/>
                </a:solidFill>
                <a:latin typeface="Calibri" panose="020F0502020204030204" pitchFamily="34" charset="0"/>
              </a:rPr>
              <a:t>v =</a:t>
            </a:r>
            <a:r>
              <a:rPr lang="en-US" sz="2400" b="1" dirty="0">
                <a:latin typeface="Calibri" panose="020F0502020204030204" pitchFamily="34" charset="0"/>
              </a:rPr>
              <a:t> (–1)</a:t>
            </a:r>
            <a:r>
              <a:rPr lang="en-US" sz="2400" b="1" baseline="32000" dirty="0">
                <a:latin typeface="Calibri" panose="020F0502020204030204" pitchFamily="34" charset="0"/>
              </a:rPr>
              <a:t>s</a:t>
            </a:r>
            <a:r>
              <a:rPr lang="en-US" sz="2400" b="1" dirty="0">
                <a:latin typeface="Calibri" panose="020F0502020204030204" pitchFamily="34" charset="0"/>
              </a:rPr>
              <a:t> </a:t>
            </a:r>
            <a:r>
              <a:rPr lang="en-US" sz="2400" b="1" dirty="0">
                <a:latin typeface="Calibri" panose="020F0502020204030204" pitchFamily="34" charset="0"/>
                <a:ea typeface="Calibri Bold Italic" charset="0"/>
                <a:cs typeface="Calibri Bold Italic" charset="0"/>
                <a:sym typeface="Calibri Bold Italic" charset="0"/>
              </a:rPr>
              <a:t>M</a:t>
            </a:r>
            <a:r>
              <a:rPr lang="en-US" sz="2400" b="1" dirty="0">
                <a:latin typeface="Calibri" panose="020F0502020204030204" pitchFamily="34" charset="0"/>
              </a:rPr>
              <a:t> 2</a:t>
            </a:r>
            <a:r>
              <a:rPr lang="en-US" sz="2400" b="1" baseline="32000" dirty="0">
                <a:latin typeface="Calibri" panose="020F0502020204030204" pitchFamily="34" charset="0"/>
                <a:ea typeface="Calibri Bold Italic" charset="0"/>
                <a:cs typeface="Calibri Bold Italic" charset="0"/>
                <a:sym typeface="Calibri Bold Italic" charset="0"/>
              </a:rPr>
              <a:t>E  </a:t>
            </a:r>
            <a:r>
              <a:rPr lang="en-US" sz="2400" b="1" dirty="0">
                <a:latin typeface="Calibri" panose="020F0502020204030204" pitchFamily="34" charset="0"/>
              </a:rPr>
              <a:t>= (-1)</a:t>
            </a:r>
            <a:r>
              <a:rPr lang="en-US" sz="2400" b="1" baseline="30000" dirty="0">
                <a:latin typeface="Calibri" panose="020F0502020204030204" pitchFamily="34" charset="0"/>
              </a:rPr>
              <a:t>1</a:t>
            </a:r>
            <a:r>
              <a:rPr lang="en-US" sz="2400" b="1" dirty="0">
                <a:latin typeface="Calibri" panose="020F0502020204030204" pitchFamily="34" charset="0"/>
              </a:rPr>
              <a:t> * 1.25 * 2</a:t>
            </a:r>
            <a:r>
              <a:rPr lang="en-US" sz="2400" b="1" baseline="30000" dirty="0">
                <a:latin typeface="Calibri" panose="020F0502020204030204" pitchFamily="34" charset="0"/>
              </a:rPr>
              <a:t>2</a:t>
            </a:r>
            <a:r>
              <a:rPr lang="en-US" sz="2400" b="1" dirty="0">
                <a:latin typeface="Calibri" panose="020F0502020204030204" pitchFamily="34" charset="0"/>
              </a:rPr>
              <a:t> = </a:t>
            </a:r>
            <a:r>
              <a:rPr lang="en-US" sz="2400" b="1" dirty="0">
                <a:solidFill>
                  <a:srgbClr val="C00000"/>
                </a:solidFill>
                <a:latin typeface="Calibri" panose="020F0502020204030204" pitchFamily="34" charset="0"/>
              </a:rPr>
              <a:t>-5</a:t>
            </a:r>
            <a:endParaRPr lang="en-US" sz="2400" b="1" baseline="32000" dirty="0">
              <a:solidFill>
                <a:srgbClr val="C00000"/>
              </a:solidFill>
              <a:latin typeface="Calibri" panose="020F0502020204030204" pitchFamily="34" charset="0"/>
              <a:ea typeface="Calibri Bold Italic" charset="0"/>
              <a:cs typeface="Calibri Bold Italic" charset="0"/>
              <a:sym typeface="Calibri Bold Italic" charset="0"/>
            </a:endParaRPr>
          </a:p>
        </p:txBody>
      </p:sp>
      <p:sp>
        <p:nvSpPr>
          <p:cNvPr id="2" name="文本框 1"/>
          <p:cNvSpPr txBox="1"/>
          <p:nvPr/>
        </p:nvSpPr>
        <p:spPr>
          <a:xfrm>
            <a:off x="1017270" y="586741"/>
            <a:ext cx="2914650" cy="460375"/>
          </a:xfrm>
          <a:prstGeom prst="rect">
            <a:avLst/>
          </a:prstGeom>
          <a:noFill/>
        </p:spPr>
        <p:txBody>
          <a:bodyPr wrap="square" rtlCol="0">
            <a:spAutoFit/>
          </a:bodyPr>
          <a:lstStyle/>
          <a:p>
            <a:r>
              <a:rPr lang="zh-CN" altLang="en-US" sz="2400">
                <a:ea typeface="宋体" panose="02010600030101010101" pitchFamily="2" charset="-122"/>
              </a:rPr>
              <a:t>实例：</a:t>
            </a:r>
          </a:p>
        </p:txBody>
      </p:sp>
      <p:sp>
        <p:nvSpPr>
          <p:cNvPr id="4" name="灯片编号占位符 3"/>
          <p:cNvSpPr>
            <a:spLocks noGrp="1"/>
          </p:cNvSpPr>
          <p:nvPr>
            <p:ph type="sldNum" sz="quarter" idx="12"/>
          </p:nvPr>
        </p:nvSpPr>
        <p:spPr/>
        <p:txBody>
          <a:bodyPr/>
          <a:lstStyle/>
          <a:p>
            <a:pPr>
              <a:defRPr/>
            </a:pPr>
            <a:fld id="{25AE2D20-9362-47A8-A409-49C5EF8B4446}" type="slidenum">
              <a:rPr lang="en-US" smtClean="0"/>
              <a:pPr>
                <a:defRPr/>
              </a:pPr>
              <a:t>15</a:t>
            </a:fld>
            <a:endParaRPr lang="en-US"/>
          </a:p>
        </p:txBody>
      </p:sp>
    </p:spTree>
    <p:extLst>
      <p:ext uri="{BB962C8B-B14F-4D97-AF65-F5344CB8AC3E}">
        <p14:creationId xmlns:p14="http://schemas.microsoft.com/office/powerpoint/2010/main" val="1350910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down)">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9" grpId="0"/>
      <p:bldP spid="10" grpId="0"/>
      <p:bldP spid="11" grpId="0"/>
      <p:bldP spid="12"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5AE2D20-9362-47A8-A409-49C5EF8B4446}" type="slidenum">
              <a:rPr lang="en-US" smtClean="0"/>
              <a:pPr>
                <a:defRPr/>
              </a:pPr>
              <a:t>16</a:t>
            </a:fld>
            <a:endParaRPr lang="en-US"/>
          </a:p>
        </p:txBody>
      </p:sp>
      <p:sp>
        <p:nvSpPr>
          <p:cNvPr id="3" name="文本框 2"/>
          <p:cNvSpPr txBox="1"/>
          <p:nvPr/>
        </p:nvSpPr>
        <p:spPr>
          <a:xfrm>
            <a:off x="827584" y="2209801"/>
            <a:ext cx="7379156" cy="3323987"/>
          </a:xfrm>
          <a:prstGeom prst="rect">
            <a:avLst/>
          </a:prstGeom>
          <a:noFill/>
        </p:spPr>
        <p:txBody>
          <a:bodyPr wrap="square" rtlCol="0">
            <a:spAutoFit/>
          </a:bodyPr>
          <a:lstStyle/>
          <a:p>
            <a:pPr lvl="0"/>
            <a:r>
              <a:rPr lang="en-US" altLang="zh-CN" sz="2400" dirty="0"/>
              <a:t>1. </a:t>
            </a:r>
            <a:r>
              <a:rPr lang="zh-CN" altLang="zh-CN" sz="2400" dirty="0"/>
              <a:t>请写出整数</a:t>
            </a:r>
            <a:r>
              <a:rPr lang="en-US" altLang="zh-CN" sz="2400" dirty="0"/>
              <a:t>3510593</a:t>
            </a:r>
            <a:r>
              <a:rPr lang="zh-CN" altLang="zh-CN" sz="2400" dirty="0"/>
              <a:t>的十六进制进制表示，单精度浮点数</a:t>
            </a:r>
            <a:r>
              <a:rPr lang="en-US" altLang="zh-CN" sz="2400" dirty="0"/>
              <a:t>3510693.0</a:t>
            </a:r>
            <a:r>
              <a:rPr lang="zh-CN" altLang="zh-CN" sz="2400" dirty="0"/>
              <a:t>的十六进制表示。请写出关键过程。</a:t>
            </a:r>
          </a:p>
          <a:p>
            <a:r>
              <a:rPr lang="en-US" altLang="zh-CN" sz="2400" dirty="0"/>
              <a:t> </a:t>
            </a:r>
            <a:endParaRPr lang="zh-CN" altLang="zh-CN" sz="2400" dirty="0"/>
          </a:p>
          <a:p>
            <a:r>
              <a:rPr lang="en-US" altLang="zh-CN" sz="2400" dirty="0"/>
              <a:t>  </a:t>
            </a:r>
            <a:endParaRPr lang="zh-CN" altLang="zh-CN" sz="2400" dirty="0"/>
          </a:p>
          <a:p>
            <a:r>
              <a:rPr lang="en-US" altLang="zh-CN" sz="2400" dirty="0"/>
              <a:t> </a:t>
            </a:r>
            <a:endParaRPr lang="zh-CN" altLang="zh-CN" sz="2400" dirty="0"/>
          </a:p>
          <a:p>
            <a:pPr lvl="0"/>
            <a:r>
              <a:rPr lang="en-US" altLang="zh-CN" sz="2400" dirty="0"/>
              <a:t>2. </a:t>
            </a:r>
            <a:r>
              <a:rPr lang="zh-CN" altLang="zh-CN" sz="2400" dirty="0"/>
              <a:t>请判断以下关系表达式是否永真？并给出解释。</a:t>
            </a:r>
          </a:p>
          <a:p>
            <a:r>
              <a:rPr lang="en-US" altLang="zh-CN" sz="2400" dirty="0" err="1"/>
              <a:t>int</a:t>
            </a:r>
            <a:r>
              <a:rPr lang="en-US" altLang="zh-CN" sz="2400" dirty="0"/>
              <a:t> x;</a:t>
            </a:r>
            <a:endParaRPr lang="zh-CN" altLang="zh-CN" sz="2400" dirty="0"/>
          </a:p>
          <a:p>
            <a:r>
              <a:rPr lang="en-US" altLang="zh-CN" sz="2400" dirty="0"/>
              <a:t>x == (</a:t>
            </a:r>
            <a:r>
              <a:rPr lang="en-US" altLang="zh-CN" sz="2400" dirty="0" err="1"/>
              <a:t>int</a:t>
            </a:r>
            <a:r>
              <a:rPr lang="en-US" altLang="zh-CN" sz="2400" dirty="0"/>
              <a:t>)(float)x</a:t>
            </a:r>
            <a:endParaRPr lang="zh-CN" altLang="zh-CN" sz="2400" dirty="0"/>
          </a:p>
          <a:p>
            <a:endParaRPr lang="zh-CN" altLang="en-US" dirty="0"/>
          </a:p>
        </p:txBody>
      </p:sp>
      <p:sp>
        <p:nvSpPr>
          <p:cNvPr id="4" name="文本框 3"/>
          <p:cNvSpPr txBox="1"/>
          <p:nvPr/>
        </p:nvSpPr>
        <p:spPr>
          <a:xfrm>
            <a:off x="1354454" y="944881"/>
            <a:ext cx="1849393" cy="584775"/>
          </a:xfrm>
          <a:prstGeom prst="rect">
            <a:avLst/>
          </a:prstGeom>
          <a:noFill/>
        </p:spPr>
        <p:txBody>
          <a:bodyPr wrap="square" rtlCol="0">
            <a:spAutoFit/>
          </a:bodyPr>
          <a:lstStyle/>
          <a:p>
            <a:r>
              <a:rPr lang="zh-CN" altLang="en-US" sz="3200" b="1" dirty="0"/>
              <a:t>课堂练习</a:t>
            </a:r>
          </a:p>
        </p:txBody>
      </p:sp>
    </p:spTree>
    <p:extLst>
      <p:ext uri="{BB962C8B-B14F-4D97-AF65-F5344CB8AC3E}">
        <p14:creationId xmlns:p14="http://schemas.microsoft.com/office/powerpoint/2010/main" val="2082739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3768" y="2924944"/>
            <a:ext cx="4896544" cy="707886"/>
          </a:xfrm>
          <a:prstGeom prst="rect">
            <a:avLst/>
          </a:prstGeom>
          <a:noFill/>
        </p:spPr>
        <p:txBody>
          <a:bodyPr wrap="square" rtlCol="0">
            <a:spAutoFit/>
          </a:bodyPr>
          <a:lstStyle/>
          <a:p>
            <a:pPr algn="ctr"/>
            <a:r>
              <a:rPr lang="zh-CN" altLang="en-US" sz="4000" b="1" dirty="0">
                <a:latin typeface="黑体" panose="02010609060101010101" pitchFamily="49" charset="-122"/>
                <a:ea typeface="黑体" panose="02010609060101010101" pitchFamily="49" charset="-122"/>
              </a:rPr>
              <a:t>第三章</a:t>
            </a:r>
          </a:p>
        </p:txBody>
      </p:sp>
    </p:spTree>
    <p:extLst>
      <p:ext uri="{BB962C8B-B14F-4D97-AF65-F5344CB8AC3E}">
        <p14:creationId xmlns:p14="http://schemas.microsoft.com/office/powerpoint/2010/main" val="3509902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Rectangle 2"/>
          <p:cNvSpPr>
            <a:spLocks noGrp="1" noChangeArrowheads="1"/>
          </p:cNvSpPr>
          <p:nvPr>
            <p:ph type="title"/>
          </p:nvPr>
        </p:nvSpPr>
        <p:spPr>
          <a:xfrm>
            <a:off x="457200" y="98425"/>
            <a:ext cx="8229600" cy="561975"/>
          </a:xfrm>
        </p:spPr>
        <p:txBody>
          <a:bodyPr/>
          <a:lstStyle/>
          <a:p>
            <a:r>
              <a:rPr lang="zh-CN" altLang="en-US" sz="3600"/>
              <a:t>机器级指令</a:t>
            </a:r>
          </a:p>
        </p:txBody>
      </p:sp>
      <p:sp>
        <p:nvSpPr>
          <p:cNvPr id="744451" name="Rectangle 3"/>
          <p:cNvSpPr>
            <a:spLocks noGrp="1" noChangeArrowheads="1"/>
          </p:cNvSpPr>
          <p:nvPr>
            <p:ph type="body" idx="1"/>
          </p:nvPr>
        </p:nvSpPr>
        <p:spPr>
          <a:xfrm>
            <a:off x="250825" y="773113"/>
            <a:ext cx="8229600" cy="5788025"/>
          </a:xfrm>
        </p:spPr>
        <p:txBody>
          <a:bodyPr/>
          <a:lstStyle/>
          <a:p>
            <a:r>
              <a:rPr lang="zh-CN" altLang="en-US" sz="2200">
                <a:solidFill>
                  <a:srgbClr val="CC3300"/>
                </a:solidFill>
                <a:ea typeface="微软雅黑" pitchFamily="34" charset="-122"/>
              </a:rPr>
              <a:t>机器指令</a:t>
            </a:r>
            <a:r>
              <a:rPr lang="zh-CN" altLang="en-US" sz="2200">
                <a:ea typeface="微软雅黑" pitchFamily="34" charset="-122"/>
              </a:rPr>
              <a:t>和</a:t>
            </a:r>
            <a:r>
              <a:rPr lang="zh-CN" altLang="en-US" sz="2200">
                <a:solidFill>
                  <a:srgbClr val="CC3300"/>
                </a:solidFill>
                <a:ea typeface="微软雅黑" pitchFamily="34" charset="-122"/>
              </a:rPr>
              <a:t>汇编指令</a:t>
            </a:r>
            <a:r>
              <a:rPr lang="zh-CN" altLang="en-US" sz="2200">
                <a:ea typeface="微软雅黑" pitchFamily="34" charset="-122"/>
              </a:rPr>
              <a:t>一一对应，都是机器级指令</a:t>
            </a:r>
          </a:p>
          <a:p>
            <a:r>
              <a:rPr lang="zh-CN" altLang="en-US" sz="2200">
                <a:ea typeface="微软雅黑" pitchFamily="34" charset="-122"/>
              </a:rPr>
              <a:t>机器指令是一个</a:t>
            </a:r>
            <a:r>
              <a:rPr lang="en-US" altLang="zh-CN" sz="2200">
                <a:ea typeface="微软雅黑" pitchFamily="34" charset="-122"/>
              </a:rPr>
              <a:t>0/1</a:t>
            </a:r>
            <a:r>
              <a:rPr lang="zh-CN" altLang="en-US" sz="2200">
                <a:ea typeface="微软雅黑" pitchFamily="34" charset="-122"/>
              </a:rPr>
              <a:t>序列，由若干</a:t>
            </a:r>
            <a:r>
              <a:rPr lang="zh-CN" altLang="en-US" sz="2200">
                <a:solidFill>
                  <a:srgbClr val="FF0000"/>
                </a:solidFill>
                <a:ea typeface="微软雅黑" pitchFamily="34" charset="-122"/>
              </a:rPr>
              <a:t>字段</a:t>
            </a:r>
            <a:r>
              <a:rPr lang="zh-CN" altLang="en-US" sz="2200">
                <a:ea typeface="微软雅黑" pitchFamily="34" charset="-122"/>
              </a:rPr>
              <a:t>组成</a:t>
            </a:r>
          </a:p>
          <a:p>
            <a:endParaRPr lang="zh-CN" altLang="en-US" sz="2200">
              <a:ea typeface="微软雅黑" pitchFamily="34" charset="-122"/>
            </a:endParaRPr>
          </a:p>
          <a:p>
            <a:endParaRPr lang="zh-CN" altLang="en-US">
              <a:ea typeface="微软雅黑" pitchFamily="34" charset="-122"/>
            </a:endParaRPr>
          </a:p>
          <a:p>
            <a:endParaRPr lang="zh-CN" altLang="en-US">
              <a:ea typeface="微软雅黑" pitchFamily="34" charset="-122"/>
            </a:endParaRPr>
          </a:p>
          <a:p>
            <a:endParaRPr lang="zh-CN" altLang="en-US">
              <a:ea typeface="微软雅黑" pitchFamily="34" charset="-122"/>
            </a:endParaRPr>
          </a:p>
          <a:p>
            <a:r>
              <a:rPr lang="zh-CN" altLang="en-US" sz="2200">
                <a:ea typeface="微软雅黑" pitchFamily="34" charset="-122"/>
              </a:rPr>
              <a:t>汇编指令是机器指令的符号表示（</a:t>
            </a:r>
            <a:r>
              <a:rPr lang="zh-CN" altLang="en-US" sz="2200">
                <a:solidFill>
                  <a:srgbClr val="0000FF"/>
                </a:solidFill>
                <a:ea typeface="微软雅黑" pitchFamily="34" charset="-122"/>
              </a:rPr>
              <a:t>可能有不同的格式</a:t>
            </a:r>
            <a:r>
              <a:rPr lang="zh-CN" altLang="en-US" sz="2200">
                <a:ea typeface="微软雅黑" pitchFamily="34" charset="-122"/>
              </a:rPr>
              <a:t>）</a:t>
            </a:r>
          </a:p>
          <a:p>
            <a:endParaRPr lang="en-US" altLang="zh-CN" sz="2200">
              <a:ea typeface="微软雅黑" pitchFamily="34" charset="-122"/>
            </a:endParaRPr>
          </a:p>
          <a:p>
            <a:endParaRPr lang="en-US" altLang="zh-CN">
              <a:ea typeface="微软雅黑" pitchFamily="34" charset="-122"/>
            </a:endParaRPr>
          </a:p>
          <a:p>
            <a:pPr lvl="1">
              <a:buFontTx/>
              <a:buNone/>
            </a:pPr>
            <a:r>
              <a:rPr lang="en-US" altLang="zh-CN" sz="2200">
                <a:latin typeface="微软雅黑" pitchFamily="34" charset="-122"/>
                <a:ea typeface="微软雅黑" pitchFamily="34" charset="-122"/>
              </a:rPr>
              <a:t>mov</a:t>
            </a:r>
            <a:r>
              <a:rPr lang="zh-CN" altLang="en-US" sz="2200">
                <a:latin typeface="微软雅黑" pitchFamily="34" charset="-122"/>
                <a:ea typeface="微软雅黑" pitchFamily="34" charset="-122"/>
              </a:rPr>
              <a:t>、</a:t>
            </a:r>
            <a:r>
              <a:rPr lang="en-US" altLang="zh-CN" sz="2200">
                <a:latin typeface="微软雅黑" pitchFamily="34" charset="-122"/>
                <a:ea typeface="微软雅黑" pitchFamily="34" charset="-122"/>
              </a:rPr>
              <a:t>movb</a:t>
            </a:r>
            <a:r>
              <a:rPr lang="zh-CN" altLang="en-US" sz="2200">
                <a:latin typeface="微软雅黑" pitchFamily="34" charset="-122"/>
                <a:ea typeface="微软雅黑" pitchFamily="34" charset="-122"/>
              </a:rPr>
              <a:t>、</a:t>
            </a:r>
            <a:r>
              <a:rPr lang="en-US" altLang="zh-CN" sz="2200">
                <a:latin typeface="微软雅黑" pitchFamily="34" charset="-122"/>
                <a:ea typeface="微软雅黑" pitchFamily="34" charset="-122"/>
              </a:rPr>
              <a:t>bx</a:t>
            </a:r>
            <a:r>
              <a:rPr lang="zh-CN" altLang="en-US" sz="2200">
                <a:latin typeface="微软雅黑" pitchFamily="34" charset="-122"/>
                <a:ea typeface="微软雅黑" pitchFamily="34" charset="-122"/>
              </a:rPr>
              <a:t>、</a:t>
            </a:r>
            <a:r>
              <a:rPr lang="en-US" altLang="zh-CN" sz="2200">
                <a:latin typeface="微软雅黑" pitchFamily="34" charset="-122"/>
                <a:ea typeface="微软雅黑" pitchFamily="34" charset="-122"/>
              </a:rPr>
              <a:t>%bx</a:t>
            </a:r>
            <a:r>
              <a:rPr lang="zh-CN" altLang="en-US" sz="2200">
                <a:latin typeface="微软雅黑" pitchFamily="34" charset="-122"/>
                <a:ea typeface="微软雅黑" pitchFamily="34" charset="-122"/>
              </a:rPr>
              <a:t>等都是</a:t>
            </a:r>
            <a:r>
              <a:rPr lang="zh-CN" altLang="en-US" sz="2200">
                <a:solidFill>
                  <a:srgbClr val="FF0000"/>
                </a:solidFill>
                <a:latin typeface="微软雅黑" pitchFamily="34" charset="-122"/>
                <a:ea typeface="微软雅黑" pitchFamily="34" charset="-122"/>
              </a:rPr>
              <a:t>助记符</a:t>
            </a:r>
          </a:p>
          <a:p>
            <a:pPr lvl="1">
              <a:buFontTx/>
              <a:buNone/>
            </a:pPr>
            <a:r>
              <a:rPr lang="zh-CN" altLang="en-US" sz="2200">
                <a:solidFill>
                  <a:schemeClr val="tx1"/>
                </a:solidFill>
                <a:latin typeface="微软雅黑" pitchFamily="34" charset="-122"/>
                <a:ea typeface="微软雅黑" pitchFamily="34" charset="-122"/>
              </a:rPr>
              <a:t>指令的功能为：</a:t>
            </a:r>
            <a:r>
              <a:rPr lang="en-US" altLang="zh-CN" sz="2200">
                <a:solidFill>
                  <a:srgbClr val="007635"/>
                </a:solidFill>
                <a:latin typeface="微软雅黑" pitchFamily="34" charset="-122"/>
                <a:ea typeface="微软雅黑" pitchFamily="34" charset="-122"/>
              </a:rPr>
              <a:t>M[</a:t>
            </a:r>
            <a:r>
              <a:rPr lang="en-US" altLang="zh-CN" sz="2200">
                <a:solidFill>
                  <a:schemeClr val="tx1"/>
                </a:solidFill>
                <a:latin typeface="微软雅黑" pitchFamily="34" charset="-122"/>
                <a:ea typeface="微软雅黑" pitchFamily="34" charset="-122"/>
              </a:rPr>
              <a:t>R[bx]+R[di]-6</a:t>
            </a:r>
            <a:r>
              <a:rPr lang="en-US" altLang="zh-CN" sz="2200">
                <a:solidFill>
                  <a:srgbClr val="007635"/>
                </a:solidFill>
                <a:latin typeface="微软雅黑" pitchFamily="34" charset="-122"/>
                <a:ea typeface="微软雅黑" pitchFamily="34" charset="-122"/>
              </a:rPr>
              <a:t>]</a:t>
            </a:r>
            <a:r>
              <a:rPr lang="en-US" altLang="zh-CN" sz="2400">
                <a:solidFill>
                  <a:srgbClr val="007635"/>
                </a:solidFill>
                <a:latin typeface="微软雅黑" pitchFamily="34" charset="-122"/>
                <a:ea typeface="微软雅黑" pitchFamily="34" charset="-122"/>
              </a:rPr>
              <a:t>←</a:t>
            </a:r>
            <a:r>
              <a:rPr lang="en-US" altLang="zh-CN" sz="2200">
                <a:solidFill>
                  <a:srgbClr val="CC3300"/>
                </a:solidFill>
                <a:latin typeface="微软雅黑" pitchFamily="34" charset="-122"/>
                <a:ea typeface="微软雅黑" pitchFamily="34" charset="-122"/>
              </a:rPr>
              <a:t>R[cl]</a:t>
            </a:r>
            <a:r>
              <a:rPr lang="en-US" altLang="zh-CN" sz="2400">
                <a:solidFill>
                  <a:srgbClr val="CC3300"/>
                </a:solidFill>
                <a:latin typeface="微软雅黑" pitchFamily="34" charset="-122"/>
                <a:ea typeface="微软雅黑" pitchFamily="34" charset="-122"/>
              </a:rPr>
              <a:t> </a:t>
            </a:r>
            <a:endParaRPr lang="zh-CN" altLang="en-US" sz="2400">
              <a:solidFill>
                <a:srgbClr val="CC3300"/>
              </a:solidFill>
              <a:latin typeface="微软雅黑" pitchFamily="34" charset="-122"/>
              <a:ea typeface="微软雅黑" pitchFamily="34" charset="-122"/>
            </a:endParaRPr>
          </a:p>
        </p:txBody>
      </p:sp>
      <p:grpSp>
        <p:nvGrpSpPr>
          <p:cNvPr id="744452" name="Group 4"/>
          <p:cNvGrpSpPr>
            <a:grpSpLocks/>
          </p:cNvGrpSpPr>
          <p:nvPr/>
        </p:nvGrpSpPr>
        <p:grpSpPr bwMode="auto">
          <a:xfrm>
            <a:off x="1196975" y="1900238"/>
            <a:ext cx="6840538" cy="1560512"/>
            <a:chOff x="867" y="1253"/>
            <a:chExt cx="4026" cy="983"/>
          </a:xfrm>
        </p:grpSpPr>
        <p:pic>
          <p:nvPicPr>
            <p:cNvPr id="744453" name="Picture 5"/>
            <p:cNvPicPr>
              <a:picLocks noChangeAspect="1" noChangeArrowheads="1"/>
            </p:cNvPicPr>
            <p:nvPr/>
          </p:nvPicPr>
          <p:blipFill>
            <a:blip r:embed="rId2"/>
            <a:srcRect/>
            <a:stretch>
              <a:fillRect/>
            </a:stretch>
          </p:blipFill>
          <p:spPr bwMode="auto">
            <a:xfrm>
              <a:off x="867" y="1253"/>
              <a:ext cx="3799" cy="510"/>
            </a:xfrm>
            <a:prstGeom prst="rect">
              <a:avLst/>
            </a:prstGeom>
            <a:noFill/>
            <a:ln w="9525">
              <a:noFill/>
              <a:miter lim="800000"/>
              <a:headEnd/>
              <a:tailEnd/>
            </a:ln>
          </p:spPr>
        </p:pic>
        <p:sp>
          <p:nvSpPr>
            <p:cNvPr id="744454" name="Text Box 6"/>
            <p:cNvSpPr txBox="1">
              <a:spLocks noChangeArrowheads="1"/>
            </p:cNvSpPr>
            <p:nvPr/>
          </p:nvSpPr>
          <p:spPr bwMode="auto">
            <a:xfrm>
              <a:off x="867" y="1986"/>
              <a:ext cx="4026" cy="250"/>
            </a:xfrm>
            <a:prstGeom prst="rect">
              <a:avLst/>
            </a:prstGeom>
            <a:noFill/>
            <a:ln w="9525">
              <a:noFill/>
              <a:miter lim="800000"/>
              <a:headEnd/>
              <a:tailEnd/>
            </a:ln>
            <a:effectLst/>
          </p:spPr>
          <p:txBody>
            <a:bodyPr>
              <a:spAutoFit/>
            </a:bodyPr>
            <a:lstStyle/>
            <a:p>
              <a:pPr fontAlgn="base">
                <a:spcBef>
                  <a:spcPct val="50000"/>
                </a:spcBef>
                <a:spcAft>
                  <a:spcPct val="0"/>
                </a:spcAft>
              </a:pPr>
              <a:r>
                <a:rPr lang="zh-CN" altLang="en-US" sz="2000" b="1">
                  <a:solidFill>
                    <a:srgbClr val="007635"/>
                  </a:solidFill>
                  <a:latin typeface="微软雅黑" pitchFamily="34" charset="-122"/>
                  <a:ea typeface="微软雅黑" pitchFamily="34" charset="-122"/>
                </a:rPr>
                <a:t>操作码            寻址方式  寄存器编号            立即数</a:t>
              </a:r>
              <a:r>
                <a:rPr lang="en-US" altLang="zh-CN" sz="2000" b="1">
                  <a:solidFill>
                    <a:srgbClr val="007635"/>
                  </a:solidFill>
                  <a:latin typeface="微软雅黑" pitchFamily="34" charset="-122"/>
                  <a:ea typeface="微软雅黑" pitchFamily="34" charset="-122"/>
                </a:rPr>
                <a:t>(</a:t>
              </a:r>
              <a:r>
                <a:rPr lang="zh-CN" altLang="en-US" sz="2000" b="1">
                  <a:solidFill>
                    <a:srgbClr val="007635"/>
                  </a:solidFill>
                  <a:latin typeface="微软雅黑" pitchFamily="34" charset="-122"/>
                  <a:ea typeface="微软雅黑" pitchFamily="34" charset="-122"/>
                </a:rPr>
                <a:t>位移量</a:t>
              </a:r>
              <a:r>
                <a:rPr lang="en-US" altLang="zh-CN" sz="2000" b="1">
                  <a:solidFill>
                    <a:srgbClr val="007635"/>
                  </a:solidFill>
                  <a:latin typeface="微软雅黑" pitchFamily="34" charset="-122"/>
                  <a:ea typeface="微软雅黑" pitchFamily="34" charset="-122"/>
                </a:rPr>
                <a:t>)</a:t>
              </a:r>
            </a:p>
          </p:txBody>
        </p:sp>
        <p:sp>
          <p:nvSpPr>
            <p:cNvPr id="744455" name="Line 7"/>
            <p:cNvSpPr>
              <a:spLocks noChangeShapeType="1"/>
            </p:cNvSpPr>
            <p:nvPr/>
          </p:nvSpPr>
          <p:spPr bwMode="auto">
            <a:xfrm flipV="1">
              <a:off x="1207" y="1735"/>
              <a:ext cx="114" cy="255"/>
            </a:xfrm>
            <a:prstGeom prst="line">
              <a:avLst/>
            </a:prstGeom>
            <a:noFill/>
            <a:ln w="38100">
              <a:solidFill>
                <a:srgbClr val="FF0000"/>
              </a:solidFill>
              <a:round/>
              <a:headEnd/>
              <a:tailEnd type="triangle" w="med" len="me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44456" name="Line 8"/>
            <p:cNvSpPr>
              <a:spLocks noChangeShapeType="1"/>
            </p:cNvSpPr>
            <p:nvPr/>
          </p:nvSpPr>
          <p:spPr bwMode="auto">
            <a:xfrm flipV="1">
              <a:off x="2171" y="1735"/>
              <a:ext cx="0" cy="283"/>
            </a:xfrm>
            <a:prstGeom prst="line">
              <a:avLst/>
            </a:prstGeom>
            <a:noFill/>
            <a:ln w="38100">
              <a:solidFill>
                <a:srgbClr val="FF0000"/>
              </a:solidFill>
              <a:round/>
              <a:headEnd/>
              <a:tailEnd type="triangle" w="med" len="me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44457" name="Line 9"/>
            <p:cNvSpPr>
              <a:spLocks noChangeShapeType="1"/>
            </p:cNvSpPr>
            <p:nvPr/>
          </p:nvSpPr>
          <p:spPr bwMode="auto">
            <a:xfrm flipH="1" flipV="1">
              <a:off x="2795" y="1735"/>
              <a:ext cx="28" cy="255"/>
            </a:xfrm>
            <a:prstGeom prst="line">
              <a:avLst/>
            </a:prstGeom>
            <a:noFill/>
            <a:ln w="38100">
              <a:solidFill>
                <a:srgbClr val="FF0000"/>
              </a:solidFill>
              <a:round/>
              <a:headEnd/>
              <a:tailEnd type="triangle" w="med" len="me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44458" name="Line 10"/>
            <p:cNvSpPr>
              <a:spLocks noChangeShapeType="1"/>
            </p:cNvSpPr>
            <p:nvPr/>
          </p:nvSpPr>
          <p:spPr bwMode="auto">
            <a:xfrm flipV="1">
              <a:off x="2852" y="1735"/>
              <a:ext cx="340" cy="255"/>
            </a:xfrm>
            <a:prstGeom prst="line">
              <a:avLst/>
            </a:prstGeom>
            <a:noFill/>
            <a:ln w="38100">
              <a:solidFill>
                <a:srgbClr val="FF0000"/>
              </a:solidFill>
              <a:round/>
              <a:headEnd/>
              <a:tailEnd type="triangle" w="med" len="me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44459" name="Line 11"/>
            <p:cNvSpPr>
              <a:spLocks noChangeShapeType="1"/>
            </p:cNvSpPr>
            <p:nvPr/>
          </p:nvSpPr>
          <p:spPr bwMode="auto">
            <a:xfrm flipV="1">
              <a:off x="4269" y="1735"/>
              <a:ext cx="28" cy="255"/>
            </a:xfrm>
            <a:prstGeom prst="line">
              <a:avLst/>
            </a:prstGeom>
            <a:noFill/>
            <a:ln w="38100">
              <a:solidFill>
                <a:srgbClr val="FF0000"/>
              </a:solidFill>
              <a:round/>
              <a:headEnd/>
              <a:tailEnd type="triangle" w="med" len="me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grpSp>
      <p:grpSp>
        <p:nvGrpSpPr>
          <p:cNvPr id="744460" name="Group 12"/>
          <p:cNvGrpSpPr>
            <a:grpSpLocks/>
          </p:cNvGrpSpPr>
          <p:nvPr/>
        </p:nvGrpSpPr>
        <p:grpSpPr bwMode="auto">
          <a:xfrm>
            <a:off x="1150938" y="4149725"/>
            <a:ext cx="7470775" cy="862013"/>
            <a:chOff x="725" y="2755"/>
            <a:chExt cx="4706" cy="543"/>
          </a:xfrm>
        </p:grpSpPr>
        <p:sp>
          <p:nvSpPr>
            <p:cNvPr id="744461" name="Rectangle 13"/>
            <p:cNvSpPr>
              <a:spLocks noChangeArrowheads="1"/>
            </p:cNvSpPr>
            <p:nvPr/>
          </p:nvSpPr>
          <p:spPr bwMode="auto">
            <a:xfrm>
              <a:off x="725" y="2755"/>
              <a:ext cx="1635" cy="288"/>
            </a:xfrm>
            <a:prstGeom prst="rect">
              <a:avLst/>
            </a:prstGeom>
            <a:noFill/>
            <a:ln w="9525">
              <a:noFill/>
              <a:miter lim="800000"/>
              <a:headEnd/>
              <a:tailEnd/>
            </a:ln>
            <a:effectLst/>
          </p:spPr>
          <p:txBody>
            <a:bodyPr wrap="none">
              <a:spAutoFit/>
            </a:bodyPr>
            <a:lstStyle/>
            <a:p>
              <a:pPr fontAlgn="base">
                <a:spcBef>
                  <a:spcPct val="0"/>
                </a:spcBef>
                <a:spcAft>
                  <a:spcPct val="0"/>
                </a:spcAft>
              </a:pPr>
              <a:r>
                <a:rPr lang="en-US" altLang="zh-CN" sz="2400" b="1">
                  <a:solidFill>
                    <a:srgbClr val="FF0000"/>
                  </a:solidFill>
                </a:rPr>
                <a:t>mov [bx+di-6], cl</a:t>
              </a:r>
              <a:endParaRPr lang="zh-CN" altLang="en-US" sz="2400" b="1">
                <a:solidFill>
                  <a:srgbClr val="FF0000"/>
                </a:solidFill>
              </a:endParaRPr>
            </a:p>
          </p:txBody>
        </p:sp>
        <p:sp>
          <p:nvSpPr>
            <p:cNvPr id="744462" name="Rectangle 14"/>
            <p:cNvSpPr>
              <a:spLocks noChangeArrowheads="1"/>
            </p:cNvSpPr>
            <p:nvPr/>
          </p:nvSpPr>
          <p:spPr bwMode="auto">
            <a:xfrm>
              <a:off x="2993" y="2779"/>
              <a:ext cx="2438" cy="288"/>
            </a:xfrm>
            <a:prstGeom prst="rect">
              <a:avLst/>
            </a:prstGeom>
            <a:noFill/>
            <a:ln w="9525">
              <a:noFill/>
              <a:miter lim="800000"/>
              <a:headEnd/>
              <a:tailEnd/>
            </a:ln>
            <a:effectLst/>
          </p:spPr>
          <p:txBody>
            <a:bodyPr>
              <a:spAutoFit/>
            </a:bodyPr>
            <a:lstStyle/>
            <a:p>
              <a:pPr fontAlgn="base">
                <a:spcBef>
                  <a:spcPct val="0"/>
                </a:spcBef>
                <a:spcAft>
                  <a:spcPct val="0"/>
                </a:spcAft>
              </a:pPr>
              <a:r>
                <a:rPr lang="en-US" altLang="zh-CN" sz="2400" b="1">
                  <a:solidFill>
                    <a:srgbClr val="FF0000"/>
                  </a:solidFill>
                </a:rPr>
                <a:t>movb %cl, -6(%bx,%di)</a:t>
              </a:r>
              <a:endParaRPr lang="zh-CN" altLang="en-US" sz="2400" b="1">
                <a:solidFill>
                  <a:srgbClr val="FF0000"/>
                </a:solidFill>
              </a:endParaRPr>
            </a:p>
          </p:txBody>
        </p:sp>
        <p:sp>
          <p:nvSpPr>
            <p:cNvPr id="744463" name="Text Box 15"/>
            <p:cNvSpPr txBox="1">
              <a:spLocks noChangeArrowheads="1"/>
            </p:cNvSpPr>
            <p:nvPr/>
          </p:nvSpPr>
          <p:spPr bwMode="auto">
            <a:xfrm>
              <a:off x="2511" y="2784"/>
              <a:ext cx="312" cy="288"/>
            </a:xfrm>
            <a:prstGeom prst="rect">
              <a:avLst/>
            </a:prstGeom>
            <a:noFill/>
            <a:ln w="9525">
              <a:noFill/>
              <a:miter lim="800000"/>
              <a:headEnd/>
              <a:tailEnd/>
            </a:ln>
            <a:effectLst/>
          </p:spPr>
          <p:txBody>
            <a:bodyPr>
              <a:spAutoFit/>
            </a:bodyPr>
            <a:lstStyle/>
            <a:p>
              <a:pPr fontAlgn="base">
                <a:spcBef>
                  <a:spcPct val="50000"/>
                </a:spcBef>
                <a:spcAft>
                  <a:spcPct val="0"/>
                </a:spcAft>
              </a:pPr>
              <a:r>
                <a:rPr lang="zh-CN" altLang="en-US" sz="2400" b="1">
                  <a:solidFill>
                    <a:srgbClr val="000000"/>
                  </a:solidFill>
                  <a:ea typeface="微软雅黑" pitchFamily="34" charset="-122"/>
                </a:rPr>
                <a:t>或</a:t>
              </a:r>
            </a:p>
          </p:txBody>
        </p:sp>
        <p:sp>
          <p:nvSpPr>
            <p:cNvPr id="744464" name="Text Box 16"/>
            <p:cNvSpPr txBox="1">
              <a:spLocks noChangeArrowheads="1"/>
            </p:cNvSpPr>
            <p:nvPr/>
          </p:nvSpPr>
          <p:spPr bwMode="auto">
            <a:xfrm>
              <a:off x="1151" y="3067"/>
              <a:ext cx="1134" cy="231"/>
            </a:xfrm>
            <a:prstGeom prst="rect">
              <a:avLst/>
            </a:prstGeom>
            <a:noFill/>
            <a:ln w="9525">
              <a:noFill/>
              <a:miter lim="800000"/>
              <a:headEnd/>
              <a:tailEnd/>
            </a:ln>
            <a:effectLst/>
          </p:spPr>
          <p:txBody>
            <a:bodyPr>
              <a:spAutoFit/>
            </a:bodyPr>
            <a:lstStyle/>
            <a:p>
              <a:pPr fontAlgn="base">
                <a:spcBef>
                  <a:spcPct val="50000"/>
                </a:spcBef>
                <a:spcAft>
                  <a:spcPct val="0"/>
                </a:spcAft>
              </a:pPr>
              <a:r>
                <a:rPr lang="en-US" altLang="zh-CN" b="1">
                  <a:solidFill>
                    <a:srgbClr val="0000FF"/>
                  </a:solidFill>
                  <a:latin typeface="微软雅黑" pitchFamily="34" charset="-122"/>
                  <a:ea typeface="微软雅黑" pitchFamily="34" charset="-122"/>
                </a:rPr>
                <a:t>Intel</a:t>
              </a:r>
              <a:r>
                <a:rPr lang="zh-CN" altLang="en-US" b="1">
                  <a:solidFill>
                    <a:srgbClr val="0000FF"/>
                  </a:solidFill>
                  <a:latin typeface="微软雅黑" pitchFamily="34" charset="-122"/>
                  <a:ea typeface="微软雅黑" pitchFamily="34" charset="-122"/>
                </a:rPr>
                <a:t>格式</a:t>
              </a:r>
            </a:p>
          </p:txBody>
        </p:sp>
        <p:sp>
          <p:nvSpPr>
            <p:cNvPr id="744465" name="Text Box 17"/>
            <p:cNvSpPr txBox="1">
              <a:spLocks noChangeArrowheads="1"/>
            </p:cNvSpPr>
            <p:nvPr/>
          </p:nvSpPr>
          <p:spPr bwMode="auto">
            <a:xfrm>
              <a:off x="3560" y="3067"/>
              <a:ext cx="1134" cy="231"/>
            </a:xfrm>
            <a:prstGeom prst="rect">
              <a:avLst/>
            </a:prstGeom>
            <a:noFill/>
            <a:ln w="9525">
              <a:noFill/>
              <a:miter lim="800000"/>
              <a:headEnd/>
              <a:tailEnd/>
            </a:ln>
            <a:effectLst/>
          </p:spPr>
          <p:txBody>
            <a:bodyPr>
              <a:spAutoFit/>
            </a:bodyPr>
            <a:lstStyle/>
            <a:p>
              <a:pPr fontAlgn="base">
                <a:spcBef>
                  <a:spcPct val="50000"/>
                </a:spcBef>
                <a:spcAft>
                  <a:spcPct val="0"/>
                </a:spcAft>
              </a:pPr>
              <a:r>
                <a:rPr lang="en-US" altLang="zh-CN" b="1">
                  <a:solidFill>
                    <a:srgbClr val="0000FF"/>
                  </a:solidFill>
                  <a:latin typeface="微软雅黑" pitchFamily="34" charset="-122"/>
                  <a:ea typeface="微软雅黑" pitchFamily="34" charset="-122"/>
                </a:rPr>
                <a:t>AT&amp;T </a:t>
              </a:r>
              <a:r>
                <a:rPr lang="zh-CN" altLang="en-US" b="1">
                  <a:solidFill>
                    <a:srgbClr val="0000FF"/>
                  </a:solidFill>
                  <a:latin typeface="微软雅黑" pitchFamily="34" charset="-122"/>
                  <a:ea typeface="微软雅黑" pitchFamily="34" charset="-122"/>
                </a:rPr>
                <a:t>格式</a:t>
              </a:r>
            </a:p>
          </p:txBody>
        </p:sp>
      </p:grpSp>
      <p:sp>
        <p:nvSpPr>
          <p:cNvPr id="744466" name="Text Box 18"/>
          <p:cNvSpPr txBox="1">
            <a:spLocks noChangeArrowheads="1"/>
          </p:cNvSpPr>
          <p:nvPr/>
        </p:nvSpPr>
        <p:spPr bwMode="auto">
          <a:xfrm>
            <a:off x="6642100" y="1223963"/>
            <a:ext cx="1979613" cy="669925"/>
          </a:xfrm>
          <a:prstGeom prst="rect">
            <a:avLst/>
          </a:prstGeom>
          <a:noFill/>
          <a:ln w="9525">
            <a:noFill/>
            <a:miter lim="800000"/>
            <a:headEnd/>
            <a:tailEnd/>
          </a:ln>
          <a:effectLst/>
        </p:spPr>
        <p:txBody>
          <a:bodyPr>
            <a:spAutoFit/>
          </a:bodyPr>
          <a:lstStyle/>
          <a:p>
            <a:pPr fontAlgn="base">
              <a:spcBef>
                <a:spcPct val="50000"/>
              </a:spcBef>
              <a:spcAft>
                <a:spcPct val="0"/>
              </a:spcAft>
            </a:pPr>
            <a:r>
              <a:rPr lang="zh-CN" altLang="en-US" sz="1900" b="1">
                <a:solidFill>
                  <a:srgbClr val="005024"/>
                </a:solidFill>
                <a:latin typeface="微软雅黑" pitchFamily="34" charset="-122"/>
                <a:ea typeface="微软雅黑" pitchFamily="34" charset="-122"/>
              </a:rPr>
              <a:t>补码</a:t>
            </a:r>
            <a:r>
              <a:rPr lang="en-US" altLang="zh-CN" sz="1900" b="1">
                <a:solidFill>
                  <a:srgbClr val="FF0000"/>
                </a:solidFill>
                <a:latin typeface="微软雅黑" pitchFamily="34" charset="-122"/>
                <a:ea typeface="微软雅黑" pitchFamily="34" charset="-122"/>
              </a:rPr>
              <a:t>11111010</a:t>
            </a:r>
            <a:r>
              <a:rPr lang="zh-CN" altLang="en-US" sz="1900" b="1">
                <a:solidFill>
                  <a:srgbClr val="005024"/>
                </a:solidFill>
                <a:latin typeface="微软雅黑" pitchFamily="34" charset="-122"/>
                <a:ea typeface="微软雅黑" pitchFamily="34" charset="-122"/>
              </a:rPr>
              <a:t>的真值为多少？</a:t>
            </a:r>
            <a:endParaRPr lang="en-US" altLang="zh-CN" sz="1900" b="1">
              <a:solidFill>
                <a:srgbClr val="005024"/>
              </a:solidFill>
              <a:latin typeface="微软雅黑" pitchFamily="34" charset="-122"/>
              <a:ea typeface="微软雅黑" pitchFamily="34" charset="-122"/>
            </a:endParaRPr>
          </a:p>
        </p:txBody>
      </p:sp>
      <p:grpSp>
        <p:nvGrpSpPr>
          <p:cNvPr id="744467" name="Group 19"/>
          <p:cNvGrpSpPr>
            <a:grpSpLocks/>
          </p:cNvGrpSpPr>
          <p:nvPr/>
        </p:nvGrpSpPr>
        <p:grpSpPr bwMode="auto">
          <a:xfrm>
            <a:off x="0" y="5903913"/>
            <a:ext cx="6345238" cy="666750"/>
            <a:chOff x="0" y="3719"/>
            <a:chExt cx="3997" cy="420"/>
          </a:xfrm>
        </p:grpSpPr>
        <p:sp>
          <p:nvSpPr>
            <p:cNvPr id="744468" name="Text Box 20"/>
            <p:cNvSpPr txBox="1">
              <a:spLocks noChangeArrowheads="1"/>
            </p:cNvSpPr>
            <p:nvPr/>
          </p:nvSpPr>
          <p:spPr bwMode="auto">
            <a:xfrm>
              <a:off x="0" y="3889"/>
              <a:ext cx="3997" cy="250"/>
            </a:xfrm>
            <a:prstGeom prst="rect">
              <a:avLst/>
            </a:prstGeom>
            <a:noFill/>
            <a:ln w="9525">
              <a:noFill/>
              <a:miter lim="800000"/>
              <a:headEnd/>
              <a:tailEnd/>
            </a:ln>
            <a:effectLst/>
          </p:spPr>
          <p:txBody>
            <a:bodyPr>
              <a:spAutoFit/>
            </a:bodyPr>
            <a:lstStyle/>
            <a:p>
              <a:pPr fontAlgn="base">
                <a:spcBef>
                  <a:spcPct val="50000"/>
                </a:spcBef>
                <a:spcAft>
                  <a:spcPct val="0"/>
                </a:spcAft>
              </a:pPr>
              <a:r>
                <a:rPr lang="zh-CN" altLang="en-US" sz="2000" b="1">
                  <a:solidFill>
                    <a:srgbClr val="CC3300"/>
                  </a:solidFill>
                  <a:latin typeface="微软雅黑" pitchFamily="34" charset="-122"/>
                  <a:ea typeface="微软雅黑" pitchFamily="34" charset="-122"/>
                </a:rPr>
                <a:t>寄存器传送语言 </a:t>
              </a:r>
              <a:r>
                <a:rPr lang="en-US" altLang="zh-CN" sz="2000" b="1">
                  <a:solidFill>
                    <a:srgbClr val="CC3300"/>
                  </a:solidFill>
                  <a:latin typeface="微软雅黑" pitchFamily="34" charset="-122"/>
                  <a:ea typeface="微软雅黑" pitchFamily="34" charset="-122"/>
                </a:rPr>
                <a:t>RTL</a:t>
              </a:r>
              <a:r>
                <a:rPr lang="zh-CN" altLang="en-US" sz="2000" b="1">
                  <a:solidFill>
                    <a:srgbClr val="CC3300"/>
                  </a:solidFill>
                  <a:latin typeface="微软雅黑" pitchFamily="34" charset="-122"/>
                  <a:ea typeface="微软雅黑" pitchFamily="34" charset="-122"/>
                </a:rPr>
                <a:t>（</a:t>
              </a:r>
              <a:r>
                <a:rPr lang="en-US" altLang="zh-CN" sz="2000" b="1">
                  <a:solidFill>
                    <a:srgbClr val="CC3300"/>
                  </a:solidFill>
                  <a:latin typeface="微软雅黑" pitchFamily="34" charset="-122"/>
                  <a:ea typeface="微软雅黑" pitchFamily="34" charset="-122"/>
                </a:rPr>
                <a:t>Register Transfer Language</a:t>
              </a:r>
              <a:r>
                <a:rPr lang="zh-CN" altLang="en-US" sz="2000" b="1">
                  <a:solidFill>
                    <a:srgbClr val="CC3300"/>
                  </a:solidFill>
                  <a:latin typeface="微软雅黑" pitchFamily="34" charset="-122"/>
                  <a:ea typeface="微软雅黑" pitchFamily="34" charset="-122"/>
                </a:rPr>
                <a:t>）</a:t>
              </a:r>
              <a:r>
                <a:rPr lang="zh-CN" altLang="en-US">
                  <a:solidFill>
                    <a:srgbClr val="000000"/>
                  </a:solidFill>
                </a:rPr>
                <a:t> </a:t>
              </a:r>
            </a:p>
          </p:txBody>
        </p:sp>
        <p:sp>
          <p:nvSpPr>
            <p:cNvPr id="744469" name="Line 21"/>
            <p:cNvSpPr>
              <a:spLocks noChangeShapeType="1"/>
            </p:cNvSpPr>
            <p:nvPr/>
          </p:nvSpPr>
          <p:spPr bwMode="auto">
            <a:xfrm flipV="1">
              <a:off x="1531" y="3719"/>
              <a:ext cx="199" cy="199"/>
            </a:xfrm>
            <a:prstGeom prst="line">
              <a:avLst/>
            </a:prstGeom>
            <a:noFill/>
            <a:ln w="38100">
              <a:solidFill>
                <a:srgbClr val="FF0000"/>
              </a:solidFill>
              <a:round/>
              <a:headEnd/>
              <a:tailEnd type="triangle" w="med" len="me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grpSp>
      <p:sp>
        <p:nvSpPr>
          <p:cNvPr id="744470" name="Text Box 22"/>
          <p:cNvSpPr txBox="1">
            <a:spLocks noChangeArrowheads="1"/>
          </p:cNvSpPr>
          <p:nvPr/>
        </p:nvSpPr>
        <p:spPr bwMode="auto">
          <a:xfrm>
            <a:off x="6551613" y="5049838"/>
            <a:ext cx="2249487" cy="863600"/>
          </a:xfrm>
          <a:prstGeom prst="rect">
            <a:avLst/>
          </a:prstGeom>
          <a:noFill/>
          <a:ln w="9525">
            <a:solidFill>
              <a:schemeClr val="tx1"/>
            </a:solidFill>
            <a:miter lim="800000"/>
            <a:headEnd/>
            <a:tailEnd/>
          </a:ln>
          <a:effectLst/>
        </p:spPr>
        <p:txBody>
          <a:bodyPr>
            <a:spAutoFit/>
          </a:bodyPr>
          <a:lstStyle/>
          <a:p>
            <a:pPr fontAlgn="base">
              <a:spcBef>
                <a:spcPct val="50000"/>
              </a:spcBef>
              <a:spcAft>
                <a:spcPct val="0"/>
              </a:spcAft>
            </a:pPr>
            <a:r>
              <a:rPr lang="en-US" altLang="zh-CN" sz="2000" b="1">
                <a:solidFill>
                  <a:srgbClr val="CC3300"/>
                </a:solidFill>
                <a:latin typeface="微软雅黑" pitchFamily="34" charset="-122"/>
                <a:ea typeface="微软雅黑" pitchFamily="34" charset="-122"/>
              </a:rPr>
              <a:t>R</a:t>
            </a:r>
            <a:r>
              <a:rPr lang="zh-CN" altLang="en-US" sz="2000" b="1">
                <a:solidFill>
                  <a:srgbClr val="CC3300"/>
                </a:solidFill>
                <a:latin typeface="微软雅黑" pitchFamily="34" charset="-122"/>
                <a:ea typeface="微软雅黑" pitchFamily="34" charset="-122"/>
              </a:rPr>
              <a:t>：寄存器内容</a:t>
            </a:r>
          </a:p>
          <a:p>
            <a:pPr fontAlgn="base">
              <a:spcBef>
                <a:spcPct val="50000"/>
              </a:spcBef>
              <a:spcAft>
                <a:spcPct val="0"/>
              </a:spcAft>
            </a:pPr>
            <a:r>
              <a:rPr lang="en-US" altLang="zh-CN" sz="2000" b="1">
                <a:solidFill>
                  <a:srgbClr val="007635"/>
                </a:solidFill>
                <a:latin typeface="微软雅黑" pitchFamily="34" charset="-122"/>
                <a:ea typeface="微软雅黑" pitchFamily="34" charset="-122"/>
              </a:rPr>
              <a:t>M</a:t>
            </a:r>
            <a:r>
              <a:rPr lang="zh-CN" altLang="en-US" sz="2000" b="1">
                <a:solidFill>
                  <a:srgbClr val="007635"/>
                </a:solidFill>
                <a:latin typeface="微软雅黑" pitchFamily="34" charset="-122"/>
                <a:ea typeface="微软雅黑" pitchFamily="34" charset="-122"/>
              </a:rPr>
              <a:t>：存储单元内容</a:t>
            </a:r>
          </a:p>
        </p:txBody>
      </p:sp>
      <p:sp>
        <p:nvSpPr>
          <p:cNvPr id="744471" name="Text Box 23"/>
          <p:cNvSpPr txBox="1">
            <a:spLocks noChangeArrowheads="1"/>
          </p:cNvSpPr>
          <p:nvPr/>
        </p:nvSpPr>
        <p:spPr bwMode="auto">
          <a:xfrm>
            <a:off x="6643688" y="6038850"/>
            <a:ext cx="2114550" cy="641350"/>
          </a:xfrm>
          <a:prstGeom prst="rect">
            <a:avLst/>
          </a:prstGeom>
          <a:solidFill>
            <a:schemeClr val="accent1"/>
          </a:solidFill>
          <a:ln w="9525" algn="ctr">
            <a:noFill/>
            <a:miter lim="800000"/>
            <a:headEnd/>
            <a:tailEnd/>
          </a:ln>
          <a:effectLst/>
        </p:spPr>
        <p:txBody>
          <a:bodyPr>
            <a:spAutoFit/>
          </a:bodyPr>
          <a:lstStyle/>
          <a:p>
            <a:pPr marL="342900" indent="-342900" eaLnBrk="0" fontAlgn="base" hangingPunct="0">
              <a:spcBef>
                <a:spcPct val="50000"/>
              </a:spcBef>
              <a:spcAft>
                <a:spcPct val="0"/>
              </a:spcAft>
            </a:pPr>
            <a:r>
              <a:rPr lang="zh-CN" altLang="en-US" b="1">
                <a:solidFill>
                  <a:srgbClr val="000000"/>
                </a:solidFill>
                <a:latin typeface="微软雅黑" pitchFamily="34" charset="-122"/>
                <a:ea typeface="微软雅黑" pitchFamily="34" charset="-122"/>
              </a:rPr>
              <a:t>注：也有用</a:t>
            </a:r>
            <a:r>
              <a:rPr lang="en-US" altLang="zh-CN" b="1">
                <a:solidFill>
                  <a:srgbClr val="000000"/>
                </a:solidFill>
                <a:latin typeface="微软雅黑" pitchFamily="34" charset="-122"/>
                <a:ea typeface="微软雅黑" pitchFamily="34" charset="-122"/>
              </a:rPr>
              <a:t>(x)</a:t>
            </a:r>
            <a:r>
              <a:rPr lang="zh-CN" altLang="en-US" b="1">
                <a:solidFill>
                  <a:srgbClr val="000000"/>
                </a:solidFill>
                <a:latin typeface="微软雅黑" pitchFamily="34" charset="-122"/>
                <a:ea typeface="微软雅黑" pitchFamily="34" charset="-122"/>
              </a:rPr>
              <a:t>表示地址</a:t>
            </a:r>
            <a:r>
              <a:rPr lang="en-US" altLang="zh-CN" b="1">
                <a:solidFill>
                  <a:srgbClr val="000000"/>
                </a:solidFill>
                <a:latin typeface="微软雅黑" pitchFamily="34" charset="-122"/>
                <a:ea typeface="微软雅黑" pitchFamily="34" charset="-122"/>
              </a:rPr>
              <a:t>x</a:t>
            </a:r>
            <a:r>
              <a:rPr lang="zh-CN" altLang="en-US" b="1">
                <a:solidFill>
                  <a:srgbClr val="000000"/>
                </a:solidFill>
                <a:latin typeface="微软雅黑" pitchFamily="34" charset="-122"/>
                <a:ea typeface="微软雅黑" pitchFamily="34" charset="-122"/>
              </a:rPr>
              <a:t>中的内容</a:t>
            </a:r>
          </a:p>
        </p:txBody>
      </p:sp>
    </p:spTree>
    <p:extLst>
      <p:ext uri="{BB962C8B-B14F-4D97-AF65-F5344CB8AC3E}">
        <p14:creationId xmlns:p14="http://schemas.microsoft.com/office/powerpoint/2010/main" val="3168912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44452"/>
                                        </p:tgtEl>
                                        <p:attrNameLst>
                                          <p:attrName>style.visibility</p:attrName>
                                        </p:attrNameLst>
                                      </p:cBhvr>
                                      <p:to>
                                        <p:strVal val="visible"/>
                                      </p:to>
                                    </p:set>
                                    <p:animEffect transition="in" filter="blinds(horizontal)">
                                      <p:cBhvr>
                                        <p:cTn id="7" dur="500"/>
                                        <p:tgtEl>
                                          <p:spTgt spid="74445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44466"/>
                                        </p:tgtEl>
                                        <p:attrNameLst>
                                          <p:attrName>style.visibility</p:attrName>
                                        </p:attrNameLst>
                                      </p:cBhvr>
                                      <p:to>
                                        <p:strVal val="visible"/>
                                      </p:to>
                                    </p:set>
                                    <p:animEffect transition="in" filter="blinds(horizontal)">
                                      <p:cBhvr>
                                        <p:cTn id="12" dur="500"/>
                                        <p:tgtEl>
                                          <p:spTgt spid="74446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44460"/>
                                        </p:tgtEl>
                                        <p:attrNameLst>
                                          <p:attrName>style.visibility</p:attrName>
                                        </p:attrNameLst>
                                      </p:cBhvr>
                                      <p:to>
                                        <p:strVal val="visible"/>
                                      </p:to>
                                    </p:set>
                                    <p:animEffect transition="in" filter="blinds(horizontal)">
                                      <p:cBhvr>
                                        <p:cTn id="17" dur="500"/>
                                        <p:tgtEl>
                                          <p:spTgt spid="74446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44451">
                                            <p:txEl>
                                              <p:pRg st="9" end="9"/>
                                            </p:txEl>
                                          </p:spTgt>
                                        </p:tgtEl>
                                        <p:attrNameLst>
                                          <p:attrName>style.visibility</p:attrName>
                                        </p:attrNameLst>
                                      </p:cBhvr>
                                      <p:to>
                                        <p:strVal val="visible"/>
                                      </p:to>
                                    </p:set>
                                    <p:animEffect transition="in" filter="blinds(horizontal)">
                                      <p:cBhvr>
                                        <p:cTn id="22" dur="500"/>
                                        <p:tgtEl>
                                          <p:spTgt spid="744451">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44451">
                                            <p:txEl>
                                              <p:pRg st="10" end="10"/>
                                            </p:txEl>
                                          </p:spTgt>
                                        </p:tgtEl>
                                        <p:attrNameLst>
                                          <p:attrName>style.visibility</p:attrName>
                                        </p:attrNameLst>
                                      </p:cBhvr>
                                      <p:to>
                                        <p:strVal val="visible"/>
                                      </p:to>
                                    </p:set>
                                    <p:animEffect transition="in" filter="blinds(horizontal)">
                                      <p:cBhvr>
                                        <p:cTn id="27" dur="500"/>
                                        <p:tgtEl>
                                          <p:spTgt spid="744451">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44467"/>
                                        </p:tgtEl>
                                        <p:attrNameLst>
                                          <p:attrName>style.visibility</p:attrName>
                                        </p:attrNameLst>
                                      </p:cBhvr>
                                      <p:to>
                                        <p:strVal val="visible"/>
                                      </p:to>
                                    </p:set>
                                    <p:animEffect transition="in" filter="blinds(horizontal)">
                                      <p:cBhvr>
                                        <p:cTn id="32" dur="500"/>
                                        <p:tgtEl>
                                          <p:spTgt spid="74446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44470"/>
                                        </p:tgtEl>
                                        <p:attrNameLst>
                                          <p:attrName>style.visibility</p:attrName>
                                        </p:attrNameLst>
                                      </p:cBhvr>
                                      <p:to>
                                        <p:strVal val="visible"/>
                                      </p:to>
                                    </p:set>
                                    <p:animEffect transition="in" filter="blinds(horizontal)">
                                      <p:cBhvr>
                                        <p:cTn id="37" dur="500"/>
                                        <p:tgtEl>
                                          <p:spTgt spid="74447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44471"/>
                                        </p:tgtEl>
                                        <p:attrNameLst>
                                          <p:attrName>style.visibility</p:attrName>
                                        </p:attrNameLst>
                                      </p:cBhvr>
                                      <p:to>
                                        <p:strVal val="visible"/>
                                      </p:to>
                                    </p:set>
                                    <p:animEffect transition="in" filter="blinds(horizontal)">
                                      <p:cBhvr>
                                        <p:cTn id="42" dur="500"/>
                                        <p:tgtEl>
                                          <p:spTgt spid="744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4466" grpId="0"/>
      <p:bldP spid="744470" grpId="0" animBg="1"/>
      <p:bldP spid="74447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18" name="Rectangle 2"/>
          <p:cNvSpPr>
            <a:spLocks noGrp="1" noChangeArrowheads="1"/>
          </p:cNvSpPr>
          <p:nvPr>
            <p:ph type="title"/>
          </p:nvPr>
        </p:nvSpPr>
        <p:spPr>
          <a:xfrm>
            <a:off x="457200" y="142875"/>
            <a:ext cx="8229600" cy="561975"/>
          </a:xfrm>
        </p:spPr>
        <p:txBody>
          <a:bodyPr/>
          <a:lstStyle/>
          <a:p>
            <a:r>
              <a:rPr lang="en-US" altLang="zh-CN" sz="3600"/>
              <a:t>IA-32</a:t>
            </a:r>
            <a:r>
              <a:rPr lang="zh-CN" altLang="en-US" sz="3600"/>
              <a:t>的寄存器组织</a:t>
            </a:r>
          </a:p>
        </p:txBody>
      </p:sp>
      <p:sp>
        <p:nvSpPr>
          <p:cNvPr id="751619" name="Rectangle 3"/>
          <p:cNvSpPr>
            <a:spLocks noGrp="1" noChangeArrowheads="1"/>
          </p:cNvSpPr>
          <p:nvPr>
            <p:ph type="body" idx="1"/>
          </p:nvPr>
        </p:nvSpPr>
        <p:spPr/>
        <p:txBody>
          <a:bodyPr/>
          <a:lstStyle/>
          <a:p>
            <a:endParaRPr lang="zh-CN" altLang="en-US"/>
          </a:p>
        </p:txBody>
      </p:sp>
      <p:pic>
        <p:nvPicPr>
          <p:cNvPr id="751620" name="Picture 4"/>
          <p:cNvPicPr>
            <a:picLocks noChangeAspect="1" noChangeArrowheads="1"/>
          </p:cNvPicPr>
          <p:nvPr/>
        </p:nvPicPr>
        <p:blipFill>
          <a:blip r:embed="rId2"/>
          <a:srcRect/>
          <a:stretch>
            <a:fillRect/>
          </a:stretch>
        </p:blipFill>
        <p:spPr bwMode="auto">
          <a:xfrm>
            <a:off x="161925" y="819150"/>
            <a:ext cx="8731250" cy="5670550"/>
          </a:xfrm>
          <a:prstGeom prst="rect">
            <a:avLst/>
          </a:prstGeom>
          <a:noFill/>
          <a:ln w="9525">
            <a:noFill/>
            <a:miter lim="800000"/>
            <a:headEnd/>
            <a:tailEnd/>
          </a:ln>
        </p:spPr>
      </p:pic>
      <p:sp>
        <p:nvSpPr>
          <p:cNvPr id="751621" name="Rectangle 5"/>
          <p:cNvSpPr>
            <a:spLocks noChangeArrowheads="1"/>
          </p:cNvSpPr>
          <p:nvPr/>
        </p:nvSpPr>
        <p:spPr bwMode="auto">
          <a:xfrm>
            <a:off x="5246688" y="1179513"/>
            <a:ext cx="1350962" cy="1214437"/>
          </a:xfrm>
          <a:prstGeom prst="rect">
            <a:avLst/>
          </a:prstGeom>
          <a:solidFill>
            <a:schemeClr val="accent2">
              <a:alpha val="20000"/>
            </a:schemeClr>
          </a:solidFill>
          <a:ln w="9525" algn="ctr">
            <a:noFill/>
            <a:miter lim="800000"/>
            <a:headEnd/>
            <a:tailEnd/>
          </a:ln>
          <a:effectLst/>
        </p:spPr>
        <p:txBody>
          <a:bodyPr wrap="none" anchor="ct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51622" name="Rectangle 6"/>
          <p:cNvSpPr>
            <a:spLocks noChangeArrowheads="1"/>
          </p:cNvSpPr>
          <p:nvPr/>
        </p:nvSpPr>
        <p:spPr bwMode="auto">
          <a:xfrm>
            <a:off x="3851275" y="1179513"/>
            <a:ext cx="1395413" cy="1214437"/>
          </a:xfrm>
          <a:prstGeom prst="rect">
            <a:avLst/>
          </a:prstGeom>
          <a:solidFill>
            <a:srgbClr val="FF0000">
              <a:alpha val="20000"/>
            </a:srgbClr>
          </a:solidFill>
          <a:ln w="9525" algn="ctr">
            <a:noFill/>
            <a:miter lim="800000"/>
            <a:headEnd/>
            <a:tailEnd/>
          </a:ln>
          <a:effectLst/>
        </p:spPr>
        <p:txBody>
          <a:bodyPr wrap="none" anchor="ct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51623" name="Rectangle 7"/>
          <p:cNvSpPr>
            <a:spLocks noChangeArrowheads="1"/>
          </p:cNvSpPr>
          <p:nvPr/>
        </p:nvSpPr>
        <p:spPr bwMode="auto">
          <a:xfrm>
            <a:off x="1016000" y="1179513"/>
            <a:ext cx="2835275" cy="2428875"/>
          </a:xfrm>
          <a:prstGeom prst="rect">
            <a:avLst/>
          </a:prstGeom>
          <a:solidFill>
            <a:srgbClr val="FFFF00">
              <a:alpha val="38000"/>
            </a:srgbClr>
          </a:solidFill>
          <a:ln w="9525" algn="ctr">
            <a:noFill/>
            <a:miter lim="800000"/>
            <a:headEnd/>
            <a:tailEnd/>
          </a:ln>
          <a:effectLst/>
        </p:spPr>
        <p:txBody>
          <a:bodyPr wrap="none" anchor="ct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51624" name="Rectangle 8"/>
          <p:cNvSpPr>
            <a:spLocks noChangeArrowheads="1"/>
          </p:cNvSpPr>
          <p:nvPr/>
        </p:nvSpPr>
        <p:spPr bwMode="auto">
          <a:xfrm>
            <a:off x="3851275" y="1179513"/>
            <a:ext cx="2746375" cy="2428875"/>
          </a:xfrm>
          <a:prstGeom prst="rect">
            <a:avLst/>
          </a:prstGeom>
          <a:solidFill>
            <a:srgbClr val="008000">
              <a:alpha val="39000"/>
            </a:srgbClr>
          </a:solidFill>
          <a:ln w="9525" algn="ctr">
            <a:noFill/>
            <a:miter lim="800000"/>
            <a:headEnd/>
            <a:tailEnd/>
          </a:ln>
          <a:effectLst/>
        </p:spPr>
        <p:txBody>
          <a:bodyPr wrap="none" anchor="ct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51625" name="Rectangle 9"/>
          <p:cNvSpPr>
            <a:spLocks noChangeArrowheads="1"/>
          </p:cNvSpPr>
          <p:nvPr/>
        </p:nvSpPr>
        <p:spPr bwMode="auto">
          <a:xfrm>
            <a:off x="1062038" y="3789363"/>
            <a:ext cx="5535612" cy="269875"/>
          </a:xfrm>
          <a:prstGeom prst="rect">
            <a:avLst/>
          </a:prstGeom>
          <a:solidFill>
            <a:srgbClr val="0000FF">
              <a:alpha val="53000"/>
            </a:srgbClr>
          </a:solidFill>
          <a:ln w="9525" algn="ctr">
            <a:noFill/>
            <a:miter lim="800000"/>
            <a:headEnd/>
            <a:tailEnd/>
          </a:ln>
          <a:effectLst/>
        </p:spPr>
        <p:txBody>
          <a:bodyPr wrap="none" anchor="ct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51626" name="Rectangle 10"/>
          <p:cNvSpPr>
            <a:spLocks noChangeArrowheads="1"/>
          </p:cNvSpPr>
          <p:nvPr/>
        </p:nvSpPr>
        <p:spPr bwMode="auto">
          <a:xfrm>
            <a:off x="1062038" y="4103688"/>
            <a:ext cx="5535612" cy="269875"/>
          </a:xfrm>
          <a:prstGeom prst="rect">
            <a:avLst/>
          </a:prstGeom>
          <a:solidFill>
            <a:srgbClr val="FF00FF">
              <a:alpha val="53000"/>
            </a:srgbClr>
          </a:solidFill>
          <a:ln w="9525" algn="ctr">
            <a:noFill/>
            <a:miter lim="800000"/>
            <a:headEnd/>
            <a:tailEnd/>
          </a:ln>
          <a:effectLst/>
        </p:spPr>
        <p:txBody>
          <a:bodyPr wrap="none" anchor="ct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2116257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1621"/>
                                        </p:tgtEl>
                                        <p:attrNameLst>
                                          <p:attrName>style.visibility</p:attrName>
                                        </p:attrNameLst>
                                      </p:cBhvr>
                                      <p:to>
                                        <p:strVal val="visible"/>
                                      </p:to>
                                    </p:set>
                                    <p:animEffect transition="in" filter="blinds(horizontal)">
                                      <p:cBhvr>
                                        <p:cTn id="7" dur="500"/>
                                        <p:tgtEl>
                                          <p:spTgt spid="75162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51622"/>
                                        </p:tgtEl>
                                        <p:attrNameLst>
                                          <p:attrName>style.visibility</p:attrName>
                                        </p:attrNameLst>
                                      </p:cBhvr>
                                      <p:to>
                                        <p:strVal val="visible"/>
                                      </p:to>
                                    </p:set>
                                    <p:animEffect transition="in" filter="blinds(horizontal)">
                                      <p:cBhvr>
                                        <p:cTn id="12" dur="500"/>
                                        <p:tgtEl>
                                          <p:spTgt spid="7516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51624"/>
                                        </p:tgtEl>
                                        <p:attrNameLst>
                                          <p:attrName>style.visibility</p:attrName>
                                        </p:attrNameLst>
                                      </p:cBhvr>
                                      <p:to>
                                        <p:strVal val="visible"/>
                                      </p:to>
                                    </p:set>
                                    <p:animEffect transition="in" filter="blinds(horizontal)">
                                      <p:cBhvr>
                                        <p:cTn id="17" dur="500"/>
                                        <p:tgtEl>
                                          <p:spTgt spid="75162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51623"/>
                                        </p:tgtEl>
                                        <p:attrNameLst>
                                          <p:attrName>style.visibility</p:attrName>
                                        </p:attrNameLst>
                                      </p:cBhvr>
                                      <p:to>
                                        <p:strVal val="visible"/>
                                      </p:to>
                                    </p:set>
                                    <p:animEffect transition="in" filter="blinds(horizontal)">
                                      <p:cBhvr>
                                        <p:cTn id="22" dur="500"/>
                                        <p:tgtEl>
                                          <p:spTgt spid="75162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51625"/>
                                        </p:tgtEl>
                                        <p:attrNameLst>
                                          <p:attrName>style.visibility</p:attrName>
                                        </p:attrNameLst>
                                      </p:cBhvr>
                                      <p:to>
                                        <p:strVal val="visible"/>
                                      </p:to>
                                    </p:set>
                                    <p:animEffect transition="in" filter="blinds(horizontal)">
                                      <p:cBhvr>
                                        <p:cTn id="27" dur="500"/>
                                        <p:tgtEl>
                                          <p:spTgt spid="75162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51626"/>
                                        </p:tgtEl>
                                        <p:attrNameLst>
                                          <p:attrName>style.visibility</p:attrName>
                                        </p:attrNameLst>
                                      </p:cBhvr>
                                      <p:to>
                                        <p:strVal val="visible"/>
                                      </p:to>
                                    </p:set>
                                    <p:animEffect transition="in" filter="blinds(horizontal)">
                                      <p:cBhvr>
                                        <p:cTn id="32" dur="500"/>
                                        <p:tgtEl>
                                          <p:spTgt spid="751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1621" grpId="0" animBg="1"/>
      <p:bldP spid="751622" grpId="0" animBg="1"/>
      <p:bldP spid="751623" grpId="0" animBg="1"/>
      <p:bldP spid="751624" grpId="0" animBg="1"/>
      <p:bldP spid="751625" grpId="0" animBg="1"/>
      <p:bldP spid="7516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7979" name="Picture 11"/>
          <p:cNvPicPr>
            <a:picLocks noChangeAspect="1" noChangeArrowheads="1"/>
          </p:cNvPicPr>
          <p:nvPr/>
        </p:nvPicPr>
        <p:blipFill>
          <a:blip r:embed="rId2"/>
          <a:srcRect/>
          <a:stretch>
            <a:fillRect/>
          </a:stretch>
        </p:blipFill>
        <p:spPr bwMode="auto">
          <a:xfrm>
            <a:off x="15545" y="3248980"/>
            <a:ext cx="9144000" cy="2843212"/>
          </a:xfrm>
          <a:prstGeom prst="rect">
            <a:avLst/>
          </a:prstGeom>
          <a:noFill/>
        </p:spPr>
      </p:pic>
      <p:sp>
        <p:nvSpPr>
          <p:cNvPr id="467970" name="Rectangle 2"/>
          <p:cNvSpPr>
            <a:spLocks noGrp="1" noChangeArrowheads="1"/>
          </p:cNvSpPr>
          <p:nvPr>
            <p:ph type="title" idx="4294967295"/>
          </p:nvPr>
        </p:nvSpPr>
        <p:spPr>
          <a:xfrm>
            <a:off x="611188" y="98425"/>
            <a:ext cx="6529387" cy="600075"/>
          </a:xfrm>
        </p:spPr>
        <p:txBody>
          <a:bodyPr lIns="63500" tIns="25400" rIns="63500" bIns="25400" anchor="t">
            <a:spAutoFit/>
          </a:bodyPr>
          <a:lstStyle/>
          <a:p>
            <a:r>
              <a:rPr lang="zh-CN" altLang="en-US" sz="3600" dirty="0"/>
              <a:t>一个典型程序的转换处理过程</a:t>
            </a:r>
          </a:p>
        </p:txBody>
      </p:sp>
      <p:sp>
        <p:nvSpPr>
          <p:cNvPr id="467971" name="Rectangle 3"/>
          <p:cNvSpPr>
            <a:spLocks noGrp="1" noChangeArrowheads="1"/>
          </p:cNvSpPr>
          <p:nvPr>
            <p:ph type="body" sz="half" idx="4294967295"/>
          </p:nvPr>
        </p:nvSpPr>
        <p:spPr>
          <a:xfrm>
            <a:off x="206375" y="1179513"/>
            <a:ext cx="3178175" cy="1897955"/>
          </a:xfrm>
        </p:spPr>
        <p:txBody>
          <a:bodyPr lIns="63500" tIns="25400" rIns="63500" bIns="25400">
            <a:spAutoFit/>
          </a:bodyPr>
          <a:lstStyle/>
          <a:p>
            <a:pPr marL="203200" indent="-203200">
              <a:lnSpc>
                <a:spcPct val="100000"/>
              </a:lnSpc>
              <a:spcBef>
                <a:spcPct val="0"/>
              </a:spcBef>
              <a:buFontTx/>
              <a:buNone/>
            </a:pPr>
            <a:r>
              <a:rPr lang="en-US" altLang="zh-CN" sz="2000" dirty="0">
                <a:solidFill>
                  <a:schemeClr val="accent2"/>
                </a:solidFill>
                <a:cs typeface="Arial" pitchFamily="34" charset="0"/>
              </a:rPr>
              <a:t>1 #include &lt;</a:t>
            </a:r>
            <a:r>
              <a:rPr lang="en-US" altLang="zh-CN" sz="2000" dirty="0" err="1">
                <a:solidFill>
                  <a:schemeClr val="accent2"/>
                </a:solidFill>
                <a:cs typeface="Arial" pitchFamily="34" charset="0"/>
              </a:rPr>
              <a:t>stdio.h</a:t>
            </a:r>
            <a:r>
              <a:rPr lang="en-US" altLang="zh-CN" sz="2000" dirty="0">
                <a:solidFill>
                  <a:schemeClr val="accent2"/>
                </a:solidFill>
                <a:cs typeface="Arial" pitchFamily="34" charset="0"/>
              </a:rPr>
              <a:t>&gt;</a:t>
            </a:r>
          </a:p>
          <a:p>
            <a:pPr marL="203200" indent="-203200">
              <a:lnSpc>
                <a:spcPct val="100000"/>
              </a:lnSpc>
              <a:spcBef>
                <a:spcPct val="0"/>
              </a:spcBef>
              <a:buFontTx/>
              <a:buNone/>
            </a:pPr>
            <a:r>
              <a:rPr lang="en-US" altLang="zh-CN" sz="2000" dirty="0">
                <a:solidFill>
                  <a:schemeClr val="accent2"/>
                </a:solidFill>
                <a:cs typeface="Arial" pitchFamily="34" charset="0"/>
              </a:rPr>
              <a:t>2</a:t>
            </a:r>
          </a:p>
          <a:p>
            <a:pPr marL="203200" indent="-203200">
              <a:lnSpc>
                <a:spcPct val="100000"/>
              </a:lnSpc>
              <a:spcBef>
                <a:spcPct val="0"/>
              </a:spcBef>
              <a:buFontTx/>
              <a:buNone/>
            </a:pPr>
            <a:r>
              <a:rPr lang="en-US" altLang="zh-CN" sz="2000" dirty="0">
                <a:solidFill>
                  <a:schemeClr val="accent2"/>
                </a:solidFill>
                <a:cs typeface="Arial" pitchFamily="34" charset="0"/>
              </a:rPr>
              <a:t>3 </a:t>
            </a:r>
            <a:r>
              <a:rPr lang="en-US" altLang="zh-CN" sz="2000" dirty="0" err="1">
                <a:solidFill>
                  <a:schemeClr val="accent2"/>
                </a:solidFill>
                <a:cs typeface="Arial" pitchFamily="34" charset="0"/>
              </a:rPr>
              <a:t>int</a:t>
            </a:r>
            <a:r>
              <a:rPr lang="en-US" altLang="zh-CN" sz="2000" dirty="0">
                <a:solidFill>
                  <a:schemeClr val="accent2"/>
                </a:solidFill>
                <a:cs typeface="Arial" pitchFamily="34" charset="0"/>
              </a:rPr>
              <a:t> main()</a:t>
            </a:r>
          </a:p>
          <a:p>
            <a:pPr marL="203200" indent="-203200">
              <a:lnSpc>
                <a:spcPct val="100000"/>
              </a:lnSpc>
              <a:spcBef>
                <a:spcPct val="0"/>
              </a:spcBef>
              <a:buFontTx/>
              <a:buNone/>
            </a:pPr>
            <a:r>
              <a:rPr lang="en-US" altLang="zh-CN" sz="2000" dirty="0">
                <a:solidFill>
                  <a:schemeClr val="accent2"/>
                </a:solidFill>
                <a:cs typeface="Arial" pitchFamily="34" charset="0"/>
              </a:rPr>
              <a:t>4 {</a:t>
            </a:r>
          </a:p>
          <a:p>
            <a:pPr marL="203200" indent="-203200">
              <a:lnSpc>
                <a:spcPct val="100000"/>
              </a:lnSpc>
              <a:spcBef>
                <a:spcPct val="0"/>
              </a:spcBef>
              <a:buFontTx/>
              <a:buNone/>
            </a:pPr>
            <a:r>
              <a:rPr lang="en-US" altLang="zh-CN" sz="2000" dirty="0">
                <a:solidFill>
                  <a:schemeClr val="accent2"/>
                </a:solidFill>
                <a:cs typeface="Arial" pitchFamily="34" charset="0"/>
              </a:rPr>
              <a:t>5 </a:t>
            </a:r>
            <a:r>
              <a:rPr lang="en-US" altLang="zh-CN" sz="2000" dirty="0" err="1">
                <a:solidFill>
                  <a:schemeClr val="accent2"/>
                </a:solidFill>
                <a:cs typeface="Arial" pitchFamily="34" charset="0"/>
              </a:rPr>
              <a:t>printf</a:t>
            </a:r>
            <a:r>
              <a:rPr lang="en-US" altLang="zh-CN" sz="2000" dirty="0">
                <a:solidFill>
                  <a:schemeClr val="accent2"/>
                </a:solidFill>
                <a:cs typeface="Arial" pitchFamily="34" charset="0"/>
              </a:rPr>
              <a:t>("hello, world\n");</a:t>
            </a:r>
          </a:p>
          <a:p>
            <a:pPr marL="203200" indent="-203200">
              <a:lnSpc>
                <a:spcPct val="100000"/>
              </a:lnSpc>
              <a:spcBef>
                <a:spcPct val="0"/>
              </a:spcBef>
              <a:buFontTx/>
              <a:buNone/>
            </a:pPr>
            <a:r>
              <a:rPr lang="en-US" altLang="zh-CN" sz="2000" dirty="0">
                <a:solidFill>
                  <a:schemeClr val="accent2"/>
                </a:solidFill>
                <a:cs typeface="Arial" pitchFamily="34" charset="0"/>
              </a:rPr>
              <a:t>6 }</a:t>
            </a:r>
          </a:p>
        </p:txBody>
      </p:sp>
      <p:sp>
        <p:nvSpPr>
          <p:cNvPr id="7173" name="Text Box 5"/>
          <p:cNvSpPr txBox="1">
            <a:spLocks noChangeArrowheads="1"/>
          </p:cNvSpPr>
          <p:nvPr/>
        </p:nvSpPr>
        <p:spPr bwMode="auto">
          <a:xfrm>
            <a:off x="128588" y="819150"/>
            <a:ext cx="3587750" cy="396875"/>
          </a:xfrm>
          <a:prstGeom prst="rect">
            <a:avLst/>
          </a:prstGeom>
          <a:noFill/>
          <a:ln w="9525">
            <a:noFill/>
            <a:miter lim="800000"/>
            <a:headEnd/>
            <a:tailEnd/>
          </a:ln>
        </p:spPr>
        <p:txBody>
          <a:bodyPr>
            <a:spAutoFit/>
          </a:bodyPr>
          <a:lstStyle/>
          <a:p>
            <a:pPr algn="ctr" eaLnBrk="0" hangingPunct="0">
              <a:spcBef>
                <a:spcPct val="50000"/>
              </a:spcBef>
              <a:defRPr/>
            </a:pPr>
            <a:r>
              <a:rPr lang="zh-CN" altLang="en-US" sz="2000" b="1" dirty="0">
                <a:latin typeface="+mn-lt"/>
                <a:ea typeface="黑体" pitchFamily="49" charset="-122"/>
                <a:cs typeface="Arial" charset="0"/>
              </a:rPr>
              <a:t>经典的“ </a:t>
            </a:r>
            <a:r>
              <a:rPr lang="en-US" altLang="zh-CN" sz="2000" b="1" dirty="0" err="1">
                <a:latin typeface="+mn-lt"/>
                <a:ea typeface="黑体" pitchFamily="49" charset="-122"/>
                <a:cs typeface="Arial" charset="0"/>
              </a:rPr>
              <a:t>hello.c</a:t>
            </a:r>
            <a:r>
              <a:rPr lang="en-US" altLang="zh-CN" sz="2000" b="1" dirty="0">
                <a:latin typeface="+mn-lt"/>
                <a:ea typeface="黑体" pitchFamily="49" charset="-122"/>
                <a:cs typeface="Arial" charset="0"/>
              </a:rPr>
              <a:t> ”C-</a:t>
            </a:r>
            <a:r>
              <a:rPr lang="zh-CN" altLang="en-US" sz="2000" b="1" dirty="0">
                <a:latin typeface="+mn-lt"/>
                <a:ea typeface="黑体" pitchFamily="49" charset="-122"/>
                <a:cs typeface="Arial" charset="0"/>
              </a:rPr>
              <a:t>源程序</a:t>
            </a:r>
          </a:p>
        </p:txBody>
      </p:sp>
      <p:sp>
        <p:nvSpPr>
          <p:cNvPr id="359430" name="Rectangle 6"/>
          <p:cNvSpPr>
            <a:spLocks noChangeArrowheads="1"/>
          </p:cNvSpPr>
          <p:nvPr/>
        </p:nvSpPr>
        <p:spPr bwMode="auto">
          <a:xfrm>
            <a:off x="3655395" y="1266385"/>
            <a:ext cx="5372100" cy="2057400"/>
          </a:xfrm>
          <a:prstGeom prst="rect">
            <a:avLst/>
          </a:prstGeom>
          <a:noFill/>
          <a:ln w="9525">
            <a:solidFill>
              <a:schemeClr val="tx1"/>
            </a:solidFill>
            <a:miter lim="800000"/>
            <a:headEnd/>
            <a:tailEnd/>
          </a:ln>
        </p:spPr>
        <p:txBody>
          <a:bodyPr>
            <a:spAutoFit/>
          </a:bodyPr>
          <a:lstStyle/>
          <a:p>
            <a:pPr algn="dist" eaLnBrk="0" hangingPunct="0"/>
            <a:r>
              <a:rPr lang="en-US" altLang="zh-CN" sz="1600" b="1">
                <a:solidFill>
                  <a:srgbClr val="ED1611"/>
                </a:solidFill>
                <a:latin typeface="Times New Roman" pitchFamily="18" charset="0"/>
              </a:rPr>
              <a:t># i n c l u d e &lt;sp&gt; &lt; s t d i o .</a:t>
            </a:r>
          </a:p>
          <a:p>
            <a:pPr algn="dist" eaLnBrk="0" hangingPunct="0"/>
            <a:r>
              <a:rPr lang="en-US" altLang="zh-CN" sz="1600" b="1">
                <a:latin typeface="Times New Roman" pitchFamily="18" charset="0"/>
              </a:rPr>
              <a:t>35 105 110 99 108 117 100 101 32 60 115 116 100 105 111 46</a:t>
            </a:r>
          </a:p>
          <a:p>
            <a:pPr algn="dist" eaLnBrk="0" hangingPunct="0"/>
            <a:r>
              <a:rPr lang="en-US" altLang="zh-CN" sz="1600" b="1">
                <a:solidFill>
                  <a:srgbClr val="ED1611"/>
                </a:solidFill>
                <a:latin typeface="Times New Roman" pitchFamily="18" charset="0"/>
              </a:rPr>
              <a:t>h &gt; \n \n i n t &lt;sp&gt; m a i n ( ) \n {</a:t>
            </a:r>
          </a:p>
          <a:p>
            <a:pPr algn="dist" eaLnBrk="0" hangingPunct="0"/>
            <a:r>
              <a:rPr lang="en-US" altLang="zh-CN" sz="1600" b="1">
                <a:latin typeface="Times New Roman" pitchFamily="18" charset="0"/>
              </a:rPr>
              <a:t>104 62 10 10 105 110 116 32 109 97 105 110 40 41 10 123</a:t>
            </a:r>
          </a:p>
          <a:p>
            <a:pPr algn="dist" eaLnBrk="0" hangingPunct="0"/>
            <a:r>
              <a:rPr lang="en-US" altLang="zh-CN" sz="1600" b="1">
                <a:solidFill>
                  <a:srgbClr val="ED1611"/>
                </a:solidFill>
                <a:latin typeface="Times New Roman" pitchFamily="18" charset="0"/>
              </a:rPr>
              <a:t>\n &lt;sp&gt; &lt;sp&gt; &lt;sp&gt; &lt;sp&gt; p r i n t f ( " h e l</a:t>
            </a:r>
          </a:p>
          <a:p>
            <a:pPr algn="dist" eaLnBrk="0" hangingPunct="0"/>
            <a:r>
              <a:rPr lang="en-US" altLang="zh-CN" sz="1600" b="1">
                <a:latin typeface="Times New Roman" pitchFamily="18" charset="0"/>
              </a:rPr>
              <a:t>10 32 32 32 32 112 114 105 110 116 102 40 34 104 101 108</a:t>
            </a:r>
          </a:p>
          <a:p>
            <a:pPr algn="dist" eaLnBrk="0" hangingPunct="0"/>
            <a:r>
              <a:rPr lang="en-US" altLang="zh-CN" sz="1600" b="1">
                <a:solidFill>
                  <a:srgbClr val="ED1611"/>
                </a:solidFill>
                <a:latin typeface="Times New Roman" pitchFamily="18" charset="0"/>
              </a:rPr>
              <a:t>l o , &lt;sp&gt; w o r l d \ n " ) ; \n }</a:t>
            </a:r>
          </a:p>
          <a:p>
            <a:pPr algn="dist" eaLnBrk="0" hangingPunct="0"/>
            <a:r>
              <a:rPr lang="en-US" altLang="zh-CN" sz="1600" b="1">
                <a:latin typeface="Times New Roman" pitchFamily="18" charset="0"/>
              </a:rPr>
              <a:t>108 111 44 32 119 111 114 108 100 92 110 34 41 59 10 125</a:t>
            </a:r>
          </a:p>
        </p:txBody>
      </p:sp>
      <p:sp>
        <p:nvSpPr>
          <p:cNvPr id="359431" name="Text Box 7"/>
          <p:cNvSpPr txBox="1">
            <a:spLocks noChangeArrowheads="1"/>
          </p:cNvSpPr>
          <p:nvPr/>
        </p:nvSpPr>
        <p:spPr bwMode="auto">
          <a:xfrm>
            <a:off x="3661745" y="818710"/>
            <a:ext cx="4992687" cy="430212"/>
          </a:xfrm>
          <a:prstGeom prst="rect">
            <a:avLst/>
          </a:prstGeom>
          <a:noFill/>
          <a:ln w="9525">
            <a:noFill/>
            <a:miter lim="800000"/>
            <a:headEnd/>
            <a:tailEnd/>
          </a:ln>
        </p:spPr>
        <p:txBody>
          <a:bodyPr>
            <a:spAutoFit/>
          </a:bodyPr>
          <a:lstStyle/>
          <a:p>
            <a:pPr algn="ctr" eaLnBrk="0" hangingPunct="0">
              <a:spcBef>
                <a:spcPct val="50000"/>
              </a:spcBef>
              <a:defRPr/>
            </a:pPr>
            <a:r>
              <a:rPr lang="en-US" altLang="zh-CN" sz="2200" b="1" dirty="0" err="1">
                <a:solidFill>
                  <a:schemeClr val="accent2"/>
                </a:solidFill>
                <a:latin typeface="+mn-lt"/>
                <a:ea typeface="黑体" pitchFamily="49" charset="-122"/>
                <a:cs typeface="Arial" charset="0"/>
              </a:rPr>
              <a:t>hello.c</a:t>
            </a:r>
            <a:r>
              <a:rPr lang="zh-CN" altLang="en-US" sz="2200" b="1" dirty="0">
                <a:solidFill>
                  <a:schemeClr val="accent2"/>
                </a:solidFill>
                <a:latin typeface="+mn-lt"/>
                <a:ea typeface="黑体" pitchFamily="49" charset="-122"/>
                <a:cs typeface="Arial" charset="0"/>
              </a:rPr>
              <a:t>的</a:t>
            </a:r>
            <a:r>
              <a:rPr lang="en-US" altLang="zh-CN" sz="2200" b="1" dirty="0">
                <a:solidFill>
                  <a:schemeClr val="accent2"/>
                </a:solidFill>
                <a:latin typeface="+mn-lt"/>
                <a:ea typeface="黑体" pitchFamily="49" charset="-122"/>
                <a:cs typeface="Arial" charset="0"/>
              </a:rPr>
              <a:t>ASCII</a:t>
            </a:r>
            <a:r>
              <a:rPr lang="zh-CN" altLang="en-US" sz="2200" b="1" dirty="0">
                <a:solidFill>
                  <a:schemeClr val="accent2"/>
                </a:solidFill>
                <a:latin typeface="+mn-lt"/>
                <a:ea typeface="黑体" pitchFamily="49" charset="-122"/>
                <a:cs typeface="Arial" charset="0"/>
              </a:rPr>
              <a:t>文本表示</a:t>
            </a:r>
          </a:p>
        </p:txBody>
      </p:sp>
      <p:sp>
        <p:nvSpPr>
          <p:cNvPr id="359438" name="AutoShape 14"/>
          <p:cNvSpPr>
            <a:spLocks noChangeArrowheads="1"/>
          </p:cNvSpPr>
          <p:nvPr/>
        </p:nvSpPr>
        <p:spPr bwMode="auto">
          <a:xfrm>
            <a:off x="5381625" y="3834045"/>
            <a:ext cx="3733800" cy="1038225"/>
          </a:xfrm>
          <a:prstGeom prst="cloudCallout">
            <a:avLst>
              <a:gd name="adj1" fmla="val -53231"/>
              <a:gd name="adj2" fmla="val 24005"/>
            </a:avLst>
          </a:prstGeom>
          <a:solidFill>
            <a:schemeClr val="bg1"/>
          </a:solidFill>
          <a:ln w="9525">
            <a:solidFill>
              <a:schemeClr val="accent1"/>
            </a:solidFill>
            <a:miter lim="800000"/>
            <a:headEnd/>
            <a:tailEnd/>
          </a:ln>
        </p:spPr>
        <p:txBody>
          <a:bodyPr>
            <a:spAutoFit/>
          </a:bodyPr>
          <a:lstStyle/>
          <a:p>
            <a:pPr algn="ctr" eaLnBrk="0" hangingPunct="0">
              <a:spcBef>
                <a:spcPct val="50000"/>
              </a:spcBef>
            </a:pPr>
            <a:r>
              <a:rPr lang="zh-CN" altLang="en-US" sz="2000" b="1" dirty="0">
                <a:solidFill>
                  <a:srgbClr val="ED1611"/>
                </a:solidFill>
                <a:ea typeface="黑体" pitchFamily="49" charset="-122"/>
              </a:rPr>
              <a:t>计算机能够直接识别</a:t>
            </a:r>
            <a:r>
              <a:rPr lang="en-US" altLang="zh-CN" sz="2000" b="1" dirty="0" err="1">
                <a:solidFill>
                  <a:srgbClr val="ED1611"/>
                </a:solidFill>
                <a:ea typeface="黑体" pitchFamily="49" charset="-122"/>
              </a:rPr>
              <a:t>hello.c</a:t>
            </a:r>
            <a:r>
              <a:rPr lang="zh-CN" altLang="en-US" sz="2000" b="1" dirty="0">
                <a:solidFill>
                  <a:srgbClr val="ED1611"/>
                </a:solidFill>
                <a:ea typeface="黑体" pitchFamily="49" charset="-122"/>
              </a:rPr>
              <a:t>源程序吗？</a:t>
            </a:r>
          </a:p>
        </p:txBody>
      </p:sp>
      <p:sp>
        <p:nvSpPr>
          <p:cNvPr id="359439" name="AutoShape 15"/>
          <p:cNvSpPr>
            <a:spLocks noChangeArrowheads="1"/>
          </p:cNvSpPr>
          <p:nvPr/>
        </p:nvSpPr>
        <p:spPr bwMode="auto">
          <a:xfrm>
            <a:off x="339725" y="2596678"/>
            <a:ext cx="4705350" cy="944563"/>
          </a:xfrm>
          <a:prstGeom prst="cloudCallout">
            <a:avLst>
              <a:gd name="adj1" fmla="val 37208"/>
              <a:gd name="adj2" fmla="val 15843"/>
            </a:avLst>
          </a:prstGeom>
          <a:solidFill>
            <a:schemeClr val="bg1"/>
          </a:solidFill>
          <a:ln w="9525">
            <a:solidFill>
              <a:schemeClr val="accent1"/>
            </a:solidFill>
            <a:miter lim="800000"/>
            <a:headEnd/>
            <a:tailEnd/>
          </a:ln>
        </p:spPr>
        <p:txBody>
          <a:bodyPr lIns="0" tIns="0" rIns="0" bIns="0">
            <a:spAutoFit/>
          </a:bodyPr>
          <a:lstStyle/>
          <a:p>
            <a:pPr algn="ctr" eaLnBrk="0" hangingPunct="0">
              <a:spcBef>
                <a:spcPct val="50000"/>
              </a:spcBef>
            </a:pPr>
            <a:r>
              <a:rPr lang="zh-CN" altLang="en-US" sz="2000" b="1" dirty="0">
                <a:solidFill>
                  <a:schemeClr val="accent2"/>
                </a:solidFill>
                <a:latin typeface="黑体" pitchFamily="49" charset="-122"/>
                <a:ea typeface="黑体" pitchFamily="49" charset="-122"/>
              </a:rPr>
              <a:t>不能，需要转换为机器语言代码</a:t>
            </a:r>
            <a:r>
              <a:rPr lang="en-US" altLang="zh-CN" sz="2000" b="1" dirty="0">
                <a:solidFill>
                  <a:schemeClr val="accent2"/>
                </a:solidFill>
                <a:latin typeface="黑体" pitchFamily="49" charset="-122"/>
                <a:ea typeface="黑体" pitchFamily="49" charset="-122"/>
              </a:rPr>
              <a:t>! </a:t>
            </a:r>
            <a:r>
              <a:rPr lang="zh-CN" altLang="en-US" sz="2000" b="1" dirty="0">
                <a:solidFill>
                  <a:schemeClr val="accent2"/>
                </a:solidFill>
                <a:latin typeface="黑体" pitchFamily="49" charset="-122"/>
                <a:ea typeface="黑体" pitchFamily="49" charset="-122"/>
              </a:rPr>
              <a:t>即：编译、汇编等</a:t>
            </a:r>
          </a:p>
        </p:txBody>
      </p:sp>
      <p:sp>
        <p:nvSpPr>
          <p:cNvPr id="359440" name="Text Box 16"/>
          <p:cNvSpPr txBox="1">
            <a:spLocks noChangeArrowheads="1"/>
          </p:cNvSpPr>
          <p:nvPr/>
        </p:nvSpPr>
        <p:spPr bwMode="auto">
          <a:xfrm>
            <a:off x="217488" y="3068960"/>
            <a:ext cx="2743200" cy="762000"/>
          </a:xfrm>
          <a:prstGeom prst="rect">
            <a:avLst/>
          </a:prstGeom>
          <a:noFill/>
          <a:ln w="9525">
            <a:noFill/>
            <a:miter lim="800000"/>
            <a:headEnd/>
            <a:tailEnd/>
          </a:ln>
        </p:spPr>
        <p:txBody>
          <a:bodyPr>
            <a:spAutoFit/>
          </a:bodyPr>
          <a:lstStyle/>
          <a:p>
            <a:pPr eaLnBrk="0" hangingPunct="0">
              <a:spcBef>
                <a:spcPct val="20000"/>
              </a:spcBef>
            </a:pPr>
            <a:r>
              <a:rPr lang="zh-CN" altLang="en-US" sz="2000" b="1" dirty="0">
                <a:solidFill>
                  <a:srgbClr val="CC3300"/>
                </a:solidFill>
                <a:ea typeface="黑体" pitchFamily="49" charset="-122"/>
                <a:cs typeface="Arial" pitchFamily="34" charset="0"/>
              </a:rPr>
              <a:t>程序的功能是：</a:t>
            </a:r>
          </a:p>
          <a:p>
            <a:pPr eaLnBrk="0" hangingPunct="0">
              <a:spcBef>
                <a:spcPct val="20000"/>
              </a:spcBef>
            </a:pPr>
            <a:r>
              <a:rPr lang="zh-CN" altLang="en-US" sz="2000" b="1" dirty="0">
                <a:solidFill>
                  <a:srgbClr val="CC3300"/>
                </a:solidFill>
                <a:ea typeface="黑体" pitchFamily="49" charset="-122"/>
                <a:cs typeface="Arial" pitchFamily="34" charset="0"/>
              </a:rPr>
              <a:t>输出“</a:t>
            </a:r>
            <a:r>
              <a:rPr lang="en-US" altLang="zh-CN" sz="2000" b="1" dirty="0" err="1">
                <a:solidFill>
                  <a:srgbClr val="CC3300"/>
                </a:solidFill>
                <a:ea typeface="黑体" pitchFamily="49" charset="-122"/>
                <a:cs typeface="Arial" pitchFamily="34" charset="0"/>
              </a:rPr>
              <a:t>hello,world</a:t>
            </a:r>
            <a:r>
              <a:rPr lang="en-US" altLang="zh-CN" sz="2000" b="1" dirty="0">
                <a:solidFill>
                  <a:srgbClr val="CC3300"/>
                </a:solidFill>
                <a:ea typeface="黑体" pitchFamily="49" charset="-122"/>
                <a:cs typeface="Arial" pitchFamily="34" charset="0"/>
              </a:rPr>
              <a:t>”</a:t>
            </a:r>
          </a:p>
        </p:txBody>
      </p:sp>
      <p:sp>
        <p:nvSpPr>
          <p:cNvPr id="12" name="文本框 17"/>
          <p:cNvSpPr txBox="1"/>
          <p:nvPr/>
        </p:nvSpPr>
        <p:spPr>
          <a:xfrm>
            <a:off x="656565" y="5859270"/>
            <a:ext cx="1613573" cy="400110"/>
          </a:xfrm>
          <a:prstGeom prst="rect">
            <a:avLst/>
          </a:prstGeom>
          <a:noFill/>
          <a:ln w="38100">
            <a:solidFill>
              <a:srgbClr val="0070C0"/>
            </a:solidFill>
          </a:ln>
        </p:spPr>
        <p:txBody>
          <a:bodyPr wrap="square" rtlCol="0">
            <a:spAutoFit/>
          </a:bodyPr>
          <a:lstStyle/>
          <a:p>
            <a:pPr algn="ctr"/>
            <a:r>
              <a:rPr lang="zh-CN" altLang="en-US" sz="2000" b="1" dirty="0">
                <a:solidFill>
                  <a:srgbClr val="0070C0"/>
                </a:solidFill>
              </a:rPr>
              <a:t>预处理阶段</a:t>
            </a:r>
          </a:p>
        </p:txBody>
      </p:sp>
      <p:sp>
        <p:nvSpPr>
          <p:cNvPr id="13" name="文本框 18"/>
          <p:cNvSpPr txBox="1"/>
          <p:nvPr/>
        </p:nvSpPr>
        <p:spPr>
          <a:xfrm>
            <a:off x="2936030" y="5859270"/>
            <a:ext cx="1275930" cy="400110"/>
          </a:xfrm>
          <a:prstGeom prst="rect">
            <a:avLst/>
          </a:prstGeom>
          <a:noFill/>
          <a:ln w="38100">
            <a:solidFill>
              <a:srgbClr val="0070C0"/>
            </a:solidFill>
          </a:ln>
        </p:spPr>
        <p:txBody>
          <a:bodyPr wrap="square" rtlCol="0">
            <a:spAutoFit/>
          </a:bodyPr>
          <a:lstStyle/>
          <a:p>
            <a:pPr algn="ctr"/>
            <a:r>
              <a:rPr lang="zh-CN" altLang="en-US" sz="2000" b="1" dirty="0">
                <a:solidFill>
                  <a:srgbClr val="0070C0"/>
                </a:solidFill>
              </a:rPr>
              <a:t>编译阶段</a:t>
            </a:r>
          </a:p>
        </p:txBody>
      </p:sp>
      <p:sp>
        <p:nvSpPr>
          <p:cNvPr id="14" name="文本框 19"/>
          <p:cNvSpPr txBox="1"/>
          <p:nvPr/>
        </p:nvSpPr>
        <p:spPr>
          <a:xfrm>
            <a:off x="4752020" y="5871464"/>
            <a:ext cx="1350120" cy="400110"/>
          </a:xfrm>
          <a:prstGeom prst="rect">
            <a:avLst/>
          </a:prstGeom>
          <a:noFill/>
          <a:ln w="38100">
            <a:solidFill>
              <a:srgbClr val="0070C0"/>
            </a:solidFill>
          </a:ln>
        </p:spPr>
        <p:txBody>
          <a:bodyPr wrap="square" rtlCol="0">
            <a:spAutoFit/>
          </a:bodyPr>
          <a:lstStyle/>
          <a:p>
            <a:pPr algn="ctr"/>
            <a:r>
              <a:rPr lang="zh-CN" altLang="en-US" sz="2000" b="1" dirty="0">
                <a:solidFill>
                  <a:srgbClr val="0070C0"/>
                </a:solidFill>
              </a:rPr>
              <a:t>汇编阶段</a:t>
            </a:r>
          </a:p>
        </p:txBody>
      </p:sp>
      <p:sp>
        <p:nvSpPr>
          <p:cNvPr id="15" name="文本框 20"/>
          <p:cNvSpPr txBox="1"/>
          <p:nvPr/>
        </p:nvSpPr>
        <p:spPr>
          <a:xfrm>
            <a:off x="6912260" y="5859270"/>
            <a:ext cx="1305145" cy="400110"/>
          </a:xfrm>
          <a:prstGeom prst="rect">
            <a:avLst/>
          </a:prstGeom>
          <a:noFill/>
          <a:ln w="38100">
            <a:solidFill>
              <a:srgbClr val="0070C0"/>
            </a:solidFill>
          </a:ln>
        </p:spPr>
        <p:txBody>
          <a:bodyPr wrap="square" rtlCol="0">
            <a:spAutoFit/>
          </a:bodyPr>
          <a:lstStyle/>
          <a:p>
            <a:pPr algn="ctr"/>
            <a:r>
              <a:rPr lang="zh-CN" altLang="en-US" sz="2000" b="1" dirty="0">
                <a:solidFill>
                  <a:srgbClr val="0070C0"/>
                </a:solidFill>
              </a:rPr>
              <a:t>链接阶段</a:t>
            </a:r>
          </a:p>
        </p:txBody>
      </p:sp>
      <p:cxnSp>
        <p:nvCxnSpPr>
          <p:cNvPr id="16" name="直接连接符 15"/>
          <p:cNvCxnSpPr/>
          <p:nvPr/>
        </p:nvCxnSpPr>
        <p:spPr>
          <a:xfrm>
            <a:off x="2547410" y="5764956"/>
            <a:ext cx="11430" cy="634374"/>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4418118" y="5805657"/>
            <a:ext cx="11430" cy="638678"/>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577527" y="5850662"/>
            <a:ext cx="11430" cy="638678"/>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31950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59440"/>
                                        </p:tgtEl>
                                        <p:attrNameLst>
                                          <p:attrName>style.visibility</p:attrName>
                                        </p:attrNameLst>
                                      </p:cBhvr>
                                      <p:to>
                                        <p:strVal val="visible"/>
                                      </p:to>
                                    </p:set>
                                    <p:animEffect transition="in" filter="blinds(horizontal)">
                                      <p:cBhvr>
                                        <p:cTn id="7" dur="500"/>
                                        <p:tgtEl>
                                          <p:spTgt spid="35944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9431">
                                            <p:txEl>
                                              <p:pRg st="0" end="0"/>
                                            </p:txEl>
                                          </p:spTgt>
                                        </p:tgtEl>
                                        <p:attrNameLst>
                                          <p:attrName>style.visibility</p:attrName>
                                        </p:attrNameLst>
                                      </p:cBhvr>
                                      <p:to>
                                        <p:strVal val="visible"/>
                                      </p:to>
                                    </p:set>
                                    <p:animEffect transition="in" filter="blinds(horizontal)">
                                      <p:cBhvr>
                                        <p:cTn id="12" dur="500"/>
                                        <p:tgtEl>
                                          <p:spTgt spid="359431">
                                            <p:txEl>
                                              <p:pRg st="0" end="0"/>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59430"/>
                                        </p:tgtEl>
                                        <p:attrNameLst>
                                          <p:attrName>style.visibility</p:attrName>
                                        </p:attrNameLst>
                                      </p:cBhvr>
                                      <p:to>
                                        <p:strVal val="visible"/>
                                      </p:to>
                                    </p:set>
                                    <p:animEffect transition="in" filter="blinds(horizontal)">
                                      <p:cBhvr>
                                        <p:cTn id="15" dur="500"/>
                                        <p:tgtEl>
                                          <p:spTgt spid="35943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59438"/>
                                        </p:tgtEl>
                                        <p:attrNameLst>
                                          <p:attrName>style.visibility</p:attrName>
                                        </p:attrNameLst>
                                      </p:cBhvr>
                                      <p:to>
                                        <p:strVal val="visible"/>
                                      </p:to>
                                    </p:set>
                                    <p:animEffect transition="in" filter="blinds(horizontal)">
                                      <p:cBhvr>
                                        <p:cTn id="20" dur="500"/>
                                        <p:tgtEl>
                                          <p:spTgt spid="359438"/>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59439"/>
                                        </p:tgtEl>
                                        <p:attrNameLst>
                                          <p:attrName>style.visibility</p:attrName>
                                        </p:attrNameLst>
                                      </p:cBhvr>
                                      <p:to>
                                        <p:strVal val="visible"/>
                                      </p:to>
                                    </p:set>
                                    <p:animEffect transition="in" filter="blinds(horizontal)">
                                      <p:cBhvr>
                                        <p:cTn id="25" dur="500"/>
                                        <p:tgtEl>
                                          <p:spTgt spid="359439"/>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359438"/>
                                        </p:tgtEl>
                                        <p:attrNameLst>
                                          <p:attrName>style.visibility</p:attrName>
                                        </p:attrNameLst>
                                      </p:cBhvr>
                                      <p:to>
                                        <p:strVal val="hidden"/>
                                      </p:to>
                                    </p:set>
                                  </p:childTnLst>
                                </p:cTn>
                              </p:par>
                              <p:par>
                                <p:cTn id="30" presetID="1" presetClass="exit" presetSubtype="0" fill="hold" grpId="1" nodeType="withEffect">
                                  <p:stCondLst>
                                    <p:cond delay="0"/>
                                  </p:stCondLst>
                                  <p:childTnLst>
                                    <p:set>
                                      <p:cBhvr>
                                        <p:cTn id="31" dur="1" fill="hold">
                                          <p:stCondLst>
                                            <p:cond delay="0"/>
                                          </p:stCondLst>
                                        </p:cTn>
                                        <p:tgtEl>
                                          <p:spTgt spid="359439"/>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467979"/>
                                        </p:tgtEl>
                                        <p:attrNameLst>
                                          <p:attrName>style.visibility</p:attrName>
                                        </p:attrNameLst>
                                      </p:cBhvr>
                                      <p:to>
                                        <p:strVal val="visible"/>
                                      </p:to>
                                    </p:set>
                                    <p:animEffect transition="in" filter="blinds(horizontal)">
                                      <p:cBhvr>
                                        <p:cTn id="36" dur="500"/>
                                        <p:tgtEl>
                                          <p:spTgt spid="467979"/>
                                        </p:tgtEl>
                                      </p:cBhvr>
                                    </p:animEffec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30" grpId="0" animBg="1"/>
      <p:bldP spid="359438" grpId="0" animBg="1"/>
      <p:bldP spid="359438" grpId="1" animBg="1"/>
      <p:bldP spid="359439" grpId="0" animBg="1"/>
      <p:bldP spid="359439" grpId="1" animBg="1"/>
      <p:bldP spid="359440" grpId="0"/>
      <p:bldP spid="12" grpId="0" animBg="1"/>
      <p:bldP spid="13" grpId="0" animBg="1"/>
      <p:bldP spid="14" grpId="0" animBg="1"/>
      <p:bldP spid="1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2" name="Rectangle 2"/>
          <p:cNvSpPr>
            <a:spLocks noGrp="1" noChangeArrowheads="1"/>
          </p:cNvSpPr>
          <p:nvPr>
            <p:ph type="title"/>
          </p:nvPr>
        </p:nvSpPr>
        <p:spPr>
          <a:xfrm>
            <a:off x="457200" y="98425"/>
            <a:ext cx="8229600" cy="561975"/>
          </a:xfrm>
        </p:spPr>
        <p:txBody>
          <a:bodyPr/>
          <a:lstStyle/>
          <a:p>
            <a:r>
              <a:rPr lang="en-US" altLang="zh-CN" sz="3600"/>
              <a:t>IA-32</a:t>
            </a:r>
            <a:r>
              <a:rPr lang="zh-CN" altLang="en-US" sz="3600"/>
              <a:t>的寄存器组织</a:t>
            </a:r>
          </a:p>
        </p:txBody>
      </p:sp>
      <p:sp>
        <p:nvSpPr>
          <p:cNvPr id="752643" name="Rectangle 3"/>
          <p:cNvSpPr>
            <a:spLocks noGrp="1" noChangeArrowheads="1"/>
          </p:cNvSpPr>
          <p:nvPr>
            <p:ph type="body" idx="1"/>
          </p:nvPr>
        </p:nvSpPr>
        <p:spPr>
          <a:xfrm>
            <a:off x="296863" y="5589588"/>
            <a:ext cx="8505825" cy="900112"/>
          </a:xfrm>
        </p:spPr>
        <p:txBody>
          <a:bodyPr/>
          <a:lstStyle/>
          <a:p>
            <a:pPr>
              <a:buFontTx/>
              <a:buNone/>
            </a:pPr>
            <a:r>
              <a:rPr lang="zh-CN" altLang="en-US" sz="2200">
                <a:solidFill>
                  <a:srgbClr val="FF3300"/>
                </a:solidFill>
                <a:ea typeface="微软雅黑" pitchFamily="34" charset="-122"/>
              </a:rPr>
              <a:t>反映了体系结构发展的轨迹，字长不断扩充，指令保持兼容</a:t>
            </a:r>
          </a:p>
          <a:p>
            <a:pPr>
              <a:buFontTx/>
              <a:buNone/>
            </a:pPr>
            <a:r>
              <a:rPr lang="en-US" altLang="zh-CN" sz="2200">
                <a:solidFill>
                  <a:srgbClr val="FF3300"/>
                </a:solidFill>
                <a:ea typeface="微软雅黑" pitchFamily="34" charset="-122"/>
              </a:rPr>
              <a:t>ST</a:t>
            </a:r>
            <a:r>
              <a:rPr lang="zh-CN" altLang="en-US" sz="2200">
                <a:solidFill>
                  <a:srgbClr val="FF3300"/>
                </a:solidFill>
                <a:ea typeface="微软雅黑" pitchFamily="34" charset="-122"/>
              </a:rPr>
              <a:t>（</a:t>
            </a:r>
            <a:r>
              <a:rPr lang="en-US" altLang="zh-CN" sz="2200">
                <a:solidFill>
                  <a:srgbClr val="FF3300"/>
                </a:solidFill>
                <a:ea typeface="微软雅黑" pitchFamily="34" charset="-122"/>
              </a:rPr>
              <a:t>0</a:t>
            </a:r>
            <a:r>
              <a:rPr lang="zh-CN" altLang="en-US" sz="2200">
                <a:solidFill>
                  <a:srgbClr val="FF3300"/>
                </a:solidFill>
                <a:ea typeface="微软雅黑" pitchFamily="34" charset="-122"/>
              </a:rPr>
              <a:t>）</a:t>
            </a:r>
            <a:r>
              <a:rPr lang="en-US" altLang="zh-CN" sz="2200">
                <a:solidFill>
                  <a:srgbClr val="FF3300"/>
                </a:solidFill>
                <a:ea typeface="微软雅黑" pitchFamily="34" charset="-122"/>
                <a:cs typeface="Arial" charset="0"/>
              </a:rPr>
              <a:t>~ ST</a:t>
            </a:r>
            <a:r>
              <a:rPr lang="zh-CN" altLang="en-US" sz="2200">
                <a:solidFill>
                  <a:srgbClr val="FF3300"/>
                </a:solidFill>
                <a:ea typeface="微软雅黑" pitchFamily="34" charset="-122"/>
                <a:cs typeface="Arial" charset="0"/>
              </a:rPr>
              <a:t>（</a:t>
            </a:r>
            <a:r>
              <a:rPr lang="en-US" altLang="zh-CN" sz="2200">
                <a:solidFill>
                  <a:srgbClr val="FF3300"/>
                </a:solidFill>
                <a:ea typeface="微软雅黑" pitchFamily="34" charset="-122"/>
                <a:cs typeface="Arial" charset="0"/>
              </a:rPr>
              <a:t>7</a:t>
            </a:r>
            <a:r>
              <a:rPr lang="zh-CN" altLang="en-US" sz="2200">
                <a:solidFill>
                  <a:srgbClr val="FF3300"/>
                </a:solidFill>
                <a:ea typeface="微软雅黑" pitchFamily="34" charset="-122"/>
                <a:cs typeface="Arial" charset="0"/>
              </a:rPr>
              <a:t>）是</a:t>
            </a:r>
            <a:r>
              <a:rPr lang="en-US" altLang="zh-CN" sz="2200">
                <a:solidFill>
                  <a:srgbClr val="FF3300"/>
                </a:solidFill>
                <a:ea typeface="微软雅黑" pitchFamily="34" charset="-122"/>
                <a:cs typeface="Arial" charset="0"/>
              </a:rPr>
              <a:t>80</a:t>
            </a:r>
            <a:r>
              <a:rPr lang="zh-CN" altLang="en-US" sz="2200">
                <a:solidFill>
                  <a:srgbClr val="FF3300"/>
                </a:solidFill>
                <a:ea typeface="微软雅黑" pitchFamily="34" charset="-122"/>
                <a:cs typeface="Arial" charset="0"/>
              </a:rPr>
              <a:t>位，</a:t>
            </a:r>
            <a:r>
              <a:rPr lang="en-US" altLang="zh-CN" sz="2200">
                <a:solidFill>
                  <a:srgbClr val="FF3300"/>
                </a:solidFill>
                <a:ea typeface="微软雅黑" pitchFamily="34" charset="-122"/>
                <a:cs typeface="Arial" charset="0"/>
              </a:rPr>
              <a:t>MM0 ~MM7</a:t>
            </a:r>
            <a:r>
              <a:rPr lang="zh-CN" altLang="en-US" sz="2200">
                <a:solidFill>
                  <a:srgbClr val="FF3300"/>
                </a:solidFill>
                <a:ea typeface="微软雅黑" pitchFamily="34" charset="-122"/>
                <a:cs typeface="Arial" charset="0"/>
              </a:rPr>
              <a:t>使用其低</a:t>
            </a:r>
            <a:r>
              <a:rPr lang="en-US" altLang="zh-CN" sz="2200">
                <a:solidFill>
                  <a:srgbClr val="FF3300"/>
                </a:solidFill>
                <a:ea typeface="微软雅黑" pitchFamily="34" charset="-122"/>
                <a:cs typeface="Arial" charset="0"/>
              </a:rPr>
              <a:t>64</a:t>
            </a:r>
            <a:r>
              <a:rPr lang="zh-CN" altLang="en-US" sz="2200">
                <a:solidFill>
                  <a:srgbClr val="FF3300"/>
                </a:solidFill>
                <a:ea typeface="微软雅黑" pitchFamily="34" charset="-122"/>
                <a:cs typeface="Arial" charset="0"/>
              </a:rPr>
              <a:t>位</a:t>
            </a:r>
          </a:p>
        </p:txBody>
      </p:sp>
      <p:pic>
        <p:nvPicPr>
          <p:cNvPr id="752644" name="Picture 4"/>
          <p:cNvPicPr>
            <a:picLocks noChangeAspect="1" noChangeArrowheads="1"/>
          </p:cNvPicPr>
          <p:nvPr/>
        </p:nvPicPr>
        <p:blipFill>
          <a:blip r:embed="rId2"/>
          <a:srcRect/>
          <a:stretch>
            <a:fillRect/>
          </a:stretch>
        </p:blipFill>
        <p:spPr bwMode="auto">
          <a:xfrm>
            <a:off x="206375" y="863600"/>
            <a:ext cx="8596313" cy="4725988"/>
          </a:xfrm>
          <a:prstGeom prst="rect">
            <a:avLst/>
          </a:prstGeom>
          <a:noFill/>
        </p:spPr>
      </p:pic>
      <p:sp>
        <p:nvSpPr>
          <p:cNvPr id="752645" name="Rectangle 5"/>
          <p:cNvSpPr>
            <a:spLocks noChangeArrowheads="1"/>
          </p:cNvSpPr>
          <p:nvPr/>
        </p:nvSpPr>
        <p:spPr bwMode="auto">
          <a:xfrm>
            <a:off x="250825" y="954088"/>
            <a:ext cx="5086350" cy="4454525"/>
          </a:xfrm>
          <a:prstGeom prst="rect">
            <a:avLst/>
          </a:prstGeom>
          <a:solidFill>
            <a:srgbClr val="3366FF">
              <a:alpha val="25999"/>
            </a:srgbClr>
          </a:solidFill>
          <a:ln w="9525" algn="ctr">
            <a:noFill/>
            <a:miter lim="800000"/>
            <a:headEnd/>
            <a:tailEnd/>
          </a:ln>
          <a:effectLst/>
        </p:spPr>
        <p:txBody>
          <a:bodyPr wrap="none" anchor="ct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1145756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2645"/>
                                        </p:tgtEl>
                                        <p:attrNameLst>
                                          <p:attrName>style.visibility</p:attrName>
                                        </p:attrNameLst>
                                      </p:cBhvr>
                                      <p:to>
                                        <p:strVal val="visible"/>
                                      </p:to>
                                    </p:set>
                                    <p:animEffect transition="in" filter="blinds(horizontal)">
                                      <p:cBhvr>
                                        <p:cTn id="7" dur="500"/>
                                        <p:tgtEl>
                                          <p:spTgt spid="752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264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Rectangle 2"/>
          <p:cNvSpPr>
            <a:spLocks noGrp="1" noChangeArrowheads="1"/>
          </p:cNvSpPr>
          <p:nvPr>
            <p:ph type="title"/>
          </p:nvPr>
        </p:nvSpPr>
        <p:spPr>
          <a:xfrm>
            <a:off x="457200" y="142875"/>
            <a:ext cx="8229600" cy="561975"/>
          </a:xfrm>
        </p:spPr>
        <p:txBody>
          <a:bodyPr/>
          <a:lstStyle/>
          <a:p>
            <a:r>
              <a:rPr lang="en-US" altLang="zh-CN" sz="3600"/>
              <a:t>IA-32</a:t>
            </a:r>
            <a:r>
              <a:rPr lang="zh-CN" altLang="en-US" sz="3600"/>
              <a:t>的标志寄存器</a:t>
            </a:r>
          </a:p>
        </p:txBody>
      </p:sp>
      <p:sp>
        <p:nvSpPr>
          <p:cNvPr id="754691" name="Rectangle 3"/>
          <p:cNvSpPr>
            <a:spLocks noGrp="1" noChangeArrowheads="1"/>
          </p:cNvSpPr>
          <p:nvPr>
            <p:ph type="body" idx="1"/>
          </p:nvPr>
        </p:nvSpPr>
        <p:spPr>
          <a:xfrm>
            <a:off x="161925" y="2520950"/>
            <a:ext cx="8686800" cy="4329113"/>
          </a:xfrm>
        </p:spPr>
        <p:txBody>
          <a:bodyPr/>
          <a:lstStyle/>
          <a:p>
            <a:pPr>
              <a:lnSpc>
                <a:spcPct val="105000"/>
              </a:lnSpc>
              <a:spcBef>
                <a:spcPct val="40000"/>
              </a:spcBef>
            </a:pPr>
            <a:r>
              <a:rPr lang="en-US" altLang="zh-CN" sz="2200">
                <a:latin typeface="微软雅黑" pitchFamily="34" charset="-122"/>
                <a:ea typeface="微软雅黑" pitchFamily="34" charset="-122"/>
              </a:rPr>
              <a:t>6</a:t>
            </a:r>
            <a:r>
              <a:rPr lang="zh-CN" altLang="en-US" sz="2200">
                <a:latin typeface="微软雅黑" pitchFamily="34" charset="-122"/>
                <a:ea typeface="微软雅黑" pitchFamily="34" charset="-122"/>
              </a:rPr>
              <a:t>个条件标志</a:t>
            </a:r>
          </a:p>
          <a:p>
            <a:pPr lvl="1">
              <a:lnSpc>
                <a:spcPct val="105000"/>
              </a:lnSpc>
              <a:spcBef>
                <a:spcPct val="40000"/>
              </a:spcBef>
            </a:pPr>
            <a:r>
              <a:rPr lang="en-US" altLang="zh-CN">
                <a:solidFill>
                  <a:srgbClr val="FF3300"/>
                </a:solidFill>
                <a:latin typeface="微软雅黑" pitchFamily="34" charset="-122"/>
                <a:ea typeface="微软雅黑" pitchFamily="34" charset="-122"/>
              </a:rPr>
              <a:t>OF</a:t>
            </a:r>
            <a:r>
              <a:rPr lang="zh-CN" altLang="en-US">
                <a:solidFill>
                  <a:srgbClr val="FF3300"/>
                </a:solidFill>
                <a:latin typeface="微软雅黑" pitchFamily="34" charset="-122"/>
                <a:ea typeface="微软雅黑" pitchFamily="34" charset="-122"/>
              </a:rPr>
              <a:t>、</a:t>
            </a:r>
            <a:r>
              <a:rPr lang="en-US" altLang="zh-CN">
                <a:solidFill>
                  <a:srgbClr val="FF3300"/>
                </a:solidFill>
                <a:latin typeface="微软雅黑" pitchFamily="34" charset="-122"/>
                <a:ea typeface="微软雅黑" pitchFamily="34" charset="-122"/>
              </a:rPr>
              <a:t>SF</a:t>
            </a:r>
            <a:r>
              <a:rPr lang="zh-CN" altLang="en-US">
                <a:solidFill>
                  <a:srgbClr val="FF3300"/>
                </a:solidFill>
                <a:latin typeface="微软雅黑" pitchFamily="34" charset="-122"/>
                <a:ea typeface="微软雅黑" pitchFamily="34" charset="-122"/>
              </a:rPr>
              <a:t>、</a:t>
            </a:r>
            <a:r>
              <a:rPr lang="en-US" altLang="zh-CN">
                <a:solidFill>
                  <a:srgbClr val="FF3300"/>
                </a:solidFill>
                <a:latin typeface="微软雅黑" pitchFamily="34" charset="-122"/>
                <a:ea typeface="微软雅黑" pitchFamily="34" charset="-122"/>
              </a:rPr>
              <a:t>ZF</a:t>
            </a:r>
            <a:r>
              <a:rPr lang="zh-CN" altLang="en-US">
                <a:solidFill>
                  <a:srgbClr val="FF3300"/>
                </a:solidFill>
                <a:latin typeface="微软雅黑" pitchFamily="34" charset="-122"/>
                <a:ea typeface="微软雅黑" pitchFamily="34" charset="-122"/>
              </a:rPr>
              <a:t>、</a:t>
            </a:r>
            <a:r>
              <a:rPr lang="en-US" altLang="zh-CN">
                <a:solidFill>
                  <a:srgbClr val="FF3300"/>
                </a:solidFill>
                <a:latin typeface="微软雅黑" pitchFamily="34" charset="-122"/>
                <a:ea typeface="微软雅黑" pitchFamily="34" charset="-122"/>
              </a:rPr>
              <a:t>CF</a:t>
            </a:r>
            <a:r>
              <a:rPr lang="zh-CN" altLang="en-US">
                <a:latin typeface="微软雅黑" pitchFamily="34" charset="-122"/>
                <a:ea typeface="微软雅黑" pitchFamily="34" charset="-122"/>
              </a:rPr>
              <a:t>各是什么标志（条件码）？</a:t>
            </a:r>
          </a:p>
          <a:p>
            <a:pPr lvl="1">
              <a:lnSpc>
                <a:spcPct val="105000"/>
              </a:lnSpc>
              <a:spcBef>
                <a:spcPct val="40000"/>
              </a:spcBef>
            </a:pPr>
            <a:r>
              <a:rPr lang="en-US" altLang="zh-CN">
                <a:latin typeface="微软雅黑" pitchFamily="34" charset="-122"/>
                <a:ea typeface="微软雅黑" pitchFamily="34" charset="-122"/>
              </a:rPr>
              <a:t>AF</a:t>
            </a:r>
            <a:r>
              <a:rPr lang="zh-CN" altLang="en-US">
                <a:latin typeface="微软雅黑" pitchFamily="34" charset="-122"/>
                <a:ea typeface="微软雅黑" pitchFamily="34" charset="-122"/>
              </a:rPr>
              <a:t>：辅助进位标志（</a:t>
            </a:r>
            <a:r>
              <a:rPr lang="en-US" altLang="zh-CN">
                <a:latin typeface="微软雅黑" pitchFamily="34" charset="-122"/>
                <a:ea typeface="微软雅黑" pitchFamily="34" charset="-122"/>
              </a:rPr>
              <a:t>BCD</a:t>
            </a:r>
            <a:r>
              <a:rPr lang="zh-CN" altLang="en-US">
                <a:latin typeface="微软雅黑" pitchFamily="34" charset="-122"/>
                <a:ea typeface="微软雅黑" pitchFamily="34" charset="-122"/>
              </a:rPr>
              <a:t>码运算时才有意义）</a:t>
            </a:r>
          </a:p>
          <a:p>
            <a:pPr lvl="1">
              <a:lnSpc>
                <a:spcPct val="105000"/>
              </a:lnSpc>
              <a:spcBef>
                <a:spcPct val="40000"/>
              </a:spcBef>
            </a:pPr>
            <a:r>
              <a:rPr lang="en-US" altLang="zh-CN">
                <a:latin typeface="微软雅黑" pitchFamily="34" charset="-122"/>
                <a:ea typeface="微软雅黑" pitchFamily="34" charset="-122"/>
              </a:rPr>
              <a:t>PF</a:t>
            </a:r>
            <a:r>
              <a:rPr lang="zh-CN" altLang="en-US">
                <a:latin typeface="微软雅黑" pitchFamily="34" charset="-122"/>
                <a:ea typeface="微软雅黑" pitchFamily="34" charset="-122"/>
              </a:rPr>
              <a:t>：奇偶标志</a:t>
            </a:r>
            <a:endParaRPr lang="en-US" altLang="zh-CN">
              <a:latin typeface="微软雅黑" pitchFamily="34" charset="-122"/>
              <a:ea typeface="微软雅黑" pitchFamily="34" charset="-122"/>
            </a:endParaRPr>
          </a:p>
          <a:p>
            <a:pPr>
              <a:lnSpc>
                <a:spcPct val="105000"/>
              </a:lnSpc>
              <a:spcBef>
                <a:spcPct val="40000"/>
              </a:spcBef>
            </a:pPr>
            <a:r>
              <a:rPr lang="en-US" altLang="zh-CN" sz="2200">
                <a:latin typeface="微软雅黑" pitchFamily="34" charset="-122"/>
                <a:ea typeface="微软雅黑" pitchFamily="34" charset="-122"/>
              </a:rPr>
              <a:t>3</a:t>
            </a:r>
            <a:r>
              <a:rPr lang="zh-CN" altLang="en-US" sz="2200">
                <a:latin typeface="微软雅黑" pitchFamily="34" charset="-122"/>
                <a:ea typeface="微软雅黑" pitchFamily="34" charset="-122"/>
              </a:rPr>
              <a:t>个控制标志</a:t>
            </a:r>
          </a:p>
          <a:p>
            <a:pPr lvl="1">
              <a:lnSpc>
                <a:spcPct val="105000"/>
              </a:lnSpc>
              <a:spcBef>
                <a:spcPct val="40000"/>
              </a:spcBef>
            </a:pPr>
            <a:r>
              <a:rPr lang="en-US" altLang="zh-CN">
                <a:latin typeface="微软雅黑" pitchFamily="34" charset="-122"/>
                <a:ea typeface="微软雅黑" pitchFamily="34" charset="-122"/>
              </a:rPr>
              <a:t>DF</a:t>
            </a:r>
            <a:r>
              <a:rPr lang="zh-CN" altLang="en-US">
                <a:latin typeface="微软雅黑" pitchFamily="34" charset="-122"/>
                <a:ea typeface="微软雅黑" pitchFamily="34" charset="-122"/>
              </a:rPr>
              <a:t>（</a:t>
            </a:r>
            <a:r>
              <a:rPr lang="en-US" altLang="zh-CN">
                <a:latin typeface="微软雅黑" pitchFamily="34" charset="-122"/>
                <a:ea typeface="微软雅黑" pitchFamily="34" charset="-122"/>
              </a:rPr>
              <a:t>Direction Flag</a:t>
            </a:r>
            <a:r>
              <a:rPr lang="zh-CN" altLang="en-US">
                <a:latin typeface="微软雅黑" pitchFamily="34" charset="-122"/>
                <a:ea typeface="微软雅黑" pitchFamily="34" charset="-122"/>
              </a:rPr>
              <a:t>）：方向标志（自动变址方向是增还是减）</a:t>
            </a:r>
          </a:p>
          <a:p>
            <a:pPr lvl="1">
              <a:lnSpc>
                <a:spcPct val="105000"/>
              </a:lnSpc>
              <a:spcBef>
                <a:spcPct val="40000"/>
              </a:spcBef>
            </a:pPr>
            <a:r>
              <a:rPr lang="en-US" altLang="zh-CN">
                <a:latin typeface="微软雅黑" pitchFamily="34" charset="-122"/>
                <a:ea typeface="微软雅黑" pitchFamily="34" charset="-122"/>
              </a:rPr>
              <a:t>IF</a:t>
            </a:r>
            <a:r>
              <a:rPr lang="zh-CN" altLang="en-US">
                <a:latin typeface="微软雅黑" pitchFamily="34" charset="-122"/>
                <a:ea typeface="微软雅黑" pitchFamily="34" charset="-122"/>
              </a:rPr>
              <a:t>（</a:t>
            </a:r>
            <a:r>
              <a:rPr lang="en-US" altLang="zh-CN">
                <a:latin typeface="微软雅黑" pitchFamily="34" charset="-122"/>
                <a:ea typeface="微软雅黑" pitchFamily="34" charset="-122"/>
              </a:rPr>
              <a:t>Interrupt Flag</a:t>
            </a:r>
            <a:r>
              <a:rPr lang="zh-CN" altLang="en-US">
                <a:latin typeface="微软雅黑" pitchFamily="34" charset="-122"/>
                <a:ea typeface="微软雅黑" pitchFamily="34" charset="-122"/>
              </a:rPr>
              <a:t>）：中断允许标志 （仅对外部可屏蔽中断有用）</a:t>
            </a:r>
          </a:p>
          <a:p>
            <a:pPr lvl="1">
              <a:lnSpc>
                <a:spcPct val="105000"/>
              </a:lnSpc>
              <a:spcBef>
                <a:spcPct val="40000"/>
              </a:spcBef>
            </a:pPr>
            <a:r>
              <a:rPr lang="en-US" altLang="zh-CN">
                <a:latin typeface="微软雅黑" pitchFamily="34" charset="-122"/>
                <a:ea typeface="微软雅黑" pitchFamily="34" charset="-122"/>
              </a:rPr>
              <a:t>TF</a:t>
            </a:r>
            <a:r>
              <a:rPr lang="zh-CN" altLang="en-US">
                <a:latin typeface="微软雅黑" pitchFamily="34" charset="-122"/>
                <a:ea typeface="微软雅黑" pitchFamily="34" charset="-122"/>
              </a:rPr>
              <a:t>（</a:t>
            </a:r>
            <a:r>
              <a:rPr lang="en-US" altLang="zh-CN">
                <a:latin typeface="微软雅黑" pitchFamily="34" charset="-122"/>
                <a:ea typeface="微软雅黑" pitchFamily="34" charset="-122"/>
              </a:rPr>
              <a:t>Trap Flag</a:t>
            </a:r>
            <a:r>
              <a:rPr lang="zh-CN" altLang="en-US">
                <a:latin typeface="微软雅黑" pitchFamily="34" charset="-122"/>
                <a:ea typeface="微软雅黑" pitchFamily="34" charset="-122"/>
              </a:rPr>
              <a:t>）：陷阱标志（是否是单步跟踪状态）</a:t>
            </a:r>
          </a:p>
          <a:p>
            <a:pPr>
              <a:lnSpc>
                <a:spcPct val="105000"/>
              </a:lnSpc>
              <a:spcBef>
                <a:spcPct val="40000"/>
              </a:spcBef>
            </a:pPr>
            <a:r>
              <a:rPr lang="en-US" altLang="zh-CN">
                <a:latin typeface="微软雅黑" pitchFamily="34" charset="-122"/>
                <a:ea typeface="微软雅黑" pitchFamily="34" charset="-122"/>
              </a:rPr>
              <a:t>……</a:t>
            </a:r>
          </a:p>
        </p:txBody>
      </p:sp>
      <p:pic>
        <p:nvPicPr>
          <p:cNvPr id="754692" name="Picture 4"/>
          <p:cNvPicPr>
            <a:picLocks noChangeAspect="1" noChangeArrowheads="1"/>
          </p:cNvPicPr>
          <p:nvPr/>
        </p:nvPicPr>
        <p:blipFill>
          <a:blip r:embed="rId2"/>
          <a:srcRect/>
          <a:stretch>
            <a:fillRect/>
          </a:stretch>
        </p:blipFill>
        <p:spPr bwMode="auto">
          <a:xfrm>
            <a:off x="0" y="863600"/>
            <a:ext cx="9144000" cy="1349375"/>
          </a:xfrm>
          <a:prstGeom prst="rect">
            <a:avLst/>
          </a:prstGeom>
          <a:noFill/>
        </p:spPr>
      </p:pic>
      <p:grpSp>
        <p:nvGrpSpPr>
          <p:cNvPr id="754693" name="Group 5"/>
          <p:cNvGrpSpPr>
            <a:grpSpLocks/>
          </p:cNvGrpSpPr>
          <p:nvPr/>
        </p:nvGrpSpPr>
        <p:grpSpPr bwMode="auto">
          <a:xfrm>
            <a:off x="5400675" y="2168525"/>
            <a:ext cx="3671888" cy="274638"/>
            <a:chOff x="3419" y="1363"/>
            <a:chExt cx="2313" cy="173"/>
          </a:xfrm>
        </p:grpSpPr>
        <p:sp>
          <p:nvSpPr>
            <p:cNvPr id="754694" name="Line 6"/>
            <p:cNvSpPr>
              <a:spLocks noChangeShapeType="1"/>
            </p:cNvSpPr>
            <p:nvPr/>
          </p:nvSpPr>
          <p:spPr bwMode="auto">
            <a:xfrm flipH="1">
              <a:off x="3419" y="1423"/>
              <a:ext cx="2313" cy="0"/>
            </a:xfrm>
            <a:prstGeom prst="line">
              <a:avLst/>
            </a:prstGeom>
            <a:noFill/>
            <a:ln w="9525">
              <a:solidFill>
                <a:schemeClr val="tx1"/>
              </a:solidFill>
              <a:round/>
              <a:headEnd type="triangle" w="med" len="med"/>
              <a:tailEnd type="triangle" w="med" len="me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54695" name="Text Box 7"/>
            <p:cNvSpPr txBox="1">
              <a:spLocks noChangeArrowheads="1"/>
            </p:cNvSpPr>
            <p:nvPr/>
          </p:nvSpPr>
          <p:spPr bwMode="auto">
            <a:xfrm>
              <a:off x="4496" y="1363"/>
              <a:ext cx="341" cy="173"/>
            </a:xfrm>
            <a:prstGeom prst="rect">
              <a:avLst/>
            </a:prstGeom>
            <a:solidFill>
              <a:schemeClr val="bg1"/>
            </a:solidFill>
            <a:ln w="9525">
              <a:noFill/>
              <a:miter lim="800000"/>
              <a:headEnd/>
              <a:tailEnd/>
            </a:ln>
            <a:effectLst/>
          </p:spPr>
          <p:txBody>
            <a:bodyPr lIns="0" tIns="0" rIns="0" bIns="0">
              <a:spAutoFit/>
            </a:bodyPr>
            <a:lstStyle/>
            <a:p>
              <a:pPr fontAlgn="base">
                <a:spcBef>
                  <a:spcPct val="50000"/>
                </a:spcBef>
                <a:spcAft>
                  <a:spcPct val="0"/>
                </a:spcAft>
              </a:pPr>
              <a:r>
                <a:rPr lang="en-US" altLang="zh-CN" b="1">
                  <a:solidFill>
                    <a:srgbClr val="000000"/>
                  </a:solidFill>
                </a:rPr>
                <a:t>8086</a:t>
              </a:r>
            </a:p>
          </p:txBody>
        </p:sp>
      </p:grpSp>
      <p:grpSp>
        <p:nvGrpSpPr>
          <p:cNvPr id="754696" name="Group 8"/>
          <p:cNvGrpSpPr>
            <a:grpSpLocks/>
          </p:cNvGrpSpPr>
          <p:nvPr/>
        </p:nvGrpSpPr>
        <p:grpSpPr bwMode="auto">
          <a:xfrm>
            <a:off x="1665288" y="2349500"/>
            <a:ext cx="7407275" cy="274638"/>
            <a:chOff x="3419" y="1363"/>
            <a:chExt cx="2313" cy="211"/>
          </a:xfrm>
        </p:grpSpPr>
        <p:sp>
          <p:nvSpPr>
            <p:cNvPr id="754697" name="Line 9"/>
            <p:cNvSpPr>
              <a:spLocks noChangeShapeType="1"/>
            </p:cNvSpPr>
            <p:nvPr/>
          </p:nvSpPr>
          <p:spPr bwMode="auto">
            <a:xfrm flipH="1">
              <a:off x="3419" y="1423"/>
              <a:ext cx="2313" cy="0"/>
            </a:xfrm>
            <a:prstGeom prst="line">
              <a:avLst/>
            </a:prstGeom>
            <a:noFill/>
            <a:ln w="9525">
              <a:solidFill>
                <a:schemeClr val="tx1"/>
              </a:solidFill>
              <a:round/>
              <a:headEnd type="triangle" w="med" len="med"/>
              <a:tailEnd type="triangle" w="med" len="me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54698" name="Text Box 10"/>
            <p:cNvSpPr txBox="1">
              <a:spLocks noChangeArrowheads="1"/>
            </p:cNvSpPr>
            <p:nvPr/>
          </p:nvSpPr>
          <p:spPr bwMode="auto">
            <a:xfrm>
              <a:off x="4496" y="1363"/>
              <a:ext cx="341" cy="211"/>
            </a:xfrm>
            <a:prstGeom prst="rect">
              <a:avLst/>
            </a:prstGeom>
            <a:solidFill>
              <a:schemeClr val="bg1"/>
            </a:solidFill>
            <a:ln w="9525">
              <a:noFill/>
              <a:miter lim="800000"/>
              <a:headEnd/>
              <a:tailEnd/>
            </a:ln>
            <a:effectLst/>
          </p:spPr>
          <p:txBody>
            <a:bodyPr lIns="0" tIns="0" rIns="0" bIns="0">
              <a:spAutoFit/>
            </a:bodyPr>
            <a:lstStyle/>
            <a:p>
              <a:pPr fontAlgn="base">
                <a:spcBef>
                  <a:spcPct val="50000"/>
                </a:spcBef>
                <a:spcAft>
                  <a:spcPct val="0"/>
                </a:spcAft>
              </a:pPr>
              <a:r>
                <a:rPr lang="en-US" altLang="zh-CN" b="1">
                  <a:solidFill>
                    <a:srgbClr val="000000"/>
                  </a:solidFill>
                </a:rPr>
                <a:t>80286/386</a:t>
              </a:r>
            </a:p>
          </p:txBody>
        </p:sp>
      </p:grpSp>
      <p:sp>
        <p:nvSpPr>
          <p:cNvPr id="754699" name="Rectangle 11"/>
          <p:cNvSpPr>
            <a:spLocks noChangeArrowheads="1"/>
          </p:cNvSpPr>
          <p:nvPr/>
        </p:nvSpPr>
        <p:spPr bwMode="auto">
          <a:xfrm>
            <a:off x="8802688" y="863600"/>
            <a:ext cx="341312" cy="1260475"/>
          </a:xfrm>
          <a:prstGeom prst="rect">
            <a:avLst/>
          </a:prstGeom>
          <a:solidFill>
            <a:srgbClr val="FF0000">
              <a:alpha val="28000"/>
            </a:srgbClr>
          </a:solidFill>
          <a:ln w="9525" algn="ctr">
            <a:noFill/>
            <a:miter lim="800000"/>
            <a:headEnd/>
            <a:tailEnd/>
          </a:ln>
          <a:effectLst/>
        </p:spPr>
        <p:txBody>
          <a:bodyPr wrap="none" anchor="ct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54700" name="Rectangle 12"/>
          <p:cNvSpPr>
            <a:spLocks noChangeArrowheads="1"/>
          </p:cNvSpPr>
          <p:nvPr/>
        </p:nvSpPr>
        <p:spPr bwMode="auto">
          <a:xfrm>
            <a:off x="5472113" y="863600"/>
            <a:ext cx="341312" cy="1260475"/>
          </a:xfrm>
          <a:prstGeom prst="rect">
            <a:avLst/>
          </a:prstGeom>
          <a:solidFill>
            <a:srgbClr val="FF0000">
              <a:alpha val="28000"/>
            </a:srgbClr>
          </a:solidFill>
          <a:ln w="9525" algn="ctr">
            <a:noFill/>
            <a:miter lim="800000"/>
            <a:headEnd/>
            <a:tailEnd/>
          </a:ln>
          <a:effectLst/>
        </p:spPr>
        <p:txBody>
          <a:bodyPr wrap="none" anchor="ct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54701" name="Rectangle 13"/>
          <p:cNvSpPr>
            <a:spLocks noChangeArrowheads="1"/>
          </p:cNvSpPr>
          <p:nvPr/>
        </p:nvSpPr>
        <p:spPr bwMode="auto">
          <a:xfrm>
            <a:off x="7002463" y="863600"/>
            <a:ext cx="341312" cy="1260475"/>
          </a:xfrm>
          <a:prstGeom prst="rect">
            <a:avLst/>
          </a:prstGeom>
          <a:solidFill>
            <a:srgbClr val="FF0000">
              <a:alpha val="28000"/>
            </a:srgbClr>
          </a:solidFill>
          <a:ln w="9525" algn="ctr">
            <a:noFill/>
            <a:miter lim="800000"/>
            <a:headEnd/>
            <a:tailEnd/>
          </a:ln>
          <a:effectLst/>
        </p:spPr>
        <p:txBody>
          <a:bodyPr wrap="none" anchor="ct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54702" name="Rectangle 14"/>
          <p:cNvSpPr>
            <a:spLocks noChangeArrowheads="1"/>
          </p:cNvSpPr>
          <p:nvPr/>
        </p:nvSpPr>
        <p:spPr bwMode="auto">
          <a:xfrm>
            <a:off x="6705600" y="863600"/>
            <a:ext cx="341313" cy="1260475"/>
          </a:xfrm>
          <a:prstGeom prst="rect">
            <a:avLst/>
          </a:prstGeom>
          <a:solidFill>
            <a:srgbClr val="FF0000">
              <a:alpha val="28000"/>
            </a:srgbClr>
          </a:solidFill>
          <a:ln w="9525" algn="ctr">
            <a:noFill/>
            <a:miter lim="800000"/>
            <a:headEnd/>
            <a:tailEnd/>
          </a:ln>
          <a:effectLst/>
        </p:spPr>
        <p:txBody>
          <a:bodyPr wrap="none" anchor="ct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54703" name="Rectangle 15"/>
          <p:cNvSpPr>
            <a:spLocks noChangeArrowheads="1"/>
          </p:cNvSpPr>
          <p:nvPr/>
        </p:nvSpPr>
        <p:spPr bwMode="auto">
          <a:xfrm>
            <a:off x="5786438" y="863600"/>
            <a:ext cx="341312" cy="1260475"/>
          </a:xfrm>
          <a:prstGeom prst="rect">
            <a:avLst/>
          </a:prstGeom>
          <a:solidFill>
            <a:srgbClr val="000080">
              <a:alpha val="53000"/>
            </a:srgbClr>
          </a:solidFill>
          <a:ln w="9525" algn="ctr">
            <a:noFill/>
            <a:miter lim="800000"/>
            <a:headEnd/>
            <a:tailEnd/>
          </a:ln>
          <a:effectLst/>
        </p:spPr>
        <p:txBody>
          <a:bodyPr wrap="none" anchor="ct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54704" name="Rectangle 16"/>
          <p:cNvSpPr>
            <a:spLocks noChangeArrowheads="1"/>
          </p:cNvSpPr>
          <p:nvPr/>
        </p:nvSpPr>
        <p:spPr bwMode="auto">
          <a:xfrm>
            <a:off x="6121400" y="863600"/>
            <a:ext cx="341313" cy="1260475"/>
          </a:xfrm>
          <a:prstGeom prst="rect">
            <a:avLst/>
          </a:prstGeom>
          <a:solidFill>
            <a:srgbClr val="000080">
              <a:alpha val="53000"/>
            </a:srgbClr>
          </a:solidFill>
          <a:ln w="9525" algn="ctr">
            <a:noFill/>
            <a:miter lim="800000"/>
            <a:headEnd/>
            <a:tailEnd/>
          </a:ln>
          <a:effectLst/>
        </p:spPr>
        <p:txBody>
          <a:bodyPr wrap="none" anchor="ct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54705" name="Rectangle 17"/>
          <p:cNvSpPr>
            <a:spLocks noChangeArrowheads="1"/>
          </p:cNvSpPr>
          <p:nvPr/>
        </p:nvSpPr>
        <p:spPr bwMode="auto">
          <a:xfrm>
            <a:off x="6416675" y="863600"/>
            <a:ext cx="341313" cy="1260475"/>
          </a:xfrm>
          <a:prstGeom prst="rect">
            <a:avLst/>
          </a:prstGeom>
          <a:solidFill>
            <a:srgbClr val="000080">
              <a:alpha val="53000"/>
            </a:srgbClr>
          </a:solidFill>
          <a:ln w="9525" algn="ctr">
            <a:noFill/>
            <a:miter lim="800000"/>
            <a:headEnd/>
            <a:tailEnd/>
          </a:ln>
          <a:effectLst/>
        </p:spPr>
        <p:txBody>
          <a:bodyPr wrap="none" anchor="ct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1130942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4700"/>
                                        </p:tgtEl>
                                        <p:attrNameLst>
                                          <p:attrName>style.visibility</p:attrName>
                                        </p:attrNameLst>
                                      </p:cBhvr>
                                      <p:to>
                                        <p:strVal val="visible"/>
                                      </p:to>
                                    </p:set>
                                    <p:animEffect transition="in" filter="blinds(horizontal)">
                                      <p:cBhvr>
                                        <p:cTn id="7" dur="500"/>
                                        <p:tgtEl>
                                          <p:spTgt spid="75470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54702"/>
                                        </p:tgtEl>
                                        <p:attrNameLst>
                                          <p:attrName>style.visibility</p:attrName>
                                        </p:attrNameLst>
                                      </p:cBhvr>
                                      <p:to>
                                        <p:strVal val="visible"/>
                                      </p:to>
                                    </p:set>
                                    <p:animEffect transition="in" filter="blinds(horizontal)">
                                      <p:cBhvr>
                                        <p:cTn id="12" dur="500"/>
                                        <p:tgtEl>
                                          <p:spTgt spid="75470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54701"/>
                                        </p:tgtEl>
                                        <p:attrNameLst>
                                          <p:attrName>style.visibility</p:attrName>
                                        </p:attrNameLst>
                                      </p:cBhvr>
                                      <p:to>
                                        <p:strVal val="visible"/>
                                      </p:to>
                                    </p:set>
                                    <p:animEffect transition="in" filter="blinds(horizontal)">
                                      <p:cBhvr>
                                        <p:cTn id="17" dur="500"/>
                                        <p:tgtEl>
                                          <p:spTgt spid="75470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54699"/>
                                        </p:tgtEl>
                                        <p:attrNameLst>
                                          <p:attrName>style.visibility</p:attrName>
                                        </p:attrNameLst>
                                      </p:cBhvr>
                                      <p:to>
                                        <p:strVal val="visible"/>
                                      </p:to>
                                    </p:set>
                                    <p:animEffect transition="in" filter="blinds(horizontal)">
                                      <p:cBhvr>
                                        <p:cTn id="22" dur="500"/>
                                        <p:tgtEl>
                                          <p:spTgt spid="75469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54703"/>
                                        </p:tgtEl>
                                        <p:attrNameLst>
                                          <p:attrName>style.visibility</p:attrName>
                                        </p:attrNameLst>
                                      </p:cBhvr>
                                      <p:to>
                                        <p:strVal val="visible"/>
                                      </p:to>
                                    </p:set>
                                    <p:animEffect transition="in" filter="blinds(horizontal)">
                                      <p:cBhvr>
                                        <p:cTn id="27" dur="500"/>
                                        <p:tgtEl>
                                          <p:spTgt spid="75470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54704"/>
                                        </p:tgtEl>
                                        <p:attrNameLst>
                                          <p:attrName>style.visibility</p:attrName>
                                        </p:attrNameLst>
                                      </p:cBhvr>
                                      <p:to>
                                        <p:strVal val="visible"/>
                                      </p:to>
                                    </p:set>
                                    <p:animEffect transition="in" filter="blinds(horizontal)">
                                      <p:cBhvr>
                                        <p:cTn id="32" dur="500"/>
                                        <p:tgtEl>
                                          <p:spTgt spid="75470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54705"/>
                                        </p:tgtEl>
                                        <p:attrNameLst>
                                          <p:attrName>style.visibility</p:attrName>
                                        </p:attrNameLst>
                                      </p:cBhvr>
                                      <p:to>
                                        <p:strVal val="visible"/>
                                      </p:to>
                                    </p:set>
                                    <p:animEffect transition="in" filter="blinds(horizontal)">
                                      <p:cBhvr>
                                        <p:cTn id="37" dur="500"/>
                                        <p:tgtEl>
                                          <p:spTgt spid="7547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4699" grpId="0" animBg="1"/>
      <p:bldP spid="754700" grpId="0" animBg="1"/>
      <p:bldP spid="754701" grpId="0" animBg="1"/>
      <p:bldP spid="754702" grpId="0" animBg="1"/>
      <p:bldP spid="754703" grpId="0" animBg="1"/>
      <p:bldP spid="754704" grpId="0" animBg="1"/>
      <p:bldP spid="75470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2"/>
          <p:cNvSpPr>
            <a:spLocks noGrp="1" noChangeArrowheads="1"/>
          </p:cNvSpPr>
          <p:nvPr>
            <p:ph type="title"/>
          </p:nvPr>
        </p:nvSpPr>
        <p:spPr>
          <a:xfrm>
            <a:off x="457200" y="98425"/>
            <a:ext cx="8229600" cy="561975"/>
          </a:xfrm>
        </p:spPr>
        <p:txBody>
          <a:bodyPr/>
          <a:lstStyle/>
          <a:p>
            <a:r>
              <a:rPr lang="zh-CN" altLang="en-US" sz="3600"/>
              <a:t>保护模式下的寻址方式</a:t>
            </a:r>
          </a:p>
        </p:txBody>
      </p:sp>
      <p:sp>
        <p:nvSpPr>
          <p:cNvPr id="779267" name="Rectangle 3"/>
          <p:cNvSpPr>
            <a:spLocks noGrp="1" noChangeArrowheads="1"/>
          </p:cNvSpPr>
          <p:nvPr>
            <p:ph type="body" idx="1"/>
          </p:nvPr>
        </p:nvSpPr>
        <p:spPr>
          <a:xfrm>
            <a:off x="250825" y="5543550"/>
            <a:ext cx="8408988" cy="1268413"/>
          </a:xfrm>
        </p:spPr>
        <p:txBody>
          <a:bodyPr/>
          <a:lstStyle/>
          <a:p>
            <a:pPr>
              <a:lnSpc>
                <a:spcPct val="100000"/>
              </a:lnSpc>
            </a:pPr>
            <a:r>
              <a:rPr lang="en-US" altLang="zh-CN" sz="2000">
                <a:solidFill>
                  <a:srgbClr val="007635"/>
                </a:solidFill>
                <a:latin typeface="微软雅黑" pitchFamily="34" charset="-122"/>
                <a:ea typeface="微软雅黑" pitchFamily="34" charset="-122"/>
              </a:rPr>
              <a:t>SR</a:t>
            </a:r>
            <a:r>
              <a:rPr lang="zh-CN" altLang="en-US" sz="2000">
                <a:solidFill>
                  <a:srgbClr val="007635"/>
                </a:solidFill>
                <a:latin typeface="微软雅黑" pitchFamily="34" charset="-122"/>
                <a:ea typeface="微软雅黑" pitchFamily="34" charset="-122"/>
              </a:rPr>
              <a:t>段寄存器（间接）确定操作数所在段的</a:t>
            </a:r>
            <a:r>
              <a:rPr lang="zh-CN" altLang="en-US" sz="2000">
                <a:solidFill>
                  <a:srgbClr val="FF3300"/>
                </a:solidFill>
                <a:latin typeface="微软雅黑" pitchFamily="34" charset="-122"/>
                <a:ea typeface="微软雅黑" pitchFamily="34" charset="-122"/>
              </a:rPr>
              <a:t>段基址</a:t>
            </a:r>
          </a:p>
          <a:p>
            <a:pPr>
              <a:lnSpc>
                <a:spcPct val="100000"/>
              </a:lnSpc>
            </a:pPr>
            <a:r>
              <a:rPr lang="zh-CN" altLang="en-US" sz="2000">
                <a:solidFill>
                  <a:srgbClr val="FF3300"/>
                </a:solidFill>
                <a:latin typeface="微软雅黑" pitchFamily="34" charset="-122"/>
                <a:ea typeface="微软雅黑" pitchFamily="34" charset="-122"/>
              </a:rPr>
              <a:t>有效地址</a:t>
            </a:r>
            <a:r>
              <a:rPr lang="zh-CN" altLang="en-US" sz="2000">
                <a:solidFill>
                  <a:srgbClr val="007635"/>
                </a:solidFill>
                <a:latin typeface="微软雅黑" pitchFamily="34" charset="-122"/>
                <a:ea typeface="微软雅黑" pitchFamily="34" charset="-122"/>
              </a:rPr>
              <a:t>给出操作数在所在段的偏移地址</a:t>
            </a:r>
          </a:p>
          <a:p>
            <a:pPr>
              <a:lnSpc>
                <a:spcPct val="100000"/>
              </a:lnSpc>
            </a:pPr>
            <a:r>
              <a:rPr lang="zh-CN" altLang="en-US" sz="2000">
                <a:solidFill>
                  <a:srgbClr val="007635"/>
                </a:solidFill>
                <a:latin typeface="微软雅黑" pitchFamily="34" charset="-122"/>
                <a:ea typeface="微软雅黑" pitchFamily="34" charset="-122"/>
              </a:rPr>
              <a:t>寻址过程涉及到“</a:t>
            </a:r>
            <a:r>
              <a:rPr lang="zh-CN" altLang="en-US" sz="2000">
                <a:solidFill>
                  <a:srgbClr val="FF3300"/>
                </a:solidFill>
                <a:latin typeface="微软雅黑" pitchFamily="34" charset="-122"/>
                <a:ea typeface="微软雅黑" pitchFamily="34" charset="-122"/>
              </a:rPr>
              <a:t>分段虚拟管理方式</a:t>
            </a:r>
            <a:r>
              <a:rPr lang="zh-CN" altLang="en-US" sz="2000">
                <a:solidFill>
                  <a:srgbClr val="007635"/>
                </a:solidFill>
                <a:latin typeface="微软雅黑" pitchFamily="34" charset="-122"/>
                <a:ea typeface="微软雅黑" pitchFamily="34" charset="-122"/>
              </a:rPr>
              <a:t>”，将在第</a:t>
            </a:r>
            <a:r>
              <a:rPr lang="en-US" altLang="zh-CN" sz="2000">
                <a:solidFill>
                  <a:srgbClr val="007635"/>
                </a:solidFill>
                <a:latin typeface="微软雅黑" pitchFamily="34" charset="-122"/>
                <a:ea typeface="微软雅黑" pitchFamily="34" charset="-122"/>
              </a:rPr>
              <a:t>6</a:t>
            </a:r>
            <a:r>
              <a:rPr lang="zh-CN" altLang="en-US" sz="2000">
                <a:solidFill>
                  <a:srgbClr val="007635"/>
                </a:solidFill>
                <a:latin typeface="微软雅黑" pitchFamily="34" charset="-122"/>
                <a:ea typeface="微软雅黑" pitchFamily="34" charset="-122"/>
              </a:rPr>
              <a:t>章讨论</a:t>
            </a:r>
            <a:endParaRPr lang="zh-CN" altLang="en-US" sz="2200">
              <a:solidFill>
                <a:srgbClr val="007635"/>
              </a:solidFill>
              <a:latin typeface="微软雅黑" pitchFamily="34" charset="-122"/>
              <a:ea typeface="微软雅黑" pitchFamily="34" charset="-122"/>
            </a:endParaRPr>
          </a:p>
        </p:txBody>
      </p:sp>
      <p:pic>
        <p:nvPicPr>
          <p:cNvPr id="779268" name="Picture 4"/>
          <p:cNvPicPr>
            <a:picLocks noChangeAspect="1" noChangeArrowheads="1"/>
          </p:cNvPicPr>
          <p:nvPr/>
        </p:nvPicPr>
        <p:blipFill>
          <a:blip r:embed="rId2"/>
          <a:srcRect/>
          <a:stretch>
            <a:fillRect/>
          </a:stretch>
        </p:blipFill>
        <p:spPr bwMode="auto">
          <a:xfrm>
            <a:off x="90488" y="728663"/>
            <a:ext cx="8982075" cy="4816475"/>
          </a:xfrm>
          <a:prstGeom prst="rect">
            <a:avLst/>
          </a:prstGeom>
          <a:noFill/>
          <a:ln w="9525">
            <a:noFill/>
            <a:miter lim="800000"/>
            <a:headEnd/>
            <a:tailEnd/>
          </a:ln>
        </p:spPr>
      </p:pic>
      <p:sp>
        <p:nvSpPr>
          <p:cNvPr id="779269" name="Rectangle 5"/>
          <p:cNvSpPr>
            <a:spLocks noChangeArrowheads="1"/>
          </p:cNvSpPr>
          <p:nvPr/>
        </p:nvSpPr>
        <p:spPr bwMode="auto">
          <a:xfrm>
            <a:off x="161925" y="1943100"/>
            <a:ext cx="8596313" cy="2249488"/>
          </a:xfrm>
          <a:prstGeom prst="rect">
            <a:avLst/>
          </a:prstGeom>
          <a:solidFill>
            <a:schemeClr val="accent1">
              <a:alpha val="27000"/>
            </a:schemeClr>
          </a:solidFill>
          <a:ln w="9525">
            <a:solidFill>
              <a:schemeClr val="tx1"/>
            </a:solidFill>
            <a:miter lim="800000"/>
            <a:headEnd/>
            <a:tailEnd/>
          </a:ln>
          <a:effectLst/>
        </p:spPr>
        <p:txBody>
          <a:bodyPr wrap="none" anchor="ct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79270" name="Rectangle 6"/>
          <p:cNvSpPr>
            <a:spLocks noChangeArrowheads="1"/>
          </p:cNvSpPr>
          <p:nvPr/>
        </p:nvSpPr>
        <p:spPr bwMode="auto">
          <a:xfrm>
            <a:off x="161925" y="4194175"/>
            <a:ext cx="8596313" cy="360363"/>
          </a:xfrm>
          <a:prstGeom prst="rect">
            <a:avLst/>
          </a:prstGeom>
          <a:solidFill>
            <a:srgbClr val="FF3300">
              <a:alpha val="25000"/>
            </a:srgbClr>
          </a:solidFill>
          <a:ln w="9525">
            <a:solidFill>
              <a:schemeClr val="tx1"/>
            </a:solidFill>
            <a:miter lim="800000"/>
            <a:headEnd/>
            <a:tailEnd/>
          </a:ln>
          <a:effectLst/>
        </p:spPr>
        <p:txBody>
          <a:bodyPr wrap="none" anchor="ct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grpSp>
        <p:nvGrpSpPr>
          <p:cNvPr id="779271" name="Group 7"/>
          <p:cNvGrpSpPr>
            <a:grpSpLocks/>
          </p:cNvGrpSpPr>
          <p:nvPr/>
        </p:nvGrpSpPr>
        <p:grpSpPr bwMode="auto">
          <a:xfrm>
            <a:off x="1466850" y="1943100"/>
            <a:ext cx="6254750" cy="4005263"/>
            <a:chOff x="924" y="1224"/>
            <a:chExt cx="3940" cy="2523"/>
          </a:xfrm>
        </p:grpSpPr>
        <p:sp>
          <p:nvSpPr>
            <p:cNvPr id="779272" name="Rectangle 8"/>
            <p:cNvSpPr>
              <a:spLocks noChangeArrowheads="1"/>
            </p:cNvSpPr>
            <p:nvPr/>
          </p:nvSpPr>
          <p:spPr bwMode="auto">
            <a:xfrm>
              <a:off x="3447" y="1224"/>
              <a:ext cx="1417" cy="1417"/>
            </a:xfrm>
            <a:prstGeom prst="rect">
              <a:avLst/>
            </a:prstGeom>
            <a:solidFill>
              <a:srgbClr val="800080">
                <a:alpha val="17000"/>
              </a:srgbClr>
            </a:solidFill>
            <a:ln w="9525">
              <a:solidFill>
                <a:schemeClr val="tx1"/>
              </a:solidFill>
              <a:miter lim="800000"/>
              <a:headEnd/>
              <a:tailEnd/>
            </a:ln>
            <a:effectLst/>
          </p:spPr>
          <p:txBody>
            <a:bodyPr wrap="none" anchor="ct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79273" name="Line 9"/>
            <p:cNvSpPr>
              <a:spLocks noChangeShapeType="1"/>
            </p:cNvSpPr>
            <p:nvPr/>
          </p:nvSpPr>
          <p:spPr bwMode="auto">
            <a:xfrm flipV="1">
              <a:off x="924" y="2641"/>
              <a:ext cx="2977" cy="1106"/>
            </a:xfrm>
            <a:prstGeom prst="line">
              <a:avLst/>
            </a:prstGeom>
            <a:noFill/>
            <a:ln w="38100">
              <a:solidFill>
                <a:srgbClr val="FF3300"/>
              </a:solidFill>
              <a:round/>
              <a:headEnd/>
              <a:tailEnd type="triangle" w="med" len="me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grpSp>
      <p:grpSp>
        <p:nvGrpSpPr>
          <p:cNvPr id="779274" name="Group 10"/>
          <p:cNvGrpSpPr>
            <a:grpSpLocks/>
          </p:cNvGrpSpPr>
          <p:nvPr/>
        </p:nvGrpSpPr>
        <p:grpSpPr bwMode="auto">
          <a:xfrm>
            <a:off x="4616450" y="1943100"/>
            <a:ext cx="1169988" cy="3735388"/>
            <a:chOff x="2908" y="1224"/>
            <a:chExt cx="737" cy="2297"/>
          </a:xfrm>
        </p:grpSpPr>
        <p:sp>
          <p:nvSpPr>
            <p:cNvPr id="779275" name="Line 11"/>
            <p:cNvSpPr>
              <a:spLocks noChangeShapeType="1"/>
            </p:cNvSpPr>
            <p:nvPr/>
          </p:nvSpPr>
          <p:spPr bwMode="auto">
            <a:xfrm flipH="1" flipV="1">
              <a:off x="3249" y="2557"/>
              <a:ext cx="396" cy="964"/>
            </a:xfrm>
            <a:prstGeom prst="line">
              <a:avLst/>
            </a:prstGeom>
            <a:noFill/>
            <a:ln w="38100">
              <a:solidFill>
                <a:srgbClr val="FF3300"/>
              </a:solidFill>
              <a:round/>
              <a:headEnd/>
              <a:tailEnd type="triangle" w="med" len="me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79276" name="Rectangle 12"/>
            <p:cNvSpPr>
              <a:spLocks noChangeArrowheads="1"/>
            </p:cNvSpPr>
            <p:nvPr/>
          </p:nvSpPr>
          <p:spPr bwMode="auto">
            <a:xfrm>
              <a:off x="2908" y="1224"/>
              <a:ext cx="426" cy="1361"/>
            </a:xfrm>
            <a:prstGeom prst="rect">
              <a:avLst/>
            </a:prstGeom>
            <a:solidFill>
              <a:srgbClr val="800080">
                <a:alpha val="25000"/>
              </a:srgbClr>
            </a:solidFill>
            <a:ln w="9525">
              <a:solidFill>
                <a:schemeClr val="tx1"/>
              </a:solidFill>
              <a:miter lim="800000"/>
              <a:headEnd/>
              <a:tailEnd/>
            </a:ln>
            <a:effectLst/>
          </p:spPr>
          <p:txBody>
            <a:bodyPr wrap="none" anchor="ct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grpSp>
      <p:grpSp>
        <p:nvGrpSpPr>
          <p:cNvPr id="779277" name="Group 13"/>
          <p:cNvGrpSpPr>
            <a:grpSpLocks/>
          </p:cNvGrpSpPr>
          <p:nvPr/>
        </p:nvGrpSpPr>
        <p:grpSpPr bwMode="auto">
          <a:xfrm>
            <a:off x="7812088" y="2033588"/>
            <a:ext cx="765175" cy="2055812"/>
            <a:chOff x="4921" y="1281"/>
            <a:chExt cx="482" cy="1295"/>
          </a:xfrm>
        </p:grpSpPr>
        <p:sp>
          <p:nvSpPr>
            <p:cNvPr id="779278" name="AutoShape 14"/>
            <p:cNvSpPr>
              <a:spLocks/>
            </p:cNvSpPr>
            <p:nvPr/>
          </p:nvSpPr>
          <p:spPr bwMode="auto">
            <a:xfrm>
              <a:off x="4921" y="1281"/>
              <a:ext cx="114" cy="1276"/>
            </a:xfrm>
            <a:prstGeom prst="rightBrace">
              <a:avLst>
                <a:gd name="adj1" fmla="val 93275"/>
                <a:gd name="adj2" fmla="val 50000"/>
              </a:avLst>
            </a:prstGeom>
            <a:noFill/>
            <a:ln w="38100">
              <a:solidFill>
                <a:srgbClr val="FF3300"/>
              </a:solidFill>
              <a:round/>
              <a:headEnd/>
              <a:tailEnd/>
            </a:ln>
            <a:effectLst/>
          </p:spPr>
          <p:txBody>
            <a:bodyPr wrap="none" anchor="ct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79279" name="Text Box 15"/>
            <p:cNvSpPr txBox="1">
              <a:spLocks noChangeArrowheads="1"/>
            </p:cNvSpPr>
            <p:nvPr/>
          </p:nvSpPr>
          <p:spPr bwMode="auto">
            <a:xfrm>
              <a:off x="5063" y="1366"/>
              <a:ext cx="340" cy="1210"/>
            </a:xfrm>
            <a:prstGeom prst="rect">
              <a:avLst/>
            </a:prstGeom>
            <a:solidFill>
              <a:schemeClr val="bg1"/>
            </a:solidFill>
            <a:ln w="9525">
              <a:noFill/>
              <a:miter lim="800000"/>
              <a:headEnd/>
              <a:tailEnd/>
            </a:ln>
            <a:effectLst/>
          </p:spPr>
          <p:txBody>
            <a:bodyPr>
              <a:spAutoFit/>
            </a:bodyPr>
            <a:lstStyle/>
            <a:p>
              <a:pPr fontAlgn="base">
                <a:spcBef>
                  <a:spcPct val="50000"/>
                </a:spcBef>
                <a:spcAft>
                  <a:spcPct val="0"/>
                </a:spcAft>
              </a:pPr>
              <a:r>
                <a:rPr lang="zh-CN" altLang="en-US" sz="2000" b="1">
                  <a:solidFill>
                    <a:srgbClr val="000000"/>
                  </a:solidFill>
                  <a:ea typeface="微软雅黑" pitchFamily="34" charset="-122"/>
                </a:rPr>
                <a:t>存储器操作数</a:t>
              </a:r>
            </a:p>
          </p:txBody>
        </p:sp>
      </p:grpSp>
      <p:sp>
        <p:nvSpPr>
          <p:cNvPr id="779280" name="Text Box 16"/>
          <p:cNvSpPr txBox="1">
            <a:spLocks noChangeArrowheads="1"/>
          </p:cNvSpPr>
          <p:nvPr/>
        </p:nvSpPr>
        <p:spPr bwMode="auto">
          <a:xfrm>
            <a:off x="6192838" y="4194175"/>
            <a:ext cx="2519362" cy="381000"/>
          </a:xfrm>
          <a:prstGeom prst="rect">
            <a:avLst/>
          </a:prstGeom>
          <a:noFill/>
          <a:ln w="9525">
            <a:noFill/>
            <a:miter lim="800000"/>
            <a:headEnd/>
            <a:tailEnd/>
          </a:ln>
          <a:effectLst/>
        </p:spPr>
        <p:txBody>
          <a:bodyPr>
            <a:spAutoFit/>
          </a:bodyPr>
          <a:lstStyle/>
          <a:p>
            <a:pPr fontAlgn="base">
              <a:spcBef>
                <a:spcPct val="50000"/>
              </a:spcBef>
              <a:spcAft>
                <a:spcPct val="0"/>
              </a:spcAft>
            </a:pPr>
            <a:r>
              <a:rPr lang="zh-CN" altLang="en-US" sz="1900" b="1">
                <a:solidFill>
                  <a:srgbClr val="007635"/>
                </a:solidFill>
                <a:ea typeface="微软雅黑" pitchFamily="34" charset="-122"/>
              </a:rPr>
              <a:t>跳转目标指令地址</a:t>
            </a:r>
          </a:p>
        </p:txBody>
      </p:sp>
      <p:sp>
        <p:nvSpPr>
          <p:cNvPr id="779281" name="Rectangle 17"/>
          <p:cNvSpPr>
            <a:spLocks noChangeArrowheads="1"/>
          </p:cNvSpPr>
          <p:nvPr/>
        </p:nvSpPr>
        <p:spPr bwMode="auto">
          <a:xfrm>
            <a:off x="161925" y="1179513"/>
            <a:ext cx="8596313" cy="358775"/>
          </a:xfrm>
          <a:prstGeom prst="rect">
            <a:avLst/>
          </a:prstGeom>
          <a:solidFill>
            <a:srgbClr val="FFFF00">
              <a:alpha val="28999"/>
            </a:srgbClr>
          </a:solidFill>
          <a:ln w="9525" algn="ctr">
            <a:noFill/>
            <a:miter lim="800000"/>
            <a:headEnd/>
            <a:tailEnd/>
          </a:ln>
          <a:effectLst/>
        </p:spPr>
        <p:txBody>
          <a:bodyPr wrap="none" anchor="ct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79282" name="Rectangle 18"/>
          <p:cNvSpPr>
            <a:spLocks noChangeArrowheads="1"/>
          </p:cNvSpPr>
          <p:nvPr/>
        </p:nvSpPr>
        <p:spPr bwMode="auto">
          <a:xfrm>
            <a:off x="206375" y="1584325"/>
            <a:ext cx="8551863" cy="358775"/>
          </a:xfrm>
          <a:prstGeom prst="rect">
            <a:avLst/>
          </a:prstGeom>
          <a:solidFill>
            <a:srgbClr val="000080">
              <a:alpha val="41000"/>
            </a:srgbClr>
          </a:solidFill>
          <a:ln w="9525" algn="ctr">
            <a:noFill/>
            <a:miter lim="800000"/>
            <a:headEnd/>
            <a:tailEnd/>
          </a:ln>
          <a:effectLst/>
        </p:spPr>
        <p:txBody>
          <a:bodyPr wrap="none" anchor="ct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1644452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9281"/>
                                        </p:tgtEl>
                                        <p:attrNameLst>
                                          <p:attrName>style.visibility</p:attrName>
                                        </p:attrNameLst>
                                      </p:cBhvr>
                                      <p:to>
                                        <p:strVal val="visible"/>
                                      </p:to>
                                    </p:set>
                                    <p:animEffect transition="in" filter="blinds(horizontal)">
                                      <p:cBhvr>
                                        <p:cTn id="7" dur="500"/>
                                        <p:tgtEl>
                                          <p:spTgt spid="77928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79282"/>
                                        </p:tgtEl>
                                        <p:attrNameLst>
                                          <p:attrName>style.visibility</p:attrName>
                                        </p:attrNameLst>
                                      </p:cBhvr>
                                      <p:to>
                                        <p:strVal val="visible"/>
                                      </p:to>
                                    </p:set>
                                    <p:animEffect transition="in" filter="blinds(horizontal)">
                                      <p:cBhvr>
                                        <p:cTn id="12" dur="500"/>
                                        <p:tgtEl>
                                          <p:spTgt spid="77928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79269"/>
                                        </p:tgtEl>
                                        <p:attrNameLst>
                                          <p:attrName>style.visibility</p:attrName>
                                        </p:attrNameLst>
                                      </p:cBhvr>
                                      <p:to>
                                        <p:strVal val="visible"/>
                                      </p:to>
                                    </p:set>
                                    <p:animEffect transition="in" filter="blinds(horizontal)">
                                      <p:cBhvr>
                                        <p:cTn id="17" dur="500"/>
                                        <p:tgtEl>
                                          <p:spTgt spid="77926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79277"/>
                                        </p:tgtEl>
                                        <p:attrNameLst>
                                          <p:attrName>style.visibility</p:attrName>
                                        </p:attrNameLst>
                                      </p:cBhvr>
                                      <p:to>
                                        <p:strVal val="visible"/>
                                      </p:to>
                                    </p:set>
                                    <p:animEffect transition="in" filter="blinds(horizontal)">
                                      <p:cBhvr>
                                        <p:cTn id="22" dur="500"/>
                                        <p:tgtEl>
                                          <p:spTgt spid="77927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79267">
                                            <p:txEl>
                                              <p:pRg st="0" end="0"/>
                                            </p:txEl>
                                          </p:spTgt>
                                        </p:tgtEl>
                                        <p:attrNameLst>
                                          <p:attrName>style.visibility</p:attrName>
                                        </p:attrNameLst>
                                      </p:cBhvr>
                                      <p:to>
                                        <p:strVal val="visible"/>
                                      </p:to>
                                    </p:set>
                                    <p:animEffect transition="in" filter="blinds(horizontal)">
                                      <p:cBhvr>
                                        <p:cTn id="27" dur="500"/>
                                        <p:tgtEl>
                                          <p:spTgt spid="77926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79274"/>
                                        </p:tgtEl>
                                        <p:attrNameLst>
                                          <p:attrName>style.visibility</p:attrName>
                                        </p:attrNameLst>
                                      </p:cBhvr>
                                      <p:to>
                                        <p:strVal val="visible"/>
                                      </p:to>
                                    </p:set>
                                    <p:animEffect transition="in" filter="blinds(horizontal)">
                                      <p:cBhvr>
                                        <p:cTn id="32" dur="500"/>
                                        <p:tgtEl>
                                          <p:spTgt spid="77927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79267">
                                            <p:txEl>
                                              <p:pRg st="1" end="1"/>
                                            </p:txEl>
                                          </p:spTgt>
                                        </p:tgtEl>
                                        <p:attrNameLst>
                                          <p:attrName>style.visibility</p:attrName>
                                        </p:attrNameLst>
                                      </p:cBhvr>
                                      <p:to>
                                        <p:strVal val="visible"/>
                                      </p:to>
                                    </p:set>
                                    <p:animEffect transition="in" filter="blinds(horizontal)">
                                      <p:cBhvr>
                                        <p:cTn id="37" dur="500"/>
                                        <p:tgtEl>
                                          <p:spTgt spid="779267">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79271"/>
                                        </p:tgtEl>
                                        <p:attrNameLst>
                                          <p:attrName>style.visibility</p:attrName>
                                        </p:attrNameLst>
                                      </p:cBhvr>
                                      <p:to>
                                        <p:strVal val="visible"/>
                                      </p:to>
                                    </p:set>
                                    <p:animEffect transition="in" filter="blinds(horizontal)">
                                      <p:cBhvr>
                                        <p:cTn id="42" dur="500"/>
                                        <p:tgtEl>
                                          <p:spTgt spid="77927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79267">
                                            <p:txEl>
                                              <p:pRg st="2" end="2"/>
                                            </p:txEl>
                                          </p:spTgt>
                                        </p:tgtEl>
                                        <p:attrNameLst>
                                          <p:attrName>style.visibility</p:attrName>
                                        </p:attrNameLst>
                                      </p:cBhvr>
                                      <p:to>
                                        <p:strVal val="visible"/>
                                      </p:to>
                                    </p:set>
                                    <p:animEffect transition="in" filter="blinds(horizontal)">
                                      <p:cBhvr>
                                        <p:cTn id="47" dur="500"/>
                                        <p:tgtEl>
                                          <p:spTgt spid="779267">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79270"/>
                                        </p:tgtEl>
                                        <p:attrNameLst>
                                          <p:attrName>style.visibility</p:attrName>
                                        </p:attrNameLst>
                                      </p:cBhvr>
                                      <p:to>
                                        <p:strVal val="visible"/>
                                      </p:to>
                                    </p:set>
                                    <p:animEffect transition="in" filter="blinds(horizontal)">
                                      <p:cBhvr>
                                        <p:cTn id="52" dur="500"/>
                                        <p:tgtEl>
                                          <p:spTgt spid="779270"/>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79280"/>
                                        </p:tgtEl>
                                        <p:attrNameLst>
                                          <p:attrName>style.visibility</p:attrName>
                                        </p:attrNameLst>
                                      </p:cBhvr>
                                      <p:to>
                                        <p:strVal val="visible"/>
                                      </p:to>
                                    </p:set>
                                    <p:animEffect transition="in" filter="blinds(horizontal)">
                                      <p:cBhvr>
                                        <p:cTn id="57" dur="500"/>
                                        <p:tgtEl>
                                          <p:spTgt spid="779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9269" grpId="0" animBg="1"/>
      <p:bldP spid="779270" grpId="0" animBg="1"/>
      <p:bldP spid="779280" grpId="0"/>
      <p:bldP spid="779281" grpId="0" animBg="1"/>
      <p:bldP spid="77928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6" name="Rectangle 5"/>
          <p:cNvSpPr>
            <a:spLocks noChangeArrowheads="1"/>
          </p:cNvSpPr>
          <p:nvPr/>
        </p:nvSpPr>
        <p:spPr bwMode="auto">
          <a:xfrm>
            <a:off x="0" y="3219450"/>
            <a:ext cx="9144000" cy="0"/>
          </a:xfrm>
          <a:prstGeom prst="rect">
            <a:avLst/>
          </a:prstGeom>
          <a:noFill/>
          <a:ln w="12700">
            <a:noFill/>
            <a:miter lim="800000"/>
            <a:headEnd/>
            <a:tailEnd/>
          </a:ln>
        </p:spPr>
        <p:txBody>
          <a:bodyPr wrap="none" lIns="63500" tIns="25400" rIns="63500" bIns="25400" anchor="ctr">
            <a:spAutoFit/>
          </a:bodyPr>
          <a:lstStyle/>
          <a:p>
            <a:pPr eaLnBrk="0" fontAlgn="base" hangingPunct="0">
              <a:spcBef>
                <a:spcPct val="0"/>
              </a:spcBef>
              <a:spcAft>
                <a:spcPct val="0"/>
              </a:spcAft>
            </a:pPr>
            <a:endParaRPr lang="zh-CN" altLang="en-US" sz="800" b="1">
              <a:solidFill>
                <a:srgbClr val="333399"/>
              </a:solidFill>
            </a:endParaRPr>
          </a:p>
        </p:txBody>
      </p:sp>
      <p:pic>
        <p:nvPicPr>
          <p:cNvPr id="422918" name="Picture 6"/>
          <p:cNvPicPr>
            <a:picLocks noChangeAspect="1" noChangeArrowheads="1"/>
          </p:cNvPicPr>
          <p:nvPr/>
        </p:nvPicPr>
        <p:blipFill>
          <a:blip r:embed="rId2"/>
          <a:srcRect/>
          <a:stretch>
            <a:fillRect/>
          </a:stretch>
        </p:blipFill>
        <p:spPr bwMode="auto">
          <a:xfrm>
            <a:off x="431800" y="728663"/>
            <a:ext cx="8410575" cy="2384425"/>
          </a:xfrm>
          <a:prstGeom prst="rect">
            <a:avLst/>
          </a:prstGeom>
          <a:noFill/>
          <a:ln w="9525">
            <a:noFill/>
            <a:miter lim="800000"/>
            <a:headEnd/>
            <a:tailEnd/>
          </a:ln>
        </p:spPr>
      </p:pic>
      <p:sp>
        <p:nvSpPr>
          <p:cNvPr id="758788" name="Text Box 8"/>
          <p:cNvSpPr txBox="1">
            <a:spLocks noChangeArrowheads="1"/>
          </p:cNvSpPr>
          <p:nvPr/>
        </p:nvSpPr>
        <p:spPr bwMode="auto">
          <a:xfrm>
            <a:off x="781050" y="800100"/>
            <a:ext cx="2009775" cy="173038"/>
          </a:xfrm>
          <a:prstGeom prst="rect">
            <a:avLst/>
          </a:prstGeom>
          <a:noFill/>
          <a:ln w="12700">
            <a:noFill/>
            <a:miter lim="800000"/>
            <a:headEnd/>
            <a:tailEnd/>
          </a:ln>
        </p:spPr>
        <p:txBody>
          <a:bodyPr lIns="63500" tIns="25400" rIns="63500" bIns="25400">
            <a:spAutoFit/>
          </a:bodyPr>
          <a:lstStyle/>
          <a:p>
            <a:pPr eaLnBrk="0" fontAlgn="base" hangingPunct="0">
              <a:spcBef>
                <a:spcPct val="50000"/>
              </a:spcBef>
              <a:spcAft>
                <a:spcPct val="0"/>
              </a:spcAft>
            </a:pPr>
            <a:endParaRPr lang="zh-CN" altLang="en-US" sz="800" b="1">
              <a:solidFill>
                <a:srgbClr val="333399"/>
              </a:solidFill>
            </a:endParaRPr>
          </a:p>
        </p:txBody>
      </p:sp>
      <p:sp>
        <p:nvSpPr>
          <p:cNvPr id="758789" name="Text Box 12"/>
          <p:cNvSpPr txBox="1">
            <a:spLocks noChangeArrowheads="1"/>
          </p:cNvSpPr>
          <p:nvPr/>
        </p:nvSpPr>
        <p:spPr bwMode="auto">
          <a:xfrm>
            <a:off x="296863" y="3024188"/>
            <a:ext cx="8585200" cy="2017712"/>
          </a:xfrm>
          <a:prstGeom prst="rect">
            <a:avLst/>
          </a:prstGeom>
          <a:noFill/>
          <a:ln w="12700">
            <a:noFill/>
            <a:miter lim="800000"/>
            <a:headEnd/>
            <a:tailEnd/>
          </a:ln>
        </p:spPr>
        <p:txBody>
          <a:bodyPr lIns="63500" tIns="25400" rIns="63500" bIns="25400">
            <a:spAutoFit/>
          </a:bodyPr>
          <a:lstStyle/>
          <a:p>
            <a:pPr eaLnBrk="0" fontAlgn="base" hangingPunct="0">
              <a:spcBef>
                <a:spcPct val="15000"/>
              </a:spcBef>
              <a:spcAft>
                <a:spcPct val="0"/>
              </a:spcAft>
            </a:pPr>
            <a:r>
              <a:rPr lang="zh-CN" altLang="en-US" sz="2000" b="1">
                <a:solidFill>
                  <a:srgbClr val="FF3300"/>
                </a:solidFill>
                <a:latin typeface="微软雅黑" pitchFamily="34" charset="-122"/>
                <a:ea typeface="微软雅黑" pitchFamily="34" charset="-122"/>
              </a:rPr>
              <a:t>位移量</a:t>
            </a:r>
            <a:r>
              <a:rPr lang="zh-CN" altLang="en-US" sz="2000" b="1">
                <a:solidFill>
                  <a:srgbClr val="333399"/>
                </a:solidFill>
                <a:latin typeface="微软雅黑" pitchFamily="34" charset="-122"/>
                <a:ea typeface="微软雅黑" pitchFamily="34" charset="-122"/>
              </a:rPr>
              <a:t>和</a:t>
            </a:r>
            <a:r>
              <a:rPr lang="zh-CN" altLang="en-US" sz="2000" b="1">
                <a:solidFill>
                  <a:srgbClr val="FF3300"/>
                </a:solidFill>
                <a:latin typeface="微软雅黑" pitchFamily="34" charset="-122"/>
                <a:ea typeface="微软雅黑" pitchFamily="34" charset="-122"/>
              </a:rPr>
              <a:t>立即数</a:t>
            </a:r>
            <a:r>
              <a:rPr lang="zh-CN" altLang="en-US" sz="2000" b="1">
                <a:solidFill>
                  <a:srgbClr val="333399"/>
                </a:solidFill>
                <a:latin typeface="微软雅黑" pitchFamily="34" charset="-122"/>
                <a:ea typeface="微软雅黑" pitchFamily="34" charset="-122"/>
              </a:rPr>
              <a:t>都可以是：</a:t>
            </a:r>
            <a:r>
              <a:rPr lang="en-US" altLang="zh-CN" sz="2000" b="1">
                <a:solidFill>
                  <a:srgbClr val="333399"/>
                </a:solidFill>
                <a:latin typeface="微软雅黑" pitchFamily="34" charset="-122"/>
                <a:ea typeface="微软雅黑" pitchFamily="34" charset="-122"/>
              </a:rPr>
              <a:t>1B/2B/4B</a:t>
            </a:r>
          </a:p>
          <a:p>
            <a:pPr eaLnBrk="0" fontAlgn="base" hangingPunct="0">
              <a:spcBef>
                <a:spcPct val="15000"/>
              </a:spcBef>
              <a:spcAft>
                <a:spcPct val="0"/>
              </a:spcAft>
            </a:pPr>
            <a:r>
              <a:rPr lang="en-US" altLang="zh-CN" sz="2000" b="1">
                <a:solidFill>
                  <a:srgbClr val="FF3300"/>
                </a:solidFill>
                <a:latin typeface="微软雅黑" pitchFamily="34" charset="-122"/>
                <a:ea typeface="微软雅黑" pitchFamily="34" charset="-122"/>
              </a:rPr>
              <a:t>SIB</a:t>
            </a:r>
            <a:r>
              <a:rPr lang="zh-CN" altLang="en-US" sz="2000" b="1">
                <a:solidFill>
                  <a:srgbClr val="333399"/>
                </a:solidFill>
                <a:latin typeface="微软雅黑" pitchFamily="34" charset="-122"/>
                <a:ea typeface="微软雅黑" pitchFamily="34" charset="-122"/>
              </a:rPr>
              <a:t>中基址</a:t>
            </a:r>
            <a:r>
              <a:rPr lang="en-US" altLang="zh-CN" sz="2000" b="1">
                <a:solidFill>
                  <a:srgbClr val="333399"/>
                </a:solidFill>
                <a:latin typeface="微软雅黑" pitchFamily="34" charset="-122"/>
                <a:ea typeface="微软雅黑" pitchFamily="34" charset="-122"/>
              </a:rPr>
              <a:t>B</a:t>
            </a:r>
            <a:r>
              <a:rPr lang="zh-CN" altLang="en-US" sz="2000" b="1">
                <a:solidFill>
                  <a:srgbClr val="333399"/>
                </a:solidFill>
                <a:latin typeface="微软雅黑" pitchFamily="34" charset="-122"/>
                <a:ea typeface="微软雅黑" pitchFamily="34" charset="-122"/>
              </a:rPr>
              <a:t>和变址</a:t>
            </a:r>
            <a:r>
              <a:rPr lang="en-US" altLang="zh-CN" sz="2000" b="1">
                <a:solidFill>
                  <a:srgbClr val="333399"/>
                </a:solidFill>
                <a:latin typeface="微软雅黑" pitchFamily="34" charset="-122"/>
                <a:ea typeface="微软雅黑" pitchFamily="34" charset="-122"/>
              </a:rPr>
              <a:t>I</a:t>
            </a:r>
            <a:r>
              <a:rPr lang="zh-CN" altLang="en-US" sz="2000" b="1">
                <a:solidFill>
                  <a:srgbClr val="333399"/>
                </a:solidFill>
                <a:latin typeface="微软雅黑" pitchFamily="34" charset="-122"/>
                <a:ea typeface="微软雅黑" pitchFamily="34" charset="-122"/>
              </a:rPr>
              <a:t>都可是</a:t>
            </a:r>
            <a:r>
              <a:rPr lang="en-US" altLang="zh-CN" sz="2000" b="1">
                <a:solidFill>
                  <a:srgbClr val="333399"/>
                </a:solidFill>
                <a:latin typeface="微软雅黑" pitchFamily="34" charset="-122"/>
                <a:ea typeface="微软雅黑" pitchFamily="34" charset="-122"/>
              </a:rPr>
              <a:t>8</a:t>
            </a:r>
            <a:r>
              <a:rPr lang="zh-CN" altLang="en-US" sz="2000" b="1">
                <a:solidFill>
                  <a:srgbClr val="333399"/>
                </a:solidFill>
                <a:latin typeface="微软雅黑" pitchFamily="34" charset="-122"/>
                <a:ea typeface="微软雅黑" pitchFamily="34" charset="-122"/>
              </a:rPr>
              <a:t>个</a:t>
            </a:r>
            <a:r>
              <a:rPr lang="en-US" altLang="zh-CN" sz="2000" b="1">
                <a:solidFill>
                  <a:srgbClr val="333399"/>
                </a:solidFill>
                <a:latin typeface="微软雅黑" pitchFamily="34" charset="-122"/>
                <a:ea typeface="微软雅黑" pitchFamily="34" charset="-122"/>
              </a:rPr>
              <a:t>GRS</a:t>
            </a:r>
            <a:r>
              <a:rPr lang="zh-CN" altLang="en-US" sz="2000" b="1">
                <a:solidFill>
                  <a:srgbClr val="333399"/>
                </a:solidFill>
                <a:latin typeface="微软雅黑" pitchFamily="34" charset="-122"/>
                <a:ea typeface="微软雅黑" pitchFamily="34" charset="-122"/>
              </a:rPr>
              <a:t>中任一个；</a:t>
            </a:r>
            <a:r>
              <a:rPr lang="en-US" altLang="zh-CN" sz="2000" b="1">
                <a:solidFill>
                  <a:srgbClr val="333399"/>
                </a:solidFill>
                <a:latin typeface="微软雅黑" pitchFamily="34" charset="-122"/>
                <a:ea typeface="微软雅黑" pitchFamily="34" charset="-122"/>
              </a:rPr>
              <a:t>SS</a:t>
            </a:r>
            <a:r>
              <a:rPr lang="zh-CN" altLang="en-US" sz="2000" b="1">
                <a:solidFill>
                  <a:srgbClr val="333399"/>
                </a:solidFill>
                <a:latin typeface="微软雅黑" pitchFamily="34" charset="-122"/>
                <a:ea typeface="微软雅黑" pitchFamily="34" charset="-122"/>
              </a:rPr>
              <a:t>给出比例因子</a:t>
            </a:r>
          </a:p>
          <a:p>
            <a:pPr eaLnBrk="0" fontAlgn="base" hangingPunct="0">
              <a:spcBef>
                <a:spcPct val="15000"/>
              </a:spcBef>
              <a:spcAft>
                <a:spcPct val="0"/>
              </a:spcAft>
            </a:pPr>
            <a:r>
              <a:rPr lang="zh-CN" altLang="en-US" sz="2000" b="1">
                <a:solidFill>
                  <a:srgbClr val="FF3300"/>
                </a:solidFill>
                <a:latin typeface="微软雅黑" pitchFamily="34" charset="-122"/>
                <a:ea typeface="微软雅黑" pitchFamily="34" charset="-122"/>
              </a:rPr>
              <a:t>操作码</a:t>
            </a:r>
            <a:r>
              <a:rPr lang="zh-CN" altLang="en-US" sz="2000" b="1">
                <a:solidFill>
                  <a:srgbClr val="333399"/>
                </a:solidFill>
                <a:latin typeface="微软雅黑" pitchFamily="34" charset="-122"/>
                <a:ea typeface="微软雅黑" pitchFamily="34" charset="-122"/>
              </a:rPr>
              <a:t>：</a:t>
            </a:r>
            <a:r>
              <a:rPr lang="en-US" altLang="zh-CN" sz="2000" b="1">
                <a:solidFill>
                  <a:srgbClr val="A50021"/>
                </a:solidFill>
                <a:latin typeface="微软雅黑" pitchFamily="34" charset="-122"/>
                <a:ea typeface="微软雅黑" pitchFamily="34" charset="-122"/>
              </a:rPr>
              <a:t>opcode; W</a:t>
            </a:r>
            <a:r>
              <a:rPr lang="zh-CN" altLang="en-US" sz="2000" b="1">
                <a:solidFill>
                  <a:srgbClr val="A50021"/>
                </a:solidFill>
                <a:latin typeface="微软雅黑" pitchFamily="34" charset="-122"/>
                <a:ea typeface="微软雅黑" pitchFamily="34" charset="-122"/>
              </a:rPr>
              <a:t>：与机器模式（</a:t>
            </a:r>
            <a:r>
              <a:rPr lang="en-US" altLang="zh-CN" sz="2000" b="1">
                <a:solidFill>
                  <a:srgbClr val="A50021"/>
                </a:solidFill>
                <a:latin typeface="微软雅黑" pitchFamily="34" charset="-122"/>
                <a:ea typeface="微软雅黑" pitchFamily="34" charset="-122"/>
              </a:rPr>
              <a:t>16 / 32</a:t>
            </a:r>
            <a:r>
              <a:rPr lang="zh-CN" altLang="en-US" sz="2000" b="1">
                <a:solidFill>
                  <a:srgbClr val="A50021"/>
                </a:solidFill>
                <a:latin typeface="微软雅黑" pitchFamily="34" charset="-122"/>
                <a:ea typeface="微软雅黑" pitchFamily="34" charset="-122"/>
              </a:rPr>
              <a:t>位）一起确定寄存器位数（</a:t>
            </a:r>
            <a:r>
              <a:rPr lang="en-US" altLang="zh-CN" sz="2000" b="1">
                <a:solidFill>
                  <a:srgbClr val="A50021"/>
                </a:solidFill>
                <a:latin typeface="微软雅黑" pitchFamily="34" charset="-122"/>
                <a:ea typeface="微软雅黑" pitchFamily="34" charset="-122"/>
              </a:rPr>
              <a:t>AL / AX / EAX</a:t>
            </a:r>
            <a:r>
              <a:rPr lang="zh-CN" altLang="en-US" sz="2000" b="1">
                <a:solidFill>
                  <a:srgbClr val="A50021"/>
                </a:solidFill>
                <a:latin typeface="微软雅黑" pitchFamily="34" charset="-122"/>
                <a:ea typeface="微软雅黑" pitchFamily="34" charset="-122"/>
              </a:rPr>
              <a:t>）</a:t>
            </a:r>
            <a:r>
              <a:rPr lang="en-US" altLang="zh-CN" sz="2000" b="1">
                <a:solidFill>
                  <a:srgbClr val="A50021"/>
                </a:solidFill>
                <a:latin typeface="微软雅黑" pitchFamily="34" charset="-122"/>
                <a:ea typeface="微软雅黑" pitchFamily="34" charset="-122"/>
              </a:rPr>
              <a:t>; D</a:t>
            </a:r>
            <a:r>
              <a:rPr lang="zh-CN" altLang="en-US" sz="2000" b="1">
                <a:solidFill>
                  <a:srgbClr val="A50021"/>
                </a:solidFill>
                <a:latin typeface="微软雅黑" pitchFamily="34" charset="-122"/>
                <a:ea typeface="微软雅黑" pitchFamily="34" charset="-122"/>
              </a:rPr>
              <a:t>：操作方向（确定源和目标）</a:t>
            </a:r>
          </a:p>
          <a:p>
            <a:pPr eaLnBrk="0" fontAlgn="base" hangingPunct="0">
              <a:spcBef>
                <a:spcPct val="15000"/>
              </a:spcBef>
              <a:spcAft>
                <a:spcPct val="0"/>
              </a:spcAft>
            </a:pPr>
            <a:r>
              <a:rPr lang="zh-CN" altLang="en-US" sz="2000" b="1">
                <a:solidFill>
                  <a:srgbClr val="FF3300"/>
                </a:solidFill>
                <a:latin typeface="微软雅黑" pitchFamily="34" charset="-122"/>
                <a:ea typeface="微软雅黑" pitchFamily="34" charset="-122"/>
              </a:rPr>
              <a:t>寻址方式（</a:t>
            </a:r>
            <a:r>
              <a:rPr lang="en-US" altLang="zh-CN" sz="2000" b="1">
                <a:solidFill>
                  <a:srgbClr val="FF3300"/>
                </a:solidFill>
                <a:latin typeface="微软雅黑" pitchFamily="34" charset="-122"/>
                <a:ea typeface="微软雅黑" pitchFamily="34" charset="-122"/>
              </a:rPr>
              <a:t>ModRM</a:t>
            </a:r>
            <a:r>
              <a:rPr lang="zh-CN" altLang="en-US" sz="2000" b="1">
                <a:solidFill>
                  <a:srgbClr val="FF3300"/>
                </a:solidFill>
                <a:latin typeface="微软雅黑" pitchFamily="34" charset="-122"/>
                <a:ea typeface="微软雅黑" pitchFamily="34" charset="-122"/>
              </a:rPr>
              <a:t>字节）</a:t>
            </a:r>
            <a:r>
              <a:rPr lang="zh-CN" altLang="en-US" sz="2000" b="1">
                <a:solidFill>
                  <a:srgbClr val="333399"/>
                </a:solidFill>
                <a:latin typeface="微软雅黑" pitchFamily="34" charset="-122"/>
                <a:ea typeface="微软雅黑" pitchFamily="34" charset="-122"/>
              </a:rPr>
              <a:t>：</a:t>
            </a:r>
            <a:r>
              <a:rPr lang="en-US" altLang="zh-CN" sz="2000" b="1">
                <a:solidFill>
                  <a:srgbClr val="A50021"/>
                </a:solidFill>
                <a:latin typeface="微软雅黑" pitchFamily="34" charset="-122"/>
                <a:ea typeface="微软雅黑" pitchFamily="34" charset="-122"/>
              </a:rPr>
              <a:t> mod</a:t>
            </a:r>
            <a:r>
              <a:rPr lang="zh-CN" altLang="en-US" sz="2000" b="1">
                <a:solidFill>
                  <a:srgbClr val="A50021"/>
                </a:solidFill>
                <a:latin typeface="微软雅黑" pitchFamily="34" charset="-122"/>
                <a:ea typeface="微软雅黑" pitchFamily="34" charset="-122"/>
              </a:rPr>
              <a:t>、</a:t>
            </a:r>
            <a:r>
              <a:rPr lang="en-US" altLang="zh-CN" sz="2000" b="1">
                <a:solidFill>
                  <a:srgbClr val="A50021"/>
                </a:solidFill>
                <a:latin typeface="微软雅黑" pitchFamily="34" charset="-122"/>
                <a:ea typeface="微软雅黑" pitchFamily="34" charset="-122"/>
              </a:rPr>
              <a:t>r/m</a:t>
            </a:r>
            <a:r>
              <a:rPr lang="zh-CN" altLang="en-US" sz="2000" b="1">
                <a:solidFill>
                  <a:srgbClr val="A50021"/>
                </a:solidFill>
                <a:latin typeface="微软雅黑" pitchFamily="34" charset="-122"/>
                <a:ea typeface="微软雅黑" pitchFamily="34" charset="-122"/>
              </a:rPr>
              <a:t>、 </a:t>
            </a:r>
            <a:r>
              <a:rPr lang="en-US" altLang="zh-CN" sz="2000" b="1">
                <a:solidFill>
                  <a:srgbClr val="A50021"/>
                </a:solidFill>
                <a:latin typeface="微软雅黑" pitchFamily="34" charset="-122"/>
                <a:ea typeface="微软雅黑" pitchFamily="34" charset="-122"/>
              </a:rPr>
              <a:t>reg/op</a:t>
            </a:r>
            <a:r>
              <a:rPr lang="zh-CN" altLang="en-US" sz="2000" b="1">
                <a:solidFill>
                  <a:srgbClr val="A50021"/>
                </a:solidFill>
                <a:latin typeface="微软雅黑" pitchFamily="34" charset="-122"/>
                <a:ea typeface="微软雅黑" pitchFamily="34" charset="-122"/>
              </a:rPr>
              <a:t>三个字段与</a:t>
            </a:r>
            <a:r>
              <a:rPr lang="en-US" altLang="zh-CN" sz="2000" b="1">
                <a:solidFill>
                  <a:srgbClr val="A50021"/>
                </a:solidFill>
                <a:latin typeface="微软雅黑" pitchFamily="34" charset="-122"/>
                <a:ea typeface="微软雅黑" pitchFamily="34" charset="-122"/>
              </a:rPr>
              <a:t>w</a:t>
            </a:r>
            <a:r>
              <a:rPr lang="zh-CN" altLang="en-US" sz="2000" b="1">
                <a:solidFill>
                  <a:srgbClr val="A50021"/>
                </a:solidFill>
                <a:latin typeface="微软雅黑" pitchFamily="34" charset="-122"/>
                <a:ea typeface="微软雅黑" pitchFamily="34" charset="-122"/>
              </a:rPr>
              <a:t>字段和机器模式（</a:t>
            </a:r>
            <a:r>
              <a:rPr lang="en-US" altLang="zh-CN" sz="2000" b="1">
                <a:solidFill>
                  <a:srgbClr val="A50021"/>
                </a:solidFill>
                <a:latin typeface="微软雅黑" pitchFamily="34" charset="-122"/>
                <a:ea typeface="微软雅黑" pitchFamily="34" charset="-122"/>
              </a:rPr>
              <a:t>16/32</a:t>
            </a:r>
            <a:r>
              <a:rPr lang="zh-CN" altLang="en-US" sz="2000" b="1">
                <a:solidFill>
                  <a:srgbClr val="A50021"/>
                </a:solidFill>
                <a:latin typeface="微软雅黑" pitchFamily="34" charset="-122"/>
                <a:ea typeface="微软雅黑" pitchFamily="34" charset="-122"/>
              </a:rPr>
              <a:t>）一起确定操作数所在的寄存器编号或有效地址计算方式</a:t>
            </a:r>
          </a:p>
        </p:txBody>
      </p:sp>
      <p:sp>
        <p:nvSpPr>
          <p:cNvPr id="758790" name="Rectangle 6"/>
          <p:cNvSpPr>
            <a:spLocks noChangeArrowheads="1"/>
          </p:cNvSpPr>
          <p:nvPr/>
        </p:nvSpPr>
        <p:spPr bwMode="auto">
          <a:xfrm>
            <a:off x="476250" y="122238"/>
            <a:ext cx="8229600" cy="561975"/>
          </a:xfrm>
          <a:prstGeom prst="rect">
            <a:avLst/>
          </a:prstGeom>
          <a:noFill/>
          <a:ln w="9525">
            <a:noFill/>
            <a:miter lim="800000"/>
            <a:headEnd/>
            <a:tailEnd/>
          </a:ln>
        </p:spPr>
        <p:txBody>
          <a:bodyPr anchor="ctr"/>
          <a:lstStyle/>
          <a:p>
            <a:pPr algn="ctr" eaLnBrk="0" fontAlgn="base" hangingPunct="0">
              <a:spcBef>
                <a:spcPct val="0"/>
              </a:spcBef>
              <a:spcAft>
                <a:spcPct val="0"/>
              </a:spcAft>
            </a:pPr>
            <a:r>
              <a:rPr lang="en-US" altLang="zh-CN" sz="3600" b="1">
                <a:solidFill>
                  <a:srgbClr val="CC3300"/>
                </a:solidFill>
                <a:ea typeface="黑体" pitchFamily="49" charset="-122"/>
              </a:rPr>
              <a:t>IA-32</a:t>
            </a:r>
            <a:r>
              <a:rPr lang="zh-CN" altLang="en-US" sz="3600" b="1">
                <a:solidFill>
                  <a:srgbClr val="CC3300"/>
                </a:solidFill>
                <a:ea typeface="黑体" pitchFamily="49" charset="-122"/>
              </a:rPr>
              <a:t>机器指令格式</a:t>
            </a:r>
          </a:p>
        </p:txBody>
      </p:sp>
      <p:sp>
        <p:nvSpPr>
          <p:cNvPr id="758791" name="Rectangle 7"/>
          <p:cNvSpPr>
            <a:spLocks noChangeArrowheads="1"/>
          </p:cNvSpPr>
          <p:nvPr/>
        </p:nvSpPr>
        <p:spPr bwMode="auto">
          <a:xfrm>
            <a:off x="1062038" y="5138738"/>
            <a:ext cx="7289800" cy="1339850"/>
          </a:xfrm>
          <a:prstGeom prst="rect">
            <a:avLst/>
          </a:prstGeom>
          <a:noFill/>
          <a:ln w="9525" algn="ctr">
            <a:noFill/>
            <a:miter lim="800000"/>
            <a:headEnd/>
            <a:tailEnd/>
          </a:ln>
          <a:effectLst/>
        </p:spPr>
        <p:txBody>
          <a:bodyPr>
            <a:spAutoFit/>
          </a:bodyPr>
          <a:lstStyle/>
          <a:p>
            <a:pPr marL="342900" indent="-342900" eaLnBrk="0" fontAlgn="base" hangingPunct="0">
              <a:spcBef>
                <a:spcPct val="0"/>
              </a:spcBef>
              <a:spcAft>
                <a:spcPct val="0"/>
              </a:spcAft>
            </a:pPr>
            <a:r>
              <a:rPr lang="en-US" altLang="zh-CN" sz="2400" b="1">
                <a:solidFill>
                  <a:srgbClr val="000000"/>
                </a:solidFill>
                <a:latin typeface="微软雅黑" pitchFamily="34" charset="-122"/>
                <a:ea typeface="微软雅黑" pitchFamily="34" charset="-122"/>
              </a:rPr>
              <a:t>8d 04 02   lea  (%edx,%eax,1), %eax</a:t>
            </a:r>
          </a:p>
          <a:p>
            <a:pPr marL="342900" indent="-342900" eaLnBrk="0" fontAlgn="base" hangingPunct="0">
              <a:spcBef>
                <a:spcPct val="0"/>
              </a:spcBef>
              <a:spcAft>
                <a:spcPct val="0"/>
              </a:spcAft>
            </a:pPr>
            <a:endParaRPr lang="en-US" altLang="zh-CN" sz="2400" b="1">
              <a:solidFill>
                <a:srgbClr val="000000"/>
              </a:solidFill>
              <a:latin typeface="微软雅黑" pitchFamily="34" charset="-122"/>
              <a:ea typeface="微软雅黑" pitchFamily="34" charset="-122"/>
            </a:endParaRPr>
          </a:p>
          <a:p>
            <a:pPr marL="342900" indent="-342900" eaLnBrk="0" fontAlgn="base" hangingPunct="0">
              <a:spcBef>
                <a:spcPct val="0"/>
              </a:spcBef>
              <a:spcAft>
                <a:spcPct val="0"/>
              </a:spcAft>
            </a:pPr>
            <a:endParaRPr lang="en-US" altLang="zh-CN" sz="1000" b="1">
              <a:solidFill>
                <a:srgbClr val="000000"/>
              </a:solidFill>
              <a:latin typeface="微软雅黑" pitchFamily="34" charset="-122"/>
              <a:ea typeface="微软雅黑" pitchFamily="34" charset="-122"/>
            </a:endParaRPr>
          </a:p>
          <a:p>
            <a:pPr marL="342900" indent="-342900" eaLnBrk="0" fontAlgn="base" hangingPunct="0">
              <a:spcBef>
                <a:spcPct val="0"/>
              </a:spcBef>
              <a:spcAft>
                <a:spcPct val="0"/>
              </a:spcAft>
            </a:pPr>
            <a:r>
              <a:rPr lang="en-US" altLang="zh-CN" sz="2400" b="1">
                <a:solidFill>
                  <a:srgbClr val="008000"/>
                </a:solidFill>
                <a:latin typeface="微软雅黑" pitchFamily="34" charset="-122"/>
                <a:ea typeface="微软雅黑" pitchFamily="34" charset="-122"/>
              </a:rPr>
              <a:t>1000 1101</a:t>
            </a:r>
            <a:r>
              <a:rPr lang="en-US" altLang="zh-CN" sz="2400" b="1">
                <a:solidFill>
                  <a:srgbClr val="000000"/>
                </a:solidFill>
                <a:latin typeface="微软雅黑" pitchFamily="34" charset="-122"/>
                <a:ea typeface="微软雅黑" pitchFamily="34" charset="-122"/>
              </a:rPr>
              <a:t> </a:t>
            </a:r>
            <a:r>
              <a:rPr lang="en-US" altLang="zh-CN" sz="2400" b="1">
                <a:solidFill>
                  <a:srgbClr val="333399"/>
                </a:solidFill>
                <a:latin typeface="微软雅黑" pitchFamily="34" charset="-122"/>
                <a:ea typeface="微软雅黑" pitchFamily="34" charset="-122"/>
              </a:rPr>
              <a:t>00 00</a:t>
            </a:r>
            <a:r>
              <a:rPr lang="en-US" altLang="zh-CN" sz="2400" b="1">
                <a:solidFill>
                  <a:srgbClr val="FF3300"/>
                </a:solidFill>
                <a:latin typeface="微软雅黑" pitchFamily="34" charset="-122"/>
                <a:ea typeface="微软雅黑" pitchFamily="34" charset="-122"/>
              </a:rPr>
              <a:t>0 100</a:t>
            </a:r>
            <a:r>
              <a:rPr lang="en-US" altLang="zh-CN" sz="2400" b="1">
                <a:solidFill>
                  <a:srgbClr val="000000"/>
                </a:solidFill>
                <a:latin typeface="微软雅黑" pitchFamily="34" charset="-122"/>
                <a:ea typeface="微软雅黑" pitchFamily="34" charset="-122"/>
              </a:rPr>
              <a:t> 00 00</a:t>
            </a:r>
            <a:r>
              <a:rPr lang="en-US" altLang="zh-CN" sz="2400" b="1">
                <a:solidFill>
                  <a:srgbClr val="CC3300"/>
                </a:solidFill>
                <a:latin typeface="微软雅黑" pitchFamily="34" charset="-122"/>
                <a:ea typeface="微软雅黑" pitchFamily="34" charset="-122"/>
              </a:rPr>
              <a:t>0 010</a:t>
            </a:r>
          </a:p>
        </p:txBody>
      </p:sp>
      <p:grpSp>
        <p:nvGrpSpPr>
          <p:cNvPr id="758792" name="Group 8"/>
          <p:cNvGrpSpPr>
            <a:grpSpLocks/>
          </p:cNvGrpSpPr>
          <p:nvPr/>
        </p:nvGrpSpPr>
        <p:grpSpPr bwMode="auto">
          <a:xfrm>
            <a:off x="2411413" y="2663825"/>
            <a:ext cx="4995862" cy="2611438"/>
            <a:chOff x="1519" y="1678"/>
            <a:chExt cx="3147" cy="1645"/>
          </a:xfrm>
        </p:grpSpPr>
        <p:sp>
          <p:nvSpPr>
            <p:cNvPr id="758793" name="Line 9"/>
            <p:cNvSpPr>
              <a:spLocks noChangeShapeType="1"/>
            </p:cNvSpPr>
            <p:nvPr/>
          </p:nvSpPr>
          <p:spPr bwMode="auto">
            <a:xfrm flipH="1">
              <a:off x="3390" y="1678"/>
              <a:ext cx="57" cy="1616"/>
            </a:xfrm>
            <a:prstGeom prst="line">
              <a:avLst/>
            </a:prstGeom>
            <a:noFill/>
            <a:ln w="38100">
              <a:solidFill>
                <a:srgbClr val="FF3300"/>
              </a:solidFill>
              <a:round/>
              <a:headEnd/>
              <a:tailEnd type="triangle" w="med" len="me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58794" name="Line 10"/>
            <p:cNvSpPr>
              <a:spLocks noChangeShapeType="1"/>
            </p:cNvSpPr>
            <p:nvPr/>
          </p:nvSpPr>
          <p:spPr bwMode="auto">
            <a:xfrm flipH="1">
              <a:off x="3192" y="1678"/>
              <a:ext cx="964" cy="1616"/>
            </a:xfrm>
            <a:prstGeom prst="line">
              <a:avLst/>
            </a:prstGeom>
            <a:noFill/>
            <a:ln w="38100">
              <a:solidFill>
                <a:srgbClr val="FF3300"/>
              </a:solidFill>
              <a:round/>
              <a:headEnd/>
              <a:tailEnd type="triangle" w="med" len="me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58795" name="Line 11"/>
            <p:cNvSpPr>
              <a:spLocks noChangeShapeType="1"/>
            </p:cNvSpPr>
            <p:nvPr/>
          </p:nvSpPr>
          <p:spPr bwMode="auto">
            <a:xfrm flipH="1">
              <a:off x="2455" y="1707"/>
              <a:ext cx="2211" cy="1616"/>
            </a:xfrm>
            <a:prstGeom prst="line">
              <a:avLst/>
            </a:prstGeom>
            <a:noFill/>
            <a:ln w="38100">
              <a:solidFill>
                <a:srgbClr val="FF3300"/>
              </a:solidFill>
              <a:round/>
              <a:headEnd/>
              <a:tailEnd type="triangle" w="med" len="me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58796" name="Line 12"/>
            <p:cNvSpPr>
              <a:spLocks noChangeShapeType="1"/>
            </p:cNvSpPr>
            <p:nvPr/>
          </p:nvSpPr>
          <p:spPr bwMode="auto">
            <a:xfrm>
              <a:off x="1519" y="1678"/>
              <a:ext cx="2382" cy="1588"/>
            </a:xfrm>
            <a:prstGeom prst="line">
              <a:avLst/>
            </a:prstGeom>
            <a:noFill/>
            <a:ln w="38100">
              <a:solidFill>
                <a:srgbClr val="FF3300"/>
              </a:solidFill>
              <a:round/>
              <a:headEnd/>
              <a:tailEnd type="triangle" w="med" len="me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grpSp>
      <p:grpSp>
        <p:nvGrpSpPr>
          <p:cNvPr id="758797" name="Group 13"/>
          <p:cNvGrpSpPr>
            <a:grpSpLocks/>
          </p:cNvGrpSpPr>
          <p:nvPr/>
        </p:nvGrpSpPr>
        <p:grpSpPr bwMode="auto">
          <a:xfrm>
            <a:off x="3311525" y="6443663"/>
            <a:ext cx="3060700" cy="0"/>
            <a:chOff x="2086" y="4059"/>
            <a:chExt cx="1928" cy="0"/>
          </a:xfrm>
        </p:grpSpPr>
        <p:sp>
          <p:nvSpPr>
            <p:cNvPr id="758798" name="Line 14"/>
            <p:cNvSpPr>
              <a:spLocks noChangeShapeType="1"/>
            </p:cNvSpPr>
            <p:nvPr/>
          </p:nvSpPr>
          <p:spPr bwMode="auto">
            <a:xfrm>
              <a:off x="3646" y="4059"/>
              <a:ext cx="368" cy="0"/>
            </a:xfrm>
            <a:prstGeom prst="line">
              <a:avLst/>
            </a:prstGeom>
            <a:noFill/>
            <a:ln w="57150">
              <a:solidFill>
                <a:srgbClr val="005024"/>
              </a:solidFill>
              <a:round/>
              <a:headEnd/>
              <a:tailEn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58799" name="Line 15"/>
            <p:cNvSpPr>
              <a:spLocks noChangeShapeType="1"/>
            </p:cNvSpPr>
            <p:nvPr/>
          </p:nvSpPr>
          <p:spPr bwMode="auto">
            <a:xfrm>
              <a:off x="3192" y="4059"/>
              <a:ext cx="368" cy="0"/>
            </a:xfrm>
            <a:prstGeom prst="line">
              <a:avLst/>
            </a:prstGeom>
            <a:noFill/>
            <a:ln w="57150">
              <a:solidFill>
                <a:srgbClr val="005024"/>
              </a:solidFill>
              <a:round/>
              <a:headEnd/>
              <a:tailEn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58800" name="Line 16"/>
            <p:cNvSpPr>
              <a:spLocks noChangeShapeType="1"/>
            </p:cNvSpPr>
            <p:nvPr/>
          </p:nvSpPr>
          <p:spPr bwMode="auto">
            <a:xfrm>
              <a:off x="2086" y="4059"/>
              <a:ext cx="368" cy="0"/>
            </a:xfrm>
            <a:prstGeom prst="line">
              <a:avLst/>
            </a:prstGeom>
            <a:noFill/>
            <a:ln w="57150">
              <a:solidFill>
                <a:srgbClr val="005024"/>
              </a:solidFill>
              <a:round/>
              <a:headEnd/>
              <a:tailEn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grpSp>
      <p:grpSp>
        <p:nvGrpSpPr>
          <p:cNvPr id="758801" name="Group 17"/>
          <p:cNvGrpSpPr>
            <a:grpSpLocks/>
          </p:cNvGrpSpPr>
          <p:nvPr/>
        </p:nvGrpSpPr>
        <p:grpSpPr bwMode="auto">
          <a:xfrm>
            <a:off x="3671888" y="5454650"/>
            <a:ext cx="2655887" cy="674688"/>
            <a:chOff x="2313" y="3464"/>
            <a:chExt cx="1673" cy="425"/>
          </a:xfrm>
        </p:grpSpPr>
        <p:sp>
          <p:nvSpPr>
            <p:cNvPr id="758802" name="Line 18"/>
            <p:cNvSpPr>
              <a:spLocks noChangeShapeType="1"/>
            </p:cNvSpPr>
            <p:nvPr/>
          </p:nvSpPr>
          <p:spPr bwMode="auto">
            <a:xfrm flipH="1">
              <a:off x="2313" y="3492"/>
              <a:ext cx="1673" cy="369"/>
            </a:xfrm>
            <a:prstGeom prst="line">
              <a:avLst/>
            </a:prstGeom>
            <a:noFill/>
            <a:ln w="38100">
              <a:solidFill>
                <a:srgbClr val="3333CC"/>
              </a:solidFill>
              <a:round/>
              <a:headEnd/>
              <a:tailEnd type="triangle" w="med" len="me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58803" name="Line 19"/>
            <p:cNvSpPr>
              <a:spLocks noChangeShapeType="1"/>
            </p:cNvSpPr>
            <p:nvPr/>
          </p:nvSpPr>
          <p:spPr bwMode="auto">
            <a:xfrm flipH="1">
              <a:off x="3050" y="3464"/>
              <a:ext cx="340" cy="425"/>
            </a:xfrm>
            <a:prstGeom prst="line">
              <a:avLst/>
            </a:prstGeom>
            <a:noFill/>
            <a:ln w="38100">
              <a:solidFill>
                <a:srgbClr val="3333CC"/>
              </a:solidFill>
              <a:round/>
              <a:headEnd/>
              <a:tailEnd type="triangle" w="med" len="me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58804" name="Line 20"/>
            <p:cNvSpPr>
              <a:spLocks noChangeShapeType="1"/>
            </p:cNvSpPr>
            <p:nvPr/>
          </p:nvSpPr>
          <p:spPr bwMode="auto">
            <a:xfrm>
              <a:off x="3135" y="3464"/>
              <a:ext cx="227" cy="397"/>
            </a:xfrm>
            <a:prstGeom prst="line">
              <a:avLst/>
            </a:prstGeom>
            <a:noFill/>
            <a:ln w="38100">
              <a:solidFill>
                <a:srgbClr val="3333CC"/>
              </a:solidFill>
              <a:round/>
              <a:headEnd/>
              <a:tailEnd type="triangle" w="med" len="me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58805" name="Line 21"/>
            <p:cNvSpPr>
              <a:spLocks noChangeShapeType="1"/>
            </p:cNvSpPr>
            <p:nvPr/>
          </p:nvSpPr>
          <p:spPr bwMode="auto">
            <a:xfrm>
              <a:off x="2568" y="3464"/>
              <a:ext cx="1276" cy="397"/>
            </a:xfrm>
            <a:prstGeom prst="line">
              <a:avLst/>
            </a:prstGeom>
            <a:noFill/>
            <a:ln w="38100">
              <a:solidFill>
                <a:srgbClr val="3333CC"/>
              </a:solidFill>
              <a:round/>
              <a:headEnd/>
              <a:tailEnd type="triangle" w="med" len="me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grpSp>
      <p:sp>
        <p:nvSpPr>
          <p:cNvPr id="758806" name="Text Box 22"/>
          <p:cNvSpPr txBox="1">
            <a:spLocks noChangeArrowheads="1"/>
          </p:cNvSpPr>
          <p:nvPr/>
        </p:nvSpPr>
        <p:spPr bwMode="auto">
          <a:xfrm>
            <a:off x="5021263" y="1741488"/>
            <a:ext cx="2474912" cy="427037"/>
          </a:xfrm>
          <a:prstGeom prst="rect">
            <a:avLst/>
          </a:prstGeom>
          <a:noFill/>
          <a:ln w="9525" algn="ctr">
            <a:noFill/>
            <a:miter lim="800000"/>
            <a:headEnd/>
            <a:tailEnd/>
          </a:ln>
          <a:effectLst/>
        </p:spPr>
        <p:txBody>
          <a:bodyPr>
            <a:spAutoFit/>
          </a:bodyPr>
          <a:lstStyle/>
          <a:p>
            <a:pPr marL="342900" indent="-342900" eaLnBrk="0" fontAlgn="base" hangingPunct="0">
              <a:spcBef>
                <a:spcPct val="50000"/>
              </a:spcBef>
              <a:spcAft>
                <a:spcPct val="0"/>
              </a:spcAft>
            </a:pPr>
            <a:r>
              <a:rPr lang="zh-CN" altLang="en-US" sz="2200" b="1">
                <a:solidFill>
                  <a:srgbClr val="CC3300"/>
                </a:solidFill>
                <a:latin typeface="微软雅黑" pitchFamily="34" charset="-122"/>
                <a:ea typeface="微软雅黑" pitchFamily="34" charset="-122"/>
              </a:rPr>
              <a:t>存储器操作数</a:t>
            </a:r>
          </a:p>
        </p:txBody>
      </p:sp>
    </p:spTree>
    <p:extLst>
      <p:ext uri="{BB962C8B-B14F-4D97-AF65-F5344CB8AC3E}">
        <p14:creationId xmlns:p14="http://schemas.microsoft.com/office/powerpoint/2010/main" val="3618701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2918"/>
                                        </p:tgtEl>
                                        <p:attrNameLst>
                                          <p:attrName>style.visibility</p:attrName>
                                        </p:attrNameLst>
                                      </p:cBhvr>
                                      <p:to>
                                        <p:strVal val="visible"/>
                                      </p:to>
                                    </p:set>
                                    <p:animEffect transition="in" filter="blinds(horizontal)">
                                      <p:cBhvr>
                                        <p:cTn id="7" dur="500"/>
                                        <p:tgtEl>
                                          <p:spTgt spid="4229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58806"/>
                                        </p:tgtEl>
                                        <p:attrNameLst>
                                          <p:attrName>style.visibility</p:attrName>
                                        </p:attrNameLst>
                                      </p:cBhvr>
                                      <p:to>
                                        <p:strVal val="visible"/>
                                      </p:to>
                                    </p:set>
                                    <p:animEffect transition="in" filter="blinds(horizontal)">
                                      <p:cBhvr>
                                        <p:cTn id="12" dur="500"/>
                                        <p:tgtEl>
                                          <p:spTgt spid="75880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58789">
                                            <p:txEl>
                                              <p:pRg st="0" end="0"/>
                                            </p:txEl>
                                          </p:spTgt>
                                        </p:tgtEl>
                                        <p:attrNameLst>
                                          <p:attrName>style.visibility</p:attrName>
                                        </p:attrNameLst>
                                      </p:cBhvr>
                                      <p:to>
                                        <p:strVal val="visible"/>
                                      </p:to>
                                    </p:set>
                                    <p:animEffect transition="in" filter="blinds(horizontal)">
                                      <p:cBhvr>
                                        <p:cTn id="17" dur="500"/>
                                        <p:tgtEl>
                                          <p:spTgt spid="75878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58789">
                                            <p:txEl>
                                              <p:pRg st="1" end="1"/>
                                            </p:txEl>
                                          </p:spTgt>
                                        </p:tgtEl>
                                        <p:attrNameLst>
                                          <p:attrName>style.visibility</p:attrName>
                                        </p:attrNameLst>
                                      </p:cBhvr>
                                      <p:to>
                                        <p:strVal val="visible"/>
                                      </p:to>
                                    </p:set>
                                    <p:animEffect transition="in" filter="blinds(horizontal)">
                                      <p:cBhvr>
                                        <p:cTn id="22" dur="500"/>
                                        <p:tgtEl>
                                          <p:spTgt spid="75878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58789">
                                            <p:txEl>
                                              <p:pRg st="2" end="2"/>
                                            </p:txEl>
                                          </p:spTgt>
                                        </p:tgtEl>
                                        <p:attrNameLst>
                                          <p:attrName>style.visibility</p:attrName>
                                        </p:attrNameLst>
                                      </p:cBhvr>
                                      <p:to>
                                        <p:strVal val="visible"/>
                                      </p:to>
                                    </p:set>
                                    <p:animEffect transition="in" filter="blinds(horizontal)">
                                      <p:cBhvr>
                                        <p:cTn id="27" dur="500"/>
                                        <p:tgtEl>
                                          <p:spTgt spid="758789">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58789">
                                            <p:txEl>
                                              <p:pRg st="3" end="3"/>
                                            </p:txEl>
                                          </p:spTgt>
                                        </p:tgtEl>
                                        <p:attrNameLst>
                                          <p:attrName>style.visibility</p:attrName>
                                        </p:attrNameLst>
                                      </p:cBhvr>
                                      <p:to>
                                        <p:strVal val="visible"/>
                                      </p:to>
                                    </p:set>
                                    <p:animEffect transition="in" filter="blinds(horizontal)">
                                      <p:cBhvr>
                                        <p:cTn id="32" dur="500"/>
                                        <p:tgtEl>
                                          <p:spTgt spid="758789">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58791"/>
                                        </p:tgtEl>
                                        <p:attrNameLst>
                                          <p:attrName>style.visibility</p:attrName>
                                        </p:attrNameLst>
                                      </p:cBhvr>
                                      <p:to>
                                        <p:strVal val="visible"/>
                                      </p:to>
                                    </p:set>
                                    <p:animEffect transition="in" filter="blinds(horizontal)">
                                      <p:cBhvr>
                                        <p:cTn id="37" dur="500"/>
                                        <p:tgtEl>
                                          <p:spTgt spid="75879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58792"/>
                                        </p:tgtEl>
                                        <p:attrNameLst>
                                          <p:attrName>style.visibility</p:attrName>
                                        </p:attrNameLst>
                                      </p:cBhvr>
                                      <p:to>
                                        <p:strVal val="visible"/>
                                      </p:to>
                                    </p:set>
                                    <p:animEffect transition="in" filter="blinds(horizontal)">
                                      <p:cBhvr>
                                        <p:cTn id="42" dur="500"/>
                                        <p:tgtEl>
                                          <p:spTgt spid="75879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58797"/>
                                        </p:tgtEl>
                                        <p:attrNameLst>
                                          <p:attrName>style.visibility</p:attrName>
                                        </p:attrNameLst>
                                      </p:cBhvr>
                                      <p:to>
                                        <p:strVal val="visible"/>
                                      </p:to>
                                    </p:set>
                                    <p:animEffect transition="in" filter="blinds(horizontal)">
                                      <p:cBhvr>
                                        <p:cTn id="47" dur="500"/>
                                        <p:tgtEl>
                                          <p:spTgt spid="75879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58801"/>
                                        </p:tgtEl>
                                        <p:attrNameLst>
                                          <p:attrName>style.visibility</p:attrName>
                                        </p:attrNameLst>
                                      </p:cBhvr>
                                      <p:to>
                                        <p:strVal val="visible"/>
                                      </p:to>
                                    </p:set>
                                    <p:animEffect transition="in" filter="blinds(horizontal)">
                                      <p:cBhvr>
                                        <p:cTn id="52" dur="500"/>
                                        <p:tgtEl>
                                          <p:spTgt spid="7588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791" grpId="0"/>
      <p:bldP spid="75880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p:cNvSpPr>
            <a:spLocks noGrp="1" noChangeArrowheads="1"/>
          </p:cNvSpPr>
          <p:nvPr>
            <p:ph type="title"/>
          </p:nvPr>
        </p:nvSpPr>
        <p:spPr>
          <a:xfrm>
            <a:off x="476250" y="142875"/>
            <a:ext cx="8229600" cy="561975"/>
          </a:xfrm>
        </p:spPr>
        <p:txBody>
          <a:bodyPr/>
          <a:lstStyle/>
          <a:p>
            <a:r>
              <a:rPr lang="en-US" altLang="zh-CN" sz="3600"/>
              <a:t>IA-32</a:t>
            </a:r>
            <a:r>
              <a:rPr lang="zh-CN" altLang="en-US" sz="3600"/>
              <a:t>常用指令类型</a:t>
            </a:r>
          </a:p>
        </p:txBody>
      </p:sp>
      <p:sp>
        <p:nvSpPr>
          <p:cNvPr id="619523" name="Rectangle 3"/>
          <p:cNvSpPr>
            <a:spLocks noGrp="1" noChangeArrowheads="1"/>
          </p:cNvSpPr>
          <p:nvPr>
            <p:ph type="body" idx="1"/>
          </p:nvPr>
        </p:nvSpPr>
        <p:spPr>
          <a:xfrm>
            <a:off x="468313" y="836613"/>
            <a:ext cx="8334375" cy="6021387"/>
          </a:xfrm>
        </p:spPr>
        <p:txBody>
          <a:bodyPr/>
          <a:lstStyle/>
          <a:p>
            <a:pPr marL="457200" indent="-457200">
              <a:lnSpc>
                <a:spcPct val="110000"/>
              </a:lnSpc>
              <a:buFontTx/>
              <a:buNone/>
            </a:pP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1</a:t>
            </a:r>
            <a:r>
              <a:rPr lang="zh-CN" altLang="en-US" sz="2000" dirty="0">
                <a:latin typeface="微软雅黑" pitchFamily="34" charset="-122"/>
                <a:ea typeface="微软雅黑" pitchFamily="34" charset="-122"/>
              </a:rPr>
              <a:t>）传送指令</a:t>
            </a:r>
          </a:p>
          <a:p>
            <a:pPr marL="838200" lvl="1" indent="-381000">
              <a:lnSpc>
                <a:spcPct val="110000"/>
              </a:lnSpc>
            </a:pPr>
            <a:r>
              <a:rPr lang="zh-CN" altLang="en-US" dirty="0">
                <a:latin typeface="微软雅黑" pitchFamily="34" charset="-122"/>
                <a:ea typeface="微软雅黑" pitchFamily="34" charset="-122"/>
              </a:rPr>
              <a:t>通用数据传送指令</a:t>
            </a:r>
          </a:p>
          <a:p>
            <a:pPr marL="1371600" lvl="2" indent="-457200">
              <a:lnSpc>
                <a:spcPct val="110000"/>
              </a:lnSpc>
              <a:buFontTx/>
              <a:buNone/>
            </a:pPr>
            <a:r>
              <a:rPr lang="en-US" altLang="zh-CN" sz="2000" dirty="0">
                <a:latin typeface="微软雅黑" pitchFamily="34" charset="-122"/>
                <a:ea typeface="微软雅黑" pitchFamily="34" charset="-122"/>
              </a:rPr>
              <a:t>MOV</a:t>
            </a:r>
            <a:r>
              <a:rPr lang="zh-CN" altLang="en-US" sz="2000" dirty="0">
                <a:latin typeface="微软雅黑" pitchFamily="34" charset="-122"/>
                <a:ea typeface="微软雅黑" pitchFamily="34" charset="-122"/>
              </a:rPr>
              <a:t>：一般传送，包括</a:t>
            </a:r>
            <a:r>
              <a:rPr lang="en-US" altLang="zh-CN" sz="2000" dirty="0" err="1">
                <a:latin typeface="微软雅黑" pitchFamily="34" charset="-122"/>
                <a:ea typeface="微软雅黑" pitchFamily="34" charset="-122"/>
              </a:rPr>
              <a:t>movb</a:t>
            </a:r>
            <a:r>
              <a:rPr lang="zh-CN" altLang="en-US"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movw</a:t>
            </a:r>
            <a:r>
              <a:rPr lang="zh-CN" altLang="en-US" sz="2000" dirty="0">
                <a:latin typeface="微软雅黑" pitchFamily="34" charset="-122"/>
                <a:ea typeface="微软雅黑" pitchFamily="34" charset="-122"/>
              </a:rPr>
              <a:t>和</a:t>
            </a:r>
            <a:r>
              <a:rPr lang="en-US" altLang="zh-CN" sz="2000" dirty="0" err="1">
                <a:latin typeface="微软雅黑" pitchFamily="34" charset="-122"/>
                <a:ea typeface="微软雅黑" pitchFamily="34" charset="-122"/>
              </a:rPr>
              <a:t>movl</a:t>
            </a:r>
            <a:r>
              <a:rPr lang="zh-CN" altLang="en-US" sz="2000" dirty="0">
                <a:latin typeface="微软雅黑" pitchFamily="34" charset="-122"/>
                <a:ea typeface="微软雅黑" pitchFamily="34" charset="-122"/>
              </a:rPr>
              <a:t>等</a:t>
            </a:r>
          </a:p>
          <a:p>
            <a:pPr marL="1371600" lvl="2" indent="-457200">
              <a:lnSpc>
                <a:spcPct val="110000"/>
              </a:lnSpc>
              <a:buFontTx/>
              <a:buNone/>
            </a:pPr>
            <a:r>
              <a:rPr lang="en-US" altLang="zh-CN" sz="2000" dirty="0">
                <a:latin typeface="微软雅黑" pitchFamily="34" charset="-122"/>
                <a:ea typeface="微软雅黑" pitchFamily="34" charset="-122"/>
              </a:rPr>
              <a:t>MOVS</a:t>
            </a:r>
            <a:r>
              <a:rPr lang="zh-CN" altLang="en-US" sz="2000" dirty="0">
                <a:latin typeface="微软雅黑" pitchFamily="34" charset="-122"/>
                <a:ea typeface="微软雅黑" pitchFamily="34" charset="-122"/>
              </a:rPr>
              <a:t>：符号扩展传送，如</a:t>
            </a:r>
            <a:r>
              <a:rPr lang="en-US" altLang="zh-CN" sz="2000" dirty="0" err="1">
                <a:latin typeface="微软雅黑" pitchFamily="34" charset="-122"/>
                <a:ea typeface="微软雅黑" pitchFamily="34" charset="-122"/>
              </a:rPr>
              <a:t>movsbw</a:t>
            </a:r>
            <a:r>
              <a:rPr lang="zh-CN" altLang="en-US"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movswl</a:t>
            </a:r>
            <a:r>
              <a:rPr lang="zh-CN" altLang="en-US" sz="2000" dirty="0">
                <a:latin typeface="微软雅黑" pitchFamily="34" charset="-122"/>
                <a:ea typeface="微软雅黑" pitchFamily="34" charset="-122"/>
              </a:rPr>
              <a:t>等</a:t>
            </a:r>
          </a:p>
          <a:p>
            <a:pPr marL="1371600" lvl="2" indent="-457200">
              <a:lnSpc>
                <a:spcPct val="110000"/>
              </a:lnSpc>
              <a:buFontTx/>
              <a:buNone/>
            </a:pPr>
            <a:r>
              <a:rPr lang="en-US" altLang="zh-CN" sz="2000" dirty="0">
                <a:latin typeface="微软雅黑" pitchFamily="34" charset="-122"/>
                <a:ea typeface="微软雅黑" pitchFamily="34" charset="-122"/>
              </a:rPr>
              <a:t>MOVZ</a:t>
            </a:r>
            <a:r>
              <a:rPr lang="zh-CN" altLang="en-US" sz="2000" dirty="0">
                <a:latin typeface="微软雅黑" pitchFamily="34" charset="-122"/>
                <a:ea typeface="微软雅黑" pitchFamily="34" charset="-122"/>
              </a:rPr>
              <a:t>：零扩展传送，如</a:t>
            </a:r>
            <a:r>
              <a:rPr lang="en-US" altLang="zh-CN" sz="2000" dirty="0" err="1">
                <a:latin typeface="微软雅黑" pitchFamily="34" charset="-122"/>
                <a:ea typeface="微软雅黑" pitchFamily="34" charset="-122"/>
              </a:rPr>
              <a:t>movzwl</a:t>
            </a:r>
            <a:r>
              <a:rPr lang="zh-CN" altLang="en-US"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movzbl</a:t>
            </a:r>
            <a:r>
              <a:rPr lang="zh-CN" altLang="en-US" sz="2000" dirty="0">
                <a:latin typeface="微软雅黑" pitchFamily="34" charset="-122"/>
                <a:ea typeface="微软雅黑" pitchFamily="34" charset="-122"/>
              </a:rPr>
              <a:t>等</a:t>
            </a:r>
          </a:p>
          <a:p>
            <a:pPr marL="1371600" lvl="2" indent="-457200">
              <a:lnSpc>
                <a:spcPct val="110000"/>
              </a:lnSpc>
              <a:buFontTx/>
              <a:buNone/>
            </a:pPr>
            <a:r>
              <a:rPr lang="en-US" altLang="zh-CN" sz="2000" dirty="0">
                <a:latin typeface="微软雅黑" pitchFamily="34" charset="-122"/>
                <a:ea typeface="微软雅黑" pitchFamily="34" charset="-122"/>
              </a:rPr>
              <a:t>XCHG</a:t>
            </a:r>
            <a:r>
              <a:rPr lang="zh-CN" altLang="en-US" sz="2000" dirty="0">
                <a:latin typeface="微软雅黑" pitchFamily="34" charset="-122"/>
                <a:ea typeface="微软雅黑" pitchFamily="34" charset="-122"/>
              </a:rPr>
              <a:t>：数据交换</a:t>
            </a:r>
          </a:p>
          <a:p>
            <a:pPr marL="1371600" lvl="2" indent="-457200">
              <a:lnSpc>
                <a:spcPct val="110000"/>
              </a:lnSpc>
              <a:buFontTx/>
              <a:buNone/>
            </a:pPr>
            <a:r>
              <a:rPr lang="en-US" altLang="zh-CN" sz="2000" dirty="0">
                <a:latin typeface="微软雅黑" pitchFamily="34" charset="-122"/>
                <a:ea typeface="微软雅黑" pitchFamily="34" charset="-122"/>
              </a:rPr>
              <a:t>PUSH/POP</a:t>
            </a:r>
            <a:r>
              <a:rPr lang="zh-CN" altLang="en-US" sz="2000" dirty="0">
                <a:latin typeface="微软雅黑" pitchFamily="34" charset="-122"/>
                <a:ea typeface="微软雅黑" pitchFamily="34" charset="-122"/>
              </a:rPr>
              <a:t>：</a:t>
            </a:r>
            <a:r>
              <a:rPr lang="zh-CN" altLang="en-US" sz="2000" dirty="0">
                <a:solidFill>
                  <a:srgbClr val="FF3300"/>
                </a:solidFill>
                <a:latin typeface="微软雅黑" pitchFamily="34" charset="-122"/>
                <a:ea typeface="微软雅黑" pitchFamily="34" charset="-122"/>
              </a:rPr>
              <a:t>入栈</a:t>
            </a:r>
            <a:r>
              <a:rPr lang="en-US" altLang="zh-CN" sz="2000" dirty="0">
                <a:solidFill>
                  <a:srgbClr val="FF3300"/>
                </a:solidFill>
                <a:latin typeface="微软雅黑" pitchFamily="34" charset="-122"/>
                <a:ea typeface="微软雅黑" pitchFamily="34" charset="-122"/>
              </a:rPr>
              <a:t>/</a:t>
            </a:r>
            <a:r>
              <a:rPr lang="zh-CN" altLang="en-US" sz="2000" dirty="0">
                <a:solidFill>
                  <a:srgbClr val="FF3300"/>
                </a:solidFill>
                <a:latin typeface="微软雅黑" pitchFamily="34" charset="-122"/>
                <a:ea typeface="微软雅黑" pitchFamily="34" charset="-122"/>
              </a:rPr>
              <a:t>出栈</a:t>
            </a:r>
            <a:r>
              <a:rPr lang="zh-CN" altLang="en-US" sz="2000" dirty="0">
                <a:latin typeface="微软雅黑" pitchFamily="34" charset="-122"/>
                <a:ea typeface="微软雅黑" pitchFamily="34" charset="-122"/>
              </a:rPr>
              <a:t>，如</a:t>
            </a:r>
            <a:r>
              <a:rPr lang="en-US" altLang="zh-CN" sz="2000" dirty="0" err="1">
                <a:latin typeface="微软雅黑" pitchFamily="34" charset="-122"/>
                <a:ea typeface="微软雅黑" pitchFamily="34" charset="-122"/>
              </a:rPr>
              <a:t>pushl,pushw,popl,popw</a:t>
            </a:r>
            <a:r>
              <a:rPr lang="zh-CN" altLang="en-US" sz="2000" dirty="0">
                <a:latin typeface="微软雅黑" pitchFamily="34" charset="-122"/>
                <a:ea typeface="微软雅黑" pitchFamily="34" charset="-122"/>
              </a:rPr>
              <a:t>等</a:t>
            </a:r>
          </a:p>
          <a:p>
            <a:pPr marL="838200" lvl="1" indent="-381000">
              <a:lnSpc>
                <a:spcPct val="110000"/>
              </a:lnSpc>
            </a:pPr>
            <a:r>
              <a:rPr lang="zh-CN" altLang="en-US" dirty="0">
                <a:latin typeface="微软雅黑" pitchFamily="34" charset="-122"/>
                <a:ea typeface="微软雅黑" pitchFamily="34" charset="-122"/>
              </a:rPr>
              <a:t>地址传送指令 </a:t>
            </a:r>
          </a:p>
          <a:p>
            <a:pPr marL="1371600" lvl="2" indent="-457200">
              <a:lnSpc>
                <a:spcPct val="110000"/>
              </a:lnSpc>
              <a:buFontTx/>
              <a:buNone/>
            </a:pPr>
            <a:r>
              <a:rPr lang="en-US" altLang="zh-CN" sz="2000" dirty="0">
                <a:latin typeface="微软雅黑" pitchFamily="34" charset="-122"/>
                <a:ea typeface="微软雅黑" pitchFamily="34" charset="-122"/>
              </a:rPr>
              <a:t>LEA</a:t>
            </a:r>
            <a:r>
              <a:rPr lang="zh-CN" altLang="en-US" sz="2000" dirty="0">
                <a:latin typeface="微软雅黑" pitchFamily="34" charset="-122"/>
                <a:ea typeface="微软雅黑" pitchFamily="34" charset="-122"/>
              </a:rPr>
              <a:t>：加载有效地址，如</a:t>
            </a:r>
            <a:r>
              <a:rPr lang="en-US" altLang="zh-CN" sz="2000" dirty="0" err="1">
                <a:latin typeface="微软雅黑" pitchFamily="34" charset="-122"/>
                <a:ea typeface="微软雅黑" pitchFamily="34" charset="-122"/>
              </a:rPr>
              <a:t>leal</a:t>
            </a: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edx</a:t>
            </a: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eax</a:t>
            </a: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eax</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的功能为</a:t>
            </a:r>
            <a:r>
              <a:rPr lang="en-US" altLang="zh-CN" sz="2000" dirty="0">
                <a:latin typeface="微软雅黑" pitchFamily="34" charset="-122"/>
                <a:ea typeface="微软雅黑" pitchFamily="34" charset="-122"/>
              </a:rPr>
              <a:t>R[</a:t>
            </a:r>
            <a:r>
              <a:rPr lang="en-US" altLang="zh-CN" sz="2000" dirty="0" err="1">
                <a:latin typeface="微软雅黑" pitchFamily="34" charset="-122"/>
                <a:ea typeface="微软雅黑" pitchFamily="34" charset="-122"/>
              </a:rPr>
              <a:t>eax</a:t>
            </a:r>
            <a:r>
              <a:rPr lang="en-US" altLang="zh-CN" sz="2000" dirty="0">
                <a:latin typeface="微软雅黑" pitchFamily="34" charset="-122"/>
                <a:ea typeface="微软雅黑" pitchFamily="34" charset="-122"/>
              </a:rPr>
              <a:t>]←R[</a:t>
            </a:r>
            <a:r>
              <a:rPr lang="en-US" altLang="zh-CN" sz="2000" dirty="0" err="1">
                <a:latin typeface="微软雅黑" pitchFamily="34" charset="-122"/>
                <a:ea typeface="微软雅黑" pitchFamily="34" charset="-122"/>
              </a:rPr>
              <a:t>edx</a:t>
            </a:r>
            <a:r>
              <a:rPr lang="en-US" altLang="zh-CN" sz="2000" dirty="0">
                <a:latin typeface="微软雅黑" pitchFamily="34" charset="-122"/>
                <a:ea typeface="微软雅黑" pitchFamily="34" charset="-122"/>
              </a:rPr>
              <a:t>]+R[</a:t>
            </a:r>
            <a:r>
              <a:rPr lang="en-US" altLang="zh-CN" sz="2000" dirty="0" err="1">
                <a:latin typeface="微软雅黑" pitchFamily="34" charset="-122"/>
                <a:ea typeface="微软雅黑" pitchFamily="34" charset="-122"/>
              </a:rPr>
              <a:t>eax</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，执行前，若</a:t>
            </a:r>
            <a:r>
              <a:rPr lang="en-US" altLang="zh-CN" sz="2000" dirty="0">
                <a:latin typeface="微软雅黑" pitchFamily="34" charset="-122"/>
                <a:ea typeface="微软雅黑" pitchFamily="34" charset="-122"/>
              </a:rPr>
              <a:t>R[</a:t>
            </a:r>
            <a:r>
              <a:rPr lang="en-US" altLang="zh-CN" sz="2000" dirty="0" err="1">
                <a:latin typeface="微软雅黑" pitchFamily="34" charset="-122"/>
                <a:ea typeface="微软雅黑" pitchFamily="34" charset="-122"/>
              </a:rPr>
              <a:t>edx</a:t>
            </a:r>
            <a:r>
              <a:rPr lang="en-US" altLang="zh-CN" sz="2000" dirty="0">
                <a:latin typeface="微软雅黑" pitchFamily="34" charset="-122"/>
                <a:ea typeface="微软雅黑" pitchFamily="34" charset="-122"/>
              </a:rPr>
              <a:t>]=</a:t>
            </a:r>
            <a:r>
              <a:rPr lang="en-US" altLang="zh-CN" sz="2000" i="1" dirty="0" err="1">
                <a:latin typeface="微软雅黑" pitchFamily="34" charset="-122"/>
                <a:ea typeface="微软雅黑" pitchFamily="34" charset="-122"/>
              </a:rPr>
              <a:t>i</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R[</a:t>
            </a:r>
            <a:r>
              <a:rPr lang="en-US" altLang="zh-CN" sz="2000" dirty="0" err="1">
                <a:latin typeface="微软雅黑" pitchFamily="34" charset="-122"/>
                <a:ea typeface="微软雅黑" pitchFamily="34" charset="-122"/>
              </a:rPr>
              <a:t>eax</a:t>
            </a:r>
            <a:r>
              <a:rPr lang="en-US" altLang="zh-CN" sz="2000" dirty="0">
                <a:latin typeface="微软雅黑" pitchFamily="34" charset="-122"/>
                <a:ea typeface="微软雅黑" pitchFamily="34" charset="-122"/>
              </a:rPr>
              <a:t>]=</a:t>
            </a:r>
            <a:r>
              <a:rPr lang="en-US" altLang="zh-CN" sz="2000" i="1" dirty="0">
                <a:latin typeface="微软雅黑" pitchFamily="34" charset="-122"/>
                <a:ea typeface="微软雅黑" pitchFamily="34" charset="-122"/>
              </a:rPr>
              <a:t>j</a:t>
            </a:r>
            <a:r>
              <a:rPr lang="zh-CN" altLang="en-US" sz="2000" dirty="0">
                <a:latin typeface="微软雅黑" pitchFamily="34" charset="-122"/>
                <a:ea typeface="微软雅黑" pitchFamily="34" charset="-122"/>
              </a:rPr>
              <a:t>，则指令执行后，</a:t>
            </a:r>
            <a:r>
              <a:rPr lang="en-US" altLang="zh-CN" sz="2000" dirty="0">
                <a:latin typeface="微软雅黑" pitchFamily="34" charset="-122"/>
                <a:ea typeface="微软雅黑" pitchFamily="34" charset="-122"/>
              </a:rPr>
              <a:t>R[</a:t>
            </a:r>
            <a:r>
              <a:rPr lang="en-US" altLang="zh-CN" sz="2000" dirty="0" err="1">
                <a:latin typeface="微软雅黑" pitchFamily="34" charset="-122"/>
                <a:ea typeface="微软雅黑" pitchFamily="34" charset="-122"/>
              </a:rPr>
              <a:t>eax</a:t>
            </a:r>
            <a:r>
              <a:rPr lang="en-US" altLang="zh-CN" sz="2000" dirty="0">
                <a:latin typeface="微软雅黑" pitchFamily="34" charset="-122"/>
                <a:ea typeface="微软雅黑" pitchFamily="34" charset="-122"/>
              </a:rPr>
              <a:t>]=</a:t>
            </a:r>
            <a:r>
              <a:rPr lang="en-US" altLang="zh-CN" sz="2000" i="1" dirty="0" err="1">
                <a:latin typeface="微软雅黑" pitchFamily="34" charset="-122"/>
                <a:ea typeface="微软雅黑" pitchFamily="34" charset="-122"/>
              </a:rPr>
              <a:t>i</a:t>
            </a:r>
            <a:r>
              <a:rPr lang="en-US" altLang="zh-CN" sz="2000" dirty="0" err="1">
                <a:latin typeface="微软雅黑" pitchFamily="34" charset="-122"/>
                <a:ea typeface="微软雅黑" pitchFamily="34" charset="-122"/>
              </a:rPr>
              <a:t>+</a:t>
            </a:r>
            <a:r>
              <a:rPr lang="en-US" altLang="zh-CN" sz="2000" i="1" dirty="0" err="1">
                <a:latin typeface="微软雅黑" pitchFamily="34" charset="-122"/>
                <a:ea typeface="微软雅黑" pitchFamily="34" charset="-122"/>
              </a:rPr>
              <a:t>j</a:t>
            </a:r>
            <a:r>
              <a:rPr lang="en-US" altLang="zh-CN" sz="2000" dirty="0">
                <a:latin typeface="微软雅黑" pitchFamily="34" charset="-122"/>
                <a:ea typeface="微软雅黑" pitchFamily="34" charset="-122"/>
              </a:rPr>
              <a:t> </a:t>
            </a:r>
            <a:endParaRPr lang="zh-CN" altLang="en-US" sz="2000" dirty="0">
              <a:latin typeface="微软雅黑" pitchFamily="34" charset="-122"/>
              <a:ea typeface="微软雅黑" pitchFamily="34" charset="-122"/>
            </a:endParaRPr>
          </a:p>
          <a:p>
            <a:pPr marL="838200" lvl="1" indent="-381000">
              <a:lnSpc>
                <a:spcPct val="110000"/>
              </a:lnSpc>
            </a:pPr>
            <a:r>
              <a:rPr lang="zh-CN" altLang="en-US" dirty="0">
                <a:latin typeface="微软雅黑" pitchFamily="34" charset="-122"/>
                <a:ea typeface="微软雅黑" pitchFamily="34" charset="-122"/>
              </a:rPr>
              <a:t>输入输出指令 </a:t>
            </a:r>
          </a:p>
          <a:p>
            <a:pPr marL="1371600" lvl="2" indent="-457200">
              <a:lnSpc>
                <a:spcPct val="110000"/>
              </a:lnSpc>
              <a:buFontTx/>
              <a:buNone/>
            </a:pPr>
            <a:r>
              <a:rPr lang="en-US" altLang="zh-CN" sz="2000" dirty="0">
                <a:latin typeface="微软雅黑" pitchFamily="34" charset="-122"/>
                <a:ea typeface="微软雅黑" pitchFamily="34" charset="-122"/>
              </a:rPr>
              <a:t>IN</a:t>
            </a:r>
            <a:r>
              <a:rPr lang="zh-CN" altLang="en-US" sz="2000" dirty="0">
                <a:latin typeface="微软雅黑" pitchFamily="34" charset="-122"/>
                <a:ea typeface="微软雅黑" pitchFamily="34" charset="-122"/>
              </a:rPr>
              <a:t>和</a:t>
            </a:r>
            <a:r>
              <a:rPr lang="en-US" altLang="zh-CN" sz="2000" dirty="0">
                <a:latin typeface="微软雅黑" pitchFamily="34" charset="-122"/>
                <a:ea typeface="微软雅黑" pitchFamily="34" charset="-122"/>
              </a:rPr>
              <a:t>OUT</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I/O</a:t>
            </a:r>
            <a:r>
              <a:rPr lang="zh-CN" altLang="en-US" sz="2000" dirty="0">
                <a:latin typeface="微软雅黑" pitchFamily="34" charset="-122"/>
                <a:ea typeface="微软雅黑" pitchFamily="34" charset="-122"/>
              </a:rPr>
              <a:t>端口与寄存器之间的交换</a:t>
            </a:r>
          </a:p>
          <a:p>
            <a:pPr marL="838200" lvl="1" indent="-381000">
              <a:lnSpc>
                <a:spcPct val="110000"/>
              </a:lnSpc>
            </a:pPr>
            <a:r>
              <a:rPr lang="zh-CN" altLang="en-US" dirty="0">
                <a:latin typeface="微软雅黑" pitchFamily="34" charset="-122"/>
                <a:ea typeface="微软雅黑" pitchFamily="34" charset="-122"/>
              </a:rPr>
              <a:t>标志传送指令</a:t>
            </a:r>
          </a:p>
          <a:p>
            <a:pPr marL="1371600" lvl="2" indent="-457200">
              <a:lnSpc>
                <a:spcPct val="110000"/>
              </a:lnSpc>
              <a:buFontTx/>
              <a:buNone/>
            </a:pPr>
            <a:r>
              <a:rPr lang="en-US" altLang="zh-CN" sz="2000" dirty="0">
                <a:latin typeface="微软雅黑" pitchFamily="34" charset="-122"/>
                <a:ea typeface="微软雅黑" pitchFamily="34" charset="-122"/>
              </a:rPr>
              <a:t>PUSHF</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POPF</a:t>
            </a:r>
            <a:r>
              <a:rPr lang="zh-CN" altLang="en-US" sz="2000" dirty="0">
                <a:latin typeface="微软雅黑" pitchFamily="34" charset="-122"/>
                <a:ea typeface="微软雅黑" pitchFamily="34" charset="-122"/>
              </a:rPr>
              <a:t>：将</a:t>
            </a:r>
            <a:r>
              <a:rPr lang="en-US" altLang="zh-CN" sz="2000" dirty="0">
                <a:latin typeface="微软雅黑" pitchFamily="34" charset="-122"/>
                <a:ea typeface="微软雅黑" pitchFamily="34" charset="-122"/>
              </a:rPr>
              <a:t>EFLAG</a:t>
            </a:r>
            <a:r>
              <a:rPr lang="zh-CN" altLang="en-US" sz="2000" dirty="0">
                <a:latin typeface="微软雅黑" pitchFamily="34" charset="-122"/>
                <a:ea typeface="微软雅黑" pitchFamily="34" charset="-122"/>
              </a:rPr>
              <a:t>压栈，或将栈顶内容送</a:t>
            </a:r>
            <a:r>
              <a:rPr lang="en-US" altLang="zh-CN" sz="2000" dirty="0">
                <a:latin typeface="微软雅黑" pitchFamily="34" charset="-122"/>
                <a:ea typeface="微软雅黑" pitchFamily="34" charset="-122"/>
              </a:rPr>
              <a:t>EFLAG</a:t>
            </a:r>
            <a:r>
              <a:rPr lang="en-US" altLang="zh-CN" sz="2000" dirty="0"/>
              <a:t> </a:t>
            </a:r>
            <a:endParaRPr lang="zh-CN" altLang="en-US" sz="2000" dirty="0"/>
          </a:p>
        </p:txBody>
      </p:sp>
    </p:spTree>
    <p:extLst>
      <p:ext uri="{BB962C8B-B14F-4D97-AF65-F5344CB8AC3E}">
        <p14:creationId xmlns:p14="http://schemas.microsoft.com/office/powerpoint/2010/main" val="2735857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9523">
                                            <p:txEl>
                                              <p:pRg st="2" end="2"/>
                                            </p:txEl>
                                          </p:spTgt>
                                        </p:tgtEl>
                                        <p:attrNameLst>
                                          <p:attrName>style.visibility</p:attrName>
                                        </p:attrNameLst>
                                      </p:cBhvr>
                                      <p:to>
                                        <p:strVal val="visible"/>
                                      </p:to>
                                    </p:set>
                                    <p:animEffect transition="in" filter="blinds(horizontal)">
                                      <p:cBhvr>
                                        <p:cTn id="7" dur="500"/>
                                        <p:tgtEl>
                                          <p:spTgt spid="61952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9523">
                                            <p:txEl>
                                              <p:pRg st="3" end="3"/>
                                            </p:txEl>
                                          </p:spTgt>
                                        </p:tgtEl>
                                        <p:attrNameLst>
                                          <p:attrName>style.visibility</p:attrName>
                                        </p:attrNameLst>
                                      </p:cBhvr>
                                      <p:to>
                                        <p:strVal val="visible"/>
                                      </p:to>
                                    </p:set>
                                    <p:animEffect transition="in" filter="blinds(horizontal)">
                                      <p:cBhvr>
                                        <p:cTn id="12" dur="500"/>
                                        <p:tgtEl>
                                          <p:spTgt spid="61952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9523">
                                            <p:txEl>
                                              <p:pRg st="4" end="4"/>
                                            </p:txEl>
                                          </p:spTgt>
                                        </p:tgtEl>
                                        <p:attrNameLst>
                                          <p:attrName>style.visibility</p:attrName>
                                        </p:attrNameLst>
                                      </p:cBhvr>
                                      <p:to>
                                        <p:strVal val="visible"/>
                                      </p:to>
                                    </p:set>
                                    <p:animEffect transition="in" filter="blinds(horizontal)">
                                      <p:cBhvr>
                                        <p:cTn id="17" dur="500"/>
                                        <p:tgtEl>
                                          <p:spTgt spid="61952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19523">
                                            <p:txEl>
                                              <p:pRg st="5" end="5"/>
                                            </p:txEl>
                                          </p:spTgt>
                                        </p:tgtEl>
                                        <p:attrNameLst>
                                          <p:attrName>style.visibility</p:attrName>
                                        </p:attrNameLst>
                                      </p:cBhvr>
                                      <p:to>
                                        <p:strVal val="visible"/>
                                      </p:to>
                                    </p:set>
                                    <p:animEffect transition="in" filter="blinds(horizontal)">
                                      <p:cBhvr>
                                        <p:cTn id="22" dur="500"/>
                                        <p:tgtEl>
                                          <p:spTgt spid="61952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19523">
                                            <p:txEl>
                                              <p:pRg st="6" end="6"/>
                                            </p:txEl>
                                          </p:spTgt>
                                        </p:tgtEl>
                                        <p:attrNameLst>
                                          <p:attrName>style.visibility</p:attrName>
                                        </p:attrNameLst>
                                      </p:cBhvr>
                                      <p:to>
                                        <p:strVal val="visible"/>
                                      </p:to>
                                    </p:set>
                                    <p:animEffect transition="in" filter="blinds(horizontal)">
                                      <p:cBhvr>
                                        <p:cTn id="27" dur="500"/>
                                        <p:tgtEl>
                                          <p:spTgt spid="61952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19523">
                                            <p:txEl>
                                              <p:pRg st="8" end="8"/>
                                            </p:txEl>
                                          </p:spTgt>
                                        </p:tgtEl>
                                        <p:attrNameLst>
                                          <p:attrName>style.visibility</p:attrName>
                                        </p:attrNameLst>
                                      </p:cBhvr>
                                      <p:to>
                                        <p:strVal val="visible"/>
                                      </p:to>
                                    </p:set>
                                    <p:animEffect transition="in" filter="blinds(horizontal)">
                                      <p:cBhvr>
                                        <p:cTn id="32" dur="500"/>
                                        <p:tgtEl>
                                          <p:spTgt spid="61952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19523">
                                            <p:txEl>
                                              <p:pRg st="10" end="10"/>
                                            </p:txEl>
                                          </p:spTgt>
                                        </p:tgtEl>
                                        <p:attrNameLst>
                                          <p:attrName>style.visibility</p:attrName>
                                        </p:attrNameLst>
                                      </p:cBhvr>
                                      <p:to>
                                        <p:strVal val="visible"/>
                                      </p:to>
                                    </p:set>
                                    <p:animEffect transition="in" filter="blinds(horizontal)">
                                      <p:cBhvr>
                                        <p:cTn id="37" dur="500"/>
                                        <p:tgtEl>
                                          <p:spTgt spid="619523">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19523">
                                            <p:txEl>
                                              <p:pRg st="12" end="12"/>
                                            </p:txEl>
                                          </p:spTgt>
                                        </p:tgtEl>
                                        <p:attrNameLst>
                                          <p:attrName>style.visibility</p:attrName>
                                        </p:attrNameLst>
                                      </p:cBhvr>
                                      <p:to>
                                        <p:strVal val="visible"/>
                                      </p:to>
                                    </p:set>
                                    <p:animEffect transition="in" filter="blinds(horizontal)">
                                      <p:cBhvr>
                                        <p:cTn id="42" dur="500"/>
                                        <p:tgtEl>
                                          <p:spTgt spid="61952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nvPr>
        </p:nvSpPr>
        <p:spPr>
          <a:xfrm>
            <a:off x="476250" y="98425"/>
            <a:ext cx="8229600" cy="561975"/>
          </a:xfrm>
        </p:spPr>
        <p:txBody>
          <a:bodyPr/>
          <a:lstStyle/>
          <a:p>
            <a:r>
              <a:rPr lang="en-US" altLang="zh-CN" sz="3600"/>
              <a:t>IA-32</a:t>
            </a:r>
            <a:r>
              <a:rPr lang="zh-CN" altLang="en-US" sz="3600"/>
              <a:t>常用指令类型</a:t>
            </a:r>
          </a:p>
        </p:txBody>
      </p:sp>
      <p:sp>
        <p:nvSpPr>
          <p:cNvPr id="622595" name="Rectangle 3"/>
          <p:cNvSpPr>
            <a:spLocks noGrp="1" noChangeArrowheads="1"/>
          </p:cNvSpPr>
          <p:nvPr>
            <p:ph type="body" idx="1"/>
          </p:nvPr>
        </p:nvSpPr>
        <p:spPr>
          <a:xfrm>
            <a:off x="206375" y="836613"/>
            <a:ext cx="8596313" cy="5741987"/>
          </a:xfrm>
        </p:spPr>
        <p:txBody>
          <a:bodyPr/>
          <a:lstStyle/>
          <a:p>
            <a:pPr>
              <a:lnSpc>
                <a:spcPct val="110000"/>
              </a:lnSpc>
              <a:buFontTx/>
              <a:buNone/>
            </a:pP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2</a:t>
            </a:r>
            <a:r>
              <a:rPr lang="zh-CN" altLang="en-US" sz="2000">
                <a:latin typeface="微软雅黑" pitchFamily="34" charset="-122"/>
                <a:ea typeface="微软雅黑" pitchFamily="34" charset="-122"/>
              </a:rPr>
              <a:t>）定点算术运算指令</a:t>
            </a:r>
          </a:p>
          <a:p>
            <a:pPr lvl="1">
              <a:lnSpc>
                <a:spcPct val="110000"/>
              </a:lnSpc>
            </a:pPr>
            <a:r>
              <a:rPr lang="zh-CN" altLang="en-US">
                <a:latin typeface="微软雅黑" pitchFamily="34" charset="-122"/>
                <a:ea typeface="微软雅黑" pitchFamily="34" charset="-122"/>
              </a:rPr>
              <a:t>加 </a:t>
            </a:r>
            <a:r>
              <a:rPr lang="en-US" altLang="zh-CN">
                <a:latin typeface="微软雅黑" pitchFamily="34" charset="-122"/>
                <a:ea typeface="微软雅黑" pitchFamily="34" charset="-122"/>
              </a:rPr>
              <a:t>/ </a:t>
            </a:r>
            <a:r>
              <a:rPr lang="zh-CN" altLang="en-US">
                <a:latin typeface="微软雅黑" pitchFamily="34" charset="-122"/>
                <a:ea typeface="微软雅黑" pitchFamily="34" charset="-122"/>
              </a:rPr>
              <a:t>减运算（影响标志、不区分无</a:t>
            </a:r>
            <a:r>
              <a:rPr lang="en-US" altLang="zh-CN">
                <a:latin typeface="微软雅黑" pitchFamily="34" charset="-122"/>
                <a:ea typeface="微软雅黑" pitchFamily="34" charset="-122"/>
              </a:rPr>
              <a:t>/</a:t>
            </a:r>
            <a:r>
              <a:rPr lang="zh-CN" altLang="en-US">
                <a:latin typeface="微软雅黑" pitchFamily="34" charset="-122"/>
                <a:ea typeface="微软雅黑" pitchFamily="34" charset="-122"/>
              </a:rPr>
              <a:t>带符号）</a:t>
            </a:r>
          </a:p>
          <a:p>
            <a:pPr lvl="2">
              <a:lnSpc>
                <a:spcPct val="110000"/>
              </a:lnSpc>
              <a:buFontTx/>
              <a:buNone/>
            </a:pPr>
            <a:r>
              <a:rPr lang="en-US" altLang="zh-CN" sz="2000">
                <a:latin typeface="微软雅黑" pitchFamily="34" charset="-122"/>
                <a:ea typeface="微软雅黑" pitchFamily="34" charset="-122"/>
              </a:rPr>
              <a:t>ADD</a:t>
            </a:r>
            <a:r>
              <a:rPr lang="zh-CN" altLang="en-US" sz="2000">
                <a:latin typeface="微软雅黑" pitchFamily="34" charset="-122"/>
                <a:ea typeface="微软雅黑" pitchFamily="34" charset="-122"/>
              </a:rPr>
              <a:t>：加，包括</a:t>
            </a:r>
            <a:r>
              <a:rPr lang="en-US" altLang="zh-CN" sz="2000">
                <a:latin typeface="微软雅黑" pitchFamily="34" charset="-122"/>
                <a:ea typeface="微软雅黑" pitchFamily="34" charset="-122"/>
              </a:rPr>
              <a:t>addb</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addw</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addl</a:t>
            </a:r>
            <a:r>
              <a:rPr lang="zh-CN" altLang="en-US" sz="2000">
                <a:latin typeface="微软雅黑" pitchFamily="34" charset="-122"/>
                <a:ea typeface="微软雅黑" pitchFamily="34" charset="-122"/>
              </a:rPr>
              <a:t>等</a:t>
            </a:r>
          </a:p>
          <a:p>
            <a:pPr lvl="2">
              <a:lnSpc>
                <a:spcPct val="110000"/>
              </a:lnSpc>
              <a:buFontTx/>
              <a:buNone/>
            </a:pPr>
            <a:r>
              <a:rPr lang="en-US" altLang="zh-CN" sz="2000">
                <a:latin typeface="微软雅黑" pitchFamily="34" charset="-122"/>
                <a:ea typeface="微软雅黑" pitchFamily="34" charset="-122"/>
              </a:rPr>
              <a:t>SUB</a:t>
            </a:r>
            <a:r>
              <a:rPr lang="zh-CN" altLang="en-US" sz="2000">
                <a:latin typeface="微软雅黑" pitchFamily="34" charset="-122"/>
                <a:ea typeface="微软雅黑" pitchFamily="34" charset="-122"/>
              </a:rPr>
              <a:t>：减，包括</a:t>
            </a:r>
            <a:r>
              <a:rPr lang="en-US" altLang="zh-CN" sz="2000">
                <a:latin typeface="微软雅黑" pitchFamily="34" charset="-122"/>
                <a:ea typeface="微软雅黑" pitchFamily="34" charset="-122"/>
              </a:rPr>
              <a:t>subb</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subw</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subl</a:t>
            </a:r>
            <a:r>
              <a:rPr lang="zh-CN" altLang="en-US" sz="2000">
                <a:latin typeface="微软雅黑" pitchFamily="34" charset="-122"/>
                <a:ea typeface="微软雅黑" pitchFamily="34" charset="-122"/>
              </a:rPr>
              <a:t>等</a:t>
            </a:r>
          </a:p>
          <a:p>
            <a:pPr lvl="1">
              <a:lnSpc>
                <a:spcPct val="110000"/>
              </a:lnSpc>
            </a:pPr>
            <a:r>
              <a:rPr lang="zh-CN" altLang="en-US">
                <a:latin typeface="微软雅黑" pitchFamily="34" charset="-122"/>
                <a:ea typeface="微软雅黑" pitchFamily="34" charset="-122"/>
              </a:rPr>
              <a:t>增</a:t>
            </a:r>
            <a:r>
              <a:rPr lang="en-US" altLang="zh-CN">
                <a:latin typeface="微软雅黑" pitchFamily="34" charset="-122"/>
                <a:ea typeface="微软雅黑" pitchFamily="34" charset="-122"/>
              </a:rPr>
              <a:t>1 / </a:t>
            </a:r>
            <a:r>
              <a:rPr lang="zh-CN" altLang="en-US">
                <a:latin typeface="微软雅黑" pitchFamily="34" charset="-122"/>
                <a:ea typeface="微软雅黑" pitchFamily="34" charset="-122"/>
              </a:rPr>
              <a:t>减</a:t>
            </a:r>
            <a:r>
              <a:rPr lang="en-US" altLang="zh-CN">
                <a:latin typeface="微软雅黑" pitchFamily="34" charset="-122"/>
                <a:ea typeface="微软雅黑" pitchFamily="34" charset="-122"/>
              </a:rPr>
              <a:t>1</a:t>
            </a:r>
            <a:r>
              <a:rPr lang="zh-CN" altLang="en-US">
                <a:latin typeface="微软雅黑" pitchFamily="34" charset="-122"/>
                <a:ea typeface="微软雅黑" pitchFamily="34" charset="-122"/>
              </a:rPr>
              <a:t>运算（影响除</a:t>
            </a:r>
            <a:r>
              <a:rPr lang="en-US" altLang="zh-CN">
                <a:latin typeface="微软雅黑" pitchFamily="34" charset="-122"/>
                <a:ea typeface="微软雅黑" pitchFamily="34" charset="-122"/>
              </a:rPr>
              <a:t>CF</a:t>
            </a:r>
            <a:r>
              <a:rPr lang="zh-CN" altLang="en-US">
                <a:latin typeface="微软雅黑" pitchFamily="34" charset="-122"/>
                <a:ea typeface="微软雅黑" pitchFamily="34" charset="-122"/>
              </a:rPr>
              <a:t>以外的标志、不区分无</a:t>
            </a:r>
            <a:r>
              <a:rPr lang="en-US" altLang="zh-CN">
                <a:latin typeface="微软雅黑" pitchFamily="34" charset="-122"/>
                <a:ea typeface="微软雅黑" pitchFamily="34" charset="-122"/>
              </a:rPr>
              <a:t>/</a:t>
            </a:r>
            <a:r>
              <a:rPr lang="zh-CN" altLang="en-US">
                <a:latin typeface="微软雅黑" pitchFamily="34" charset="-122"/>
                <a:ea typeface="微软雅黑" pitchFamily="34" charset="-122"/>
              </a:rPr>
              <a:t>带符号）</a:t>
            </a:r>
          </a:p>
          <a:p>
            <a:pPr lvl="2">
              <a:lnSpc>
                <a:spcPct val="110000"/>
              </a:lnSpc>
              <a:buFontTx/>
              <a:buNone/>
            </a:pPr>
            <a:r>
              <a:rPr lang="en-US" altLang="zh-CN" sz="2000">
                <a:latin typeface="微软雅黑" pitchFamily="34" charset="-122"/>
                <a:ea typeface="微软雅黑" pitchFamily="34" charset="-122"/>
              </a:rPr>
              <a:t>INC</a:t>
            </a:r>
            <a:r>
              <a:rPr lang="zh-CN" altLang="en-US" sz="2000">
                <a:latin typeface="微软雅黑" pitchFamily="34" charset="-122"/>
                <a:ea typeface="微软雅黑" pitchFamily="34" charset="-122"/>
              </a:rPr>
              <a:t>：加，包括</a:t>
            </a:r>
            <a:r>
              <a:rPr lang="en-US" altLang="zh-CN" sz="2000">
                <a:latin typeface="微软雅黑" pitchFamily="34" charset="-122"/>
                <a:ea typeface="微软雅黑" pitchFamily="34" charset="-122"/>
              </a:rPr>
              <a:t>incb</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incw</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incl</a:t>
            </a:r>
            <a:r>
              <a:rPr lang="zh-CN" altLang="en-US" sz="2000">
                <a:latin typeface="微软雅黑" pitchFamily="34" charset="-122"/>
                <a:ea typeface="微软雅黑" pitchFamily="34" charset="-122"/>
              </a:rPr>
              <a:t>等</a:t>
            </a:r>
          </a:p>
          <a:p>
            <a:pPr lvl="2">
              <a:lnSpc>
                <a:spcPct val="110000"/>
              </a:lnSpc>
              <a:buFontTx/>
              <a:buNone/>
            </a:pPr>
            <a:r>
              <a:rPr lang="en-US" altLang="zh-CN" sz="2000">
                <a:latin typeface="微软雅黑" pitchFamily="34" charset="-122"/>
                <a:ea typeface="微软雅黑" pitchFamily="34" charset="-122"/>
              </a:rPr>
              <a:t>DEC</a:t>
            </a:r>
            <a:r>
              <a:rPr lang="zh-CN" altLang="en-US" sz="2000">
                <a:latin typeface="微软雅黑" pitchFamily="34" charset="-122"/>
                <a:ea typeface="微软雅黑" pitchFamily="34" charset="-122"/>
              </a:rPr>
              <a:t>：减，包括</a:t>
            </a:r>
            <a:r>
              <a:rPr lang="en-US" altLang="zh-CN" sz="2000">
                <a:latin typeface="微软雅黑" pitchFamily="34" charset="-122"/>
                <a:ea typeface="微软雅黑" pitchFamily="34" charset="-122"/>
              </a:rPr>
              <a:t>decb</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decw</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decl</a:t>
            </a:r>
            <a:r>
              <a:rPr lang="zh-CN" altLang="en-US" sz="2000">
                <a:latin typeface="微软雅黑" pitchFamily="34" charset="-122"/>
                <a:ea typeface="微软雅黑" pitchFamily="34" charset="-122"/>
              </a:rPr>
              <a:t>等</a:t>
            </a:r>
          </a:p>
          <a:p>
            <a:pPr lvl="1">
              <a:lnSpc>
                <a:spcPct val="110000"/>
              </a:lnSpc>
            </a:pPr>
            <a:r>
              <a:rPr lang="zh-CN" altLang="en-US">
                <a:latin typeface="微软雅黑" pitchFamily="34" charset="-122"/>
                <a:ea typeface="微软雅黑" pitchFamily="34" charset="-122"/>
              </a:rPr>
              <a:t>取负运算（影响标志、若对</a:t>
            </a:r>
            <a:r>
              <a:rPr lang="en-US" altLang="zh-CN">
                <a:latin typeface="微软雅黑" pitchFamily="34" charset="-122"/>
                <a:ea typeface="微软雅黑" pitchFamily="34" charset="-122"/>
              </a:rPr>
              <a:t>0</a:t>
            </a:r>
            <a:r>
              <a:rPr lang="zh-CN" altLang="en-US">
                <a:latin typeface="微软雅黑" pitchFamily="34" charset="-122"/>
                <a:ea typeface="微软雅黑" pitchFamily="34" charset="-122"/>
              </a:rPr>
              <a:t>取负，则结果为</a:t>
            </a:r>
            <a:r>
              <a:rPr lang="en-US" altLang="zh-CN">
                <a:latin typeface="微软雅黑" pitchFamily="34" charset="-122"/>
                <a:ea typeface="微软雅黑" pitchFamily="34" charset="-122"/>
              </a:rPr>
              <a:t>0/CF=0,</a:t>
            </a:r>
            <a:r>
              <a:rPr lang="zh-CN" altLang="en-US">
                <a:latin typeface="微软雅黑" pitchFamily="34" charset="-122"/>
                <a:ea typeface="微软雅黑" pitchFamily="34" charset="-122"/>
              </a:rPr>
              <a:t>否则</a:t>
            </a:r>
            <a:r>
              <a:rPr lang="en-US" altLang="zh-CN">
                <a:latin typeface="微软雅黑" pitchFamily="34" charset="-122"/>
                <a:ea typeface="微软雅黑" pitchFamily="34" charset="-122"/>
              </a:rPr>
              <a:t>CF=1</a:t>
            </a:r>
            <a:r>
              <a:rPr lang="zh-CN" altLang="en-US">
                <a:latin typeface="微软雅黑" pitchFamily="34" charset="-122"/>
                <a:ea typeface="微软雅黑" pitchFamily="34" charset="-122"/>
              </a:rPr>
              <a:t>）</a:t>
            </a:r>
          </a:p>
          <a:p>
            <a:pPr lvl="2">
              <a:lnSpc>
                <a:spcPct val="110000"/>
              </a:lnSpc>
              <a:buFontTx/>
              <a:buNone/>
            </a:pPr>
            <a:r>
              <a:rPr lang="en-US" altLang="zh-CN" sz="2000">
                <a:latin typeface="微软雅黑" pitchFamily="34" charset="-122"/>
                <a:ea typeface="微软雅黑" pitchFamily="34" charset="-122"/>
              </a:rPr>
              <a:t>NEG</a:t>
            </a:r>
            <a:r>
              <a:rPr lang="zh-CN" altLang="en-US" sz="2000">
                <a:latin typeface="微软雅黑" pitchFamily="34" charset="-122"/>
                <a:ea typeface="微软雅黑" pitchFamily="34" charset="-122"/>
              </a:rPr>
              <a:t>：取负，包括</a:t>
            </a:r>
            <a:r>
              <a:rPr lang="en-US" altLang="zh-CN" sz="2000">
                <a:latin typeface="微软雅黑" pitchFamily="34" charset="-122"/>
                <a:ea typeface="微软雅黑" pitchFamily="34" charset="-122"/>
              </a:rPr>
              <a:t>negb</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negw</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negl</a:t>
            </a:r>
            <a:r>
              <a:rPr lang="zh-CN" altLang="en-US" sz="2000">
                <a:latin typeface="微软雅黑" pitchFamily="34" charset="-122"/>
                <a:ea typeface="微软雅黑" pitchFamily="34" charset="-122"/>
              </a:rPr>
              <a:t>等</a:t>
            </a:r>
          </a:p>
          <a:p>
            <a:pPr lvl="1">
              <a:lnSpc>
                <a:spcPct val="110000"/>
              </a:lnSpc>
            </a:pPr>
            <a:r>
              <a:rPr lang="zh-CN" altLang="en-US">
                <a:latin typeface="微软雅黑" pitchFamily="34" charset="-122"/>
                <a:ea typeface="微软雅黑" pitchFamily="34" charset="-122"/>
              </a:rPr>
              <a:t>比较运算（做减法得到标志、不区分无</a:t>
            </a:r>
            <a:r>
              <a:rPr lang="en-US" altLang="zh-CN">
                <a:latin typeface="微软雅黑" pitchFamily="34" charset="-122"/>
                <a:ea typeface="微软雅黑" pitchFamily="34" charset="-122"/>
              </a:rPr>
              <a:t>/</a:t>
            </a:r>
            <a:r>
              <a:rPr lang="zh-CN" altLang="en-US">
                <a:latin typeface="微软雅黑" pitchFamily="34" charset="-122"/>
                <a:ea typeface="微软雅黑" pitchFamily="34" charset="-122"/>
              </a:rPr>
              <a:t>带符号）</a:t>
            </a:r>
          </a:p>
          <a:p>
            <a:pPr lvl="2">
              <a:lnSpc>
                <a:spcPct val="110000"/>
              </a:lnSpc>
              <a:buFontTx/>
              <a:buNone/>
            </a:pPr>
            <a:r>
              <a:rPr lang="en-US" altLang="zh-CN" sz="2000">
                <a:latin typeface="微软雅黑" pitchFamily="34" charset="-122"/>
                <a:ea typeface="微软雅黑" pitchFamily="34" charset="-122"/>
              </a:rPr>
              <a:t>CMP</a:t>
            </a:r>
            <a:r>
              <a:rPr lang="zh-CN" altLang="en-US" sz="2000">
                <a:latin typeface="微软雅黑" pitchFamily="34" charset="-122"/>
                <a:ea typeface="微软雅黑" pitchFamily="34" charset="-122"/>
              </a:rPr>
              <a:t>：比较，包括</a:t>
            </a:r>
            <a:r>
              <a:rPr lang="en-US" altLang="zh-CN" sz="2000">
                <a:latin typeface="微软雅黑" pitchFamily="34" charset="-122"/>
                <a:ea typeface="微软雅黑" pitchFamily="34" charset="-122"/>
              </a:rPr>
              <a:t>cmpb</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cmpw</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cmpl</a:t>
            </a:r>
            <a:r>
              <a:rPr lang="zh-CN" altLang="en-US" sz="2000">
                <a:latin typeface="微软雅黑" pitchFamily="34" charset="-122"/>
                <a:ea typeface="微软雅黑" pitchFamily="34" charset="-122"/>
              </a:rPr>
              <a:t>等</a:t>
            </a:r>
          </a:p>
          <a:p>
            <a:pPr lvl="1">
              <a:lnSpc>
                <a:spcPct val="110000"/>
              </a:lnSpc>
            </a:pPr>
            <a:r>
              <a:rPr lang="zh-CN" altLang="en-US">
                <a:latin typeface="微软雅黑" pitchFamily="34" charset="-122"/>
                <a:ea typeface="微软雅黑" pitchFamily="34" charset="-122"/>
              </a:rPr>
              <a:t>乘 </a:t>
            </a:r>
            <a:r>
              <a:rPr lang="en-US" altLang="zh-CN">
                <a:latin typeface="微软雅黑" pitchFamily="34" charset="-122"/>
                <a:ea typeface="微软雅黑" pitchFamily="34" charset="-122"/>
              </a:rPr>
              <a:t>/ </a:t>
            </a:r>
            <a:r>
              <a:rPr lang="zh-CN" altLang="en-US">
                <a:latin typeface="微软雅黑" pitchFamily="34" charset="-122"/>
                <a:ea typeface="微软雅黑" pitchFamily="34" charset="-122"/>
              </a:rPr>
              <a:t>除运算（</a:t>
            </a:r>
            <a:r>
              <a:rPr lang="zh-CN" altLang="en-US">
                <a:solidFill>
                  <a:srgbClr val="FF3300"/>
                </a:solidFill>
                <a:latin typeface="微软雅黑" pitchFamily="34" charset="-122"/>
                <a:ea typeface="微软雅黑" pitchFamily="34" charset="-122"/>
              </a:rPr>
              <a:t>不</a:t>
            </a:r>
            <a:r>
              <a:rPr lang="zh-CN" altLang="en-US">
                <a:latin typeface="微软雅黑" pitchFamily="34" charset="-122"/>
                <a:ea typeface="微软雅黑" pitchFamily="34" charset="-122"/>
              </a:rPr>
              <a:t>影响标志、区分无</a:t>
            </a:r>
            <a:r>
              <a:rPr lang="en-US" altLang="zh-CN">
                <a:latin typeface="微软雅黑" pitchFamily="34" charset="-122"/>
                <a:ea typeface="微软雅黑" pitchFamily="34" charset="-122"/>
              </a:rPr>
              <a:t>/</a:t>
            </a:r>
            <a:r>
              <a:rPr lang="zh-CN" altLang="en-US">
                <a:latin typeface="微软雅黑" pitchFamily="34" charset="-122"/>
                <a:ea typeface="微软雅黑" pitchFamily="34" charset="-122"/>
              </a:rPr>
              <a:t>带符号）</a:t>
            </a:r>
          </a:p>
          <a:p>
            <a:pPr lvl="2">
              <a:lnSpc>
                <a:spcPct val="110000"/>
              </a:lnSpc>
              <a:buFontTx/>
              <a:buNone/>
            </a:pPr>
            <a:r>
              <a:rPr lang="en-US" altLang="zh-CN" sz="2000">
                <a:latin typeface="微软雅黑" pitchFamily="34" charset="-122"/>
                <a:ea typeface="微软雅黑" pitchFamily="34" charset="-122"/>
              </a:rPr>
              <a:t>MUL / IMUL</a:t>
            </a:r>
            <a:r>
              <a:rPr lang="zh-CN" altLang="en-US" sz="2000">
                <a:latin typeface="微软雅黑" pitchFamily="34" charset="-122"/>
                <a:ea typeface="微软雅黑" pitchFamily="34" charset="-122"/>
              </a:rPr>
              <a:t>：无符号乘 </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带符号乘</a:t>
            </a:r>
          </a:p>
          <a:p>
            <a:pPr lvl="2">
              <a:lnSpc>
                <a:spcPct val="110000"/>
              </a:lnSpc>
              <a:buFontTx/>
              <a:buNone/>
            </a:pPr>
            <a:r>
              <a:rPr lang="en-US" altLang="zh-CN" sz="2000">
                <a:latin typeface="微软雅黑" pitchFamily="34" charset="-122"/>
                <a:ea typeface="微软雅黑" pitchFamily="34" charset="-122"/>
              </a:rPr>
              <a:t>DIV/ IDIV</a:t>
            </a:r>
            <a:r>
              <a:rPr lang="zh-CN" altLang="en-US" sz="2000">
                <a:latin typeface="微软雅黑" pitchFamily="34" charset="-122"/>
                <a:ea typeface="微软雅黑" pitchFamily="34" charset="-122"/>
              </a:rPr>
              <a:t>：带无符号除 </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带符号除</a:t>
            </a:r>
          </a:p>
        </p:txBody>
      </p:sp>
    </p:spTree>
    <p:extLst>
      <p:ext uri="{BB962C8B-B14F-4D97-AF65-F5344CB8AC3E}">
        <p14:creationId xmlns:p14="http://schemas.microsoft.com/office/powerpoint/2010/main" val="3763138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2595">
                                            <p:txEl>
                                              <p:pRg st="1" end="1"/>
                                            </p:txEl>
                                          </p:spTgt>
                                        </p:tgtEl>
                                        <p:attrNameLst>
                                          <p:attrName>style.visibility</p:attrName>
                                        </p:attrNameLst>
                                      </p:cBhvr>
                                      <p:to>
                                        <p:strVal val="visible"/>
                                      </p:to>
                                    </p:set>
                                    <p:animEffect transition="in" filter="blinds(horizontal)">
                                      <p:cBhvr>
                                        <p:cTn id="7" dur="500"/>
                                        <p:tgtEl>
                                          <p:spTgt spid="6225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22595">
                                            <p:txEl>
                                              <p:pRg st="2" end="2"/>
                                            </p:txEl>
                                          </p:spTgt>
                                        </p:tgtEl>
                                        <p:attrNameLst>
                                          <p:attrName>style.visibility</p:attrName>
                                        </p:attrNameLst>
                                      </p:cBhvr>
                                      <p:to>
                                        <p:strVal val="visible"/>
                                      </p:to>
                                    </p:set>
                                    <p:animEffect transition="in" filter="blinds(horizontal)">
                                      <p:cBhvr>
                                        <p:cTn id="12" dur="500"/>
                                        <p:tgtEl>
                                          <p:spTgt spid="6225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22595">
                                            <p:txEl>
                                              <p:pRg st="3" end="3"/>
                                            </p:txEl>
                                          </p:spTgt>
                                        </p:tgtEl>
                                        <p:attrNameLst>
                                          <p:attrName>style.visibility</p:attrName>
                                        </p:attrNameLst>
                                      </p:cBhvr>
                                      <p:to>
                                        <p:strVal val="visible"/>
                                      </p:to>
                                    </p:set>
                                    <p:animEffect transition="in" filter="blinds(horizontal)">
                                      <p:cBhvr>
                                        <p:cTn id="17" dur="500"/>
                                        <p:tgtEl>
                                          <p:spTgt spid="62259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22595">
                                            <p:txEl>
                                              <p:pRg st="4" end="4"/>
                                            </p:txEl>
                                          </p:spTgt>
                                        </p:tgtEl>
                                        <p:attrNameLst>
                                          <p:attrName>style.visibility</p:attrName>
                                        </p:attrNameLst>
                                      </p:cBhvr>
                                      <p:to>
                                        <p:strVal val="visible"/>
                                      </p:to>
                                    </p:set>
                                    <p:animEffect transition="in" filter="blinds(horizontal)">
                                      <p:cBhvr>
                                        <p:cTn id="22" dur="500"/>
                                        <p:tgtEl>
                                          <p:spTgt spid="62259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22595">
                                            <p:txEl>
                                              <p:pRg st="5" end="5"/>
                                            </p:txEl>
                                          </p:spTgt>
                                        </p:tgtEl>
                                        <p:attrNameLst>
                                          <p:attrName>style.visibility</p:attrName>
                                        </p:attrNameLst>
                                      </p:cBhvr>
                                      <p:to>
                                        <p:strVal val="visible"/>
                                      </p:to>
                                    </p:set>
                                    <p:animEffect transition="in" filter="blinds(horizontal)">
                                      <p:cBhvr>
                                        <p:cTn id="27" dur="500"/>
                                        <p:tgtEl>
                                          <p:spTgt spid="62259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22595">
                                            <p:txEl>
                                              <p:pRg st="6" end="6"/>
                                            </p:txEl>
                                          </p:spTgt>
                                        </p:tgtEl>
                                        <p:attrNameLst>
                                          <p:attrName>style.visibility</p:attrName>
                                        </p:attrNameLst>
                                      </p:cBhvr>
                                      <p:to>
                                        <p:strVal val="visible"/>
                                      </p:to>
                                    </p:set>
                                    <p:animEffect transition="in" filter="blinds(horizontal)">
                                      <p:cBhvr>
                                        <p:cTn id="32" dur="500"/>
                                        <p:tgtEl>
                                          <p:spTgt spid="62259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22595">
                                            <p:txEl>
                                              <p:pRg st="7" end="7"/>
                                            </p:txEl>
                                          </p:spTgt>
                                        </p:tgtEl>
                                        <p:attrNameLst>
                                          <p:attrName>style.visibility</p:attrName>
                                        </p:attrNameLst>
                                      </p:cBhvr>
                                      <p:to>
                                        <p:strVal val="visible"/>
                                      </p:to>
                                    </p:set>
                                    <p:animEffect transition="in" filter="blinds(horizontal)">
                                      <p:cBhvr>
                                        <p:cTn id="37" dur="500"/>
                                        <p:tgtEl>
                                          <p:spTgt spid="62259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22595">
                                            <p:txEl>
                                              <p:pRg st="8" end="8"/>
                                            </p:txEl>
                                          </p:spTgt>
                                        </p:tgtEl>
                                        <p:attrNameLst>
                                          <p:attrName>style.visibility</p:attrName>
                                        </p:attrNameLst>
                                      </p:cBhvr>
                                      <p:to>
                                        <p:strVal val="visible"/>
                                      </p:to>
                                    </p:set>
                                    <p:animEffect transition="in" filter="blinds(horizontal)">
                                      <p:cBhvr>
                                        <p:cTn id="42" dur="500"/>
                                        <p:tgtEl>
                                          <p:spTgt spid="622595">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22595">
                                            <p:txEl>
                                              <p:pRg st="9" end="9"/>
                                            </p:txEl>
                                          </p:spTgt>
                                        </p:tgtEl>
                                        <p:attrNameLst>
                                          <p:attrName>style.visibility</p:attrName>
                                        </p:attrNameLst>
                                      </p:cBhvr>
                                      <p:to>
                                        <p:strVal val="visible"/>
                                      </p:to>
                                    </p:set>
                                    <p:animEffect transition="in" filter="blinds(horizontal)">
                                      <p:cBhvr>
                                        <p:cTn id="47" dur="500"/>
                                        <p:tgtEl>
                                          <p:spTgt spid="622595">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22595">
                                            <p:txEl>
                                              <p:pRg st="10" end="10"/>
                                            </p:txEl>
                                          </p:spTgt>
                                        </p:tgtEl>
                                        <p:attrNameLst>
                                          <p:attrName>style.visibility</p:attrName>
                                        </p:attrNameLst>
                                      </p:cBhvr>
                                      <p:to>
                                        <p:strVal val="visible"/>
                                      </p:to>
                                    </p:set>
                                    <p:animEffect transition="in" filter="blinds(horizontal)">
                                      <p:cBhvr>
                                        <p:cTn id="52" dur="500"/>
                                        <p:tgtEl>
                                          <p:spTgt spid="622595">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22595">
                                            <p:txEl>
                                              <p:pRg st="11" end="11"/>
                                            </p:txEl>
                                          </p:spTgt>
                                        </p:tgtEl>
                                        <p:attrNameLst>
                                          <p:attrName>style.visibility</p:attrName>
                                        </p:attrNameLst>
                                      </p:cBhvr>
                                      <p:to>
                                        <p:strVal val="visible"/>
                                      </p:to>
                                    </p:set>
                                    <p:animEffect transition="in" filter="blinds(horizontal)">
                                      <p:cBhvr>
                                        <p:cTn id="57" dur="500"/>
                                        <p:tgtEl>
                                          <p:spTgt spid="622595">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22595">
                                            <p:txEl>
                                              <p:pRg st="12" end="12"/>
                                            </p:txEl>
                                          </p:spTgt>
                                        </p:tgtEl>
                                        <p:attrNameLst>
                                          <p:attrName>style.visibility</p:attrName>
                                        </p:attrNameLst>
                                      </p:cBhvr>
                                      <p:to>
                                        <p:strVal val="visible"/>
                                      </p:to>
                                    </p:set>
                                    <p:animEffect transition="in" filter="blinds(horizontal)">
                                      <p:cBhvr>
                                        <p:cTn id="62" dur="500"/>
                                        <p:tgtEl>
                                          <p:spTgt spid="622595">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622595">
                                            <p:txEl>
                                              <p:pRg st="13" end="13"/>
                                            </p:txEl>
                                          </p:spTgt>
                                        </p:tgtEl>
                                        <p:attrNameLst>
                                          <p:attrName>style.visibility</p:attrName>
                                        </p:attrNameLst>
                                      </p:cBhvr>
                                      <p:to>
                                        <p:strVal val="visible"/>
                                      </p:to>
                                    </p:set>
                                    <p:animEffect transition="in" filter="blinds(horizontal)">
                                      <p:cBhvr>
                                        <p:cTn id="67" dur="500"/>
                                        <p:tgtEl>
                                          <p:spTgt spid="62259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2"/>
          <p:cNvSpPr>
            <a:spLocks noGrp="1" noChangeArrowheads="1"/>
          </p:cNvSpPr>
          <p:nvPr>
            <p:ph type="title"/>
          </p:nvPr>
        </p:nvSpPr>
        <p:spPr>
          <a:xfrm>
            <a:off x="457200" y="142875"/>
            <a:ext cx="8229600" cy="561975"/>
          </a:xfrm>
        </p:spPr>
        <p:txBody>
          <a:bodyPr/>
          <a:lstStyle/>
          <a:p>
            <a:r>
              <a:rPr lang="en-US" altLang="zh-CN" sz="3600"/>
              <a:t>IA-32</a:t>
            </a:r>
            <a:r>
              <a:rPr lang="zh-CN" altLang="en-US" sz="3600"/>
              <a:t>常用指令类型</a:t>
            </a:r>
          </a:p>
        </p:txBody>
      </p:sp>
      <p:sp>
        <p:nvSpPr>
          <p:cNvPr id="803843" name="Rectangle 3"/>
          <p:cNvSpPr>
            <a:spLocks noGrp="1" noChangeArrowheads="1"/>
          </p:cNvSpPr>
          <p:nvPr>
            <p:ph type="body" idx="1"/>
          </p:nvPr>
        </p:nvSpPr>
        <p:spPr>
          <a:xfrm>
            <a:off x="341313" y="684213"/>
            <a:ext cx="8356600" cy="5607050"/>
          </a:xfrm>
        </p:spPr>
        <p:txBody>
          <a:bodyPr/>
          <a:lstStyle/>
          <a:p>
            <a:pPr>
              <a:buFontTx/>
              <a:buNone/>
            </a:pPr>
            <a:r>
              <a:rPr lang="zh-CN" altLang="en-US">
                <a:latin typeface="微软雅黑" pitchFamily="34" charset="-122"/>
                <a:ea typeface="微软雅黑" pitchFamily="34" charset="-122"/>
              </a:rPr>
              <a:t>（</a:t>
            </a:r>
            <a:r>
              <a:rPr lang="en-US" altLang="zh-CN">
                <a:latin typeface="微软雅黑" pitchFamily="34" charset="-122"/>
                <a:ea typeface="微软雅黑" pitchFamily="34" charset="-122"/>
              </a:rPr>
              <a:t>3</a:t>
            </a:r>
            <a:r>
              <a:rPr lang="zh-CN" altLang="en-US">
                <a:latin typeface="微软雅黑" pitchFamily="34" charset="-122"/>
                <a:ea typeface="微软雅黑" pitchFamily="34" charset="-122"/>
              </a:rPr>
              <a:t>）按位运算指令</a:t>
            </a:r>
          </a:p>
          <a:p>
            <a:pPr lvl="1">
              <a:lnSpc>
                <a:spcPct val="110000"/>
              </a:lnSpc>
            </a:pPr>
            <a:r>
              <a:rPr lang="zh-CN" altLang="en-US">
                <a:latin typeface="微软雅黑" pitchFamily="34" charset="-122"/>
                <a:ea typeface="微软雅黑" pitchFamily="34" charset="-122"/>
              </a:rPr>
              <a:t>逻辑运算（仅</a:t>
            </a:r>
            <a:r>
              <a:rPr lang="en-US" altLang="zh-CN">
                <a:latin typeface="微软雅黑" pitchFamily="34" charset="-122"/>
                <a:ea typeface="微软雅黑" pitchFamily="34" charset="-122"/>
              </a:rPr>
              <a:t>NOT</a:t>
            </a:r>
            <a:r>
              <a:rPr lang="zh-CN" altLang="en-US">
                <a:latin typeface="微软雅黑" pitchFamily="34" charset="-122"/>
                <a:ea typeface="微软雅黑" pitchFamily="34" charset="-122"/>
              </a:rPr>
              <a:t>不影响标志，其他指令</a:t>
            </a:r>
            <a:r>
              <a:rPr lang="en-US" altLang="zh-CN">
                <a:latin typeface="微软雅黑" pitchFamily="34" charset="-122"/>
                <a:ea typeface="微软雅黑" pitchFamily="34" charset="-122"/>
              </a:rPr>
              <a:t>OF=CF=0</a:t>
            </a:r>
            <a:r>
              <a:rPr lang="zh-CN" altLang="en-US">
                <a:latin typeface="微软雅黑" pitchFamily="34" charset="-122"/>
                <a:ea typeface="微软雅黑" pitchFamily="34" charset="-122"/>
              </a:rPr>
              <a:t>，而</a:t>
            </a:r>
            <a:r>
              <a:rPr lang="en-US" altLang="zh-CN">
                <a:latin typeface="微软雅黑" pitchFamily="34" charset="-122"/>
                <a:ea typeface="微软雅黑" pitchFamily="34" charset="-122"/>
              </a:rPr>
              <a:t>ZF</a:t>
            </a:r>
            <a:r>
              <a:rPr lang="zh-CN" altLang="en-US">
                <a:latin typeface="微软雅黑" pitchFamily="34" charset="-122"/>
                <a:ea typeface="微软雅黑" pitchFamily="34" charset="-122"/>
              </a:rPr>
              <a:t>和</a:t>
            </a:r>
            <a:r>
              <a:rPr lang="en-US" altLang="zh-CN">
                <a:latin typeface="微软雅黑" pitchFamily="34" charset="-122"/>
                <a:ea typeface="微软雅黑" pitchFamily="34" charset="-122"/>
              </a:rPr>
              <a:t>SF</a:t>
            </a:r>
            <a:r>
              <a:rPr lang="zh-CN" altLang="en-US">
                <a:latin typeface="微软雅黑" pitchFamily="34" charset="-122"/>
                <a:ea typeface="微软雅黑" pitchFamily="34" charset="-122"/>
              </a:rPr>
              <a:t>根据结果设置：若全</a:t>
            </a:r>
            <a:r>
              <a:rPr lang="en-US" altLang="zh-CN">
                <a:latin typeface="微软雅黑" pitchFamily="34" charset="-122"/>
                <a:ea typeface="微软雅黑" pitchFamily="34" charset="-122"/>
              </a:rPr>
              <a:t>0</a:t>
            </a:r>
            <a:r>
              <a:rPr lang="zh-CN" altLang="en-US">
                <a:latin typeface="微软雅黑" pitchFamily="34" charset="-122"/>
                <a:ea typeface="微软雅黑" pitchFamily="34" charset="-122"/>
              </a:rPr>
              <a:t>，则</a:t>
            </a:r>
            <a:r>
              <a:rPr lang="en-US" altLang="zh-CN">
                <a:latin typeface="微软雅黑" pitchFamily="34" charset="-122"/>
                <a:ea typeface="微软雅黑" pitchFamily="34" charset="-122"/>
              </a:rPr>
              <a:t>ZF=1</a:t>
            </a:r>
            <a:r>
              <a:rPr lang="zh-CN" altLang="en-US">
                <a:latin typeface="微软雅黑" pitchFamily="34" charset="-122"/>
                <a:ea typeface="微软雅黑" pitchFamily="34" charset="-122"/>
              </a:rPr>
              <a:t>；若最高位为</a:t>
            </a:r>
            <a:r>
              <a:rPr lang="en-US" altLang="zh-CN">
                <a:latin typeface="微软雅黑" pitchFamily="34" charset="-122"/>
                <a:ea typeface="微软雅黑" pitchFamily="34" charset="-122"/>
              </a:rPr>
              <a:t>1</a:t>
            </a:r>
            <a:r>
              <a:rPr lang="zh-CN" altLang="en-US">
                <a:latin typeface="微软雅黑" pitchFamily="34" charset="-122"/>
                <a:ea typeface="微软雅黑" pitchFamily="34" charset="-122"/>
              </a:rPr>
              <a:t>，则</a:t>
            </a:r>
            <a:r>
              <a:rPr lang="en-US" altLang="zh-CN">
                <a:latin typeface="微软雅黑" pitchFamily="34" charset="-122"/>
                <a:ea typeface="微软雅黑" pitchFamily="34" charset="-122"/>
              </a:rPr>
              <a:t>SF=1 </a:t>
            </a:r>
            <a:r>
              <a:rPr lang="zh-CN" altLang="en-US">
                <a:latin typeface="微软雅黑" pitchFamily="34" charset="-122"/>
                <a:ea typeface="微软雅黑" pitchFamily="34" charset="-122"/>
              </a:rPr>
              <a:t>）</a:t>
            </a:r>
          </a:p>
          <a:p>
            <a:pPr lvl="2">
              <a:lnSpc>
                <a:spcPct val="110000"/>
              </a:lnSpc>
              <a:buFontTx/>
              <a:buNone/>
            </a:pPr>
            <a:r>
              <a:rPr lang="en-US" altLang="zh-CN" sz="2000">
                <a:latin typeface="微软雅黑" pitchFamily="34" charset="-122"/>
                <a:ea typeface="微软雅黑" pitchFamily="34" charset="-122"/>
              </a:rPr>
              <a:t>NOT</a:t>
            </a:r>
            <a:r>
              <a:rPr lang="zh-CN" altLang="en-US" sz="2000">
                <a:latin typeface="微软雅黑" pitchFamily="34" charset="-122"/>
                <a:ea typeface="微软雅黑" pitchFamily="34" charset="-122"/>
              </a:rPr>
              <a:t>：非，包括 </a:t>
            </a:r>
            <a:r>
              <a:rPr lang="en-US" altLang="zh-CN" sz="2000">
                <a:latin typeface="微软雅黑" pitchFamily="34" charset="-122"/>
                <a:ea typeface="微软雅黑" pitchFamily="34" charset="-122"/>
              </a:rPr>
              <a:t>notb</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notw</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notl</a:t>
            </a:r>
            <a:r>
              <a:rPr lang="zh-CN" altLang="en-US" sz="2000">
                <a:latin typeface="微软雅黑" pitchFamily="34" charset="-122"/>
                <a:ea typeface="微软雅黑" pitchFamily="34" charset="-122"/>
              </a:rPr>
              <a:t>等</a:t>
            </a:r>
          </a:p>
          <a:p>
            <a:pPr lvl="2">
              <a:lnSpc>
                <a:spcPct val="110000"/>
              </a:lnSpc>
              <a:buFontTx/>
              <a:buNone/>
            </a:pPr>
            <a:r>
              <a:rPr lang="en-US" altLang="zh-CN" sz="2000">
                <a:latin typeface="微软雅黑" pitchFamily="34" charset="-122"/>
                <a:ea typeface="微软雅黑" pitchFamily="34" charset="-122"/>
              </a:rPr>
              <a:t>AND</a:t>
            </a:r>
            <a:r>
              <a:rPr lang="zh-CN" altLang="en-US" sz="2000">
                <a:latin typeface="微软雅黑" pitchFamily="34" charset="-122"/>
                <a:ea typeface="微软雅黑" pitchFamily="34" charset="-122"/>
              </a:rPr>
              <a:t>：与，包括 </a:t>
            </a:r>
            <a:r>
              <a:rPr lang="en-US" altLang="zh-CN" sz="2000">
                <a:latin typeface="微软雅黑" pitchFamily="34" charset="-122"/>
                <a:ea typeface="微软雅黑" pitchFamily="34" charset="-122"/>
              </a:rPr>
              <a:t>andb</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andw</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andl</a:t>
            </a:r>
            <a:r>
              <a:rPr lang="zh-CN" altLang="en-US" sz="2000">
                <a:latin typeface="微软雅黑" pitchFamily="34" charset="-122"/>
                <a:ea typeface="微软雅黑" pitchFamily="34" charset="-122"/>
              </a:rPr>
              <a:t>等</a:t>
            </a:r>
          </a:p>
          <a:p>
            <a:pPr lvl="2">
              <a:lnSpc>
                <a:spcPct val="110000"/>
              </a:lnSpc>
              <a:buFontTx/>
              <a:buNone/>
            </a:pPr>
            <a:r>
              <a:rPr lang="en-US" altLang="zh-CN" sz="2000">
                <a:latin typeface="微软雅黑" pitchFamily="34" charset="-122"/>
                <a:ea typeface="微软雅黑" pitchFamily="34" charset="-122"/>
              </a:rPr>
              <a:t>OR</a:t>
            </a:r>
            <a:r>
              <a:rPr lang="zh-CN" altLang="en-US" sz="2000">
                <a:latin typeface="微软雅黑" pitchFamily="34" charset="-122"/>
                <a:ea typeface="微软雅黑" pitchFamily="34" charset="-122"/>
              </a:rPr>
              <a:t>：或，包括 </a:t>
            </a:r>
            <a:r>
              <a:rPr lang="en-US" altLang="zh-CN" sz="2000">
                <a:latin typeface="微软雅黑" pitchFamily="34" charset="-122"/>
                <a:ea typeface="微软雅黑" pitchFamily="34" charset="-122"/>
              </a:rPr>
              <a:t>orb</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orw</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orl</a:t>
            </a:r>
            <a:r>
              <a:rPr lang="zh-CN" altLang="en-US" sz="2000">
                <a:latin typeface="微软雅黑" pitchFamily="34" charset="-122"/>
                <a:ea typeface="微软雅黑" pitchFamily="34" charset="-122"/>
              </a:rPr>
              <a:t>等</a:t>
            </a:r>
          </a:p>
          <a:p>
            <a:pPr lvl="2">
              <a:lnSpc>
                <a:spcPct val="110000"/>
              </a:lnSpc>
              <a:buFontTx/>
              <a:buNone/>
            </a:pPr>
            <a:r>
              <a:rPr lang="en-US" altLang="zh-CN" sz="2000">
                <a:latin typeface="微软雅黑" pitchFamily="34" charset="-122"/>
                <a:ea typeface="微软雅黑" pitchFamily="34" charset="-122"/>
              </a:rPr>
              <a:t>XOR</a:t>
            </a:r>
            <a:r>
              <a:rPr lang="zh-CN" altLang="en-US" sz="2000">
                <a:latin typeface="微软雅黑" pitchFamily="34" charset="-122"/>
                <a:ea typeface="微软雅黑" pitchFamily="34" charset="-122"/>
              </a:rPr>
              <a:t>：异或，包括 </a:t>
            </a:r>
            <a:r>
              <a:rPr lang="en-US" altLang="zh-CN" sz="2000">
                <a:latin typeface="微软雅黑" pitchFamily="34" charset="-122"/>
                <a:ea typeface="微软雅黑" pitchFamily="34" charset="-122"/>
              </a:rPr>
              <a:t>xorb</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xorw</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xorl</a:t>
            </a:r>
            <a:r>
              <a:rPr lang="zh-CN" altLang="en-US" sz="2000">
                <a:latin typeface="微软雅黑" pitchFamily="34" charset="-122"/>
                <a:ea typeface="微软雅黑" pitchFamily="34" charset="-122"/>
              </a:rPr>
              <a:t>等</a:t>
            </a:r>
          </a:p>
          <a:p>
            <a:pPr lvl="2">
              <a:lnSpc>
                <a:spcPct val="110000"/>
              </a:lnSpc>
              <a:buFontTx/>
              <a:buNone/>
            </a:pPr>
            <a:r>
              <a:rPr lang="en-US" altLang="zh-CN" sz="2000">
                <a:latin typeface="微软雅黑" pitchFamily="34" charset="-122"/>
                <a:ea typeface="微软雅黑" pitchFamily="34" charset="-122"/>
              </a:rPr>
              <a:t>TEST</a:t>
            </a:r>
            <a:r>
              <a:rPr lang="zh-CN" altLang="en-US" sz="2000">
                <a:latin typeface="微软雅黑" pitchFamily="34" charset="-122"/>
                <a:ea typeface="微软雅黑" pitchFamily="34" charset="-122"/>
              </a:rPr>
              <a:t>：做“与”操作测试，仅影响标志</a:t>
            </a:r>
          </a:p>
          <a:p>
            <a:pPr lvl="1">
              <a:lnSpc>
                <a:spcPct val="110000"/>
              </a:lnSpc>
            </a:pPr>
            <a:r>
              <a:rPr lang="zh-CN" altLang="en-US">
                <a:latin typeface="微软雅黑" pitchFamily="34" charset="-122"/>
                <a:ea typeface="微软雅黑" pitchFamily="34" charset="-122"/>
              </a:rPr>
              <a:t>移位运算（左</a:t>
            </a:r>
            <a:r>
              <a:rPr lang="en-US" altLang="zh-CN">
                <a:latin typeface="微软雅黑" pitchFamily="34" charset="-122"/>
                <a:ea typeface="微软雅黑" pitchFamily="34" charset="-122"/>
              </a:rPr>
              <a:t>/</a:t>
            </a:r>
            <a:r>
              <a:rPr lang="zh-CN" altLang="en-US">
                <a:latin typeface="微软雅黑" pitchFamily="34" charset="-122"/>
                <a:ea typeface="微软雅黑" pitchFamily="34" charset="-122"/>
              </a:rPr>
              <a:t>右移时，最高</a:t>
            </a:r>
            <a:r>
              <a:rPr lang="en-US" altLang="zh-CN">
                <a:latin typeface="微软雅黑" pitchFamily="34" charset="-122"/>
                <a:ea typeface="微软雅黑" pitchFamily="34" charset="-122"/>
              </a:rPr>
              <a:t>/</a:t>
            </a:r>
            <a:r>
              <a:rPr lang="zh-CN" altLang="en-US">
                <a:latin typeface="微软雅黑" pitchFamily="34" charset="-122"/>
                <a:ea typeface="微软雅黑" pitchFamily="34" charset="-122"/>
              </a:rPr>
              <a:t>最低位送</a:t>
            </a:r>
            <a:r>
              <a:rPr lang="en-US" altLang="zh-CN">
                <a:latin typeface="微软雅黑" pitchFamily="34" charset="-122"/>
                <a:ea typeface="微软雅黑" pitchFamily="34" charset="-122"/>
              </a:rPr>
              <a:t>CF</a:t>
            </a:r>
            <a:r>
              <a:rPr lang="zh-CN" altLang="en-US">
                <a:latin typeface="微软雅黑" pitchFamily="34" charset="-122"/>
                <a:ea typeface="微软雅黑" pitchFamily="34" charset="-122"/>
              </a:rPr>
              <a:t>）</a:t>
            </a:r>
          </a:p>
          <a:p>
            <a:pPr lvl="2">
              <a:lnSpc>
                <a:spcPct val="110000"/>
              </a:lnSpc>
              <a:buFontTx/>
              <a:buNone/>
            </a:pPr>
            <a:r>
              <a:rPr lang="en-US" altLang="zh-CN" sz="2000">
                <a:latin typeface="微软雅黑" pitchFamily="34" charset="-122"/>
                <a:ea typeface="微软雅黑" pitchFamily="34" charset="-122"/>
              </a:rPr>
              <a:t>SHL/SHR</a:t>
            </a:r>
            <a:r>
              <a:rPr lang="zh-CN" altLang="en-US" sz="2000">
                <a:latin typeface="微软雅黑" pitchFamily="34" charset="-122"/>
                <a:ea typeface="微软雅黑" pitchFamily="34" charset="-122"/>
              </a:rPr>
              <a:t>：逻辑左</a:t>
            </a:r>
            <a:r>
              <a:rPr lang="en-US" altLang="zh-CN" sz="2000">
                <a:latin typeface="微软雅黑" pitchFamily="34" charset="-122"/>
                <a:ea typeface="微软雅黑" pitchFamily="34" charset="-122"/>
              </a:rPr>
              <a:t>/</a:t>
            </a:r>
            <a:r>
              <a:rPr lang="zh-CN" altLang="en-US" sz="2000">
                <a:latin typeface="微软雅黑" pitchFamily="34" charset="-122"/>
                <a:ea typeface="微软雅黑" pitchFamily="34" charset="-122"/>
              </a:rPr>
              <a:t>右移，包括 </a:t>
            </a:r>
            <a:r>
              <a:rPr lang="en-US" altLang="zh-CN" sz="2000">
                <a:latin typeface="微软雅黑" pitchFamily="34" charset="-122"/>
                <a:ea typeface="微软雅黑" pitchFamily="34" charset="-122"/>
              </a:rPr>
              <a:t>shlb</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shrw</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shrl</a:t>
            </a:r>
            <a:r>
              <a:rPr lang="zh-CN" altLang="en-US" sz="2000">
                <a:latin typeface="微软雅黑" pitchFamily="34" charset="-122"/>
                <a:ea typeface="微软雅黑" pitchFamily="34" charset="-122"/>
              </a:rPr>
              <a:t>等</a:t>
            </a:r>
          </a:p>
          <a:p>
            <a:pPr lvl="2">
              <a:lnSpc>
                <a:spcPct val="110000"/>
              </a:lnSpc>
              <a:buFontTx/>
              <a:buNone/>
            </a:pPr>
            <a:r>
              <a:rPr lang="en-US" altLang="zh-CN" sz="2000">
                <a:latin typeface="微软雅黑" pitchFamily="34" charset="-122"/>
                <a:ea typeface="微软雅黑" pitchFamily="34" charset="-122"/>
              </a:rPr>
              <a:t>SAL/SAR</a:t>
            </a:r>
            <a:r>
              <a:rPr lang="zh-CN" altLang="en-US" sz="2000">
                <a:latin typeface="微软雅黑" pitchFamily="34" charset="-122"/>
                <a:ea typeface="微软雅黑" pitchFamily="34" charset="-122"/>
              </a:rPr>
              <a:t>：算术左</a:t>
            </a:r>
            <a:r>
              <a:rPr lang="en-US" altLang="zh-CN" sz="2000">
                <a:latin typeface="微软雅黑" pitchFamily="34" charset="-122"/>
                <a:ea typeface="微软雅黑" pitchFamily="34" charset="-122"/>
              </a:rPr>
              <a:t>/</a:t>
            </a:r>
            <a:r>
              <a:rPr lang="zh-CN" altLang="en-US" sz="2000">
                <a:latin typeface="微软雅黑" pitchFamily="34" charset="-122"/>
                <a:ea typeface="微软雅黑" pitchFamily="34" charset="-122"/>
              </a:rPr>
              <a:t>右移，</a:t>
            </a:r>
            <a:r>
              <a:rPr lang="zh-CN" altLang="en-US" sz="2000">
                <a:solidFill>
                  <a:srgbClr val="FF3300"/>
                </a:solidFill>
                <a:latin typeface="微软雅黑" pitchFamily="34" charset="-122"/>
                <a:ea typeface="微软雅黑" pitchFamily="34" charset="-122"/>
              </a:rPr>
              <a:t>左移判溢出</a:t>
            </a:r>
            <a:r>
              <a:rPr lang="zh-CN" altLang="en-US" sz="2000">
                <a:latin typeface="微软雅黑" pitchFamily="34" charset="-122"/>
                <a:ea typeface="微软雅黑" pitchFamily="34" charset="-122"/>
              </a:rPr>
              <a:t>，右移高位补符</a:t>
            </a:r>
          </a:p>
          <a:p>
            <a:pPr lvl="2">
              <a:lnSpc>
                <a:spcPct val="110000"/>
              </a:lnSpc>
              <a:buFontTx/>
              <a:buNone/>
            </a:pPr>
            <a:r>
              <a:rPr lang="zh-CN" altLang="en-US" sz="2000">
                <a:solidFill>
                  <a:srgbClr val="FF3300"/>
                </a:solidFill>
                <a:latin typeface="微软雅黑" pitchFamily="34" charset="-122"/>
                <a:ea typeface="微软雅黑" pitchFamily="34" charset="-122"/>
              </a:rPr>
              <a:t>（移位前、后符号位发生变化，则</a:t>
            </a:r>
            <a:r>
              <a:rPr lang="en-US" altLang="zh-CN" sz="2000">
                <a:solidFill>
                  <a:srgbClr val="FF3300"/>
                </a:solidFill>
                <a:latin typeface="微软雅黑" pitchFamily="34" charset="-122"/>
                <a:ea typeface="微软雅黑" pitchFamily="34" charset="-122"/>
              </a:rPr>
              <a:t>OF=1 </a:t>
            </a:r>
            <a:r>
              <a:rPr lang="zh-CN" altLang="en-US" sz="2000">
                <a:solidFill>
                  <a:srgbClr val="FF3300"/>
                </a:solidFill>
                <a:latin typeface="微软雅黑" pitchFamily="34" charset="-122"/>
                <a:ea typeface="微软雅黑" pitchFamily="34" charset="-122"/>
              </a:rPr>
              <a:t>）</a:t>
            </a:r>
            <a:endParaRPr lang="zh-CN" altLang="en-US" sz="2000">
              <a:latin typeface="微软雅黑" pitchFamily="34" charset="-122"/>
              <a:ea typeface="微软雅黑" pitchFamily="34" charset="-122"/>
            </a:endParaRPr>
          </a:p>
          <a:p>
            <a:pPr lvl="2">
              <a:lnSpc>
                <a:spcPct val="110000"/>
              </a:lnSpc>
              <a:buFontTx/>
              <a:buNone/>
            </a:pPr>
            <a:r>
              <a:rPr lang="en-US" altLang="zh-CN" sz="2000">
                <a:latin typeface="微软雅黑" pitchFamily="34" charset="-122"/>
                <a:ea typeface="微软雅黑" pitchFamily="34" charset="-122"/>
              </a:rPr>
              <a:t>ROL/ROR:</a:t>
            </a:r>
            <a:r>
              <a:rPr lang="zh-CN" altLang="en-US" sz="2000">
                <a:latin typeface="微软雅黑" pitchFamily="34" charset="-122"/>
                <a:ea typeface="微软雅黑" pitchFamily="34" charset="-122"/>
              </a:rPr>
              <a:t> 循环左</a:t>
            </a:r>
            <a:r>
              <a:rPr lang="en-US" altLang="zh-CN" sz="2000">
                <a:latin typeface="微软雅黑" pitchFamily="34" charset="-122"/>
                <a:ea typeface="微软雅黑" pitchFamily="34" charset="-122"/>
              </a:rPr>
              <a:t>/</a:t>
            </a:r>
            <a:r>
              <a:rPr lang="zh-CN" altLang="en-US" sz="2000">
                <a:latin typeface="微软雅黑" pitchFamily="34" charset="-122"/>
                <a:ea typeface="微软雅黑" pitchFamily="34" charset="-122"/>
              </a:rPr>
              <a:t>右移，包括 </a:t>
            </a:r>
            <a:r>
              <a:rPr lang="en-US" altLang="zh-CN" sz="2000">
                <a:latin typeface="微软雅黑" pitchFamily="34" charset="-122"/>
                <a:ea typeface="微软雅黑" pitchFamily="34" charset="-122"/>
              </a:rPr>
              <a:t>rolb</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rorw</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roll</a:t>
            </a:r>
            <a:r>
              <a:rPr lang="zh-CN" altLang="en-US" sz="2000">
                <a:latin typeface="微软雅黑" pitchFamily="34" charset="-122"/>
                <a:ea typeface="微软雅黑" pitchFamily="34" charset="-122"/>
              </a:rPr>
              <a:t>等</a:t>
            </a:r>
            <a:endParaRPr lang="en-US" altLang="zh-CN" sz="2000">
              <a:latin typeface="微软雅黑" pitchFamily="34" charset="-122"/>
              <a:ea typeface="微软雅黑" pitchFamily="34" charset="-122"/>
            </a:endParaRPr>
          </a:p>
          <a:p>
            <a:pPr lvl="2">
              <a:lnSpc>
                <a:spcPct val="110000"/>
              </a:lnSpc>
              <a:buFontTx/>
              <a:buNone/>
            </a:pPr>
            <a:r>
              <a:rPr lang="en-US" altLang="zh-CN" sz="2000">
                <a:latin typeface="微软雅黑" pitchFamily="34" charset="-122"/>
                <a:ea typeface="微软雅黑" pitchFamily="34" charset="-122"/>
              </a:rPr>
              <a:t>RCL/RCR:</a:t>
            </a:r>
            <a:r>
              <a:rPr lang="zh-CN" altLang="en-US" sz="2000">
                <a:latin typeface="微软雅黑" pitchFamily="34" charset="-122"/>
                <a:ea typeface="微软雅黑" pitchFamily="34" charset="-122"/>
              </a:rPr>
              <a:t> 带循环左</a:t>
            </a:r>
            <a:r>
              <a:rPr lang="en-US" altLang="zh-CN" sz="2000">
                <a:latin typeface="微软雅黑" pitchFamily="34" charset="-122"/>
                <a:ea typeface="微软雅黑" pitchFamily="34" charset="-122"/>
              </a:rPr>
              <a:t>/</a:t>
            </a:r>
            <a:r>
              <a:rPr lang="zh-CN" altLang="en-US" sz="2000">
                <a:latin typeface="微软雅黑" pitchFamily="34" charset="-122"/>
                <a:ea typeface="微软雅黑" pitchFamily="34" charset="-122"/>
              </a:rPr>
              <a:t>右移，将</a:t>
            </a:r>
            <a:r>
              <a:rPr lang="en-US" altLang="zh-CN" sz="2000">
                <a:latin typeface="微软雅黑" pitchFamily="34" charset="-122"/>
                <a:ea typeface="微软雅黑" pitchFamily="34" charset="-122"/>
              </a:rPr>
              <a:t>CF</a:t>
            </a:r>
            <a:r>
              <a:rPr lang="zh-CN" altLang="en-US" sz="2000">
                <a:latin typeface="微软雅黑" pitchFamily="34" charset="-122"/>
                <a:ea typeface="微软雅黑" pitchFamily="34" charset="-122"/>
              </a:rPr>
              <a:t>作为操作数一部分循环移位</a:t>
            </a:r>
          </a:p>
        </p:txBody>
      </p:sp>
      <p:sp>
        <p:nvSpPr>
          <p:cNvPr id="803844" name="Text Box 4"/>
          <p:cNvSpPr txBox="1">
            <a:spLocks noChangeArrowheads="1"/>
          </p:cNvSpPr>
          <p:nvPr/>
        </p:nvSpPr>
        <p:spPr bwMode="auto">
          <a:xfrm>
            <a:off x="250825" y="6362700"/>
            <a:ext cx="7561263" cy="396875"/>
          </a:xfrm>
          <a:prstGeom prst="rect">
            <a:avLst/>
          </a:prstGeom>
          <a:noFill/>
          <a:ln w="9525">
            <a:noFill/>
            <a:miter lim="800000"/>
            <a:headEnd/>
            <a:tailEnd/>
          </a:ln>
          <a:effectLst/>
        </p:spPr>
        <p:txBody>
          <a:bodyPr>
            <a:spAutoFit/>
          </a:bodyPr>
          <a:lstStyle/>
          <a:p>
            <a:pPr eaLnBrk="1" hangingPunct="1">
              <a:spcBef>
                <a:spcPct val="50000"/>
              </a:spcBef>
            </a:pPr>
            <a:r>
              <a:rPr lang="zh-CN" altLang="en-US" sz="2000">
                <a:solidFill>
                  <a:srgbClr val="FF3300"/>
                </a:solidFill>
                <a:latin typeface="Arial" charset="0"/>
              </a:rPr>
              <a:t>以上内容不要死记硬背，遇到具体指令时能查阅到并理解即可。</a:t>
            </a:r>
          </a:p>
        </p:txBody>
      </p:sp>
    </p:spTree>
    <p:extLst>
      <p:ext uri="{BB962C8B-B14F-4D97-AF65-F5344CB8AC3E}">
        <p14:creationId xmlns:p14="http://schemas.microsoft.com/office/powerpoint/2010/main" val="2512265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03843">
                                            <p:txEl>
                                              <p:pRg st="1" end="1"/>
                                            </p:txEl>
                                          </p:spTgt>
                                        </p:tgtEl>
                                        <p:attrNameLst>
                                          <p:attrName>style.visibility</p:attrName>
                                        </p:attrNameLst>
                                      </p:cBhvr>
                                      <p:to>
                                        <p:strVal val="visible"/>
                                      </p:to>
                                    </p:set>
                                    <p:animEffect transition="in" filter="blinds(horizontal)">
                                      <p:cBhvr>
                                        <p:cTn id="7" dur="500"/>
                                        <p:tgtEl>
                                          <p:spTgt spid="8038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03843">
                                            <p:txEl>
                                              <p:pRg st="2" end="2"/>
                                            </p:txEl>
                                          </p:spTgt>
                                        </p:tgtEl>
                                        <p:attrNameLst>
                                          <p:attrName>style.visibility</p:attrName>
                                        </p:attrNameLst>
                                      </p:cBhvr>
                                      <p:to>
                                        <p:strVal val="visible"/>
                                      </p:to>
                                    </p:set>
                                    <p:animEffect transition="in" filter="blinds(horizontal)">
                                      <p:cBhvr>
                                        <p:cTn id="12" dur="500"/>
                                        <p:tgtEl>
                                          <p:spTgt spid="80384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803843">
                                            <p:txEl>
                                              <p:pRg st="3" end="3"/>
                                            </p:txEl>
                                          </p:spTgt>
                                        </p:tgtEl>
                                        <p:attrNameLst>
                                          <p:attrName>style.visibility</p:attrName>
                                        </p:attrNameLst>
                                      </p:cBhvr>
                                      <p:to>
                                        <p:strVal val="visible"/>
                                      </p:to>
                                    </p:set>
                                    <p:animEffect transition="in" filter="blinds(horizontal)">
                                      <p:cBhvr>
                                        <p:cTn id="15" dur="500"/>
                                        <p:tgtEl>
                                          <p:spTgt spid="80384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803843">
                                            <p:txEl>
                                              <p:pRg st="4" end="4"/>
                                            </p:txEl>
                                          </p:spTgt>
                                        </p:tgtEl>
                                        <p:attrNameLst>
                                          <p:attrName>style.visibility</p:attrName>
                                        </p:attrNameLst>
                                      </p:cBhvr>
                                      <p:to>
                                        <p:strVal val="visible"/>
                                      </p:to>
                                    </p:set>
                                    <p:animEffect transition="in" filter="blinds(horizontal)">
                                      <p:cBhvr>
                                        <p:cTn id="18" dur="500"/>
                                        <p:tgtEl>
                                          <p:spTgt spid="803843">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803843">
                                            <p:txEl>
                                              <p:pRg st="5" end="5"/>
                                            </p:txEl>
                                          </p:spTgt>
                                        </p:tgtEl>
                                        <p:attrNameLst>
                                          <p:attrName>style.visibility</p:attrName>
                                        </p:attrNameLst>
                                      </p:cBhvr>
                                      <p:to>
                                        <p:strVal val="visible"/>
                                      </p:to>
                                    </p:set>
                                    <p:animEffect transition="in" filter="blinds(horizontal)">
                                      <p:cBhvr>
                                        <p:cTn id="21" dur="500"/>
                                        <p:tgtEl>
                                          <p:spTgt spid="80384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803843">
                                            <p:txEl>
                                              <p:pRg st="6" end="6"/>
                                            </p:txEl>
                                          </p:spTgt>
                                        </p:tgtEl>
                                        <p:attrNameLst>
                                          <p:attrName>style.visibility</p:attrName>
                                        </p:attrNameLst>
                                      </p:cBhvr>
                                      <p:to>
                                        <p:strVal val="visible"/>
                                      </p:to>
                                    </p:set>
                                    <p:animEffect transition="in" filter="blinds(horizontal)">
                                      <p:cBhvr>
                                        <p:cTn id="26" dur="500"/>
                                        <p:tgtEl>
                                          <p:spTgt spid="80384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803843">
                                            <p:txEl>
                                              <p:pRg st="7" end="7"/>
                                            </p:txEl>
                                          </p:spTgt>
                                        </p:tgtEl>
                                        <p:attrNameLst>
                                          <p:attrName>style.visibility</p:attrName>
                                        </p:attrNameLst>
                                      </p:cBhvr>
                                      <p:to>
                                        <p:strVal val="visible"/>
                                      </p:to>
                                    </p:set>
                                    <p:animEffect transition="in" filter="blinds(horizontal)">
                                      <p:cBhvr>
                                        <p:cTn id="31" dur="500"/>
                                        <p:tgtEl>
                                          <p:spTgt spid="803843">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803843">
                                            <p:txEl>
                                              <p:pRg st="8" end="8"/>
                                            </p:txEl>
                                          </p:spTgt>
                                        </p:tgtEl>
                                        <p:attrNameLst>
                                          <p:attrName>style.visibility</p:attrName>
                                        </p:attrNameLst>
                                      </p:cBhvr>
                                      <p:to>
                                        <p:strVal val="visible"/>
                                      </p:to>
                                    </p:set>
                                    <p:animEffect transition="in" filter="blinds(horizontal)">
                                      <p:cBhvr>
                                        <p:cTn id="36" dur="500"/>
                                        <p:tgtEl>
                                          <p:spTgt spid="803843">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803843">
                                            <p:txEl>
                                              <p:pRg st="9" end="9"/>
                                            </p:txEl>
                                          </p:spTgt>
                                        </p:tgtEl>
                                        <p:attrNameLst>
                                          <p:attrName>style.visibility</p:attrName>
                                        </p:attrNameLst>
                                      </p:cBhvr>
                                      <p:to>
                                        <p:strVal val="visible"/>
                                      </p:to>
                                    </p:set>
                                    <p:animEffect transition="in" filter="blinds(horizontal)">
                                      <p:cBhvr>
                                        <p:cTn id="41" dur="500"/>
                                        <p:tgtEl>
                                          <p:spTgt spid="803843">
                                            <p:txEl>
                                              <p:pRg st="9" end="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803843">
                                            <p:txEl>
                                              <p:pRg st="10" end="10"/>
                                            </p:txEl>
                                          </p:spTgt>
                                        </p:tgtEl>
                                        <p:attrNameLst>
                                          <p:attrName>style.visibility</p:attrName>
                                        </p:attrNameLst>
                                      </p:cBhvr>
                                      <p:to>
                                        <p:strVal val="visible"/>
                                      </p:to>
                                    </p:set>
                                    <p:animEffect transition="in" filter="blinds(horizontal)">
                                      <p:cBhvr>
                                        <p:cTn id="46" dur="500"/>
                                        <p:tgtEl>
                                          <p:spTgt spid="803843">
                                            <p:txEl>
                                              <p:pRg st="10" end="1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803843">
                                            <p:txEl>
                                              <p:pRg st="11" end="11"/>
                                            </p:txEl>
                                          </p:spTgt>
                                        </p:tgtEl>
                                        <p:attrNameLst>
                                          <p:attrName>style.visibility</p:attrName>
                                        </p:attrNameLst>
                                      </p:cBhvr>
                                      <p:to>
                                        <p:strVal val="visible"/>
                                      </p:to>
                                    </p:set>
                                    <p:animEffect transition="in" filter="blinds(horizontal)">
                                      <p:cBhvr>
                                        <p:cTn id="51" dur="500"/>
                                        <p:tgtEl>
                                          <p:spTgt spid="803843">
                                            <p:txEl>
                                              <p:pRg st="11" end="11"/>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803843">
                                            <p:txEl>
                                              <p:pRg st="12" end="12"/>
                                            </p:txEl>
                                          </p:spTgt>
                                        </p:tgtEl>
                                        <p:attrNameLst>
                                          <p:attrName>style.visibility</p:attrName>
                                        </p:attrNameLst>
                                      </p:cBhvr>
                                      <p:to>
                                        <p:strVal val="visible"/>
                                      </p:to>
                                    </p:set>
                                    <p:animEffect transition="in" filter="blinds(horizontal)">
                                      <p:cBhvr>
                                        <p:cTn id="54" dur="500"/>
                                        <p:tgtEl>
                                          <p:spTgt spid="803843">
                                            <p:txEl>
                                              <p:pRg st="12" end="1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803844"/>
                                        </p:tgtEl>
                                        <p:attrNameLst>
                                          <p:attrName>style.visibility</p:attrName>
                                        </p:attrNameLst>
                                      </p:cBhvr>
                                      <p:to>
                                        <p:strVal val="visible"/>
                                      </p:to>
                                    </p:set>
                                    <p:animEffect transition="in" filter="blinds(horizontal)">
                                      <p:cBhvr>
                                        <p:cTn id="59" dur="500"/>
                                        <p:tgtEl>
                                          <p:spTgt spid="803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384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ChangeArrowheads="1"/>
          </p:cNvSpPr>
          <p:nvPr>
            <p:ph type="title"/>
          </p:nvPr>
        </p:nvSpPr>
        <p:spPr>
          <a:xfrm>
            <a:off x="457200" y="142875"/>
            <a:ext cx="8229600" cy="561975"/>
          </a:xfrm>
        </p:spPr>
        <p:txBody>
          <a:bodyPr/>
          <a:lstStyle/>
          <a:p>
            <a:r>
              <a:rPr lang="en-US" altLang="zh-CN" sz="3600"/>
              <a:t>IA-32</a:t>
            </a:r>
            <a:r>
              <a:rPr lang="zh-CN" altLang="en-US" sz="3600"/>
              <a:t>常用指令类型</a:t>
            </a:r>
          </a:p>
        </p:txBody>
      </p:sp>
      <p:sp>
        <p:nvSpPr>
          <p:cNvPr id="632835" name="Rectangle 3"/>
          <p:cNvSpPr>
            <a:spLocks noGrp="1" noChangeArrowheads="1"/>
          </p:cNvSpPr>
          <p:nvPr>
            <p:ph type="body" idx="1"/>
          </p:nvPr>
        </p:nvSpPr>
        <p:spPr>
          <a:xfrm>
            <a:off x="341313" y="836613"/>
            <a:ext cx="8596312" cy="5218112"/>
          </a:xfrm>
        </p:spPr>
        <p:txBody>
          <a:bodyPr/>
          <a:lstStyle/>
          <a:p>
            <a:pPr>
              <a:buFontTx/>
              <a:buNone/>
            </a:pPr>
            <a:r>
              <a:rPr lang="zh-CN" altLang="en-US" sz="2200">
                <a:latin typeface="微软雅黑" pitchFamily="34" charset="-122"/>
                <a:ea typeface="微软雅黑" pitchFamily="34" charset="-122"/>
              </a:rPr>
              <a:t>（</a:t>
            </a:r>
            <a:r>
              <a:rPr lang="en-US" altLang="zh-CN" sz="2200">
                <a:latin typeface="微软雅黑" pitchFamily="34" charset="-122"/>
                <a:ea typeface="微软雅黑" pitchFamily="34" charset="-122"/>
              </a:rPr>
              <a:t>4</a:t>
            </a:r>
            <a:r>
              <a:rPr lang="zh-CN" altLang="en-US" sz="2200">
                <a:latin typeface="微软雅黑" pitchFamily="34" charset="-122"/>
                <a:ea typeface="微软雅黑" pitchFamily="34" charset="-122"/>
              </a:rPr>
              <a:t>）控制转移指令</a:t>
            </a:r>
          </a:p>
          <a:p>
            <a:pPr>
              <a:buFontTx/>
              <a:buNone/>
            </a:pPr>
            <a:r>
              <a:rPr lang="zh-CN" altLang="en-US" sz="2200">
                <a:latin typeface="微软雅黑" pitchFamily="34" charset="-122"/>
                <a:ea typeface="微软雅黑" pitchFamily="34" charset="-122"/>
              </a:rPr>
              <a:t> </a:t>
            </a:r>
            <a:r>
              <a:rPr lang="zh-CN" altLang="en-US" sz="2000">
                <a:latin typeface="微软雅黑" pitchFamily="34" charset="-122"/>
                <a:ea typeface="微软雅黑" pitchFamily="34" charset="-122"/>
              </a:rPr>
              <a:t>指令执行可</a:t>
            </a:r>
            <a:r>
              <a:rPr lang="zh-CN" altLang="en-US" sz="2000">
                <a:solidFill>
                  <a:srgbClr val="FF3300"/>
                </a:solidFill>
                <a:latin typeface="微软雅黑" pitchFamily="34" charset="-122"/>
                <a:ea typeface="微软雅黑" pitchFamily="34" charset="-122"/>
              </a:rPr>
              <a:t>按顺序</a:t>
            </a:r>
            <a:r>
              <a:rPr lang="zh-CN" altLang="en-US" sz="2000">
                <a:latin typeface="微软雅黑" pitchFamily="34" charset="-122"/>
                <a:ea typeface="微软雅黑" pitchFamily="34" charset="-122"/>
              </a:rPr>
              <a:t> 或 </a:t>
            </a:r>
            <a:r>
              <a:rPr lang="zh-CN" altLang="en-US" sz="2000">
                <a:solidFill>
                  <a:srgbClr val="FF3300"/>
                </a:solidFill>
                <a:latin typeface="微软雅黑" pitchFamily="34" charset="-122"/>
                <a:ea typeface="微软雅黑" pitchFamily="34" charset="-122"/>
              </a:rPr>
              <a:t>跳转到转移目标指令处</a:t>
            </a:r>
            <a:r>
              <a:rPr lang="zh-CN" altLang="en-US" sz="2000">
                <a:latin typeface="微软雅黑" pitchFamily="34" charset="-122"/>
                <a:ea typeface="微软雅黑" pitchFamily="34" charset="-122"/>
              </a:rPr>
              <a:t>执行</a:t>
            </a:r>
          </a:p>
          <a:p>
            <a:pPr lvl="1">
              <a:lnSpc>
                <a:spcPct val="110000"/>
              </a:lnSpc>
            </a:pPr>
            <a:r>
              <a:rPr lang="zh-CN" altLang="en-US">
                <a:latin typeface="微软雅黑" pitchFamily="34" charset="-122"/>
                <a:ea typeface="微软雅黑" pitchFamily="34" charset="-122"/>
              </a:rPr>
              <a:t>无条件转移指令</a:t>
            </a:r>
          </a:p>
          <a:p>
            <a:pPr lvl="2">
              <a:lnSpc>
                <a:spcPct val="110000"/>
              </a:lnSpc>
              <a:buFontTx/>
              <a:buNone/>
            </a:pPr>
            <a:r>
              <a:rPr lang="en-US" altLang="zh-CN" sz="2000">
                <a:latin typeface="微软雅黑" pitchFamily="34" charset="-122"/>
                <a:ea typeface="微软雅黑" pitchFamily="34" charset="-122"/>
              </a:rPr>
              <a:t>JMP DST</a:t>
            </a:r>
            <a:r>
              <a:rPr lang="zh-CN" altLang="en-US" sz="2000">
                <a:latin typeface="微软雅黑" pitchFamily="34" charset="-122"/>
                <a:ea typeface="微软雅黑" pitchFamily="34" charset="-122"/>
              </a:rPr>
              <a:t>：无条件转移到目标指令</a:t>
            </a:r>
            <a:r>
              <a:rPr lang="en-US" altLang="zh-CN" sz="2000">
                <a:latin typeface="微软雅黑" pitchFamily="34" charset="-122"/>
                <a:ea typeface="微软雅黑" pitchFamily="34" charset="-122"/>
              </a:rPr>
              <a:t>DST</a:t>
            </a:r>
            <a:r>
              <a:rPr lang="zh-CN" altLang="en-US" sz="2000">
                <a:latin typeface="微软雅黑" pitchFamily="34" charset="-122"/>
                <a:ea typeface="微软雅黑" pitchFamily="34" charset="-122"/>
              </a:rPr>
              <a:t>处执行</a:t>
            </a:r>
          </a:p>
          <a:p>
            <a:pPr lvl="1">
              <a:lnSpc>
                <a:spcPct val="110000"/>
              </a:lnSpc>
            </a:pPr>
            <a:r>
              <a:rPr lang="zh-CN" altLang="en-US">
                <a:latin typeface="微软雅黑" pitchFamily="34" charset="-122"/>
                <a:ea typeface="微软雅黑" pitchFamily="34" charset="-122"/>
                <a:hlinkClick r:id="" action="ppaction://hlinkshowjump?jump=nextslide"/>
              </a:rPr>
              <a:t>条件转移</a:t>
            </a:r>
            <a:endParaRPr lang="zh-CN" altLang="en-US">
              <a:latin typeface="微软雅黑" pitchFamily="34" charset="-122"/>
              <a:ea typeface="微软雅黑" pitchFamily="34" charset="-122"/>
            </a:endParaRPr>
          </a:p>
          <a:p>
            <a:pPr lvl="2">
              <a:lnSpc>
                <a:spcPct val="110000"/>
              </a:lnSpc>
              <a:buFontTx/>
              <a:buNone/>
            </a:pPr>
            <a:r>
              <a:rPr lang="en-US" altLang="zh-CN" sz="2000">
                <a:latin typeface="微软雅黑" pitchFamily="34" charset="-122"/>
                <a:ea typeface="微软雅黑" pitchFamily="34" charset="-122"/>
              </a:rPr>
              <a:t>Jcc DST</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cc</a:t>
            </a:r>
            <a:r>
              <a:rPr lang="zh-CN" altLang="en-US" sz="2000">
                <a:latin typeface="微软雅黑" pitchFamily="34" charset="-122"/>
                <a:ea typeface="微软雅黑" pitchFamily="34" charset="-122"/>
              </a:rPr>
              <a:t>为条件码，根据标志（条件码）判断是否满足条件，若满足，则转移到目标指令</a:t>
            </a:r>
            <a:r>
              <a:rPr lang="en-US" altLang="zh-CN" sz="2000">
                <a:latin typeface="微软雅黑" pitchFamily="34" charset="-122"/>
                <a:ea typeface="微软雅黑" pitchFamily="34" charset="-122"/>
              </a:rPr>
              <a:t>DST</a:t>
            </a:r>
            <a:r>
              <a:rPr lang="zh-CN" altLang="en-US" sz="2000">
                <a:latin typeface="微软雅黑" pitchFamily="34" charset="-122"/>
                <a:ea typeface="微软雅黑" pitchFamily="34" charset="-122"/>
              </a:rPr>
              <a:t>处执行，否则按顺序执行</a:t>
            </a:r>
          </a:p>
          <a:p>
            <a:pPr lvl="1">
              <a:lnSpc>
                <a:spcPct val="110000"/>
              </a:lnSpc>
            </a:pPr>
            <a:r>
              <a:rPr lang="zh-CN" altLang="en-US">
                <a:latin typeface="微软雅黑" pitchFamily="34" charset="-122"/>
                <a:ea typeface="微软雅黑" pitchFamily="34" charset="-122"/>
              </a:rPr>
              <a:t>条件设置</a:t>
            </a:r>
          </a:p>
          <a:p>
            <a:pPr lvl="2">
              <a:lnSpc>
                <a:spcPct val="110000"/>
              </a:lnSpc>
              <a:buFontTx/>
              <a:buNone/>
            </a:pPr>
            <a:r>
              <a:rPr lang="en-US" altLang="zh-CN" sz="2000">
                <a:latin typeface="微软雅黑" pitchFamily="34" charset="-122"/>
                <a:ea typeface="微软雅黑" pitchFamily="34" charset="-122"/>
              </a:rPr>
              <a:t>SETcc DST</a:t>
            </a:r>
            <a:r>
              <a:rPr lang="zh-CN" altLang="en-US" sz="2000">
                <a:latin typeface="微软雅黑" pitchFamily="34" charset="-122"/>
                <a:ea typeface="微软雅黑" pitchFamily="34" charset="-122"/>
              </a:rPr>
              <a:t>：将条件码</a:t>
            </a:r>
            <a:r>
              <a:rPr lang="en-US" altLang="zh-CN" sz="2000">
                <a:latin typeface="微软雅黑" pitchFamily="34" charset="-122"/>
                <a:ea typeface="微软雅黑" pitchFamily="34" charset="-122"/>
              </a:rPr>
              <a:t>cc</a:t>
            </a:r>
            <a:r>
              <a:rPr lang="zh-CN" altLang="en-US" sz="2000">
                <a:latin typeface="微软雅黑" pitchFamily="34" charset="-122"/>
                <a:ea typeface="微软雅黑" pitchFamily="34" charset="-122"/>
              </a:rPr>
              <a:t>保存到</a:t>
            </a:r>
            <a:r>
              <a:rPr lang="en-US" altLang="zh-CN" sz="2000">
                <a:latin typeface="微软雅黑" pitchFamily="34" charset="-122"/>
                <a:ea typeface="微软雅黑" pitchFamily="34" charset="-122"/>
              </a:rPr>
              <a:t>DST</a:t>
            </a:r>
            <a:r>
              <a:rPr lang="zh-CN" altLang="en-US" sz="2000">
                <a:latin typeface="微软雅黑" pitchFamily="34" charset="-122"/>
                <a:ea typeface="微软雅黑" pitchFamily="34" charset="-122"/>
              </a:rPr>
              <a:t>（通常是一个</a:t>
            </a:r>
            <a:r>
              <a:rPr lang="en-US" altLang="zh-CN" sz="2000">
                <a:latin typeface="微软雅黑" pitchFamily="34" charset="-122"/>
                <a:ea typeface="微软雅黑" pitchFamily="34" charset="-122"/>
              </a:rPr>
              <a:t>8</a:t>
            </a:r>
            <a:r>
              <a:rPr lang="zh-CN" altLang="en-US" sz="2000">
                <a:latin typeface="微软雅黑" pitchFamily="34" charset="-122"/>
                <a:ea typeface="微软雅黑" pitchFamily="34" charset="-122"/>
              </a:rPr>
              <a:t>位寄存器 ）</a:t>
            </a:r>
          </a:p>
          <a:p>
            <a:pPr lvl="1">
              <a:lnSpc>
                <a:spcPct val="110000"/>
              </a:lnSpc>
            </a:pPr>
            <a:r>
              <a:rPr lang="zh-CN" altLang="en-US">
                <a:ea typeface="微软雅黑" pitchFamily="34" charset="-122"/>
              </a:rPr>
              <a:t>调用和返回指令</a:t>
            </a:r>
            <a:r>
              <a:rPr lang="zh-CN" altLang="en-US"/>
              <a:t> </a:t>
            </a:r>
            <a:r>
              <a:rPr lang="zh-CN" altLang="en-US">
                <a:solidFill>
                  <a:srgbClr val="CC3300"/>
                </a:solidFill>
                <a:ea typeface="微软雅黑" pitchFamily="34" charset="-122"/>
              </a:rPr>
              <a:t>（用于过程调用）</a:t>
            </a:r>
          </a:p>
          <a:p>
            <a:pPr lvl="2">
              <a:lnSpc>
                <a:spcPct val="110000"/>
              </a:lnSpc>
              <a:buFontTx/>
              <a:buNone/>
            </a:pPr>
            <a:r>
              <a:rPr lang="en-US" altLang="zh-CN" sz="2000">
                <a:latin typeface="微软雅黑" pitchFamily="34" charset="-122"/>
                <a:ea typeface="微软雅黑" pitchFamily="34" charset="-122"/>
              </a:rPr>
              <a:t>CALL DST</a:t>
            </a:r>
            <a:r>
              <a:rPr lang="zh-CN" altLang="en-US" sz="2000">
                <a:latin typeface="微软雅黑" pitchFamily="34" charset="-122"/>
                <a:ea typeface="微软雅黑" pitchFamily="34" charset="-122"/>
              </a:rPr>
              <a:t>：</a:t>
            </a:r>
            <a:r>
              <a:rPr lang="zh-CN" altLang="en-US" sz="2000">
                <a:solidFill>
                  <a:srgbClr val="FF3300"/>
                </a:solidFill>
                <a:latin typeface="微软雅黑" pitchFamily="34" charset="-122"/>
                <a:ea typeface="微软雅黑" pitchFamily="34" charset="-122"/>
              </a:rPr>
              <a:t>返回地址</a:t>
            </a:r>
            <a:r>
              <a:rPr lang="en-US" altLang="zh-CN" sz="2000">
                <a:solidFill>
                  <a:srgbClr val="FF3300"/>
                </a:solidFill>
                <a:latin typeface="微软雅黑" pitchFamily="34" charset="-122"/>
                <a:ea typeface="微软雅黑" pitchFamily="34" charset="-122"/>
              </a:rPr>
              <a:t>RA</a:t>
            </a:r>
            <a:r>
              <a:rPr lang="zh-CN" altLang="en-US" sz="2000">
                <a:latin typeface="微软雅黑" pitchFamily="34" charset="-122"/>
                <a:ea typeface="微软雅黑" pitchFamily="34" charset="-122"/>
              </a:rPr>
              <a:t>入栈，转</a:t>
            </a:r>
            <a:r>
              <a:rPr lang="en-US" altLang="zh-CN" sz="2000">
                <a:latin typeface="微软雅黑" pitchFamily="34" charset="-122"/>
                <a:ea typeface="微软雅黑" pitchFamily="34" charset="-122"/>
              </a:rPr>
              <a:t>DST</a:t>
            </a:r>
            <a:r>
              <a:rPr lang="zh-CN" altLang="en-US" sz="2000">
                <a:latin typeface="微软雅黑" pitchFamily="34" charset="-122"/>
                <a:ea typeface="微软雅黑" pitchFamily="34" charset="-122"/>
              </a:rPr>
              <a:t>处执行</a:t>
            </a:r>
          </a:p>
          <a:p>
            <a:pPr lvl="2">
              <a:lnSpc>
                <a:spcPct val="110000"/>
              </a:lnSpc>
              <a:buFontTx/>
              <a:buNone/>
            </a:pPr>
            <a:r>
              <a:rPr lang="en-US" altLang="zh-CN" sz="2000">
                <a:latin typeface="微软雅黑" pitchFamily="34" charset="-122"/>
                <a:ea typeface="微软雅黑" pitchFamily="34" charset="-122"/>
              </a:rPr>
              <a:t>RET</a:t>
            </a:r>
            <a:r>
              <a:rPr lang="zh-CN" altLang="en-US" sz="2000">
                <a:latin typeface="微软雅黑" pitchFamily="34" charset="-122"/>
                <a:ea typeface="微软雅黑" pitchFamily="34" charset="-122"/>
              </a:rPr>
              <a:t>：从栈中取出返回地址</a:t>
            </a:r>
            <a:r>
              <a:rPr lang="en-US" altLang="zh-CN" sz="2000">
                <a:latin typeface="微软雅黑" pitchFamily="34" charset="-122"/>
                <a:ea typeface="微软雅黑" pitchFamily="34" charset="-122"/>
              </a:rPr>
              <a:t>RA</a:t>
            </a:r>
            <a:r>
              <a:rPr lang="zh-CN" altLang="en-US" sz="2000">
                <a:latin typeface="微软雅黑" pitchFamily="34" charset="-122"/>
                <a:ea typeface="微软雅黑" pitchFamily="34" charset="-122"/>
              </a:rPr>
              <a:t>，转到</a:t>
            </a:r>
            <a:r>
              <a:rPr lang="en-US" altLang="zh-CN" sz="2000">
                <a:latin typeface="微软雅黑" pitchFamily="34" charset="-122"/>
                <a:ea typeface="微软雅黑" pitchFamily="34" charset="-122"/>
              </a:rPr>
              <a:t>RA</a:t>
            </a:r>
            <a:r>
              <a:rPr lang="zh-CN" altLang="en-US" sz="2000">
                <a:latin typeface="微软雅黑" pitchFamily="34" charset="-122"/>
                <a:ea typeface="微软雅黑" pitchFamily="34" charset="-122"/>
              </a:rPr>
              <a:t>处执行</a:t>
            </a:r>
          </a:p>
          <a:p>
            <a:pPr lvl="1">
              <a:lnSpc>
                <a:spcPct val="110000"/>
              </a:lnSpc>
            </a:pPr>
            <a:r>
              <a:rPr lang="zh-CN" altLang="en-US">
                <a:ea typeface="微软雅黑" pitchFamily="34" charset="-122"/>
              </a:rPr>
              <a:t>中断指令</a:t>
            </a:r>
            <a:r>
              <a:rPr lang="zh-CN" altLang="en-US"/>
              <a:t> </a:t>
            </a:r>
            <a:r>
              <a:rPr lang="zh-CN" altLang="en-US">
                <a:latin typeface="微软雅黑" pitchFamily="34" charset="-122"/>
                <a:ea typeface="微软雅黑" pitchFamily="34" charset="-122"/>
              </a:rPr>
              <a:t>（详见第</a:t>
            </a:r>
            <a:r>
              <a:rPr lang="en-US" altLang="zh-CN">
                <a:latin typeface="微软雅黑" pitchFamily="34" charset="-122"/>
                <a:ea typeface="微软雅黑" pitchFamily="34" charset="-122"/>
              </a:rPr>
              <a:t>7</a:t>
            </a:r>
            <a:r>
              <a:rPr lang="zh-CN" altLang="en-US">
                <a:latin typeface="微软雅黑" pitchFamily="34" charset="-122"/>
                <a:ea typeface="微软雅黑" pitchFamily="34" charset="-122"/>
              </a:rPr>
              <a:t>、</a:t>
            </a:r>
            <a:r>
              <a:rPr lang="en-US" altLang="zh-CN">
                <a:latin typeface="微软雅黑" pitchFamily="34" charset="-122"/>
                <a:ea typeface="微软雅黑" pitchFamily="34" charset="-122"/>
              </a:rPr>
              <a:t>8</a:t>
            </a:r>
            <a:r>
              <a:rPr lang="zh-CN" altLang="en-US">
                <a:latin typeface="微软雅黑" pitchFamily="34" charset="-122"/>
                <a:ea typeface="微软雅黑" pitchFamily="34" charset="-122"/>
              </a:rPr>
              <a:t>章）</a:t>
            </a:r>
            <a:endParaRPr lang="zh-CN" altLang="en-US" sz="1800">
              <a:latin typeface="微软雅黑" pitchFamily="34" charset="-122"/>
              <a:ea typeface="微软雅黑" pitchFamily="34" charset="-122"/>
            </a:endParaRPr>
          </a:p>
          <a:p>
            <a:pPr lvl="1">
              <a:lnSpc>
                <a:spcPct val="110000"/>
              </a:lnSpc>
            </a:pPr>
            <a:endParaRPr lang="zh-CN" altLang="en-US"/>
          </a:p>
        </p:txBody>
      </p:sp>
      <p:sp>
        <p:nvSpPr>
          <p:cNvPr id="632836" name="Text Box 4"/>
          <p:cNvSpPr txBox="1">
            <a:spLocks noChangeArrowheads="1"/>
          </p:cNvSpPr>
          <p:nvPr/>
        </p:nvSpPr>
        <p:spPr bwMode="auto">
          <a:xfrm>
            <a:off x="250825" y="6219825"/>
            <a:ext cx="7561263" cy="396875"/>
          </a:xfrm>
          <a:prstGeom prst="rect">
            <a:avLst/>
          </a:prstGeom>
          <a:noFill/>
          <a:ln w="9525">
            <a:noFill/>
            <a:miter lim="800000"/>
            <a:headEnd/>
            <a:tailEnd/>
          </a:ln>
          <a:effectLst/>
        </p:spPr>
        <p:txBody>
          <a:bodyPr>
            <a:spAutoFit/>
          </a:bodyPr>
          <a:lstStyle/>
          <a:p>
            <a:pPr eaLnBrk="1" hangingPunct="1">
              <a:spcBef>
                <a:spcPct val="50000"/>
              </a:spcBef>
            </a:pPr>
            <a:r>
              <a:rPr lang="zh-CN" altLang="en-US" sz="2000">
                <a:solidFill>
                  <a:srgbClr val="FF3300"/>
                </a:solidFill>
                <a:latin typeface="Arial" charset="0"/>
              </a:rPr>
              <a:t>以上内容不要死记硬背，遇到具体指令时能查阅到并理解即可。</a:t>
            </a:r>
          </a:p>
        </p:txBody>
      </p:sp>
    </p:spTree>
    <p:extLst>
      <p:ext uri="{BB962C8B-B14F-4D97-AF65-F5344CB8AC3E}">
        <p14:creationId xmlns:p14="http://schemas.microsoft.com/office/powerpoint/2010/main" val="1483317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32835">
                                            <p:txEl>
                                              <p:pRg st="3" end="3"/>
                                            </p:txEl>
                                          </p:spTgt>
                                        </p:tgtEl>
                                        <p:attrNameLst>
                                          <p:attrName>style.visibility</p:attrName>
                                        </p:attrNameLst>
                                      </p:cBhvr>
                                      <p:to>
                                        <p:strVal val="visible"/>
                                      </p:to>
                                    </p:set>
                                    <p:animEffect transition="in" filter="blinds(horizontal)">
                                      <p:cBhvr>
                                        <p:cTn id="7" dur="500"/>
                                        <p:tgtEl>
                                          <p:spTgt spid="63283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32835">
                                            <p:txEl>
                                              <p:pRg st="4" end="4"/>
                                            </p:txEl>
                                          </p:spTgt>
                                        </p:tgtEl>
                                        <p:attrNameLst>
                                          <p:attrName>style.visibility</p:attrName>
                                        </p:attrNameLst>
                                      </p:cBhvr>
                                      <p:to>
                                        <p:strVal val="visible"/>
                                      </p:to>
                                    </p:set>
                                    <p:animEffect transition="in" filter="blinds(horizontal)">
                                      <p:cBhvr>
                                        <p:cTn id="12" dur="500"/>
                                        <p:tgtEl>
                                          <p:spTgt spid="63283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32835">
                                            <p:txEl>
                                              <p:pRg st="5" end="5"/>
                                            </p:txEl>
                                          </p:spTgt>
                                        </p:tgtEl>
                                        <p:attrNameLst>
                                          <p:attrName>style.visibility</p:attrName>
                                        </p:attrNameLst>
                                      </p:cBhvr>
                                      <p:to>
                                        <p:strVal val="visible"/>
                                      </p:to>
                                    </p:set>
                                    <p:animEffect transition="in" filter="blinds(horizontal)">
                                      <p:cBhvr>
                                        <p:cTn id="17" dur="500"/>
                                        <p:tgtEl>
                                          <p:spTgt spid="63283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32835">
                                            <p:txEl>
                                              <p:pRg st="6" end="6"/>
                                            </p:txEl>
                                          </p:spTgt>
                                        </p:tgtEl>
                                        <p:attrNameLst>
                                          <p:attrName>style.visibility</p:attrName>
                                        </p:attrNameLst>
                                      </p:cBhvr>
                                      <p:to>
                                        <p:strVal val="visible"/>
                                      </p:to>
                                    </p:set>
                                    <p:animEffect transition="in" filter="blinds(horizontal)">
                                      <p:cBhvr>
                                        <p:cTn id="22" dur="500"/>
                                        <p:tgtEl>
                                          <p:spTgt spid="63283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32835">
                                            <p:txEl>
                                              <p:pRg st="7" end="7"/>
                                            </p:txEl>
                                          </p:spTgt>
                                        </p:tgtEl>
                                        <p:attrNameLst>
                                          <p:attrName>style.visibility</p:attrName>
                                        </p:attrNameLst>
                                      </p:cBhvr>
                                      <p:to>
                                        <p:strVal val="visible"/>
                                      </p:to>
                                    </p:set>
                                    <p:animEffect transition="in" filter="blinds(horizontal)">
                                      <p:cBhvr>
                                        <p:cTn id="27" dur="500"/>
                                        <p:tgtEl>
                                          <p:spTgt spid="632835">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32835">
                                            <p:txEl>
                                              <p:pRg st="8" end="8"/>
                                            </p:txEl>
                                          </p:spTgt>
                                        </p:tgtEl>
                                        <p:attrNameLst>
                                          <p:attrName>style.visibility</p:attrName>
                                        </p:attrNameLst>
                                      </p:cBhvr>
                                      <p:to>
                                        <p:strVal val="visible"/>
                                      </p:to>
                                    </p:set>
                                    <p:animEffect transition="in" filter="blinds(horizontal)">
                                      <p:cBhvr>
                                        <p:cTn id="32" dur="500"/>
                                        <p:tgtEl>
                                          <p:spTgt spid="632835">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32835">
                                            <p:txEl>
                                              <p:pRg st="9" end="9"/>
                                            </p:txEl>
                                          </p:spTgt>
                                        </p:tgtEl>
                                        <p:attrNameLst>
                                          <p:attrName>style.visibility</p:attrName>
                                        </p:attrNameLst>
                                      </p:cBhvr>
                                      <p:to>
                                        <p:strVal val="visible"/>
                                      </p:to>
                                    </p:set>
                                    <p:animEffect transition="in" filter="blinds(horizontal)">
                                      <p:cBhvr>
                                        <p:cTn id="37" dur="500"/>
                                        <p:tgtEl>
                                          <p:spTgt spid="632835">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32835">
                                            <p:txEl>
                                              <p:pRg st="10" end="10"/>
                                            </p:txEl>
                                          </p:spTgt>
                                        </p:tgtEl>
                                        <p:attrNameLst>
                                          <p:attrName>style.visibility</p:attrName>
                                        </p:attrNameLst>
                                      </p:cBhvr>
                                      <p:to>
                                        <p:strVal val="visible"/>
                                      </p:to>
                                    </p:set>
                                    <p:animEffect transition="in" filter="blinds(horizontal)">
                                      <p:cBhvr>
                                        <p:cTn id="42" dur="500"/>
                                        <p:tgtEl>
                                          <p:spTgt spid="632835">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32835">
                                            <p:txEl>
                                              <p:pRg st="11" end="11"/>
                                            </p:txEl>
                                          </p:spTgt>
                                        </p:tgtEl>
                                        <p:attrNameLst>
                                          <p:attrName>style.visibility</p:attrName>
                                        </p:attrNameLst>
                                      </p:cBhvr>
                                      <p:to>
                                        <p:strVal val="visible"/>
                                      </p:to>
                                    </p:set>
                                    <p:animEffect transition="in" filter="blinds(horizontal)">
                                      <p:cBhvr>
                                        <p:cTn id="47" dur="500"/>
                                        <p:tgtEl>
                                          <p:spTgt spid="632835">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32836"/>
                                        </p:tgtEl>
                                        <p:attrNameLst>
                                          <p:attrName>style.visibility</p:attrName>
                                        </p:attrNameLst>
                                      </p:cBhvr>
                                      <p:to>
                                        <p:strVal val="visible"/>
                                      </p:to>
                                    </p:set>
                                    <p:animEffect transition="in" filter="blinds(horizontal)">
                                      <p:cBhvr>
                                        <p:cTn id="52" dur="500"/>
                                        <p:tgtEl>
                                          <p:spTgt spid="632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283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Rectangle 2"/>
          <p:cNvSpPr>
            <a:spLocks noGrp="1" noChangeArrowheads="1"/>
          </p:cNvSpPr>
          <p:nvPr>
            <p:ph type="title"/>
          </p:nvPr>
        </p:nvSpPr>
        <p:spPr>
          <a:xfrm>
            <a:off x="457200" y="98425"/>
            <a:ext cx="8229600" cy="561975"/>
          </a:xfrm>
        </p:spPr>
        <p:txBody>
          <a:bodyPr/>
          <a:lstStyle/>
          <a:p>
            <a:r>
              <a:rPr lang="zh-CN" altLang="en-US" sz="3600"/>
              <a:t>例子：</a:t>
            </a:r>
            <a:r>
              <a:rPr lang="en-US" altLang="zh-CN" sz="3600"/>
              <a:t>C</a:t>
            </a:r>
            <a:r>
              <a:rPr lang="zh-CN" altLang="en-US" sz="3600"/>
              <a:t>表达式类型转换顺序</a:t>
            </a:r>
          </a:p>
        </p:txBody>
      </p:sp>
      <p:sp>
        <p:nvSpPr>
          <p:cNvPr id="717827" name="内容占位符 2"/>
          <p:cNvSpPr>
            <a:spLocks/>
          </p:cNvSpPr>
          <p:nvPr/>
        </p:nvSpPr>
        <p:spPr bwMode="auto">
          <a:xfrm>
            <a:off x="122238" y="819150"/>
            <a:ext cx="8320087" cy="6038850"/>
          </a:xfrm>
          <a:prstGeom prst="rect">
            <a:avLst/>
          </a:prstGeom>
          <a:noFill/>
          <a:ln w="9525">
            <a:noFill/>
            <a:miter lim="800000"/>
            <a:headEnd/>
            <a:tailEnd/>
          </a:ln>
        </p:spPr>
        <p:txBody>
          <a:bodyPr/>
          <a:lstStyle/>
          <a:p>
            <a:pPr>
              <a:lnSpc>
                <a:spcPct val="115000"/>
              </a:lnSpc>
              <a:spcBef>
                <a:spcPct val="20000"/>
              </a:spcBef>
            </a:pPr>
            <a:r>
              <a:rPr lang="en-US" altLang="zh-CN" sz="2400">
                <a:latin typeface="Arial" charset="0"/>
                <a:ea typeface="宋体" pitchFamily="2" charset="-122"/>
              </a:rPr>
              <a:t>   unsigned long long</a:t>
            </a:r>
            <a:endParaRPr lang="zh-CN" altLang="en-US" sz="2400">
              <a:latin typeface="Arial" charset="0"/>
              <a:ea typeface="宋体" pitchFamily="2" charset="-122"/>
            </a:endParaRPr>
          </a:p>
          <a:p>
            <a:pPr>
              <a:lnSpc>
                <a:spcPct val="115000"/>
              </a:lnSpc>
              <a:spcBef>
                <a:spcPct val="20000"/>
              </a:spcBef>
            </a:pPr>
            <a:r>
              <a:rPr lang="en-US" altLang="zh-CN" sz="2400">
                <a:latin typeface="Arial" charset="0"/>
                <a:ea typeface="宋体" pitchFamily="2" charset="-122"/>
              </a:rPr>
              <a:t>    ↑             </a:t>
            </a:r>
          </a:p>
          <a:p>
            <a:pPr>
              <a:lnSpc>
                <a:spcPct val="115000"/>
              </a:lnSpc>
              <a:spcBef>
                <a:spcPct val="20000"/>
              </a:spcBef>
            </a:pPr>
            <a:r>
              <a:rPr lang="en-US" altLang="zh-CN" sz="2400">
                <a:latin typeface="Arial" charset="0"/>
                <a:ea typeface="宋体" pitchFamily="2" charset="-122"/>
              </a:rPr>
              <a:t>   long long     </a:t>
            </a:r>
          </a:p>
          <a:p>
            <a:pPr>
              <a:lnSpc>
                <a:spcPct val="115000"/>
              </a:lnSpc>
              <a:spcBef>
                <a:spcPct val="20000"/>
              </a:spcBef>
            </a:pPr>
            <a:r>
              <a:rPr lang="en-US" altLang="zh-CN" sz="2400">
                <a:latin typeface="Arial" charset="0"/>
                <a:ea typeface="宋体" pitchFamily="2" charset="-122"/>
              </a:rPr>
              <a:t>    ↑         </a:t>
            </a:r>
          </a:p>
          <a:p>
            <a:pPr>
              <a:lnSpc>
                <a:spcPct val="115000"/>
              </a:lnSpc>
              <a:spcBef>
                <a:spcPct val="20000"/>
              </a:spcBef>
            </a:pPr>
            <a:r>
              <a:rPr lang="en-US" altLang="zh-CN" sz="2400">
                <a:latin typeface="Arial" charset="0"/>
                <a:ea typeface="宋体" pitchFamily="2" charset="-122"/>
              </a:rPr>
              <a:t>   unsigned</a:t>
            </a:r>
          </a:p>
          <a:p>
            <a:pPr>
              <a:lnSpc>
                <a:spcPct val="115000"/>
              </a:lnSpc>
              <a:spcBef>
                <a:spcPct val="20000"/>
              </a:spcBef>
            </a:pPr>
            <a:r>
              <a:rPr lang="en-US" altLang="zh-CN" sz="2400">
                <a:latin typeface="Arial" charset="0"/>
                <a:ea typeface="宋体" pitchFamily="2" charset="-122"/>
              </a:rPr>
              <a:t>    ↑          </a:t>
            </a:r>
          </a:p>
          <a:p>
            <a:pPr>
              <a:lnSpc>
                <a:spcPct val="115000"/>
              </a:lnSpc>
              <a:spcBef>
                <a:spcPct val="20000"/>
              </a:spcBef>
            </a:pPr>
            <a:r>
              <a:rPr lang="zh-CN" altLang="en-US" sz="2400">
                <a:latin typeface="Arial" charset="0"/>
                <a:ea typeface="宋体" pitchFamily="2" charset="-122"/>
              </a:rPr>
              <a:t>   </a:t>
            </a:r>
            <a:r>
              <a:rPr lang="en-US" altLang="zh-CN" sz="2400">
                <a:latin typeface="Arial" charset="0"/>
                <a:ea typeface="宋体" pitchFamily="2" charset="-122"/>
              </a:rPr>
              <a:t>int </a:t>
            </a:r>
          </a:p>
          <a:p>
            <a:pPr>
              <a:lnSpc>
                <a:spcPct val="115000"/>
              </a:lnSpc>
              <a:spcBef>
                <a:spcPct val="20000"/>
              </a:spcBef>
            </a:pPr>
            <a:r>
              <a:rPr lang="en-US" altLang="zh-CN" sz="2400">
                <a:latin typeface="Arial" charset="0"/>
                <a:ea typeface="宋体" pitchFamily="2" charset="-122"/>
              </a:rPr>
              <a:t>   ↑</a:t>
            </a:r>
          </a:p>
          <a:p>
            <a:pPr>
              <a:lnSpc>
                <a:spcPct val="115000"/>
              </a:lnSpc>
              <a:spcBef>
                <a:spcPct val="20000"/>
              </a:spcBef>
            </a:pPr>
            <a:r>
              <a:rPr lang="en-US" altLang="zh-CN" sz="2400">
                <a:latin typeface="Arial" charset="0"/>
                <a:ea typeface="宋体" pitchFamily="2" charset="-122"/>
              </a:rPr>
              <a:t> (unsigned)char,short</a:t>
            </a:r>
          </a:p>
          <a:p>
            <a:pPr>
              <a:lnSpc>
                <a:spcPct val="115000"/>
              </a:lnSpc>
              <a:spcBef>
                <a:spcPct val="20000"/>
              </a:spcBef>
            </a:pPr>
            <a:endParaRPr lang="zh-CN" altLang="en-US" sz="2400" u="sng">
              <a:solidFill>
                <a:srgbClr val="FF0000"/>
              </a:solidFill>
              <a:latin typeface="Arial" charset="0"/>
              <a:ea typeface="宋体" pitchFamily="2" charset="-122"/>
            </a:endParaRPr>
          </a:p>
        </p:txBody>
      </p:sp>
      <p:pic>
        <p:nvPicPr>
          <p:cNvPr id="717828" name="Picture 4"/>
          <p:cNvPicPr>
            <a:picLocks noChangeAspect="1" noChangeArrowheads="1"/>
          </p:cNvPicPr>
          <p:nvPr/>
        </p:nvPicPr>
        <p:blipFill>
          <a:blip r:embed="rId2"/>
          <a:srcRect/>
          <a:stretch>
            <a:fillRect/>
          </a:stretch>
        </p:blipFill>
        <p:spPr bwMode="auto">
          <a:xfrm>
            <a:off x="3671888" y="998538"/>
            <a:ext cx="5175250" cy="4140200"/>
          </a:xfrm>
          <a:prstGeom prst="rect">
            <a:avLst/>
          </a:prstGeom>
          <a:noFill/>
          <a:ln w="9525">
            <a:solidFill>
              <a:schemeClr val="tx1"/>
            </a:solidFill>
            <a:miter lim="800000"/>
            <a:headEnd/>
            <a:tailEnd/>
          </a:ln>
        </p:spPr>
      </p:pic>
      <p:sp>
        <p:nvSpPr>
          <p:cNvPr id="717830" name="Rectangle 6"/>
          <p:cNvSpPr>
            <a:spLocks noChangeArrowheads="1"/>
          </p:cNvSpPr>
          <p:nvPr/>
        </p:nvSpPr>
        <p:spPr bwMode="auto">
          <a:xfrm>
            <a:off x="206375" y="5727700"/>
            <a:ext cx="8461375" cy="762000"/>
          </a:xfrm>
          <a:prstGeom prst="rect">
            <a:avLst/>
          </a:prstGeom>
          <a:noFill/>
          <a:ln w="9525" algn="ctr">
            <a:noFill/>
            <a:miter lim="800000"/>
            <a:headEnd/>
            <a:tailEnd/>
          </a:ln>
          <a:effectLst/>
        </p:spPr>
        <p:txBody>
          <a:bodyPr lIns="18000" rIns="18000">
            <a:spAutoFit/>
          </a:bodyPr>
          <a:lstStyle/>
          <a:p>
            <a:pPr lvl="1"/>
            <a:r>
              <a:rPr lang="zh-CN" altLang="en-US" sz="2200">
                <a:solidFill>
                  <a:srgbClr val="0000CC"/>
                </a:solidFill>
              </a:rPr>
              <a:t>条件设置指令：</a:t>
            </a:r>
          </a:p>
          <a:p>
            <a:pPr lvl="2"/>
            <a:r>
              <a:rPr lang="en-US" altLang="zh-CN" sz="2200">
                <a:solidFill>
                  <a:srgbClr val="006600"/>
                </a:solidFill>
              </a:rPr>
              <a:t>SETcc DST</a:t>
            </a:r>
            <a:r>
              <a:rPr lang="zh-CN" altLang="en-US" sz="2200">
                <a:solidFill>
                  <a:srgbClr val="006600"/>
                </a:solidFill>
              </a:rPr>
              <a:t>：将条件码</a:t>
            </a:r>
            <a:r>
              <a:rPr lang="en-US" altLang="zh-CN" sz="2200">
                <a:solidFill>
                  <a:srgbClr val="006600"/>
                </a:solidFill>
              </a:rPr>
              <a:t>cc</a:t>
            </a:r>
            <a:r>
              <a:rPr lang="zh-CN" altLang="en-US" sz="2200">
                <a:solidFill>
                  <a:srgbClr val="006600"/>
                </a:solidFill>
              </a:rPr>
              <a:t>保存到</a:t>
            </a:r>
            <a:r>
              <a:rPr lang="en-US" altLang="zh-CN" sz="2200">
                <a:solidFill>
                  <a:srgbClr val="006600"/>
                </a:solidFill>
              </a:rPr>
              <a:t>DST</a:t>
            </a:r>
            <a:r>
              <a:rPr lang="zh-CN" altLang="en-US" sz="2200">
                <a:solidFill>
                  <a:srgbClr val="006600"/>
                </a:solidFill>
              </a:rPr>
              <a:t>（通常是</a:t>
            </a:r>
            <a:r>
              <a:rPr lang="en-US" altLang="zh-CN" sz="2200">
                <a:solidFill>
                  <a:srgbClr val="006600"/>
                </a:solidFill>
              </a:rPr>
              <a:t>8</a:t>
            </a:r>
            <a:r>
              <a:rPr lang="zh-CN" altLang="en-US" sz="2200">
                <a:solidFill>
                  <a:srgbClr val="006600"/>
                </a:solidFill>
              </a:rPr>
              <a:t>位寄存器 ）</a:t>
            </a:r>
          </a:p>
        </p:txBody>
      </p:sp>
      <p:sp>
        <p:nvSpPr>
          <p:cNvPr id="717831" name="Text Box 7"/>
          <p:cNvSpPr txBox="1">
            <a:spLocks noChangeArrowheads="1"/>
          </p:cNvSpPr>
          <p:nvPr/>
        </p:nvSpPr>
        <p:spPr bwMode="auto">
          <a:xfrm>
            <a:off x="4076700" y="5408613"/>
            <a:ext cx="3960813"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FF3300"/>
                </a:solidFill>
              </a:rPr>
              <a:t>猜测：各用哪种条件设置指令？</a:t>
            </a:r>
          </a:p>
        </p:txBody>
      </p:sp>
    </p:spTree>
    <p:extLst>
      <p:ext uri="{BB962C8B-B14F-4D97-AF65-F5344CB8AC3E}">
        <p14:creationId xmlns:p14="http://schemas.microsoft.com/office/powerpoint/2010/main" val="36980494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p:cNvSpPr>
            <a:spLocks noGrp="1" noChangeArrowheads="1"/>
          </p:cNvSpPr>
          <p:nvPr>
            <p:ph type="title"/>
          </p:nvPr>
        </p:nvSpPr>
        <p:spPr>
          <a:xfrm>
            <a:off x="457200" y="98425"/>
            <a:ext cx="8229600" cy="561975"/>
          </a:xfrm>
        </p:spPr>
        <p:txBody>
          <a:bodyPr/>
          <a:lstStyle/>
          <a:p>
            <a:r>
              <a:rPr lang="zh-CN" altLang="en-US" sz="3600"/>
              <a:t>选择结构的机器级表示</a:t>
            </a:r>
          </a:p>
        </p:txBody>
      </p:sp>
      <p:sp>
        <p:nvSpPr>
          <p:cNvPr id="799747" name="Rectangle 3"/>
          <p:cNvSpPr>
            <a:spLocks noGrp="1" noChangeArrowheads="1"/>
          </p:cNvSpPr>
          <p:nvPr>
            <p:ph type="body" idx="1"/>
          </p:nvPr>
        </p:nvSpPr>
        <p:spPr>
          <a:xfrm>
            <a:off x="476250" y="819150"/>
            <a:ext cx="8229600" cy="5218113"/>
          </a:xfrm>
        </p:spPr>
        <p:txBody>
          <a:bodyPr/>
          <a:lstStyle/>
          <a:p>
            <a:r>
              <a:rPr lang="zh-CN" altLang="en-US"/>
              <a:t> </a:t>
            </a:r>
            <a:r>
              <a:rPr lang="en-US" altLang="zh-CN"/>
              <a:t>if ~ else</a:t>
            </a:r>
            <a:r>
              <a:rPr lang="zh-CN" altLang="en-US"/>
              <a:t>语句的机器级表示 </a:t>
            </a:r>
          </a:p>
          <a:p>
            <a:endParaRPr lang="zh-CN" altLang="en-US"/>
          </a:p>
        </p:txBody>
      </p:sp>
      <p:sp>
        <p:nvSpPr>
          <p:cNvPr id="799748" name="Rectangle 4"/>
          <p:cNvSpPr>
            <a:spLocks noChangeArrowheads="1"/>
          </p:cNvSpPr>
          <p:nvPr/>
        </p:nvSpPr>
        <p:spPr bwMode="auto">
          <a:xfrm>
            <a:off x="5202238" y="873125"/>
            <a:ext cx="3105150" cy="1441450"/>
          </a:xfrm>
          <a:prstGeom prst="rect">
            <a:avLst/>
          </a:prstGeom>
          <a:noFill/>
          <a:ln w="9525">
            <a:solidFill>
              <a:schemeClr val="tx1"/>
            </a:solidFill>
            <a:miter lim="800000"/>
            <a:headEnd/>
            <a:tailEnd/>
          </a:ln>
          <a:effectLst/>
        </p:spPr>
        <p:txBody>
          <a:bodyPr anchor="ctr">
            <a:spAutoFit/>
          </a:bodyPr>
          <a:lstStyle/>
          <a:p>
            <a:pPr marL="0" marR="0" lvl="0" indent="269875" defTabSz="914400" eaLnBrk="1" fontAlgn="auto" latinLnBrk="0" hangingPunct="1">
              <a:lnSpc>
                <a:spcPct val="100000"/>
              </a:lnSpc>
              <a:spcBef>
                <a:spcPts val="0"/>
              </a:spcBef>
              <a:spcAft>
                <a:spcPts val="0"/>
              </a:spcAft>
              <a:buClrTx/>
              <a:buSzTx/>
              <a:buFontTx/>
              <a:buNone/>
              <a:tabLst/>
              <a:defRPr/>
            </a:pPr>
            <a:r>
              <a:rPr kumimoji="0" lang="en-US" altLang="zh-CN" sz="2200" b="0" i="0" u="none" strike="noStrike" kern="0" cap="none" spc="0" normalizeH="0" baseline="0" noProof="0">
                <a:ln>
                  <a:noFill/>
                </a:ln>
                <a:solidFill>
                  <a:sysClr val="windowText" lastClr="000000"/>
                </a:solidFill>
                <a:effectLst/>
                <a:uLnTx/>
                <a:uFillTx/>
                <a:latin typeface="Arial" pitchFamily="34" charset="0"/>
                <a:ea typeface="宋体" pitchFamily="2" charset="-122"/>
              </a:rPr>
              <a:t>if (cond_expr)</a:t>
            </a:r>
          </a:p>
          <a:p>
            <a:pPr marL="0" marR="0" lvl="0" indent="269875" defTabSz="914400" eaLnBrk="1" fontAlgn="auto" latinLnBrk="0" hangingPunct="1">
              <a:lnSpc>
                <a:spcPct val="100000"/>
              </a:lnSpc>
              <a:spcBef>
                <a:spcPts val="0"/>
              </a:spcBef>
              <a:spcAft>
                <a:spcPts val="0"/>
              </a:spcAft>
              <a:buClrTx/>
              <a:buSzTx/>
              <a:buFontTx/>
              <a:buNone/>
              <a:tabLst/>
              <a:defRPr/>
            </a:pPr>
            <a:r>
              <a:rPr kumimoji="0" lang="en-US" altLang="zh-CN" sz="2200" b="0" i="0" u="none" strike="noStrike" kern="0" cap="none" spc="0" normalizeH="0" baseline="0" noProof="0">
                <a:ln>
                  <a:noFill/>
                </a:ln>
                <a:solidFill>
                  <a:sysClr val="windowText" lastClr="000000"/>
                </a:solidFill>
                <a:effectLst/>
                <a:uLnTx/>
                <a:uFillTx/>
                <a:latin typeface="Arial" pitchFamily="34" charset="0"/>
                <a:ea typeface="宋体" pitchFamily="2" charset="-122"/>
              </a:rPr>
              <a:t>      then_statement</a:t>
            </a:r>
          </a:p>
          <a:p>
            <a:pPr marL="0" marR="0" lvl="0" indent="269875" defTabSz="914400" eaLnBrk="1" fontAlgn="auto" latinLnBrk="0" hangingPunct="1">
              <a:lnSpc>
                <a:spcPct val="100000"/>
              </a:lnSpc>
              <a:spcBef>
                <a:spcPts val="0"/>
              </a:spcBef>
              <a:spcAft>
                <a:spcPts val="0"/>
              </a:spcAft>
              <a:buClrTx/>
              <a:buSzTx/>
              <a:buFontTx/>
              <a:buNone/>
              <a:tabLst/>
              <a:defRPr/>
            </a:pPr>
            <a:r>
              <a:rPr kumimoji="0" lang="en-US" altLang="zh-CN" sz="2200" b="0" i="0" u="none" strike="noStrike" kern="0" cap="none" spc="0" normalizeH="0" baseline="0" noProof="0">
                <a:ln>
                  <a:noFill/>
                </a:ln>
                <a:solidFill>
                  <a:sysClr val="windowText" lastClr="000000"/>
                </a:solidFill>
                <a:effectLst/>
                <a:uLnTx/>
                <a:uFillTx/>
                <a:latin typeface="Arial" pitchFamily="34" charset="0"/>
                <a:ea typeface="宋体" pitchFamily="2" charset="-122"/>
              </a:rPr>
              <a:t>else</a:t>
            </a:r>
          </a:p>
          <a:p>
            <a:pPr marL="0" marR="0" lvl="0" indent="269875" defTabSz="914400" eaLnBrk="1" fontAlgn="auto" latinLnBrk="0" hangingPunct="1">
              <a:lnSpc>
                <a:spcPct val="100000"/>
              </a:lnSpc>
              <a:spcBef>
                <a:spcPts val="0"/>
              </a:spcBef>
              <a:spcAft>
                <a:spcPts val="0"/>
              </a:spcAft>
              <a:buClrTx/>
              <a:buSzTx/>
              <a:buFontTx/>
              <a:buNone/>
              <a:tabLst/>
              <a:defRPr/>
            </a:pPr>
            <a:r>
              <a:rPr kumimoji="0" lang="en-US" altLang="zh-CN" sz="2200" b="0" i="0" u="none" strike="noStrike" kern="0" cap="none" spc="0" normalizeH="0" baseline="0" noProof="0">
                <a:ln>
                  <a:noFill/>
                </a:ln>
                <a:solidFill>
                  <a:sysClr val="windowText" lastClr="000000"/>
                </a:solidFill>
                <a:effectLst/>
                <a:uLnTx/>
                <a:uFillTx/>
                <a:latin typeface="Arial" pitchFamily="34" charset="0"/>
                <a:ea typeface="宋体" pitchFamily="2" charset="-122"/>
              </a:rPr>
              <a:t>      else_statement</a:t>
            </a:r>
            <a:r>
              <a:rPr kumimoji="0" lang="en-US" altLang="zh-CN" sz="1800" b="0" i="0" u="none" strike="noStrike" kern="0" cap="none" spc="0" normalizeH="0" baseline="0" noProof="0">
                <a:ln>
                  <a:noFill/>
                </a:ln>
                <a:solidFill>
                  <a:sysClr val="windowText" lastClr="000000"/>
                </a:solidFill>
                <a:effectLst/>
                <a:uLnTx/>
                <a:uFillTx/>
                <a:latin typeface="Arial" pitchFamily="34" charset="0"/>
                <a:ea typeface="宋体" pitchFamily="2" charset="-122"/>
              </a:rPr>
              <a:t> </a:t>
            </a:r>
          </a:p>
        </p:txBody>
      </p:sp>
      <p:pic>
        <p:nvPicPr>
          <p:cNvPr id="799749" name="Picture 5"/>
          <p:cNvPicPr>
            <a:picLocks noChangeAspect="1" noChangeArrowheads="1"/>
          </p:cNvPicPr>
          <p:nvPr/>
        </p:nvPicPr>
        <p:blipFill>
          <a:blip r:embed="rId2"/>
          <a:srcRect/>
          <a:stretch>
            <a:fillRect/>
          </a:stretch>
        </p:blipFill>
        <p:spPr bwMode="auto">
          <a:xfrm>
            <a:off x="44450" y="1493838"/>
            <a:ext cx="4437063" cy="3973512"/>
          </a:xfrm>
          <a:prstGeom prst="rect">
            <a:avLst/>
          </a:prstGeom>
          <a:noFill/>
        </p:spPr>
      </p:pic>
      <p:pic>
        <p:nvPicPr>
          <p:cNvPr id="799750" name="Picture 6"/>
          <p:cNvPicPr>
            <a:picLocks noChangeAspect="1" noChangeArrowheads="1"/>
          </p:cNvPicPr>
          <p:nvPr/>
        </p:nvPicPr>
        <p:blipFill>
          <a:blip r:embed="rId3"/>
          <a:srcRect/>
          <a:stretch>
            <a:fillRect/>
          </a:stretch>
        </p:blipFill>
        <p:spPr bwMode="auto">
          <a:xfrm>
            <a:off x="4481513" y="2708275"/>
            <a:ext cx="4456112" cy="4149725"/>
          </a:xfrm>
          <a:prstGeom prst="rect">
            <a:avLst/>
          </a:prstGeom>
          <a:noFill/>
        </p:spPr>
      </p:pic>
    </p:spTree>
    <p:extLst>
      <p:ext uri="{BB962C8B-B14F-4D97-AF65-F5344CB8AC3E}">
        <p14:creationId xmlns:p14="http://schemas.microsoft.com/office/powerpoint/2010/main" val="1764128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99749"/>
                                        </p:tgtEl>
                                        <p:attrNameLst>
                                          <p:attrName>style.visibility</p:attrName>
                                        </p:attrNameLst>
                                      </p:cBhvr>
                                      <p:to>
                                        <p:strVal val="visible"/>
                                      </p:to>
                                    </p:set>
                                    <p:animEffect transition="in" filter="blinds(horizontal)">
                                      <p:cBhvr>
                                        <p:cTn id="7" dur="500"/>
                                        <p:tgtEl>
                                          <p:spTgt spid="79974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99750"/>
                                        </p:tgtEl>
                                        <p:attrNameLst>
                                          <p:attrName>style.visibility</p:attrName>
                                        </p:attrNameLst>
                                      </p:cBhvr>
                                      <p:to>
                                        <p:strVal val="visible"/>
                                      </p:to>
                                    </p:set>
                                    <p:animEffect transition="in" filter="blinds(horizontal)">
                                      <p:cBhvr>
                                        <p:cTn id="12" dur="500"/>
                                        <p:tgtEl>
                                          <p:spTgt spid="799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3768" y="2924944"/>
            <a:ext cx="4896544" cy="707886"/>
          </a:xfrm>
          <a:prstGeom prst="rect">
            <a:avLst/>
          </a:prstGeom>
          <a:noFill/>
        </p:spPr>
        <p:txBody>
          <a:bodyPr wrap="square" rtlCol="0">
            <a:spAutoFit/>
          </a:bodyPr>
          <a:lstStyle/>
          <a:p>
            <a:pPr algn="ctr"/>
            <a:r>
              <a:rPr lang="zh-CN" altLang="en-US" sz="4000" b="1" dirty="0">
                <a:latin typeface="黑体" panose="02010609060101010101" pitchFamily="49" charset="-122"/>
                <a:ea typeface="黑体" panose="02010609060101010101" pitchFamily="49" charset="-122"/>
              </a:rPr>
              <a:t>第二章</a:t>
            </a:r>
          </a:p>
        </p:txBody>
      </p:sp>
    </p:spTree>
    <p:extLst>
      <p:ext uri="{BB962C8B-B14F-4D97-AF65-F5344CB8AC3E}">
        <p14:creationId xmlns:p14="http://schemas.microsoft.com/office/powerpoint/2010/main" val="30596987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Rectangle 2"/>
          <p:cNvSpPr>
            <a:spLocks noGrp="1" noChangeArrowheads="1"/>
          </p:cNvSpPr>
          <p:nvPr>
            <p:ph type="title"/>
          </p:nvPr>
        </p:nvSpPr>
        <p:spPr>
          <a:xfrm>
            <a:off x="457200" y="98425"/>
            <a:ext cx="8229600" cy="561975"/>
          </a:xfrm>
        </p:spPr>
        <p:txBody>
          <a:bodyPr/>
          <a:lstStyle/>
          <a:p>
            <a:r>
              <a:rPr lang="en-US" altLang="zh-CN" sz="3600"/>
              <a:t>    switch-case</a:t>
            </a:r>
            <a:r>
              <a:rPr lang="zh-CN" altLang="en-US" sz="3600"/>
              <a:t>语句举例</a:t>
            </a:r>
          </a:p>
        </p:txBody>
      </p:sp>
      <p:sp>
        <p:nvSpPr>
          <p:cNvPr id="801795" name="Rectangle 3"/>
          <p:cNvSpPr>
            <a:spLocks noChangeArrowheads="1"/>
          </p:cNvSpPr>
          <p:nvPr/>
        </p:nvSpPr>
        <p:spPr bwMode="auto">
          <a:xfrm>
            <a:off x="0" y="819150"/>
            <a:ext cx="3395663" cy="5859463"/>
          </a:xfrm>
          <a:prstGeom prst="rect">
            <a:avLst/>
          </a:prstGeom>
          <a:noFill/>
          <a:ln w="9525" algn="ctr">
            <a:noFill/>
            <a:miter lim="800000"/>
            <a:headEnd/>
            <a:tailEnd/>
          </a:ln>
          <a:effectLst/>
        </p:spPr>
        <p:txBody>
          <a:bodyPr wrap="none" anchor="ctr">
            <a:spAutoFit/>
          </a:bodyPr>
          <a:lstStyle/>
          <a:p>
            <a:pPr>
              <a:tabLst>
                <a:tab pos="242888" algn="l"/>
              </a:tabLst>
              <a:defRPr/>
            </a:pPr>
            <a:r>
              <a:rPr lang="en-US" altLang="zh-CN" kern="0">
                <a:solidFill>
                  <a:sysClr val="windowText" lastClr="000000"/>
                </a:solidFill>
                <a:latin typeface="微软雅黑" pitchFamily="34" charset="-122"/>
                <a:ea typeface="微软雅黑" pitchFamily="34" charset="-122"/>
              </a:rPr>
              <a:t>int sw_test(int a, int b, int c)</a:t>
            </a:r>
          </a:p>
          <a:p>
            <a:pPr>
              <a:tabLst>
                <a:tab pos="242888" algn="l"/>
              </a:tabLst>
              <a:defRPr/>
            </a:pPr>
            <a:r>
              <a:rPr lang="en-US" altLang="zh-CN" kern="0">
                <a:solidFill>
                  <a:sysClr val="windowText" lastClr="000000"/>
                </a:solidFill>
                <a:latin typeface="微软雅黑" pitchFamily="34" charset="-122"/>
                <a:ea typeface="微软雅黑" pitchFamily="34" charset="-122"/>
              </a:rPr>
              <a:t>{</a:t>
            </a:r>
          </a:p>
          <a:p>
            <a:pPr>
              <a:tabLst>
                <a:tab pos="242888" algn="l"/>
              </a:tabLst>
              <a:defRPr/>
            </a:pPr>
            <a:r>
              <a:rPr lang="en-US" altLang="zh-CN" kern="0">
                <a:solidFill>
                  <a:sysClr val="windowText" lastClr="000000"/>
                </a:solidFill>
                <a:latin typeface="微软雅黑" pitchFamily="34" charset="-122"/>
                <a:ea typeface="微软雅黑" pitchFamily="34" charset="-122"/>
              </a:rPr>
              <a:t>   int result;</a:t>
            </a:r>
          </a:p>
          <a:p>
            <a:pPr>
              <a:tabLst>
                <a:tab pos="242888" algn="l"/>
              </a:tabLst>
              <a:defRPr/>
            </a:pPr>
            <a:r>
              <a:rPr lang="en-US" altLang="zh-CN" kern="0">
                <a:solidFill>
                  <a:sysClr val="windowText" lastClr="000000"/>
                </a:solidFill>
                <a:latin typeface="微软雅黑" pitchFamily="34" charset="-122"/>
                <a:ea typeface="微软雅黑" pitchFamily="34" charset="-122"/>
              </a:rPr>
              <a:t>   switch(a) {</a:t>
            </a:r>
          </a:p>
          <a:p>
            <a:pPr>
              <a:tabLst>
                <a:tab pos="242888" algn="l"/>
              </a:tabLst>
              <a:defRPr/>
            </a:pPr>
            <a:r>
              <a:rPr lang="en-US" altLang="zh-CN" kern="0">
                <a:solidFill>
                  <a:sysClr val="windowText" lastClr="000000"/>
                </a:solidFill>
                <a:latin typeface="微软雅黑" pitchFamily="34" charset="-122"/>
                <a:ea typeface="微软雅黑" pitchFamily="34" charset="-122"/>
              </a:rPr>
              <a:t>   case 15:</a:t>
            </a:r>
          </a:p>
          <a:p>
            <a:pPr>
              <a:tabLst>
                <a:tab pos="242888" algn="l"/>
              </a:tabLst>
              <a:defRPr/>
            </a:pPr>
            <a:r>
              <a:rPr lang="en-US" altLang="zh-CN" kern="0">
                <a:solidFill>
                  <a:sysClr val="windowText" lastClr="000000"/>
                </a:solidFill>
                <a:latin typeface="微软雅黑" pitchFamily="34" charset="-122"/>
                <a:ea typeface="微软雅黑" pitchFamily="34" charset="-122"/>
              </a:rPr>
              <a:t>       c=b&amp;0x0f;</a:t>
            </a:r>
          </a:p>
          <a:p>
            <a:pPr>
              <a:tabLst>
                <a:tab pos="242888" algn="l"/>
              </a:tabLst>
              <a:defRPr/>
            </a:pPr>
            <a:r>
              <a:rPr lang="en-US" altLang="zh-CN" kern="0">
                <a:solidFill>
                  <a:sysClr val="windowText" lastClr="000000"/>
                </a:solidFill>
                <a:latin typeface="微软雅黑" pitchFamily="34" charset="-122"/>
                <a:ea typeface="微软雅黑" pitchFamily="34" charset="-122"/>
              </a:rPr>
              <a:t>   case 10: </a:t>
            </a:r>
          </a:p>
          <a:p>
            <a:pPr>
              <a:tabLst>
                <a:tab pos="242888" algn="l"/>
              </a:tabLst>
              <a:defRPr/>
            </a:pPr>
            <a:r>
              <a:rPr lang="en-US" altLang="zh-CN" kern="0">
                <a:solidFill>
                  <a:sysClr val="windowText" lastClr="000000"/>
                </a:solidFill>
                <a:latin typeface="微软雅黑" pitchFamily="34" charset="-122"/>
                <a:ea typeface="微软雅黑" pitchFamily="34" charset="-122"/>
              </a:rPr>
              <a:t>       result=c+50;</a:t>
            </a:r>
          </a:p>
          <a:p>
            <a:pPr>
              <a:tabLst>
                <a:tab pos="242888" algn="l"/>
              </a:tabLst>
              <a:defRPr/>
            </a:pPr>
            <a:r>
              <a:rPr lang="en-US" altLang="zh-CN" kern="0">
                <a:solidFill>
                  <a:sysClr val="windowText" lastClr="000000"/>
                </a:solidFill>
                <a:latin typeface="微软雅黑" pitchFamily="34" charset="-122"/>
                <a:ea typeface="微软雅黑" pitchFamily="34" charset="-122"/>
              </a:rPr>
              <a:t>       break;</a:t>
            </a:r>
          </a:p>
          <a:p>
            <a:pPr>
              <a:tabLst>
                <a:tab pos="242888" algn="l"/>
              </a:tabLst>
              <a:defRPr/>
            </a:pPr>
            <a:r>
              <a:rPr lang="en-US" altLang="zh-CN" kern="0">
                <a:solidFill>
                  <a:sysClr val="windowText" lastClr="000000"/>
                </a:solidFill>
                <a:latin typeface="微软雅黑" pitchFamily="34" charset="-122"/>
                <a:ea typeface="微软雅黑" pitchFamily="34" charset="-122"/>
              </a:rPr>
              <a:t>   case 12:</a:t>
            </a:r>
          </a:p>
          <a:p>
            <a:pPr>
              <a:tabLst>
                <a:tab pos="242888" algn="l"/>
              </a:tabLst>
              <a:defRPr/>
            </a:pPr>
            <a:r>
              <a:rPr lang="en-US" altLang="zh-CN" kern="0">
                <a:solidFill>
                  <a:sysClr val="windowText" lastClr="000000"/>
                </a:solidFill>
                <a:latin typeface="微软雅黑" pitchFamily="34" charset="-122"/>
                <a:ea typeface="微软雅黑" pitchFamily="34" charset="-122"/>
              </a:rPr>
              <a:t>   case 17:</a:t>
            </a:r>
          </a:p>
          <a:p>
            <a:pPr>
              <a:tabLst>
                <a:tab pos="242888" algn="l"/>
              </a:tabLst>
              <a:defRPr/>
            </a:pPr>
            <a:r>
              <a:rPr lang="en-US" altLang="zh-CN" kern="0">
                <a:solidFill>
                  <a:sysClr val="windowText" lastClr="000000"/>
                </a:solidFill>
                <a:latin typeface="微软雅黑" pitchFamily="34" charset="-122"/>
                <a:ea typeface="微软雅黑" pitchFamily="34" charset="-122"/>
              </a:rPr>
              <a:t>       result=b+50;</a:t>
            </a:r>
          </a:p>
          <a:p>
            <a:pPr>
              <a:tabLst>
                <a:tab pos="242888" algn="l"/>
              </a:tabLst>
              <a:defRPr/>
            </a:pPr>
            <a:r>
              <a:rPr lang="en-US" altLang="zh-CN" kern="0">
                <a:solidFill>
                  <a:sysClr val="windowText" lastClr="000000"/>
                </a:solidFill>
                <a:latin typeface="微软雅黑" pitchFamily="34" charset="-122"/>
                <a:ea typeface="微软雅黑" pitchFamily="34" charset="-122"/>
              </a:rPr>
              <a:t>       break;</a:t>
            </a:r>
          </a:p>
          <a:p>
            <a:pPr>
              <a:tabLst>
                <a:tab pos="242888" algn="l"/>
              </a:tabLst>
              <a:defRPr/>
            </a:pPr>
            <a:r>
              <a:rPr lang="en-US" altLang="zh-CN" kern="0">
                <a:solidFill>
                  <a:sysClr val="windowText" lastClr="000000"/>
                </a:solidFill>
                <a:latin typeface="微软雅黑" pitchFamily="34" charset="-122"/>
                <a:ea typeface="微软雅黑" pitchFamily="34" charset="-122"/>
              </a:rPr>
              <a:t>   case 14:</a:t>
            </a:r>
          </a:p>
          <a:p>
            <a:pPr>
              <a:tabLst>
                <a:tab pos="242888" algn="l"/>
              </a:tabLst>
              <a:defRPr/>
            </a:pPr>
            <a:r>
              <a:rPr lang="en-US" altLang="zh-CN" kern="0">
                <a:solidFill>
                  <a:sysClr val="windowText" lastClr="000000"/>
                </a:solidFill>
                <a:latin typeface="微软雅黑" pitchFamily="34" charset="-122"/>
                <a:ea typeface="微软雅黑" pitchFamily="34" charset="-122"/>
              </a:rPr>
              <a:t>       result=b</a:t>
            </a:r>
          </a:p>
          <a:p>
            <a:pPr>
              <a:tabLst>
                <a:tab pos="242888" algn="l"/>
              </a:tabLst>
              <a:defRPr/>
            </a:pPr>
            <a:r>
              <a:rPr lang="en-US" altLang="zh-CN" kern="0">
                <a:solidFill>
                  <a:sysClr val="windowText" lastClr="000000"/>
                </a:solidFill>
                <a:latin typeface="微软雅黑" pitchFamily="34" charset="-122"/>
                <a:ea typeface="微软雅黑" pitchFamily="34" charset="-122"/>
              </a:rPr>
              <a:t>       break;</a:t>
            </a:r>
          </a:p>
          <a:p>
            <a:pPr>
              <a:tabLst>
                <a:tab pos="242888" algn="l"/>
              </a:tabLst>
              <a:defRPr/>
            </a:pPr>
            <a:r>
              <a:rPr lang="en-US" altLang="zh-CN" kern="0">
                <a:solidFill>
                  <a:sysClr val="windowText" lastClr="000000"/>
                </a:solidFill>
                <a:latin typeface="微软雅黑" pitchFamily="34" charset="-122"/>
                <a:ea typeface="微软雅黑" pitchFamily="34" charset="-122"/>
              </a:rPr>
              <a:t>   default:</a:t>
            </a:r>
          </a:p>
          <a:p>
            <a:pPr>
              <a:tabLst>
                <a:tab pos="242888" algn="l"/>
              </a:tabLst>
              <a:defRPr/>
            </a:pPr>
            <a:r>
              <a:rPr lang="en-US" altLang="zh-CN" kern="0">
                <a:solidFill>
                  <a:sysClr val="windowText" lastClr="000000"/>
                </a:solidFill>
                <a:latin typeface="微软雅黑" pitchFamily="34" charset="-122"/>
                <a:ea typeface="微软雅黑" pitchFamily="34" charset="-122"/>
              </a:rPr>
              <a:t>       result=a;</a:t>
            </a:r>
          </a:p>
          <a:p>
            <a:pPr>
              <a:tabLst>
                <a:tab pos="242888" algn="l"/>
              </a:tabLst>
              <a:defRPr/>
            </a:pPr>
            <a:r>
              <a:rPr lang="en-US" altLang="zh-CN" kern="0">
                <a:solidFill>
                  <a:sysClr val="windowText" lastClr="000000"/>
                </a:solidFill>
                <a:latin typeface="微软雅黑" pitchFamily="34" charset="-122"/>
                <a:ea typeface="微软雅黑" pitchFamily="34" charset="-122"/>
              </a:rPr>
              <a:t>   }</a:t>
            </a:r>
          </a:p>
          <a:p>
            <a:pPr>
              <a:tabLst>
                <a:tab pos="242888" algn="l"/>
              </a:tabLst>
              <a:defRPr/>
            </a:pPr>
            <a:r>
              <a:rPr lang="en-US" altLang="zh-CN" kern="0">
                <a:solidFill>
                  <a:sysClr val="windowText" lastClr="000000"/>
                </a:solidFill>
                <a:latin typeface="微软雅黑" pitchFamily="34" charset="-122"/>
                <a:ea typeface="微软雅黑" pitchFamily="34" charset="-122"/>
              </a:rPr>
              <a:t>   return result;</a:t>
            </a:r>
          </a:p>
          <a:p>
            <a:pPr>
              <a:tabLst>
                <a:tab pos="242888" algn="l"/>
              </a:tabLst>
              <a:defRPr/>
            </a:pPr>
            <a:r>
              <a:rPr lang="en-US" altLang="zh-CN" kern="0">
                <a:solidFill>
                  <a:sysClr val="windowText" lastClr="000000"/>
                </a:solidFill>
                <a:latin typeface="微软雅黑" pitchFamily="34" charset="-122"/>
                <a:ea typeface="微软雅黑" pitchFamily="34" charset="-122"/>
              </a:rPr>
              <a:t>}</a:t>
            </a:r>
          </a:p>
        </p:txBody>
      </p:sp>
      <p:pic>
        <p:nvPicPr>
          <p:cNvPr id="801796" name="Picture 4"/>
          <p:cNvPicPr>
            <a:picLocks noChangeAspect="1" noChangeArrowheads="1"/>
          </p:cNvPicPr>
          <p:nvPr/>
        </p:nvPicPr>
        <p:blipFill>
          <a:blip r:embed="rId2"/>
          <a:srcRect/>
          <a:stretch>
            <a:fillRect/>
          </a:stretch>
        </p:blipFill>
        <p:spPr bwMode="auto">
          <a:xfrm>
            <a:off x="3446463" y="728663"/>
            <a:ext cx="2789237" cy="6030912"/>
          </a:xfrm>
          <a:prstGeom prst="rect">
            <a:avLst/>
          </a:prstGeom>
          <a:noFill/>
          <a:ln w="9525">
            <a:solidFill>
              <a:schemeClr val="tx1"/>
            </a:solidFill>
            <a:miter lim="800000"/>
            <a:headEnd/>
            <a:tailEnd/>
          </a:ln>
        </p:spPr>
      </p:pic>
      <p:pic>
        <p:nvPicPr>
          <p:cNvPr id="801797" name="Picture 5"/>
          <p:cNvPicPr>
            <a:picLocks noChangeAspect="1" noChangeArrowheads="1"/>
          </p:cNvPicPr>
          <p:nvPr/>
        </p:nvPicPr>
        <p:blipFill>
          <a:blip r:embed="rId3"/>
          <a:srcRect/>
          <a:stretch>
            <a:fillRect/>
          </a:stretch>
        </p:blipFill>
        <p:spPr bwMode="auto">
          <a:xfrm>
            <a:off x="6635750" y="3968750"/>
            <a:ext cx="2257425" cy="2700338"/>
          </a:xfrm>
          <a:prstGeom prst="rect">
            <a:avLst/>
          </a:prstGeom>
          <a:noFill/>
          <a:ln w="28575">
            <a:solidFill>
              <a:srgbClr val="3333CC"/>
            </a:solidFill>
            <a:miter lim="800000"/>
            <a:headEnd/>
            <a:tailEnd/>
          </a:ln>
        </p:spPr>
      </p:pic>
      <p:sp>
        <p:nvSpPr>
          <p:cNvPr id="801798" name="Text Box 6"/>
          <p:cNvSpPr txBox="1">
            <a:spLocks noChangeArrowheads="1"/>
          </p:cNvSpPr>
          <p:nvPr/>
        </p:nvSpPr>
        <p:spPr bwMode="auto">
          <a:xfrm>
            <a:off x="6281738" y="2663825"/>
            <a:ext cx="2655887" cy="1006475"/>
          </a:xfrm>
          <a:prstGeom prst="rect">
            <a:avLst/>
          </a:prstGeom>
          <a:noFill/>
          <a:ln w="9525" algn="ctr">
            <a:noFill/>
            <a:miter lim="800000"/>
            <a:headEnd/>
            <a:tailEnd/>
          </a:ln>
          <a:effectLst/>
        </p:spPr>
        <p:txBody>
          <a:bodyPr>
            <a:spAutoFit/>
          </a:bodyPr>
          <a:lstStyle/>
          <a:p>
            <a:pPr marL="342900" indent="-342900">
              <a:spcBef>
                <a:spcPct val="50000"/>
              </a:spcBef>
              <a:defRPr/>
            </a:pPr>
            <a:r>
              <a:rPr lang="zh-CN" altLang="en-US" kern="0">
                <a:solidFill>
                  <a:srgbClr val="FF3300"/>
                </a:solidFill>
                <a:latin typeface="微软雅黑" pitchFamily="34" charset="-122"/>
                <a:ea typeface="微软雅黑" pitchFamily="34" charset="-122"/>
              </a:rPr>
              <a:t>     </a:t>
            </a:r>
            <a:r>
              <a:rPr lang="zh-CN" altLang="en-US" sz="2000" kern="0">
                <a:solidFill>
                  <a:srgbClr val="FF3300"/>
                </a:solidFill>
                <a:latin typeface="微软雅黑" pitchFamily="34" charset="-122"/>
                <a:ea typeface="微软雅黑" pitchFamily="34" charset="-122"/>
              </a:rPr>
              <a:t>跳转表在目标文件的只读节中，按</a:t>
            </a:r>
            <a:r>
              <a:rPr lang="en-US" altLang="zh-CN" sz="2000" kern="0">
                <a:solidFill>
                  <a:srgbClr val="FF3300"/>
                </a:solidFill>
                <a:latin typeface="微软雅黑" pitchFamily="34" charset="-122"/>
                <a:ea typeface="微软雅黑" pitchFamily="34" charset="-122"/>
              </a:rPr>
              <a:t>4</a:t>
            </a:r>
            <a:r>
              <a:rPr lang="zh-CN" altLang="en-US" sz="2000" kern="0">
                <a:solidFill>
                  <a:srgbClr val="FF3300"/>
                </a:solidFill>
                <a:latin typeface="微软雅黑" pitchFamily="34" charset="-122"/>
                <a:ea typeface="微软雅黑" pitchFamily="34" charset="-122"/>
              </a:rPr>
              <a:t>字节边界对齐。</a:t>
            </a:r>
          </a:p>
        </p:txBody>
      </p:sp>
      <p:sp>
        <p:nvSpPr>
          <p:cNvPr id="801799" name="Line 7"/>
          <p:cNvSpPr>
            <a:spLocks noChangeShapeType="1"/>
          </p:cNvSpPr>
          <p:nvPr/>
        </p:nvSpPr>
        <p:spPr bwMode="auto">
          <a:xfrm>
            <a:off x="1285875" y="2124075"/>
            <a:ext cx="2116138" cy="90488"/>
          </a:xfrm>
          <a:prstGeom prst="line">
            <a:avLst/>
          </a:prstGeom>
          <a:noFill/>
          <a:ln w="38100">
            <a:solidFill>
              <a:srgbClr val="FF3300"/>
            </a:solidFill>
            <a:round/>
            <a:headEnd/>
            <a:tailEnd type="triangle" w="med" len="med"/>
          </a:ln>
          <a:effectLst/>
        </p:spPr>
        <p:txBody>
          <a:bodyPr/>
          <a:lstStyle/>
          <a:p>
            <a:pPr>
              <a:defRPr/>
            </a:pPr>
            <a:endParaRPr lang="zh-CN" altLang="en-US" kern="0">
              <a:solidFill>
                <a:sysClr val="windowText" lastClr="000000"/>
              </a:solidFill>
              <a:latin typeface="微软雅黑" pitchFamily="34" charset="-122"/>
              <a:ea typeface="微软雅黑" pitchFamily="34" charset="-122"/>
            </a:endParaRPr>
          </a:p>
        </p:txBody>
      </p:sp>
      <p:sp>
        <p:nvSpPr>
          <p:cNvPr id="801800" name="Line 8"/>
          <p:cNvSpPr>
            <a:spLocks noChangeShapeType="1"/>
          </p:cNvSpPr>
          <p:nvPr/>
        </p:nvSpPr>
        <p:spPr bwMode="auto">
          <a:xfrm>
            <a:off x="1241425" y="2619375"/>
            <a:ext cx="2160588" cy="539750"/>
          </a:xfrm>
          <a:prstGeom prst="line">
            <a:avLst/>
          </a:prstGeom>
          <a:noFill/>
          <a:ln w="38100">
            <a:solidFill>
              <a:srgbClr val="FF3300"/>
            </a:solidFill>
            <a:round/>
            <a:headEnd/>
            <a:tailEnd type="triangle" w="med" len="med"/>
          </a:ln>
          <a:effectLst/>
        </p:spPr>
        <p:txBody>
          <a:bodyPr/>
          <a:lstStyle/>
          <a:p>
            <a:pPr>
              <a:defRPr/>
            </a:pPr>
            <a:endParaRPr lang="zh-CN" altLang="en-US" kern="0">
              <a:solidFill>
                <a:sysClr val="windowText" lastClr="000000"/>
              </a:solidFill>
              <a:latin typeface="微软雅黑" pitchFamily="34" charset="-122"/>
              <a:ea typeface="微软雅黑" pitchFamily="34" charset="-122"/>
            </a:endParaRPr>
          </a:p>
        </p:txBody>
      </p:sp>
      <p:sp>
        <p:nvSpPr>
          <p:cNvPr id="801801" name="Line 9"/>
          <p:cNvSpPr>
            <a:spLocks noChangeShapeType="1"/>
          </p:cNvSpPr>
          <p:nvPr/>
        </p:nvSpPr>
        <p:spPr bwMode="auto">
          <a:xfrm>
            <a:off x="1196975" y="3473450"/>
            <a:ext cx="2249488" cy="720725"/>
          </a:xfrm>
          <a:prstGeom prst="line">
            <a:avLst/>
          </a:prstGeom>
          <a:noFill/>
          <a:ln w="38100">
            <a:solidFill>
              <a:srgbClr val="FF3300"/>
            </a:solidFill>
            <a:round/>
            <a:headEnd/>
            <a:tailEnd type="triangle" w="med" len="med"/>
          </a:ln>
          <a:effectLst/>
        </p:spPr>
        <p:txBody>
          <a:bodyPr/>
          <a:lstStyle/>
          <a:p>
            <a:pPr>
              <a:defRPr/>
            </a:pPr>
            <a:endParaRPr lang="zh-CN" altLang="en-US" kern="0">
              <a:solidFill>
                <a:sysClr val="windowText" lastClr="000000"/>
              </a:solidFill>
              <a:latin typeface="微软雅黑" pitchFamily="34" charset="-122"/>
              <a:ea typeface="微软雅黑" pitchFamily="34" charset="-122"/>
            </a:endParaRPr>
          </a:p>
        </p:txBody>
      </p:sp>
      <p:sp>
        <p:nvSpPr>
          <p:cNvPr id="801802" name="Line 10"/>
          <p:cNvSpPr>
            <a:spLocks noChangeShapeType="1"/>
          </p:cNvSpPr>
          <p:nvPr/>
        </p:nvSpPr>
        <p:spPr bwMode="auto">
          <a:xfrm>
            <a:off x="1241425" y="5364163"/>
            <a:ext cx="2205038" cy="630237"/>
          </a:xfrm>
          <a:prstGeom prst="line">
            <a:avLst/>
          </a:prstGeom>
          <a:noFill/>
          <a:ln w="38100">
            <a:solidFill>
              <a:srgbClr val="FF3300"/>
            </a:solidFill>
            <a:round/>
            <a:headEnd/>
            <a:tailEnd type="triangle" w="med" len="med"/>
          </a:ln>
          <a:effectLst/>
        </p:spPr>
        <p:txBody>
          <a:bodyPr/>
          <a:lstStyle/>
          <a:p>
            <a:pPr>
              <a:defRPr/>
            </a:pPr>
            <a:endParaRPr lang="zh-CN" altLang="en-US" kern="0">
              <a:solidFill>
                <a:sysClr val="windowText" lastClr="000000"/>
              </a:solidFill>
              <a:latin typeface="微软雅黑" pitchFamily="34" charset="-122"/>
              <a:ea typeface="微软雅黑" pitchFamily="34" charset="-122"/>
            </a:endParaRPr>
          </a:p>
        </p:txBody>
      </p:sp>
      <p:sp>
        <p:nvSpPr>
          <p:cNvPr id="801803" name="Line 11"/>
          <p:cNvSpPr>
            <a:spLocks noChangeShapeType="1"/>
          </p:cNvSpPr>
          <p:nvPr/>
        </p:nvSpPr>
        <p:spPr bwMode="auto">
          <a:xfrm>
            <a:off x="1241425" y="4598988"/>
            <a:ext cx="2160588" cy="674687"/>
          </a:xfrm>
          <a:prstGeom prst="line">
            <a:avLst/>
          </a:prstGeom>
          <a:noFill/>
          <a:ln w="38100">
            <a:solidFill>
              <a:srgbClr val="FF3300"/>
            </a:solidFill>
            <a:round/>
            <a:headEnd/>
            <a:tailEnd type="triangle" w="med" len="med"/>
          </a:ln>
          <a:effectLst/>
        </p:spPr>
        <p:txBody>
          <a:bodyPr/>
          <a:lstStyle/>
          <a:p>
            <a:pPr>
              <a:defRPr/>
            </a:pPr>
            <a:endParaRPr lang="zh-CN" altLang="en-US" kern="0">
              <a:solidFill>
                <a:sysClr val="windowText" lastClr="000000"/>
              </a:solidFill>
              <a:latin typeface="微软雅黑" pitchFamily="34" charset="-122"/>
              <a:ea typeface="微软雅黑" pitchFamily="34" charset="-122"/>
            </a:endParaRPr>
          </a:p>
        </p:txBody>
      </p:sp>
      <p:sp>
        <p:nvSpPr>
          <p:cNvPr id="801804" name="Line 12"/>
          <p:cNvSpPr>
            <a:spLocks noChangeShapeType="1"/>
          </p:cNvSpPr>
          <p:nvPr/>
        </p:nvSpPr>
        <p:spPr bwMode="auto">
          <a:xfrm>
            <a:off x="1241425" y="3743325"/>
            <a:ext cx="2160588" cy="495300"/>
          </a:xfrm>
          <a:prstGeom prst="line">
            <a:avLst/>
          </a:prstGeom>
          <a:noFill/>
          <a:ln w="38100">
            <a:solidFill>
              <a:srgbClr val="FF3300"/>
            </a:solidFill>
            <a:round/>
            <a:headEnd/>
            <a:tailEnd type="triangle" w="med" len="med"/>
          </a:ln>
          <a:effectLst/>
        </p:spPr>
        <p:txBody>
          <a:bodyPr/>
          <a:lstStyle/>
          <a:p>
            <a:pPr>
              <a:defRPr/>
            </a:pPr>
            <a:endParaRPr lang="zh-CN" altLang="en-US" kern="0">
              <a:solidFill>
                <a:sysClr val="windowText" lastClr="000000"/>
              </a:solidFill>
              <a:latin typeface="微软雅黑" pitchFamily="34" charset="-122"/>
              <a:ea typeface="微软雅黑" pitchFamily="34" charset="-122"/>
            </a:endParaRPr>
          </a:p>
        </p:txBody>
      </p:sp>
      <p:sp>
        <p:nvSpPr>
          <p:cNvPr id="801805" name="Line 13"/>
          <p:cNvSpPr>
            <a:spLocks noChangeShapeType="1"/>
          </p:cNvSpPr>
          <p:nvPr/>
        </p:nvSpPr>
        <p:spPr bwMode="auto">
          <a:xfrm>
            <a:off x="4302125" y="2033588"/>
            <a:ext cx="1800225" cy="0"/>
          </a:xfrm>
          <a:prstGeom prst="line">
            <a:avLst/>
          </a:prstGeom>
          <a:noFill/>
          <a:ln w="38100">
            <a:solidFill>
              <a:srgbClr val="FF3300"/>
            </a:solidFill>
            <a:round/>
            <a:headEnd/>
            <a:tailEnd/>
          </a:ln>
          <a:effectLst/>
        </p:spPr>
        <p:txBody>
          <a:bodyPr/>
          <a:lstStyle/>
          <a:p>
            <a:pPr>
              <a:defRPr/>
            </a:pPr>
            <a:endParaRPr lang="zh-CN" altLang="en-US" kern="0">
              <a:solidFill>
                <a:sysClr val="windowText" lastClr="000000"/>
              </a:solidFill>
              <a:latin typeface="微软雅黑" pitchFamily="34" charset="-122"/>
              <a:ea typeface="微软雅黑" pitchFamily="34" charset="-122"/>
            </a:endParaRPr>
          </a:p>
        </p:txBody>
      </p:sp>
      <p:grpSp>
        <p:nvGrpSpPr>
          <p:cNvPr id="801806" name="Group 14"/>
          <p:cNvGrpSpPr>
            <a:grpSpLocks/>
          </p:cNvGrpSpPr>
          <p:nvPr/>
        </p:nvGrpSpPr>
        <p:grpSpPr bwMode="auto">
          <a:xfrm>
            <a:off x="5516563" y="863600"/>
            <a:ext cx="3060700" cy="366713"/>
            <a:chOff x="3475" y="544"/>
            <a:chExt cx="1928" cy="231"/>
          </a:xfrm>
        </p:grpSpPr>
        <p:sp>
          <p:nvSpPr>
            <p:cNvPr id="801807" name="Text Box 15"/>
            <p:cNvSpPr txBox="1">
              <a:spLocks noChangeArrowheads="1"/>
            </p:cNvSpPr>
            <p:nvPr/>
          </p:nvSpPr>
          <p:spPr bwMode="auto">
            <a:xfrm>
              <a:off x="4071" y="544"/>
              <a:ext cx="1332" cy="231"/>
            </a:xfrm>
            <a:prstGeom prst="rect">
              <a:avLst/>
            </a:prstGeom>
            <a:noFill/>
            <a:ln w="9525" algn="ctr">
              <a:noFill/>
              <a:miter lim="800000"/>
              <a:headEnd/>
              <a:tailEnd/>
            </a:ln>
            <a:effectLst/>
          </p:spPr>
          <p:txBody>
            <a:bodyPr>
              <a:spAutoFit/>
            </a:bodyPr>
            <a:lstStyle/>
            <a:p>
              <a:pPr marL="342900" indent="-342900">
                <a:spcBef>
                  <a:spcPct val="50000"/>
                </a:spcBef>
                <a:defRPr/>
              </a:pPr>
              <a:r>
                <a:rPr lang="en-US" altLang="zh-CN" kern="0">
                  <a:solidFill>
                    <a:srgbClr val="FF3300"/>
                  </a:solidFill>
                  <a:latin typeface="微软雅黑" pitchFamily="34" charset="-122"/>
                  <a:ea typeface="微软雅黑" pitchFamily="34" charset="-122"/>
                </a:rPr>
                <a:t>R[eax]=a-10=i</a:t>
              </a:r>
            </a:p>
          </p:txBody>
        </p:sp>
        <p:sp>
          <p:nvSpPr>
            <p:cNvPr id="801808" name="Line 16"/>
            <p:cNvSpPr>
              <a:spLocks noChangeShapeType="1"/>
            </p:cNvSpPr>
            <p:nvPr/>
          </p:nvSpPr>
          <p:spPr bwMode="auto">
            <a:xfrm flipH="1">
              <a:off x="3475" y="686"/>
              <a:ext cx="596" cy="0"/>
            </a:xfrm>
            <a:prstGeom prst="line">
              <a:avLst/>
            </a:prstGeom>
            <a:noFill/>
            <a:ln w="9525">
              <a:solidFill>
                <a:srgbClr val="FF3300"/>
              </a:solidFill>
              <a:round/>
              <a:headEnd/>
              <a:tailEnd type="triangle" w="med" len="med"/>
            </a:ln>
            <a:effectLst/>
          </p:spPr>
          <p:txBody>
            <a:bodyPr/>
            <a:lstStyle/>
            <a:p>
              <a:pPr>
                <a:defRPr/>
              </a:pPr>
              <a:endParaRPr lang="zh-CN" altLang="en-US" kern="0">
                <a:solidFill>
                  <a:sysClr val="windowText" lastClr="000000"/>
                </a:solidFill>
                <a:latin typeface="微软雅黑" pitchFamily="34" charset="-122"/>
                <a:ea typeface="微软雅黑" pitchFamily="34" charset="-122"/>
              </a:endParaRPr>
            </a:p>
          </p:txBody>
        </p:sp>
      </p:grpSp>
      <p:grpSp>
        <p:nvGrpSpPr>
          <p:cNvPr id="801809" name="Group 17"/>
          <p:cNvGrpSpPr>
            <a:grpSpLocks/>
          </p:cNvGrpSpPr>
          <p:nvPr/>
        </p:nvGrpSpPr>
        <p:grpSpPr bwMode="auto">
          <a:xfrm>
            <a:off x="5607050" y="1314450"/>
            <a:ext cx="2970213" cy="404813"/>
            <a:chOff x="3532" y="828"/>
            <a:chExt cx="1871" cy="255"/>
          </a:xfrm>
        </p:grpSpPr>
        <p:sp>
          <p:nvSpPr>
            <p:cNvPr id="801810" name="Text Box 18"/>
            <p:cNvSpPr txBox="1">
              <a:spLocks noChangeArrowheads="1"/>
            </p:cNvSpPr>
            <p:nvPr/>
          </p:nvSpPr>
          <p:spPr bwMode="auto">
            <a:xfrm>
              <a:off x="4071" y="828"/>
              <a:ext cx="1332" cy="231"/>
            </a:xfrm>
            <a:prstGeom prst="rect">
              <a:avLst/>
            </a:prstGeom>
            <a:noFill/>
            <a:ln w="9525" algn="ctr">
              <a:noFill/>
              <a:miter lim="800000"/>
              <a:headEnd/>
              <a:tailEnd/>
            </a:ln>
            <a:effectLst/>
          </p:spPr>
          <p:txBody>
            <a:bodyPr>
              <a:spAutoFit/>
            </a:bodyPr>
            <a:lstStyle/>
            <a:p>
              <a:pPr marL="342900" indent="-342900">
                <a:spcBef>
                  <a:spcPct val="50000"/>
                </a:spcBef>
                <a:defRPr/>
              </a:pPr>
              <a:r>
                <a:rPr lang="en-US" altLang="zh-CN" kern="0">
                  <a:solidFill>
                    <a:srgbClr val="FF3300"/>
                  </a:solidFill>
                  <a:latin typeface="微软雅黑" pitchFamily="34" charset="-122"/>
                  <a:ea typeface="微软雅黑" pitchFamily="34" charset="-122"/>
                </a:rPr>
                <a:t>if (a-10)</a:t>
              </a:r>
              <a:r>
                <a:rPr lang="en-US" altLang="zh-CN" kern="0">
                  <a:solidFill>
                    <a:srgbClr val="FF3300"/>
                  </a:solidFill>
                  <a:latin typeface="微软雅黑" pitchFamily="34" charset="-122"/>
                  <a:ea typeface="微软雅黑" pitchFamily="34" charset="-122"/>
                  <a:sym typeface="Symbol" pitchFamily="18" charset="2"/>
                </a:rPr>
                <a:t>&gt;7 </a:t>
              </a:r>
              <a:r>
                <a:rPr lang="zh-CN" altLang="en-US" kern="0">
                  <a:solidFill>
                    <a:srgbClr val="FF3300"/>
                  </a:solidFill>
                  <a:latin typeface="微软雅黑" pitchFamily="34" charset="-122"/>
                  <a:ea typeface="微软雅黑" pitchFamily="34" charset="-122"/>
                  <a:sym typeface="Symbol" pitchFamily="18" charset="2"/>
                </a:rPr>
                <a:t>转 </a:t>
              </a:r>
              <a:r>
                <a:rPr lang="en-US" altLang="zh-CN" kern="0">
                  <a:solidFill>
                    <a:srgbClr val="FF3300"/>
                  </a:solidFill>
                  <a:latin typeface="微软雅黑" pitchFamily="34" charset="-122"/>
                  <a:ea typeface="微软雅黑" pitchFamily="34" charset="-122"/>
                  <a:sym typeface="Symbol" pitchFamily="18" charset="2"/>
                </a:rPr>
                <a:t>L5</a:t>
              </a:r>
            </a:p>
          </p:txBody>
        </p:sp>
        <p:sp>
          <p:nvSpPr>
            <p:cNvPr id="801811" name="AutoShape 19"/>
            <p:cNvSpPr>
              <a:spLocks/>
            </p:cNvSpPr>
            <p:nvPr/>
          </p:nvSpPr>
          <p:spPr bwMode="auto">
            <a:xfrm>
              <a:off x="3532" y="828"/>
              <a:ext cx="57" cy="255"/>
            </a:xfrm>
            <a:prstGeom prst="rightBracket">
              <a:avLst>
                <a:gd name="adj" fmla="val 37281"/>
              </a:avLst>
            </a:prstGeom>
            <a:noFill/>
            <a:ln w="9525">
              <a:solidFill>
                <a:srgbClr val="FF3300"/>
              </a:solidFill>
              <a:round/>
              <a:headEnd/>
              <a:tailEnd/>
            </a:ln>
            <a:effectLst/>
          </p:spPr>
          <p:txBody>
            <a:bodyPr wrap="none" anchor="ctr"/>
            <a:lstStyle/>
            <a:p>
              <a:pPr>
                <a:defRPr/>
              </a:pPr>
              <a:endParaRPr lang="zh-CN" altLang="en-US" kern="0">
                <a:solidFill>
                  <a:sysClr val="windowText" lastClr="000000"/>
                </a:solidFill>
                <a:latin typeface="微软雅黑" pitchFamily="34" charset="-122"/>
                <a:ea typeface="微软雅黑" pitchFamily="34" charset="-122"/>
              </a:endParaRPr>
            </a:p>
          </p:txBody>
        </p:sp>
        <p:sp>
          <p:nvSpPr>
            <p:cNvPr id="801812" name="Line 20"/>
            <p:cNvSpPr>
              <a:spLocks noChangeShapeType="1"/>
            </p:cNvSpPr>
            <p:nvPr/>
          </p:nvSpPr>
          <p:spPr bwMode="auto">
            <a:xfrm flipH="1">
              <a:off x="3589" y="941"/>
              <a:ext cx="425" cy="0"/>
            </a:xfrm>
            <a:prstGeom prst="line">
              <a:avLst/>
            </a:prstGeom>
            <a:noFill/>
            <a:ln w="9525">
              <a:solidFill>
                <a:srgbClr val="FF3300"/>
              </a:solidFill>
              <a:round/>
              <a:headEnd/>
              <a:tailEnd type="triangle" w="med" len="med"/>
            </a:ln>
            <a:effectLst/>
          </p:spPr>
          <p:txBody>
            <a:bodyPr/>
            <a:lstStyle/>
            <a:p>
              <a:pPr>
                <a:defRPr/>
              </a:pPr>
              <a:endParaRPr lang="zh-CN" altLang="en-US" kern="0">
                <a:solidFill>
                  <a:sysClr val="windowText" lastClr="000000"/>
                </a:solidFill>
                <a:latin typeface="微软雅黑" pitchFamily="34" charset="-122"/>
                <a:ea typeface="微软雅黑" pitchFamily="34" charset="-122"/>
              </a:endParaRPr>
            </a:p>
          </p:txBody>
        </p:sp>
      </p:grpSp>
      <p:grpSp>
        <p:nvGrpSpPr>
          <p:cNvPr id="801813" name="Group 21"/>
          <p:cNvGrpSpPr>
            <a:grpSpLocks/>
          </p:cNvGrpSpPr>
          <p:nvPr/>
        </p:nvGrpSpPr>
        <p:grpSpPr bwMode="auto">
          <a:xfrm>
            <a:off x="6102350" y="1763713"/>
            <a:ext cx="2700338" cy="366712"/>
            <a:chOff x="3844" y="1111"/>
            <a:chExt cx="1701" cy="231"/>
          </a:xfrm>
        </p:grpSpPr>
        <p:sp>
          <p:nvSpPr>
            <p:cNvPr id="801814" name="Line 22"/>
            <p:cNvSpPr>
              <a:spLocks noChangeShapeType="1"/>
            </p:cNvSpPr>
            <p:nvPr/>
          </p:nvSpPr>
          <p:spPr bwMode="auto">
            <a:xfrm flipH="1">
              <a:off x="3844" y="1196"/>
              <a:ext cx="198" cy="0"/>
            </a:xfrm>
            <a:prstGeom prst="line">
              <a:avLst/>
            </a:prstGeom>
            <a:noFill/>
            <a:ln w="9525">
              <a:solidFill>
                <a:srgbClr val="FF3300"/>
              </a:solidFill>
              <a:round/>
              <a:headEnd/>
              <a:tailEnd type="triangle" w="med" len="med"/>
            </a:ln>
            <a:effectLst/>
          </p:spPr>
          <p:txBody>
            <a:bodyPr/>
            <a:lstStyle/>
            <a:p>
              <a:pPr>
                <a:defRPr/>
              </a:pPr>
              <a:endParaRPr lang="zh-CN" altLang="en-US" kern="0">
                <a:solidFill>
                  <a:sysClr val="windowText" lastClr="000000"/>
                </a:solidFill>
                <a:latin typeface="微软雅黑" pitchFamily="34" charset="-122"/>
                <a:ea typeface="微软雅黑" pitchFamily="34" charset="-122"/>
              </a:endParaRPr>
            </a:p>
          </p:txBody>
        </p:sp>
        <p:sp>
          <p:nvSpPr>
            <p:cNvPr id="801815" name="Text Box 23"/>
            <p:cNvSpPr txBox="1">
              <a:spLocks noChangeArrowheads="1"/>
            </p:cNvSpPr>
            <p:nvPr/>
          </p:nvSpPr>
          <p:spPr bwMode="auto">
            <a:xfrm>
              <a:off x="4071" y="1111"/>
              <a:ext cx="1474" cy="231"/>
            </a:xfrm>
            <a:prstGeom prst="rect">
              <a:avLst/>
            </a:prstGeom>
            <a:noFill/>
            <a:ln w="9525" algn="ctr">
              <a:noFill/>
              <a:miter lim="800000"/>
              <a:headEnd/>
              <a:tailEnd/>
            </a:ln>
            <a:effectLst/>
          </p:spPr>
          <p:txBody>
            <a:bodyPr>
              <a:spAutoFit/>
            </a:bodyPr>
            <a:lstStyle/>
            <a:p>
              <a:pPr marL="342900" indent="-342900">
                <a:spcBef>
                  <a:spcPct val="50000"/>
                </a:spcBef>
                <a:defRPr/>
              </a:pPr>
              <a:r>
                <a:rPr lang="zh-CN" altLang="en-US" kern="0">
                  <a:solidFill>
                    <a:sysClr val="windowText" lastClr="000000"/>
                  </a:solidFill>
                  <a:latin typeface="微软雅黑" pitchFamily="34" charset="-122"/>
                  <a:ea typeface="微软雅黑" pitchFamily="34" charset="-122"/>
                </a:rPr>
                <a:t>转</a:t>
              </a:r>
              <a:r>
                <a:rPr lang="en-US" altLang="zh-CN" kern="0">
                  <a:solidFill>
                    <a:srgbClr val="3333CC"/>
                  </a:solidFill>
                  <a:latin typeface="微软雅黑" pitchFamily="34" charset="-122"/>
                  <a:ea typeface="微软雅黑" pitchFamily="34" charset="-122"/>
                </a:rPr>
                <a:t>.L8+4*i</a:t>
              </a:r>
              <a:r>
                <a:rPr lang="en-US" altLang="zh-CN" kern="0">
                  <a:solidFill>
                    <a:sysClr val="windowText" lastClr="000000"/>
                  </a:solidFill>
                  <a:latin typeface="微软雅黑" pitchFamily="34" charset="-122"/>
                  <a:ea typeface="微软雅黑" pitchFamily="34" charset="-122"/>
                </a:rPr>
                <a:t> </a:t>
              </a:r>
              <a:r>
                <a:rPr lang="zh-CN" altLang="en-US" kern="0">
                  <a:solidFill>
                    <a:sysClr val="windowText" lastClr="000000"/>
                  </a:solidFill>
                  <a:latin typeface="微软雅黑" pitchFamily="34" charset="-122"/>
                  <a:ea typeface="微软雅黑" pitchFamily="34" charset="-122"/>
                </a:rPr>
                <a:t>处的地址</a:t>
              </a:r>
            </a:p>
          </p:txBody>
        </p:sp>
      </p:grpSp>
      <p:grpSp>
        <p:nvGrpSpPr>
          <p:cNvPr id="801816" name="Group 24"/>
          <p:cNvGrpSpPr>
            <a:grpSpLocks/>
          </p:cNvGrpSpPr>
          <p:nvPr/>
        </p:nvGrpSpPr>
        <p:grpSpPr bwMode="auto">
          <a:xfrm>
            <a:off x="8216900" y="4306888"/>
            <a:ext cx="628650" cy="2362200"/>
            <a:chOff x="5177" y="2699"/>
            <a:chExt cx="396" cy="1488"/>
          </a:xfrm>
        </p:grpSpPr>
        <p:sp>
          <p:nvSpPr>
            <p:cNvPr id="801817" name="Text Box 25"/>
            <p:cNvSpPr txBox="1">
              <a:spLocks noChangeArrowheads="1"/>
            </p:cNvSpPr>
            <p:nvPr/>
          </p:nvSpPr>
          <p:spPr bwMode="auto">
            <a:xfrm>
              <a:off x="5204" y="2889"/>
              <a:ext cx="369" cy="1298"/>
            </a:xfrm>
            <a:prstGeom prst="rect">
              <a:avLst/>
            </a:prstGeom>
            <a:noFill/>
            <a:ln w="9525" algn="ctr">
              <a:noFill/>
              <a:miter lim="800000"/>
              <a:headEnd/>
              <a:tailEnd/>
            </a:ln>
            <a:effectLst/>
          </p:spPr>
          <p:txBody>
            <a:bodyPr>
              <a:spAutoFit/>
            </a:bodyPr>
            <a:lstStyle/>
            <a:p>
              <a:pPr marL="342900" indent="-342900">
                <a:lnSpc>
                  <a:spcPct val="95000"/>
                </a:lnSpc>
                <a:defRPr/>
              </a:pPr>
              <a:r>
                <a:rPr lang="en-US" altLang="zh-CN" sz="1700" kern="0">
                  <a:solidFill>
                    <a:srgbClr val="FF3300"/>
                  </a:solidFill>
                  <a:latin typeface="微软雅黑" pitchFamily="34" charset="-122"/>
                  <a:ea typeface="微软雅黑" pitchFamily="34" charset="-122"/>
                </a:rPr>
                <a:t>10</a:t>
              </a:r>
            </a:p>
            <a:p>
              <a:pPr marL="342900" indent="-342900">
                <a:lnSpc>
                  <a:spcPct val="95000"/>
                </a:lnSpc>
                <a:defRPr/>
              </a:pPr>
              <a:r>
                <a:rPr lang="en-US" altLang="zh-CN" sz="1700" kern="0">
                  <a:solidFill>
                    <a:srgbClr val="007635"/>
                  </a:solidFill>
                  <a:latin typeface="微软雅黑" pitchFamily="34" charset="-122"/>
                  <a:ea typeface="微软雅黑" pitchFamily="34" charset="-122"/>
                </a:rPr>
                <a:t>11</a:t>
              </a:r>
            </a:p>
            <a:p>
              <a:pPr marL="342900" indent="-342900">
                <a:lnSpc>
                  <a:spcPct val="95000"/>
                </a:lnSpc>
                <a:defRPr/>
              </a:pPr>
              <a:r>
                <a:rPr lang="en-US" altLang="zh-CN" sz="1700" kern="0">
                  <a:solidFill>
                    <a:srgbClr val="FF3300"/>
                  </a:solidFill>
                  <a:latin typeface="微软雅黑" pitchFamily="34" charset="-122"/>
                  <a:ea typeface="微软雅黑" pitchFamily="34" charset="-122"/>
                </a:rPr>
                <a:t>12</a:t>
              </a:r>
            </a:p>
            <a:p>
              <a:pPr marL="342900" indent="-342900">
                <a:lnSpc>
                  <a:spcPct val="95000"/>
                </a:lnSpc>
                <a:defRPr/>
              </a:pPr>
              <a:r>
                <a:rPr lang="en-US" altLang="zh-CN" sz="1700" kern="0">
                  <a:solidFill>
                    <a:srgbClr val="007635"/>
                  </a:solidFill>
                  <a:latin typeface="微软雅黑" pitchFamily="34" charset="-122"/>
                  <a:ea typeface="微软雅黑" pitchFamily="34" charset="-122"/>
                </a:rPr>
                <a:t>13</a:t>
              </a:r>
            </a:p>
            <a:p>
              <a:pPr marL="342900" indent="-342900">
                <a:lnSpc>
                  <a:spcPct val="95000"/>
                </a:lnSpc>
                <a:defRPr/>
              </a:pPr>
              <a:r>
                <a:rPr lang="en-US" altLang="zh-CN" sz="1700" kern="0">
                  <a:solidFill>
                    <a:srgbClr val="FF3300"/>
                  </a:solidFill>
                  <a:latin typeface="微软雅黑" pitchFamily="34" charset="-122"/>
                  <a:ea typeface="微软雅黑" pitchFamily="34" charset="-122"/>
                </a:rPr>
                <a:t>14</a:t>
              </a:r>
            </a:p>
            <a:p>
              <a:pPr marL="342900" indent="-342900">
                <a:lnSpc>
                  <a:spcPct val="95000"/>
                </a:lnSpc>
                <a:defRPr/>
              </a:pPr>
              <a:r>
                <a:rPr lang="en-US" altLang="zh-CN" sz="1700" kern="0">
                  <a:solidFill>
                    <a:srgbClr val="FF3300"/>
                  </a:solidFill>
                  <a:latin typeface="微软雅黑" pitchFamily="34" charset="-122"/>
                  <a:ea typeface="微软雅黑" pitchFamily="34" charset="-122"/>
                </a:rPr>
                <a:t>15</a:t>
              </a:r>
            </a:p>
            <a:p>
              <a:pPr marL="342900" indent="-342900">
                <a:lnSpc>
                  <a:spcPct val="95000"/>
                </a:lnSpc>
                <a:defRPr/>
              </a:pPr>
              <a:r>
                <a:rPr lang="en-US" altLang="zh-CN" sz="1700" kern="0">
                  <a:solidFill>
                    <a:srgbClr val="007635"/>
                  </a:solidFill>
                  <a:latin typeface="微软雅黑" pitchFamily="34" charset="-122"/>
                  <a:ea typeface="微软雅黑" pitchFamily="34" charset="-122"/>
                </a:rPr>
                <a:t>16</a:t>
              </a:r>
            </a:p>
            <a:p>
              <a:pPr marL="342900" indent="-342900">
                <a:lnSpc>
                  <a:spcPct val="95000"/>
                </a:lnSpc>
                <a:defRPr/>
              </a:pPr>
              <a:r>
                <a:rPr lang="en-US" altLang="zh-CN" sz="1700" kern="0">
                  <a:solidFill>
                    <a:srgbClr val="FF3300"/>
                  </a:solidFill>
                  <a:latin typeface="微软雅黑" pitchFamily="34" charset="-122"/>
                  <a:ea typeface="微软雅黑" pitchFamily="34" charset="-122"/>
                </a:rPr>
                <a:t>17</a:t>
              </a:r>
            </a:p>
          </p:txBody>
        </p:sp>
        <p:sp>
          <p:nvSpPr>
            <p:cNvPr id="801818" name="Text Box 26"/>
            <p:cNvSpPr txBox="1">
              <a:spLocks noChangeArrowheads="1"/>
            </p:cNvSpPr>
            <p:nvPr/>
          </p:nvSpPr>
          <p:spPr bwMode="auto">
            <a:xfrm>
              <a:off x="5177" y="2699"/>
              <a:ext cx="368" cy="231"/>
            </a:xfrm>
            <a:prstGeom prst="rect">
              <a:avLst/>
            </a:prstGeom>
            <a:noFill/>
            <a:ln w="9525" algn="ctr">
              <a:noFill/>
              <a:miter lim="800000"/>
              <a:headEnd/>
              <a:tailEnd/>
            </a:ln>
            <a:effectLst/>
          </p:spPr>
          <p:txBody>
            <a:bodyPr>
              <a:spAutoFit/>
            </a:bodyPr>
            <a:lstStyle/>
            <a:p>
              <a:pPr marL="342900" indent="-342900">
                <a:spcBef>
                  <a:spcPct val="50000"/>
                </a:spcBef>
                <a:defRPr/>
              </a:pPr>
              <a:r>
                <a:rPr lang="en-US" altLang="zh-CN" kern="0">
                  <a:solidFill>
                    <a:srgbClr val="FF3300"/>
                  </a:solidFill>
                  <a:latin typeface="微软雅黑" pitchFamily="34" charset="-122"/>
                  <a:ea typeface="微软雅黑" pitchFamily="34" charset="-122"/>
                </a:rPr>
                <a:t>a=</a:t>
              </a:r>
            </a:p>
          </p:txBody>
        </p:sp>
      </p:grpSp>
    </p:spTree>
    <p:extLst>
      <p:ext uri="{BB962C8B-B14F-4D97-AF65-F5344CB8AC3E}">
        <p14:creationId xmlns:p14="http://schemas.microsoft.com/office/powerpoint/2010/main" val="1523393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01806"/>
                                        </p:tgtEl>
                                        <p:attrNameLst>
                                          <p:attrName>style.visibility</p:attrName>
                                        </p:attrNameLst>
                                      </p:cBhvr>
                                      <p:to>
                                        <p:strVal val="visible"/>
                                      </p:to>
                                    </p:set>
                                    <p:animEffect transition="in" filter="blinds(horizontal)">
                                      <p:cBhvr>
                                        <p:cTn id="7" dur="500"/>
                                        <p:tgtEl>
                                          <p:spTgt spid="80180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01809"/>
                                        </p:tgtEl>
                                        <p:attrNameLst>
                                          <p:attrName>style.visibility</p:attrName>
                                        </p:attrNameLst>
                                      </p:cBhvr>
                                      <p:to>
                                        <p:strVal val="visible"/>
                                      </p:to>
                                    </p:set>
                                    <p:animEffect transition="in" filter="blinds(horizontal)">
                                      <p:cBhvr>
                                        <p:cTn id="12" dur="500"/>
                                        <p:tgtEl>
                                          <p:spTgt spid="80180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01813"/>
                                        </p:tgtEl>
                                        <p:attrNameLst>
                                          <p:attrName>style.visibility</p:attrName>
                                        </p:attrNameLst>
                                      </p:cBhvr>
                                      <p:to>
                                        <p:strVal val="visible"/>
                                      </p:to>
                                    </p:set>
                                    <p:animEffect transition="in" filter="blinds(horizontal)">
                                      <p:cBhvr>
                                        <p:cTn id="17" dur="500"/>
                                        <p:tgtEl>
                                          <p:spTgt spid="8018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01816"/>
                                        </p:tgtEl>
                                        <p:attrNameLst>
                                          <p:attrName>style.visibility</p:attrName>
                                        </p:attrNameLst>
                                      </p:cBhvr>
                                      <p:to>
                                        <p:strVal val="visible"/>
                                      </p:to>
                                    </p:set>
                                    <p:animEffect transition="in" filter="blinds(horizontal)">
                                      <p:cBhvr>
                                        <p:cTn id="22" dur="500"/>
                                        <p:tgtEl>
                                          <p:spTgt spid="80181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01799"/>
                                        </p:tgtEl>
                                        <p:attrNameLst>
                                          <p:attrName>style.visibility</p:attrName>
                                        </p:attrNameLst>
                                      </p:cBhvr>
                                      <p:to>
                                        <p:strVal val="visible"/>
                                      </p:to>
                                    </p:set>
                                    <p:animEffect transition="in" filter="blinds(horizontal)">
                                      <p:cBhvr>
                                        <p:cTn id="27" dur="500"/>
                                        <p:tgtEl>
                                          <p:spTgt spid="80179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01800"/>
                                        </p:tgtEl>
                                        <p:attrNameLst>
                                          <p:attrName>style.visibility</p:attrName>
                                        </p:attrNameLst>
                                      </p:cBhvr>
                                      <p:to>
                                        <p:strVal val="visible"/>
                                      </p:to>
                                    </p:set>
                                    <p:animEffect transition="in" filter="blinds(horizontal)">
                                      <p:cBhvr>
                                        <p:cTn id="32" dur="500"/>
                                        <p:tgtEl>
                                          <p:spTgt spid="80180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01801"/>
                                        </p:tgtEl>
                                        <p:attrNameLst>
                                          <p:attrName>style.visibility</p:attrName>
                                        </p:attrNameLst>
                                      </p:cBhvr>
                                      <p:to>
                                        <p:strVal val="visible"/>
                                      </p:to>
                                    </p:set>
                                    <p:animEffect transition="in" filter="blinds(horizontal)">
                                      <p:cBhvr>
                                        <p:cTn id="37" dur="500"/>
                                        <p:tgtEl>
                                          <p:spTgt spid="80180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01804"/>
                                        </p:tgtEl>
                                        <p:attrNameLst>
                                          <p:attrName>style.visibility</p:attrName>
                                        </p:attrNameLst>
                                      </p:cBhvr>
                                      <p:to>
                                        <p:strVal val="visible"/>
                                      </p:to>
                                    </p:set>
                                    <p:animEffect transition="in" filter="blinds(horizontal)">
                                      <p:cBhvr>
                                        <p:cTn id="42" dur="500"/>
                                        <p:tgtEl>
                                          <p:spTgt spid="80180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01803"/>
                                        </p:tgtEl>
                                        <p:attrNameLst>
                                          <p:attrName>style.visibility</p:attrName>
                                        </p:attrNameLst>
                                      </p:cBhvr>
                                      <p:to>
                                        <p:strVal val="visible"/>
                                      </p:to>
                                    </p:set>
                                    <p:animEffect transition="in" filter="blinds(horizontal)">
                                      <p:cBhvr>
                                        <p:cTn id="47" dur="500"/>
                                        <p:tgtEl>
                                          <p:spTgt spid="80180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801802"/>
                                        </p:tgtEl>
                                        <p:attrNameLst>
                                          <p:attrName>style.visibility</p:attrName>
                                        </p:attrNameLst>
                                      </p:cBhvr>
                                      <p:to>
                                        <p:strVal val="visible"/>
                                      </p:to>
                                    </p:set>
                                    <p:animEffect transition="in" filter="blinds(horizontal)">
                                      <p:cBhvr>
                                        <p:cTn id="52" dur="500"/>
                                        <p:tgtEl>
                                          <p:spTgt spid="801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1799" grpId="0" animBg="1"/>
      <p:bldP spid="801800" grpId="0" animBg="1"/>
      <p:bldP spid="801801" grpId="0" animBg="1"/>
      <p:bldP spid="801802" grpId="0" animBg="1"/>
      <p:bldP spid="801803" grpId="0" animBg="1"/>
      <p:bldP spid="80180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Rectangle 2"/>
          <p:cNvSpPr>
            <a:spLocks noGrp="1" noChangeArrowheads="1"/>
          </p:cNvSpPr>
          <p:nvPr>
            <p:ph type="title"/>
          </p:nvPr>
        </p:nvSpPr>
        <p:spPr>
          <a:xfrm>
            <a:off x="457200" y="98425"/>
            <a:ext cx="8229600" cy="561975"/>
          </a:xfrm>
        </p:spPr>
        <p:txBody>
          <a:bodyPr/>
          <a:lstStyle/>
          <a:p>
            <a:r>
              <a:rPr lang="zh-CN" altLang="en-US" sz="3600"/>
              <a:t>         循环结构的机器级表示 </a:t>
            </a:r>
          </a:p>
        </p:txBody>
      </p:sp>
      <p:sp>
        <p:nvSpPr>
          <p:cNvPr id="802819" name="Rectangle 3"/>
          <p:cNvSpPr>
            <a:spLocks noGrp="1" noChangeArrowheads="1"/>
          </p:cNvSpPr>
          <p:nvPr>
            <p:ph type="body" idx="1"/>
          </p:nvPr>
        </p:nvSpPr>
        <p:spPr>
          <a:xfrm>
            <a:off x="115888" y="684213"/>
            <a:ext cx="3960812" cy="495300"/>
          </a:xfrm>
        </p:spPr>
        <p:txBody>
          <a:bodyPr/>
          <a:lstStyle/>
          <a:p>
            <a:r>
              <a:rPr lang="en-US" altLang="zh-CN" sz="2000">
                <a:solidFill>
                  <a:srgbClr val="3333CC"/>
                </a:solidFill>
                <a:latin typeface="微软雅黑" pitchFamily="34" charset="-122"/>
                <a:ea typeface="微软雅黑" pitchFamily="34" charset="-122"/>
              </a:rPr>
              <a:t>do~while</a:t>
            </a:r>
            <a:r>
              <a:rPr lang="zh-CN" altLang="en-US" sz="2000">
                <a:solidFill>
                  <a:srgbClr val="3333CC"/>
                </a:solidFill>
                <a:latin typeface="微软雅黑" pitchFamily="34" charset="-122"/>
                <a:ea typeface="微软雅黑" pitchFamily="34" charset="-122"/>
              </a:rPr>
              <a:t>循环的机器级表示 </a:t>
            </a:r>
            <a:endParaRPr lang="zh-CN" altLang="en-US">
              <a:solidFill>
                <a:srgbClr val="3333CC"/>
              </a:solidFill>
              <a:latin typeface="微软雅黑" pitchFamily="34" charset="-122"/>
              <a:ea typeface="微软雅黑" pitchFamily="34" charset="-122"/>
            </a:endParaRPr>
          </a:p>
        </p:txBody>
      </p:sp>
      <p:sp>
        <p:nvSpPr>
          <p:cNvPr id="802820" name="Rectangle 4"/>
          <p:cNvSpPr>
            <a:spLocks noChangeArrowheads="1"/>
          </p:cNvSpPr>
          <p:nvPr/>
        </p:nvSpPr>
        <p:spPr bwMode="auto">
          <a:xfrm>
            <a:off x="87313" y="1133475"/>
            <a:ext cx="3270250" cy="711200"/>
          </a:xfrm>
          <a:prstGeom prst="rect">
            <a:avLst/>
          </a:prstGeom>
          <a:solidFill>
            <a:schemeClr val="bg1"/>
          </a:solidFill>
          <a:ln w="9525">
            <a:solidFill>
              <a:schemeClr val="tx1"/>
            </a:solidFill>
            <a:miter lim="800000"/>
            <a:headEnd/>
            <a:tailEnd/>
          </a:ln>
          <a:effectLst/>
        </p:spPr>
        <p:txBody>
          <a:bodyPr wrap="none" anchor="ctr">
            <a:spAutoFit/>
          </a:bodyPr>
          <a:lstStyle/>
          <a:p>
            <a:pPr>
              <a:defRPr/>
            </a:pPr>
            <a:r>
              <a:rPr lang="en-US" altLang="zh-CN" sz="2000" kern="0">
                <a:solidFill>
                  <a:srgbClr val="007635"/>
                </a:solidFill>
              </a:rPr>
              <a:t>do  loop_body_statement</a:t>
            </a:r>
          </a:p>
          <a:p>
            <a:pPr>
              <a:defRPr/>
            </a:pPr>
            <a:r>
              <a:rPr lang="en-US" altLang="zh-CN" sz="2000" kern="0">
                <a:solidFill>
                  <a:srgbClr val="007635"/>
                </a:solidFill>
              </a:rPr>
              <a:t>     </a:t>
            </a:r>
            <a:r>
              <a:rPr lang="zh-CN" altLang="en-US" sz="2000" kern="0">
                <a:solidFill>
                  <a:srgbClr val="007635"/>
                </a:solidFill>
              </a:rPr>
              <a:t>  </a:t>
            </a:r>
            <a:r>
              <a:rPr lang="en-US" altLang="zh-CN" sz="2000" kern="0">
                <a:solidFill>
                  <a:srgbClr val="007635"/>
                </a:solidFill>
              </a:rPr>
              <a:t>while (cond_expr);</a:t>
            </a:r>
          </a:p>
        </p:txBody>
      </p:sp>
      <p:sp>
        <p:nvSpPr>
          <p:cNvPr id="802821" name="Rectangle 5"/>
          <p:cNvSpPr>
            <a:spLocks noChangeArrowheads="1"/>
          </p:cNvSpPr>
          <p:nvPr/>
        </p:nvSpPr>
        <p:spPr bwMode="auto">
          <a:xfrm>
            <a:off x="74613" y="1898650"/>
            <a:ext cx="3327400" cy="1320800"/>
          </a:xfrm>
          <a:prstGeom prst="rect">
            <a:avLst/>
          </a:prstGeom>
          <a:noFill/>
          <a:ln w="9525">
            <a:solidFill>
              <a:schemeClr val="tx1"/>
            </a:solidFill>
            <a:miter lim="800000"/>
            <a:headEnd/>
            <a:tailEnd/>
          </a:ln>
          <a:effectLst/>
        </p:spPr>
        <p:txBody>
          <a:bodyPr wrap="none" anchor="ctr">
            <a:spAutoFit/>
          </a:bodyPr>
          <a:lstStyle/>
          <a:p>
            <a:pPr>
              <a:defRPr/>
            </a:pPr>
            <a:r>
              <a:rPr lang="en-US" altLang="zh-CN" sz="2000" kern="0">
                <a:solidFill>
                  <a:sysClr val="windowText" lastClr="000000"/>
                </a:solidFill>
                <a:latin typeface="微软雅黑" pitchFamily="34" charset="-122"/>
                <a:ea typeface="微软雅黑" pitchFamily="34" charset="-122"/>
              </a:rPr>
              <a:t>loop</a:t>
            </a:r>
            <a:r>
              <a:rPr lang="zh-CN" altLang="en-US" sz="2000" kern="0">
                <a:solidFill>
                  <a:sysClr val="windowText" lastClr="000000"/>
                </a:solidFill>
                <a:latin typeface="微软雅黑" pitchFamily="34" charset="-122"/>
                <a:ea typeface="微软雅黑" pitchFamily="34" charset="-122"/>
              </a:rPr>
              <a:t>：</a:t>
            </a:r>
          </a:p>
          <a:p>
            <a:pPr>
              <a:defRPr/>
            </a:pPr>
            <a:r>
              <a:rPr lang="zh-CN" altLang="en-US" sz="2000" kern="0">
                <a:solidFill>
                  <a:sysClr val="windowText" lastClr="000000"/>
                </a:solidFill>
                <a:latin typeface="微软雅黑" pitchFamily="34" charset="-122"/>
                <a:ea typeface="微软雅黑" pitchFamily="34" charset="-122"/>
              </a:rPr>
              <a:t>     </a:t>
            </a:r>
            <a:r>
              <a:rPr lang="en-US" altLang="zh-CN" sz="2000" kern="0">
                <a:solidFill>
                  <a:sysClr val="windowText" lastClr="000000"/>
                </a:solidFill>
                <a:latin typeface="微软雅黑" pitchFamily="34" charset="-122"/>
                <a:ea typeface="微软雅黑" pitchFamily="34" charset="-122"/>
              </a:rPr>
              <a:t>loop_body_statement</a:t>
            </a:r>
          </a:p>
          <a:p>
            <a:pPr>
              <a:defRPr/>
            </a:pPr>
            <a:r>
              <a:rPr lang="en-US" altLang="zh-CN" sz="2000" kern="0">
                <a:solidFill>
                  <a:sysClr val="windowText" lastClr="000000"/>
                </a:solidFill>
                <a:latin typeface="微软雅黑" pitchFamily="34" charset="-122"/>
                <a:ea typeface="微软雅黑" pitchFamily="34" charset="-122"/>
              </a:rPr>
              <a:t>     c=cond_expr;</a:t>
            </a:r>
          </a:p>
          <a:p>
            <a:pPr>
              <a:defRPr/>
            </a:pPr>
            <a:r>
              <a:rPr lang="en-US" altLang="zh-CN" sz="2000" kern="0">
                <a:solidFill>
                  <a:sysClr val="windowText" lastClr="000000"/>
                </a:solidFill>
                <a:latin typeface="微软雅黑" pitchFamily="34" charset="-122"/>
                <a:ea typeface="微软雅黑" pitchFamily="34" charset="-122"/>
              </a:rPr>
              <a:t>     </a:t>
            </a:r>
            <a:r>
              <a:rPr lang="en-US" altLang="zh-CN" sz="2000" kern="0">
                <a:solidFill>
                  <a:srgbClr val="FF3300"/>
                </a:solidFill>
                <a:latin typeface="微软雅黑" pitchFamily="34" charset="-122"/>
                <a:ea typeface="微软雅黑" pitchFamily="34" charset="-122"/>
              </a:rPr>
              <a:t>if (c) goto loop;</a:t>
            </a:r>
          </a:p>
        </p:txBody>
      </p:sp>
      <p:sp>
        <p:nvSpPr>
          <p:cNvPr id="802822" name="Rectangle 6"/>
          <p:cNvSpPr>
            <a:spLocks noChangeArrowheads="1"/>
          </p:cNvSpPr>
          <p:nvPr/>
        </p:nvSpPr>
        <p:spPr bwMode="auto">
          <a:xfrm>
            <a:off x="158750" y="3833813"/>
            <a:ext cx="3378200" cy="711200"/>
          </a:xfrm>
          <a:prstGeom prst="rect">
            <a:avLst/>
          </a:prstGeom>
          <a:noFill/>
          <a:ln w="9525">
            <a:solidFill>
              <a:schemeClr val="tx1"/>
            </a:solidFill>
            <a:miter lim="800000"/>
            <a:headEnd/>
            <a:tailEnd/>
          </a:ln>
          <a:effectLst/>
        </p:spPr>
        <p:txBody>
          <a:bodyPr wrap="none" anchor="ctr">
            <a:spAutoFit/>
          </a:bodyPr>
          <a:lstStyle/>
          <a:p>
            <a:pPr>
              <a:defRPr/>
            </a:pPr>
            <a:r>
              <a:rPr lang="en-US" altLang="zh-CN" sz="2000" kern="0">
                <a:solidFill>
                  <a:srgbClr val="007635"/>
                </a:solidFill>
              </a:rPr>
              <a:t>while (cond_expr)</a:t>
            </a:r>
          </a:p>
          <a:p>
            <a:pPr>
              <a:defRPr/>
            </a:pPr>
            <a:r>
              <a:rPr lang="en-US" altLang="zh-CN" sz="2000" kern="0">
                <a:solidFill>
                  <a:srgbClr val="007635"/>
                </a:solidFill>
              </a:rPr>
              <a:t>        loop_body_statement</a:t>
            </a:r>
          </a:p>
        </p:txBody>
      </p:sp>
      <p:sp>
        <p:nvSpPr>
          <p:cNvPr id="802823" name="Rectangle 7"/>
          <p:cNvSpPr>
            <a:spLocks noChangeArrowheads="1"/>
          </p:cNvSpPr>
          <p:nvPr/>
        </p:nvSpPr>
        <p:spPr bwMode="auto">
          <a:xfrm>
            <a:off x="160338" y="4643438"/>
            <a:ext cx="3556000" cy="2143125"/>
          </a:xfrm>
          <a:prstGeom prst="rect">
            <a:avLst/>
          </a:prstGeom>
          <a:noFill/>
          <a:ln w="9525" algn="ctr">
            <a:solidFill>
              <a:schemeClr val="tx1"/>
            </a:solidFill>
            <a:miter lim="800000"/>
            <a:headEnd/>
            <a:tailEnd/>
          </a:ln>
          <a:effectLst/>
        </p:spPr>
        <p:txBody>
          <a:bodyPr tIns="0" bIns="0">
            <a:spAutoFit/>
          </a:bodyPr>
          <a:lstStyle/>
          <a:p>
            <a:pPr marL="342900" indent="-342900">
              <a:defRPr/>
            </a:pPr>
            <a:r>
              <a:rPr lang="en-US" altLang="zh-CN" kern="0">
                <a:solidFill>
                  <a:sysClr val="windowText" lastClr="000000"/>
                </a:solidFill>
                <a:latin typeface="微软雅黑" pitchFamily="34" charset="-122"/>
                <a:ea typeface="微软雅黑" pitchFamily="34" charset="-122"/>
              </a:rPr>
              <a:t>      </a:t>
            </a:r>
            <a:r>
              <a:rPr lang="en-US" altLang="zh-CN" sz="2000" kern="0">
                <a:solidFill>
                  <a:sysClr val="windowText" lastClr="000000"/>
                </a:solidFill>
                <a:latin typeface="微软雅黑" pitchFamily="34" charset="-122"/>
                <a:ea typeface="微软雅黑" pitchFamily="34" charset="-122"/>
              </a:rPr>
              <a:t>c=cond_expr;</a:t>
            </a:r>
          </a:p>
          <a:p>
            <a:pPr marL="342900" indent="-342900">
              <a:defRPr/>
            </a:pPr>
            <a:r>
              <a:rPr lang="en-US" altLang="zh-CN" sz="2000" kern="0">
                <a:solidFill>
                  <a:sysClr val="windowText" lastClr="000000"/>
                </a:solidFill>
                <a:latin typeface="微软雅黑" pitchFamily="34" charset="-122"/>
                <a:ea typeface="微软雅黑" pitchFamily="34" charset="-122"/>
              </a:rPr>
              <a:t>      </a:t>
            </a:r>
            <a:r>
              <a:rPr lang="en-US" altLang="zh-CN" sz="2000" kern="0">
                <a:solidFill>
                  <a:srgbClr val="FF3300"/>
                </a:solidFill>
                <a:latin typeface="微软雅黑" pitchFamily="34" charset="-122"/>
                <a:ea typeface="微软雅黑" pitchFamily="34" charset="-122"/>
              </a:rPr>
              <a:t>if (!c) goto done;</a:t>
            </a:r>
          </a:p>
          <a:p>
            <a:pPr marL="342900" indent="-342900">
              <a:defRPr/>
            </a:pPr>
            <a:r>
              <a:rPr lang="en-US" altLang="zh-CN" sz="2000" kern="0">
                <a:solidFill>
                  <a:sysClr val="windowText" lastClr="000000"/>
                </a:solidFill>
                <a:latin typeface="微软雅黑" pitchFamily="34" charset="-122"/>
                <a:ea typeface="微软雅黑" pitchFamily="34" charset="-122"/>
              </a:rPr>
              <a:t>loop</a:t>
            </a:r>
            <a:r>
              <a:rPr lang="zh-CN" altLang="en-US" sz="2000" kern="0">
                <a:solidFill>
                  <a:sysClr val="windowText" lastClr="000000"/>
                </a:solidFill>
                <a:latin typeface="微软雅黑" pitchFamily="34" charset="-122"/>
                <a:ea typeface="微软雅黑" pitchFamily="34" charset="-122"/>
              </a:rPr>
              <a:t>：</a:t>
            </a:r>
          </a:p>
          <a:p>
            <a:pPr marL="342900" indent="-342900">
              <a:defRPr/>
            </a:pPr>
            <a:r>
              <a:rPr lang="zh-CN" altLang="en-US" sz="2000" kern="0">
                <a:solidFill>
                  <a:sysClr val="windowText" lastClr="000000"/>
                </a:solidFill>
                <a:latin typeface="微软雅黑" pitchFamily="34" charset="-122"/>
                <a:ea typeface="微软雅黑" pitchFamily="34" charset="-122"/>
              </a:rPr>
              <a:t>      </a:t>
            </a:r>
            <a:r>
              <a:rPr lang="en-US" altLang="zh-CN" sz="2000" kern="0">
                <a:solidFill>
                  <a:sysClr val="windowText" lastClr="000000"/>
                </a:solidFill>
                <a:latin typeface="微软雅黑" pitchFamily="34" charset="-122"/>
                <a:ea typeface="微软雅黑" pitchFamily="34" charset="-122"/>
              </a:rPr>
              <a:t>loop_body_statement</a:t>
            </a:r>
          </a:p>
          <a:p>
            <a:pPr marL="342900" indent="-342900">
              <a:defRPr/>
            </a:pPr>
            <a:r>
              <a:rPr lang="en-US" altLang="zh-CN" sz="2000" kern="0">
                <a:solidFill>
                  <a:sysClr val="windowText" lastClr="000000"/>
                </a:solidFill>
                <a:latin typeface="微软雅黑" pitchFamily="34" charset="-122"/>
                <a:ea typeface="微软雅黑" pitchFamily="34" charset="-122"/>
              </a:rPr>
              <a:t>      c=cond_expr;</a:t>
            </a:r>
          </a:p>
          <a:p>
            <a:pPr marL="342900" indent="-342900">
              <a:defRPr/>
            </a:pPr>
            <a:r>
              <a:rPr lang="en-US" altLang="zh-CN" sz="2000" kern="0">
                <a:solidFill>
                  <a:sysClr val="windowText" lastClr="000000"/>
                </a:solidFill>
                <a:latin typeface="微软雅黑" pitchFamily="34" charset="-122"/>
                <a:ea typeface="微软雅黑" pitchFamily="34" charset="-122"/>
              </a:rPr>
              <a:t>      </a:t>
            </a:r>
            <a:r>
              <a:rPr lang="en-US" altLang="zh-CN" sz="2000" kern="0">
                <a:solidFill>
                  <a:srgbClr val="FF3300"/>
                </a:solidFill>
                <a:latin typeface="微软雅黑" pitchFamily="34" charset="-122"/>
                <a:ea typeface="微软雅黑" pitchFamily="34" charset="-122"/>
              </a:rPr>
              <a:t>if (c) goto loop;</a:t>
            </a:r>
          </a:p>
          <a:p>
            <a:pPr marL="342900" indent="-342900">
              <a:defRPr/>
            </a:pPr>
            <a:r>
              <a:rPr lang="en-US" altLang="zh-CN" sz="2000" kern="0">
                <a:solidFill>
                  <a:sysClr val="windowText" lastClr="000000"/>
                </a:solidFill>
                <a:latin typeface="微软雅黑" pitchFamily="34" charset="-122"/>
                <a:ea typeface="微软雅黑" pitchFamily="34" charset="-122"/>
              </a:rPr>
              <a:t>done</a:t>
            </a:r>
            <a:r>
              <a:rPr lang="zh-CN" altLang="en-US" sz="2000" kern="0">
                <a:solidFill>
                  <a:sysClr val="windowText" lastClr="000000"/>
                </a:solidFill>
                <a:latin typeface="微软雅黑" pitchFamily="34" charset="-122"/>
                <a:ea typeface="微软雅黑" pitchFamily="34" charset="-122"/>
              </a:rPr>
              <a:t>：</a:t>
            </a:r>
          </a:p>
        </p:txBody>
      </p:sp>
      <p:sp>
        <p:nvSpPr>
          <p:cNvPr id="802824" name="Rectangle 8"/>
          <p:cNvSpPr>
            <a:spLocks noChangeArrowheads="1"/>
          </p:cNvSpPr>
          <p:nvPr/>
        </p:nvSpPr>
        <p:spPr bwMode="auto">
          <a:xfrm>
            <a:off x="3627438" y="2698750"/>
            <a:ext cx="5230812" cy="711200"/>
          </a:xfrm>
          <a:prstGeom prst="rect">
            <a:avLst/>
          </a:prstGeom>
          <a:noFill/>
          <a:ln w="9525">
            <a:solidFill>
              <a:schemeClr val="tx1"/>
            </a:solidFill>
            <a:miter lim="800000"/>
            <a:headEnd/>
            <a:tailEnd/>
          </a:ln>
          <a:effectLst/>
        </p:spPr>
        <p:txBody>
          <a:bodyPr wrap="none" anchor="ctr">
            <a:spAutoFit/>
          </a:bodyPr>
          <a:lstStyle/>
          <a:p>
            <a:pPr>
              <a:defRPr/>
            </a:pPr>
            <a:r>
              <a:rPr lang="en-US" altLang="zh-CN" sz="2000" kern="0">
                <a:solidFill>
                  <a:srgbClr val="007635"/>
                </a:solidFill>
              </a:rPr>
              <a:t>for (begin_expr; cond_expr; update_expr)</a:t>
            </a:r>
          </a:p>
          <a:p>
            <a:pPr>
              <a:defRPr/>
            </a:pPr>
            <a:r>
              <a:rPr lang="en-US" altLang="zh-CN" sz="2000" kern="0">
                <a:solidFill>
                  <a:srgbClr val="007635"/>
                </a:solidFill>
              </a:rPr>
              <a:t> 	loop_body_statement</a:t>
            </a:r>
          </a:p>
        </p:txBody>
      </p:sp>
      <p:sp>
        <p:nvSpPr>
          <p:cNvPr id="802825" name="Rectangle 9"/>
          <p:cNvSpPr>
            <a:spLocks noChangeArrowheads="1"/>
          </p:cNvSpPr>
          <p:nvPr/>
        </p:nvSpPr>
        <p:spPr bwMode="auto">
          <a:xfrm>
            <a:off x="0" y="3338513"/>
            <a:ext cx="3960813" cy="495300"/>
          </a:xfrm>
          <a:prstGeom prst="rect">
            <a:avLst/>
          </a:prstGeom>
          <a:noFill/>
          <a:ln w="9525">
            <a:noFill/>
            <a:miter lim="800000"/>
            <a:headEnd/>
            <a:tailEnd/>
          </a:ln>
        </p:spPr>
        <p:txBody>
          <a:bodyPr/>
          <a:lstStyle/>
          <a:p>
            <a:pPr marL="342900" indent="-342900">
              <a:lnSpc>
                <a:spcPct val="135000"/>
              </a:lnSpc>
              <a:spcBef>
                <a:spcPct val="20000"/>
              </a:spcBef>
              <a:buFontTx/>
              <a:buChar char="•"/>
              <a:defRPr/>
            </a:pPr>
            <a:r>
              <a:rPr lang="en-US" altLang="zh-CN" sz="2000" kern="0">
                <a:solidFill>
                  <a:srgbClr val="3333CC"/>
                </a:solidFill>
                <a:latin typeface="微软雅黑" pitchFamily="34" charset="-122"/>
                <a:ea typeface="微软雅黑" pitchFamily="34" charset="-122"/>
              </a:rPr>
              <a:t>while</a:t>
            </a:r>
            <a:r>
              <a:rPr lang="zh-CN" altLang="en-US" sz="2000" kern="0">
                <a:solidFill>
                  <a:srgbClr val="3333CC"/>
                </a:solidFill>
                <a:latin typeface="微软雅黑" pitchFamily="34" charset="-122"/>
                <a:ea typeface="微软雅黑" pitchFamily="34" charset="-122"/>
              </a:rPr>
              <a:t>循环的机器级表示</a:t>
            </a:r>
          </a:p>
          <a:p>
            <a:pPr marL="742950" lvl="1" indent="-285750">
              <a:lnSpc>
                <a:spcPct val="115000"/>
              </a:lnSpc>
              <a:spcBef>
                <a:spcPct val="20000"/>
              </a:spcBef>
              <a:defRPr/>
            </a:pPr>
            <a:r>
              <a:rPr lang="zh-CN" altLang="en-US" sz="2000" kern="0">
                <a:solidFill>
                  <a:srgbClr val="0000CC"/>
                </a:solidFill>
                <a:latin typeface="微软雅黑" pitchFamily="34" charset="-122"/>
                <a:ea typeface="微软雅黑" pitchFamily="34" charset="-122"/>
              </a:rPr>
              <a:t> </a:t>
            </a:r>
          </a:p>
        </p:txBody>
      </p:sp>
      <p:sp>
        <p:nvSpPr>
          <p:cNvPr id="802826" name="Rectangle 10"/>
          <p:cNvSpPr>
            <a:spLocks noChangeArrowheads="1"/>
          </p:cNvSpPr>
          <p:nvPr/>
        </p:nvSpPr>
        <p:spPr bwMode="auto">
          <a:xfrm>
            <a:off x="4346575" y="2114550"/>
            <a:ext cx="3960813" cy="495300"/>
          </a:xfrm>
          <a:prstGeom prst="rect">
            <a:avLst/>
          </a:prstGeom>
          <a:noFill/>
          <a:ln w="9525">
            <a:noFill/>
            <a:miter lim="800000"/>
            <a:headEnd/>
            <a:tailEnd/>
          </a:ln>
        </p:spPr>
        <p:txBody>
          <a:bodyPr/>
          <a:lstStyle/>
          <a:p>
            <a:pPr marL="342900" indent="-342900">
              <a:lnSpc>
                <a:spcPct val="115000"/>
              </a:lnSpc>
              <a:spcBef>
                <a:spcPct val="20000"/>
              </a:spcBef>
              <a:buFontTx/>
              <a:buChar char="•"/>
              <a:defRPr/>
            </a:pPr>
            <a:r>
              <a:rPr lang="en-US" altLang="zh-CN" sz="2000" kern="0">
                <a:solidFill>
                  <a:srgbClr val="3333CC"/>
                </a:solidFill>
                <a:latin typeface="微软雅黑" pitchFamily="34" charset="-122"/>
                <a:ea typeface="微软雅黑" pitchFamily="34" charset="-122"/>
              </a:rPr>
              <a:t>for</a:t>
            </a:r>
            <a:r>
              <a:rPr lang="zh-CN" altLang="en-US" sz="2000" kern="0">
                <a:solidFill>
                  <a:srgbClr val="3333CC"/>
                </a:solidFill>
                <a:latin typeface="微软雅黑" pitchFamily="34" charset="-122"/>
                <a:ea typeface="微软雅黑" pitchFamily="34" charset="-122"/>
              </a:rPr>
              <a:t>循环的机器级表示 </a:t>
            </a:r>
            <a:endParaRPr lang="zh-CN" altLang="en-US" sz="2400" kern="0">
              <a:solidFill>
                <a:srgbClr val="3333CC"/>
              </a:solidFill>
              <a:latin typeface="微软雅黑" pitchFamily="34" charset="-122"/>
              <a:ea typeface="微软雅黑" pitchFamily="34" charset="-122"/>
            </a:endParaRPr>
          </a:p>
        </p:txBody>
      </p:sp>
      <p:sp>
        <p:nvSpPr>
          <p:cNvPr id="802827" name="Rectangle 11"/>
          <p:cNvSpPr>
            <a:spLocks noChangeArrowheads="1"/>
          </p:cNvSpPr>
          <p:nvPr/>
        </p:nvSpPr>
        <p:spPr bwMode="auto">
          <a:xfrm>
            <a:off x="4346575" y="3689350"/>
            <a:ext cx="4140200" cy="2844800"/>
          </a:xfrm>
          <a:prstGeom prst="rect">
            <a:avLst/>
          </a:prstGeom>
          <a:noFill/>
          <a:ln w="9525">
            <a:solidFill>
              <a:schemeClr val="tx1"/>
            </a:solidFill>
            <a:miter lim="800000"/>
            <a:headEnd/>
            <a:tailEnd/>
          </a:ln>
          <a:effectLst/>
        </p:spPr>
        <p:txBody>
          <a:bodyPr anchor="ctr">
            <a:spAutoFit/>
          </a:bodyPr>
          <a:lstStyle/>
          <a:p>
            <a:pPr indent="600075">
              <a:defRPr/>
            </a:pPr>
            <a:r>
              <a:rPr lang="en-US" altLang="zh-CN" kern="0">
                <a:solidFill>
                  <a:sysClr val="windowText" lastClr="000000"/>
                </a:solidFill>
              </a:rPr>
              <a:t>     </a:t>
            </a:r>
            <a:r>
              <a:rPr lang="en-US" altLang="zh-CN" sz="2000" kern="0">
                <a:solidFill>
                  <a:srgbClr val="3333CC"/>
                </a:solidFill>
                <a:latin typeface="微软雅黑" pitchFamily="34" charset="-122"/>
                <a:ea typeface="微软雅黑" pitchFamily="34" charset="-122"/>
              </a:rPr>
              <a:t>begin_expr;</a:t>
            </a:r>
          </a:p>
          <a:p>
            <a:pPr indent="600075">
              <a:defRPr/>
            </a:pPr>
            <a:r>
              <a:rPr lang="en-US" altLang="zh-CN" sz="2000" kern="0">
                <a:solidFill>
                  <a:sysClr val="windowText" lastClr="000000"/>
                </a:solidFill>
                <a:latin typeface="微软雅黑" pitchFamily="34" charset="-122"/>
                <a:ea typeface="微软雅黑" pitchFamily="34" charset="-122"/>
              </a:rPr>
              <a:t>     c=cond_expr;</a:t>
            </a:r>
          </a:p>
          <a:p>
            <a:pPr indent="600075">
              <a:defRPr/>
            </a:pPr>
            <a:r>
              <a:rPr lang="en-US" altLang="zh-CN" sz="2000" kern="0">
                <a:solidFill>
                  <a:sysClr val="windowText" lastClr="000000"/>
                </a:solidFill>
                <a:latin typeface="微软雅黑" pitchFamily="34" charset="-122"/>
                <a:ea typeface="微软雅黑" pitchFamily="34" charset="-122"/>
              </a:rPr>
              <a:t>     </a:t>
            </a:r>
            <a:r>
              <a:rPr lang="en-US" altLang="zh-CN" sz="2000" kern="0">
                <a:solidFill>
                  <a:srgbClr val="FF3300"/>
                </a:solidFill>
                <a:latin typeface="微软雅黑" pitchFamily="34" charset="-122"/>
                <a:ea typeface="微软雅黑" pitchFamily="34" charset="-122"/>
              </a:rPr>
              <a:t>if (!c) goto done;</a:t>
            </a:r>
          </a:p>
          <a:p>
            <a:pPr indent="600075">
              <a:defRPr/>
            </a:pPr>
            <a:r>
              <a:rPr lang="en-US" altLang="zh-CN" sz="2000" kern="0">
                <a:solidFill>
                  <a:sysClr val="windowText" lastClr="000000"/>
                </a:solidFill>
                <a:latin typeface="微软雅黑" pitchFamily="34" charset="-122"/>
                <a:ea typeface="微软雅黑" pitchFamily="34" charset="-122"/>
              </a:rPr>
              <a:t>loop</a:t>
            </a:r>
            <a:r>
              <a:rPr lang="zh-CN" altLang="en-US" sz="2000" kern="0">
                <a:solidFill>
                  <a:sysClr val="windowText" lastClr="000000"/>
                </a:solidFill>
                <a:latin typeface="微软雅黑" pitchFamily="34" charset="-122"/>
                <a:ea typeface="微软雅黑" pitchFamily="34" charset="-122"/>
              </a:rPr>
              <a:t>：</a:t>
            </a:r>
          </a:p>
          <a:p>
            <a:pPr indent="600075">
              <a:defRPr/>
            </a:pPr>
            <a:r>
              <a:rPr lang="zh-CN" altLang="en-US" sz="2000" kern="0">
                <a:solidFill>
                  <a:sysClr val="windowText" lastClr="000000"/>
                </a:solidFill>
                <a:latin typeface="微软雅黑" pitchFamily="34" charset="-122"/>
                <a:ea typeface="微软雅黑" pitchFamily="34" charset="-122"/>
              </a:rPr>
              <a:t>     </a:t>
            </a:r>
            <a:r>
              <a:rPr lang="en-US" altLang="zh-CN" sz="2000" kern="0">
                <a:solidFill>
                  <a:sysClr val="windowText" lastClr="000000"/>
                </a:solidFill>
                <a:latin typeface="微软雅黑" pitchFamily="34" charset="-122"/>
                <a:ea typeface="微软雅黑" pitchFamily="34" charset="-122"/>
              </a:rPr>
              <a:t>loop_body_statement</a:t>
            </a:r>
          </a:p>
          <a:p>
            <a:pPr indent="600075">
              <a:defRPr/>
            </a:pPr>
            <a:r>
              <a:rPr lang="en-US" altLang="zh-CN" sz="2000" kern="0">
                <a:solidFill>
                  <a:sysClr val="windowText" lastClr="000000"/>
                </a:solidFill>
                <a:latin typeface="微软雅黑" pitchFamily="34" charset="-122"/>
                <a:ea typeface="微软雅黑" pitchFamily="34" charset="-122"/>
              </a:rPr>
              <a:t>     </a:t>
            </a:r>
            <a:r>
              <a:rPr lang="en-US" altLang="zh-CN" sz="2000" kern="0">
                <a:solidFill>
                  <a:srgbClr val="3333CC"/>
                </a:solidFill>
                <a:latin typeface="微软雅黑" pitchFamily="34" charset="-122"/>
                <a:ea typeface="微软雅黑" pitchFamily="34" charset="-122"/>
              </a:rPr>
              <a:t>update_expr;</a:t>
            </a:r>
          </a:p>
          <a:p>
            <a:pPr indent="600075">
              <a:defRPr/>
            </a:pPr>
            <a:r>
              <a:rPr lang="en-US" altLang="zh-CN" sz="2000" kern="0">
                <a:solidFill>
                  <a:sysClr val="windowText" lastClr="000000"/>
                </a:solidFill>
                <a:latin typeface="微软雅黑" pitchFamily="34" charset="-122"/>
                <a:ea typeface="微软雅黑" pitchFamily="34" charset="-122"/>
              </a:rPr>
              <a:t>     c=cond_expr;</a:t>
            </a:r>
          </a:p>
          <a:p>
            <a:pPr indent="600075">
              <a:defRPr/>
            </a:pPr>
            <a:r>
              <a:rPr lang="en-US" altLang="zh-CN" sz="2000" kern="0">
                <a:solidFill>
                  <a:sysClr val="windowText" lastClr="000000"/>
                </a:solidFill>
                <a:latin typeface="微软雅黑" pitchFamily="34" charset="-122"/>
                <a:ea typeface="微软雅黑" pitchFamily="34" charset="-122"/>
              </a:rPr>
              <a:t>     </a:t>
            </a:r>
            <a:r>
              <a:rPr lang="en-US" altLang="zh-CN" sz="2000" kern="0">
                <a:solidFill>
                  <a:srgbClr val="FF3300"/>
                </a:solidFill>
                <a:latin typeface="微软雅黑" pitchFamily="34" charset="-122"/>
                <a:ea typeface="微软雅黑" pitchFamily="34" charset="-122"/>
              </a:rPr>
              <a:t>if (c) goto loop;</a:t>
            </a:r>
          </a:p>
          <a:p>
            <a:pPr indent="600075">
              <a:defRPr/>
            </a:pPr>
            <a:r>
              <a:rPr lang="en-US" altLang="zh-CN" sz="2000" kern="0">
                <a:solidFill>
                  <a:sysClr val="windowText" lastClr="000000"/>
                </a:solidFill>
                <a:latin typeface="微软雅黑" pitchFamily="34" charset="-122"/>
                <a:ea typeface="微软雅黑" pitchFamily="34" charset="-122"/>
              </a:rPr>
              <a:t>done</a:t>
            </a:r>
            <a:r>
              <a:rPr lang="zh-CN" altLang="en-US" sz="2000" kern="0">
                <a:solidFill>
                  <a:sysClr val="windowText" lastClr="000000"/>
                </a:solidFill>
                <a:latin typeface="微软雅黑" pitchFamily="34" charset="-122"/>
                <a:ea typeface="微软雅黑" pitchFamily="34" charset="-122"/>
              </a:rPr>
              <a:t>：</a:t>
            </a:r>
          </a:p>
        </p:txBody>
      </p:sp>
      <p:sp>
        <p:nvSpPr>
          <p:cNvPr id="802828" name="Text Box 12"/>
          <p:cNvSpPr txBox="1">
            <a:spLocks noChangeArrowheads="1"/>
          </p:cNvSpPr>
          <p:nvPr/>
        </p:nvSpPr>
        <p:spPr bwMode="auto">
          <a:xfrm>
            <a:off x="4437063" y="1179513"/>
            <a:ext cx="3914775" cy="457200"/>
          </a:xfrm>
          <a:prstGeom prst="rect">
            <a:avLst/>
          </a:prstGeom>
          <a:noFill/>
          <a:ln w="9525" algn="ctr">
            <a:noFill/>
            <a:miter lim="800000"/>
            <a:headEnd/>
            <a:tailEnd/>
          </a:ln>
          <a:effectLst/>
        </p:spPr>
        <p:txBody>
          <a:bodyPr>
            <a:spAutoFit/>
          </a:bodyPr>
          <a:lstStyle/>
          <a:p>
            <a:pPr marL="342900" indent="-342900">
              <a:spcBef>
                <a:spcPct val="50000"/>
              </a:spcBef>
              <a:defRPr/>
            </a:pPr>
            <a:r>
              <a:rPr lang="zh-CN" altLang="en-US" sz="2400" kern="0">
                <a:solidFill>
                  <a:srgbClr val="FF3300"/>
                </a:solidFill>
                <a:latin typeface="微软雅黑" pitchFamily="34" charset="-122"/>
                <a:ea typeface="微软雅黑" pitchFamily="34" charset="-122"/>
              </a:rPr>
              <a:t>红色处为条件转移指令！</a:t>
            </a:r>
            <a:endParaRPr lang="en-US" altLang="zh-CN" sz="2400" kern="0">
              <a:solidFill>
                <a:srgbClr val="FF3300"/>
              </a:solidFill>
              <a:latin typeface="微软雅黑" pitchFamily="34" charset="-122"/>
              <a:ea typeface="微软雅黑" pitchFamily="34" charset="-122"/>
            </a:endParaRPr>
          </a:p>
        </p:txBody>
      </p:sp>
    </p:spTree>
    <p:extLst>
      <p:ext uri="{BB962C8B-B14F-4D97-AF65-F5344CB8AC3E}">
        <p14:creationId xmlns:p14="http://schemas.microsoft.com/office/powerpoint/2010/main" val="4116195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02820"/>
                                        </p:tgtEl>
                                        <p:attrNameLst>
                                          <p:attrName>style.visibility</p:attrName>
                                        </p:attrNameLst>
                                      </p:cBhvr>
                                      <p:to>
                                        <p:strVal val="visible"/>
                                      </p:to>
                                    </p:set>
                                    <p:animEffect transition="in" filter="blinds(horizontal)">
                                      <p:cBhvr>
                                        <p:cTn id="7" dur="500"/>
                                        <p:tgtEl>
                                          <p:spTgt spid="8028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02821"/>
                                        </p:tgtEl>
                                        <p:attrNameLst>
                                          <p:attrName>style.visibility</p:attrName>
                                        </p:attrNameLst>
                                      </p:cBhvr>
                                      <p:to>
                                        <p:strVal val="visible"/>
                                      </p:to>
                                    </p:set>
                                    <p:animEffect transition="in" filter="blinds(horizontal)">
                                      <p:cBhvr>
                                        <p:cTn id="12" dur="500"/>
                                        <p:tgtEl>
                                          <p:spTgt spid="80282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02822"/>
                                        </p:tgtEl>
                                        <p:attrNameLst>
                                          <p:attrName>style.visibility</p:attrName>
                                        </p:attrNameLst>
                                      </p:cBhvr>
                                      <p:to>
                                        <p:strVal val="visible"/>
                                      </p:to>
                                    </p:set>
                                    <p:animEffect transition="in" filter="blinds(horizontal)">
                                      <p:cBhvr>
                                        <p:cTn id="17" dur="500"/>
                                        <p:tgtEl>
                                          <p:spTgt spid="80282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02823"/>
                                        </p:tgtEl>
                                        <p:attrNameLst>
                                          <p:attrName>style.visibility</p:attrName>
                                        </p:attrNameLst>
                                      </p:cBhvr>
                                      <p:to>
                                        <p:strVal val="visible"/>
                                      </p:to>
                                    </p:set>
                                    <p:animEffect transition="in" filter="blinds(horizontal)">
                                      <p:cBhvr>
                                        <p:cTn id="22" dur="500"/>
                                        <p:tgtEl>
                                          <p:spTgt spid="80282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02824"/>
                                        </p:tgtEl>
                                        <p:attrNameLst>
                                          <p:attrName>style.visibility</p:attrName>
                                        </p:attrNameLst>
                                      </p:cBhvr>
                                      <p:to>
                                        <p:strVal val="visible"/>
                                      </p:to>
                                    </p:set>
                                    <p:animEffect transition="in" filter="blinds(horizontal)">
                                      <p:cBhvr>
                                        <p:cTn id="27" dur="500"/>
                                        <p:tgtEl>
                                          <p:spTgt spid="80282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02827"/>
                                        </p:tgtEl>
                                        <p:attrNameLst>
                                          <p:attrName>style.visibility</p:attrName>
                                        </p:attrNameLst>
                                      </p:cBhvr>
                                      <p:to>
                                        <p:strVal val="visible"/>
                                      </p:to>
                                    </p:set>
                                    <p:animEffect transition="in" filter="blinds(horizontal)">
                                      <p:cBhvr>
                                        <p:cTn id="32" dur="500"/>
                                        <p:tgtEl>
                                          <p:spTgt spid="80282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02828"/>
                                        </p:tgtEl>
                                        <p:attrNameLst>
                                          <p:attrName>style.visibility</p:attrName>
                                        </p:attrNameLst>
                                      </p:cBhvr>
                                      <p:to>
                                        <p:strVal val="visible"/>
                                      </p:to>
                                    </p:set>
                                    <p:animEffect transition="in" filter="blinds(horizontal)">
                                      <p:cBhvr>
                                        <p:cTn id="37" dur="500"/>
                                        <p:tgtEl>
                                          <p:spTgt spid="802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2820" grpId="0" animBg="1"/>
      <p:bldP spid="802821" grpId="0" animBg="1"/>
      <p:bldP spid="802822" grpId="0" animBg="1"/>
      <p:bldP spid="802823" grpId="0" animBg="1"/>
      <p:bldP spid="802824" grpId="0" animBg="1"/>
      <p:bldP spid="802827" grpId="0" animBg="1"/>
      <p:bldP spid="80282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4" name="Rectangle 3"/>
          <p:cNvSpPr>
            <a:spLocks noGrp="1" noChangeArrowheads="1"/>
          </p:cNvSpPr>
          <p:nvPr>
            <p:ph type="title" idx="4294967295"/>
          </p:nvPr>
        </p:nvSpPr>
        <p:spPr>
          <a:xfrm>
            <a:off x="457200" y="98425"/>
            <a:ext cx="8229600" cy="561975"/>
          </a:xfrm>
        </p:spPr>
        <p:txBody>
          <a:bodyPr lIns="38100" tIns="38100" rIns="38100" bIns="38100"/>
          <a:lstStyle/>
          <a:p>
            <a:pPr marL="119063" indent="-119063" algn="l" eaLnBrk="1" hangingPunct="1"/>
            <a:r>
              <a:rPr lang="zh-CN" altLang="en-US" sz="3600"/>
              <a:t>过程调用的机器级表示</a:t>
            </a:r>
          </a:p>
        </p:txBody>
      </p:sp>
      <p:sp>
        <p:nvSpPr>
          <p:cNvPr id="735235" name="Rectangle 4"/>
          <p:cNvSpPr>
            <a:spLocks noGrp="1" noChangeArrowheads="1"/>
          </p:cNvSpPr>
          <p:nvPr>
            <p:ph type="body" idx="4294967295"/>
          </p:nvPr>
        </p:nvSpPr>
        <p:spPr>
          <a:xfrm>
            <a:off x="206375" y="3654425"/>
            <a:ext cx="8686800" cy="3014663"/>
          </a:xfrm>
        </p:spPr>
        <p:txBody>
          <a:bodyPr lIns="38100" tIns="38100" rIns="38100" bIns="38100"/>
          <a:lstStyle/>
          <a:p>
            <a:pPr marL="254000" indent="-254000" algn="just" eaLnBrk="1" hangingPunct="1">
              <a:lnSpc>
                <a:spcPct val="100000"/>
              </a:lnSpc>
              <a:spcBef>
                <a:spcPct val="40000"/>
              </a:spcBef>
              <a:buFontTx/>
              <a:buNone/>
            </a:pPr>
            <a:r>
              <a:rPr lang="zh-CN" altLang="en-US" sz="2200">
                <a:solidFill>
                  <a:srgbClr val="CC3300"/>
                </a:solidFill>
              </a:rPr>
              <a:t> </a:t>
            </a:r>
            <a:r>
              <a:rPr lang="zh-CN" altLang="en-US" sz="2000">
                <a:solidFill>
                  <a:srgbClr val="CC3300"/>
                </a:solidFill>
                <a:latin typeface="微软雅黑" pitchFamily="34" charset="-122"/>
                <a:ea typeface="微软雅黑" pitchFamily="34" charset="-122"/>
              </a:rPr>
              <a:t>过程调用的执行步骤</a:t>
            </a:r>
            <a:r>
              <a:rPr lang="en-US" altLang="zh-CN" sz="2000">
                <a:solidFill>
                  <a:srgbClr val="CC3300"/>
                </a:solidFill>
                <a:latin typeface="微软雅黑" pitchFamily="34" charset="-122"/>
                <a:ea typeface="微软雅黑" pitchFamily="34" charset="-122"/>
              </a:rPr>
              <a:t>(P</a:t>
            </a:r>
            <a:r>
              <a:rPr lang="zh-CN" altLang="en-US" sz="2000">
                <a:solidFill>
                  <a:srgbClr val="CC3300"/>
                </a:solidFill>
                <a:latin typeface="微软雅黑" pitchFamily="34" charset="-122"/>
                <a:ea typeface="微软雅黑" pitchFamily="34" charset="-122"/>
              </a:rPr>
              <a:t>为调用者，</a:t>
            </a:r>
            <a:r>
              <a:rPr lang="en-US" altLang="zh-CN" sz="2000">
                <a:solidFill>
                  <a:srgbClr val="CC3300"/>
                </a:solidFill>
                <a:latin typeface="微软雅黑" pitchFamily="34" charset="-122"/>
                <a:ea typeface="微软雅黑" pitchFamily="34" charset="-122"/>
              </a:rPr>
              <a:t>Q</a:t>
            </a:r>
            <a:r>
              <a:rPr lang="zh-CN" altLang="en-US" sz="2000">
                <a:solidFill>
                  <a:srgbClr val="CC3300"/>
                </a:solidFill>
                <a:latin typeface="微软雅黑" pitchFamily="34" charset="-122"/>
                <a:ea typeface="微软雅黑" pitchFamily="34" charset="-122"/>
              </a:rPr>
              <a:t>为被调用者</a:t>
            </a:r>
            <a:r>
              <a:rPr lang="en-US" altLang="zh-CN" sz="2000">
                <a:solidFill>
                  <a:srgbClr val="CC3300"/>
                </a:solidFill>
                <a:latin typeface="微软雅黑" pitchFamily="34" charset="-122"/>
                <a:ea typeface="微软雅黑" pitchFamily="34" charset="-122"/>
              </a:rPr>
              <a:t>)</a:t>
            </a:r>
          </a:p>
          <a:p>
            <a:pPr marL="552450" lvl="1" indent="-234950">
              <a:lnSpc>
                <a:spcPct val="100000"/>
              </a:lnSpc>
              <a:spcBef>
                <a:spcPct val="40000"/>
              </a:spcBef>
              <a:buFontTx/>
              <a:buNone/>
            </a:pPr>
            <a:r>
              <a:rPr lang="zh-CN" altLang="en-US">
                <a:latin typeface="微软雅黑" pitchFamily="34" charset="-122"/>
                <a:ea typeface="微软雅黑" pitchFamily="34" charset="-122"/>
              </a:rPr>
              <a:t>（</a:t>
            </a:r>
            <a:r>
              <a:rPr lang="en-US" altLang="zh-CN">
                <a:latin typeface="微软雅黑" pitchFamily="34" charset="-122"/>
                <a:ea typeface="微软雅黑" pitchFamily="34" charset="-122"/>
              </a:rPr>
              <a:t>1</a:t>
            </a:r>
            <a:r>
              <a:rPr lang="zh-CN" altLang="en-US">
                <a:latin typeface="微软雅黑" pitchFamily="34" charset="-122"/>
                <a:ea typeface="微软雅黑" pitchFamily="34" charset="-122"/>
              </a:rPr>
              <a:t>）</a:t>
            </a:r>
            <a:r>
              <a:rPr lang="en-US" altLang="zh-CN">
                <a:latin typeface="微软雅黑" pitchFamily="34" charset="-122"/>
                <a:ea typeface="微软雅黑" pitchFamily="34" charset="-122"/>
              </a:rPr>
              <a:t>P</a:t>
            </a:r>
            <a:r>
              <a:rPr lang="zh-CN" altLang="en-US">
                <a:latin typeface="微软雅黑" pitchFamily="34" charset="-122"/>
                <a:ea typeface="微软雅黑" pitchFamily="34" charset="-122"/>
              </a:rPr>
              <a:t>将入口参数（实参）放到</a:t>
            </a:r>
            <a:r>
              <a:rPr lang="en-US" altLang="zh-CN">
                <a:latin typeface="微软雅黑" pitchFamily="34" charset="-122"/>
                <a:ea typeface="微软雅黑" pitchFamily="34" charset="-122"/>
              </a:rPr>
              <a:t>Q</a:t>
            </a:r>
            <a:r>
              <a:rPr lang="zh-CN" altLang="en-US">
                <a:latin typeface="微软雅黑" pitchFamily="34" charset="-122"/>
                <a:ea typeface="微软雅黑" pitchFamily="34" charset="-122"/>
              </a:rPr>
              <a:t>能访问到的地方；</a:t>
            </a:r>
            <a:endParaRPr lang="en-US" altLang="zh-CN">
              <a:solidFill>
                <a:srgbClr val="996600"/>
              </a:solidFill>
              <a:latin typeface="微软雅黑" pitchFamily="34" charset="-122"/>
              <a:ea typeface="微软雅黑" pitchFamily="34" charset="-122"/>
            </a:endParaRPr>
          </a:p>
          <a:p>
            <a:pPr marL="552450" lvl="1" indent="-234950">
              <a:lnSpc>
                <a:spcPct val="100000"/>
              </a:lnSpc>
              <a:spcBef>
                <a:spcPct val="40000"/>
              </a:spcBef>
              <a:buFontTx/>
              <a:buNone/>
            </a:pPr>
            <a:r>
              <a:rPr lang="zh-CN" altLang="en-US">
                <a:latin typeface="微软雅黑" pitchFamily="34" charset="-122"/>
                <a:ea typeface="微软雅黑" pitchFamily="34" charset="-122"/>
              </a:rPr>
              <a:t>（</a:t>
            </a:r>
            <a:r>
              <a:rPr lang="en-US" altLang="zh-CN">
                <a:latin typeface="微软雅黑" pitchFamily="34" charset="-122"/>
                <a:ea typeface="微软雅黑" pitchFamily="34" charset="-122"/>
              </a:rPr>
              <a:t>2</a:t>
            </a:r>
            <a:r>
              <a:rPr lang="zh-CN" altLang="en-US">
                <a:latin typeface="微软雅黑" pitchFamily="34" charset="-122"/>
                <a:ea typeface="微软雅黑" pitchFamily="34" charset="-122"/>
              </a:rPr>
              <a:t>）</a:t>
            </a:r>
            <a:r>
              <a:rPr lang="en-US" altLang="zh-CN">
                <a:latin typeface="微软雅黑" pitchFamily="34" charset="-122"/>
                <a:ea typeface="微软雅黑" pitchFamily="34" charset="-122"/>
              </a:rPr>
              <a:t>P</a:t>
            </a:r>
            <a:r>
              <a:rPr lang="zh-CN" altLang="en-US">
                <a:latin typeface="微软雅黑" pitchFamily="34" charset="-122"/>
                <a:ea typeface="微软雅黑" pitchFamily="34" charset="-122"/>
              </a:rPr>
              <a:t>保存返回地址，然后将控制转移到</a:t>
            </a:r>
            <a:r>
              <a:rPr lang="en-US" altLang="zh-CN">
                <a:latin typeface="微软雅黑" pitchFamily="34" charset="-122"/>
                <a:ea typeface="微软雅黑" pitchFamily="34" charset="-122"/>
              </a:rPr>
              <a:t>Q</a:t>
            </a:r>
            <a:r>
              <a:rPr lang="zh-CN" altLang="en-US">
                <a:latin typeface="微软雅黑" pitchFamily="34" charset="-122"/>
                <a:ea typeface="微软雅黑" pitchFamily="34" charset="-122"/>
              </a:rPr>
              <a:t>；</a:t>
            </a:r>
            <a:endParaRPr lang="en-US" altLang="zh-CN">
              <a:solidFill>
                <a:srgbClr val="996600"/>
              </a:solidFill>
              <a:latin typeface="微软雅黑" pitchFamily="34" charset="-122"/>
              <a:ea typeface="微软雅黑" pitchFamily="34" charset="-122"/>
            </a:endParaRPr>
          </a:p>
          <a:p>
            <a:pPr marL="552450" lvl="1" indent="-234950">
              <a:lnSpc>
                <a:spcPct val="100000"/>
              </a:lnSpc>
              <a:spcBef>
                <a:spcPct val="40000"/>
              </a:spcBef>
              <a:buFontTx/>
              <a:buNone/>
            </a:pPr>
            <a:r>
              <a:rPr lang="zh-CN" altLang="en-US">
                <a:solidFill>
                  <a:srgbClr val="007635"/>
                </a:solidFill>
                <a:latin typeface="微软雅黑" pitchFamily="34" charset="-122"/>
                <a:ea typeface="微软雅黑" pitchFamily="34" charset="-122"/>
              </a:rPr>
              <a:t>（</a:t>
            </a:r>
            <a:r>
              <a:rPr lang="en-US" altLang="zh-CN">
                <a:solidFill>
                  <a:srgbClr val="007635"/>
                </a:solidFill>
                <a:latin typeface="微软雅黑" pitchFamily="34" charset="-122"/>
                <a:ea typeface="微软雅黑" pitchFamily="34" charset="-122"/>
              </a:rPr>
              <a:t>3</a:t>
            </a:r>
            <a:r>
              <a:rPr lang="zh-CN" altLang="en-US">
                <a:solidFill>
                  <a:srgbClr val="007635"/>
                </a:solidFill>
                <a:latin typeface="微软雅黑" pitchFamily="34" charset="-122"/>
                <a:ea typeface="微软雅黑" pitchFamily="34" charset="-122"/>
              </a:rPr>
              <a:t>）</a:t>
            </a:r>
            <a:r>
              <a:rPr lang="en-US" altLang="zh-CN">
                <a:solidFill>
                  <a:srgbClr val="007635"/>
                </a:solidFill>
                <a:latin typeface="微软雅黑" pitchFamily="34" charset="-122"/>
                <a:ea typeface="微软雅黑" pitchFamily="34" charset="-122"/>
              </a:rPr>
              <a:t>Q</a:t>
            </a:r>
            <a:r>
              <a:rPr lang="zh-CN" altLang="en-US">
                <a:solidFill>
                  <a:srgbClr val="007635"/>
                </a:solidFill>
                <a:latin typeface="微软雅黑" pitchFamily="34" charset="-122"/>
                <a:ea typeface="微软雅黑" pitchFamily="34" charset="-122"/>
              </a:rPr>
              <a:t>保存</a:t>
            </a:r>
            <a:r>
              <a:rPr lang="en-US" altLang="zh-CN">
                <a:solidFill>
                  <a:srgbClr val="CC6600"/>
                </a:solidFill>
                <a:latin typeface="微软雅黑" pitchFamily="34" charset="-122"/>
                <a:ea typeface="微软雅黑" pitchFamily="34" charset="-122"/>
              </a:rPr>
              <a:t>P</a:t>
            </a:r>
            <a:r>
              <a:rPr lang="zh-CN" altLang="en-US">
                <a:solidFill>
                  <a:srgbClr val="CC6600"/>
                </a:solidFill>
                <a:latin typeface="微软雅黑" pitchFamily="34" charset="-122"/>
                <a:ea typeface="微软雅黑" pitchFamily="34" charset="-122"/>
              </a:rPr>
              <a:t>的现场</a:t>
            </a:r>
            <a:r>
              <a:rPr lang="zh-CN" altLang="en-US">
                <a:solidFill>
                  <a:srgbClr val="007635"/>
                </a:solidFill>
                <a:latin typeface="微软雅黑" pitchFamily="34" charset="-122"/>
                <a:ea typeface="微软雅黑" pitchFamily="34" charset="-122"/>
              </a:rPr>
              <a:t>，并为自己的</a:t>
            </a:r>
            <a:r>
              <a:rPr lang="zh-CN" altLang="en-US">
                <a:solidFill>
                  <a:srgbClr val="FF0000"/>
                </a:solidFill>
                <a:latin typeface="微软雅黑" pitchFamily="34" charset="-122"/>
                <a:ea typeface="微软雅黑" pitchFamily="34" charset="-122"/>
              </a:rPr>
              <a:t>非静态局部变量</a:t>
            </a:r>
            <a:r>
              <a:rPr lang="zh-CN" altLang="en-US">
                <a:solidFill>
                  <a:srgbClr val="007635"/>
                </a:solidFill>
                <a:latin typeface="微软雅黑" pitchFamily="34" charset="-122"/>
                <a:ea typeface="微软雅黑" pitchFamily="34" charset="-122"/>
              </a:rPr>
              <a:t>分配空间；</a:t>
            </a:r>
          </a:p>
          <a:p>
            <a:pPr marL="552450" lvl="1" indent="-234950">
              <a:lnSpc>
                <a:spcPct val="100000"/>
              </a:lnSpc>
              <a:spcBef>
                <a:spcPct val="40000"/>
              </a:spcBef>
              <a:buFontTx/>
              <a:buNone/>
            </a:pPr>
            <a:r>
              <a:rPr lang="zh-CN" altLang="en-US">
                <a:solidFill>
                  <a:srgbClr val="FF3300"/>
                </a:solidFill>
                <a:latin typeface="微软雅黑" pitchFamily="34" charset="-122"/>
                <a:ea typeface="微软雅黑" pitchFamily="34" charset="-122"/>
              </a:rPr>
              <a:t>（</a:t>
            </a:r>
            <a:r>
              <a:rPr lang="en-US" altLang="zh-CN">
                <a:solidFill>
                  <a:srgbClr val="FF3300"/>
                </a:solidFill>
                <a:latin typeface="微软雅黑" pitchFamily="34" charset="-122"/>
                <a:ea typeface="微软雅黑" pitchFamily="34" charset="-122"/>
              </a:rPr>
              <a:t>4</a:t>
            </a:r>
            <a:r>
              <a:rPr lang="zh-CN" altLang="en-US">
                <a:solidFill>
                  <a:srgbClr val="FF3300"/>
                </a:solidFill>
                <a:latin typeface="微软雅黑" pitchFamily="34" charset="-122"/>
                <a:ea typeface="微软雅黑" pitchFamily="34" charset="-122"/>
              </a:rPr>
              <a:t>）执行</a:t>
            </a:r>
            <a:r>
              <a:rPr lang="en-US" altLang="zh-CN">
                <a:solidFill>
                  <a:srgbClr val="FF3300"/>
                </a:solidFill>
                <a:latin typeface="微软雅黑" pitchFamily="34" charset="-122"/>
                <a:ea typeface="微软雅黑" pitchFamily="34" charset="-122"/>
              </a:rPr>
              <a:t>Q</a:t>
            </a:r>
            <a:r>
              <a:rPr lang="zh-CN" altLang="en-US">
                <a:solidFill>
                  <a:srgbClr val="FF3300"/>
                </a:solidFill>
                <a:latin typeface="微软雅黑" pitchFamily="34" charset="-122"/>
                <a:ea typeface="微软雅黑" pitchFamily="34" charset="-122"/>
              </a:rPr>
              <a:t>的过程体（函数体）；</a:t>
            </a:r>
          </a:p>
          <a:p>
            <a:pPr marL="552450" lvl="1" indent="-234950">
              <a:lnSpc>
                <a:spcPct val="100000"/>
              </a:lnSpc>
              <a:spcBef>
                <a:spcPct val="40000"/>
              </a:spcBef>
              <a:buFontTx/>
              <a:buNone/>
            </a:pPr>
            <a:r>
              <a:rPr lang="zh-CN" altLang="en-US">
                <a:solidFill>
                  <a:srgbClr val="007635"/>
                </a:solidFill>
                <a:latin typeface="微软雅黑" pitchFamily="34" charset="-122"/>
                <a:ea typeface="微软雅黑" pitchFamily="34" charset="-122"/>
              </a:rPr>
              <a:t>（</a:t>
            </a:r>
            <a:r>
              <a:rPr lang="en-US" altLang="zh-CN">
                <a:solidFill>
                  <a:srgbClr val="007635"/>
                </a:solidFill>
                <a:latin typeface="微软雅黑" pitchFamily="34" charset="-122"/>
                <a:ea typeface="微软雅黑" pitchFamily="34" charset="-122"/>
              </a:rPr>
              <a:t>5</a:t>
            </a:r>
            <a:r>
              <a:rPr lang="zh-CN" altLang="en-US">
                <a:solidFill>
                  <a:srgbClr val="007635"/>
                </a:solidFill>
                <a:latin typeface="微软雅黑" pitchFamily="34" charset="-122"/>
                <a:ea typeface="微软雅黑" pitchFamily="34" charset="-122"/>
              </a:rPr>
              <a:t>）</a:t>
            </a:r>
            <a:r>
              <a:rPr lang="en-US" altLang="zh-CN">
                <a:solidFill>
                  <a:srgbClr val="007635"/>
                </a:solidFill>
                <a:latin typeface="微软雅黑" pitchFamily="34" charset="-122"/>
                <a:ea typeface="微软雅黑" pitchFamily="34" charset="-122"/>
              </a:rPr>
              <a:t>Q</a:t>
            </a:r>
            <a:r>
              <a:rPr lang="zh-CN" altLang="en-US">
                <a:solidFill>
                  <a:srgbClr val="007635"/>
                </a:solidFill>
                <a:latin typeface="微软雅黑" pitchFamily="34" charset="-122"/>
                <a:ea typeface="微软雅黑" pitchFamily="34" charset="-122"/>
              </a:rPr>
              <a:t>恢复</a:t>
            </a:r>
            <a:r>
              <a:rPr lang="en-US" altLang="zh-CN">
                <a:solidFill>
                  <a:srgbClr val="CC6600"/>
                </a:solidFill>
                <a:latin typeface="微软雅黑" pitchFamily="34" charset="-122"/>
                <a:ea typeface="微软雅黑" pitchFamily="34" charset="-122"/>
              </a:rPr>
              <a:t>P</a:t>
            </a:r>
            <a:r>
              <a:rPr lang="zh-CN" altLang="en-US">
                <a:solidFill>
                  <a:srgbClr val="CC6600"/>
                </a:solidFill>
                <a:latin typeface="微软雅黑" pitchFamily="34" charset="-122"/>
                <a:ea typeface="微软雅黑" pitchFamily="34" charset="-122"/>
              </a:rPr>
              <a:t>的现场</a:t>
            </a:r>
            <a:r>
              <a:rPr lang="zh-CN" altLang="en-US">
                <a:solidFill>
                  <a:srgbClr val="007635"/>
                </a:solidFill>
                <a:latin typeface="微软雅黑" pitchFamily="34" charset="-122"/>
                <a:ea typeface="微软雅黑" pitchFamily="34" charset="-122"/>
              </a:rPr>
              <a:t>，释放局部变量空间；</a:t>
            </a:r>
          </a:p>
          <a:p>
            <a:pPr marL="552450" lvl="1" indent="-234950">
              <a:lnSpc>
                <a:spcPct val="100000"/>
              </a:lnSpc>
              <a:spcBef>
                <a:spcPct val="40000"/>
              </a:spcBef>
              <a:buFontTx/>
              <a:buNone/>
            </a:pPr>
            <a:r>
              <a:rPr lang="zh-CN" altLang="en-US">
                <a:solidFill>
                  <a:srgbClr val="007635"/>
                </a:solidFill>
                <a:latin typeface="微软雅黑" pitchFamily="34" charset="-122"/>
                <a:ea typeface="微软雅黑" pitchFamily="34" charset="-122"/>
              </a:rPr>
              <a:t>（</a:t>
            </a:r>
            <a:r>
              <a:rPr lang="en-US" altLang="zh-CN">
                <a:solidFill>
                  <a:srgbClr val="007635"/>
                </a:solidFill>
                <a:latin typeface="微软雅黑" pitchFamily="34" charset="-122"/>
                <a:ea typeface="微软雅黑" pitchFamily="34" charset="-122"/>
              </a:rPr>
              <a:t>6</a:t>
            </a:r>
            <a:r>
              <a:rPr lang="zh-CN" altLang="en-US">
                <a:solidFill>
                  <a:srgbClr val="007635"/>
                </a:solidFill>
                <a:latin typeface="微软雅黑" pitchFamily="34" charset="-122"/>
                <a:ea typeface="微软雅黑" pitchFamily="34" charset="-122"/>
              </a:rPr>
              <a:t>）</a:t>
            </a:r>
            <a:r>
              <a:rPr lang="en-US" altLang="zh-CN">
                <a:solidFill>
                  <a:srgbClr val="007635"/>
                </a:solidFill>
                <a:latin typeface="微软雅黑" pitchFamily="34" charset="-122"/>
                <a:ea typeface="微软雅黑" pitchFamily="34" charset="-122"/>
              </a:rPr>
              <a:t>Q</a:t>
            </a:r>
            <a:r>
              <a:rPr lang="zh-CN" altLang="en-US">
                <a:solidFill>
                  <a:srgbClr val="007635"/>
                </a:solidFill>
                <a:latin typeface="微软雅黑" pitchFamily="34" charset="-122"/>
                <a:ea typeface="微软雅黑" pitchFamily="34" charset="-122"/>
              </a:rPr>
              <a:t>取出返回地址，将控制转移到</a:t>
            </a:r>
            <a:r>
              <a:rPr lang="en-US" altLang="zh-CN">
                <a:solidFill>
                  <a:srgbClr val="007635"/>
                </a:solidFill>
                <a:latin typeface="微软雅黑" pitchFamily="34" charset="-122"/>
                <a:ea typeface="微软雅黑" pitchFamily="34" charset="-122"/>
              </a:rPr>
              <a:t>P</a:t>
            </a:r>
            <a:r>
              <a:rPr lang="zh-CN" altLang="en-US">
                <a:solidFill>
                  <a:srgbClr val="007635"/>
                </a:solidFill>
                <a:latin typeface="微软雅黑" pitchFamily="34" charset="-122"/>
                <a:ea typeface="微软雅黑" pitchFamily="34" charset="-122"/>
              </a:rPr>
              <a:t>。</a:t>
            </a:r>
            <a:endParaRPr lang="en-US" altLang="zh-CN">
              <a:solidFill>
                <a:srgbClr val="007635"/>
              </a:solidFill>
              <a:latin typeface="微软雅黑" pitchFamily="34" charset="-122"/>
              <a:ea typeface="微软雅黑" pitchFamily="34" charset="-122"/>
            </a:endParaRPr>
          </a:p>
        </p:txBody>
      </p:sp>
      <p:grpSp>
        <p:nvGrpSpPr>
          <p:cNvPr id="735236" name="Group 4"/>
          <p:cNvGrpSpPr>
            <a:grpSpLocks/>
          </p:cNvGrpSpPr>
          <p:nvPr/>
        </p:nvGrpSpPr>
        <p:grpSpPr bwMode="auto">
          <a:xfrm>
            <a:off x="6057900" y="5861050"/>
            <a:ext cx="1574800" cy="630238"/>
            <a:chOff x="3816" y="2358"/>
            <a:chExt cx="992" cy="397"/>
          </a:xfrm>
        </p:grpSpPr>
        <p:sp>
          <p:nvSpPr>
            <p:cNvPr id="735237" name="AutoShape 5"/>
            <p:cNvSpPr>
              <a:spLocks/>
            </p:cNvSpPr>
            <p:nvPr/>
          </p:nvSpPr>
          <p:spPr bwMode="auto">
            <a:xfrm>
              <a:off x="3816" y="2358"/>
              <a:ext cx="84" cy="397"/>
            </a:xfrm>
            <a:prstGeom prst="rightBracket">
              <a:avLst>
                <a:gd name="adj" fmla="val 39385"/>
              </a:avLst>
            </a:prstGeom>
            <a:noFill/>
            <a:ln w="38100">
              <a:solidFill>
                <a:srgbClr val="CC3300"/>
              </a:solidFill>
              <a:round/>
              <a:headEnd/>
              <a:tailEnd/>
            </a:ln>
            <a:effectLst/>
          </p:spPr>
          <p:txBody>
            <a:bodyPr wrap="none" anchor="ct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35238" name="Text Box 6"/>
            <p:cNvSpPr txBox="1">
              <a:spLocks noChangeArrowheads="1"/>
            </p:cNvSpPr>
            <p:nvPr/>
          </p:nvSpPr>
          <p:spPr bwMode="auto">
            <a:xfrm>
              <a:off x="3901" y="2415"/>
              <a:ext cx="907" cy="250"/>
            </a:xfrm>
            <a:prstGeom prst="rect">
              <a:avLst/>
            </a:prstGeom>
            <a:noFill/>
            <a:ln w="9525" algn="ctr">
              <a:noFill/>
              <a:miter lim="800000"/>
              <a:headEnd/>
              <a:tailEnd/>
            </a:ln>
            <a:effectLst/>
          </p:spPr>
          <p:txBody>
            <a:bodyPr>
              <a:spAutoFit/>
            </a:bodyPr>
            <a:lstStyle/>
            <a:p>
              <a:pPr marL="342900" indent="-342900" eaLnBrk="0" fontAlgn="base" hangingPunct="0">
                <a:spcBef>
                  <a:spcPct val="50000"/>
                </a:spcBef>
                <a:spcAft>
                  <a:spcPct val="0"/>
                </a:spcAft>
              </a:pPr>
              <a:r>
                <a:rPr lang="zh-CN" altLang="en-US" sz="2000" b="1">
                  <a:solidFill>
                    <a:srgbClr val="CC3300"/>
                  </a:solidFill>
                  <a:latin typeface="微软雅黑" pitchFamily="34" charset="-122"/>
                  <a:ea typeface="微软雅黑" pitchFamily="34" charset="-122"/>
                </a:rPr>
                <a:t>结束阶段</a:t>
              </a:r>
            </a:p>
          </p:txBody>
        </p:sp>
      </p:grpSp>
      <p:sp>
        <p:nvSpPr>
          <p:cNvPr id="735239" name="Text Box 7"/>
          <p:cNvSpPr txBox="1">
            <a:spLocks noChangeArrowheads="1"/>
          </p:cNvSpPr>
          <p:nvPr/>
        </p:nvSpPr>
        <p:spPr bwMode="auto">
          <a:xfrm>
            <a:off x="7632700" y="4960938"/>
            <a:ext cx="1214438" cy="396875"/>
          </a:xfrm>
          <a:prstGeom prst="rect">
            <a:avLst/>
          </a:prstGeom>
          <a:noFill/>
          <a:ln w="9525" algn="ctr">
            <a:noFill/>
            <a:miter lim="800000"/>
            <a:headEnd/>
            <a:tailEnd/>
          </a:ln>
          <a:effectLst/>
        </p:spPr>
        <p:txBody>
          <a:bodyPr>
            <a:spAutoFit/>
          </a:bodyPr>
          <a:lstStyle/>
          <a:p>
            <a:pPr marL="342900" indent="-342900" eaLnBrk="0" fontAlgn="base" hangingPunct="0">
              <a:spcBef>
                <a:spcPct val="50000"/>
              </a:spcBef>
              <a:spcAft>
                <a:spcPct val="0"/>
              </a:spcAft>
            </a:pPr>
            <a:r>
              <a:rPr lang="zh-CN" altLang="en-US" sz="2000" b="1">
                <a:solidFill>
                  <a:srgbClr val="CC3300"/>
                </a:solidFill>
                <a:latin typeface="微软雅黑" pitchFamily="34" charset="-122"/>
                <a:ea typeface="微软雅黑" pitchFamily="34" charset="-122"/>
              </a:rPr>
              <a:t>准备阶段</a:t>
            </a:r>
          </a:p>
        </p:txBody>
      </p:sp>
      <p:grpSp>
        <p:nvGrpSpPr>
          <p:cNvPr id="735240" name="Group 8"/>
          <p:cNvGrpSpPr>
            <a:grpSpLocks/>
          </p:cNvGrpSpPr>
          <p:nvPr/>
        </p:nvGrpSpPr>
        <p:grpSpPr bwMode="auto">
          <a:xfrm>
            <a:off x="7407275" y="5140325"/>
            <a:ext cx="1349375" cy="1574800"/>
            <a:chOff x="4666" y="1753"/>
            <a:chExt cx="850" cy="992"/>
          </a:xfrm>
        </p:grpSpPr>
        <p:sp>
          <p:nvSpPr>
            <p:cNvPr id="735241" name="AutoShape 9"/>
            <p:cNvSpPr>
              <a:spLocks/>
            </p:cNvSpPr>
            <p:nvPr/>
          </p:nvSpPr>
          <p:spPr bwMode="auto">
            <a:xfrm>
              <a:off x="4666" y="1753"/>
              <a:ext cx="227" cy="992"/>
            </a:xfrm>
            <a:prstGeom prst="rightBrace">
              <a:avLst>
                <a:gd name="adj1" fmla="val 36417"/>
                <a:gd name="adj2" fmla="val 50000"/>
              </a:avLst>
            </a:prstGeom>
            <a:noFill/>
            <a:ln w="38100">
              <a:solidFill>
                <a:srgbClr val="FF3300"/>
              </a:solidFill>
              <a:round/>
              <a:headEnd/>
              <a:tailEnd/>
            </a:ln>
            <a:effectLst/>
          </p:spPr>
          <p:txBody>
            <a:bodyPr wrap="none" anchor="ct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35242" name="Text Box 10"/>
            <p:cNvSpPr txBox="1">
              <a:spLocks noChangeArrowheads="1"/>
            </p:cNvSpPr>
            <p:nvPr/>
          </p:nvSpPr>
          <p:spPr bwMode="auto">
            <a:xfrm>
              <a:off x="4893" y="2132"/>
              <a:ext cx="623" cy="250"/>
            </a:xfrm>
            <a:prstGeom prst="rect">
              <a:avLst/>
            </a:prstGeom>
            <a:noFill/>
            <a:ln w="9525" algn="ctr">
              <a:noFill/>
              <a:miter lim="800000"/>
              <a:headEnd/>
              <a:tailEnd/>
            </a:ln>
            <a:effectLst/>
          </p:spPr>
          <p:txBody>
            <a:bodyPr>
              <a:spAutoFit/>
            </a:bodyPr>
            <a:lstStyle/>
            <a:p>
              <a:pPr marL="342900" indent="-342900" eaLnBrk="0" fontAlgn="base" hangingPunct="0">
                <a:spcBef>
                  <a:spcPct val="50000"/>
                </a:spcBef>
                <a:spcAft>
                  <a:spcPct val="0"/>
                </a:spcAft>
              </a:pPr>
              <a:r>
                <a:rPr lang="en-US" altLang="zh-CN" sz="2000" b="1">
                  <a:solidFill>
                    <a:srgbClr val="FF3300"/>
                  </a:solidFill>
                  <a:latin typeface="微软雅黑" pitchFamily="34" charset="-122"/>
                  <a:ea typeface="微软雅黑" pitchFamily="34" charset="-122"/>
                </a:rPr>
                <a:t>Q</a:t>
              </a:r>
              <a:r>
                <a:rPr lang="zh-CN" altLang="en-US" sz="2000" b="1">
                  <a:solidFill>
                    <a:srgbClr val="FF3300"/>
                  </a:solidFill>
                  <a:latin typeface="微软雅黑" pitchFamily="34" charset="-122"/>
                  <a:ea typeface="微软雅黑" pitchFamily="34" charset="-122"/>
                </a:rPr>
                <a:t>过程</a:t>
              </a:r>
            </a:p>
          </p:txBody>
        </p:sp>
      </p:grpSp>
      <p:grpSp>
        <p:nvGrpSpPr>
          <p:cNvPr id="735243" name="Group 11"/>
          <p:cNvGrpSpPr>
            <a:grpSpLocks/>
          </p:cNvGrpSpPr>
          <p:nvPr/>
        </p:nvGrpSpPr>
        <p:grpSpPr bwMode="auto">
          <a:xfrm>
            <a:off x="7046913" y="4105275"/>
            <a:ext cx="1304925" cy="765175"/>
            <a:chOff x="4439" y="1026"/>
            <a:chExt cx="822" cy="482"/>
          </a:xfrm>
        </p:grpSpPr>
        <p:sp>
          <p:nvSpPr>
            <p:cNvPr id="735244" name="AutoShape 12"/>
            <p:cNvSpPr>
              <a:spLocks/>
            </p:cNvSpPr>
            <p:nvPr/>
          </p:nvSpPr>
          <p:spPr bwMode="auto">
            <a:xfrm>
              <a:off x="4439" y="1026"/>
              <a:ext cx="170" cy="482"/>
            </a:xfrm>
            <a:prstGeom prst="rightBrace">
              <a:avLst>
                <a:gd name="adj1" fmla="val 23627"/>
                <a:gd name="adj2" fmla="val 50000"/>
              </a:avLst>
            </a:prstGeom>
            <a:noFill/>
            <a:ln w="38100">
              <a:solidFill>
                <a:srgbClr val="FF3300"/>
              </a:solidFill>
              <a:round/>
              <a:headEnd/>
              <a:tailEnd/>
            </a:ln>
            <a:effectLst/>
          </p:spPr>
          <p:txBody>
            <a:bodyPr wrap="none" anchor="ct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35245" name="Text Box 13"/>
            <p:cNvSpPr txBox="1">
              <a:spLocks noChangeArrowheads="1"/>
            </p:cNvSpPr>
            <p:nvPr/>
          </p:nvSpPr>
          <p:spPr bwMode="auto">
            <a:xfrm>
              <a:off x="4638" y="1139"/>
              <a:ext cx="623" cy="250"/>
            </a:xfrm>
            <a:prstGeom prst="rect">
              <a:avLst/>
            </a:prstGeom>
            <a:noFill/>
            <a:ln w="9525" algn="ctr">
              <a:noFill/>
              <a:miter lim="800000"/>
              <a:headEnd/>
              <a:tailEnd/>
            </a:ln>
            <a:effectLst/>
          </p:spPr>
          <p:txBody>
            <a:bodyPr>
              <a:spAutoFit/>
            </a:bodyPr>
            <a:lstStyle/>
            <a:p>
              <a:pPr marL="342900" indent="-342900" eaLnBrk="0" fontAlgn="base" hangingPunct="0">
                <a:spcBef>
                  <a:spcPct val="50000"/>
                </a:spcBef>
                <a:spcAft>
                  <a:spcPct val="0"/>
                </a:spcAft>
              </a:pPr>
              <a:r>
                <a:rPr lang="en-US" altLang="zh-CN" sz="2000" b="1">
                  <a:solidFill>
                    <a:srgbClr val="FF3300"/>
                  </a:solidFill>
                  <a:latin typeface="微软雅黑" pitchFamily="34" charset="-122"/>
                  <a:ea typeface="微软雅黑" pitchFamily="34" charset="-122"/>
                </a:rPr>
                <a:t>P</a:t>
              </a:r>
              <a:r>
                <a:rPr lang="zh-CN" altLang="en-US" sz="2000" b="1">
                  <a:solidFill>
                    <a:srgbClr val="FF3300"/>
                  </a:solidFill>
                  <a:latin typeface="微软雅黑" pitchFamily="34" charset="-122"/>
                  <a:ea typeface="微软雅黑" pitchFamily="34" charset="-122"/>
                </a:rPr>
                <a:t>过程</a:t>
              </a:r>
            </a:p>
          </p:txBody>
        </p:sp>
      </p:grpSp>
      <p:sp>
        <p:nvSpPr>
          <p:cNvPr id="735246" name="Text Box 14"/>
          <p:cNvSpPr txBox="1">
            <a:spLocks noChangeArrowheads="1"/>
          </p:cNvSpPr>
          <p:nvPr/>
        </p:nvSpPr>
        <p:spPr bwMode="auto">
          <a:xfrm>
            <a:off x="4527550" y="5410200"/>
            <a:ext cx="1439863" cy="396875"/>
          </a:xfrm>
          <a:prstGeom prst="rect">
            <a:avLst/>
          </a:prstGeom>
          <a:noFill/>
          <a:ln w="9525" algn="ctr">
            <a:noFill/>
            <a:miter lim="800000"/>
            <a:headEnd/>
            <a:tailEnd/>
          </a:ln>
          <a:effectLst/>
        </p:spPr>
        <p:txBody>
          <a:bodyPr>
            <a:spAutoFit/>
          </a:bodyPr>
          <a:lstStyle/>
          <a:p>
            <a:pPr marL="342900" indent="-342900" eaLnBrk="0" fontAlgn="base" hangingPunct="0">
              <a:spcBef>
                <a:spcPct val="50000"/>
              </a:spcBef>
              <a:spcAft>
                <a:spcPct val="0"/>
              </a:spcAft>
            </a:pPr>
            <a:r>
              <a:rPr lang="zh-CN" altLang="en-US" sz="2000" b="1">
                <a:solidFill>
                  <a:srgbClr val="CC3300"/>
                </a:solidFill>
                <a:latin typeface="微软雅黑" pitchFamily="34" charset="-122"/>
                <a:ea typeface="微软雅黑" pitchFamily="34" charset="-122"/>
              </a:rPr>
              <a:t>处理阶段</a:t>
            </a:r>
          </a:p>
        </p:txBody>
      </p:sp>
      <p:sp>
        <p:nvSpPr>
          <p:cNvPr id="735247" name="Text Box 15"/>
          <p:cNvSpPr txBox="1">
            <a:spLocks noChangeArrowheads="1"/>
          </p:cNvSpPr>
          <p:nvPr/>
        </p:nvSpPr>
        <p:spPr bwMode="auto">
          <a:xfrm>
            <a:off x="5562600" y="4554538"/>
            <a:ext cx="1439863" cy="396875"/>
          </a:xfrm>
          <a:prstGeom prst="rect">
            <a:avLst/>
          </a:prstGeom>
          <a:noFill/>
          <a:ln w="9525" algn="ctr">
            <a:noFill/>
            <a:miter lim="800000"/>
            <a:headEnd/>
            <a:tailEnd/>
          </a:ln>
          <a:effectLst/>
        </p:spPr>
        <p:txBody>
          <a:bodyPr>
            <a:spAutoFit/>
          </a:bodyPr>
          <a:lstStyle/>
          <a:p>
            <a:pPr marL="342900" indent="-342900" eaLnBrk="0" fontAlgn="base" hangingPunct="0">
              <a:spcBef>
                <a:spcPct val="50000"/>
              </a:spcBef>
              <a:spcAft>
                <a:spcPct val="0"/>
              </a:spcAft>
            </a:pPr>
            <a:r>
              <a:rPr lang="en-US" altLang="zh-CN" sz="2000" b="1">
                <a:solidFill>
                  <a:srgbClr val="CC3300"/>
                </a:solidFill>
                <a:latin typeface="微软雅黑" pitchFamily="34" charset="-122"/>
                <a:ea typeface="微软雅黑" pitchFamily="34" charset="-122"/>
              </a:rPr>
              <a:t>CALL</a:t>
            </a:r>
            <a:r>
              <a:rPr lang="zh-CN" altLang="en-US" sz="2000" b="1">
                <a:solidFill>
                  <a:srgbClr val="CC3300"/>
                </a:solidFill>
                <a:latin typeface="微软雅黑" pitchFamily="34" charset="-122"/>
                <a:ea typeface="微软雅黑" pitchFamily="34" charset="-122"/>
              </a:rPr>
              <a:t>指令</a:t>
            </a:r>
          </a:p>
        </p:txBody>
      </p:sp>
      <p:sp>
        <p:nvSpPr>
          <p:cNvPr id="735248" name="Text Box 16"/>
          <p:cNvSpPr txBox="1">
            <a:spLocks noChangeArrowheads="1"/>
          </p:cNvSpPr>
          <p:nvPr/>
        </p:nvSpPr>
        <p:spPr bwMode="auto">
          <a:xfrm>
            <a:off x="4932363" y="6176963"/>
            <a:ext cx="1439862" cy="396875"/>
          </a:xfrm>
          <a:prstGeom prst="rect">
            <a:avLst/>
          </a:prstGeom>
          <a:noFill/>
          <a:ln w="9525" algn="ctr">
            <a:noFill/>
            <a:miter lim="800000"/>
            <a:headEnd/>
            <a:tailEnd/>
          </a:ln>
          <a:effectLst/>
        </p:spPr>
        <p:txBody>
          <a:bodyPr>
            <a:spAutoFit/>
          </a:bodyPr>
          <a:lstStyle/>
          <a:p>
            <a:pPr marL="342900" indent="-342900" eaLnBrk="0" fontAlgn="base" hangingPunct="0">
              <a:spcBef>
                <a:spcPct val="50000"/>
              </a:spcBef>
              <a:spcAft>
                <a:spcPct val="0"/>
              </a:spcAft>
            </a:pPr>
            <a:r>
              <a:rPr lang="en-US" altLang="zh-CN" sz="2000" b="1">
                <a:solidFill>
                  <a:srgbClr val="CC3300"/>
                </a:solidFill>
                <a:latin typeface="微软雅黑" pitchFamily="34" charset="-122"/>
                <a:ea typeface="微软雅黑" pitchFamily="34" charset="-122"/>
              </a:rPr>
              <a:t>RET</a:t>
            </a:r>
            <a:r>
              <a:rPr lang="zh-CN" altLang="en-US" sz="2000" b="1">
                <a:solidFill>
                  <a:srgbClr val="CC3300"/>
                </a:solidFill>
                <a:latin typeface="微软雅黑" pitchFamily="34" charset="-122"/>
                <a:ea typeface="微软雅黑" pitchFamily="34" charset="-122"/>
              </a:rPr>
              <a:t>指令</a:t>
            </a:r>
          </a:p>
        </p:txBody>
      </p:sp>
      <p:grpSp>
        <p:nvGrpSpPr>
          <p:cNvPr id="735257" name="Group 25"/>
          <p:cNvGrpSpPr>
            <a:grpSpLocks/>
          </p:cNvGrpSpPr>
          <p:nvPr/>
        </p:nvGrpSpPr>
        <p:grpSpPr bwMode="auto">
          <a:xfrm>
            <a:off x="341313" y="684213"/>
            <a:ext cx="3960812" cy="3386137"/>
            <a:chOff x="2823" y="1763"/>
            <a:chExt cx="2495" cy="2133"/>
          </a:xfrm>
        </p:grpSpPr>
        <p:sp>
          <p:nvSpPr>
            <p:cNvPr id="735258" name="Text Box 26"/>
            <p:cNvSpPr txBox="1">
              <a:spLocks noChangeArrowheads="1"/>
            </p:cNvSpPr>
            <p:nvPr/>
          </p:nvSpPr>
          <p:spPr bwMode="auto">
            <a:xfrm>
              <a:off x="2823" y="1763"/>
              <a:ext cx="2495" cy="2133"/>
            </a:xfrm>
            <a:prstGeom prst="rect">
              <a:avLst/>
            </a:prstGeom>
            <a:noFill/>
            <a:ln w="9525" algn="ctr">
              <a:noFill/>
              <a:miter lim="800000"/>
              <a:headEnd/>
              <a:tailEnd/>
            </a:ln>
            <a:effectLst/>
          </p:spPr>
          <p:txBody>
            <a:bodyPr>
              <a:spAutoFit/>
            </a:bodyPr>
            <a:lstStyle/>
            <a:p>
              <a:pPr marL="342900" indent="-342900" eaLnBrk="0" fontAlgn="base" hangingPunct="0">
                <a:spcBef>
                  <a:spcPct val="40000"/>
                </a:spcBef>
                <a:spcAft>
                  <a:spcPct val="0"/>
                </a:spcAft>
              </a:pPr>
              <a:r>
                <a:rPr lang="en-US" altLang="zh-CN" sz="2000" b="1">
                  <a:solidFill>
                    <a:srgbClr val="000000"/>
                  </a:solidFill>
                  <a:latin typeface="微软雅黑" pitchFamily="34" charset="-122"/>
                  <a:ea typeface="微软雅黑" pitchFamily="34" charset="-122"/>
                </a:rPr>
                <a:t>     </a:t>
              </a:r>
              <a:r>
                <a:rPr lang="en-US" altLang="zh-CN" sz="2000" b="1">
                  <a:solidFill>
                    <a:srgbClr val="333399"/>
                  </a:solidFill>
                  <a:latin typeface="微软雅黑" pitchFamily="34" charset="-122"/>
                  <a:ea typeface="微软雅黑" pitchFamily="34" charset="-122"/>
                </a:rPr>
                <a:t>main</a:t>
              </a:r>
              <a:r>
                <a:rPr lang="zh-CN" altLang="en-US" sz="2000" b="1">
                  <a:solidFill>
                    <a:srgbClr val="333399"/>
                  </a:solidFill>
                  <a:latin typeface="微软雅黑" pitchFamily="34" charset="-122"/>
                  <a:ea typeface="微软雅黑" pitchFamily="34" charset="-122"/>
                </a:rPr>
                <a:t>：		</a:t>
              </a:r>
              <a:r>
                <a:rPr lang="en-US" altLang="zh-CN" sz="2000" b="1">
                  <a:solidFill>
                    <a:srgbClr val="333399"/>
                  </a:solidFill>
                  <a:latin typeface="微软雅黑" pitchFamily="34" charset="-122"/>
                  <a:ea typeface="微软雅黑" pitchFamily="34" charset="-122"/>
                </a:rPr>
                <a:t>add</a:t>
              </a:r>
              <a:r>
                <a:rPr lang="zh-CN" altLang="en-US" sz="2000" b="1">
                  <a:solidFill>
                    <a:srgbClr val="333399"/>
                  </a:solidFill>
                  <a:latin typeface="微软雅黑" pitchFamily="34" charset="-122"/>
                  <a:ea typeface="微软雅黑" pitchFamily="34" charset="-122"/>
                </a:rPr>
                <a:t>：</a:t>
              </a:r>
            </a:p>
            <a:p>
              <a:pPr marL="342900" indent="-342900" eaLnBrk="0" fontAlgn="base" hangingPunct="0">
                <a:spcBef>
                  <a:spcPct val="40000"/>
                </a:spcBef>
                <a:spcAft>
                  <a:spcPct val="0"/>
                </a:spcAft>
              </a:pPr>
              <a:endParaRPr lang="zh-CN" altLang="en-US" sz="2000" b="1">
                <a:solidFill>
                  <a:srgbClr val="333399"/>
                </a:solidFill>
                <a:latin typeface="微软雅黑" pitchFamily="34" charset="-122"/>
                <a:ea typeface="微软雅黑" pitchFamily="34" charset="-122"/>
              </a:endParaRPr>
            </a:p>
            <a:p>
              <a:pPr marL="342900" indent="-342900" eaLnBrk="0" fontAlgn="base" hangingPunct="0">
                <a:spcBef>
                  <a:spcPct val="40000"/>
                </a:spcBef>
                <a:spcAft>
                  <a:spcPct val="0"/>
                </a:spcAft>
              </a:pPr>
              <a:r>
                <a:rPr lang="zh-CN" altLang="en-US" sz="2000" b="1">
                  <a:solidFill>
                    <a:srgbClr val="000000"/>
                  </a:solidFill>
                  <a:latin typeface="微软雅黑" pitchFamily="34" charset="-122"/>
                  <a:ea typeface="微软雅黑" pitchFamily="34" charset="-122"/>
                </a:rPr>
                <a:t>  存放参数	         取出参数</a:t>
              </a:r>
              <a:endParaRPr lang="en-US" altLang="zh-CN" sz="2000" b="1">
                <a:solidFill>
                  <a:srgbClr val="000000"/>
                </a:solidFill>
                <a:latin typeface="微软雅黑" pitchFamily="34" charset="-122"/>
                <a:ea typeface="微软雅黑" pitchFamily="34" charset="-122"/>
              </a:endParaRPr>
            </a:p>
            <a:p>
              <a:pPr marL="342900" indent="-342900" eaLnBrk="0" fontAlgn="base" hangingPunct="0">
                <a:spcBef>
                  <a:spcPct val="40000"/>
                </a:spcBef>
                <a:spcAft>
                  <a:spcPct val="0"/>
                </a:spcAft>
              </a:pPr>
              <a:r>
                <a:rPr lang="zh-CN" altLang="en-US" sz="2000" b="1">
                  <a:solidFill>
                    <a:srgbClr val="000000"/>
                  </a:solidFill>
                  <a:latin typeface="微软雅黑" pitchFamily="34" charset="-122"/>
                  <a:ea typeface="微软雅黑" pitchFamily="34" charset="-122"/>
                </a:rPr>
                <a:t>调出</a:t>
              </a:r>
              <a:r>
                <a:rPr lang="en-US" altLang="zh-CN" sz="2000" b="1">
                  <a:solidFill>
                    <a:srgbClr val="000000"/>
                  </a:solidFill>
                  <a:latin typeface="微软雅黑" pitchFamily="34" charset="-122"/>
                  <a:ea typeface="微软雅黑" pitchFamily="34" charset="-122"/>
                </a:rPr>
                <a:t>add</a:t>
              </a:r>
              <a:r>
                <a:rPr lang="zh-CN" altLang="en-US" sz="2000" b="1">
                  <a:solidFill>
                    <a:srgbClr val="000000"/>
                  </a:solidFill>
                  <a:latin typeface="微软雅黑" pitchFamily="34" charset="-122"/>
                  <a:ea typeface="微软雅黑" pitchFamily="34" charset="-122"/>
                </a:rPr>
                <a:t>执行	            执行</a:t>
              </a:r>
            </a:p>
            <a:p>
              <a:pPr marL="342900" indent="-342900" eaLnBrk="0" fontAlgn="base" hangingPunct="0">
                <a:spcBef>
                  <a:spcPct val="40000"/>
                </a:spcBef>
                <a:spcAft>
                  <a:spcPct val="0"/>
                </a:spcAft>
              </a:pPr>
              <a:r>
                <a:rPr lang="zh-CN" altLang="en-US" sz="2000" b="1">
                  <a:solidFill>
                    <a:srgbClr val="000000"/>
                  </a:solidFill>
                  <a:latin typeface="微软雅黑" pitchFamily="34" charset="-122"/>
                  <a:ea typeface="微软雅黑" pitchFamily="34" charset="-122"/>
                </a:rPr>
                <a:t>                                存返回结果</a:t>
              </a:r>
            </a:p>
            <a:p>
              <a:pPr marL="342900" indent="-342900" eaLnBrk="0" fontAlgn="base" hangingPunct="0">
                <a:spcBef>
                  <a:spcPct val="40000"/>
                </a:spcBef>
                <a:spcAft>
                  <a:spcPct val="0"/>
                </a:spcAft>
              </a:pPr>
              <a:r>
                <a:rPr lang="zh-CN" altLang="en-US" sz="2000" b="1">
                  <a:solidFill>
                    <a:srgbClr val="000000"/>
                  </a:solidFill>
                  <a:latin typeface="微软雅黑" pitchFamily="34" charset="-122"/>
                  <a:ea typeface="微软雅黑" pitchFamily="34" charset="-122"/>
                </a:rPr>
                <a:t>                             </a:t>
              </a:r>
            </a:p>
            <a:p>
              <a:pPr marL="342900" indent="-342900" eaLnBrk="0" fontAlgn="base" hangingPunct="0">
                <a:spcBef>
                  <a:spcPct val="40000"/>
                </a:spcBef>
                <a:spcAft>
                  <a:spcPct val="0"/>
                </a:spcAft>
              </a:pPr>
              <a:r>
                <a:rPr lang="en-US" altLang="zh-CN" b="1">
                  <a:solidFill>
                    <a:srgbClr val="000000"/>
                  </a:solidFill>
                  <a:latin typeface="微软雅黑" pitchFamily="34" charset="-122"/>
                  <a:ea typeface="微软雅黑" pitchFamily="34" charset="-122"/>
                </a:rPr>
                <a:t>			         </a:t>
              </a:r>
              <a:r>
                <a:rPr lang="zh-CN" altLang="en-US" sz="2000" b="1">
                  <a:solidFill>
                    <a:srgbClr val="000000"/>
                  </a:solidFill>
                  <a:latin typeface="微软雅黑" pitchFamily="34" charset="-122"/>
                  <a:ea typeface="微软雅黑" pitchFamily="34" charset="-122"/>
                </a:rPr>
                <a:t>返回</a:t>
              </a:r>
              <a:r>
                <a:rPr lang="en-US" altLang="zh-CN" sz="2000" b="1">
                  <a:solidFill>
                    <a:srgbClr val="000000"/>
                  </a:solidFill>
                  <a:latin typeface="微软雅黑" pitchFamily="34" charset="-122"/>
                  <a:ea typeface="微软雅黑" pitchFamily="34" charset="-122"/>
                </a:rPr>
                <a:t>main</a:t>
              </a:r>
            </a:p>
            <a:p>
              <a:pPr marL="342900" indent="-342900" eaLnBrk="0" fontAlgn="base" hangingPunct="0">
                <a:spcBef>
                  <a:spcPct val="40000"/>
                </a:spcBef>
                <a:spcAft>
                  <a:spcPct val="0"/>
                </a:spcAft>
              </a:pPr>
              <a:r>
                <a:rPr lang="en-US" altLang="zh-CN" sz="2000" b="1">
                  <a:solidFill>
                    <a:srgbClr val="000000"/>
                  </a:solidFill>
                  <a:latin typeface="微软雅黑" pitchFamily="34" charset="-122"/>
                  <a:ea typeface="微软雅黑" pitchFamily="34" charset="-122"/>
                </a:rPr>
                <a:t>				</a:t>
              </a:r>
              <a:endParaRPr lang="zh-CN" altLang="en-US" sz="2000" b="1">
                <a:solidFill>
                  <a:srgbClr val="000000"/>
                </a:solidFill>
                <a:latin typeface="微软雅黑" pitchFamily="34" charset="-122"/>
                <a:ea typeface="微软雅黑" pitchFamily="34" charset="-122"/>
              </a:endParaRPr>
            </a:p>
          </p:txBody>
        </p:sp>
        <p:sp>
          <p:nvSpPr>
            <p:cNvPr id="735259" name="Line 27"/>
            <p:cNvSpPr>
              <a:spLocks noChangeShapeType="1"/>
            </p:cNvSpPr>
            <p:nvPr/>
          </p:nvSpPr>
          <p:spPr bwMode="auto">
            <a:xfrm flipV="1">
              <a:off x="3844" y="2047"/>
              <a:ext cx="794" cy="652"/>
            </a:xfrm>
            <a:prstGeom prst="line">
              <a:avLst/>
            </a:prstGeom>
            <a:noFill/>
            <a:ln w="38100">
              <a:solidFill>
                <a:srgbClr val="FF3300"/>
              </a:solidFill>
              <a:round/>
              <a:headEnd/>
              <a:tailEnd type="triangle" w="med" len="me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35260" name="Line 28"/>
            <p:cNvSpPr>
              <a:spLocks noChangeShapeType="1"/>
            </p:cNvSpPr>
            <p:nvPr/>
          </p:nvSpPr>
          <p:spPr bwMode="auto">
            <a:xfrm flipH="1" flipV="1">
              <a:off x="3475" y="2925"/>
              <a:ext cx="936" cy="567"/>
            </a:xfrm>
            <a:prstGeom prst="line">
              <a:avLst/>
            </a:prstGeom>
            <a:noFill/>
            <a:ln w="38100">
              <a:solidFill>
                <a:srgbClr val="FF3300"/>
              </a:solidFill>
              <a:round/>
              <a:headEnd/>
              <a:tailEnd type="triangle" w="med" len="me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35261" name="Line 29"/>
            <p:cNvSpPr>
              <a:spLocks noChangeShapeType="1"/>
            </p:cNvSpPr>
            <p:nvPr/>
          </p:nvSpPr>
          <p:spPr bwMode="auto">
            <a:xfrm>
              <a:off x="3305" y="2047"/>
              <a:ext cx="0" cy="198"/>
            </a:xfrm>
            <a:prstGeom prst="line">
              <a:avLst/>
            </a:prstGeom>
            <a:noFill/>
            <a:ln w="57150">
              <a:solidFill>
                <a:schemeClr val="tx1"/>
              </a:solidFill>
              <a:prstDash val="sysDot"/>
              <a:round/>
              <a:headEnd/>
              <a:tailEn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35262" name="Line 30"/>
            <p:cNvSpPr>
              <a:spLocks noChangeShapeType="1"/>
            </p:cNvSpPr>
            <p:nvPr/>
          </p:nvSpPr>
          <p:spPr bwMode="auto">
            <a:xfrm>
              <a:off x="4779" y="2047"/>
              <a:ext cx="0" cy="198"/>
            </a:xfrm>
            <a:prstGeom prst="line">
              <a:avLst/>
            </a:prstGeom>
            <a:noFill/>
            <a:ln w="57150">
              <a:solidFill>
                <a:schemeClr val="tx1"/>
              </a:solidFill>
              <a:prstDash val="sysDot"/>
              <a:round/>
              <a:headEnd/>
              <a:tailEn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35263" name="Line 31"/>
            <p:cNvSpPr>
              <a:spLocks noChangeShapeType="1"/>
            </p:cNvSpPr>
            <p:nvPr/>
          </p:nvSpPr>
          <p:spPr bwMode="auto">
            <a:xfrm>
              <a:off x="3334" y="2897"/>
              <a:ext cx="0" cy="198"/>
            </a:xfrm>
            <a:prstGeom prst="line">
              <a:avLst/>
            </a:prstGeom>
            <a:noFill/>
            <a:ln w="57150">
              <a:solidFill>
                <a:schemeClr val="tx1"/>
              </a:solidFill>
              <a:prstDash val="sysDot"/>
              <a:round/>
              <a:headEnd/>
              <a:tailEn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35264" name="Line 32"/>
            <p:cNvSpPr>
              <a:spLocks noChangeShapeType="1"/>
            </p:cNvSpPr>
            <p:nvPr/>
          </p:nvSpPr>
          <p:spPr bwMode="auto">
            <a:xfrm>
              <a:off x="4808" y="3153"/>
              <a:ext cx="0" cy="198"/>
            </a:xfrm>
            <a:prstGeom prst="line">
              <a:avLst/>
            </a:prstGeom>
            <a:noFill/>
            <a:ln w="57150">
              <a:solidFill>
                <a:schemeClr val="tx1"/>
              </a:solidFill>
              <a:prstDash val="sysDot"/>
              <a:round/>
              <a:headEnd/>
              <a:tailEn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grpSp>
      <p:sp>
        <p:nvSpPr>
          <p:cNvPr id="735266" name="Text Box 34"/>
          <p:cNvSpPr txBox="1">
            <a:spLocks noChangeArrowheads="1"/>
          </p:cNvSpPr>
          <p:nvPr/>
        </p:nvSpPr>
        <p:spPr bwMode="auto">
          <a:xfrm>
            <a:off x="4797425" y="998538"/>
            <a:ext cx="4095750" cy="1768475"/>
          </a:xfrm>
          <a:prstGeom prst="rect">
            <a:avLst/>
          </a:prstGeom>
          <a:noFill/>
          <a:ln w="9525" algn="ctr">
            <a:noFill/>
            <a:miter lim="800000"/>
            <a:headEnd/>
            <a:tailEnd/>
          </a:ln>
          <a:effectLst/>
        </p:spPr>
        <p:txBody>
          <a:bodyPr>
            <a:spAutoFit/>
          </a:bodyPr>
          <a:lstStyle/>
          <a:p>
            <a:pPr marL="342900" indent="-342900" eaLnBrk="0" fontAlgn="base" hangingPunct="0">
              <a:spcBef>
                <a:spcPct val="50000"/>
              </a:spcBef>
              <a:spcAft>
                <a:spcPct val="0"/>
              </a:spcAft>
            </a:pPr>
            <a:r>
              <a:rPr lang="zh-CN" altLang="en-US" sz="2000" b="1">
                <a:solidFill>
                  <a:srgbClr val="CC6600"/>
                </a:solidFill>
                <a:latin typeface="微软雅黑" pitchFamily="34" charset="-122"/>
                <a:ea typeface="微软雅黑" pitchFamily="34" charset="-122"/>
              </a:rPr>
              <a:t>何为现场？</a:t>
            </a:r>
          </a:p>
          <a:p>
            <a:pPr marL="342900" indent="-342900" eaLnBrk="0" fontAlgn="base" hangingPunct="0">
              <a:spcBef>
                <a:spcPct val="50000"/>
              </a:spcBef>
              <a:spcAft>
                <a:spcPct val="0"/>
              </a:spcAft>
            </a:pPr>
            <a:r>
              <a:rPr lang="zh-CN" altLang="en-US" sz="2000" b="1">
                <a:solidFill>
                  <a:srgbClr val="008000"/>
                </a:solidFill>
                <a:latin typeface="微软雅黑" pitchFamily="34" charset="-122"/>
                <a:ea typeface="微软雅黑" pitchFamily="34" charset="-122"/>
              </a:rPr>
              <a:t>通用寄存器的内容！</a:t>
            </a:r>
          </a:p>
          <a:p>
            <a:pPr marL="342900" indent="-342900" eaLnBrk="0" fontAlgn="base" hangingPunct="0">
              <a:spcBef>
                <a:spcPct val="50000"/>
              </a:spcBef>
              <a:spcAft>
                <a:spcPct val="0"/>
              </a:spcAft>
            </a:pPr>
            <a:r>
              <a:rPr lang="zh-CN" altLang="en-US" sz="2000" b="1">
                <a:solidFill>
                  <a:srgbClr val="CC6600"/>
                </a:solidFill>
                <a:latin typeface="微软雅黑" pitchFamily="34" charset="-122"/>
                <a:ea typeface="微软雅黑" pitchFamily="34" charset="-122"/>
              </a:rPr>
              <a:t>为何要保存现场？</a:t>
            </a:r>
          </a:p>
          <a:p>
            <a:pPr marL="342900" indent="-342900" eaLnBrk="0" fontAlgn="base" hangingPunct="0">
              <a:spcBef>
                <a:spcPct val="50000"/>
              </a:spcBef>
              <a:spcAft>
                <a:spcPct val="0"/>
              </a:spcAft>
            </a:pPr>
            <a:r>
              <a:rPr lang="zh-CN" altLang="en-US" sz="2000" b="1">
                <a:solidFill>
                  <a:srgbClr val="008000"/>
                </a:solidFill>
                <a:latin typeface="微软雅黑" pitchFamily="34" charset="-122"/>
                <a:ea typeface="微软雅黑" pitchFamily="34" charset="-122"/>
              </a:rPr>
              <a:t>因为所有过程共享一套通用寄存器</a:t>
            </a:r>
          </a:p>
        </p:txBody>
      </p:sp>
      <p:sp>
        <p:nvSpPr>
          <p:cNvPr id="735267" name="Text Box 35"/>
          <p:cNvSpPr txBox="1">
            <a:spLocks noChangeArrowheads="1"/>
          </p:cNvSpPr>
          <p:nvPr/>
        </p:nvSpPr>
        <p:spPr bwMode="auto">
          <a:xfrm>
            <a:off x="4662488" y="2862263"/>
            <a:ext cx="4230687" cy="701675"/>
          </a:xfrm>
          <a:prstGeom prst="rect">
            <a:avLst/>
          </a:prstGeom>
          <a:noFill/>
          <a:ln w="9525" algn="ctr">
            <a:noFill/>
            <a:miter lim="800000"/>
            <a:headEnd/>
            <a:tailEnd/>
          </a:ln>
          <a:effectLst/>
        </p:spPr>
        <p:txBody>
          <a:bodyPr>
            <a:spAutoFit/>
          </a:bodyPr>
          <a:lstStyle/>
          <a:p>
            <a:pPr marL="342900" indent="-342900" eaLnBrk="0" fontAlgn="base" hangingPunct="0">
              <a:spcBef>
                <a:spcPct val="50000"/>
              </a:spcBef>
              <a:spcAft>
                <a:spcPct val="0"/>
              </a:spcAft>
            </a:pPr>
            <a:r>
              <a:rPr lang="zh-CN" altLang="en-US" sz="2000" b="1">
                <a:solidFill>
                  <a:srgbClr val="FF3300"/>
                </a:solidFill>
                <a:latin typeface="微软雅黑" pitchFamily="34" charset="-122"/>
                <a:ea typeface="微软雅黑" pitchFamily="34" charset="-122"/>
              </a:rPr>
              <a:t>想象：妈妈和你做菜时共用一套盘 子的情况。</a:t>
            </a:r>
          </a:p>
        </p:txBody>
      </p:sp>
    </p:spTree>
    <p:extLst>
      <p:ext uri="{BB962C8B-B14F-4D97-AF65-F5344CB8AC3E}">
        <p14:creationId xmlns:p14="http://schemas.microsoft.com/office/powerpoint/2010/main" val="34840567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5235">
                                            <p:txEl>
                                              <p:pRg st="0" end="0"/>
                                            </p:txEl>
                                          </p:spTgt>
                                        </p:tgtEl>
                                        <p:attrNameLst>
                                          <p:attrName>style.visibility</p:attrName>
                                        </p:attrNameLst>
                                      </p:cBhvr>
                                      <p:to>
                                        <p:strVal val="visible"/>
                                      </p:to>
                                    </p:set>
                                    <p:animEffect transition="in" filter="blinds(horizontal)">
                                      <p:cBhvr>
                                        <p:cTn id="7" dur="500"/>
                                        <p:tgtEl>
                                          <p:spTgt spid="7352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5235">
                                            <p:txEl>
                                              <p:pRg st="1" end="1"/>
                                            </p:txEl>
                                          </p:spTgt>
                                        </p:tgtEl>
                                        <p:attrNameLst>
                                          <p:attrName>style.visibility</p:attrName>
                                        </p:attrNameLst>
                                      </p:cBhvr>
                                      <p:to>
                                        <p:strVal val="visible"/>
                                      </p:to>
                                    </p:set>
                                    <p:animEffect transition="in" filter="blinds(horizontal)">
                                      <p:cBhvr>
                                        <p:cTn id="12" dur="500"/>
                                        <p:tgtEl>
                                          <p:spTgt spid="735235">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35235">
                                            <p:txEl>
                                              <p:pRg st="2" end="2"/>
                                            </p:txEl>
                                          </p:spTgt>
                                        </p:tgtEl>
                                        <p:attrNameLst>
                                          <p:attrName>style.visibility</p:attrName>
                                        </p:attrNameLst>
                                      </p:cBhvr>
                                      <p:to>
                                        <p:strVal val="visible"/>
                                      </p:to>
                                    </p:set>
                                    <p:animEffect transition="in" filter="blinds(horizontal)">
                                      <p:cBhvr>
                                        <p:cTn id="15" dur="500"/>
                                        <p:tgtEl>
                                          <p:spTgt spid="73523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735235">
                                            <p:txEl>
                                              <p:pRg st="3" end="3"/>
                                            </p:txEl>
                                          </p:spTgt>
                                        </p:tgtEl>
                                        <p:attrNameLst>
                                          <p:attrName>style.visibility</p:attrName>
                                        </p:attrNameLst>
                                      </p:cBhvr>
                                      <p:to>
                                        <p:strVal val="visible"/>
                                      </p:to>
                                    </p:set>
                                    <p:animEffect transition="in" filter="blinds(horizontal)">
                                      <p:cBhvr>
                                        <p:cTn id="20" dur="500"/>
                                        <p:tgtEl>
                                          <p:spTgt spid="73523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735235">
                                            <p:txEl>
                                              <p:pRg st="4" end="4"/>
                                            </p:txEl>
                                          </p:spTgt>
                                        </p:tgtEl>
                                        <p:attrNameLst>
                                          <p:attrName>style.visibility</p:attrName>
                                        </p:attrNameLst>
                                      </p:cBhvr>
                                      <p:to>
                                        <p:strVal val="visible"/>
                                      </p:to>
                                    </p:set>
                                    <p:animEffect transition="in" filter="blinds(horizontal)">
                                      <p:cBhvr>
                                        <p:cTn id="25" dur="500"/>
                                        <p:tgtEl>
                                          <p:spTgt spid="73523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735235">
                                            <p:txEl>
                                              <p:pRg st="5" end="5"/>
                                            </p:txEl>
                                          </p:spTgt>
                                        </p:tgtEl>
                                        <p:attrNameLst>
                                          <p:attrName>style.visibility</p:attrName>
                                        </p:attrNameLst>
                                      </p:cBhvr>
                                      <p:to>
                                        <p:strVal val="visible"/>
                                      </p:to>
                                    </p:set>
                                    <p:animEffect transition="in" filter="blinds(horizontal)">
                                      <p:cBhvr>
                                        <p:cTn id="30" dur="500"/>
                                        <p:tgtEl>
                                          <p:spTgt spid="735235">
                                            <p:txEl>
                                              <p:pRg st="5" end="5"/>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735235">
                                            <p:txEl>
                                              <p:pRg st="6" end="6"/>
                                            </p:txEl>
                                          </p:spTgt>
                                        </p:tgtEl>
                                        <p:attrNameLst>
                                          <p:attrName>style.visibility</p:attrName>
                                        </p:attrNameLst>
                                      </p:cBhvr>
                                      <p:to>
                                        <p:strVal val="visible"/>
                                      </p:to>
                                    </p:set>
                                    <p:animEffect transition="in" filter="blinds(horizontal)">
                                      <p:cBhvr>
                                        <p:cTn id="33" dur="500"/>
                                        <p:tgtEl>
                                          <p:spTgt spid="735235">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735243"/>
                                        </p:tgtEl>
                                        <p:attrNameLst>
                                          <p:attrName>style.visibility</p:attrName>
                                        </p:attrNameLst>
                                      </p:cBhvr>
                                      <p:to>
                                        <p:strVal val="visible"/>
                                      </p:to>
                                    </p:set>
                                    <p:animEffect transition="in" filter="blinds(horizontal)">
                                      <p:cBhvr>
                                        <p:cTn id="38" dur="500"/>
                                        <p:tgtEl>
                                          <p:spTgt spid="735243"/>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735247"/>
                                        </p:tgtEl>
                                        <p:attrNameLst>
                                          <p:attrName>style.visibility</p:attrName>
                                        </p:attrNameLst>
                                      </p:cBhvr>
                                      <p:to>
                                        <p:strVal val="visible"/>
                                      </p:to>
                                    </p:set>
                                    <p:animEffect transition="in" filter="blinds(horizontal)">
                                      <p:cBhvr>
                                        <p:cTn id="43" dur="500"/>
                                        <p:tgtEl>
                                          <p:spTgt spid="735247"/>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735240"/>
                                        </p:tgtEl>
                                        <p:attrNameLst>
                                          <p:attrName>style.visibility</p:attrName>
                                        </p:attrNameLst>
                                      </p:cBhvr>
                                      <p:to>
                                        <p:strVal val="visible"/>
                                      </p:to>
                                    </p:set>
                                    <p:animEffect transition="in" filter="blinds(horizontal)">
                                      <p:cBhvr>
                                        <p:cTn id="48" dur="500"/>
                                        <p:tgtEl>
                                          <p:spTgt spid="735240"/>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735239"/>
                                        </p:tgtEl>
                                        <p:attrNameLst>
                                          <p:attrName>style.visibility</p:attrName>
                                        </p:attrNameLst>
                                      </p:cBhvr>
                                      <p:to>
                                        <p:strVal val="visible"/>
                                      </p:to>
                                    </p:set>
                                    <p:animEffect transition="in" filter="blinds(horizontal)">
                                      <p:cBhvr>
                                        <p:cTn id="53" dur="500"/>
                                        <p:tgtEl>
                                          <p:spTgt spid="735239"/>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735246"/>
                                        </p:tgtEl>
                                        <p:attrNameLst>
                                          <p:attrName>style.visibility</p:attrName>
                                        </p:attrNameLst>
                                      </p:cBhvr>
                                      <p:to>
                                        <p:strVal val="visible"/>
                                      </p:to>
                                    </p:set>
                                    <p:animEffect transition="in" filter="blinds(horizontal)">
                                      <p:cBhvr>
                                        <p:cTn id="58" dur="500"/>
                                        <p:tgtEl>
                                          <p:spTgt spid="735246"/>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735236"/>
                                        </p:tgtEl>
                                        <p:attrNameLst>
                                          <p:attrName>style.visibility</p:attrName>
                                        </p:attrNameLst>
                                      </p:cBhvr>
                                      <p:to>
                                        <p:strVal val="visible"/>
                                      </p:to>
                                    </p:set>
                                    <p:animEffect transition="in" filter="blinds(horizontal)">
                                      <p:cBhvr>
                                        <p:cTn id="63" dur="500"/>
                                        <p:tgtEl>
                                          <p:spTgt spid="735236"/>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735248"/>
                                        </p:tgtEl>
                                        <p:attrNameLst>
                                          <p:attrName>style.visibility</p:attrName>
                                        </p:attrNameLst>
                                      </p:cBhvr>
                                      <p:to>
                                        <p:strVal val="visible"/>
                                      </p:to>
                                    </p:set>
                                    <p:animEffect transition="in" filter="blinds(horizontal)">
                                      <p:cBhvr>
                                        <p:cTn id="68" dur="500"/>
                                        <p:tgtEl>
                                          <p:spTgt spid="735248"/>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735266">
                                            <p:txEl>
                                              <p:pRg st="0" end="0"/>
                                            </p:txEl>
                                          </p:spTgt>
                                        </p:tgtEl>
                                        <p:attrNameLst>
                                          <p:attrName>style.visibility</p:attrName>
                                        </p:attrNameLst>
                                      </p:cBhvr>
                                      <p:to>
                                        <p:strVal val="visible"/>
                                      </p:to>
                                    </p:set>
                                    <p:animEffect transition="in" filter="blinds(horizontal)">
                                      <p:cBhvr>
                                        <p:cTn id="73" dur="500"/>
                                        <p:tgtEl>
                                          <p:spTgt spid="735266">
                                            <p:txEl>
                                              <p:pRg st="0" end="0"/>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nodeType="clickEffect">
                                  <p:stCondLst>
                                    <p:cond delay="0"/>
                                  </p:stCondLst>
                                  <p:childTnLst>
                                    <p:set>
                                      <p:cBhvr>
                                        <p:cTn id="77" dur="1" fill="hold">
                                          <p:stCondLst>
                                            <p:cond delay="0"/>
                                          </p:stCondLst>
                                        </p:cTn>
                                        <p:tgtEl>
                                          <p:spTgt spid="735266">
                                            <p:txEl>
                                              <p:pRg st="1" end="1"/>
                                            </p:txEl>
                                          </p:spTgt>
                                        </p:tgtEl>
                                        <p:attrNameLst>
                                          <p:attrName>style.visibility</p:attrName>
                                        </p:attrNameLst>
                                      </p:cBhvr>
                                      <p:to>
                                        <p:strVal val="visible"/>
                                      </p:to>
                                    </p:set>
                                    <p:animEffect transition="in" filter="blinds(horizontal)">
                                      <p:cBhvr>
                                        <p:cTn id="78" dur="500"/>
                                        <p:tgtEl>
                                          <p:spTgt spid="735266">
                                            <p:txEl>
                                              <p:pRg st="1" end="1"/>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nodeType="clickEffect">
                                  <p:stCondLst>
                                    <p:cond delay="0"/>
                                  </p:stCondLst>
                                  <p:childTnLst>
                                    <p:set>
                                      <p:cBhvr>
                                        <p:cTn id="82" dur="1" fill="hold">
                                          <p:stCondLst>
                                            <p:cond delay="0"/>
                                          </p:stCondLst>
                                        </p:cTn>
                                        <p:tgtEl>
                                          <p:spTgt spid="735266">
                                            <p:txEl>
                                              <p:pRg st="2" end="2"/>
                                            </p:txEl>
                                          </p:spTgt>
                                        </p:tgtEl>
                                        <p:attrNameLst>
                                          <p:attrName>style.visibility</p:attrName>
                                        </p:attrNameLst>
                                      </p:cBhvr>
                                      <p:to>
                                        <p:strVal val="visible"/>
                                      </p:to>
                                    </p:set>
                                    <p:animEffect transition="in" filter="blinds(horizontal)">
                                      <p:cBhvr>
                                        <p:cTn id="83" dur="500"/>
                                        <p:tgtEl>
                                          <p:spTgt spid="735266">
                                            <p:txEl>
                                              <p:pRg st="2" end="2"/>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nodeType="clickEffect">
                                  <p:stCondLst>
                                    <p:cond delay="0"/>
                                  </p:stCondLst>
                                  <p:childTnLst>
                                    <p:set>
                                      <p:cBhvr>
                                        <p:cTn id="87" dur="1" fill="hold">
                                          <p:stCondLst>
                                            <p:cond delay="0"/>
                                          </p:stCondLst>
                                        </p:cTn>
                                        <p:tgtEl>
                                          <p:spTgt spid="735266">
                                            <p:txEl>
                                              <p:pRg st="3" end="3"/>
                                            </p:txEl>
                                          </p:spTgt>
                                        </p:tgtEl>
                                        <p:attrNameLst>
                                          <p:attrName>style.visibility</p:attrName>
                                        </p:attrNameLst>
                                      </p:cBhvr>
                                      <p:to>
                                        <p:strVal val="visible"/>
                                      </p:to>
                                    </p:set>
                                    <p:animEffect transition="in" filter="blinds(horizontal)">
                                      <p:cBhvr>
                                        <p:cTn id="88" dur="500"/>
                                        <p:tgtEl>
                                          <p:spTgt spid="735266">
                                            <p:txEl>
                                              <p:pRg st="3" end="3"/>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grpId="0" nodeType="clickEffect">
                                  <p:stCondLst>
                                    <p:cond delay="0"/>
                                  </p:stCondLst>
                                  <p:childTnLst>
                                    <p:set>
                                      <p:cBhvr>
                                        <p:cTn id="92" dur="1" fill="hold">
                                          <p:stCondLst>
                                            <p:cond delay="0"/>
                                          </p:stCondLst>
                                        </p:cTn>
                                        <p:tgtEl>
                                          <p:spTgt spid="735267"/>
                                        </p:tgtEl>
                                        <p:attrNameLst>
                                          <p:attrName>style.visibility</p:attrName>
                                        </p:attrNameLst>
                                      </p:cBhvr>
                                      <p:to>
                                        <p:strVal val="visible"/>
                                      </p:to>
                                    </p:set>
                                    <p:animEffect transition="in" filter="blinds(horizontal)">
                                      <p:cBhvr>
                                        <p:cTn id="93" dur="500"/>
                                        <p:tgtEl>
                                          <p:spTgt spid="735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5239" grpId="0"/>
      <p:bldP spid="735246" grpId="0"/>
      <p:bldP spid="735247" grpId="0"/>
      <p:bldP spid="735248" grpId="0"/>
      <p:bldP spid="73526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ChangeArrowheads="1"/>
          </p:cNvSpPr>
          <p:nvPr>
            <p:ph type="title"/>
          </p:nvPr>
        </p:nvSpPr>
        <p:spPr>
          <a:xfrm>
            <a:off x="457200" y="98425"/>
            <a:ext cx="8229600" cy="561975"/>
          </a:xfrm>
        </p:spPr>
        <p:txBody>
          <a:bodyPr/>
          <a:lstStyle/>
          <a:p>
            <a:r>
              <a:rPr lang="zh-CN" altLang="en-US" sz="3600"/>
              <a:t>过程调用的机器级表示</a:t>
            </a:r>
          </a:p>
        </p:txBody>
      </p:sp>
      <p:sp>
        <p:nvSpPr>
          <p:cNvPr id="736259" name="Rectangle 3"/>
          <p:cNvSpPr>
            <a:spLocks noGrp="1" noChangeArrowheads="1"/>
          </p:cNvSpPr>
          <p:nvPr>
            <p:ph type="body" idx="1"/>
          </p:nvPr>
        </p:nvSpPr>
        <p:spPr>
          <a:xfrm>
            <a:off x="250825" y="684213"/>
            <a:ext cx="8229600" cy="5218112"/>
          </a:xfrm>
        </p:spPr>
        <p:txBody>
          <a:bodyPr/>
          <a:lstStyle/>
          <a:p>
            <a:r>
              <a:rPr lang="zh-CN" altLang="en-US">
                <a:latin typeface="微软雅黑" pitchFamily="34" charset="-122"/>
                <a:ea typeface="微软雅黑" pitchFamily="34" charset="-122"/>
              </a:rPr>
              <a:t>过程调用过程中栈和栈帧的变化 </a:t>
            </a:r>
            <a:r>
              <a:rPr lang="en-US" altLang="zh-CN">
                <a:latin typeface="微软雅黑" pitchFamily="34" charset="-122"/>
                <a:ea typeface="微软雅黑" pitchFamily="34" charset="-122"/>
              </a:rPr>
              <a:t>(Q</a:t>
            </a:r>
            <a:r>
              <a:rPr lang="zh-CN" altLang="en-US">
                <a:latin typeface="微软雅黑" pitchFamily="34" charset="-122"/>
                <a:ea typeface="微软雅黑" pitchFamily="34" charset="-122"/>
              </a:rPr>
              <a:t>为被调用过程</a:t>
            </a:r>
            <a:r>
              <a:rPr lang="en-US" altLang="zh-CN">
                <a:latin typeface="微软雅黑" pitchFamily="34" charset="-122"/>
                <a:ea typeface="微软雅黑" pitchFamily="34" charset="-122"/>
              </a:rPr>
              <a:t>)</a:t>
            </a:r>
          </a:p>
        </p:txBody>
      </p:sp>
      <p:pic>
        <p:nvPicPr>
          <p:cNvPr id="736260" name="Picture 4"/>
          <p:cNvPicPr>
            <a:picLocks noChangeAspect="1" noChangeArrowheads="1"/>
          </p:cNvPicPr>
          <p:nvPr/>
        </p:nvPicPr>
        <p:blipFill>
          <a:blip r:embed="rId2"/>
          <a:srcRect/>
          <a:stretch>
            <a:fillRect/>
          </a:stretch>
        </p:blipFill>
        <p:spPr bwMode="auto">
          <a:xfrm>
            <a:off x="0" y="1358900"/>
            <a:ext cx="9144000" cy="5499100"/>
          </a:xfrm>
          <a:prstGeom prst="rect">
            <a:avLst/>
          </a:prstGeom>
          <a:noFill/>
          <a:ln w="9525">
            <a:noFill/>
            <a:miter lim="800000"/>
            <a:headEnd/>
            <a:tailEnd/>
          </a:ln>
        </p:spPr>
      </p:pic>
      <p:sp>
        <p:nvSpPr>
          <p:cNvPr id="736261" name="Text Box 5"/>
          <p:cNvSpPr txBox="1">
            <a:spLocks noChangeArrowheads="1"/>
          </p:cNvSpPr>
          <p:nvPr/>
        </p:nvSpPr>
        <p:spPr bwMode="auto">
          <a:xfrm>
            <a:off x="341313" y="2798763"/>
            <a:ext cx="900112" cy="366712"/>
          </a:xfrm>
          <a:prstGeom prst="rect">
            <a:avLst/>
          </a:prstGeom>
          <a:noFill/>
          <a:ln w="9525">
            <a:noFill/>
            <a:miter lim="800000"/>
            <a:headEnd/>
            <a:tailEnd/>
          </a:ln>
          <a:effectLst/>
        </p:spPr>
        <p:txBody>
          <a:bodyPr>
            <a:spAutoFit/>
          </a:bodyPr>
          <a:lstStyle/>
          <a:p>
            <a:pPr fontAlgn="base">
              <a:spcBef>
                <a:spcPct val="50000"/>
              </a:spcBef>
              <a:spcAft>
                <a:spcPct val="0"/>
              </a:spcAft>
            </a:pPr>
            <a:r>
              <a:rPr lang="zh-CN" altLang="en-US" b="1">
                <a:solidFill>
                  <a:srgbClr val="FF0000"/>
                </a:solidFill>
                <a:ea typeface="黑体" pitchFamily="49" charset="-122"/>
              </a:rPr>
              <a:t>①</a:t>
            </a:r>
          </a:p>
        </p:txBody>
      </p:sp>
      <p:sp>
        <p:nvSpPr>
          <p:cNvPr id="736262" name="Text Box 6"/>
          <p:cNvSpPr txBox="1">
            <a:spLocks noChangeArrowheads="1"/>
          </p:cNvSpPr>
          <p:nvPr/>
        </p:nvSpPr>
        <p:spPr bwMode="auto">
          <a:xfrm>
            <a:off x="2322513" y="3338513"/>
            <a:ext cx="900112" cy="366712"/>
          </a:xfrm>
          <a:prstGeom prst="rect">
            <a:avLst/>
          </a:prstGeom>
          <a:noFill/>
          <a:ln w="9525">
            <a:noFill/>
            <a:miter lim="800000"/>
            <a:headEnd/>
            <a:tailEnd/>
          </a:ln>
          <a:effectLst/>
        </p:spPr>
        <p:txBody>
          <a:bodyPr>
            <a:spAutoFit/>
          </a:bodyPr>
          <a:lstStyle/>
          <a:p>
            <a:pPr fontAlgn="base">
              <a:spcBef>
                <a:spcPct val="50000"/>
              </a:spcBef>
              <a:spcAft>
                <a:spcPct val="0"/>
              </a:spcAft>
            </a:pPr>
            <a:r>
              <a:rPr lang="zh-CN" altLang="en-US" b="1">
                <a:solidFill>
                  <a:srgbClr val="FF0000"/>
                </a:solidFill>
                <a:ea typeface="黑体" pitchFamily="49" charset="-122"/>
              </a:rPr>
              <a:t>②</a:t>
            </a:r>
          </a:p>
        </p:txBody>
      </p:sp>
      <p:sp>
        <p:nvSpPr>
          <p:cNvPr id="736263" name="Text Box 7"/>
          <p:cNvSpPr txBox="1">
            <a:spLocks noChangeArrowheads="1"/>
          </p:cNvSpPr>
          <p:nvPr/>
        </p:nvSpPr>
        <p:spPr bwMode="auto">
          <a:xfrm>
            <a:off x="5697538" y="4598988"/>
            <a:ext cx="900112" cy="366712"/>
          </a:xfrm>
          <a:prstGeom prst="rect">
            <a:avLst/>
          </a:prstGeom>
          <a:noFill/>
          <a:ln w="9525">
            <a:noFill/>
            <a:miter lim="800000"/>
            <a:headEnd/>
            <a:tailEnd/>
          </a:ln>
          <a:effectLst/>
        </p:spPr>
        <p:txBody>
          <a:bodyPr>
            <a:spAutoFit/>
          </a:bodyPr>
          <a:lstStyle/>
          <a:p>
            <a:pPr fontAlgn="base">
              <a:spcBef>
                <a:spcPct val="50000"/>
              </a:spcBef>
              <a:spcAft>
                <a:spcPct val="0"/>
              </a:spcAft>
            </a:pPr>
            <a:r>
              <a:rPr lang="zh-CN" altLang="en-US" b="1">
                <a:solidFill>
                  <a:srgbClr val="FF0000"/>
                </a:solidFill>
                <a:ea typeface="黑体" pitchFamily="49" charset="-122"/>
              </a:rPr>
              <a:t>③</a:t>
            </a:r>
          </a:p>
        </p:txBody>
      </p:sp>
      <p:sp>
        <p:nvSpPr>
          <p:cNvPr id="736264" name="Text Box 8"/>
          <p:cNvSpPr txBox="1">
            <a:spLocks noChangeArrowheads="1"/>
          </p:cNvSpPr>
          <p:nvPr/>
        </p:nvSpPr>
        <p:spPr bwMode="auto">
          <a:xfrm>
            <a:off x="6642100" y="3743325"/>
            <a:ext cx="900113" cy="366713"/>
          </a:xfrm>
          <a:prstGeom prst="rect">
            <a:avLst/>
          </a:prstGeom>
          <a:noFill/>
          <a:ln w="9525">
            <a:noFill/>
            <a:miter lim="800000"/>
            <a:headEnd/>
            <a:tailEnd/>
          </a:ln>
          <a:effectLst/>
        </p:spPr>
        <p:txBody>
          <a:bodyPr>
            <a:spAutoFit/>
          </a:bodyPr>
          <a:lstStyle/>
          <a:p>
            <a:pPr fontAlgn="base">
              <a:spcBef>
                <a:spcPct val="50000"/>
              </a:spcBef>
              <a:spcAft>
                <a:spcPct val="0"/>
              </a:spcAft>
            </a:pPr>
            <a:r>
              <a:rPr lang="zh-CN" altLang="en-US" b="1">
                <a:solidFill>
                  <a:srgbClr val="FF0000"/>
                </a:solidFill>
                <a:ea typeface="黑体" pitchFamily="49" charset="-122"/>
              </a:rPr>
              <a:t>⑤</a:t>
            </a:r>
          </a:p>
        </p:txBody>
      </p:sp>
      <p:sp>
        <p:nvSpPr>
          <p:cNvPr id="736265" name="Text Box 9"/>
          <p:cNvSpPr txBox="1">
            <a:spLocks noChangeArrowheads="1"/>
          </p:cNvSpPr>
          <p:nvPr/>
        </p:nvSpPr>
        <p:spPr bwMode="auto">
          <a:xfrm>
            <a:off x="385763" y="5003800"/>
            <a:ext cx="2925762" cy="366713"/>
          </a:xfrm>
          <a:prstGeom prst="rect">
            <a:avLst/>
          </a:prstGeom>
          <a:solidFill>
            <a:schemeClr val="bg1"/>
          </a:solidFill>
          <a:ln w="9525" algn="ctr">
            <a:noFill/>
            <a:miter lim="800000"/>
            <a:headEnd/>
            <a:tailEnd/>
          </a:ln>
          <a:effectLst/>
        </p:spPr>
        <p:txBody>
          <a:bodyPr>
            <a:spAutoFit/>
          </a:bodyPr>
          <a:lstStyle/>
          <a:p>
            <a:pPr marL="342900" indent="-342900" eaLnBrk="0" fontAlgn="base" hangingPunct="0">
              <a:spcBef>
                <a:spcPct val="50000"/>
              </a:spcBef>
              <a:spcAft>
                <a:spcPct val="0"/>
              </a:spcAft>
            </a:pPr>
            <a:r>
              <a:rPr lang="en-US" altLang="zh-CN" b="1">
                <a:solidFill>
                  <a:srgbClr val="FF3300"/>
                </a:solidFill>
                <a:latin typeface="微软雅黑" pitchFamily="34" charset="-122"/>
                <a:ea typeface="微软雅黑" pitchFamily="34" charset="-122"/>
              </a:rPr>
              <a:t>Q(</a:t>
            </a:r>
            <a:r>
              <a:rPr lang="zh-CN" altLang="en-US" b="1">
                <a:solidFill>
                  <a:srgbClr val="FF3300"/>
                </a:solidFill>
                <a:latin typeface="微软雅黑" pitchFamily="34" charset="-122"/>
                <a:ea typeface="微软雅黑" pitchFamily="34" charset="-122"/>
              </a:rPr>
              <a:t>参数</a:t>
            </a:r>
            <a:r>
              <a:rPr lang="en-US" altLang="zh-CN" b="1">
                <a:solidFill>
                  <a:srgbClr val="FF3300"/>
                </a:solidFill>
                <a:latin typeface="微软雅黑" pitchFamily="34" charset="-122"/>
                <a:ea typeface="微软雅黑" pitchFamily="34" charset="-122"/>
              </a:rPr>
              <a:t>1</a:t>
            </a:r>
            <a:r>
              <a:rPr lang="zh-CN" altLang="en-US" b="1">
                <a:solidFill>
                  <a:srgbClr val="FF3300"/>
                </a:solidFill>
                <a:latin typeface="微软雅黑" pitchFamily="34" charset="-122"/>
                <a:ea typeface="微软雅黑" pitchFamily="34" charset="-122"/>
              </a:rPr>
              <a:t>，</a:t>
            </a:r>
            <a:r>
              <a:rPr lang="en-US" altLang="zh-CN" b="1">
                <a:solidFill>
                  <a:srgbClr val="FF3300"/>
                </a:solidFill>
                <a:latin typeface="微软雅黑" pitchFamily="34" charset="-122"/>
                <a:ea typeface="微软雅黑" pitchFamily="34" charset="-122"/>
              </a:rPr>
              <a:t>…</a:t>
            </a:r>
            <a:r>
              <a:rPr lang="zh-CN" altLang="en-US" b="1">
                <a:solidFill>
                  <a:srgbClr val="FF3300"/>
                </a:solidFill>
                <a:latin typeface="微软雅黑" pitchFamily="34" charset="-122"/>
                <a:ea typeface="微软雅黑" pitchFamily="34" charset="-122"/>
              </a:rPr>
              <a:t>，参数</a:t>
            </a:r>
            <a:r>
              <a:rPr lang="en-US" altLang="zh-CN" b="1">
                <a:solidFill>
                  <a:srgbClr val="FF3300"/>
                </a:solidFill>
                <a:latin typeface="微软雅黑" pitchFamily="34" charset="-122"/>
                <a:ea typeface="微软雅黑" pitchFamily="34" charset="-122"/>
              </a:rPr>
              <a:t>n);</a:t>
            </a:r>
            <a:endParaRPr lang="zh-CN" altLang="en-US" b="1">
              <a:solidFill>
                <a:srgbClr val="FF3300"/>
              </a:solidFill>
              <a:latin typeface="微软雅黑" pitchFamily="34" charset="-122"/>
              <a:ea typeface="微软雅黑" pitchFamily="34" charset="-122"/>
            </a:endParaRPr>
          </a:p>
        </p:txBody>
      </p:sp>
      <p:sp>
        <p:nvSpPr>
          <p:cNvPr id="736266" name="Rectangle 10"/>
          <p:cNvSpPr>
            <a:spLocks noChangeArrowheads="1"/>
          </p:cNvSpPr>
          <p:nvPr/>
        </p:nvSpPr>
        <p:spPr bwMode="auto">
          <a:xfrm>
            <a:off x="3941763" y="3833813"/>
            <a:ext cx="1260475" cy="1035050"/>
          </a:xfrm>
          <a:prstGeom prst="rect">
            <a:avLst/>
          </a:prstGeom>
          <a:solidFill>
            <a:srgbClr val="FF0000">
              <a:alpha val="25999"/>
            </a:srgbClr>
          </a:solidFill>
          <a:ln w="9525" algn="ctr">
            <a:noFill/>
            <a:miter lim="800000"/>
            <a:headEnd/>
            <a:tailEnd/>
          </a:ln>
          <a:effectLst/>
        </p:spPr>
        <p:txBody>
          <a:bodyPr wrap="none" anchor="ct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36267" name="Rectangle 11"/>
          <p:cNvSpPr>
            <a:spLocks noChangeArrowheads="1"/>
          </p:cNvSpPr>
          <p:nvPr/>
        </p:nvSpPr>
        <p:spPr bwMode="auto">
          <a:xfrm>
            <a:off x="3941763" y="4824413"/>
            <a:ext cx="1260475" cy="944562"/>
          </a:xfrm>
          <a:prstGeom prst="rect">
            <a:avLst/>
          </a:prstGeom>
          <a:solidFill>
            <a:srgbClr val="0000FF">
              <a:alpha val="25999"/>
            </a:srgbClr>
          </a:solidFill>
          <a:ln w="9525" algn="ctr">
            <a:noFill/>
            <a:miter lim="800000"/>
            <a:headEnd/>
            <a:tailEnd/>
          </a:ln>
          <a:effectLst/>
        </p:spPr>
        <p:txBody>
          <a:bodyPr wrap="none" anchor="ct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24377949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2" name="Rectangle 2"/>
          <p:cNvSpPr>
            <a:spLocks noGrp="1" noChangeArrowheads="1"/>
          </p:cNvSpPr>
          <p:nvPr>
            <p:ph type="title"/>
          </p:nvPr>
        </p:nvSpPr>
        <p:spPr>
          <a:xfrm>
            <a:off x="457200" y="98425"/>
            <a:ext cx="8229600" cy="561975"/>
          </a:xfrm>
        </p:spPr>
        <p:txBody>
          <a:bodyPr/>
          <a:lstStyle/>
          <a:p>
            <a:r>
              <a:rPr lang="zh-CN" altLang="en-US" sz="3600"/>
              <a:t>入口参数的位置</a:t>
            </a:r>
          </a:p>
        </p:txBody>
      </p:sp>
      <p:sp>
        <p:nvSpPr>
          <p:cNvPr id="742403" name="Rectangle 3"/>
          <p:cNvSpPr>
            <a:spLocks noGrp="1" noChangeArrowheads="1"/>
          </p:cNvSpPr>
          <p:nvPr>
            <p:ph type="body" idx="1"/>
          </p:nvPr>
        </p:nvSpPr>
        <p:spPr>
          <a:xfrm>
            <a:off x="206375" y="819150"/>
            <a:ext cx="4321175" cy="5849938"/>
          </a:xfrm>
        </p:spPr>
        <p:txBody>
          <a:bodyPr/>
          <a:lstStyle/>
          <a:p>
            <a:pPr>
              <a:lnSpc>
                <a:spcPct val="125000"/>
              </a:lnSpc>
              <a:spcBef>
                <a:spcPct val="40000"/>
              </a:spcBef>
            </a:pPr>
            <a:r>
              <a:rPr lang="zh-CN" altLang="en-US" sz="2200">
                <a:latin typeface="微软雅黑" pitchFamily="34" charset="-122"/>
                <a:ea typeface="微软雅黑" pitchFamily="34" charset="-122"/>
              </a:rPr>
              <a:t>每个过程开始两条指令总是</a:t>
            </a:r>
          </a:p>
          <a:p>
            <a:pPr lvl="1">
              <a:lnSpc>
                <a:spcPct val="100000"/>
              </a:lnSpc>
              <a:spcBef>
                <a:spcPct val="40000"/>
              </a:spcBef>
              <a:buFontTx/>
              <a:buNone/>
            </a:pPr>
            <a:r>
              <a:rPr lang="en-US" altLang="zh-CN">
                <a:latin typeface="微软雅黑" pitchFamily="34" charset="-122"/>
                <a:ea typeface="微软雅黑" pitchFamily="34" charset="-122"/>
              </a:rPr>
              <a:t>pushl %ebp</a:t>
            </a:r>
          </a:p>
          <a:p>
            <a:pPr lvl="1">
              <a:lnSpc>
                <a:spcPct val="100000"/>
              </a:lnSpc>
              <a:spcBef>
                <a:spcPct val="40000"/>
              </a:spcBef>
              <a:buFontTx/>
              <a:buNone/>
            </a:pPr>
            <a:r>
              <a:rPr lang="en-US" altLang="zh-CN">
                <a:latin typeface="微软雅黑" pitchFamily="34" charset="-122"/>
                <a:ea typeface="微软雅黑" pitchFamily="34" charset="-122"/>
              </a:rPr>
              <a:t>movl %esp, %ebp</a:t>
            </a:r>
          </a:p>
          <a:p>
            <a:pPr>
              <a:lnSpc>
                <a:spcPct val="125000"/>
              </a:lnSpc>
              <a:spcBef>
                <a:spcPct val="40000"/>
              </a:spcBef>
            </a:pPr>
            <a:r>
              <a:rPr lang="zh-CN" altLang="en-US" sz="2200">
                <a:latin typeface="微软雅黑" pitchFamily="34" charset="-122"/>
                <a:ea typeface="微软雅黑" pitchFamily="34" charset="-122"/>
              </a:rPr>
              <a:t>在</a:t>
            </a:r>
            <a:r>
              <a:rPr lang="en-US" altLang="zh-CN" sz="2200">
                <a:latin typeface="微软雅黑" pitchFamily="34" charset="-122"/>
                <a:ea typeface="微软雅黑" pitchFamily="34" charset="-122"/>
              </a:rPr>
              <a:t>IA-32</a:t>
            </a:r>
            <a:r>
              <a:rPr lang="zh-CN" altLang="en-US" sz="2200">
                <a:latin typeface="微软雅黑" pitchFamily="34" charset="-122"/>
                <a:ea typeface="微软雅黑" pitchFamily="34" charset="-122"/>
              </a:rPr>
              <a:t>中，若栈中存放的参数的类型是</a:t>
            </a:r>
            <a:r>
              <a:rPr lang="en-US" altLang="zh-CN" sz="2200">
                <a:latin typeface="微软雅黑" pitchFamily="34" charset="-122"/>
                <a:ea typeface="微软雅黑" pitchFamily="34" charset="-122"/>
              </a:rPr>
              <a:t>char</a:t>
            </a:r>
            <a:r>
              <a:rPr lang="zh-CN" altLang="en-US" sz="2200">
                <a:latin typeface="微软雅黑" pitchFamily="34" charset="-122"/>
                <a:ea typeface="微软雅黑" pitchFamily="34" charset="-122"/>
              </a:rPr>
              <a:t>、</a:t>
            </a:r>
            <a:r>
              <a:rPr lang="en-US" altLang="zh-CN" sz="2200">
                <a:latin typeface="微软雅黑" pitchFamily="34" charset="-122"/>
                <a:ea typeface="微软雅黑" pitchFamily="34" charset="-122"/>
              </a:rPr>
              <a:t>unsigned char</a:t>
            </a:r>
            <a:r>
              <a:rPr lang="zh-CN" altLang="en-US" sz="2200">
                <a:latin typeface="微软雅黑" pitchFamily="34" charset="-122"/>
                <a:ea typeface="微软雅黑" pitchFamily="34" charset="-122"/>
              </a:rPr>
              <a:t>或</a:t>
            </a:r>
            <a:r>
              <a:rPr lang="en-US" altLang="zh-CN" sz="2200">
                <a:latin typeface="微软雅黑" pitchFamily="34" charset="-122"/>
                <a:ea typeface="微软雅黑" pitchFamily="34" charset="-122"/>
              </a:rPr>
              <a:t>short</a:t>
            </a:r>
            <a:r>
              <a:rPr lang="zh-CN" altLang="en-US" sz="2200">
                <a:latin typeface="微软雅黑" pitchFamily="34" charset="-122"/>
                <a:ea typeface="微软雅黑" pitchFamily="34" charset="-122"/>
              </a:rPr>
              <a:t>、</a:t>
            </a:r>
            <a:r>
              <a:rPr lang="en-US" altLang="zh-CN" sz="2200">
                <a:latin typeface="微软雅黑" pitchFamily="34" charset="-122"/>
                <a:ea typeface="微软雅黑" pitchFamily="34" charset="-122"/>
              </a:rPr>
              <a:t>unsigned short</a:t>
            </a:r>
            <a:r>
              <a:rPr lang="zh-CN" altLang="en-US" sz="2200">
                <a:latin typeface="微软雅黑" pitchFamily="34" charset="-122"/>
                <a:ea typeface="微软雅黑" pitchFamily="34" charset="-122"/>
              </a:rPr>
              <a:t>，也都分配</a:t>
            </a:r>
            <a:r>
              <a:rPr lang="en-US" altLang="zh-CN" sz="2200">
                <a:latin typeface="微软雅黑" pitchFamily="34" charset="-122"/>
                <a:ea typeface="微软雅黑" pitchFamily="34" charset="-122"/>
              </a:rPr>
              <a:t>4</a:t>
            </a:r>
            <a:r>
              <a:rPr lang="zh-CN" altLang="en-US" sz="2200">
                <a:latin typeface="微软雅黑" pitchFamily="34" charset="-122"/>
                <a:ea typeface="微软雅黑" pitchFamily="34" charset="-122"/>
              </a:rPr>
              <a:t>个字节。</a:t>
            </a:r>
          </a:p>
          <a:p>
            <a:pPr>
              <a:lnSpc>
                <a:spcPct val="125000"/>
              </a:lnSpc>
              <a:spcBef>
                <a:spcPct val="40000"/>
              </a:spcBef>
            </a:pPr>
            <a:r>
              <a:rPr lang="zh-CN" altLang="en-US" sz="2200">
                <a:latin typeface="微软雅黑" pitchFamily="34" charset="-122"/>
                <a:ea typeface="微软雅黑" pitchFamily="34" charset="-122"/>
              </a:rPr>
              <a:t>因而，在被调用函数的执行过程中，可以使用</a:t>
            </a:r>
            <a:r>
              <a:rPr lang="en-US" altLang="zh-CN" sz="2200">
                <a:latin typeface="微软雅黑" pitchFamily="34" charset="-122"/>
                <a:ea typeface="微软雅黑" pitchFamily="34" charset="-122"/>
              </a:rPr>
              <a:t>R[ebp]+8</a:t>
            </a:r>
            <a:r>
              <a:rPr lang="zh-CN" altLang="en-US" sz="2200">
                <a:latin typeface="微软雅黑" pitchFamily="34" charset="-122"/>
                <a:ea typeface="微软雅黑" pitchFamily="34" charset="-122"/>
              </a:rPr>
              <a:t>、</a:t>
            </a:r>
            <a:r>
              <a:rPr lang="en-US" altLang="zh-CN" sz="2200">
                <a:latin typeface="微软雅黑" pitchFamily="34" charset="-122"/>
                <a:ea typeface="微软雅黑" pitchFamily="34" charset="-122"/>
              </a:rPr>
              <a:t>R[ebp]+12</a:t>
            </a:r>
            <a:r>
              <a:rPr lang="zh-CN" altLang="en-US" sz="2200">
                <a:latin typeface="微软雅黑" pitchFamily="34" charset="-122"/>
                <a:ea typeface="微软雅黑" pitchFamily="34" charset="-122"/>
              </a:rPr>
              <a:t>、</a:t>
            </a:r>
            <a:r>
              <a:rPr lang="en-US" altLang="zh-CN" sz="2200">
                <a:latin typeface="微软雅黑" pitchFamily="34" charset="-122"/>
                <a:ea typeface="微软雅黑" pitchFamily="34" charset="-122"/>
              </a:rPr>
              <a:t>R[ebp]+16</a:t>
            </a:r>
            <a:r>
              <a:rPr lang="zh-CN" altLang="en-US" sz="2200">
                <a:latin typeface="微软雅黑" pitchFamily="34" charset="-122"/>
                <a:ea typeface="微软雅黑" pitchFamily="34" charset="-122"/>
              </a:rPr>
              <a:t>、</a:t>
            </a:r>
            <a:r>
              <a:rPr lang="en-US" altLang="zh-CN" sz="2200">
                <a:latin typeface="微软雅黑" pitchFamily="34" charset="-122"/>
                <a:ea typeface="微软雅黑" pitchFamily="34" charset="-122"/>
              </a:rPr>
              <a:t>…… </a:t>
            </a:r>
            <a:r>
              <a:rPr lang="zh-CN" altLang="en-US" sz="2200">
                <a:latin typeface="微软雅黑" pitchFamily="34" charset="-122"/>
                <a:ea typeface="微软雅黑" pitchFamily="34" charset="-122"/>
              </a:rPr>
              <a:t>作为有效地址来访问函数的入口参数。 </a:t>
            </a:r>
          </a:p>
        </p:txBody>
      </p:sp>
      <p:pic>
        <p:nvPicPr>
          <p:cNvPr id="742404" name="Picture 4"/>
          <p:cNvPicPr>
            <a:picLocks noChangeAspect="1" noChangeArrowheads="1"/>
          </p:cNvPicPr>
          <p:nvPr/>
        </p:nvPicPr>
        <p:blipFill>
          <a:blip r:embed="rId2"/>
          <a:srcRect/>
          <a:stretch>
            <a:fillRect/>
          </a:stretch>
        </p:blipFill>
        <p:spPr bwMode="auto">
          <a:xfrm>
            <a:off x="4706938" y="2484438"/>
            <a:ext cx="3825875" cy="4230687"/>
          </a:xfrm>
          <a:prstGeom prst="rect">
            <a:avLst/>
          </a:prstGeom>
          <a:noFill/>
        </p:spPr>
      </p:pic>
      <p:grpSp>
        <p:nvGrpSpPr>
          <p:cNvPr id="742405" name="Group 5"/>
          <p:cNvGrpSpPr>
            <a:grpSpLocks/>
          </p:cNvGrpSpPr>
          <p:nvPr/>
        </p:nvGrpSpPr>
        <p:grpSpPr bwMode="auto">
          <a:xfrm>
            <a:off x="5472113" y="5403850"/>
            <a:ext cx="2249487" cy="320675"/>
            <a:chOff x="3674" y="2752"/>
            <a:chExt cx="1417" cy="202"/>
          </a:xfrm>
        </p:grpSpPr>
        <p:sp>
          <p:nvSpPr>
            <p:cNvPr id="742406" name="Line 6"/>
            <p:cNvSpPr>
              <a:spLocks noChangeShapeType="1"/>
            </p:cNvSpPr>
            <p:nvPr/>
          </p:nvSpPr>
          <p:spPr bwMode="auto">
            <a:xfrm>
              <a:off x="3674" y="2954"/>
              <a:ext cx="1417" cy="0"/>
            </a:xfrm>
            <a:prstGeom prst="line">
              <a:avLst/>
            </a:prstGeom>
            <a:noFill/>
            <a:ln w="28575">
              <a:solidFill>
                <a:schemeClr val="tx1"/>
              </a:solidFill>
              <a:round/>
              <a:headEnd/>
              <a:tailEn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42407" name="Text Box 7"/>
            <p:cNvSpPr txBox="1">
              <a:spLocks noChangeArrowheads="1"/>
            </p:cNvSpPr>
            <p:nvPr/>
          </p:nvSpPr>
          <p:spPr bwMode="auto">
            <a:xfrm>
              <a:off x="4042" y="2752"/>
              <a:ext cx="709" cy="173"/>
            </a:xfrm>
            <a:prstGeom prst="rect">
              <a:avLst/>
            </a:prstGeom>
            <a:solidFill>
              <a:schemeClr val="bg1"/>
            </a:solidFill>
            <a:ln w="9525" algn="ctr">
              <a:noFill/>
              <a:miter lim="800000"/>
              <a:headEnd/>
              <a:tailEnd/>
            </a:ln>
            <a:effectLst/>
          </p:spPr>
          <p:txBody>
            <a:bodyPr tIns="0" bIns="0">
              <a:spAutoFit/>
            </a:bodyPr>
            <a:lstStyle/>
            <a:p>
              <a:pPr marL="342900" indent="-342900" eaLnBrk="0" fontAlgn="base" hangingPunct="0">
                <a:spcBef>
                  <a:spcPct val="50000"/>
                </a:spcBef>
                <a:spcAft>
                  <a:spcPct val="0"/>
                </a:spcAft>
              </a:pPr>
              <a:r>
                <a:rPr lang="zh-CN" altLang="en-US" b="1">
                  <a:solidFill>
                    <a:srgbClr val="FF3300"/>
                  </a:solidFill>
                  <a:latin typeface="微软雅黑" pitchFamily="34" charset="-122"/>
                  <a:ea typeface="微软雅黑" pitchFamily="34" charset="-122"/>
                </a:rPr>
                <a:t>返回地址</a:t>
              </a:r>
            </a:p>
          </p:txBody>
        </p:sp>
      </p:grpSp>
      <p:grpSp>
        <p:nvGrpSpPr>
          <p:cNvPr id="742408" name="Group 8"/>
          <p:cNvGrpSpPr>
            <a:grpSpLocks/>
          </p:cNvGrpSpPr>
          <p:nvPr/>
        </p:nvGrpSpPr>
        <p:grpSpPr bwMode="auto">
          <a:xfrm>
            <a:off x="5472113" y="5770563"/>
            <a:ext cx="2249487" cy="320675"/>
            <a:chOff x="3674" y="2979"/>
            <a:chExt cx="1417" cy="202"/>
          </a:xfrm>
        </p:grpSpPr>
        <p:sp>
          <p:nvSpPr>
            <p:cNvPr id="742409" name="Line 9"/>
            <p:cNvSpPr>
              <a:spLocks noChangeShapeType="1"/>
            </p:cNvSpPr>
            <p:nvPr/>
          </p:nvSpPr>
          <p:spPr bwMode="auto">
            <a:xfrm>
              <a:off x="3674" y="3181"/>
              <a:ext cx="1417" cy="0"/>
            </a:xfrm>
            <a:prstGeom prst="line">
              <a:avLst/>
            </a:prstGeom>
            <a:noFill/>
            <a:ln w="28575">
              <a:solidFill>
                <a:schemeClr val="tx1"/>
              </a:solidFill>
              <a:round/>
              <a:headEnd/>
              <a:tailEn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42410" name="Text Box 10"/>
            <p:cNvSpPr txBox="1">
              <a:spLocks noChangeArrowheads="1"/>
            </p:cNvSpPr>
            <p:nvPr/>
          </p:nvSpPr>
          <p:spPr bwMode="auto">
            <a:xfrm>
              <a:off x="3730" y="2979"/>
              <a:ext cx="1333" cy="173"/>
            </a:xfrm>
            <a:prstGeom prst="rect">
              <a:avLst/>
            </a:prstGeom>
            <a:solidFill>
              <a:schemeClr val="bg1"/>
            </a:solidFill>
            <a:ln w="9525" algn="ctr">
              <a:noFill/>
              <a:miter lim="800000"/>
              <a:headEnd/>
              <a:tailEnd/>
            </a:ln>
            <a:effectLst/>
          </p:spPr>
          <p:txBody>
            <a:bodyPr tIns="0" bIns="0">
              <a:spAutoFit/>
            </a:bodyPr>
            <a:lstStyle/>
            <a:p>
              <a:pPr marL="342900" indent="-342900" eaLnBrk="0" fontAlgn="base" hangingPunct="0">
                <a:spcBef>
                  <a:spcPct val="50000"/>
                </a:spcBef>
                <a:spcAft>
                  <a:spcPct val="0"/>
                </a:spcAft>
              </a:pPr>
              <a:r>
                <a:rPr lang="en-US" altLang="zh-CN" b="1">
                  <a:solidFill>
                    <a:srgbClr val="FF3300"/>
                  </a:solidFill>
                  <a:latin typeface="微软雅黑" pitchFamily="34" charset="-122"/>
                  <a:ea typeface="微软雅黑" pitchFamily="34" charset="-122"/>
                </a:rPr>
                <a:t>EBP</a:t>
              </a:r>
              <a:r>
                <a:rPr lang="zh-CN" altLang="en-US" b="1">
                  <a:solidFill>
                    <a:srgbClr val="FF3300"/>
                  </a:solidFill>
                  <a:latin typeface="微软雅黑" pitchFamily="34" charset="-122"/>
                  <a:ea typeface="微软雅黑" pitchFamily="34" charset="-122"/>
                </a:rPr>
                <a:t>在</a:t>
              </a:r>
              <a:r>
                <a:rPr lang="en-US" altLang="zh-CN" b="1">
                  <a:solidFill>
                    <a:srgbClr val="FF3300"/>
                  </a:solidFill>
                  <a:latin typeface="微软雅黑" pitchFamily="34" charset="-122"/>
                  <a:ea typeface="微软雅黑" pitchFamily="34" charset="-122"/>
                </a:rPr>
                <a:t>main</a:t>
              </a:r>
              <a:r>
                <a:rPr lang="zh-CN" altLang="en-US" b="1">
                  <a:solidFill>
                    <a:srgbClr val="FF3300"/>
                  </a:solidFill>
                  <a:latin typeface="微软雅黑" pitchFamily="34" charset="-122"/>
                  <a:ea typeface="微软雅黑" pitchFamily="34" charset="-122"/>
                </a:rPr>
                <a:t>中的值</a:t>
              </a:r>
            </a:p>
          </p:txBody>
        </p:sp>
      </p:grpSp>
      <p:grpSp>
        <p:nvGrpSpPr>
          <p:cNvPr id="742411" name="Group 11"/>
          <p:cNvGrpSpPr>
            <a:grpSpLocks/>
          </p:cNvGrpSpPr>
          <p:nvPr/>
        </p:nvGrpSpPr>
        <p:grpSpPr bwMode="auto">
          <a:xfrm>
            <a:off x="4572000" y="5770563"/>
            <a:ext cx="854075" cy="366712"/>
            <a:chOff x="3334" y="3861"/>
            <a:chExt cx="538" cy="231"/>
          </a:xfrm>
        </p:grpSpPr>
        <p:sp>
          <p:nvSpPr>
            <p:cNvPr id="742412" name="Text Box 12"/>
            <p:cNvSpPr txBox="1">
              <a:spLocks noChangeArrowheads="1"/>
            </p:cNvSpPr>
            <p:nvPr/>
          </p:nvSpPr>
          <p:spPr bwMode="auto">
            <a:xfrm>
              <a:off x="3334" y="3861"/>
              <a:ext cx="453" cy="231"/>
            </a:xfrm>
            <a:prstGeom prst="rect">
              <a:avLst/>
            </a:prstGeom>
            <a:noFill/>
            <a:ln w="9525" algn="ctr">
              <a:noFill/>
              <a:miter lim="800000"/>
              <a:headEnd/>
              <a:tailEnd/>
            </a:ln>
            <a:effectLst/>
          </p:spPr>
          <p:txBody>
            <a:bodyPr>
              <a:spAutoFit/>
            </a:bodyPr>
            <a:lstStyle/>
            <a:p>
              <a:pPr marL="342900" indent="-342900" eaLnBrk="0" fontAlgn="base" hangingPunct="0">
                <a:spcBef>
                  <a:spcPct val="50000"/>
                </a:spcBef>
                <a:spcAft>
                  <a:spcPct val="0"/>
                </a:spcAft>
              </a:pPr>
              <a:r>
                <a:rPr lang="en-US" altLang="zh-CN" b="1">
                  <a:solidFill>
                    <a:srgbClr val="FF3300"/>
                  </a:solidFill>
                  <a:latin typeface="微软雅黑" pitchFamily="34" charset="-122"/>
                  <a:ea typeface="微软雅黑" pitchFamily="34" charset="-122"/>
                </a:rPr>
                <a:t>EBP</a:t>
              </a:r>
            </a:p>
          </p:txBody>
        </p:sp>
        <p:sp>
          <p:nvSpPr>
            <p:cNvPr id="742413" name="Line 13"/>
            <p:cNvSpPr>
              <a:spLocks noChangeShapeType="1"/>
            </p:cNvSpPr>
            <p:nvPr/>
          </p:nvSpPr>
          <p:spPr bwMode="auto">
            <a:xfrm>
              <a:off x="3702" y="3974"/>
              <a:ext cx="170" cy="0"/>
            </a:xfrm>
            <a:prstGeom prst="line">
              <a:avLst/>
            </a:prstGeom>
            <a:noFill/>
            <a:ln w="38100">
              <a:solidFill>
                <a:srgbClr val="FF3300"/>
              </a:solidFill>
              <a:round/>
              <a:headEnd/>
              <a:tailEnd type="triangle" w="med" len="me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grpSp>
      <p:sp>
        <p:nvSpPr>
          <p:cNvPr id="742414" name="Text Box 14"/>
          <p:cNvSpPr txBox="1">
            <a:spLocks noChangeArrowheads="1"/>
          </p:cNvSpPr>
          <p:nvPr/>
        </p:nvSpPr>
        <p:spPr bwMode="auto">
          <a:xfrm>
            <a:off x="7694613" y="4997450"/>
            <a:ext cx="1035050" cy="366713"/>
          </a:xfrm>
          <a:prstGeom prst="rect">
            <a:avLst/>
          </a:prstGeom>
          <a:noFill/>
          <a:ln w="9525" algn="ctr">
            <a:noFill/>
            <a:miter lim="800000"/>
            <a:headEnd/>
            <a:tailEnd/>
          </a:ln>
          <a:effectLst/>
        </p:spPr>
        <p:txBody>
          <a:bodyPr>
            <a:spAutoFit/>
          </a:bodyPr>
          <a:lstStyle/>
          <a:p>
            <a:pPr marL="342900" indent="-342900" eaLnBrk="0" fontAlgn="base" hangingPunct="0">
              <a:spcBef>
                <a:spcPct val="50000"/>
              </a:spcBef>
              <a:spcAft>
                <a:spcPct val="0"/>
              </a:spcAft>
            </a:pPr>
            <a:r>
              <a:rPr lang="en-US" altLang="zh-CN" b="1">
                <a:solidFill>
                  <a:srgbClr val="FF3300"/>
                </a:solidFill>
                <a:latin typeface="微软雅黑" pitchFamily="34" charset="-122"/>
                <a:ea typeface="微软雅黑" pitchFamily="34" charset="-122"/>
              </a:rPr>
              <a:t>EBP+8</a:t>
            </a:r>
          </a:p>
        </p:txBody>
      </p:sp>
      <p:sp>
        <p:nvSpPr>
          <p:cNvPr id="742415" name="Text Box 15"/>
          <p:cNvSpPr txBox="1">
            <a:spLocks noChangeArrowheads="1"/>
          </p:cNvSpPr>
          <p:nvPr/>
        </p:nvSpPr>
        <p:spPr bwMode="auto">
          <a:xfrm>
            <a:off x="7677150" y="4502150"/>
            <a:ext cx="1123950" cy="366713"/>
          </a:xfrm>
          <a:prstGeom prst="rect">
            <a:avLst/>
          </a:prstGeom>
          <a:noFill/>
          <a:ln w="9525" algn="ctr">
            <a:noFill/>
            <a:miter lim="800000"/>
            <a:headEnd/>
            <a:tailEnd/>
          </a:ln>
          <a:effectLst/>
        </p:spPr>
        <p:txBody>
          <a:bodyPr>
            <a:spAutoFit/>
          </a:bodyPr>
          <a:lstStyle/>
          <a:p>
            <a:pPr marL="342900" indent="-342900" eaLnBrk="0" fontAlgn="base" hangingPunct="0">
              <a:spcBef>
                <a:spcPct val="50000"/>
              </a:spcBef>
              <a:spcAft>
                <a:spcPct val="0"/>
              </a:spcAft>
            </a:pPr>
            <a:r>
              <a:rPr lang="en-US" altLang="zh-CN" b="1">
                <a:solidFill>
                  <a:srgbClr val="FF3300"/>
                </a:solidFill>
                <a:latin typeface="微软雅黑" pitchFamily="34" charset="-122"/>
                <a:ea typeface="微软雅黑" pitchFamily="34" charset="-122"/>
              </a:rPr>
              <a:t>EBP+12</a:t>
            </a:r>
          </a:p>
        </p:txBody>
      </p:sp>
      <p:sp>
        <p:nvSpPr>
          <p:cNvPr id="742416" name="Text Box 16"/>
          <p:cNvSpPr txBox="1">
            <a:spLocks noChangeArrowheads="1"/>
          </p:cNvSpPr>
          <p:nvPr/>
        </p:nvSpPr>
        <p:spPr bwMode="auto">
          <a:xfrm>
            <a:off x="5921375" y="5045075"/>
            <a:ext cx="1306513" cy="274638"/>
          </a:xfrm>
          <a:prstGeom prst="rect">
            <a:avLst/>
          </a:prstGeom>
          <a:solidFill>
            <a:schemeClr val="bg1"/>
          </a:solidFill>
          <a:ln w="9525" algn="ctr">
            <a:noFill/>
            <a:miter lim="800000"/>
            <a:headEnd/>
            <a:tailEnd/>
          </a:ln>
          <a:effectLst/>
        </p:spPr>
        <p:txBody>
          <a:bodyPr tIns="0" bIns="0">
            <a:spAutoFit/>
          </a:bodyPr>
          <a:lstStyle/>
          <a:p>
            <a:pPr marL="342900" indent="-342900" eaLnBrk="0" fontAlgn="base" hangingPunct="0">
              <a:spcBef>
                <a:spcPct val="50000"/>
              </a:spcBef>
              <a:spcAft>
                <a:spcPct val="0"/>
              </a:spcAft>
            </a:pPr>
            <a:r>
              <a:rPr lang="zh-CN" altLang="en-US" b="1">
                <a:solidFill>
                  <a:srgbClr val="000000"/>
                </a:solidFill>
                <a:latin typeface="微软雅黑" pitchFamily="34" charset="-122"/>
                <a:ea typeface="微软雅黑" pitchFamily="34" charset="-122"/>
              </a:rPr>
              <a:t>入口参数</a:t>
            </a:r>
            <a:r>
              <a:rPr lang="en-US" altLang="zh-CN" b="1">
                <a:solidFill>
                  <a:srgbClr val="000000"/>
                </a:solidFill>
                <a:latin typeface="微软雅黑" pitchFamily="34" charset="-122"/>
                <a:ea typeface="微软雅黑" pitchFamily="34" charset="-122"/>
              </a:rPr>
              <a:t>1</a:t>
            </a:r>
          </a:p>
        </p:txBody>
      </p:sp>
      <p:sp>
        <p:nvSpPr>
          <p:cNvPr id="742417" name="Text Box 17"/>
          <p:cNvSpPr txBox="1">
            <a:spLocks noChangeArrowheads="1"/>
          </p:cNvSpPr>
          <p:nvPr/>
        </p:nvSpPr>
        <p:spPr bwMode="auto">
          <a:xfrm>
            <a:off x="5921375" y="4640263"/>
            <a:ext cx="1306513" cy="274637"/>
          </a:xfrm>
          <a:prstGeom prst="rect">
            <a:avLst/>
          </a:prstGeom>
          <a:solidFill>
            <a:schemeClr val="bg1"/>
          </a:solidFill>
          <a:ln w="9525" algn="ctr">
            <a:noFill/>
            <a:miter lim="800000"/>
            <a:headEnd/>
            <a:tailEnd/>
          </a:ln>
          <a:effectLst/>
        </p:spPr>
        <p:txBody>
          <a:bodyPr tIns="0" bIns="0">
            <a:spAutoFit/>
          </a:bodyPr>
          <a:lstStyle/>
          <a:p>
            <a:pPr marL="342900" indent="-342900" eaLnBrk="0" fontAlgn="base" hangingPunct="0">
              <a:spcBef>
                <a:spcPct val="50000"/>
              </a:spcBef>
              <a:spcAft>
                <a:spcPct val="0"/>
              </a:spcAft>
            </a:pPr>
            <a:r>
              <a:rPr lang="zh-CN" altLang="en-US" b="1">
                <a:solidFill>
                  <a:srgbClr val="000000"/>
                </a:solidFill>
                <a:latin typeface="微软雅黑" pitchFamily="34" charset="-122"/>
                <a:ea typeface="微软雅黑" pitchFamily="34" charset="-122"/>
              </a:rPr>
              <a:t>入口参数</a:t>
            </a:r>
            <a:r>
              <a:rPr lang="en-US" altLang="zh-CN" b="1">
                <a:solidFill>
                  <a:srgbClr val="000000"/>
                </a:solidFill>
                <a:latin typeface="微软雅黑" pitchFamily="34" charset="-122"/>
                <a:ea typeface="微软雅黑" pitchFamily="34" charset="-122"/>
              </a:rPr>
              <a:t>2</a:t>
            </a:r>
          </a:p>
        </p:txBody>
      </p:sp>
      <p:sp>
        <p:nvSpPr>
          <p:cNvPr id="742418" name="Text Box 18"/>
          <p:cNvSpPr txBox="1">
            <a:spLocks noChangeArrowheads="1"/>
          </p:cNvSpPr>
          <p:nvPr/>
        </p:nvSpPr>
        <p:spPr bwMode="auto">
          <a:xfrm>
            <a:off x="5967413" y="4240213"/>
            <a:ext cx="1306512" cy="274637"/>
          </a:xfrm>
          <a:prstGeom prst="rect">
            <a:avLst/>
          </a:prstGeom>
          <a:solidFill>
            <a:schemeClr val="bg1"/>
          </a:solidFill>
          <a:ln w="9525" algn="ctr">
            <a:noFill/>
            <a:miter lim="800000"/>
            <a:headEnd/>
            <a:tailEnd/>
          </a:ln>
          <a:effectLst/>
        </p:spPr>
        <p:txBody>
          <a:bodyPr tIns="0" bIns="0">
            <a:spAutoFit/>
          </a:bodyPr>
          <a:lstStyle/>
          <a:p>
            <a:pPr marL="342900" indent="-342900" eaLnBrk="0" fontAlgn="base" hangingPunct="0">
              <a:spcBef>
                <a:spcPct val="50000"/>
              </a:spcBef>
              <a:spcAft>
                <a:spcPct val="0"/>
              </a:spcAft>
            </a:pPr>
            <a:r>
              <a:rPr lang="zh-CN" altLang="en-US" b="1">
                <a:solidFill>
                  <a:srgbClr val="000000"/>
                </a:solidFill>
                <a:latin typeface="微软雅黑" pitchFamily="34" charset="-122"/>
                <a:ea typeface="微软雅黑" pitchFamily="34" charset="-122"/>
              </a:rPr>
              <a:t>入口参数</a:t>
            </a:r>
            <a:r>
              <a:rPr lang="en-US" altLang="zh-CN" b="1">
                <a:solidFill>
                  <a:srgbClr val="000000"/>
                </a:solidFill>
                <a:latin typeface="微软雅黑" pitchFamily="34" charset="-122"/>
                <a:ea typeface="微软雅黑" pitchFamily="34" charset="-122"/>
              </a:rPr>
              <a:t>3</a:t>
            </a:r>
          </a:p>
        </p:txBody>
      </p:sp>
      <p:sp>
        <p:nvSpPr>
          <p:cNvPr id="742419" name="Text Box 19"/>
          <p:cNvSpPr txBox="1">
            <a:spLocks noChangeArrowheads="1"/>
          </p:cNvSpPr>
          <p:nvPr/>
        </p:nvSpPr>
        <p:spPr bwMode="auto">
          <a:xfrm>
            <a:off x="7677150" y="4149725"/>
            <a:ext cx="1123950" cy="366713"/>
          </a:xfrm>
          <a:prstGeom prst="rect">
            <a:avLst/>
          </a:prstGeom>
          <a:noFill/>
          <a:ln w="9525" algn="ctr">
            <a:noFill/>
            <a:miter lim="800000"/>
            <a:headEnd/>
            <a:tailEnd/>
          </a:ln>
          <a:effectLst/>
        </p:spPr>
        <p:txBody>
          <a:bodyPr>
            <a:spAutoFit/>
          </a:bodyPr>
          <a:lstStyle/>
          <a:p>
            <a:pPr marL="342900" indent="-342900" eaLnBrk="0" fontAlgn="base" hangingPunct="0">
              <a:spcBef>
                <a:spcPct val="50000"/>
              </a:spcBef>
              <a:spcAft>
                <a:spcPct val="0"/>
              </a:spcAft>
            </a:pPr>
            <a:r>
              <a:rPr lang="en-US" altLang="zh-CN" b="1">
                <a:solidFill>
                  <a:srgbClr val="FF3300"/>
                </a:solidFill>
                <a:latin typeface="微软雅黑" pitchFamily="34" charset="-122"/>
                <a:ea typeface="微软雅黑" pitchFamily="34" charset="-122"/>
              </a:rPr>
              <a:t>EBP+16</a:t>
            </a:r>
          </a:p>
        </p:txBody>
      </p:sp>
      <p:sp>
        <p:nvSpPr>
          <p:cNvPr id="742420" name="Line 20"/>
          <p:cNvSpPr>
            <a:spLocks noChangeShapeType="1"/>
          </p:cNvSpPr>
          <p:nvPr/>
        </p:nvSpPr>
        <p:spPr bwMode="auto">
          <a:xfrm>
            <a:off x="2997200" y="2079625"/>
            <a:ext cx="1619250" cy="3735388"/>
          </a:xfrm>
          <a:prstGeom prst="line">
            <a:avLst/>
          </a:prstGeom>
          <a:noFill/>
          <a:ln w="38100">
            <a:solidFill>
              <a:srgbClr val="FF3300"/>
            </a:solidFill>
            <a:round/>
            <a:headEnd/>
            <a:tailEnd type="triangle" w="med" len="me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42421" name="Text Box 21"/>
          <p:cNvSpPr txBox="1">
            <a:spLocks noChangeArrowheads="1"/>
          </p:cNvSpPr>
          <p:nvPr/>
        </p:nvSpPr>
        <p:spPr bwMode="auto">
          <a:xfrm>
            <a:off x="4886325" y="1089025"/>
            <a:ext cx="3376613" cy="779463"/>
          </a:xfrm>
          <a:prstGeom prst="rect">
            <a:avLst/>
          </a:prstGeom>
          <a:noFill/>
          <a:ln w="9525" algn="ctr">
            <a:noFill/>
            <a:miter lim="800000"/>
            <a:headEnd/>
            <a:tailEnd/>
          </a:ln>
          <a:effectLst/>
        </p:spPr>
        <p:txBody>
          <a:bodyPr>
            <a:spAutoFit/>
          </a:bodyPr>
          <a:lstStyle/>
          <a:p>
            <a:pPr marL="342900" indent="-342900" eaLnBrk="0" fontAlgn="base" hangingPunct="0">
              <a:spcBef>
                <a:spcPct val="50000"/>
              </a:spcBef>
              <a:spcAft>
                <a:spcPct val="0"/>
              </a:spcAft>
            </a:pPr>
            <a:r>
              <a:rPr lang="en-US" altLang="zh-CN" b="1">
                <a:solidFill>
                  <a:srgbClr val="3333CC"/>
                </a:solidFill>
                <a:latin typeface="微软雅黑" pitchFamily="34" charset="-122"/>
                <a:ea typeface="微软雅黑" pitchFamily="34" charset="-122"/>
              </a:rPr>
              <a:t>movl …….  </a:t>
            </a:r>
            <a:r>
              <a:rPr lang="zh-CN" altLang="en-US" b="1">
                <a:solidFill>
                  <a:srgbClr val="3333CC"/>
                </a:solidFill>
                <a:latin typeface="微软雅黑" pitchFamily="34" charset="-122"/>
                <a:ea typeface="微软雅黑" pitchFamily="34" charset="-122"/>
              </a:rPr>
              <a:t>准备入口参数</a:t>
            </a:r>
          </a:p>
          <a:p>
            <a:pPr marL="342900" indent="-342900" eaLnBrk="0" fontAlgn="base" hangingPunct="0">
              <a:spcBef>
                <a:spcPct val="50000"/>
              </a:spcBef>
              <a:spcAft>
                <a:spcPct val="0"/>
              </a:spcAft>
            </a:pPr>
            <a:r>
              <a:rPr lang="en-US" altLang="zh-CN" b="1">
                <a:solidFill>
                  <a:srgbClr val="3333CC"/>
                </a:solidFill>
                <a:latin typeface="微软雅黑" pitchFamily="34" charset="-122"/>
                <a:ea typeface="微软雅黑" pitchFamily="34" charset="-122"/>
              </a:rPr>
              <a:t>call   …….</a:t>
            </a:r>
          </a:p>
        </p:txBody>
      </p:sp>
      <p:sp>
        <p:nvSpPr>
          <p:cNvPr id="742422" name="Line 22"/>
          <p:cNvSpPr>
            <a:spLocks noChangeShapeType="1"/>
          </p:cNvSpPr>
          <p:nvPr/>
        </p:nvSpPr>
        <p:spPr bwMode="auto">
          <a:xfrm>
            <a:off x="5516563" y="1808163"/>
            <a:ext cx="495300" cy="3690937"/>
          </a:xfrm>
          <a:prstGeom prst="line">
            <a:avLst/>
          </a:prstGeom>
          <a:noFill/>
          <a:ln w="38100">
            <a:solidFill>
              <a:srgbClr val="FF3300"/>
            </a:solidFill>
            <a:round/>
            <a:headEnd/>
            <a:tailEnd type="triangle" w="med" len="me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107439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2421"/>
                                        </p:tgtEl>
                                        <p:attrNameLst>
                                          <p:attrName>style.visibility</p:attrName>
                                        </p:attrNameLst>
                                      </p:cBhvr>
                                      <p:to>
                                        <p:strVal val="visible"/>
                                      </p:to>
                                    </p:set>
                                    <p:animEffect transition="in" filter="blinds(horizontal)">
                                      <p:cBhvr>
                                        <p:cTn id="7" dur="500"/>
                                        <p:tgtEl>
                                          <p:spTgt spid="74242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42422"/>
                                        </p:tgtEl>
                                        <p:attrNameLst>
                                          <p:attrName>style.visibility</p:attrName>
                                        </p:attrNameLst>
                                      </p:cBhvr>
                                      <p:to>
                                        <p:strVal val="visible"/>
                                      </p:to>
                                    </p:set>
                                    <p:animEffect transition="in" filter="blinds(horizontal)">
                                      <p:cBhvr>
                                        <p:cTn id="12" dur="500"/>
                                        <p:tgtEl>
                                          <p:spTgt spid="7424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42405"/>
                                        </p:tgtEl>
                                        <p:attrNameLst>
                                          <p:attrName>style.visibility</p:attrName>
                                        </p:attrNameLst>
                                      </p:cBhvr>
                                      <p:to>
                                        <p:strVal val="visible"/>
                                      </p:to>
                                    </p:set>
                                    <p:animEffect transition="in" filter="blinds(horizontal)">
                                      <p:cBhvr>
                                        <p:cTn id="17" dur="500"/>
                                        <p:tgtEl>
                                          <p:spTgt spid="74240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42403">
                                            <p:txEl>
                                              <p:pRg st="0" end="0"/>
                                            </p:txEl>
                                          </p:spTgt>
                                        </p:tgtEl>
                                        <p:attrNameLst>
                                          <p:attrName>style.visibility</p:attrName>
                                        </p:attrNameLst>
                                      </p:cBhvr>
                                      <p:to>
                                        <p:strVal val="visible"/>
                                      </p:to>
                                    </p:set>
                                    <p:animEffect transition="in" filter="blinds(horizontal)">
                                      <p:cBhvr>
                                        <p:cTn id="22" dur="500"/>
                                        <p:tgtEl>
                                          <p:spTgt spid="742403">
                                            <p:txEl>
                                              <p:pRg st="0" end="0"/>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742403">
                                            <p:txEl>
                                              <p:pRg st="1" end="1"/>
                                            </p:txEl>
                                          </p:spTgt>
                                        </p:tgtEl>
                                        <p:attrNameLst>
                                          <p:attrName>style.visibility</p:attrName>
                                        </p:attrNameLst>
                                      </p:cBhvr>
                                      <p:to>
                                        <p:strVal val="visible"/>
                                      </p:to>
                                    </p:set>
                                    <p:animEffect transition="in" filter="blinds(horizontal)">
                                      <p:cBhvr>
                                        <p:cTn id="25" dur="500"/>
                                        <p:tgtEl>
                                          <p:spTgt spid="742403">
                                            <p:txEl>
                                              <p:pRg st="1" end="1"/>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742403">
                                            <p:txEl>
                                              <p:pRg st="2" end="2"/>
                                            </p:txEl>
                                          </p:spTgt>
                                        </p:tgtEl>
                                        <p:attrNameLst>
                                          <p:attrName>style.visibility</p:attrName>
                                        </p:attrNameLst>
                                      </p:cBhvr>
                                      <p:to>
                                        <p:strVal val="visible"/>
                                      </p:to>
                                    </p:set>
                                    <p:animEffect transition="in" filter="blinds(horizontal)">
                                      <p:cBhvr>
                                        <p:cTn id="28" dur="500"/>
                                        <p:tgtEl>
                                          <p:spTgt spid="74240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742420"/>
                                        </p:tgtEl>
                                        <p:attrNameLst>
                                          <p:attrName>style.visibility</p:attrName>
                                        </p:attrNameLst>
                                      </p:cBhvr>
                                      <p:to>
                                        <p:strVal val="visible"/>
                                      </p:to>
                                    </p:set>
                                    <p:animEffect transition="in" filter="blinds(horizontal)">
                                      <p:cBhvr>
                                        <p:cTn id="33" dur="500"/>
                                        <p:tgtEl>
                                          <p:spTgt spid="742420"/>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742408"/>
                                        </p:tgtEl>
                                        <p:attrNameLst>
                                          <p:attrName>style.visibility</p:attrName>
                                        </p:attrNameLst>
                                      </p:cBhvr>
                                      <p:to>
                                        <p:strVal val="visible"/>
                                      </p:to>
                                    </p:set>
                                    <p:animEffect transition="in" filter="blinds(horizontal)">
                                      <p:cBhvr>
                                        <p:cTn id="38" dur="500"/>
                                        <p:tgtEl>
                                          <p:spTgt spid="742408"/>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742411"/>
                                        </p:tgtEl>
                                        <p:attrNameLst>
                                          <p:attrName>style.visibility</p:attrName>
                                        </p:attrNameLst>
                                      </p:cBhvr>
                                      <p:to>
                                        <p:strVal val="visible"/>
                                      </p:to>
                                    </p:set>
                                    <p:animEffect transition="in" filter="blinds(horizontal)">
                                      <p:cBhvr>
                                        <p:cTn id="43" dur="500"/>
                                        <p:tgtEl>
                                          <p:spTgt spid="742411"/>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742414"/>
                                        </p:tgtEl>
                                        <p:attrNameLst>
                                          <p:attrName>style.visibility</p:attrName>
                                        </p:attrNameLst>
                                      </p:cBhvr>
                                      <p:to>
                                        <p:strVal val="visible"/>
                                      </p:to>
                                    </p:set>
                                    <p:animEffect transition="in" filter="blinds(horizontal)">
                                      <p:cBhvr>
                                        <p:cTn id="48" dur="500"/>
                                        <p:tgtEl>
                                          <p:spTgt spid="742414"/>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742415"/>
                                        </p:tgtEl>
                                        <p:attrNameLst>
                                          <p:attrName>style.visibility</p:attrName>
                                        </p:attrNameLst>
                                      </p:cBhvr>
                                      <p:to>
                                        <p:strVal val="visible"/>
                                      </p:to>
                                    </p:set>
                                    <p:animEffect transition="in" filter="blinds(horizontal)">
                                      <p:cBhvr>
                                        <p:cTn id="53" dur="500"/>
                                        <p:tgtEl>
                                          <p:spTgt spid="742415"/>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742419"/>
                                        </p:tgtEl>
                                        <p:attrNameLst>
                                          <p:attrName>style.visibility</p:attrName>
                                        </p:attrNameLst>
                                      </p:cBhvr>
                                      <p:to>
                                        <p:strVal val="visible"/>
                                      </p:to>
                                    </p:set>
                                    <p:animEffect transition="in" filter="blinds(horizontal)">
                                      <p:cBhvr>
                                        <p:cTn id="58" dur="500"/>
                                        <p:tgtEl>
                                          <p:spTgt spid="742419"/>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742403">
                                            <p:txEl>
                                              <p:pRg st="3" end="3"/>
                                            </p:txEl>
                                          </p:spTgt>
                                        </p:tgtEl>
                                        <p:attrNameLst>
                                          <p:attrName>style.visibility</p:attrName>
                                        </p:attrNameLst>
                                      </p:cBhvr>
                                      <p:to>
                                        <p:strVal val="visible"/>
                                      </p:to>
                                    </p:set>
                                    <p:animEffect transition="in" filter="blinds(horizontal)">
                                      <p:cBhvr>
                                        <p:cTn id="63" dur="500"/>
                                        <p:tgtEl>
                                          <p:spTgt spid="742403">
                                            <p:txEl>
                                              <p:pRg st="3" end="3"/>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742403">
                                            <p:txEl>
                                              <p:pRg st="4" end="4"/>
                                            </p:txEl>
                                          </p:spTgt>
                                        </p:tgtEl>
                                        <p:attrNameLst>
                                          <p:attrName>style.visibility</p:attrName>
                                        </p:attrNameLst>
                                      </p:cBhvr>
                                      <p:to>
                                        <p:strVal val="visible"/>
                                      </p:to>
                                    </p:set>
                                    <p:animEffect transition="in" filter="blinds(horizontal)">
                                      <p:cBhvr>
                                        <p:cTn id="68" dur="500"/>
                                        <p:tgtEl>
                                          <p:spTgt spid="7424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2414" grpId="0"/>
      <p:bldP spid="742415" grpId="0"/>
      <p:bldP spid="742419" grpId="0"/>
      <p:bldP spid="742420" grpId="0" animBg="1"/>
      <p:bldP spid="742421" grpId="0"/>
      <p:bldP spid="74242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6" name="Rectangle 2"/>
          <p:cNvSpPr>
            <a:spLocks noGrp="1" noChangeArrowheads="1"/>
          </p:cNvSpPr>
          <p:nvPr>
            <p:ph type="title"/>
          </p:nvPr>
        </p:nvSpPr>
        <p:spPr>
          <a:xfrm>
            <a:off x="457200" y="98425"/>
            <a:ext cx="8229600" cy="561975"/>
          </a:xfrm>
        </p:spPr>
        <p:txBody>
          <a:bodyPr/>
          <a:lstStyle/>
          <a:p>
            <a:r>
              <a:rPr lang="zh-CN" altLang="en-US" sz="3600"/>
              <a:t>过程调用举例</a:t>
            </a:r>
          </a:p>
        </p:txBody>
      </p:sp>
      <p:sp>
        <p:nvSpPr>
          <p:cNvPr id="743427" name="Rectangle 3"/>
          <p:cNvSpPr>
            <a:spLocks noGrp="1" noChangeArrowheads="1"/>
          </p:cNvSpPr>
          <p:nvPr>
            <p:ph type="body" idx="1"/>
          </p:nvPr>
        </p:nvSpPr>
        <p:spPr>
          <a:xfrm>
            <a:off x="206375" y="728663"/>
            <a:ext cx="8559800" cy="5986462"/>
          </a:xfrm>
        </p:spPr>
        <p:txBody>
          <a:bodyPr/>
          <a:lstStyle/>
          <a:p>
            <a:pPr>
              <a:lnSpc>
                <a:spcPct val="90000"/>
              </a:lnSpc>
              <a:spcBef>
                <a:spcPct val="0"/>
              </a:spcBef>
              <a:buFontTx/>
              <a:buNone/>
            </a:pPr>
            <a:r>
              <a:rPr lang="en-US" altLang="zh-CN" sz="1800">
                <a:latin typeface="微软雅黑" pitchFamily="34" charset="-122"/>
                <a:ea typeface="微软雅黑" pitchFamily="34" charset="-122"/>
              </a:rPr>
              <a:t>1  void test ( int x, int *ptr ) </a:t>
            </a:r>
          </a:p>
          <a:p>
            <a:pPr>
              <a:lnSpc>
                <a:spcPct val="90000"/>
              </a:lnSpc>
              <a:spcBef>
                <a:spcPct val="0"/>
              </a:spcBef>
              <a:buFontTx/>
              <a:buNone/>
            </a:pPr>
            <a:r>
              <a:rPr lang="en-US" altLang="zh-CN" sz="1800">
                <a:latin typeface="微软雅黑" pitchFamily="34" charset="-122"/>
                <a:ea typeface="微软雅黑" pitchFamily="34" charset="-122"/>
              </a:rPr>
              <a:t>2  {  </a:t>
            </a:r>
          </a:p>
          <a:p>
            <a:pPr>
              <a:lnSpc>
                <a:spcPct val="90000"/>
              </a:lnSpc>
              <a:spcBef>
                <a:spcPct val="0"/>
              </a:spcBef>
              <a:buFontTx/>
              <a:buNone/>
            </a:pPr>
            <a:r>
              <a:rPr lang="en-US" altLang="zh-CN" sz="1800">
                <a:latin typeface="微软雅黑" pitchFamily="34" charset="-122"/>
                <a:ea typeface="微软雅黑" pitchFamily="34" charset="-122"/>
              </a:rPr>
              <a:t>3 	     if  ( x&gt;0 &amp;&amp; *ptr&gt;0 )  </a:t>
            </a:r>
          </a:p>
          <a:p>
            <a:pPr>
              <a:lnSpc>
                <a:spcPct val="90000"/>
              </a:lnSpc>
              <a:spcBef>
                <a:spcPct val="0"/>
              </a:spcBef>
              <a:buFontTx/>
              <a:buNone/>
            </a:pPr>
            <a:r>
              <a:rPr lang="en-US" altLang="zh-CN" sz="1800">
                <a:latin typeface="微软雅黑" pitchFamily="34" charset="-122"/>
                <a:ea typeface="微软雅黑" pitchFamily="34" charset="-122"/>
              </a:rPr>
              <a:t>4	     *ptr+=x;</a:t>
            </a:r>
          </a:p>
          <a:p>
            <a:pPr>
              <a:lnSpc>
                <a:spcPct val="90000"/>
              </a:lnSpc>
              <a:spcBef>
                <a:spcPct val="0"/>
              </a:spcBef>
              <a:buFontTx/>
              <a:buNone/>
            </a:pPr>
            <a:r>
              <a:rPr lang="en-US" altLang="zh-CN" sz="1800">
                <a:latin typeface="微软雅黑" pitchFamily="34" charset="-122"/>
                <a:ea typeface="微软雅黑" pitchFamily="34" charset="-122"/>
              </a:rPr>
              <a:t>5	}	</a:t>
            </a:r>
          </a:p>
          <a:p>
            <a:pPr>
              <a:lnSpc>
                <a:spcPct val="90000"/>
              </a:lnSpc>
              <a:spcBef>
                <a:spcPct val="0"/>
              </a:spcBef>
              <a:buFontTx/>
              <a:buNone/>
            </a:pPr>
            <a:r>
              <a:rPr lang="en-US" altLang="zh-CN" sz="1800">
                <a:latin typeface="微软雅黑" pitchFamily="34" charset="-122"/>
                <a:ea typeface="微软雅黑" pitchFamily="34" charset="-122"/>
              </a:rPr>
              <a:t>6				  </a:t>
            </a:r>
          </a:p>
          <a:p>
            <a:pPr>
              <a:lnSpc>
                <a:spcPct val="90000"/>
              </a:lnSpc>
              <a:spcBef>
                <a:spcPct val="0"/>
              </a:spcBef>
              <a:buFontTx/>
              <a:buNone/>
            </a:pPr>
            <a:r>
              <a:rPr lang="en-US" altLang="zh-CN" sz="1800">
                <a:latin typeface="微软雅黑" pitchFamily="34" charset="-122"/>
                <a:ea typeface="微软雅黑" pitchFamily="34" charset="-122"/>
              </a:rPr>
              <a:t>7  void caller (int a, int y )</a:t>
            </a:r>
          </a:p>
          <a:p>
            <a:pPr>
              <a:lnSpc>
                <a:spcPct val="90000"/>
              </a:lnSpc>
              <a:spcBef>
                <a:spcPct val="0"/>
              </a:spcBef>
              <a:buFontTx/>
              <a:buNone/>
            </a:pPr>
            <a:r>
              <a:rPr lang="en-US" altLang="zh-CN" sz="1800">
                <a:latin typeface="微软雅黑" pitchFamily="34" charset="-122"/>
                <a:ea typeface="微软雅黑" pitchFamily="34" charset="-122"/>
              </a:rPr>
              <a:t>8  {</a:t>
            </a:r>
          </a:p>
          <a:p>
            <a:pPr>
              <a:lnSpc>
                <a:spcPct val="90000"/>
              </a:lnSpc>
              <a:spcBef>
                <a:spcPct val="0"/>
              </a:spcBef>
              <a:buFontTx/>
              <a:buNone/>
            </a:pPr>
            <a:r>
              <a:rPr lang="en-US" altLang="zh-CN" sz="1800">
                <a:latin typeface="微软雅黑" pitchFamily="34" charset="-122"/>
                <a:ea typeface="微软雅黑" pitchFamily="34" charset="-122"/>
              </a:rPr>
              <a:t>9         int x = a&gt;0 ? a : a+100;  </a:t>
            </a:r>
          </a:p>
          <a:p>
            <a:pPr>
              <a:lnSpc>
                <a:spcPct val="90000"/>
              </a:lnSpc>
              <a:spcBef>
                <a:spcPct val="0"/>
              </a:spcBef>
              <a:buFontTx/>
              <a:buNone/>
            </a:pPr>
            <a:r>
              <a:rPr lang="en-US" altLang="zh-CN" sz="1800">
                <a:latin typeface="微软雅黑" pitchFamily="34" charset="-122"/>
                <a:ea typeface="微软雅黑" pitchFamily="34" charset="-122"/>
              </a:rPr>
              <a:t>10	      </a:t>
            </a:r>
            <a:r>
              <a:rPr lang="en-US" altLang="zh-CN" sz="1800">
                <a:solidFill>
                  <a:srgbClr val="FF3300"/>
                </a:solidFill>
                <a:latin typeface="微软雅黑" pitchFamily="34" charset="-122"/>
                <a:ea typeface="微软雅黑" pitchFamily="34" charset="-122"/>
              </a:rPr>
              <a:t>test (x, &amp;y)</a:t>
            </a:r>
            <a:r>
              <a:rPr lang="zh-CN" altLang="en-US" sz="1800">
                <a:solidFill>
                  <a:srgbClr val="FF3300"/>
                </a:solidFill>
                <a:latin typeface="微软雅黑" pitchFamily="34" charset="-122"/>
                <a:ea typeface="微软雅黑" pitchFamily="34" charset="-122"/>
              </a:rPr>
              <a:t>；</a:t>
            </a:r>
          </a:p>
          <a:p>
            <a:pPr>
              <a:lnSpc>
                <a:spcPct val="90000"/>
              </a:lnSpc>
              <a:spcBef>
                <a:spcPct val="0"/>
              </a:spcBef>
              <a:buFontTx/>
              <a:buNone/>
            </a:pPr>
            <a:r>
              <a:rPr lang="en-US" altLang="zh-CN" sz="1800">
                <a:latin typeface="微软雅黑" pitchFamily="34" charset="-122"/>
                <a:ea typeface="微软雅黑" pitchFamily="34" charset="-122"/>
              </a:rPr>
              <a:t>11  }</a:t>
            </a:r>
          </a:p>
          <a:p>
            <a:pPr>
              <a:lnSpc>
                <a:spcPct val="120000"/>
              </a:lnSpc>
              <a:buFontTx/>
              <a:buNone/>
            </a:pPr>
            <a:r>
              <a:rPr lang="zh-CN" altLang="en-US" sz="1800">
                <a:latin typeface="微软雅黑" pitchFamily="34" charset="-122"/>
                <a:ea typeface="微软雅黑" pitchFamily="34" charset="-122"/>
              </a:rPr>
              <a:t>     调用</a:t>
            </a:r>
            <a:r>
              <a:rPr lang="en-US" altLang="zh-CN" sz="1800">
                <a:latin typeface="微软雅黑" pitchFamily="34" charset="-122"/>
                <a:ea typeface="微软雅黑" pitchFamily="34" charset="-122"/>
              </a:rPr>
              <a:t>caller</a:t>
            </a:r>
            <a:r>
              <a:rPr lang="zh-CN" altLang="en-US" sz="1800">
                <a:latin typeface="微软雅黑" pitchFamily="34" charset="-122"/>
                <a:ea typeface="微软雅黑" pitchFamily="34" charset="-122"/>
              </a:rPr>
              <a:t>的过程为</a:t>
            </a:r>
            <a:r>
              <a:rPr lang="en-US" altLang="zh-CN" sz="1800">
                <a:latin typeface="微软雅黑" pitchFamily="34" charset="-122"/>
                <a:ea typeface="微软雅黑" pitchFamily="34" charset="-122"/>
              </a:rPr>
              <a:t>P</a:t>
            </a:r>
            <a:r>
              <a:rPr lang="zh-CN" altLang="en-US" sz="1800">
                <a:latin typeface="微软雅黑" pitchFamily="34" charset="-122"/>
                <a:ea typeface="微软雅黑" pitchFamily="34" charset="-122"/>
              </a:rPr>
              <a:t>，</a:t>
            </a:r>
            <a:r>
              <a:rPr lang="en-US" altLang="zh-CN" sz="1800">
                <a:latin typeface="微软雅黑" pitchFamily="34" charset="-122"/>
                <a:ea typeface="微软雅黑" pitchFamily="34" charset="-122"/>
              </a:rPr>
              <a:t>P</a:t>
            </a:r>
            <a:r>
              <a:rPr lang="zh-CN" altLang="en-US" sz="1800">
                <a:latin typeface="微软雅黑" pitchFamily="34" charset="-122"/>
                <a:ea typeface="微软雅黑" pitchFamily="34" charset="-122"/>
              </a:rPr>
              <a:t>中给出形参</a:t>
            </a:r>
            <a:r>
              <a:rPr lang="en-US" altLang="zh-CN" sz="1800">
                <a:latin typeface="微软雅黑" pitchFamily="34" charset="-122"/>
                <a:ea typeface="微软雅黑" pitchFamily="34" charset="-122"/>
              </a:rPr>
              <a:t>a</a:t>
            </a:r>
            <a:r>
              <a:rPr lang="zh-CN" altLang="en-US" sz="1800">
                <a:latin typeface="微软雅黑" pitchFamily="34" charset="-122"/>
                <a:ea typeface="微软雅黑" pitchFamily="34" charset="-122"/>
              </a:rPr>
              <a:t>和</a:t>
            </a:r>
            <a:r>
              <a:rPr lang="en-US" altLang="zh-CN" sz="1800">
                <a:latin typeface="微软雅黑" pitchFamily="34" charset="-122"/>
                <a:ea typeface="微软雅黑" pitchFamily="34" charset="-122"/>
              </a:rPr>
              <a:t>y</a:t>
            </a:r>
            <a:r>
              <a:rPr lang="zh-CN" altLang="en-US" sz="1800">
                <a:latin typeface="微软雅黑" pitchFamily="34" charset="-122"/>
                <a:ea typeface="微软雅黑" pitchFamily="34" charset="-122"/>
              </a:rPr>
              <a:t>的</a:t>
            </a:r>
          </a:p>
          <a:p>
            <a:pPr>
              <a:lnSpc>
                <a:spcPct val="120000"/>
              </a:lnSpc>
              <a:buFontTx/>
              <a:buNone/>
            </a:pPr>
            <a:r>
              <a:rPr lang="zh-CN" altLang="en-US" sz="1800">
                <a:latin typeface="微软雅黑" pitchFamily="34" charset="-122"/>
                <a:ea typeface="微软雅黑" pitchFamily="34" charset="-122"/>
              </a:rPr>
              <a:t>实参分别是</a:t>
            </a:r>
            <a:r>
              <a:rPr lang="en-US" altLang="zh-CN" sz="1800">
                <a:latin typeface="微软雅黑" pitchFamily="34" charset="-122"/>
                <a:ea typeface="微软雅黑" pitchFamily="34" charset="-122"/>
              </a:rPr>
              <a:t>100</a:t>
            </a:r>
            <a:r>
              <a:rPr lang="zh-CN" altLang="en-US" sz="1800">
                <a:latin typeface="微软雅黑" pitchFamily="34" charset="-122"/>
                <a:ea typeface="微软雅黑" pitchFamily="34" charset="-122"/>
              </a:rPr>
              <a:t>和</a:t>
            </a:r>
            <a:r>
              <a:rPr lang="en-US" altLang="zh-CN" sz="1800">
                <a:latin typeface="微软雅黑" pitchFamily="34" charset="-122"/>
                <a:ea typeface="微软雅黑" pitchFamily="34" charset="-122"/>
              </a:rPr>
              <a:t>200</a:t>
            </a:r>
            <a:r>
              <a:rPr lang="zh-CN" altLang="en-US" sz="1800">
                <a:latin typeface="微软雅黑" pitchFamily="34" charset="-122"/>
                <a:ea typeface="微软雅黑" pitchFamily="34" charset="-122"/>
              </a:rPr>
              <a:t>，画出相应栈帧中的状态，并回答下列问题。</a:t>
            </a:r>
          </a:p>
          <a:p>
            <a:pPr>
              <a:lnSpc>
                <a:spcPct val="120000"/>
              </a:lnSpc>
              <a:buFontTx/>
              <a:buNone/>
            </a:pPr>
            <a:r>
              <a:rPr lang="zh-CN" altLang="en-US" sz="1800">
                <a:latin typeface="微软雅黑" pitchFamily="34" charset="-122"/>
                <a:ea typeface="微软雅黑" pitchFamily="34" charset="-122"/>
              </a:rPr>
              <a:t>（</a:t>
            </a:r>
            <a:r>
              <a:rPr lang="en-US" altLang="zh-CN" sz="1800">
                <a:latin typeface="微软雅黑" pitchFamily="34" charset="-122"/>
                <a:ea typeface="微软雅黑" pitchFamily="34" charset="-122"/>
              </a:rPr>
              <a:t>1</a:t>
            </a:r>
            <a:r>
              <a:rPr lang="zh-CN" altLang="en-US" sz="1800">
                <a:latin typeface="微软雅黑" pitchFamily="34" charset="-122"/>
                <a:ea typeface="微软雅黑" pitchFamily="34" charset="-122"/>
              </a:rPr>
              <a:t>）</a:t>
            </a:r>
            <a:r>
              <a:rPr lang="en-US" altLang="zh-CN" sz="1800">
                <a:latin typeface="微软雅黑" pitchFamily="34" charset="-122"/>
                <a:ea typeface="微软雅黑" pitchFamily="34" charset="-122"/>
              </a:rPr>
              <a:t>test</a:t>
            </a:r>
            <a:r>
              <a:rPr lang="zh-CN" altLang="en-US" sz="1800">
                <a:latin typeface="微软雅黑" pitchFamily="34" charset="-122"/>
                <a:ea typeface="微软雅黑" pitchFamily="34" charset="-122"/>
              </a:rPr>
              <a:t>的形参是按值传递还是按地址传递？</a:t>
            </a:r>
            <a:r>
              <a:rPr lang="en-US" altLang="zh-CN" sz="1800">
                <a:latin typeface="微软雅黑" pitchFamily="34" charset="-122"/>
                <a:ea typeface="微软雅黑" pitchFamily="34" charset="-122"/>
              </a:rPr>
              <a:t>test</a:t>
            </a:r>
            <a:r>
              <a:rPr lang="zh-CN" altLang="en-US" sz="1800">
                <a:latin typeface="微软雅黑" pitchFamily="34" charset="-122"/>
                <a:ea typeface="微软雅黑" pitchFamily="34" charset="-122"/>
              </a:rPr>
              <a:t>的形参</a:t>
            </a:r>
            <a:r>
              <a:rPr lang="en-US" altLang="zh-CN" sz="1800">
                <a:latin typeface="微软雅黑" pitchFamily="34" charset="-122"/>
                <a:ea typeface="微软雅黑" pitchFamily="34" charset="-122"/>
              </a:rPr>
              <a:t>ptr</a:t>
            </a:r>
            <a:r>
              <a:rPr lang="zh-CN" altLang="en-US" sz="1800">
                <a:latin typeface="微软雅黑" pitchFamily="34" charset="-122"/>
                <a:ea typeface="微软雅黑" pitchFamily="34" charset="-122"/>
              </a:rPr>
              <a:t>对应的实参是一个 </a:t>
            </a:r>
          </a:p>
          <a:p>
            <a:pPr>
              <a:lnSpc>
                <a:spcPct val="120000"/>
              </a:lnSpc>
              <a:buFontTx/>
              <a:buNone/>
            </a:pPr>
            <a:r>
              <a:rPr lang="zh-CN" altLang="en-US" sz="1800">
                <a:latin typeface="微软雅黑" pitchFamily="34" charset="-122"/>
                <a:ea typeface="微软雅黑" pitchFamily="34" charset="-122"/>
              </a:rPr>
              <a:t>         什么类型的值？</a:t>
            </a:r>
          </a:p>
          <a:p>
            <a:pPr>
              <a:lnSpc>
                <a:spcPct val="120000"/>
              </a:lnSpc>
              <a:buFontTx/>
              <a:buNone/>
            </a:pPr>
            <a:r>
              <a:rPr lang="zh-CN" altLang="en-US" sz="1800">
                <a:latin typeface="微软雅黑" pitchFamily="34" charset="-122"/>
                <a:ea typeface="微软雅黑" pitchFamily="34" charset="-122"/>
              </a:rPr>
              <a:t>（</a:t>
            </a:r>
            <a:r>
              <a:rPr lang="en-US" altLang="zh-CN" sz="1800">
                <a:latin typeface="微软雅黑" pitchFamily="34" charset="-122"/>
                <a:ea typeface="微软雅黑" pitchFamily="34" charset="-122"/>
              </a:rPr>
              <a:t>2</a:t>
            </a:r>
            <a:r>
              <a:rPr lang="zh-CN" altLang="en-US" sz="1800">
                <a:latin typeface="微软雅黑" pitchFamily="34" charset="-122"/>
                <a:ea typeface="微软雅黑" pitchFamily="34" charset="-122"/>
              </a:rPr>
              <a:t>）</a:t>
            </a:r>
            <a:r>
              <a:rPr lang="en-US" altLang="zh-CN" sz="1800">
                <a:latin typeface="微软雅黑" pitchFamily="34" charset="-122"/>
                <a:ea typeface="微软雅黑" pitchFamily="34" charset="-122"/>
              </a:rPr>
              <a:t>test</a:t>
            </a:r>
            <a:r>
              <a:rPr lang="zh-CN" altLang="en-US" sz="1800">
                <a:latin typeface="微软雅黑" pitchFamily="34" charset="-122"/>
                <a:ea typeface="微软雅黑" pitchFamily="34" charset="-122"/>
              </a:rPr>
              <a:t>中被改变的*</a:t>
            </a:r>
            <a:r>
              <a:rPr lang="en-US" altLang="zh-CN" sz="1800">
                <a:latin typeface="微软雅黑" pitchFamily="34" charset="-122"/>
                <a:ea typeface="微软雅黑" pitchFamily="34" charset="-122"/>
              </a:rPr>
              <a:t>ptr</a:t>
            </a:r>
            <a:r>
              <a:rPr lang="zh-CN" altLang="en-US" sz="1800">
                <a:latin typeface="微软雅黑" pitchFamily="34" charset="-122"/>
                <a:ea typeface="微软雅黑" pitchFamily="34" charset="-122"/>
              </a:rPr>
              <a:t>的结果如何返回给它的调用过程</a:t>
            </a:r>
            <a:r>
              <a:rPr lang="en-US" altLang="zh-CN" sz="1800">
                <a:latin typeface="微软雅黑" pitchFamily="34" charset="-122"/>
                <a:ea typeface="微软雅黑" pitchFamily="34" charset="-122"/>
              </a:rPr>
              <a:t>caller</a:t>
            </a:r>
            <a:r>
              <a:rPr lang="zh-CN" altLang="en-US" sz="1800">
                <a:latin typeface="微软雅黑" pitchFamily="34" charset="-122"/>
                <a:ea typeface="微软雅黑" pitchFamily="34" charset="-122"/>
              </a:rPr>
              <a:t>？</a:t>
            </a:r>
          </a:p>
          <a:p>
            <a:pPr>
              <a:lnSpc>
                <a:spcPct val="120000"/>
              </a:lnSpc>
              <a:buFontTx/>
              <a:buNone/>
            </a:pPr>
            <a:endParaRPr lang="zh-CN" altLang="en-US" sz="1800">
              <a:latin typeface="微软雅黑" pitchFamily="34" charset="-122"/>
              <a:ea typeface="微软雅黑" pitchFamily="34" charset="-122"/>
            </a:endParaRPr>
          </a:p>
          <a:p>
            <a:pPr>
              <a:lnSpc>
                <a:spcPct val="120000"/>
              </a:lnSpc>
              <a:buFontTx/>
              <a:buNone/>
            </a:pPr>
            <a:r>
              <a:rPr lang="zh-CN" altLang="en-US" sz="1800">
                <a:latin typeface="微软雅黑" pitchFamily="34" charset="-122"/>
                <a:ea typeface="微软雅黑" pitchFamily="34" charset="-122"/>
              </a:rPr>
              <a:t>（</a:t>
            </a:r>
            <a:r>
              <a:rPr lang="en-US" altLang="zh-CN" sz="1800">
                <a:latin typeface="微软雅黑" pitchFamily="34" charset="-122"/>
                <a:ea typeface="微软雅黑" pitchFamily="34" charset="-122"/>
              </a:rPr>
              <a:t>3</a:t>
            </a:r>
            <a:r>
              <a:rPr lang="zh-CN" altLang="en-US" sz="1800">
                <a:latin typeface="微软雅黑" pitchFamily="34" charset="-122"/>
                <a:ea typeface="微软雅黑" pitchFamily="34" charset="-122"/>
              </a:rPr>
              <a:t>）</a:t>
            </a:r>
            <a:r>
              <a:rPr lang="en-US" altLang="zh-CN" sz="1800">
                <a:latin typeface="微软雅黑" pitchFamily="34" charset="-122"/>
                <a:ea typeface="微软雅黑" pitchFamily="34" charset="-122"/>
              </a:rPr>
              <a:t>caller</a:t>
            </a:r>
            <a:r>
              <a:rPr lang="zh-CN" altLang="en-US" sz="1800">
                <a:latin typeface="微软雅黑" pitchFamily="34" charset="-122"/>
                <a:ea typeface="微软雅黑" pitchFamily="34" charset="-122"/>
              </a:rPr>
              <a:t>中被改变的</a:t>
            </a:r>
            <a:r>
              <a:rPr lang="en-US" altLang="zh-CN" sz="1800">
                <a:latin typeface="微软雅黑" pitchFamily="34" charset="-122"/>
                <a:ea typeface="微软雅黑" pitchFamily="34" charset="-122"/>
              </a:rPr>
              <a:t>y</a:t>
            </a:r>
            <a:r>
              <a:rPr lang="zh-CN" altLang="en-US" sz="1800">
                <a:latin typeface="微软雅黑" pitchFamily="34" charset="-122"/>
                <a:ea typeface="微软雅黑" pitchFamily="34" charset="-122"/>
              </a:rPr>
              <a:t>的结果能否返回给过程</a:t>
            </a:r>
            <a:r>
              <a:rPr lang="en-US" altLang="zh-CN" sz="1800">
                <a:latin typeface="微软雅黑" pitchFamily="34" charset="-122"/>
                <a:ea typeface="微软雅黑" pitchFamily="34" charset="-122"/>
              </a:rPr>
              <a:t>P</a:t>
            </a:r>
            <a:r>
              <a:rPr lang="zh-CN" altLang="en-US" sz="1800">
                <a:latin typeface="微软雅黑" pitchFamily="34" charset="-122"/>
                <a:ea typeface="微软雅黑" pitchFamily="34" charset="-122"/>
              </a:rPr>
              <a:t>？为什么？</a:t>
            </a:r>
          </a:p>
        </p:txBody>
      </p:sp>
      <p:grpSp>
        <p:nvGrpSpPr>
          <p:cNvPr id="743428" name="Group 4"/>
          <p:cNvGrpSpPr>
            <a:grpSpLocks/>
          </p:cNvGrpSpPr>
          <p:nvPr/>
        </p:nvGrpSpPr>
        <p:grpSpPr bwMode="auto">
          <a:xfrm>
            <a:off x="4076700" y="998538"/>
            <a:ext cx="1081088" cy="2151062"/>
            <a:chOff x="2171" y="119"/>
            <a:chExt cx="681" cy="1355"/>
          </a:xfrm>
        </p:grpSpPr>
        <p:sp>
          <p:nvSpPr>
            <p:cNvPr id="743429" name="Text Box 5"/>
            <p:cNvSpPr txBox="1">
              <a:spLocks noChangeArrowheads="1"/>
            </p:cNvSpPr>
            <p:nvPr/>
          </p:nvSpPr>
          <p:spPr bwMode="auto">
            <a:xfrm>
              <a:off x="2171" y="119"/>
              <a:ext cx="681" cy="1355"/>
            </a:xfrm>
            <a:prstGeom prst="rect">
              <a:avLst/>
            </a:prstGeom>
            <a:solidFill>
              <a:schemeClr val="bg1"/>
            </a:solidFill>
            <a:ln w="9525" algn="ctr">
              <a:noFill/>
              <a:miter lim="800000"/>
              <a:headEnd/>
              <a:tailEnd/>
            </a:ln>
            <a:effectLst/>
          </p:spPr>
          <p:txBody>
            <a:bodyPr>
              <a:spAutoFit/>
            </a:bodyPr>
            <a:lstStyle/>
            <a:p>
              <a:pPr marL="342900" indent="-342900" eaLnBrk="0" fontAlgn="base" hangingPunct="0">
                <a:spcBef>
                  <a:spcPct val="25000"/>
                </a:spcBef>
                <a:spcAft>
                  <a:spcPct val="0"/>
                </a:spcAft>
              </a:pPr>
              <a:r>
                <a:rPr lang="en-US" altLang="zh-CN" b="1">
                  <a:solidFill>
                    <a:srgbClr val="000000"/>
                  </a:solidFill>
                  <a:latin typeface="微软雅黑" pitchFamily="34" charset="-122"/>
                  <a:ea typeface="微软雅黑" pitchFamily="34" charset="-122"/>
                </a:rPr>
                <a:t> </a:t>
              </a:r>
              <a:r>
                <a:rPr lang="en-US" altLang="zh-CN" b="1">
                  <a:solidFill>
                    <a:srgbClr val="3333CC"/>
                  </a:solidFill>
                  <a:latin typeface="微软雅黑" pitchFamily="34" charset="-122"/>
                  <a:ea typeface="微软雅黑" pitchFamily="34" charset="-122"/>
                </a:rPr>
                <a:t>test</a:t>
              </a:r>
            </a:p>
            <a:p>
              <a:pPr marL="342900" indent="-342900" eaLnBrk="0" fontAlgn="base" hangingPunct="0">
                <a:spcBef>
                  <a:spcPct val="25000"/>
                </a:spcBef>
                <a:spcAft>
                  <a:spcPct val="0"/>
                </a:spcAft>
              </a:pPr>
              <a:endParaRPr lang="en-US" altLang="zh-CN" b="1">
                <a:solidFill>
                  <a:srgbClr val="3333CC"/>
                </a:solidFill>
                <a:latin typeface="微软雅黑" pitchFamily="34" charset="-122"/>
                <a:ea typeface="微软雅黑" pitchFamily="34" charset="-122"/>
              </a:endParaRPr>
            </a:p>
            <a:p>
              <a:pPr marL="342900" indent="-342900" eaLnBrk="0" fontAlgn="base" hangingPunct="0">
                <a:spcBef>
                  <a:spcPct val="25000"/>
                </a:spcBef>
                <a:spcAft>
                  <a:spcPct val="0"/>
                </a:spcAft>
              </a:pPr>
              <a:r>
                <a:rPr lang="en-US" altLang="zh-CN" b="1">
                  <a:solidFill>
                    <a:srgbClr val="3333CC"/>
                  </a:solidFill>
                  <a:latin typeface="微软雅黑" pitchFamily="34" charset="-122"/>
                  <a:ea typeface="微软雅黑" pitchFamily="34" charset="-122"/>
                </a:rPr>
                <a:t>caller</a:t>
              </a:r>
            </a:p>
            <a:p>
              <a:pPr marL="342900" indent="-342900" eaLnBrk="0" fontAlgn="base" hangingPunct="0">
                <a:spcBef>
                  <a:spcPct val="25000"/>
                </a:spcBef>
                <a:spcAft>
                  <a:spcPct val="0"/>
                </a:spcAft>
              </a:pPr>
              <a:endParaRPr lang="en-US" altLang="zh-CN" b="1">
                <a:solidFill>
                  <a:srgbClr val="3333CC"/>
                </a:solidFill>
                <a:latin typeface="微软雅黑" pitchFamily="34" charset="-122"/>
                <a:ea typeface="微软雅黑" pitchFamily="34" charset="-122"/>
              </a:endParaRPr>
            </a:p>
            <a:p>
              <a:pPr marL="342900" indent="-342900" eaLnBrk="0" fontAlgn="base" hangingPunct="0">
                <a:spcBef>
                  <a:spcPct val="25000"/>
                </a:spcBef>
                <a:spcAft>
                  <a:spcPct val="0"/>
                </a:spcAft>
              </a:pPr>
              <a:r>
                <a:rPr lang="en-US" altLang="zh-CN" b="1">
                  <a:solidFill>
                    <a:srgbClr val="3333CC"/>
                  </a:solidFill>
                  <a:latin typeface="微软雅黑" pitchFamily="34" charset="-122"/>
                  <a:ea typeface="微软雅黑" pitchFamily="34" charset="-122"/>
                </a:rPr>
                <a:t>  P</a:t>
              </a:r>
            </a:p>
            <a:p>
              <a:pPr marL="342900" indent="-342900" eaLnBrk="0" fontAlgn="base" hangingPunct="0">
                <a:spcBef>
                  <a:spcPct val="50000"/>
                </a:spcBef>
                <a:spcAft>
                  <a:spcPct val="0"/>
                </a:spcAft>
              </a:pPr>
              <a:endParaRPr lang="en-US" altLang="zh-CN" b="1">
                <a:solidFill>
                  <a:srgbClr val="000000"/>
                </a:solidFill>
                <a:latin typeface="微软雅黑" pitchFamily="34" charset="-122"/>
                <a:ea typeface="微软雅黑" pitchFamily="34" charset="-122"/>
              </a:endParaRPr>
            </a:p>
          </p:txBody>
        </p:sp>
        <p:sp>
          <p:nvSpPr>
            <p:cNvPr id="743430" name="Line 6"/>
            <p:cNvSpPr>
              <a:spLocks noChangeShapeType="1"/>
            </p:cNvSpPr>
            <p:nvPr/>
          </p:nvSpPr>
          <p:spPr bwMode="auto">
            <a:xfrm flipV="1">
              <a:off x="2370" y="743"/>
              <a:ext cx="0" cy="283"/>
            </a:xfrm>
            <a:prstGeom prst="line">
              <a:avLst/>
            </a:prstGeom>
            <a:noFill/>
            <a:ln w="38100">
              <a:solidFill>
                <a:srgbClr val="3333CC"/>
              </a:solidFill>
              <a:round/>
              <a:headEnd/>
              <a:tailEnd type="triangle" w="med" len="me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43431" name="Line 7"/>
            <p:cNvSpPr>
              <a:spLocks noChangeShapeType="1"/>
            </p:cNvSpPr>
            <p:nvPr/>
          </p:nvSpPr>
          <p:spPr bwMode="auto">
            <a:xfrm flipV="1">
              <a:off x="2370" y="289"/>
              <a:ext cx="0" cy="283"/>
            </a:xfrm>
            <a:prstGeom prst="line">
              <a:avLst/>
            </a:prstGeom>
            <a:noFill/>
            <a:ln w="38100">
              <a:solidFill>
                <a:srgbClr val="3333CC"/>
              </a:solidFill>
              <a:round/>
              <a:headEnd/>
              <a:tailEnd type="triangle" w="med" len="me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grpSp>
      <p:pic>
        <p:nvPicPr>
          <p:cNvPr id="743432" name="Picture 8"/>
          <p:cNvPicPr>
            <a:picLocks noChangeAspect="1" noChangeArrowheads="1"/>
          </p:cNvPicPr>
          <p:nvPr/>
        </p:nvPicPr>
        <p:blipFill>
          <a:blip r:embed="rId2"/>
          <a:srcRect/>
          <a:stretch>
            <a:fillRect/>
          </a:stretch>
        </p:blipFill>
        <p:spPr bwMode="auto">
          <a:xfrm>
            <a:off x="5562600" y="854075"/>
            <a:ext cx="3375025" cy="2655888"/>
          </a:xfrm>
          <a:prstGeom prst="rect">
            <a:avLst/>
          </a:prstGeom>
          <a:noFill/>
        </p:spPr>
      </p:pic>
      <p:sp>
        <p:nvSpPr>
          <p:cNvPr id="743433" name="Text Box 9"/>
          <p:cNvSpPr txBox="1">
            <a:spLocks noChangeArrowheads="1"/>
          </p:cNvSpPr>
          <p:nvPr/>
        </p:nvSpPr>
        <p:spPr bwMode="auto">
          <a:xfrm>
            <a:off x="5876925" y="2789238"/>
            <a:ext cx="2971800" cy="915987"/>
          </a:xfrm>
          <a:prstGeom prst="rect">
            <a:avLst/>
          </a:prstGeom>
          <a:solidFill>
            <a:schemeClr val="bg1"/>
          </a:solidFill>
          <a:ln w="9525" algn="ctr">
            <a:noFill/>
            <a:miter lim="800000"/>
            <a:headEnd/>
            <a:tailEnd/>
          </a:ln>
          <a:effectLst/>
        </p:spPr>
        <p:txBody>
          <a:bodyPr>
            <a:spAutoFit/>
          </a:bodyPr>
          <a:lstStyle/>
          <a:p>
            <a:pPr marL="342900" indent="-342900" eaLnBrk="0" fontAlgn="base" hangingPunct="0">
              <a:spcBef>
                <a:spcPct val="50000"/>
              </a:spcBef>
              <a:spcAft>
                <a:spcPct val="0"/>
              </a:spcAft>
            </a:pPr>
            <a:r>
              <a:rPr lang="zh-CN" altLang="en-US" b="1">
                <a:solidFill>
                  <a:srgbClr val="FF3300"/>
                </a:solidFill>
                <a:latin typeface="微软雅黑" pitchFamily="34" charset="-122"/>
                <a:ea typeface="微软雅黑" pitchFamily="34" charset="-122"/>
              </a:rPr>
              <a:t>     </a:t>
            </a:r>
            <a:r>
              <a:rPr lang="en-US" altLang="zh-CN" b="1">
                <a:solidFill>
                  <a:srgbClr val="FF3300"/>
                </a:solidFill>
                <a:latin typeface="微软雅黑" pitchFamily="34" charset="-122"/>
                <a:ea typeface="微软雅黑" pitchFamily="34" charset="-122"/>
              </a:rPr>
              <a:t>caller</a:t>
            </a:r>
            <a:r>
              <a:rPr lang="zh-CN" altLang="en-US" b="1">
                <a:solidFill>
                  <a:srgbClr val="FF3300"/>
                </a:solidFill>
                <a:latin typeface="微软雅黑" pitchFamily="34" charset="-122"/>
                <a:ea typeface="微软雅黑" pitchFamily="34" charset="-122"/>
              </a:rPr>
              <a:t>执行过程中，在进入</a:t>
            </a:r>
            <a:r>
              <a:rPr lang="en-US" altLang="zh-CN" b="1">
                <a:solidFill>
                  <a:srgbClr val="FF3300"/>
                </a:solidFill>
                <a:latin typeface="微软雅黑" pitchFamily="34" charset="-122"/>
                <a:ea typeface="微软雅黑" pitchFamily="34" charset="-122"/>
              </a:rPr>
              <a:t>test</a:t>
            </a:r>
            <a:r>
              <a:rPr lang="zh-CN" altLang="en-US" b="1">
                <a:solidFill>
                  <a:srgbClr val="FF3300"/>
                </a:solidFill>
                <a:latin typeface="微软雅黑" pitchFamily="34" charset="-122"/>
                <a:ea typeface="微软雅黑" pitchFamily="34" charset="-122"/>
              </a:rPr>
              <a:t>之前一刻栈中的状态如何？</a:t>
            </a:r>
          </a:p>
        </p:txBody>
      </p:sp>
      <p:pic>
        <p:nvPicPr>
          <p:cNvPr id="743434" name="Picture 10"/>
          <p:cNvPicPr>
            <a:picLocks noChangeAspect="1" noChangeArrowheads="1"/>
          </p:cNvPicPr>
          <p:nvPr/>
        </p:nvPicPr>
        <p:blipFill>
          <a:blip r:embed="rId3"/>
          <a:srcRect/>
          <a:stretch>
            <a:fillRect/>
          </a:stretch>
        </p:blipFill>
        <p:spPr bwMode="auto">
          <a:xfrm>
            <a:off x="5292725" y="134938"/>
            <a:ext cx="3644900" cy="3946525"/>
          </a:xfrm>
          <a:prstGeom prst="rect">
            <a:avLst/>
          </a:prstGeom>
          <a:noFill/>
        </p:spPr>
      </p:pic>
      <p:sp>
        <p:nvSpPr>
          <p:cNvPr id="743435" name="Text Box 11"/>
          <p:cNvSpPr txBox="1">
            <a:spLocks noChangeArrowheads="1"/>
          </p:cNvSpPr>
          <p:nvPr/>
        </p:nvSpPr>
        <p:spPr bwMode="auto">
          <a:xfrm>
            <a:off x="5697538" y="3375025"/>
            <a:ext cx="2835275" cy="641350"/>
          </a:xfrm>
          <a:prstGeom prst="rect">
            <a:avLst/>
          </a:prstGeom>
          <a:solidFill>
            <a:schemeClr val="bg1"/>
          </a:solidFill>
          <a:ln w="9525" algn="ctr">
            <a:noFill/>
            <a:miter lim="800000"/>
            <a:headEnd/>
            <a:tailEnd/>
          </a:ln>
          <a:effectLst/>
        </p:spPr>
        <p:txBody>
          <a:bodyPr>
            <a:spAutoFit/>
          </a:bodyPr>
          <a:lstStyle/>
          <a:p>
            <a:pPr marL="342900" indent="-342900" eaLnBrk="0" fontAlgn="base" hangingPunct="0">
              <a:spcBef>
                <a:spcPct val="50000"/>
              </a:spcBef>
              <a:spcAft>
                <a:spcPct val="0"/>
              </a:spcAft>
            </a:pPr>
            <a:r>
              <a:rPr lang="zh-CN" altLang="en-US" b="1">
                <a:solidFill>
                  <a:srgbClr val="FF3300"/>
                </a:solidFill>
                <a:latin typeface="微软雅黑" pitchFamily="34" charset="-122"/>
                <a:ea typeface="微软雅黑" pitchFamily="34" charset="-122"/>
              </a:rPr>
              <a:t>     进入</a:t>
            </a:r>
            <a:r>
              <a:rPr lang="en-US" altLang="zh-CN" b="1">
                <a:solidFill>
                  <a:srgbClr val="FF3300"/>
                </a:solidFill>
                <a:latin typeface="微软雅黑" pitchFamily="34" charset="-122"/>
                <a:ea typeface="微软雅黑" pitchFamily="34" charset="-122"/>
              </a:rPr>
              <a:t>test</a:t>
            </a:r>
            <a:r>
              <a:rPr lang="zh-CN" altLang="en-US" b="1">
                <a:solidFill>
                  <a:srgbClr val="FF3300"/>
                </a:solidFill>
                <a:latin typeface="微软雅黑" pitchFamily="34" charset="-122"/>
                <a:ea typeface="微软雅黑" pitchFamily="34" charset="-122"/>
              </a:rPr>
              <a:t>并生成其栈帧后，栈中状态如何？</a:t>
            </a:r>
          </a:p>
        </p:txBody>
      </p:sp>
      <p:pic>
        <p:nvPicPr>
          <p:cNvPr id="743436" name="Picture 12"/>
          <p:cNvPicPr>
            <a:picLocks noChangeAspect="1" noChangeArrowheads="1"/>
          </p:cNvPicPr>
          <p:nvPr/>
        </p:nvPicPr>
        <p:blipFill>
          <a:blip r:embed="rId4"/>
          <a:srcRect/>
          <a:stretch>
            <a:fillRect/>
          </a:stretch>
        </p:blipFill>
        <p:spPr bwMode="auto">
          <a:xfrm>
            <a:off x="5111750" y="179388"/>
            <a:ext cx="3781425" cy="4059237"/>
          </a:xfrm>
          <a:prstGeom prst="rect">
            <a:avLst/>
          </a:prstGeom>
          <a:noFill/>
        </p:spPr>
      </p:pic>
      <p:grpSp>
        <p:nvGrpSpPr>
          <p:cNvPr id="743437" name="Group 13"/>
          <p:cNvGrpSpPr>
            <a:grpSpLocks/>
          </p:cNvGrpSpPr>
          <p:nvPr/>
        </p:nvGrpSpPr>
        <p:grpSpPr bwMode="auto">
          <a:xfrm>
            <a:off x="5832475" y="584200"/>
            <a:ext cx="674688" cy="720725"/>
            <a:chOff x="3617" y="402"/>
            <a:chExt cx="425" cy="454"/>
          </a:xfrm>
        </p:grpSpPr>
        <p:sp>
          <p:nvSpPr>
            <p:cNvPr id="743438" name="Text Box 14"/>
            <p:cNvSpPr txBox="1">
              <a:spLocks noChangeArrowheads="1"/>
            </p:cNvSpPr>
            <p:nvPr/>
          </p:nvSpPr>
          <p:spPr bwMode="auto">
            <a:xfrm>
              <a:off x="3617" y="402"/>
              <a:ext cx="425" cy="231"/>
            </a:xfrm>
            <a:prstGeom prst="rect">
              <a:avLst/>
            </a:prstGeom>
            <a:noFill/>
            <a:ln w="9525" algn="ctr">
              <a:noFill/>
              <a:miter lim="800000"/>
              <a:headEnd/>
              <a:tailEnd/>
            </a:ln>
            <a:effectLst/>
          </p:spPr>
          <p:txBody>
            <a:bodyPr>
              <a:spAutoFit/>
            </a:bodyPr>
            <a:lstStyle/>
            <a:p>
              <a:pPr marL="342900" indent="-342900" eaLnBrk="0" fontAlgn="base" hangingPunct="0">
                <a:spcBef>
                  <a:spcPct val="50000"/>
                </a:spcBef>
                <a:spcAft>
                  <a:spcPct val="0"/>
                </a:spcAft>
              </a:pPr>
              <a:r>
                <a:rPr lang="en-US" altLang="zh-CN" b="1">
                  <a:solidFill>
                    <a:srgbClr val="FF3300"/>
                  </a:solidFill>
                  <a:latin typeface="微软雅黑" pitchFamily="34" charset="-122"/>
                  <a:ea typeface="微软雅黑" pitchFamily="34" charset="-122"/>
                </a:rPr>
                <a:t>&amp;y:</a:t>
              </a:r>
            </a:p>
          </p:txBody>
        </p:sp>
        <p:sp>
          <p:nvSpPr>
            <p:cNvPr id="743439" name="Text Box 15"/>
            <p:cNvSpPr txBox="1">
              <a:spLocks noChangeArrowheads="1"/>
            </p:cNvSpPr>
            <p:nvPr/>
          </p:nvSpPr>
          <p:spPr bwMode="auto">
            <a:xfrm>
              <a:off x="3617" y="625"/>
              <a:ext cx="425" cy="231"/>
            </a:xfrm>
            <a:prstGeom prst="rect">
              <a:avLst/>
            </a:prstGeom>
            <a:noFill/>
            <a:ln w="9525" algn="ctr">
              <a:noFill/>
              <a:miter lim="800000"/>
              <a:headEnd/>
              <a:tailEnd/>
            </a:ln>
            <a:effectLst/>
          </p:spPr>
          <p:txBody>
            <a:bodyPr>
              <a:spAutoFit/>
            </a:bodyPr>
            <a:lstStyle/>
            <a:p>
              <a:pPr marL="342900" indent="-342900" eaLnBrk="0" fontAlgn="base" hangingPunct="0">
                <a:spcBef>
                  <a:spcPct val="50000"/>
                </a:spcBef>
                <a:spcAft>
                  <a:spcPct val="0"/>
                </a:spcAft>
              </a:pPr>
              <a:r>
                <a:rPr lang="en-US" altLang="zh-CN" b="1">
                  <a:solidFill>
                    <a:srgbClr val="FF3300"/>
                  </a:solidFill>
                  <a:latin typeface="微软雅黑" pitchFamily="34" charset="-122"/>
                  <a:ea typeface="微软雅黑" pitchFamily="34" charset="-122"/>
                </a:rPr>
                <a:t>&amp;a:</a:t>
              </a:r>
            </a:p>
          </p:txBody>
        </p:sp>
      </p:grpSp>
      <p:grpSp>
        <p:nvGrpSpPr>
          <p:cNvPr id="743440" name="Group 16"/>
          <p:cNvGrpSpPr>
            <a:grpSpLocks/>
          </p:cNvGrpSpPr>
          <p:nvPr/>
        </p:nvGrpSpPr>
        <p:grpSpPr bwMode="auto">
          <a:xfrm>
            <a:off x="8488363" y="539750"/>
            <a:ext cx="539750" cy="1079500"/>
            <a:chOff x="5290" y="374"/>
            <a:chExt cx="340" cy="680"/>
          </a:xfrm>
        </p:grpSpPr>
        <p:sp>
          <p:nvSpPr>
            <p:cNvPr id="743441" name="AutoShape 17"/>
            <p:cNvSpPr>
              <a:spLocks/>
            </p:cNvSpPr>
            <p:nvPr/>
          </p:nvSpPr>
          <p:spPr bwMode="auto">
            <a:xfrm>
              <a:off x="5290" y="374"/>
              <a:ext cx="113" cy="680"/>
            </a:xfrm>
            <a:prstGeom prst="rightBrace">
              <a:avLst>
                <a:gd name="adj1" fmla="val 50147"/>
                <a:gd name="adj2" fmla="val 50000"/>
              </a:avLst>
            </a:prstGeom>
            <a:noFill/>
            <a:ln w="28575">
              <a:solidFill>
                <a:srgbClr val="FF3300"/>
              </a:solidFill>
              <a:round/>
              <a:headEnd/>
              <a:tailEnd/>
            </a:ln>
            <a:effectLst/>
          </p:spPr>
          <p:txBody>
            <a:bodyPr wrap="none" anchor="ct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43442" name="Text Box 18"/>
            <p:cNvSpPr txBox="1">
              <a:spLocks noChangeArrowheads="1"/>
            </p:cNvSpPr>
            <p:nvPr/>
          </p:nvSpPr>
          <p:spPr bwMode="auto">
            <a:xfrm>
              <a:off x="5403" y="601"/>
              <a:ext cx="227" cy="231"/>
            </a:xfrm>
            <a:prstGeom prst="rect">
              <a:avLst/>
            </a:prstGeom>
            <a:noFill/>
            <a:ln w="9525" algn="ctr">
              <a:noFill/>
              <a:miter lim="800000"/>
              <a:headEnd/>
              <a:tailEnd/>
            </a:ln>
            <a:effectLst/>
          </p:spPr>
          <p:txBody>
            <a:bodyPr>
              <a:spAutoFit/>
            </a:bodyPr>
            <a:lstStyle/>
            <a:p>
              <a:pPr marL="342900" indent="-342900" eaLnBrk="0" fontAlgn="base" hangingPunct="0">
                <a:spcBef>
                  <a:spcPct val="50000"/>
                </a:spcBef>
                <a:spcAft>
                  <a:spcPct val="0"/>
                </a:spcAft>
              </a:pPr>
              <a:r>
                <a:rPr lang="en-US" altLang="zh-CN" b="1">
                  <a:solidFill>
                    <a:srgbClr val="FF3300"/>
                  </a:solidFill>
                  <a:latin typeface="微软雅黑" pitchFamily="34" charset="-122"/>
                  <a:ea typeface="微软雅黑" pitchFamily="34" charset="-122"/>
                </a:rPr>
                <a:t>P</a:t>
              </a:r>
            </a:p>
          </p:txBody>
        </p:sp>
      </p:grpSp>
      <p:grpSp>
        <p:nvGrpSpPr>
          <p:cNvPr id="743443" name="Group 19"/>
          <p:cNvGrpSpPr>
            <a:grpSpLocks/>
          </p:cNvGrpSpPr>
          <p:nvPr/>
        </p:nvGrpSpPr>
        <p:grpSpPr bwMode="auto">
          <a:xfrm>
            <a:off x="8488363" y="1754188"/>
            <a:ext cx="539750" cy="1371600"/>
            <a:chOff x="5290" y="1139"/>
            <a:chExt cx="340" cy="864"/>
          </a:xfrm>
        </p:grpSpPr>
        <p:sp>
          <p:nvSpPr>
            <p:cNvPr id="743444" name="AutoShape 20"/>
            <p:cNvSpPr>
              <a:spLocks/>
            </p:cNvSpPr>
            <p:nvPr/>
          </p:nvSpPr>
          <p:spPr bwMode="auto">
            <a:xfrm>
              <a:off x="5290" y="1139"/>
              <a:ext cx="113" cy="794"/>
            </a:xfrm>
            <a:prstGeom prst="rightBrace">
              <a:avLst>
                <a:gd name="adj1" fmla="val 58555"/>
                <a:gd name="adj2" fmla="val 50000"/>
              </a:avLst>
            </a:prstGeom>
            <a:noFill/>
            <a:ln w="28575">
              <a:solidFill>
                <a:srgbClr val="FF3300"/>
              </a:solidFill>
              <a:round/>
              <a:headEnd/>
              <a:tailEnd/>
            </a:ln>
            <a:effectLst/>
          </p:spPr>
          <p:txBody>
            <a:bodyPr wrap="none" anchor="ct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43445" name="Text Box 21"/>
            <p:cNvSpPr txBox="1">
              <a:spLocks noChangeArrowheads="1"/>
            </p:cNvSpPr>
            <p:nvPr/>
          </p:nvSpPr>
          <p:spPr bwMode="auto">
            <a:xfrm>
              <a:off x="5341" y="1253"/>
              <a:ext cx="289" cy="750"/>
            </a:xfrm>
            <a:prstGeom prst="rect">
              <a:avLst/>
            </a:prstGeom>
            <a:noFill/>
            <a:ln w="9525" algn="ctr">
              <a:noFill/>
              <a:miter lim="800000"/>
              <a:headEnd/>
              <a:tailEnd/>
            </a:ln>
            <a:effectLst/>
          </p:spPr>
          <p:txBody>
            <a:bodyPr vert="eaVert">
              <a:spAutoFit/>
            </a:bodyPr>
            <a:lstStyle/>
            <a:p>
              <a:pPr marL="342900" indent="-342900" eaLnBrk="0" fontAlgn="base" hangingPunct="0">
                <a:spcBef>
                  <a:spcPct val="50000"/>
                </a:spcBef>
                <a:spcAft>
                  <a:spcPct val="0"/>
                </a:spcAft>
              </a:pPr>
              <a:r>
                <a:rPr lang="en-US" altLang="zh-CN" b="1">
                  <a:solidFill>
                    <a:srgbClr val="FF3300"/>
                  </a:solidFill>
                  <a:latin typeface="微软雅黑" pitchFamily="34" charset="-122"/>
                  <a:ea typeface="微软雅黑" pitchFamily="34" charset="-122"/>
                </a:rPr>
                <a:t>caller</a:t>
              </a:r>
            </a:p>
          </p:txBody>
        </p:sp>
      </p:grpSp>
      <p:sp>
        <p:nvSpPr>
          <p:cNvPr id="743446" name="Text Box 22"/>
          <p:cNvSpPr txBox="1">
            <a:spLocks noChangeArrowheads="1"/>
          </p:cNvSpPr>
          <p:nvPr/>
        </p:nvSpPr>
        <p:spPr bwMode="auto">
          <a:xfrm>
            <a:off x="1827213" y="1943100"/>
            <a:ext cx="1304925" cy="366713"/>
          </a:xfrm>
          <a:prstGeom prst="rect">
            <a:avLst/>
          </a:prstGeom>
          <a:noFill/>
          <a:ln w="9525" algn="ctr">
            <a:noFill/>
            <a:miter lim="800000"/>
            <a:headEnd/>
            <a:tailEnd/>
          </a:ln>
          <a:effectLst/>
        </p:spPr>
        <p:txBody>
          <a:bodyPr>
            <a:spAutoFit/>
          </a:bodyPr>
          <a:lstStyle/>
          <a:p>
            <a:pPr marL="342900" indent="-342900" eaLnBrk="0" fontAlgn="base" hangingPunct="0">
              <a:spcBef>
                <a:spcPct val="50000"/>
              </a:spcBef>
              <a:spcAft>
                <a:spcPct val="0"/>
              </a:spcAft>
            </a:pPr>
            <a:r>
              <a:rPr lang="en-US" altLang="zh-CN" b="1">
                <a:solidFill>
                  <a:srgbClr val="FF3300"/>
                </a:solidFill>
                <a:latin typeface="微软雅黑" pitchFamily="34" charset="-122"/>
                <a:ea typeface="微软雅黑" pitchFamily="34" charset="-122"/>
              </a:rPr>
              <a:t>100   200</a:t>
            </a:r>
          </a:p>
        </p:txBody>
      </p:sp>
      <p:sp>
        <p:nvSpPr>
          <p:cNvPr id="743447" name="Text Box 23"/>
          <p:cNvSpPr txBox="1">
            <a:spLocks noChangeArrowheads="1"/>
          </p:cNvSpPr>
          <p:nvPr/>
        </p:nvSpPr>
        <p:spPr bwMode="auto">
          <a:xfrm>
            <a:off x="7048500" y="630238"/>
            <a:ext cx="809625" cy="274637"/>
          </a:xfrm>
          <a:prstGeom prst="rect">
            <a:avLst/>
          </a:prstGeom>
          <a:solidFill>
            <a:schemeClr val="bg1"/>
          </a:solidFill>
          <a:ln w="9525" algn="ctr">
            <a:noFill/>
            <a:miter lim="800000"/>
            <a:headEnd/>
            <a:tailEnd/>
          </a:ln>
          <a:effectLst/>
        </p:spPr>
        <p:txBody>
          <a:bodyPr tIns="0" bIns="0">
            <a:spAutoFit/>
          </a:bodyPr>
          <a:lstStyle/>
          <a:p>
            <a:pPr marL="342900" indent="-342900" eaLnBrk="0" fontAlgn="base" hangingPunct="0">
              <a:spcBef>
                <a:spcPct val="50000"/>
              </a:spcBef>
              <a:spcAft>
                <a:spcPct val="0"/>
              </a:spcAft>
            </a:pPr>
            <a:r>
              <a:rPr lang="en-US" altLang="zh-CN" b="1">
                <a:solidFill>
                  <a:srgbClr val="FF3300"/>
                </a:solidFill>
                <a:latin typeface="微软雅黑" pitchFamily="34" charset="-122"/>
                <a:ea typeface="微软雅黑" pitchFamily="34" charset="-122"/>
              </a:rPr>
              <a:t>300</a:t>
            </a:r>
          </a:p>
        </p:txBody>
      </p:sp>
      <p:sp>
        <p:nvSpPr>
          <p:cNvPr id="743448" name="Line 24"/>
          <p:cNvSpPr>
            <a:spLocks noChangeShapeType="1"/>
          </p:cNvSpPr>
          <p:nvPr/>
        </p:nvSpPr>
        <p:spPr bwMode="auto">
          <a:xfrm flipV="1">
            <a:off x="2097088" y="819150"/>
            <a:ext cx="4995862" cy="854075"/>
          </a:xfrm>
          <a:prstGeom prst="line">
            <a:avLst/>
          </a:prstGeom>
          <a:noFill/>
          <a:ln w="38100">
            <a:solidFill>
              <a:srgbClr val="FF3300"/>
            </a:solidFill>
            <a:round/>
            <a:headEnd/>
            <a:tailEnd type="triangle" w="med" len="me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43449" name="Rectangle 25"/>
          <p:cNvSpPr>
            <a:spLocks noChangeArrowheads="1"/>
          </p:cNvSpPr>
          <p:nvPr/>
        </p:nvSpPr>
        <p:spPr bwMode="auto">
          <a:xfrm>
            <a:off x="2862263" y="4689475"/>
            <a:ext cx="4298950" cy="366713"/>
          </a:xfrm>
          <a:prstGeom prst="rect">
            <a:avLst/>
          </a:prstGeom>
          <a:noFill/>
          <a:ln w="9525" algn="ctr">
            <a:noFill/>
            <a:miter lim="800000"/>
            <a:headEnd/>
            <a:tailEnd/>
          </a:ln>
          <a:effectLst/>
        </p:spPr>
        <p:txBody>
          <a:bodyPr wrap="none">
            <a:spAutoFit/>
          </a:bodyPr>
          <a:lstStyle/>
          <a:p>
            <a:pPr marL="342900" indent="-342900" eaLnBrk="0" fontAlgn="base" hangingPunct="0">
              <a:spcBef>
                <a:spcPct val="50000"/>
              </a:spcBef>
              <a:spcAft>
                <a:spcPct val="0"/>
              </a:spcAft>
            </a:pPr>
            <a:r>
              <a:rPr lang="zh-CN" altLang="en-US" b="1">
                <a:solidFill>
                  <a:srgbClr val="FF3300"/>
                </a:solidFill>
                <a:latin typeface="微软雅黑" pitchFamily="34" charset="-122"/>
                <a:ea typeface="微软雅黑" pitchFamily="34" charset="-122"/>
              </a:rPr>
              <a:t>前者按值、后者按地址。一定是一个地址</a:t>
            </a:r>
          </a:p>
        </p:txBody>
      </p:sp>
      <p:sp>
        <p:nvSpPr>
          <p:cNvPr id="743450" name="Rectangle 26"/>
          <p:cNvSpPr>
            <a:spLocks noChangeArrowheads="1"/>
          </p:cNvSpPr>
          <p:nvPr/>
        </p:nvSpPr>
        <p:spPr bwMode="auto">
          <a:xfrm>
            <a:off x="566738" y="5499100"/>
            <a:ext cx="8147050" cy="366713"/>
          </a:xfrm>
          <a:prstGeom prst="rect">
            <a:avLst/>
          </a:prstGeom>
          <a:noFill/>
          <a:ln w="9525" algn="ctr">
            <a:noFill/>
            <a:miter lim="800000"/>
            <a:headEnd/>
            <a:tailEnd/>
          </a:ln>
          <a:effectLst/>
        </p:spPr>
        <p:txBody>
          <a:bodyPr>
            <a:spAutoFit/>
          </a:bodyPr>
          <a:lstStyle/>
          <a:p>
            <a:pPr marL="342900" indent="-342900" eaLnBrk="0" fontAlgn="base" hangingPunct="0">
              <a:spcBef>
                <a:spcPct val="50000"/>
              </a:spcBef>
              <a:spcAft>
                <a:spcPct val="0"/>
              </a:spcAft>
            </a:pPr>
            <a:r>
              <a:rPr lang="zh-CN" altLang="en-US" b="1">
                <a:solidFill>
                  <a:srgbClr val="FF3300"/>
                </a:solidFill>
                <a:latin typeface="微软雅黑" pitchFamily="34" charset="-122"/>
                <a:ea typeface="微软雅黑" pitchFamily="34" charset="-122"/>
              </a:rPr>
              <a:t>第</a:t>
            </a:r>
            <a:r>
              <a:rPr lang="en-US" altLang="zh-CN" b="1">
                <a:solidFill>
                  <a:srgbClr val="FF3300"/>
                </a:solidFill>
                <a:latin typeface="微软雅黑" pitchFamily="34" charset="-122"/>
                <a:ea typeface="微软雅黑" pitchFamily="34" charset="-122"/>
              </a:rPr>
              <a:t>10</a:t>
            </a:r>
            <a:r>
              <a:rPr lang="zh-CN" altLang="en-US" b="1">
                <a:solidFill>
                  <a:srgbClr val="FF3300"/>
                </a:solidFill>
                <a:latin typeface="微软雅黑" pitchFamily="34" charset="-122"/>
                <a:ea typeface="微软雅黑" pitchFamily="34" charset="-122"/>
              </a:rPr>
              <a:t>行执行后，</a:t>
            </a:r>
            <a:r>
              <a:rPr lang="en-US" altLang="zh-CN" b="1">
                <a:solidFill>
                  <a:srgbClr val="FF3300"/>
                </a:solidFill>
                <a:latin typeface="微软雅黑" pitchFamily="34" charset="-122"/>
                <a:ea typeface="微软雅黑" pitchFamily="34" charset="-122"/>
              </a:rPr>
              <a:t>P</a:t>
            </a:r>
            <a:r>
              <a:rPr lang="zh-CN" altLang="en-US" b="1">
                <a:solidFill>
                  <a:srgbClr val="FF3300"/>
                </a:solidFill>
                <a:latin typeface="微软雅黑" pitchFamily="34" charset="-122"/>
                <a:ea typeface="微软雅黑" pitchFamily="34" charset="-122"/>
              </a:rPr>
              <a:t>帧中</a:t>
            </a:r>
            <a:r>
              <a:rPr lang="en-US" altLang="zh-CN" b="1">
                <a:solidFill>
                  <a:srgbClr val="FF3300"/>
                </a:solidFill>
                <a:latin typeface="微软雅黑" pitchFamily="34" charset="-122"/>
                <a:ea typeface="微软雅黑" pitchFamily="34" charset="-122"/>
              </a:rPr>
              <a:t>200</a:t>
            </a:r>
            <a:r>
              <a:rPr lang="zh-CN" altLang="en-US" b="1">
                <a:solidFill>
                  <a:srgbClr val="FF3300"/>
                </a:solidFill>
                <a:latin typeface="微软雅黑" pitchFamily="34" charset="-122"/>
                <a:ea typeface="微软雅黑" pitchFamily="34" charset="-122"/>
              </a:rPr>
              <a:t>变成</a:t>
            </a:r>
            <a:r>
              <a:rPr lang="en-US" altLang="zh-CN" b="1">
                <a:solidFill>
                  <a:srgbClr val="FF3300"/>
                </a:solidFill>
                <a:latin typeface="微软雅黑" pitchFamily="34" charset="-122"/>
                <a:ea typeface="微软雅黑" pitchFamily="34" charset="-122"/>
              </a:rPr>
              <a:t>300</a:t>
            </a:r>
            <a:r>
              <a:rPr lang="zh-CN" altLang="en-US" b="1">
                <a:solidFill>
                  <a:srgbClr val="FF3300"/>
                </a:solidFill>
                <a:latin typeface="微软雅黑" pitchFamily="34" charset="-122"/>
                <a:ea typeface="微软雅黑" pitchFamily="34" charset="-122"/>
              </a:rPr>
              <a:t>，</a:t>
            </a:r>
            <a:r>
              <a:rPr lang="en-US" altLang="zh-CN" b="1">
                <a:solidFill>
                  <a:srgbClr val="FF3300"/>
                </a:solidFill>
                <a:latin typeface="微软雅黑" pitchFamily="34" charset="-122"/>
                <a:ea typeface="微软雅黑" pitchFamily="34" charset="-122"/>
              </a:rPr>
              <a:t>test</a:t>
            </a:r>
            <a:r>
              <a:rPr lang="zh-CN" altLang="en-US" b="1">
                <a:solidFill>
                  <a:srgbClr val="FF3300"/>
                </a:solidFill>
                <a:latin typeface="微软雅黑" pitchFamily="34" charset="-122"/>
                <a:ea typeface="微软雅黑" pitchFamily="34" charset="-122"/>
              </a:rPr>
              <a:t>退帧后，</a:t>
            </a:r>
            <a:r>
              <a:rPr lang="en-US" altLang="zh-CN" b="1">
                <a:solidFill>
                  <a:srgbClr val="FF3300"/>
                </a:solidFill>
                <a:latin typeface="微软雅黑" pitchFamily="34" charset="-122"/>
                <a:ea typeface="微软雅黑" pitchFamily="34" charset="-122"/>
              </a:rPr>
              <a:t>caller</a:t>
            </a:r>
            <a:r>
              <a:rPr lang="zh-CN" altLang="en-US" b="1">
                <a:solidFill>
                  <a:srgbClr val="FF3300"/>
                </a:solidFill>
                <a:latin typeface="微软雅黑" pitchFamily="34" charset="-122"/>
                <a:ea typeface="微软雅黑" pitchFamily="34" charset="-122"/>
              </a:rPr>
              <a:t>中通过</a:t>
            </a:r>
            <a:r>
              <a:rPr lang="en-US" altLang="zh-CN" b="1">
                <a:solidFill>
                  <a:srgbClr val="FF3300"/>
                </a:solidFill>
                <a:latin typeface="微软雅黑" pitchFamily="34" charset="-122"/>
                <a:ea typeface="微软雅黑" pitchFamily="34" charset="-122"/>
              </a:rPr>
              <a:t>y</a:t>
            </a:r>
            <a:r>
              <a:rPr lang="zh-CN" altLang="en-US" b="1">
                <a:solidFill>
                  <a:srgbClr val="FF3300"/>
                </a:solidFill>
                <a:latin typeface="微软雅黑" pitchFamily="34" charset="-122"/>
                <a:ea typeface="微软雅黑" pitchFamily="34" charset="-122"/>
              </a:rPr>
              <a:t>引用该值</a:t>
            </a:r>
            <a:r>
              <a:rPr lang="en-US" altLang="zh-CN" b="1">
                <a:solidFill>
                  <a:srgbClr val="FF3300"/>
                </a:solidFill>
                <a:latin typeface="微软雅黑" pitchFamily="34" charset="-122"/>
                <a:ea typeface="微软雅黑" pitchFamily="34" charset="-122"/>
              </a:rPr>
              <a:t>300</a:t>
            </a:r>
          </a:p>
        </p:txBody>
      </p:sp>
      <p:sp>
        <p:nvSpPr>
          <p:cNvPr id="743451" name="Rectangle 27"/>
          <p:cNvSpPr>
            <a:spLocks noChangeArrowheads="1"/>
          </p:cNvSpPr>
          <p:nvPr/>
        </p:nvSpPr>
        <p:spPr bwMode="auto">
          <a:xfrm>
            <a:off x="522288" y="6257925"/>
            <a:ext cx="8415337" cy="366713"/>
          </a:xfrm>
          <a:prstGeom prst="rect">
            <a:avLst/>
          </a:prstGeom>
          <a:noFill/>
          <a:ln w="9525" algn="ctr">
            <a:noFill/>
            <a:miter lim="800000"/>
            <a:headEnd/>
            <a:tailEnd/>
          </a:ln>
          <a:effectLst/>
        </p:spPr>
        <p:txBody>
          <a:bodyPr>
            <a:spAutoFit/>
          </a:bodyPr>
          <a:lstStyle/>
          <a:p>
            <a:pPr marL="342900" indent="-342900" eaLnBrk="0" fontAlgn="base" hangingPunct="0">
              <a:spcBef>
                <a:spcPct val="50000"/>
              </a:spcBef>
              <a:spcAft>
                <a:spcPct val="0"/>
              </a:spcAft>
            </a:pPr>
            <a:r>
              <a:rPr lang="zh-CN" altLang="en-US" b="1">
                <a:solidFill>
                  <a:srgbClr val="FF3300"/>
                </a:solidFill>
                <a:latin typeface="微软雅黑" pitchFamily="34" charset="-122"/>
                <a:ea typeface="微软雅黑" pitchFamily="34" charset="-122"/>
              </a:rPr>
              <a:t>第</a:t>
            </a:r>
            <a:r>
              <a:rPr lang="en-US" altLang="zh-CN" b="1">
                <a:solidFill>
                  <a:srgbClr val="FF3300"/>
                </a:solidFill>
                <a:latin typeface="微软雅黑" pitchFamily="34" charset="-122"/>
                <a:ea typeface="微软雅黑" pitchFamily="34" charset="-122"/>
              </a:rPr>
              <a:t>11</a:t>
            </a:r>
            <a:r>
              <a:rPr lang="zh-CN" altLang="en-US" b="1">
                <a:solidFill>
                  <a:srgbClr val="FF3300"/>
                </a:solidFill>
                <a:latin typeface="微软雅黑" pitchFamily="34" charset="-122"/>
                <a:ea typeface="微软雅黑" pitchFamily="34" charset="-122"/>
              </a:rPr>
              <a:t>行执行后</a:t>
            </a:r>
            <a:r>
              <a:rPr lang="en-US" altLang="zh-CN" b="1">
                <a:solidFill>
                  <a:srgbClr val="FF3300"/>
                </a:solidFill>
                <a:latin typeface="微软雅黑" pitchFamily="34" charset="-122"/>
                <a:ea typeface="微软雅黑" pitchFamily="34" charset="-122"/>
              </a:rPr>
              <a:t>caller</a:t>
            </a:r>
            <a:r>
              <a:rPr lang="zh-CN" altLang="en-US" b="1">
                <a:solidFill>
                  <a:srgbClr val="FF3300"/>
                </a:solidFill>
                <a:latin typeface="微软雅黑" pitchFamily="34" charset="-122"/>
                <a:ea typeface="微软雅黑" pitchFamily="34" charset="-122"/>
              </a:rPr>
              <a:t>退帧并返回</a:t>
            </a:r>
            <a:r>
              <a:rPr lang="en-US" altLang="zh-CN" b="1">
                <a:solidFill>
                  <a:srgbClr val="FF3300"/>
                </a:solidFill>
                <a:latin typeface="微软雅黑" pitchFamily="34" charset="-122"/>
                <a:ea typeface="微软雅黑" pitchFamily="34" charset="-122"/>
              </a:rPr>
              <a:t>P</a:t>
            </a:r>
            <a:r>
              <a:rPr lang="zh-CN" altLang="en-US" b="1">
                <a:solidFill>
                  <a:srgbClr val="FF3300"/>
                </a:solidFill>
                <a:latin typeface="微软雅黑" pitchFamily="34" charset="-122"/>
                <a:ea typeface="微软雅黑" pitchFamily="34" charset="-122"/>
              </a:rPr>
              <a:t>，因</a:t>
            </a:r>
            <a:r>
              <a:rPr lang="en-US" altLang="zh-CN" b="1">
                <a:solidFill>
                  <a:srgbClr val="FF3300"/>
                </a:solidFill>
                <a:latin typeface="微软雅黑" pitchFamily="34" charset="-122"/>
                <a:ea typeface="微软雅黑" pitchFamily="34" charset="-122"/>
              </a:rPr>
              <a:t>P</a:t>
            </a:r>
            <a:r>
              <a:rPr lang="zh-CN" altLang="en-US" b="1">
                <a:solidFill>
                  <a:srgbClr val="FF3300"/>
                </a:solidFill>
                <a:latin typeface="微软雅黑" pitchFamily="34" charset="-122"/>
                <a:ea typeface="微软雅黑" pitchFamily="34" charset="-122"/>
              </a:rPr>
              <a:t>中无变量与之对应，故无法引用该值</a:t>
            </a:r>
            <a:r>
              <a:rPr lang="en-US" altLang="zh-CN" b="1">
                <a:solidFill>
                  <a:srgbClr val="FF3300"/>
                </a:solidFill>
                <a:latin typeface="微软雅黑" pitchFamily="34" charset="-122"/>
                <a:ea typeface="微软雅黑" pitchFamily="34" charset="-122"/>
              </a:rPr>
              <a:t>300</a:t>
            </a:r>
          </a:p>
        </p:txBody>
      </p:sp>
      <p:grpSp>
        <p:nvGrpSpPr>
          <p:cNvPr id="743454" name="Group 30"/>
          <p:cNvGrpSpPr>
            <a:grpSpLocks/>
          </p:cNvGrpSpPr>
          <p:nvPr/>
        </p:nvGrpSpPr>
        <p:grpSpPr bwMode="auto">
          <a:xfrm>
            <a:off x="2501900" y="3114675"/>
            <a:ext cx="4679950" cy="2428875"/>
            <a:chOff x="1718" y="1962"/>
            <a:chExt cx="2806" cy="1530"/>
          </a:xfrm>
        </p:grpSpPr>
        <p:sp>
          <p:nvSpPr>
            <p:cNvPr id="743452" name="Text Box 28"/>
            <p:cNvSpPr txBox="1">
              <a:spLocks noChangeArrowheads="1"/>
            </p:cNvSpPr>
            <p:nvPr/>
          </p:nvSpPr>
          <p:spPr bwMode="auto">
            <a:xfrm>
              <a:off x="1718" y="1962"/>
              <a:ext cx="1162" cy="231"/>
            </a:xfrm>
            <a:prstGeom prst="rect">
              <a:avLst/>
            </a:prstGeom>
            <a:noFill/>
            <a:ln w="9525" algn="ctr">
              <a:noFill/>
              <a:miter lim="800000"/>
              <a:headEnd/>
              <a:tailEnd/>
            </a:ln>
            <a:effectLst/>
          </p:spPr>
          <p:txBody>
            <a:bodyPr>
              <a:spAutoFit/>
            </a:bodyPr>
            <a:lstStyle/>
            <a:p>
              <a:pPr marL="342900" indent="-342900" eaLnBrk="0" fontAlgn="base" hangingPunct="0">
                <a:spcBef>
                  <a:spcPct val="50000"/>
                </a:spcBef>
                <a:spcAft>
                  <a:spcPct val="0"/>
                </a:spcAft>
              </a:pPr>
              <a:r>
                <a:rPr lang="zh-CN" altLang="en-US" b="1">
                  <a:solidFill>
                    <a:srgbClr val="3333CC"/>
                  </a:solidFill>
                  <a:latin typeface="微软雅黑" pitchFamily="34" charset="-122"/>
                  <a:ea typeface="微软雅黑" pitchFamily="34" charset="-122"/>
                </a:rPr>
                <a:t>若</a:t>
              </a:r>
              <a:r>
                <a:rPr lang="en-US" altLang="zh-CN" b="1">
                  <a:solidFill>
                    <a:srgbClr val="3333CC"/>
                  </a:solidFill>
                  <a:latin typeface="微软雅黑" pitchFamily="34" charset="-122"/>
                  <a:ea typeface="微软雅黑" pitchFamily="34" charset="-122"/>
                </a:rPr>
                <a:t>return x+y</a:t>
              </a:r>
              <a:r>
                <a:rPr lang="zh-CN" altLang="en-US" b="1">
                  <a:solidFill>
                    <a:srgbClr val="3333CC"/>
                  </a:solidFill>
                  <a:latin typeface="微软雅黑" pitchFamily="34" charset="-122"/>
                  <a:ea typeface="微软雅黑" pitchFamily="34" charset="-122"/>
                </a:rPr>
                <a:t>；</a:t>
              </a:r>
            </a:p>
          </p:txBody>
        </p:sp>
        <p:sp>
          <p:nvSpPr>
            <p:cNvPr id="743453" name="Line 29"/>
            <p:cNvSpPr>
              <a:spLocks noChangeShapeType="1"/>
            </p:cNvSpPr>
            <p:nvPr/>
          </p:nvSpPr>
          <p:spPr bwMode="auto">
            <a:xfrm flipH="1" flipV="1">
              <a:off x="2228" y="2160"/>
              <a:ext cx="2296" cy="1332"/>
            </a:xfrm>
            <a:prstGeom prst="line">
              <a:avLst/>
            </a:prstGeom>
            <a:noFill/>
            <a:ln w="28575">
              <a:solidFill>
                <a:srgbClr val="3333CC"/>
              </a:solidFill>
              <a:round/>
              <a:headEnd/>
              <a:tailEnd type="triangle" w="med" len="me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grpSp>
      <p:sp>
        <p:nvSpPr>
          <p:cNvPr id="743455" name="Text Box 31"/>
          <p:cNvSpPr txBox="1">
            <a:spLocks noChangeArrowheads="1"/>
          </p:cNvSpPr>
          <p:nvPr/>
        </p:nvSpPr>
        <p:spPr bwMode="auto">
          <a:xfrm>
            <a:off x="4122738" y="2889250"/>
            <a:ext cx="1754187" cy="366713"/>
          </a:xfrm>
          <a:prstGeom prst="rect">
            <a:avLst/>
          </a:prstGeom>
          <a:noFill/>
          <a:ln w="9525" algn="ctr">
            <a:noFill/>
            <a:miter lim="800000"/>
            <a:headEnd/>
            <a:tailEnd/>
          </a:ln>
          <a:effectLst/>
        </p:spPr>
        <p:txBody>
          <a:bodyPr>
            <a:spAutoFit/>
          </a:bodyPr>
          <a:lstStyle/>
          <a:p>
            <a:pPr marL="342900" indent="-342900" eaLnBrk="0" fontAlgn="base" hangingPunct="0">
              <a:spcBef>
                <a:spcPct val="50000"/>
              </a:spcBef>
              <a:spcAft>
                <a:spcPct val="0"/>
              </a:spcAft>
            </a:pPr>
            <a:r>
              <a:rPr lang="zh-CN" altLang="en-US" b="1">
                <a:solidFill>
                  <a:srgbClr val="3333CC"/>
                </a:solidFill>
                <a:latin typeface="微软雅黑" pitchFamily="34" charset="-122"/>
                <a:ea typeface="微软雅黑" pitchFamily="34" charset="-122"/>
              </a:rPr>
              <a:t>则函数返回</a:t>
            </a:r>
            <a:r>
              <a:rPr lang="en-US" altLang="zh-CN" b="1">
                <a:solidFill>
                  <a:srgbClr val="3333CC"/>
                </a:solidFill>
                <a:latin typeface="微软雅黑" pitchFamily="34" charset="-122"/>
                <a:ea typeface="微软雅黑" pitchFamily="34" charset="-122"/>
              </a:rPr>
              <a:t>400</a:t>
            </a:r>
          </a:p>
        </p:txBody>
      </p:sp>
    </p:spTree>
    <p:extLst>
      <p:ext uri="{BB962C8B-B14F-4D97-AF65-F5344CB8AC3E}">
        <p14:creationId xmlns:p14="http://schemas.microsoft.com/office/powerpoint/2010/main" val="194236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43428"/>
                                        </p:tgtEl>
                                        <p:attrNameLst>
                                          <p:attrName>style.visibility</p:attrName>
                                        </p:attrNameLst>
                                      </p:cBhvr>
                                      <p:to>
                                        <p:strVal val="visible"/>
                                      </p:to>
                                    </p:set>
                                    <p:animEffect transition="in" filter="blinds(horizontal)">
                                      <p:cBhvr>
                                        <p:cTn id="7" dur="500"/>
                                        <p:tgtEl>
                                          <p:spTgt spid="74342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43446"/>
                                        </p:tgtEl>
                                        <p:attrNameLst>
                                          <p:attrName>style.visibility</p:attrName>
                                        </p:attrNameLst>
                                      </p:cBhvr>
                                      <p:to>
                                        <p:strVal val="visible"/>
                                      </p:to>
                                    </p:set>
                                    <p:animEffect transition="in" filter="blinds(horizontal)">
                                      <p:cBhvr>
                                        <p:cTn id="12" dur="500"/>
                                        <p:tgtEl>
                                          <p:spTgt spid="74344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43449"/>
                                        </p:tgtEl>
                                        <p:attrNameLst>
                                          <p:attrName>style.visibility</p:attrName>
                                        </p:attrNameLst>
                                      </p:cBhvr>
                                      <p:to>
                                        <p:strVal val="visible"/>
                                      </p:to>
                                    </p:set>
                                    <p:animEffect transition="in" filter="blinds(horizontal)">
                                      <p:cBhvr>
                                        <p:cTn id="17" dur="500"/>
                                        <p:tgtEl>
                                          <p:spTgt spid="74344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43432"/>
                                        </p:tgtEl>
                                        <p:attrNameLst>
                                          <p:attrName>style.visibility</p:attrName>
                                        </p:attrNameLst>
                                      </p:cBhvr>
                                      <p:to>
                                        <p:strVal val="visible"/>
                                      </p:to>
                                    </p:set>
                                    <p:animEffect transition="in" filter="blinds(horizontal)">
                                      <p:cBhvr>
                                        <p:cTn id="22" dur="500"/>
                                        <p:tgtEl>
                                          <p:spTgt spid="74343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43433"/>
                                        </p:tgtEl>
                                        <p:attrNameLst>
                                          <p:attrName>style.visibility</p:attrName>
                                        </p:attrNameLst>
                                      </p:cBhvr>
                                      <p:to>
                                        <p:strVal val="visible"/>
                                      </p:to>
                                    </p:set>
                                    <p:animEffect transition="in" filter="blinds(horizontal)">
                                      <p:cBhvr>
                                        <p:cTn id="27" dur="500"/>
                                        <p:tgtEl>
                                          <p:spTgt spid="74343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43434"/>
                                        </p:tgtEl>
                                        <p:attrNameLst>
                                          <p:attrName>style.visibility</p:attrName>
                                        </p:attrNameLst>
                                      </p:cBhvr>
                                      <p:to>
                                        <p:strVal val="visible"/>
                                      </p:to>
                                    </p:set>
                                    <p:animEffect transition="in" filter="blinds(horizontal)">
                                      <p:cBhvr>
                                        <p:cTn id="32" dur="500"/>
                                        <p:tgtEl>
                                          <p:spTgt spid="74343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43435"/>
                                        </p:tgtEl>
                                        <p:attrNameLst>
                                          <p:attrName>style.visibility</p:attrName>
                                        </p:attrNameLst>
                                      </p:cBhvr>
                                      <p:to>
                                        <p:strVal val="visible"/>
                                      </p:to>
                                    </p:set>
                                    <p:animEffect transition="in" filter="blinds(horizontal)">
                                      <p:cBhvr>
                                        <p:cTn id="37" dur="500"/>
                                        <p:tgtEl>
                                          <p:spTgt spid="74343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43436"/>
                                        </p:tgtEl>
                                        <p:attrNameLst>
                                          <p:attrName>style.visibility</p:attrName>
                                        </p:attrNameLst>
                                      </p:cBhvr>
                                      <p:to>
                                        <p:strVal val="visible"/>
                                      </p:to>
                                    </p:set>
                                    <p:animEffect transition="in" filter="blinds(horizontal)">
                                      <p:cBhvr>
                                        <p:cTn id="42" dur="500"/>
                                        <p:tgtEl>
                                          <p:spTgt spid="74343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43440"/>
                                        </p:tgtEl>
                                        <p:attrNameLst>
                                          <p:attrName>style.visibility</p:attrName>
                                        </p:attrNameLst>
                                      </p:cBhvr>
                                      <p:to>
                                        <p:strVal val="visible"/>
                                      </p:to>
                                    </p:set>
                                    <p:animEffect transition="in" filter="blinds(horizontal)">
                                      <p:cBhvr>
                                        <p:cTn id="47" dur="500"/>
                                        <p:tgtEl>
                                          <p:spTgt spid="74344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43437"/>
                                        </p:tgtEl>
                                        <p:attrNameLst>
                                          <p:attrName>style.visibility</p:attrName>
                                        </p:attrNameLst>
                                      </p:cBhvr>
                                      <p:to>
                                        <p:strVal val="visible"/>
                                      </p:to>
                                    </p:set>
                                    <p:animEffect transition="in" filter="blinds(horizontal)">
                                      <p:cBhvr>
                                        <p:cTn id="52" dur="500"/>
                                        <p:tgtEl>
                                          <p:spTgt spid="743437"/>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43443"/>
                                        </p:tgtEl>
                                        <p:attrNameLst>
                                          <p:attrName>style.visibility</p:attrName>
                                        </p:attrNameLst>
                                      </p:cBhvr>
                                      <p:to>
                                        <p:strVal val="visible"/>
                                      </p:to>
                                    </p:set>
                                    <p:animEffect transition="in" filter="blinds(horizontal)">
                                      <p:cBhvr>
                                        <p:cTn id="57" dur="500"/>
                                        <p:tgtEl>
                                          <p:spTgt spid="743443"/>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743447"/>
                                        </p:tgtEl>
                                        <p:attrNameLst>
                                          <p:attrName>style.visibility</p:attrName>
                                        </p:attrNameLst>
                                      </p:cBhvr>
                                      <p:to>
                                        <p:strVal val="visible"/>
                                      </p:to>
                                    </p:set>
                                    <p:animEffect transition="in" filter="blinds(horizontal)">
                                      <p:cBhvr>
                                        <p:cTn id="62" dur="500"/>
                                        <p:tgtEl>
                                          <p:spTgt spid="743447"/>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743448"/>
                                        </p:tgtEl>
                                        <p:attrNameLst>
                                          <p:attrName>style.visibility</p:attrName>
                                        </p:attrNameLst>
                                      </p:cBhvr>
                                      <p:to>
                                        <p:strVal val="visible"/>
                                      </p:to>
                                    </p:set>
                                    <p:animEffect transition="in" filter="blinds(horizontal)">
                                      <p:cBhvr>
                                        <p:cTn id="67" dur="500"/>
                                        <p:tgtEl>
                                          <p:spTgt spid="743448"/>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743450"/>
                                        </p:tgtEl>
                                        <p:attrNameLst>
                                          <p:attrName>style.visibility</p:attrName>
                                        </p:attrNameLst>
                                      </p:cBhvr>
                                      <p:to>
                                        <p:strVal val="visible"/>
                                      </p:to>
                                    </p:set>
                                    <p:animEffect transition="in" filter="blinds(horizontal)">
                                      <p:cBhvr>
                                        <p:cTn id="72" dur="500"/>
                                        <p:tgtEl>
                                          <p:spTgt spid="743450"/>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743454"/>
                                        </p:tgtEl>
                                        <p:attrNameLst>
                                          <p:attrName>style.visibility</p:attrName>
                                        </p:attrNameLst>
                                      </p:cBhvr>
                                      <p:to>
                                        <p:strVal val="visible"/>
                                      </p:to>
                                    </p:set>
                                    <p:animEffect transition="in" filter="blinds(horizontal)">
                                      <p:cBhvr>
                                        <p:cTn id="77" dur="500"/>
                                        <p:tgtEl>
                                          <p:spTgt spid="743454"/>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743455"/>
                                        </p:tgtEl>
                                        <p:attrNameLst>
                                          <p:attrName>style.visibility</p:attrName>
                                        </p:attrNameLst>
                                      </p:cBhvr>
                                      <p:to>
                                        <p:strVal val="visible"/>
                                      </p:to>
                                    </p:set>
                                    <p:animEffect transition="in" filter="blinds(horizontal)">
                                      <p:cBhvr>
                                        <p:cTn id="82" dur="500"/>
                                        <p:tgtEl>
                                          <p:spTgt spid="743455"/>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743451"/>
                                        </p:tgtEl>
                                        <p:attrNameLst>
                                          <p:attrName>style.visibility</p:attrName>
                                        </p:attrNameLst>
                                      </p:cBhvr>
                                      <p:to>
                                        <p:strVal val="visible"/>
                                      </p:to>
                                    </p:set>
                                    <p:animEffect transition="in" filter="blinds(horizontal)">
                                      <p:cBhvr>
                                        <p:cTn id="87" dur="500"/>
                                        <p:tgtEl>
                                          <p:spTgt spid="743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433" grpId="0" animBg="1"/>
      <p:bldP spid="743435" grpId="0" animBg="1"/>
      <p:bldP spid="743446" grpId="0"/>
      <p:bldP spid="743447" grpId="0" animBg="1"/>
      <p:bldP spid="743448" grpId="0" animBg="1"/>
      <p:bldP spid="743449" grpId="0"/>
      <p:bldP spid="743450" grpId="0"/>
      <p:bldP spid="743451" grpId="0"/>
      <p:bldP spid="74345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2"/>
          <p:cNvSpPr>
            <a:spLocks noGrp="1" noChangeArrowheads="1"/>
          </p:cNvSpPr>
          <p:nvPr>
            <p:ph type="title"/>
          </p:nvPr>
        </p:nvSpPr>
        <p:spPr>
          <a:xfrm>
            <a:off x="457200" y="53975"/>
            <a:ext cx="8229600" cy="561975"/>
          </a:xfrm>
        </p:spPr>
        <p:txBody>
          <a:bodyPr/>
          <a:lstStyle/>
          <a:p>
            <a:r>
              <a:rPr lang="zh-CN" altLang="en-US"/>
              <a:t>逆向工程举例</a:t>
            </a:r>
          </a:p>
        </p:txBody>
      </p:sp>
      <p:sp>
        <p:nvSpPr>
          <p:cNvPr id="805891" name="Rectangle 3"/>
          <p:cNvSpPr>
            <a:spLocks noChangeArrowheads="1"/>
          </p:cNvSpPr>
          <p:nvPr/>
        </p:nvSpPr>
        <p:spPr bwMode="auto">
          <a:xfrm>
            <a:off x="5472113" y="684213"/>
            <a:ext cx="3508375" cy="3387725"/>
          </a:xfrm>
          <a:prstGeom prst="rect">
            <a:avLst/>
          </a:prstGeom>
          <a:noFill/>
          <a:ln w="9525">
            <a:noFill/>
            <a:miter lim="800000"/>
            <a:headEnd/>
            <a:tailEnd/>
          </a:ln>
          <a:effectLst/>
        </p:spPr>
        <p:txBody>
          <a:bodyPr anchor="ctr">
            <a:spAutoFit/>
          </a:bodyPr>
          <a:lstStyle/>
          <a:p>
            <a:pPr fontAlgn="base">
              <a:spcBef>
                <a:spcPct val="0"/>
              </a:spcBef>
              <a:spcAft>
                <a:spcPct val="0"/>
              </a:spcAft>
              <a:tabLst>
                <a:tab pos="542925" algn="l"/>
              </a:tabLst>
            </a:pPr>
            <a:r>
              <a:rPr lang="zh-CN" altLang="en-US">
                <a:solidFill>
                  <a:srgbClr val="000000"/>
                </a:solidFill>
              </a:rPr>
              <a:t>  </a:t>
            </a:r>
            <a:r>
              <a:rPr lang="en-US" altLang="zh-CN" b="1">
                <a:solidFill>
                  <a:srgbClr val="000000"/>
                </a:solidFill>
                <a:latin typeface="微软雅黑" pitchFamily="34" charset="-122"/>
                <a:ea typeface="微软雅黑" pitchFamily="34" charset="-122"/>
              </a:rPr>
              <a:t>movl  	8(%ebp), %ebx</a:t>
            </a:r>
          </a:p>
          <a:p>
            <a:pPr fontAlgn="base">
              <a:spcBef>
                <a:spcPct val="0"/>
              </a:spcBef>
              <a:spcAft>
                <a:spcPct val="0"/>
              </a:spcAft>
              <a:tabLst>
                <a:tab pos="542925" algn="l"/>
              </a:tabLst>
            </a:pPr>
            <a:r>
              <a:rPr lang="en-US" altLang="zh-CN" b="1">
                <a:solidFill>
                  <a:srgbClr val="000000"/>
                </a:solidFill>
                <a:latin typeface="微软雅黑" pitchFamily="34" charset="-122"/>
                <a:ea typeface="微软雅黑" pitchFamily="34" charset="-122"/>
              </a:rPr>
              <a:t>  movl  	$0, %eax</a:t>
            </a:r>
          </a:p>
          <a:p>
            <a:pPr fontAlgn="base">
              <a:spcBef>
                <a:spcPct val="0"/>
              </a:spcBef>
              <a:spcAft>
                <a:spcPct val="0"/>
              </a:spcAft>
              <a:tabLst>
                <a:tab pos="542925" algn="l"/>
              </a:tabLst>
            </a:pPr>
            <a:r>
              <a:rPr lang="en-US" altLang="zh-CN" b="1">
                <a:solidFill>
                  <a:srgbClr val="000000"/>
                </a:solidFill>
                <a:latin typeface="微软雅黑" pitchFamily="34" charset="-122"/>
                <a:ea typeface="微软雅黑" pitchFamily="34" charset="-122"/>
              </a:rPr>
              <a:t>  movl  	$0, %ecx</a:t>
            </a:r>
          </a:p>
          <a:p>
            <a:pPr fontAlgn="base">
              <a:spcBef>
                <a:spcPct val="0"/>
              </a:spcBef>
              <a:spcAft>
                <a:spcPct val="0"/>
              </a:spcAft>
              <a:tabLst>
                <a:tab pos="542925" algn="l"/>
              </a:tabLst>
            </a:pPr>
            <a:r>
              <a:rPr lang="en-US" altLang="zh-CN" b="1">
                <a:solidFill>
                  <a:srgbClr val="000000"/>
                </a:solidFill>
                <a:latin typeface="微软雅黑" pitchFamily="34" charset="-122"/>
                <a:ea typeface="微软雅黑" pitchFamily="34" charset="-122"/>
              </a:rPr>
              <a:t>.L12:</a:t>
            </a:r>
          </a:p>
          <a:p>
            <a:pPr fontAlgn="base">
              <a:spcBef>
                <a:spcPct val="0"/>
              </a:spcBef>
              <a:spcAft>
                <a:spcPct val="0"/>
              </a:spcAft>
              <a:tabLst>
                <a:tab pos="542925" algn="l"/>
              </a:tabLst>
            </a:pPr>
            <a:r>
              <a:rPr lang="en-US" altLang="zh-CN" b="1">
                <a:solidFill>
                  <a:srgbClr val="000000"/>
                </a:solidFill>
                <a:latin typeface="微软雅黑" pitchFamily="34" charset="-122"/>
                <a:ea typeface="微软雅黑" pitchFamily="34" charset="-122"/>
              </a:rPr>
              <a:t>  </a:t>
            </a:r>
            <a:r>
              <a:rPr lang="en-US" altLang="zh-CN" b="1">
                <a:solidFill>
                  <a:srgbClr val="0000FF"/>
                </a:solidFill>
                <a:latin typeface="微软雅黑" pitchFamily="34" charset="-122"/>
                <a:ea typeface="微软雅黑" pitchFamily="34" charset="-122"/>
              </a:rPr>
              <a:t>leal   	(%eax,%eax), %edx</a:t>
            </a:r>
          </a:p>
          <a:p>
            <a:pPr fontAlgn="base">
              <a:spcBef>
                <a:spcPct val="0"/>
              </a:spcBef>
              <a:spcAft>
                <a:spcPct val="0"/>
              </a:spcAft>
              <a:tabLst>
                <a:tab pos="542925" algn="l"/>
              </a:tabLst>
            </a:pPr>
            <a:r>
              <a:rPr lang="en-US" altLang="zh-CN" b="1">
                <a:solidFill>
                  <a:srgbClr val="0000FF"/>
                </a:solidFill>
                <a:latin typeface="微软雅黑" pitchFamily="34" charset="-122"/>
                <a:ea typeface="微软雅黑" pitchFamily="34" charset="-122"/>
              </a:rPr>
              <a:t>  movl  	%ebx, %eax</a:t>
            </a:r>
          </a:p>
          <a:p>
            <a:pPr fontAlgn="base">
              <a:spcBef>
                <a:spcPct val="0"/>
              </a:spcBef>
              <a:spcAft>
                <a:spcPct val="0"/>
              </a:spcAft>
              <a:tabLst>
                <a:tab pos="542925" algn="l"/>
              </a:tabLst>
            </a:pPr>
            <a:r>
              <a:rPr lang="en-US" altLang="zh-CN" b="1">
                <a:solidFill>
                  <a:srgbClr val="0000FF"/>
                </a:solidFill>
                <a:latin typeface="微软雅黑" pitchFamily="34" charset="-122"/>
                <a:ea typeface="微软雅黑" pitchFamily="34" charset="-122"/>
              </a:rPr>
              <a:t>  andl  	$1, %eax</a:t>
            </a:r>
          </a:p>
          <a:p>
            <a:pPr fontAlgn="base">
              <a:spcBef>
                <a:spcPct val="0"/>
              </a:spcBef>
              <a:spcAft>
                <a:spcPct val="0"/>
              </a:spcAft>
              <a:tabLst>
                <a:tab pos="542925" algn="l"/>
              </a:tabLst>
            </a:pPr>
            <a:r>
              <a:rPr lang="en-US" altLang="zh-CN" b="1">
                <a:solidFill>
                  <a:srgbClr val="0000FF"/>
                </a:solidFill>
                <a:latin typeface="微软雅黑" pitchFamily="34" charset="-122"/>
                <a:ea typeface="微软雅黑" pitchFamily="34" charset="-122"/>
              </a:rPr>
              <a:t>  orl       %edx, %eax</a:t>
            </a:r>
          </a:p>
          <a:p>
            <a:pPr fontAlgn="base">
              <a:spcBef>
                <a:spcPct val="0"/>
              </a:spcBef>
              <a:spcAft>
                <a:spcPct val="0"/>
              </a:spcAft>
              <a:tabLst>
                <a:tab pos="542925" algn="l"/>
              </a:tabLst>
            </a:pPr>
            <a:r>
              <a:rPr lang="en-US" altLang="zh-CN" b="1">
                <a:solidFill>
                  <a:srgbClr val="0000FF"/>
                </a:solidFill>
                <a:latin typeface="微软雅黑" pitchFamily="34" charset="-122"/>
                <a:ea typeface="微软雅黑" pitchFamily="34" charset="-122"/>
              </a:rPr>
              <a:t>  shrl     %ebx</a:t>
            </a:r>
            <a:r>
              <a:rPr lang="en-US" altLang="zh-CN" b="1">
                <a:solidFill>
                  <a:srgbClr val="000000"/>
                </a:solidFill>
                <a:latin typeface="微软雅黑" pitchFamily="34" charset="-122"/>
                <a:ea typeface="微软雅黑" pitchFamily="34" charset="-122"/>
              </a:rPr>
              <a:t>  </a:t>
            </a:r>
          </a:p>
          <a:p>
            <a:pPr fontAlgn="base">
              <a:spcBef>
                <a:spcPct val="0"/>
              </a:spcBef>
              <a:spcAft>
                <a:spcPct val="0"/>
              </a:spcAft>
              <a:tabLst>
                <a:tab pos="542925" algn="l"/>
              </a:tabLst>
            </a:pPr>
            <a:r>
              <a:rPr lang="en-US" altLang="zh-CN" b="1">
                <a:solidFill>
                  <a:srgbClr val="000000"/>
                </a:solidFill>
                <a:latin typeface="微软雅黑" pitchFamily="34" charset="-122"/>
                <a:ea typeface="微软雅黑" pitchFamily="34" charset="-122"/>
              </a:rPr>
              <a:t>  addl   	$1, %ecx   </a:t>
            </a:r>
          </a:p>
          <a:p>
            <a:pPr fontAlgn="base">
              <a:spcBef>
                <a:spcPct val="0"/>
              </a:spcBef>
              <a:spcAft>
                <a:spcPct val="0"/>
              </a:spcAft>
              <a:tabLst>
                <a:tab pos="542925" algn="l"/>
              </a:tabLst>
            </a:pPr>
            <a:r>
              <a:rPr lang="en-US" altLang="zh-CN" b="1">
                <a:solidFill>
                  <a:srgbClr val="000000"/>
                </a:solidFill>
                <a:latin typeface="微软雅黑" pitchFamily="34" charset="-122"/>
                <a:ea typeface="微软雅黑" pitchFamily="34" charset="-122"/>
              </a:rPr>
              <a:t>  cmpl  	$32, %ecx</a:t>
            </a:r>
          </a:p>
          <a:p>
            <a:pPr fontAlgn="base">
              <a:spcBef>
                <a:spcPct val="0"/>
              </a:spcBef>
              <a:spcAft>
                <a:spcPct val="0"/>
              </a:spcAft>
              <a:tabLst>
                <a:tab pos="542925" algn="l"/>
              </a:tabLst>
            </a:pPr>
            <a:r>
              <a:rPr lang="en-US" altLang="zh-CN" b="1">
                <a:solidFill>
                  <a:srgbClr val="000000"/>
                </a:solidFill>
                <a:latin typeface="微软雅黑" pitchFamily="34" charset="-122"/>
                <a:ea typeface="微软雅黑" pitchFamily="34" charset="-122"/>
              </a:rPr>
              <a:t>  jne    	.L12</a:t>
            </a:r>
          </a:p>
        </p:txBody>
      </p:sp>
      <p:sp>
        <p:nvSpPr>
          <p:cNvPr id="805892" name="Rectangle 4"/>
          <p:cNvSpPr>
            <a:spLocks noChangeArrowheads="1"/>
          </p:cNvSpPr>
          <p:nvPr/>
        </p:nvSpPr>
        <p:spPr bwMode="auto">
          <a:xfrm>
            <a:off x="134938" y="4284663"/>
            <a:ext cx="8847137" cy="2282825"/>
          </a:xfrm>
          <a:prstGeom prst="rect">
            <a:avLst/>
          </a:prstGeom>
          <a:noFill/>
          <a:ln w="9525">
            <a:noFill/>
            <a:miter lim="800000"/>
            <a:headEnd/>
            <a:tailEnd/>
          </a:ln>
          <a:effectLst/>
        </p:spPr>
        <p:txBody>
          <a:bodyPr anchor="ctr">
            <a:spAutoFit/>
          </a:bodyPr>
          <a:lstStyle/>
          <a:p>
            <a:pPr fontAlgn="base">
              <a:lnSpc>
                <a:spcPct val="120000"/>
              </a:lnSpc>
              <a:spcBef>
                <a:spcPct val="0"/>
              </a:spcBef>
              <a:spcAft>
                <a:spcPct val="0"/>
              </a:spcAft>
            </a:pPr>
            <a:r>
              <a:rPr lang="zh-CN" altLang="en-US" sz="2000" b="1">
                <a:solidFill>
                  <a:srgbClr val="000000"/>
                </a:solidFill>
                <a:latin typeface="微软雅黑" pitchFamily="34" charset="-122"/>
                <a:ea typeface="微软雅黑" pitchFamily="34" charset="-122"/>
              </a:rPr>
              <a:t>① 处为</a:t>
            </a:r>
            <a:r>
              <a:rPr lang="en-US" altLang="zh-CN" sz="2000" b="1">
                <a:solidFill>
                  <a:srgbClr val="000000"/>
                </a:solidFill>
                <a:latin typeface="微软雅黑" pitchFamily="34" charset="-122"/>
                <a:ea typeface="微软雅黑" pitchFamily="34" charset="-122"/>
              </a:rPr>
              <a:t>i=0</a:t>
            </a:r>
            <a:r>
              <a:rPr lang="zh-CN" altLang="en-US" sz="2000" b="1">
                <a:solidFill>
                  <a:srgbClr val="000000"/>
                </a:solidFill>
                <a:latin typeface="微软雅黑" pitchFamily="34" charset="-122"/>
                <a:ea typeface="微软雅黑" pitchFamily="34" charset="-122"/>
              </a:rPr>
              <a:t>，② 处为</a:t>
            </a:r>
            <a:r>
              <a:rPr lang="en-US" altLang="zh-CN" sz="2000" b="1">
                <a:solidFill>
                  <a:srgbClr val="000000"/>
                </a:solidFill>
                <a:latin typeface="微软雅黑" pitchFamily="34" charset="-122"/>
                <a:ea typeface="微软雅黑" pitchFamily="34" charset="-122"/>
              </a:rPr>
              <a:t>i≠32</a:t>
            </a:r>
            <a:r>
              <a:rPr lang="zh-CN" altLang="en-US" sz="2000" b="1">
                <a:solidFill>
                  <a:srgbClr val="000000"/>
                </a:solidFill>
                <a:latin typeface="微软雅黑" pitchFamily="34" charset="-122"/>
                <a:ea typeface="微软雅黑" pitchFamily="34" charset="-122"/>
              </a:rPr>
              <a:t>，③ 处为</a:t>
            </a:r>
            <a:r>
              <a:rPr lang="en-US" altLang="zh-CN" sz="2000" b="1">
                <a:solidFill>
                  <a:srgbClr val="000000"/>
                </a:solidFill>
                <a:latin typeface="微软雅黑" pitchFamily="34" charset="-122"/>
                <a:ea typeface="微软雅黑" pitchFamily="34" charset="-122"/>
              </a:rPr>
              <a:t>i++</a:t>
            </a:r>
            <a:r>
              <a:rPr lang="zh-CN" altLang="en-US" sz="2000" b="1">
                <a:solidFill>
                  <a:srgbClr val="000000"/>
                </a:solidFill>
                <a:latin typeface="微软雅黑" pitchFamily="34" charset="-122"/>
                <a:ea typeface="微软雅黑" pitchFamily="34" charset="-122"/>
              </a:rPr>
              <a:t>。</a:t>
            </a:r>
          </a:p>
          <a:p>
            <a:pPr fontAlgn="base">
              <a:lnSpc>
                <a:spcPct val="120000"/>
              </a:lnSpc>
              <a:spcBef>
                <a:spcPct val="0"/>
              </a:spcBef>
              <a:spcAft>
                <a:spcPct val="0"/>
              </a:spcAft>
            </a:pPr>
            <a:r>
              <a:rPr lang="zh-CN" altLang="en-US" sz="2000" b="1">
                <a:solidFill>
                  <a:srgbClr val="000000"/>
                </a:solidFill>
                <a:latin typeface="微软雅黑" pitchFamily="34" charset="-122"/>
                <a:ea typeface="微软雅黑" pitchFamily="34" charset="-122"/>
              </a:rPr>
              <a:t>入口参数 </a:t>
            </a:r>
            <a:r>
              <a:rPr lang="en-US" altLang="zh-CN" sz="2000" b="1">
                <a:solidFill>
                  <a:srgbClr val="000000"/>
                </a:solidFill>
                <a:latin typeface="微软雅黑" pitchFamily="34" charset="-122"/>
                <a:ea typeface="微软雅黑" pitchFamily="34" charset="-122"/>
              </a:rPr>
              <a:t>x </a:t>
            </a:r>
            <a:r>
              <a:rPr lang="zh-CN" altLang="en-US" sz="2000" b="1">
                <a:solidFill>
                  <a:srgbClr val="000000"/>
                </a:solidFill>
                <a:latin typeface="微软雅黑" pitchFamily="34" charset="-122"/>
                <a:ea typeface="微软雅黑" pitchFamily="34" charset="-122"/>
              </a:rPr>
              <a:t>在</a:t>
            </a:r>
            <a:r>
              <a:rPr lang="en-US" altLang="zh-CN" sz="2000" b="1">
                <a:solidFill>
                  <a:srgbClr val="000000"/>
                </a:solidFill>
                <a:latin typeface="微软雅黑" pitchFamily="34" charset="-122"/>
                <a:ea typeface="微软雅黑" pitchFamily="34" charset="-122"/>
              </a:rPr>
              <a:t>EBX</a:t>
            </a:r>
            <a:r>
              <a:rPr lang="zh-CN" altLang="en-US" sz="2000" b="1">
                <a:solidFill>
                  <a:srgbClr val="000000"/>
                </a:solidFill>
                <a:latin typeface="微软雅黑" pitchFamily="34" charset="-122"/>
                <a:ea typeface="微软雅黑" pitchFamily="34" charset="-122"/>
              </a:rPr>
              <a:t>中，返回参数 </a:t>
            </a:r>
            <a:r>
              <a:rPr lang="en-US" altLang="zh-CN" sz="2000" b="1">
                <a:solidFill>
                  <a:srgbClr val="000000"/>
                </a:solidFill>
                <a:latin typeface="微软雅黑" pitchFamily="34" charset="-122"/>
                <a:ea typeface="微软雅黑" pitchFamily="34" charset="-122"/>
              </a:rPr>
              <a:t>result </a:t>
            </a:r>
            <a:r>
              <a:rPr lang="zh-CN" altLang="en-US" sz="2000" b="1">
                <a:solidFill>
                  <a:srgbClr val="000000"/>
                </a:solidFill>
                <a:latin typeface="微软雅黑" pitchFamily="34" charset="-122"/>
                <a:ea typeface="微软雅黑" pitchFamily="34" charset="-122"/>
              </a:rPr>
              <a:t>在</a:t>
            </a:r>
            <a:r>
              <a:rPr lang="en-US" altLang="zh-CN" sz="2000" b="1">
                <a:solidFill>
                  <a:srgbClr val="000000"/>
                </a:solidFill>
                <a:latin typeface="微软雅黑" pitchFamily="34" charset="-122"/>
                <a:ea typeface="微软雅黑" pitchFamily="34" charset="-122"/>
              </a:rPr>
              <a:t>EAX</a:t>
            </a:r>
            <a:r>
              <a:rPr lang="zh-CN" altLang="en-US" sz="2000" b="1">
                <a:solidFill>
                  <a:srgbClr val="000000"/>
                </a:solidFill>
                <a:latin typeface="微软雅黑" pitchFamily="34" charset="-122"/>
                <a:ea typeface="微软雅黑" pitchFamily="34" charset="-122"/>
              </a:rPr>
              <a:t>中。</a:t>
            </a:r>
            <a:r>
              <a:rPr lang="en-US" altLang="zh-CN" sz="2000" b="1">
                <a:solidFill>
                  <a:srgbClr val="000000"/>
                </a:solidFill>
                <a:latin typeface="微软雅黑" pitchFamily="34" charset="-122"/>
                <a:ea typeface="微软雅黑" pitchFamily="34" charset="-122"/>
              </a:rPr>
              <a:t>LEA</a:t>
            </a:r>
            <a:r>
              <a:rPr lang="zh-CN" altLang="en-US" sz="2000" b="1">
                <a:solidFill>
                  <a:srgbClr val="000000"/>
                </a:solidFill>
                <a:latin typeface="微软雅黑" pitchFamily="34" charset="-122"/>
                <a:ea typeface="微软雅黑" pitchFamily="34" charset="-122"/>
              </a:rPr>
              <a:t>实现“</a:t>
            </a:r>
            <a:r>
              <a:rPr lang="en-US" altLang="zh-CN" sz="2000" b="1">
                <a:solidFill>
                  <a:srgbClr val="000000"/>
                </a:solidFill>
                <a:latin typeface="微软雅黑" pitchFamily="34" charset="-122"/>
                <a:ea typeface="微软雅黑" pitchFamily="34" charset="-122"/>
              </a:rPr>
              <a:t>2*result”</a:t>
            </a:r>
            <a:r>
              <a:rPr lang="zh-CN" altLang="en-US" sz="2000" b="1">
                <a:solidFill>
                  <a:srgbClr val="000000"/>
                </a:solidFill>
                <a:latin typeface="微软雅黑" pitchFamily="34" charset="-122"/>
                <a:ea typeface="微软雅黑" pitchFamily="34" charset="-122"/>
              </a:rPr>
              <a:t>，即：将</a:t>
            </a:r>
            <a:r>
              <a:rPr lang="en-US" altLang="zh-CN" sz="2000" b="1">
                <a:solidFill>
                  <a:srgbClr val="000000"/>
                </a:solidFill>
                <a:latin typeface="微软雅黑" pitchFamily="34" charset="-122"/>
                <a:ea typeface="微软雅黑" pitchFamily="34" charset="-122"/>
              </a:rPr>
              <a:t>result</a:t>
            </a:r>
            <a:r>
              <a:rPr lang="zh-CN" altLang="en-US" sz="2000" b="1">
                <a:solidFill>
                  <a:srgbClr val="000000"/>
                </a:solidFill>
                <a:latin typeface="微软雅黑" pitchFamily="34" charset="-122"/>
                <a:ea typeface="微软雅黑" pitchFamily="34" charset="-122"/>
              </a:rPr>
              <a:t>左移一位；第</a:t>
            </a:r>
            <a:r>
              <a:rPr lang="en-US" altLang="zh-CN" sz="2000" b="1">
                <a:solidFill>
                  <a:srgbClr val="000000"/>
                </a:solidFill>
                <a:latin typeface="微软雅黑" pitchFamily="34" charset="-122"/>
                <a:ea typeface="微软雅黑" pitchFamily="34" charset="-122"/>
              </a:rPr>
              <a:t>6</a:t>
            </a:r>
            <a:r>
              <a:rPr lang="zh-CN" altLang="en-US" sz="2000" b="1">
                <a:solidFill>
                  <a:srgbClr val="000000"/>
                </a:solidFill>
                <a:latin typeface="微软雅黑" pitchFamily="34" charset="-122"/>
                <a:ea typeface="微软雅黑" pitchFamily="34" charset="-122"/>
              </a:rPr>
              <a:t>和第</a:t>
            </a:r>
            <a:r>
              <a:rPr lang="en-US" altLang="zh-CN" sz="2000" b="1">
                <a:solidFill>
                  <a:srgbClr val="000000"/>
                </a:solidFill>
                <a:latin typeface="微软雅黑" pitchFamily="34" charset="-122"/>
                <a:ea typeface="微软雅黑" pitchFamily="34" charset="-122"/>
              </a:rPr>
              <a:t>7</a:t>
            </a:r>
            <a:r>
              <a:rPr lang="zh-CN" altLang="en-US" sz="2000" b="1">
                <a:solidFill>
                  <a:srgbClr val="000000"/>
                </a:solidFill>
                <a:latin typeface="微软雅黑" pitchFamily="34" charset="-122"/>
                <a:ea typeface="微软雅黑" pitchFamily="34" charset="-122"/>
              </a:rPr>
              <a:t>条指令则实现“</a:t>
            </a:r>
            <a:r>
              <a:rPr lang="en-US" altLang="zh-CN" sz="2000" b="1">
                <a:solidFill>
                  <a:srgbClr val="000000"/>
                </a:solidFill>
                <a:latin typeface="微软雅黑" pitchFamily="34" charset="-122"/>
                <a:ea typeface="微软雅黑" pitchFamily="34" charset="-122"/>
              </a:rPr>
              <a:t>x&amp;0x01”</a:t>
            </a:r>
            <a:r>
              <a:rPr lang="zh-CN" altLang="en-US" sz="2000" b="1">
                <a:solidFill>
                  <a:srgbClr val="000000"/>
                </a:solidFill>
                <a:latin typeface="微软雅黑" pitchFamily="34" charset="-122"/>
                <a:ea typeface="微软雅黑" pitchFamily="34" charset="-122"/>
              </a:rPr>
              <a:t>；第</a:t>
            </a:r>
            <a:r>
              <a:rPr lang="en-US" altLang="zh-CN" sz="2000" b="1">
                <a:solidFill>
                  <a:srgbClr val="000000"/>
                </a:solidFill>
                <a:latin typeface="微软雅黑" pitchFamily="34" charset="-122"/>
                <a:ea typeface="微软雅黑" pitchFamily="34" charset="-122"/>
              </a:rPr>
              <a:t>8</a:t>
            </a:r>
            <a:r>
              <a:rPr lang="zh-CN" altLang="en-US" sz="2000" b="1">
                <a:solidFill>
                  <a:srgbClr val="000000"/>
                </a:solidFill>
                <a:latin typeface="微软雅黑" pitchFamily="34" charset="-122"/>
                <a:ea typeface="微软雅黑" pitchFamily="34" charset="-122"/>
              </a:rPr>
              <a:t>条指令实现“</a:t>
            </a:r>
            <a:r>
              <a:rPr lang="en-US" altLang="zh-CN" sz="2000" b="1">
                <a:solidFill>
                  <a:srgbClr val="000000"/>
                </a:solidFill>
                <a:latin typeface="微软雅黑" pitchFamily="34" charset="-122"/>
                <a:ea typeface="微软雅黑" pitchFamily="34" charset="-122"/>
              </a:rPr>
              <a:t>result=(result&lt;&lt;1) | (x &amp; 0x01)”</a:t>
            </a:r>
            <a:r>
              <a:rPr lang="zh-CN" altLang="en-US" sz="2000" b="1">
                <a:solidFill>
                  <a:srgbClr val="000000"/>
                </a:solidFill>
                <a:latin typeface="微软雅黑" pitchFamily="34" charset="-122"/>
                <a:ea typeface="微软雅黑" pitchFamily="34" charset="-122"/>
              </a:rPr>
              <a:t>，第</a:t>
            </a:r>
            <a:r>
              <a:rPr lang="en-US" altLang="zh-CN" sz="2000" b="1">
                <a:solidFill>
                  <a:srgbClr val="000000"/>
                </a:solidFill>
                <a:latin typeface="微软雅黑" pitchFamily="34" charset="-122"/>
                <a:ea typeface="微软雅黑" pitchFamily="34" charset="-122"/>
              </a:rPr>
              <a:t>9</a:t>
            </a:r>
            <a:r>
              <a:rPr lang="zh-CN" altLang="en-US" sz="2000" b="1">
                <a:solidFill>
                  <a:srgbClr val="000000"/>
                </a:solidFill>
                <a:latin typeface="微软雅黑" pitchFamily="34" charset="-122"/>
                <a:ea typeface="微软雅黑" pitchFamily="34" charset="-122"/>
              </a:rPr>
              <a:t>条指令实现“</a:t>
            </a:r>
            <a:r>
              <a:rPr lang="en-US" altLang="zh-CN" sz="2000" b="1">
                <a:solidFill>
                  <a:srgbClr val="000000"/>
                </a:solidFill>
                <a:latin typeface="微软雅黑" pitchFamily="34" charset="-122"/>
                <a:ea typeface="微软雅黑" pitchFamily="34" charset="-122"/>
              </a:rPr>
              <a:t>x&gt;&gt;=1”</a:t>
            </a:r>
            <a:r>
              <a:rPr lang="zh-CN" altLang="en-US" sz="2000" b="1">
                <a:solidFill>
                  <a:srgbClr val="000000"/>
                </a:solidFill>
                <a:latin typeface="微软雅黑" pitchFamily="34" charset="-122"/>
                <a:ea typeface="微软雅黑" pitchFamily="34" charset="-122"/>
              </a:rPr>
              <a:t>。综上所述，④ 处的</a:t>
            </a:r>
            <a:r>
              <a:rPr lang="en-US" altLang="zh-CN" sz="2000" b="1">
                <a:solidFill>
                  <a:srgbClr val="000000"/>
                </a:solidFill>
                <a:latin typeface="微软雅黑" pitchFamily="34" charset="-122"/>
                <a:ea typeface="微软雅黑" pitchFamily="34" charset="-122"/>
              </a:rPr>
              <a:t>C</a:t>
            </a:r>
            <a:r>
              <a:rPr lang="zh-CN" altLang="en-US" sz="2000" b="1">
                <a:solidFill>
                  <a:srgbClr val="000000"/>
                </a:solidFill>
                <a:latin typeface="微软雅黑" pitchFamily="34" charset="-122"/>
                <a:ea typeface="微软雅黑" pitchFamily="34" charset="-122"/>
              </a:rPr>
              <a:t>语言语句是</a:t>
            </a:r>
            <a:r>
              <a:rPr lang="zh-CN" altLang="en-US" sz="2000" b="1">
                <a:solidFill>
                  <a:srgbClr val="3333CC"/>
                </a:solidFill>
                <a:latin typeface="微软雅黑" pitchFamily="34" charset="-122"/>
                <a:ea typeface="微软雅黑" pitchFamily="34" charset="-122"/>
              </a:rPr>
              <a:t>“</a:t>
            </a:r>
            <a:r>
              <a:rPr lang="en-US" altLang="zh-CN" sz="2000" b="1">
                <a:solidFill>
                  <a:srgbClr val="3333CC"/>
                </a:solidFill>
                <a:latin typeface="微软雅黑" pitchFamily="34" charset="-122"/>
                <a:ea typeface="微软雅黑" pitchFamily="34" charset="-122"/>
              </a:rPr>
              <a:t>result=(result&lt;&lt;1) | (x &amp; 0x01); x&gt;&gt;=1;”</a:t>
            </a:r>
            <a:r>
              <a:rPr lang="zh-CN" altLang="en-US" sz="2000" b="1">
                <a:solidFill>
                  <a:srgbClr val="000000"/>
                </a:solidFill>
                <a:latin typeface="微软雅黑" pitchFamily="34" charset="-122"/>
                <a:ea typeface="微软雅黑" pitchFamily="34" charset="-122"/>
              </a:rPr>
              <a:t>。</a:t>
            </a:r>
          </a:p>
        </p:txBody>
      </p:sp>
      <p:sp>
        <p:nvSpPr>
          <p:cNvPr id="805893" name="Rectangle 5"/>
          <p:cNvSpPr>
            <a:spLocks noChangeArrowheads="1"/>
          </p:cNvSpPr>
          <p:nvPr/>
        </p:nvSpPr>
        <p:spPr bwMode="auto">
          <a:xfrm>
            <a:off x="71438" y="819150"/>
            <a:ext cx="4456112" cy="2563813"/>
          </a:xfrm>
          <a:prstGeom prst="rect">
            <a:avLst/>
          </a:prstGeom>
          <a:noFill/>
          <a:ln w="9525" algn="ctr">
            <a:noFill/>
            <a:miter lim="800000"/>
            <a:headEnd/>
            <a:tailEnd/>
          </a:ln>
          <a:effectLst/>
        </p:spPr>
        <p:txBody>
          <a:bodyPr>
            <a:spAutoFit/>
          </a:bodyPr>
          <a:lstStyle/>
          <a:p>
            <a:pPr marL="342900" indent="-342900" eaLnBrk="0" fontAlgn="base" hangingPunct="0">
              <a:spcBef>
                <a:spcPct val="0"/>
              </a:spcBef>
              <a:spcAft>
                <a:spcPct val="0"/>
              </a:spcAft>
            </a:pPr>
            <a:r>
              <a:rPr lang="en-US" altLang="zh-CN" b="1">
                <a:solidFill>
                  <a:srgbClr val="000000"/>
                </a:solidFill>
                <a:latin typeface="微软雅黑" pitchFamily="34" charset="-122"/>
                <a:ea typeface="微软雅黑" pitchFamily="34" charset="-122"/>
              </a:rPr>
              <a:t>int function_test( unsigned x) </a:t>
            </a:r>
          </a:p>
          <a:p>
            <a:pPr marL="342900" indent="-342900" eaLnBrk="0" fontAlgn="base" hangingPunct="0">
              <a:spcBef>
                <a:spcPct val="0"/>
              </a:spcBef>
              <a:spcAft>
                <a:spcPct val="0"/>
              </a:spcAft>
            </a:pPr>
            <a:r>
              <a:rPr lang="en-US" altLang="zh-CN" b="1">
                <a:solidFill>
                  <a:srgbClr val="000000"/>
                </a:solidFill>
                <a:latin typeface="微软雅黑" pitchFamily="34" charset="-122"/>
                <a:ea typeface="微软雅黑" pitchFamily="34" charset="-122"/>
              </a:rPr>
              <a:t>{</a:t>
            </a:r>
          </a:p>
          <a:p>
            <a:pPr marL="342900" indent="-342900" eaLnBrk="0" fontAlgn="base" hangingPunct="0">
              <a:spcBef>
                <a:spcPct val="0"/>
              </a:spcBef>
              <a:spcAft>
                <a:spcPct val="0"/>
              </a:spcAft>
            </a:pPr>
            <a:r>
              <a:rPr lang="en-US" altLang="zh-CN" b="1">
                <a:solidFill>
                  <a:srgbClr val="000000"/>
                </a:solidFill>
                <a:latin typeface="微软雅黑" pitchFamily="34" charset="-122"/>
                <a:ea typeface="微软雅黑" pitchFamily="34" charset="-122"/>
              </a:rPr>
              <a:t>    int result=0;</a:t>
            </a:r>
          </a:p>
          <a:p>
            <a:pPr marL="342900" indent="-342900" eaLnBrk="0" fontAlgn="base" hangingPunct="0">
              <a:spcBef>
                <a:spcPct val="0"/>
              </a:spcBef>
              <a:spcAft>
                <a:spcPct val="0"/>
              </a:spcAft>
            </a:pPr>
            <a:r>
              <a:rPr lang="en-US" altLang="zh-CN" b="1">
                <a:solidFill>
                  <a:srgbClr val="000000"/>
                </a:solidFill>
                <a:latin typeface="微软雅黑" pitchFamily="34" charset="-122"/>
                <a:ea typeface="微软雅黑" pitchFamily="34" charset="-122"/>
              </a:rPr>
              <a:t>    int i</a:t>
            </a:r>
            <a:r>
              <a:rPr lang="zh-CN" altLang="en-US" b="1">
                <a:solidFill>
                  <a:srgbClr val="000000"/>
                </a:solidFill>
                <a:latin typeface="微软雅黑" pitchFamily="34" charset="-122"/>
                <a:ea typeface="微软雅黑" pitchFamily="34" charset="-122"/>
              </a:rPr>
              <a:t>；</a:t>
            </a:r>
          </a:p>
          <a:p>
            <a:pPr marL="342900" indent="-342900" eaLnBrk="0" fontAlgn="base" hangingPunct="0">
              <a:spcBef>
                <a:spcPct val="0"/>
              </a:spcBef>
              <a:spcAft>
                <a:spcPct val="0"/>
              </a:spcAft>
            </a:pPr>
            <a:r>
              <a:rPr lang="en-US" altLang="zh-CN" b="1">
                <a:solidFill>
                  <a:srgbClr val="000000"/>
                </a:solidFill>
                <a:latin typeface="微软雅黑" pitchFamily="34" charset="-122"/>
                <a:ea typeface="微软雅黑" pitchFamily="34" charset="-122"/>
              </a:rPr>
              <a:t>    for ( </a:t>
            </a:r>
            <a:r>
              <a:rPr lang="en-US" altLang="zh-CN" b="1" u="sng">
                <a:solidFill>
                  <a:srgbClr val="000000"/>
                </a:solidFill>
                <a:latin typeface="微软雅黑" pitchFamily="34" charset="-122"/>
                <a:ea typeface="微软雅黑" pitchFamily="34" charset="-122"/>
              </a:rPr>
              <a:t>     ①     </a:t>
            </a:r>
            <a:r>
              <a:rPr lang="en-US" altLang="zh-CN" b="1">
                <a:solidFill>
                  <a:srgbClr val="000000"/>
                </a:solidFill>
                <a:latin typeface="微软雅黑" pitchFamily="34" charset="-122"/>
                <a:ea typeface="微软雅黑" pitchFamily="34" charset="-122"/>
              </a:rPr>
              <a:t> ; </a:t>
            </a:r>
            <a:r>
              <a:rPr lang="en-US" altLang="zh-CN" b="1" u="sng">
                <a:solidFill>
                  <a:srgbClr val="000000"/>
                </a:solidFill>
                <a:latin typeface="微软雅黑" pitchFamily="34" charset="-122"/>
                <a:ea typeface="微软雅黑" pitchFamily="34" charset="-122"/>
              </a:rPr>
              <a:t>    ②     </a:t>
            </a:r>
            <a:r>
              <a:rPr lang="en-US" altLang="zh-CN" b="1">
                <a:solidFill>
                  <a:srgbClr val="000000"/>
                </a:solidFill>
                <a:latin typeface="微软雅黑" pitchFamily="34" charset="-122"/>
                <a:ea typeface="微软雅黑" pitchFamily="34" charset="-122"/>
              </a:rPr>
              <a:t> ; </a:t>
            </a:r>
            <a:r>
              <a:rPr lang="en-US" altLang="zh-CN" b="1" u="sng">
                <a:solidFill>
                  <a:srgbClr val="000000"/>
                </a:solidFill>
                <a:latin typeface="微软雅黑" pitchFamily="34" charset="-122"/>
                <a:ea typeface="微软雅黑" pitchFamily="34" charset="-122"/>
              </a:rPr>
              <a:t>     ③     </a:t>
            </a:r>
            <a:r>
              <a:rPr lang="en-US" altLang="zh-CN" b="1">
                <a:solidFill>
                  <a:srgbClr val="000000"/>
                </a:solidFill>
                <a:latin typeface="微软雅黑" pitchFamily="34" charset="-122"/>
                <a:ea typeface="微软雅黑" pitchFamily="34" charset="-122"/>
              </a:rPr>
              <a:t> ) {</a:t>
            </a:r>
          </a:p>
          <a:p>
            <a:pPr marL="342900" indent="-342900" eaLnBrk="0" fontAlgn="base" hangingPunct="0">
              <a:spcBef>
                <a:spcPct val="0"/>
              </a:spcBef>
              <a:spcAft>
                <a:spcPct val="0"/>
              </a:spcAft>
            </a:pPr>
            <a:r>
              <a:rPr lang="en-US" altLang="zh-CN" b="1">
                <a:solidFill>
                  <a:srgbClr val="000000"/>
                </a:solidFill>
                <a:latin typeface="微软雅黑" pitchFamily="34" charset="-122"/>
                <a:ea typeface="微软雅黑" pitchFamily="34" charset="-122"/>
              </a:rPr>
              <a:t>            </a:t>
            </a:r>
            <a:r>
              <a:rPr lang="en-US" altLang="zh-CN" b="1" u="sng">
                <a:solidFill>
                  <a:srgbClr val="000000"/>
                </a:solidFill>
                <a:latin typeface="微软雅黑" pitchFamily="34" charset="-122"/>
                <a:ea typeface="微软雅黑" pitchFamily="34" charset="-122"/>
              </a:rPr>
              <a:t>               ④                </a:t>
            </a:r>
            <a:r>
              <a:rPr lang="zh-CN" altLang="en-US" b="1">
                <a:solidFill>
                  <a:srgbClr val="000000"/>
                </a:solidFill>
                <a:latin typeface="微软雅黑" pitchFamily="34" charset="-122"/>
                <a:ea typeface="微软雅黑" pitchFamily="34" charset="-122"/>
              </a:rPr>
              <a:t>；</a:t>
            </a:r>
            <a:r>
              <a:rPr lang="zh-CN" altLang="en-US" b="1" u="sng">
                <a:solidFill>
                  <a:srgbClr val="000000"/>
                </a:solidFill>
                <a:latin typeface="微软雅黑" pitchFamily="34" charset="-122"/>
                <a:ea typeface="微软雅黑" pitchFamily="34" charset="-122"/>
              </a:rPr>
              <a:t>            </a:t>
            </a:r>
          </a:p>
          <a:p>
            <a:pPr marL="342900" indent="-342900" eaLnBrk="0" fontAlgn="base" hangingPunct="0">
              <a:spcBef>
                <a:spcPct val="0"/>
              </a:spcBef>
              <a:spcAft>
                <a:spcPct val="0"/>
              </a:spcAft>
            </a:pPr>
            <a:r>
              <a:rPr lang="en-US" altLang="zh-CN" b="1">
                <a:solidFill>
                  <a:srgbClr val="000000"/>
                </a:solidFill>
                <a:latin typeface="微软雅黑" pitchFamily="34" charset="-122"/>
                <a:ea typeface="微软雅黑" pitchFamily="34" charset="-122"/>
              </a:rPr>
              <a:t>     }</a:t>
            </a:r>
          </a:p>
          <a:p>
            <a:pPr marL="342900" indent="-342900" eaLnBrk="0" fontAlgn="base" hangingPunct="0">
              <a:spcBef>
                <a:spcPct val="0"/>
              </a:spcBef>
              <a:spcAft>
                <a:spcPct val="0"/>
              </a:spcAft>
            </a:pPr>
            <a:r>
              <a:rPr lang="en-US" altLang="zh-CN" b="1">
                <a:solidFill>
                  <a:srgbClr val="000000"/>
                </a:solidFill>
                <a:latin typeface="微软雅黑" pitchFamily="34" charset="-122"/>
                <a:ea typeface="微软雅黑" pitchFamily="34" charset="-122"/>
              </a:rPr>
              <a:t>     return result;</a:t>
            </a:r>
          </a:p>
          <a:p>
            <a:pPr marL="342900" indent="-342900" eaLnBrk="0" fontAlgn="base" hangingPunct="0">
              <a:spcBef>
                <a:spcPct val="0"/>
              </a:spcBef>
              <a:spcAft>
                <a:spcPct val="0"/>
              </a:spcAft>
            </a:pPr>
            <a:r>
              <a:rPr lang="en-US" altLang="zh-CN" b="1">
                <a:solidFill>
                  <a:srgbClr val="000000"/>
                </a:solidFill>
                <a:latin typeface="微软雅黑" pitchFamily="34" charset="-122"/>
                <a:ea typeface="微软雅黑" pitchFamily="34" charset="-122"/>
              </a:rPr>
              <a:t>} </a:t>
            </a:r>
          </a:p>
        </p:txBody>
      </p:sp>
      <p:sp>
        <p:nvSpPr>
          <p:cNvPr id="805894" name="Line 6"/>
          <p:cNvSpPr>
            <a:spLocks noChangeShapeType="1"/>
          </p:cNvSpPr>
          <p:nvPr/>
        </p:nvSpPr>
        <p:spPr bwMode="auto">
          <a:xfrm flipV="1">
            <a:off x="3627438" y="863600"/>
            <a:ext cx="2024062" cy="134938"/>
          </a:xfrm>
          <a:prstGeom prst="line">
            <a:avLst/>
          </a:prstGeom>
          <a:noFill/>
          <a:ln w="38100">
            <a:solidFill>
              <a:srgbClr val="FF3300"/>
            </a:solidFill>
            <a:round/>
            <a:headEnd/>
            <a:tailEnd type="triangle" w="med" len="me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805895" name="Line 7"/>
          <p:cNvSpPr>
            <a:spLocks noChangeShapeType="1"/>
          </p:cNvSpPr>
          <p:nvPr/>
        </p:nvSpPr>
        <p:spPr bwMode="auto">
          <a:xfrm flipV="1">
            <a:off x="1871663" y="1133475"/>
            <a:ext cx="3779837" cy="360363"/>
          </a:xfrm>
          <a:prstGeom prst="line">
            <a:avLst/>
          </a:prstGeom>
          <a:noFill/>
          <a:ln w="38100">
            <a:solidFill>
              <a:srgbClr val="FF3300"/>
            </a:solidFill>
            <a:round/>
            <a:headEnd/>
            <a:tailEnd type="triangle" w="med" len="me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805896" name="Line 8"/>
          <p:cNvSpPr>
            <a:spLocks noChangeShapeType="1"/>
          </p:cNvSpPr>
          <p:nvPr/>
        </p:nvSpPr>
        <p:spPr bwMode="auto">
          <a:xfrm flipV="1">
            <a:off x="1646238" y="1449388"/>
            <a:ext cx="3960812" cy="539750"/>
          </a:xfrm>
          <a:prstGeom prst="line">
            <a:avLst/>
          </a:prstGeom>
          <a:noFill/>
          <a:ln w="38100">
            <a:solidFill>
              <a:srgbClr val="FF3300"/>
            </a:solidFill>
            <a:round/>
            <a:headEnd/>
            <a:tailEnd type="triangle" w="med" len="me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grpSp>
        <p:nvGrpSpPr>
          <p:cNvPr id="805897" name="Group 9"/>
          <p:cNvGrpSpPr>
            <a:grpSpLocks/>
          </p:cNvGrpSpPr>
          <p:nvPr/>
        </p:nvGrpSpPr>
        <p:grpSpPr bwMode="auto">
          <a:xfrm flipH="1">
            <a:off x="8442325" y="1628775"/>
            <a:ext cx="360363" cy="2251075"/>
            <a:chOff x="130" y="1565"/>
            <a:chExt cx="170" cy="1701"/>
          </a:xfrm>
        </p:grpSpPr>
        <p:sp>
          <p:nvSpPr>
            <p:cNvPr id="805898" name="Line 10"/>
            <p:cNvSpPr>
              <a:spLocks noChangeShapeType="1"/>
            </p:cNvSpPr>
            <p:nvPr/>
          </p:nvSpPr>
          <p:spPr bwMode="auto">
            <a:xfrm>
              <a:off x="130" y="3266"/>
              <a:ext cx="170" cy="0"/>
            </a:xfrm>
            <a:prstGeom prst="line">
              <a:avLst/>
            </a:prstGeom>
            <a:noFill/>
            <a:ln w="57150">
              <a:solidFill>
                <a:srgbClr val="FF3300"/>
              </a:solidFill>
              <a:round/>
              <a:headEnd/>
              <a:tailEn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805899" name="Line 11"/>
            <p:cNvSpPr>
              <a:spLocks noChangeShapeType="1"/>
            </p:cNvSpPr>
            <p:nvPr/>
          </p:nvSpPr>
          <p:spPr bwMode="auto">
            <a:xfrm flipH="1">
              <a:off x="130" y="1565"/>
              <a:ext cx="0" cy="1701"/>
            </a:xfrm>
            <a:prstGeom prst="line">
              <a:avLst/>
            </a:prstGeom>
            <a:noFill/>
            <a:ln w="38100">
              <a:solidFill>
                <a:srgbClr val="FF3300"/>
              </a:solidFill>
              <a:round/>
              <a:headEnd/>
              <a:tailEn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805900" name="Line 12"/>
            <p:cNvSpPr>
              <a:spLocks noChangeShapeType="1"/>
            </p:cNvSpPr>
            <p:nvPr/>
          </p:nvSpPr>
          <p:spPr bwMode="auto">
            <a:xfrm>
              <a:off x="130" y="1565"/>
              <a:ext cx="170" cy="0"/>
            </a:xfrm>
            <a:prstGeom prst="line">
              <a:avLst/>
            </a:prstGeom>
            <a:noFill/>
            <a:ln w="38100">
              <a:solidFill>
                <a:srgbClr val="FF3300"/>
              </a:solidFill>
              <a:round/>
              <a:headEnd/>
              <a:tailEnd type="triangle" w="med" len="me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grpSp>
      <p:grpSp>
        <p:nvGrpSpPr>
          <p:cNvPr id="805901" name="Group 13"/>
          <p:cNvGrpSpPr>
            <a:grpSpLocks/>
          </p:cNvGrpSpPr>
          <p:nvPr/>
        </p:nvGrpSpPr>
        <p:grpSpPr bwMode="auto">
          <a:xfrm>
            <a:off x="2592388" y="2214563"/>
            <a:ext cx="3016250" cy="1844675"/>
            <a:chOff x="1604" y="1395"/>
            <a:chExt cx="1900" cy="1162"/>
          </a:xfrm>
        </p:grpSpPr>
        <p:sp>
          <p:nvSpPr>
            <p:cNvPr id="805902" name="AutoShape 14"/>
            <p:cNvSpPr>
              <a:spLocks/>
            </p:cNvSpPr>
            <p:nvPr/>
          </p:nvSpPr>
          <p:spPr bwMode="auto">
            <a:xfrm>
              <a:off x="3419" y="2245"/>
              <a:ext cx="85" cy="312"/>
            </a:xfrm>
            <a:prstGeom prst="leftBracket">
              <a:avLst>
                <a:gd name="adj" fmla="val 30588"/>
              </a:avLst>
            </a:prstGeom>
            <a:noFill/>
            <a:ln w="38100">
              <a:solidFill>
                <a:srgbClr val="FF3300"/>
              </a:solidFill>
              <a:round/>
              <a:headEnd/>
              <a:tailEnd/>
            </a:ln>
            <a:effectLst/>
          </p:spPr>
          <p:txBody>
            <a:bodyPr wrap="none" anchor="ct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805903" name="Line 15"/>
            <p:cNvSpPr>
              <a:spLocks noChangeShapeType="1"/>
            </p:cNvSpPr>
            <p:nvPr/>
          </p:nvSpPr>
          <p:spPr bwMode="auto">
            <a:xfrm flipH="1" flipV="1">
              <a:off x="1604" y="1395"/>
              <a:ext cx="1786" cy="1048"/>
            </a:xfrm>
            <a:prstGeom prst="line">
              <a:avLst/>
            </a:prstGeom>
            <a:noFill/>
            <a:ln w="38100">
              <a:solidFill>
                <a:srgbClr val="FF3300"/>
              </a:solidFill>
              <a:round/>
              <a:headEnd type="triangle" w="med" len="med"/>
              <a:tailEn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grpSp>
      <p:sp>
        <p:nvSpPr>
          <p:cNvPr id="805904" name="Line 16"/>
          <p:cNvSpPr>
            <a:spLocks noChangeShapeType="1"/>
          </p:cNvSpPr>
          <p:nvPr/>
        </p:nvSpPr>
        <p:spPr bwMode="auto">
          <a:xfrm>
            <a:off x="3762375" y="2214563"/>
            <a:ext cx="1889125" cy="1169987"/>
          </a:xfrm>
          <a:prstGeom prst="line">
            <a:avLst/>
          </a:prstGeom>
          <a:noFill/>
          <a:ln w="38100">
            <a:solidFill>
              <a:srgbClr val="FF3300"/>
            </a:solidFill>
            <a:round/>
            <a:headEnd/>
            <a:tailEnd type="triangle" w="med" len="me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grpSp>
        <p:nvGrpSpPr>
          <p:cNvPr id="805905" name="Group 17"/>
          <p:cNvGrpSpPr>
            <a:grpSpLocks/>
          </p:cNvGrpSpPr>
          <p:nvPr/>
        </p:nvGrpSpPr>
        <p:grpSpPr bwMode="auto">
          <a:xfrm>
            <a:off x="3535363" y="1898650"/>
            <a:ext cx="2160587" cy="1169988"/>
            <a:chOff x="2227" y="1196"/>
            <a:chExt cx="1361" cy="737"/>
          </a:xfrm>
        </p:grpSpPr>
        <p:sp>
          <p:nvSpPr>
            <p:cNvPr id="805906" name="AutoShape 18"/>
            <p:cNvSpPr>
              <a:spLocks/>
            </p:cNvSpPr>
            <p:nvPr/>
          </p:nvSpPr>
          <p:spPr bwMode="auto">
            <a:xfrm>
              <a:off x="3475" y="1196"/>
              <a:ext cx="113" cy="737"/>
            </a:xfrm>
            <a:prstGeom prst="leftBracket">
              <a:avLst>
                <a:gd name="adj" fmla="val 54351"/>
              </a:avLst>
            </a:prstGeom>
            <a:noFill/>
            <a:ln w="38100">
              <a:solidFill>
                <a:srgbClr val="FF3300"/>
              </a:solidFill>
              <a:round/>
              <a:headEnd/>
              <a:tailEnd/>
            </a:ln>
            <a:effectLst/>
          </p:spPr>
          <p:txBody>
            <a:bodyPr wrap="none" anchor="ct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805907" name="Line 19"/>
            <p:cNvSpPr>
              <a:spLocks noChangeShapeType="1"/>
            </p:cNvSpPr>
            <p:nvPr/>
          </p:nvSpPr>
          <p:spPr bwMode="auto">
            <a:xfrm>
              <a:off x="2227" y="1536"/>
              <a:ext cx="1247" cy="0"/>
            </a:xfrm>
            <a:prstGeom prst="line">
              <a:avLst/>
            </a:prstGeom>
            <a:noFill/>
            <a:ln w="38100">
              <a:solidFill>
                <a:srgbClr val="FF3300"/>
              </a:solidFill>
              <a:round/>
              <a:headEnd/>
              <a:tailEnd type="triangle" w="med" len="me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515114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05894"/>
                                        </p:tgtEl>
                                        <p:attrNameLst>
                                          <p:attrName>style.visibility</p:attrName>
                                        </p:attrNameLst>
                                      </p:cBhvr>
                                      <p:to>
                                        <p:strVal val="visible"/>
                                      </p:to>
                                    </p:set>
                                    <p:animEffect transition="in" filter="blinds(horizontal)">
                                      <p:cBhvr>
                                        <p:cTn id="7" dur="500"/>
                                        <p:tgtEl>
                                          <p:spTgt spid="80589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05897"/>
                                        </p:tgtEl>
                                        <p:attrNameLst>
                                          <p:attrName>style.visibility</p:attrName>
                                        </p:attrNameLst>
                                      </p:cBhvr>
                                      <p:to>
                                        <p:strVal val="visible"/>
                                      </p:to>
                                    </p:set>
                                    <p:animEffect transition="in" filter="blinds(horizontal)">
                                      <p:cBhvr>
                                        <p:cTn id="12" dur="500"/>
                                        <p:tgtEl>
                                          <p:spTgt spid="80589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05895"/>
                                        </p:tgtEl>
                                        <p:attrNameLst>
                                          <p:attrName>style.visibility</p:attrName>
                                        </p:attrNameLst>
                                      </p:cBhvr>
                                      <p:to>
                                        <p:strVal val="visible"/>
                                      </p:to>
                                    </p:set>
                                    <p:animEffect transition="in" filter="blinds(horizontal)">
                                      <p:cBhvr>
                                        <p:cTn id="17" dur="500"/>
                                        <p:tgtEl>
                                          <p:spTgt spid="80589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05896"/>
                                        </p:tgtEl>
                                        <p:attrNameLst>
                                          <p:attrName>style.visibility</p:attrName>
                                        </p:attrNameLst>
                                      </p:cBhvr>
                                      <p:to>
                                        <p:strVal val="visible"/>
                                      </p:to>
                                    </p:set>
                                    <p:animEffect transition="in" filter="blinds(horizontal)">
                                      <p:cBhvr>
                                        <p:cTn id="22" dur="500"/>
                                        <p:tgtEl>
                                          <p:spTgt spid="80589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05897"/>
                                        </p:tgtEl>
                                        <p:attrNameLst>
                                          <p:attrName>style.visibility</p:attrName>
                                        </p:attrNameLst>
                                      </p:cBhvr>
                                      <p:to>
                                        <p:strVal val="visible"/>
                                      </p:to>
                                    </p:set>
                                    <p:animEffect transition="in" filter="blinds(horizontal)">
                                      <p:cBhvr>
                                        <p:cTn id="27" dur="500"/>
                                        <p:tgtEl>
                                          <p:spTgt spid="80589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05901"/>
                                        </p:tgtEl>
                                        <p:attrNameLst>
                                          <p:attrName>style.visibility</p:attrName>
                                        </p:attrNameLst>
                                      </p:cBhvr>
                                      <p:to>
                                        <p:strVal val="visible"/>
                                      </p:to>
                                    </p:set>
                                    <p:animEffect transition="in" filter="blinds(horizontal)">
                                      <p:cBhvr>
                                        <p:cTn id="32" dur="500"/>
                                        <p:tgtEl>
                                          <p:spTgt spid="80590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05905"/>
                                        </p:tgtEl>
                                        <p:attrNameLst>
                                          <p:attrName>style.visibility</p:attrName>
                                        </p:attrNameLst>
                                      </p:cBhvr>
                                      <p:to>
                                        <p:strVal val="visible"/>
                                      </p:to>
                                    </p:set>
                                    <p:animEffect transition="in" filter="blinds(horizontal)">
                                      <p:cBhvr>
                                        <p:cTn id="37" dur="500"/>
                                        <p:tgtEl>
                                          <p:spTgt spid="80590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05892">
                                            <p:txEl>
                                              <p:pRg st="0" end="0"/>
                                            </p:txEl>
                                          </p:spTgt>
                                        </p:tgtEl>
                                        <p:attrNameLst>
                                          <p:attrName>style.visibility</p:attrName>
                                        </p:attrNameLst>
                                      </p:cBhvr>
                                      <p:to>
                                        <p:strVal val="visible"/>
                                      </p:to>
                                    </p:set>
                                    <p:animEffect transition="in" filter="blinds(horizontal)">
                                      <p:cBhvr>
                                        <p:cTn id="42" dur="500"/>
                                        <p:tgtEl>
                                          <p:spTgt spid="805892">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805892">
                                            <p:txEl>
                                              <p:pRg st="1" end="1"/>
                                            </p:txEl>
                                          </p:spTgt>
                                        </p:tgtEl>
                                        <p:attrNameLst>
                                          <p:attrName>style.visibility</p:attrName>
                                        </p:attrNameLst>
                                      </p:cBhvr>
                                      <p:to>
                                        <p:strVal val="visible"/>
                                      </p:to>
                                    </p:set>
                                    <p:animEffect transition="in" filter="blinds(horizontal)">
                                      <p:cBhvr>
                                        <p:cTn id="47" dur="500"/>
                                        <p:tgtEl>
                                          <p:spTgt spid="80589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5894" grpId="0" animBg="1"/>
      <p:bldP spid="805895" grpId="0" animBg="1"/>
      <p:bldP spid="80589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8" name="Rectangle 2"/>
          <p:cNvSpPr>
            <a:spLocks noGrp="1" noChangeArrowheads="1"/>
          </p:cNvSpPr>
          <p:nvPr>
            <p:ph type="title"/>
          </p:nvPr>
        </p:nvSpPr>
        <p:spPr>
          <a:xfrm>
            <a:off x="457200" y="98425"/>
            <a:ext cx="8229600" cy="561975"/>
          </a:xfrm>
        </p:spPr>
        <p:txBody>
          <a:bodyPr/>
          <a:lstStyle/>
          <a:p>
            <a:r>
              <a:rPr lang="zh-CN" altLang="en-US" sz="3600"/>
              <a:t>数组的分配和访问</a:t>
            </a:r>
          </a:p>
        </p:txBody>
      </p:sp>
      <p:pic>
        <p:nvPicPr>
          <p:cNvPr id="756739" name="Picture 3"/>
          <p:cNvPicPr>
            <a:picLocks noChangeAspect="1" noChangeArrowheads="1"/>
          </p:cNvPicPr>
          <p:nvPr/>
        </p:nvPicPr>
        <p:blipFill>
          <a:blip r:embed="rId2"/>
          <a:srcRect/>
          <a:stretch>
            <a:fillRect/>
          </a:stretch>
        </p:blipFill>
        <p:spPr bwMode="auto">
          <a:xfrm>
            <a:off x="0" y="1898650"/>
            <a:ext cx="9144000" cy="4140200"/>
          </a:xfrm>
          <a:prstGeom prst="rect">
            <a:avLst/>
          </a:prstGeom>
          <a:noFill/>
        </p:spPr>
      </p:pic>
      <p:sp>
        <p:nvSpPr>
          <p:cNvPr id="756740" name="Rectangle 4"/>
          <p:cNvSpPr>
            <a:spLocks noGrp="1" noChangeArrowheads="1"/>
          </p:cNvSpPr>
          <p:nvPr>
            <p:ph type="body" idx="1"/>
          </p:nvPr>
        </p:nvSpPr>
        <p:spPr>
          <a:xfrm>
            <a:off x="385763" y="1042988"/>
            <a:ext cx="8229600" cy="720725"/>
          </a:xfrm>
        </p:spPr>
        <p:txBody>
          <a:bodyPr/>
          <a:lstStyle/>
          <a:p>
            <a:r>
              <a:rPr lang="zh-CN" altLang="en-US">
                <a:solidFill>
                  <a:srgbClr val="FF0000"/>
                </a:solidFill>
                <a:ea typeface="微软雅黑" pitchFamily="34" charset="-122"/>
              </a:rPr>
              <a:t>填写下表</a:t>
            </a:r>
          </a:p>
        </p:txBody>
      </p:sp>
    </p:spTree>
    <p:extLst>
      <p:ext uri="{BB962C8B-B14F-4D97-AF65-F5344CB8AC3E}">
        <p14:creationId xmlns:p14="http://schemas.microsoft.com/office/powerpoint/2010/main" val="1923337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56739"/>
                                        </p:tgtEl>
                                        <p:attrNameLst>
                                          <p:attrName>style.visibility</p:attrName>
                                        </p:attrNameLst>
                                      </p:cBhvr>
                                      <p:to>
                                        <p:strVal val="visible"/>
                                      </p:to>
                                    </p:set>
                                    <p:animEffect transition="in" filter="blinds(horizontal)">
                                      <p:cBhvr>
                                        <p:cTn id="7" dur="500"/>
                                        <p:tgtEl>
                                          <p:spTgt spid="7567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5474" name="Picture 2"/>
          <p:cNvPicPr>
            <a:picLocks noChangeAspect="1" noChangeArrowheads="1"/>
          </p:cNvPicPr>
          <p:nvPr/>
        </p:nvPicPr>
        <p:blipFill>
          <a:blip r:embed="rId2"/>
          <a:srcRect/>
          <a:stretch>
            <a:fillRect/>
          </a:stretch>
        </p:blipFill>
        <p:spPr bwMode="auto">
          <a:xfrm>
            <a:off x="0" y="1223963"/>
            <a:ext cx="4662488" cy="5445125"/>
          </a:xfrm>
          <a:prstGeom prst="rect">
            <a:avLst/>
          </a:prstGeom>
          <a:noFill/>
        </p:spPr>
      </p:pic>
      <p:sp>
        <p:nvSpPr>
          <p:cNvPr id="745475" name="Rectangle 3"/>
          <p:cNvSpPr>
            <a:spLocks noGrp="1" noChangeArrowheads="1"/>
          </p:cNvSpPr>
          <p:nvPr>
            <p:ph type="title"/>
          </p:nvPr>
        </p:nvSpPr>
        <p:spPr>
          <a:xfrm>
            <a:off x="457200" y="98425"/>
            <a:ext cx="8301038" cy="561975"/>
          </a:xfrm>
        </p:spPr>
        <p:txBody>
          <a:bodyPr/>
          <a:lstStyle/>
          <a:p>
            <a:r>
              <a:rPr lang="zh-CN" altLang="en-US" sz="3600"/>
              <a:t>                        结构体数据的分配和访问</a:t>
            </a:r>
          </a:p>
        </p:txBody>
      </p:sp>
      <p:sp>
        <p:nvSpPr>
          <p:cNvPr id="745476" name="Rectangle 4"/>
          <p:cNvSpPr>
            <a:spLocks noGrp="1" noChangeArrowheads="1"/>
          </p:cNvSpPr>
          <p:nvPr>
            <p:ph type="body" idx="1"/>
          </p:nvPr>
        </p:nvSpPr>
        <p:spPr>
          <a:xfrm>
            <a:off x="3086100" y="682625"/>
            <a:ext cx="5619750" cy="450850"/>
          </a:xfrm>
        </p:spPr>
        <p:txBody>
          <a:bodyPr/>
          <a:lstStyle/>
          <a:p>
            <a:r>
              <a:rPr lang="zh-CN" altLang="en-US" sz="2000">
                <a:latin typeface="微软雅黑" pitchFamily="34" charset="-122"/>
                <a:ea typeface="微软雅黑" pitchFamily="34" charset="-122"/>
              </a:rPr>
              <a:t>结构体数据作为入口参数</a:t>
            </a:r>
            <a:r>
              <a:rPr lang="zh-CN" altLang="en-US" sz="2000">
                <a:solidFill>
                  <a:srgbClr val="0000FF"/>
                </a:solidFill>
                <a:latin typeface="微软雅黑" pitchFamily="34" charset="-122"/>
                <a:ea typeface="微软雅黑" pitchFamily="34" charset="-122"/>
              </a:rPr>
              <a:t>（若对应实参是</a:t>
            </a:r>
            <a:r>
              <a:rPr lang="en-US" altLang="zh-CN" sz="2000">
                <a:solidFill>
                  <a:srgbClr val="0000FF"/>
                </a:solidFill>
                <a:latin typeface="微软雅黑" pitchFamily="34" charset="-122"/>
                <a:ea typeface="微软雅黑" pitchFamily="34" charset="-122"/>
              </a:rPr>
              <a:t>x</a:t>
            </a:r>
            <a:r>
              <a:rPr lang="zh-CN" altLang="en-US" sz="2000">
                <a:solidFill>
                  <a:srgbClr val="0000FF"/>
                </a:solidFill>
                <a:latin typeface="微软雅黑" pitchFamily="34" charset="-122"/>
                <a:ea typeface="微软雅黑" pitchFamily="34" charset="-122"/>
              </a:rPr>
              <a:t>）</a:t>
            </a:r>
          </a:p>
        </p:txBody>
      </p:sp>
      <p:sp>
        <p:nvSpPr>
          <p:cNvPr id="745477" name="AutoShape 5"/>
          <p:cNvSpPr>
            <a:spLocks/>
          </p:cNvSpPr>
          <p:nvPr/>
        </p:nvSpPr>
        <p:spPr bwMode="auto">
          <a:xfrm>
            <a:off x="3536950" y="4778375"/>
            <a:ext cx="179388" cy="1395413"/>
          </a:xfrm>
          <a:prstGeom prst="rightBrace">
            <a:avLst>
              <a:gd name="adj1" fmla="val 64823"/>
              <a:gd name="adj2" fmla="val 50000"/>
            </a:avLst>
          </a:prstGeom>
          <a:noFill/>
          <a:ln w="38100">
            <a:solidFill>
              <a:srgbClr val="FF0000"/>
            </a:solidFill>
            <a:round/>
            <a:headEnd/>
            <a:tailEnd/>
          </a:ln>
          <a:effectLst/>
        </p:spPr>
        <p:txBody>
          <a:bodyPr wrap="none" anchor="ct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sp>
        <p:nvSpPr>
          <p:cNvPr id="745478" name="Text Box 6"/>
          <p:cNvSpPr txBox="1">
            <a:spLocks noChangeArrowheads="1"/>
          </p:cNvSpPr>
          <p:nvPr/>
        </p:nvSpPr>
        <p:spPr bwMode="auto">
          <a:xfrm>
            <a:off x="3806825" y="4689475"/>
            <a:ext cx="765175" cy="1920875"/>
          </a:xfrm>
          <a:prstGeom prst="rect">
            <a:avLst/>
          </a:prstGeom>
          <a:noFill/>
          <a:ln w="9525">
            <a:noFill/>
            <a:miter lim="800000"/>
            <a:headEnd/>
            <a:tailEnd/>
          </a:ln>
          <a:effectLst/>
        </p:spPr>
        <p:txBody>
          <a:bodyPr>
            <a:spAutoFit/>
          </a:bodyPr>
          <a:lstStyle/>
          <a:p>
            <a:pPr fontAlgn="base">
              <a:spcBef>
                <a:spcPct val="0"/>
              </a:spcBef>
              <a:spcAft>
                <a:spcPct val="0"/>
              </a:spcAft>
            </a:pPr>
            <a:r>
              <a:rPr lang="zh-CN" altLang="en-US" sz="2000" b="1">
                <a:solidFill>
                  <a:srgbClr val="FF0000"/>
                </a:solidFill>
                <a:latin typeface="微软雅黑" pitchFamily="34" charset="-122"/>
                <a:ea typeface="微软雅黑" pitchFamily="34" charset="-122"/>
              </a:rPr>
              <a:t>静态数据区的结构变量</a:t>
            </a:r>
            <a:r>
              <a:rPr lang="en-US" altLang="zh-CN" sz="2000" b="1">
                <a:solidFill>
                  <a:srgbClr val="FF0000"/>
                </a:solidFill>
                <a:latin typeface="微软雅黑" pitchFamily="34" charset="-122"/>
                <a:ea typeface="微软雅黑" pitchFamily="34" charset="-122"/>
              </a:rPr>
              <a:t>x</a:t>
            </a:r>
          </a:p>
        </p:txBody>
      </p:sp>
      <p:pic>
        <p:nvPicPr>
          <p:cNvPr id="745479" name="Picture 7"/>
          <p:cNvPicPr>
            <a:picLocks noChangeAspect="1" noChangeArrowheads="1"/>
          </p:cNvPicPr>
          <p:nvPr/>
        </p:nvPicPr>
        <p:blipFill>
          <a:blip r:embed="rId3"/>
          <a:srcRect/>
          <a:stretch>
            <a:fillRect/>
          </a:stretch>
        </p:blipFill>
        <p:spPr bwMode="auto">
          <a:xfrm>
            <a:off x="4706938" y="1133475"/>
            <a:ext cx="4437062" cy="5445125"/>
          </a:xfrm>
          <a:prstGeom prst="rect">
            <a:avLst/>
          </a:prstGeom>
          <a:noFill/>
        </p:spPr>
      </p:pic>
      <p:sp>
        <p:nvSpPr>
          <p:cNvPr id="745480" name="AutoShape 8"/>
          <p:cNvSpPr>
            <a:spLocks/>
          </p:cNvSpPr>
          <p:nvPr/>
        </p:nvSpPr>
        <p:spPr bwMode="auto">
          <a:xfrm flipH="1">
            <a:off x="4572000" y="4778375"/>
            <a:ext cx="134938" cy="1441450"/>
          </a:xfrm>
          <a:prstGeom prst="rightBrace">
            <a:avLst>
              <a:gd name="adj1" fmla="val 89019"/>
              <a:gd name="adj2" fmla="val 50000"/>
            </a:avLst>
          </a:prstGeom>
          <a:noFill/>
          <a:ln w="38100">
            <a:solidFill>
              <a:srgbClr val="FF0000"/>
            </a:solidFill>
            <a:round/>
            <a:headEnd/>
            <a:tailEnd/>
          </a:ln>
          <a:effectLst/>
        </p:spPr>
        <p:txBody>
          <a:bodyPr wrap="none" anchor="ct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grpSp>
        <p:nvGrpSpPr>
          <p:cNvPr id="745481" name="Group 9"/>
          <p:cNvGrpSpPr>
            <a:grpSpLocks/>
          </p:cNvGrpSpPr>
          <p:nvPr/>
        </p:nvGrpSpPr>
        <p:grpSpPr bwMode="auto">
          <a:xfrm>
            <a:off x="3041650" y="1403350"/>
            <a:ext cx="2339975" cy="1081088"/>
            <a:chOff x="1916" y="884"/>
            <a:chExt cx="1474" cy="681"/>
          </a:xfrm>
        </p:grpSpPr>
        <p:sp>
          <p:nvSpPr>
            <p:cNvPr id="745482" name="Text Box 10"/>
            <p:cNvSpPr txBox="1">
              <a:spLocks noChangeArrowheads="1"/>
            </p:cNvSpPr>
            <p:nvPr/>
          </p:nvSpPr>
          <p:spPr bwMode="auto">
            <a:xfrm>
              <a:off x="2398" y="884"/>
              <a:ext cx="992" cy="250"/>
            </a:xfrm>
            <a:prstGeom prst="rect">
              <a:avLst/>
            </a:prstGeom>
            <a:noFill/>
            <a:ln w="9525" algn="ctr">
              <a:noFill/>
              <a:miter lim="800000"/>
              <a:headEnd/>
              <a:tailEnd/>
            </a:ln>
            <a:effectLst/>
          </p:spPr>
          <p:txBody>
            <a:bodyPr>
              <a:spAutoFit/>
            </a:bodyPr>
            <a:lstStyle/>
            <a:p>
              <a:pPr marL="342900" indent="-342900" eaLnBrk="0" fontAlgn="base" hangingPunct="0">
                <a:spcBef>
                  <a:spcPct val="50000"/>
                </a:spcBef>
                <a:spcAft>
                  <a:spcPct val="0"/>
                </a:spcAft>
              </a:pPr>
              <a:r>
                <a:rPr lang="zh-CN" altLang="en-US" sz="2000" b="1">
                  <a:solidFill>
                    <a:srgbClr val="FF3300"/>
                  </a:solidFill>
                  <a:latin typeface="微软雅黑" pitchFamily="34" charset="-122"/>
                  <a:ea typeface="微软雅黑" pitchFamily="34" charset="-122"/>
                </a:rPr>
                <a:t>按地址传递</a:t>
              </a:r>
            </a:p>
          </p:txBody>
        </p:sp>
        <p:sp>
          <p:nvSpPr>
            <p:cNvPr id="745483" name="Line 11"/>
            <p:cNvSpPr>
              <a:spLocks noChangeShapeType="1"/>
            </p:cNvSpPr>
            <p:nvPr/>
          </p:nvSpPr>
          <p:spPr bwMode="auto">
            <a:xfrm flipH="1">
              <a:off x="1916" y="1054"/>
              <a:ext cx="539" cy="511"/>
            </a:xfrm>
            <a:prstGeom prst="line">
              <a:avLst/>
            </a:prstGeom>
            <a:noFill/>
            <a:ln w="38100">
              <a:solidFill>
                <a:srgbClr val="FF3300"/>
              </a:solidFill>
              <a:round/>
              <a:headEnd/>
              <a:tailEnd type="triangle" w="med" len="me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grpSp>
      <p:grpSp>
        <p:nvGrpSpPr>
          <p:cNvPr id="745484" name="Group 12"/>
          <p:cNvGrpSpPr>
            <a:grpSpLocks/>
          </p:cNvGrpSpPr>
          <p:nvPr/>
        </p:nvGrpSpPr>
        <p:grpSpPr bwMode="auto">
          <a:xfrm>
            <a:off x="7091363" y="1044575"/>
            <a:ext cx="1981200" cy="1081088"/>
            <a:chOff x="4127" y="658"/>
            <a:chExt cx="1248" cy="681"/>
          </a:xfrm>
        </p:grpSpPr>
        <p:sp>
          <p:nvSpPr>
            <p:cNvPr id="745485" name="Text Box 13"/>
            <p:cNvSpPr txBox="1">
              <a:spLocks noChangeArrowheads="1"/>
            </p:cNvSpPr>
            <p:nvPr/>
          </p:nvSpPr>
          <p:spPr bwMode="auto">
            <a:xfrm>
              <a:off x="4609" y="658"/>
              <a:ext cx="766" cy="250"/>
            </a:xfrm>
            <a:prstGeom prst="rect">
              <a:avLst/>
            </a:prstGeom>
            <a:noFill/>
            <a:ln w="9525" algn="ctr">
              <a:noFill/>
              <a:miter lim="800000"/>
              <a:headEnd/>
              <a:tailEnd/>
            </a:ln>
            <a:effectLst/>
          </p:spPr>
          <p:txBody>
            <a:bodyPr>
              <a:spAutoFit/>
            </a:bodyPr>
            <a:lstStyle/>
            <a:p>
              <a:pPr marL="342900" indent="-342900" eaLnBrk="0" fontAlgn="base" hangingPunct="0">
                <a:spcBef>
                  <a:spcPct val="50000"/>
                </a:spcBef>
                <a:spcAft>
                  <a:spcPct val="0"/>
                </a:spcAft>
              </a:pPr>
              <a:r>
                <a:rPr lang="zh-CN" altLang="en-US" sz="2000" b="1">
                  <a:solidFill>
                    <a:srgbClr val="FF3300"/>
                  </a:solidFill>
                  <a:latin typeface="微软雅黑" pitchFamily="34" charset="-122"/>
                  <a:ea typeface="微软雅黑" pitchFamily="34" charset="-122"/>
                </a:rPr>
                <a:t>按值传递</a:t>
              </a:r>
            </a:p>
          </p:txBody>
        </p:sp>
        <p:sp>
          <p:nvSpPr>
            <p:cNvPr id="745486" name="Line 14"/>
            <p:cNvSpPr>
              <a:spLocks noChangeShapeType="1"/>
            </p:cNvSpPr>
            <p:nvPr/>
          </p:nvSpPr>
          <p:spPr bwMode="auto">
            <a:xfrm flipH="1">
              <a:off x="4127" y="828"/>
              <a:ext cx="539" cy="511"/>
            </a:xfrm>
            <a:prstGeom prst="line">
              <a:avLst/>
            </a:prstGeom>
            <a:noFill/>
            <a:ln w="38100">
              <a:solidFill>
                <a:srgbClr val="FF3300"/>
              </a:solidFill>
              <a:round/>
              <a:headEnd/>
              <a:tailEnd type="triangle" w="med" len="med"/>
            </a:ln>
            <a:effectLst/>
          </p:spPr>
          <p:txBody>
            <a:bodyPr/>
            <a:lstStyle/>
            <a:p>
              <a:pPr eaLnBrk="0" fontAlgn="base" hangingPunct="0">
                <a:spcBef>
                  <a:spcPct val="0"/>
                </a:spcBef>
                <a:spcAft>
                  <a:spcPct val="0"/>
                </a:spcAft>
              </a:pPr>
              <a:endParaRPr lang="zh-CN" altLang="en-US" b="1">
                <a:solidFill>
                  <a:srgbClr val="000000"/>
                </a:solidFill>
                <a:latin typeface="微软雅黑" pitchFamily="34" charset="-122"/>
                <a:ea typeface="微软雅黑" pitchFamily="34" charset="-122"/>
              </a:endParaRPr>
            </a:p>
          </p:txBody>
        </p:sp>
      </p:grpSp>
      <p:sp>
        <p:nvSpPr>
          <p:cNvPr id="745487" name="Rectangle 15"/>
          <p:cNvSpPr>
            <a:spLocks noChangeArrowheads="1"/>
          </p:cNvSpPr>
          <p:nvPr/>
        </p:nvSpPr>
        <p:spPr bwMode="auto">
          <a:xfrm>
            <a:off x="69850" y="98425"/>
            <a:ext cx="3016250" cy="2014538"/>
          </a:xfrm>
          <a:prstGeom prst="rect">
            <a:avLst/>
          </a:prstGeom>
          <a:solidFill>
            <a:schemeClr val="bg1"/>
          </a:solidFill>
          <a:ln w="9525" algn="ctr">
            <a:noFill/>
            <a:miter lim="800000"/>
            <a:headEnd/>
            <a:tailEnd/>
          </a:ln>
          <a:effectLst/>
        </p:spPr>
        <p:txBody>
          <a:bodyPr>
            <a:spAutoFit/>
          </a:bodyPr>
          <a:lstStyle/>
          <a:p>
            <a:pPr marL="342900" indent="-342900" eaLnBrk="0" fontAlgn="base" hangingPunct="0">
              <a:spcBef>
                <a:spcPct val="0"/>
              </a:spcBef>
              <a:spcAft>
                <a:spcPct val="0"/>
              </a:spcAft>
            </a:pPr>
            <a:r>
              <a:rPr lang="en-US" altLang="zh-CN" b="1">
                <a:solidFill>
                  <a:srgbClr val="0000FF"/>
                </a:solidFill>
                <a:latin typeface="微软雅黑" pitchFamily="34" charset="-122"/>
                <a:ea typeface="微软雅黑" pitchFamily="34" charset="-122"/>
              </a:rPr>
              <a:t>struct cont_info {</a:t>
            </a:r>
          </a:p>
          <a:p>
            <a:pPr marL="342900" indent="-342900" eaLnBrk="0" fontAlgn="base" hangingPunct="0">
              <a:spcBef>
                <a:spcPct val="0"/>
              </a:spcBef>
              <a:spcAft>
                <a:spcPct val="0"/>
              </a:spcAft>
            </a:pPr>
            <a:r>
              <a:rPr lang="en-US" altLang="zh-CN" b="1">
                <a:solidFill>
                  <a:srgbClr val="0000FF"/>
                </a:solidFill>
                <a:latin typeface="微软雅黑" pitchFamily="34" charset="-122"/>
                <a:ea typeface="微软雅黑" pitchFamily="34" charset="-122"/>
              </a:rPr>
              <a:t>         char id[8];</a:t>
            </a:r>
          </a:p>
          <a:p>
            <a:pPr marL="342900" indent="-342900" eaLnBrk="0" fontAlgn="base" hangingPunct="0">
              <a:spcBef>
                <a:spcPct val="0"/>
              </a:spcBef>
              <a:spcAft>
                <a:spcPct val="0"/>
              </a:spcAft>
            </a:pPr>
            <a:r>
              <a:rPr lang="en-US" altLang="zh-CN" b="1">
                <a:solidFill>
                  <a:srgbClr val="0000FF"/>
                </a:solidFill>
                <a:latin typeface="微软雅黑" pitchFamily="34" charset="-122"/>
                <a:ea typeface="微软雅黑" pitchFamily="34" charset="-122"/>
              </a:rPr>
              <a:t>         char name [12];</a:t>
            </a:r>
          </a:p>
          <a:p>
            <a:pPr marL="342900" indent="-342900" eaLnBrk="0" fontAlgn="base" hangingPunct="0">
              <a:spcBef>
                <a:spcPct val="0"/>
              </a:spcBef>
              <a:spcAft>
                <a:spcPct val="0"/>
              </a:spcAft>
            </a:pPr>
            <a:r>
              <a:rPr lang="en-US" altLang="zh-CN" b="1">
                <a:solidFill>
                  <a:srgbClr val="0000FF"/>
                </a:solidFill>
                <a:latin typeface="微软雅黑" pitchFamily="34" charset="-122"/>
                <a:ea typeface="微软雅黑" pitchFamily="34" charset="-122"/>
              </a:rPr>
              <a:t>         unsigned post;</a:t>
            </a:r>
          </a:p>
          <a:p>
            <a:pPr marL="342900" indent="-342900" eaLnBrk="0" fontAlgn="base" hangingPunct="0">
              <a:spcBef>
                <a:spcPct val="0"/>
              </a:spcBef>
              <a:spcAft>
                <a:spcPct val="0"/>
              </a:spcAft>
            </a:pPr>
            <a:r>
              <a:rPr lang="en-US" altLang="zh-CN" b="1">
                <a:solidFill>
                  <a:srgbClr val="0000FF"/>
                </a:solidFill>
                <a:latin typeface="微软雅黑" pitchFamily="34" charset="-122"/>
                <a:ea typeface="微软雅黑" pitchFamily="34" charset="-122"/>
              </a:rPr>
              <a:t>         char address[100];</a:t>
            </a:r>
          </a:p>
          <a:p>
            <a:pPr marL="342900" indent="-342900" eaLnBrk="0" fontAlgn="base" hangingPunct="0">
              <a:spcBef>
                <a:spcPct val="0"/>
              </a:spcBef>
              <a:spcAft>
                <a:spcPct val="0"/>
              </a:spcAft>
            </a:pPr>
            <a:r>
              <a:rPr lang="en-US" altLang="zh-CN" b="1">
                <a:solidFill>
                  <a:srgbClr val="0000FF"/>
                </a:solidFill>
                <a:latin typeface="微软雅黑" pitchFamily="34" charset="-122"/>
                <a:ea typeface="微软雅黑" pitchFamily="34" charset="-122"/>
              </a:rPr>
              <a:t>         char phone[20];</a:t>
            </a:r>
          </a:p>
          <a:p>
            <a:pPr marL="342900" indent="-342900" eaLnBrk="0" fontAlgn="base" hangingPunct="0">
              <a:spcBef>
                <a:spcPct val="0"/>
              </a:spcBef>
              <a:spcAft>
                <a:spcPct val="0"/>
              </a:spcAft>
            </a:pPr>
            <a:r>
              <a:rPr lang="en-US" altLang="zh-CN" b="1">
                <a:solidFill>
                  <a:srgbClr val="0000FF"/>
                </a:solidFill>
                <a:latin typeface="微软雅黑" pitchFamily="34" charset="-122"/>
                <a:ea typeface="微软雅黑" pitchFamily="34" charset="-122"/>
              </a:rPr>
              <a:t> };</a:t>
            </a:r>
            <a:endParaRPr lang="zh-CN" altLang="en-US" b="1">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2762897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5478"/>
                                        </p:tgtEl>
                                        <p:attrNameLst>
                                          <p:attrName>style.visibility</p:attrName>
                                        </p:attrNameLst>
                                      </p:cBhvr>
                                      <p:to>
                                        <p:strVal val="visible"/>
                                      </p:to>
                                    </p:set>
                                    <p:animEffect transition="in" filter="blinds(horizontal)">
                                      <p:cBhvr>
                                        <p:cTn id="7" dur="500"/>
                                        <p:tgtEl>
                                          <p:spTgt spid="74547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45477"/>
                                        </p:tgtEl>
                                        <p:attrNameLst>
                                          <p:attrName>style.visibility</p:attrName>
                                        </p:attrNameLst>
                                      </p:cBhvr>
                                      <p:to>
                                        <p:strVal val="visible"/>
                                      </p:to>
                                    </p:set>
                                    <p:animEffect transition="in" filter="blinds(horizontal)">
                                      <p:cBhvr>
                                        <p:cTn id="12" dur="500"/>
                                        <p:tgtEl>
                                          <p:spTgt spid="74547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45480"/>
                                        </p:tgtEl>
                                        <p:attrNameLst>
                                          <p:attrName>style.visibility</p:attrName>
                                        </p:attrNameLst>
                                      </p:cBhvr>
                                      <p:to>
                                        <p:strVal val="visible"/>
                                      </p:to>
                                    </p:set>
                                    <p:animEffect transition="in" filter="blinds(horizontal)">
                                      <p:cBhvr>
                                        <p:cTn id="17" dur="500"/>
                                        <p:tgtEl>
                                          <p:spTgt spid="74548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45481"/>
                                        </p:tgtEl>
                                        <p:attrNameLst>
                                          <p:attrName>style.visibility</p:attrName>
                                        </p:attrNameLst>
                                      </p:cBhvr>
                                      <p:to>
                                        <p:strVal val="visible"/>
                                      </p:to>
                                    </p:set>
                                    <p:animEffect transition="in" filter="blinds(horizontal)">
                                      <p:cBhvr>
                                        <p:cTn id="22" dur="500"/>
                                        <p:tgtEl>
                                          <p:spTgt spid="74548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45484"/>
                                        </p:tgtEl>
                                        <p:attrNameLst>
                                          <p:attrName>style.visibility</p:attrName>
                                        </p:attrNameLst>
                                      </p:cBhvr>
                                      <p:to>
                                        <p:strVal val="visible"/>
                                      </p:to>
                                    </p:set>
                                    <p:animEffect transition="in" filter="blinds(horizontal)">
                                      <p:cBhvr>
                                        <p:cTn id="27" dur="500"/>
                                        <p:tgtEl>
                                          <p:spTgt spid="74548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45487"/>
                                        </p:tgtEl>
                                        <p:attrNameLst>
                                          <p:attrName>style.visibility</p:attrName>
                                        </p:attrNameLst>
                                      </p:cBhvr>
                                      <p:to>
                                        <p:strVal val="visible"/>
                                      </p:to>
                                    </p:set>
                                    <p:animEffect transition="in" filter="blinds(horizontal)">
                                      <p:cBhvr>
                                        <p:cTn id="32" dur="500"/>
                                        <p:tgtEl>
                                          <p:spTgt spid="7454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477" grpId="0" animBg="1"/>
      <p:bldP spid="745478" grpId="0"/>
      <p:bldP spid="745480" grpId="0" animBg="1"/>
      <p:bldP spid="74548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Rectangle 2"/>
          <p:cNvSpPr>
            <a:spLocks noGrp="1" noChangeArrowheads="1"/>
          </p:cNvSpPr>
          <p:nvPr>
            <p:ph type="title"/>
          </p:nvPr>
        </p:nvSpPr>
        <p:spPr>
          <a:xfrm>
            <a:off x="457200" y="98425"/>
            <a:ext cx="8229600" cy="561975"/>
          </a:xfrm>
        </p:spPr>
        <p:txBody>
          <a:bodyPr/>
          <a:lstStyle/>
          <a:p>
            <a:r>
              <a:rPr lang="zh-CN" altLang="en-US" sz="3600"/>
              <a:t>数据的对齐 </a:t>
            </a:r>
          </a:p>
        </p:txBody>
      </p:sp>
      <p:sp>
        <p:nvSpPr>
          <p:cNvPr id="754691" name="Rectangle 3"/>
          <p:cNvSpPr>
            <a:spLocks noGrp="1" noChangeArrowheads="1"/>
          </p:cNvSpPr>
          <p:nvPr>
            <p:ph type="body" idx="1"/>
          </p:nvPr>
        </p:nvSpPr>
        <p:spPr>
          <a:xfrm>
            <a:off x="161925" y="728663"/>
            <a:ext cx="8731250" cy="5218112"/>
          </a:xfrm>
        </p:spPr>
        <p:txBody>
          <a:bodyPr/>
          <a:lstStyle/>
          <a:p>
            <a:r>
              <a:rPr lang="en-US" altLang="zh-CN" sz="2000">
                <a:latin typeface="微软雅黑" pitchFamily="34" charset="-122"/>
                <a:ea typeface="微软雅黑" pitchFamily="34" charset="-122"/>
              </a:rPr>
              <a:t>CPU</a:t>
            </a:r>
            <a:r>
              <a:rPr lang="zh-CN" altLang="en-US" sz="2000">
                <a:latin typeface="微软雅黑" pitchFamily="34" charset="-122"/>
                <a:ea typeface="微软雅黑" pitchFamily="34" charset="-122"/>
              </a:rPr>
              <a:t>访问主存时只能一次读取或写入若干特定位。例如，若每次最多读写</a:t>
            </a:r>
            <a:r>
              <a:rPr lang="en-US" altLang="zh-CN" sz="2000">
                <a:latin typeface="微软雅黑" pitchFamily="34" charset="-122"/>
                <a:ea typeface="微软雅黑" pitchFamily="34" charset="-122"/>
              </a:rPr>
              <a:t>64</a:t>
            </a:r>
            <a:r>
              <a:rPr lang="zh-CN" altLang="en-US" sz="2000">
                <a:latin typeface="微软雅黑" pitchFamily="34" charset="-122"/>
                <a:ea typeface="微软雅黑" pitchFamily="34" charset="-122"/>
              </a:rPr>
              <a:t>位，则第</a:t>
            </a:r>
            <a:r>
              <a:rPr lang="en-US" altLang="zh-CN" sz="2000">
                <a:latin typeface="微软雅黑" pitchFamily="34" charset="-122"/>
                <a:ea typeface="微软雅黑" pitchFamily="34" charset="-122"/>
              </a:rPr>
              <a:t>0</a:t>
            </a:r>
            <a:r>
              <a:rPr lang="zh-CN" altLang="en-US" sz="2000">
                <a:latin typeface="微软雅黑" pitchFamily="34" charset="-122"/>
                <a:ea typeface="微软雅黑" pitchFamily="34" charset="-122"/>
              </a:rPr>
              <a:t>字节到第</a:t>
            </a:r>
            <a:r>
              <a:rPr lang="en-US" altLang="zh-CN" sz="2000">
                <a:latin typeface="微软雅黑" pitchFamily="34" charset="-122"/>
                <a:ea typeface="微软雅黑" pitchFamily="34" charset="-122"/>
              </a:rPr>
              <a:t>7</a:t>
            </a:r>
            <a:r>
              <a:rPr lang="zh-CN" altLang="en-US" sz="2000">
                <a:latin typeface="微软雅黑" pitchFamily="34" charset="-122"/>
                <a:ea typeface="微软雅黑" pitchFamily="34" charset="-122"/>
              </a:rPr>
              <a:t>字节可同时读写，第</a:t>
            </a:r>
            <a:r>
              <a:rPr lang="en-US" altLang="zh-CN" sz="2000">
                <a:latin typeface="微软雅黑" pitchFamily="34" charset="-122"/>
                <a:ea typeface="微软雅黑" pitchFamily="34" charset="-122"/>
              </a:rPr>
              <a:t>8</a:t>
            </a:r>
            <a:r>
              <a:rPr lang="zh-CN" altLang="en-US" sz="2000">
                <a:latin typeface="微软雅黑" pitchFamily="34" charset="-122"/>
                <a:ea typeface="微软雅黑" pitchFamily="34" charset="-122"/>
              </a:rPr>
              <a:t>字节到第</a:t>
            </a:r>
            <a:r>
              <a:rPr lang="en-US" altLang="zh-CN" sz="2000">
                <a:latin typeface="微软雅黑" pitchFamily="34" charset="-122"/>
                <a:ea typeface="微软雅黑" pitchFamily="34" charset="-122"/>
              </a:rPr>
              <a:t>15</a:t>
            </a:r>
            <a:r>
              <a:rPr lang="zh-CN" altLang="en-US" sz="2000">
                <a:latin typeface="微软雅黑" pitchFamily="34" charset="-122"/>
                <a:ea typeface="微软雅黑" pitchFamily="34" charset="-122"/>
              </a:rPr>
              <a:t>字节可同时读写，</a:t>
            </a:r>
            <a:r>
              <a:rPr lang="en-US" altLang="zh-CN" sz="2000">
                <a:latin typeface="微软雅黑" pitchFamily="34" charset="-122"/>
                <a:ea typeface="微软雅黑" pitchFamily="34" charset="-122"/>
              </a:rPr>
              <a:t>……</a:t>
            </a:r>
            <a:r>
              <a:rPr lang="zh-CN" altLang="en-US" sz="2000">
                <a:latin typeface="微软雅黑" pitchFamily="34" charset="-122"/>
                <a:ea typeface="微软雅黑" pitchFamily="34" charset="-122"/>
              </a:rPr>
              <a:t>，以此类推。</a:t>
            </a:r>
          </a:p>
          <a:p>
            <a:r>
              <a:rPr lang="zh-CN" altLang="en-US" sz="2000">
                <a:latin typeface="微软雅黑" pitchFamily="34" charset="-122"/>
                <a:ea typeface="微软雅黑" pitchFamily="34" charset="-122"/>
              </a:rPr>
              <a:t>按边界对齐，可使读写数据位于</a:t>
            </a:r>
            <a:r>
              <a:rPr lang="en-US" altLang="zh-CN" sz="2000">
                <a:latin typeface="微软雅黑" pitchFamily="34" charset="-122"/>
                <a:ea typeface="微软雅黑" pitchFamily="34" charset="-122"/>
              </a:rPr>
              <a:t>8i~8i+7(i=0,1,2,…) </a:t>
            </a:r>
            <a:r>
              <a:rPr lang="zh-CN" altLang="en-US" sz="2000">
                <a:latin typeface="微软雅黑" pitchFamily="34" charset="-122"/>
                <a:ea typeface="微软雅黑" pitchFamily="34" charset="-122"/>
              </a:rPr>
              <a:t>单元 。</a:t>
            </a:r>
          </a:p>
          <a:p>
            <a:r>
              <a:rPr lang="zh-CN" altLang="en-US" sz="2000">
                <a:latin typeface="微软雅黑" pitchFamily="34" charset="-122"/>
                <a:ea typeface="微软雅黑" pitchFamily="34" charset="-122"/>
              </a:rPr>
              <a:t>最简单的对齐策略是，按其数据长度进行对齐，例如，</a:t>
            </a:r>
            <a:r>
              <a:rPr lang="en-US" altLang="zh-CN" sz="2000">
                <a:latin typeface="微软雅黑" pitchFamily="34" charset="-122"/>
                <a:ea typeface="微软雅黑" pitchFamily="34" charset="-122"/>
              </a:rPr>
              <a:t>int</a:t>
            </a:r>
            <a:r>
              <a:rPr lang="zh-CN" altLang="en-US" sz="2000">
                <a:latin typeface="微软雅黑" pitchFamily="34" charset="-122"/>
                <a:ea typeface="微软雅黑" pitchFamily="34" charset="-122"/>
              </a:rPr>
              <a:t>型地址是</a:t>
            </a:r>
            <a:r>
              <a:rPr lang="en-US" altLang="zh-CN" sz="2000">
                <a:latin typeface="微软雅黑" pitchFamily="34" charset="-122"/>
                <a:ea typeface="微软雅黑" pitchFamily="34" charset="-122"/>
              </a:rPr>
              <a:t>4</a:t>
            </a:r>
            <a:r>
              <a:rPr lang="zh-CN" altLang="en-US" sz="2000">
                <a:latin typeface="微软雅黑" pitchFamily="34" charset="-122"/>
                <a:ea typeface="微软雅黑" pitchFamily="34" charset="-122"/>
              </a:rPr>
              <a:t>的倍数，</a:t>
            </a:r>
            <a:r>
              <a:rPr lang="en-US" altLang="zh-CN" sz="2000">
                <a:latin typeface="微软雅黑" pitchFamily="34" charset="-122"/>
                <a:ea typeface="微软雅黑" pitchFamily="34" charset="-122"/>
              </a:rPr>
              <a:t>short</a:t>
            </a:r>
            <a:r>
              <a:rPr lang="zh-CN" altLang="en-US" sz="2000">
                <a:latin typeface="微软雅黑" pitchFamily="34" charset="-122"/>
                <a:ea typeface="微软雅黑" pitchFamily="34" charset="-122"/>
              </a:rPr>
              <a:t>型地址是</a:t>
            </a:r>
            <a:r>
              <a:rPr lang="en-US" altLang="zh-CN" sz="2000">
                <a:latin typeface="微软雅黑" pitchFamily="34" charset="-122"/>
                <a:ea typeface="微软雅黑" pitchFamily="34" charset="-122"/>
              </a:rPr>
              <a:t>2</a:t>
            </a:r>
            <a:r>
              <a:rPr lang="zh-CN" altLang="en-US" sz="2000">
                <a:latin typeface="微软雅黑" pitchFamily="34" charset="-122"/>
                <a:ea typeface="微软雅黑" pitchFamily="34" charset="-122"/>
              </a:rPr>
              <a:t>的倍数，</a:t>
            </a:r>
            <a:r>
              <a:rPr lang="en-US" altLang="zh-CN" sz="2000">
                <a:latin typeface="微软雅黑" pitchFamily="34" charset="-122"/>
                <a:ea typeface="微软雅黑" pitchFamily="34" charset="-122"/>
              </a:rPr>
              <a:t>double</a:t>
            </a:r>
            <a:r>
              <a:rPr lang="zh-CN" altLang="en-US" sz="2000">
                <a:latin typeface="微软雅黑" pitchFamily="34" charset="-122"/>
                <a:ea typeface="微软雅黑" pitchFamily="34" charset="-122"/>
              </a:rPr>
              <a:t>和</a:t>
            </a:r>
            <a:r>
              <a:rPr lang="en-US" altLang="zh-CN" sz="2000">
                <a:latin typeface="微软雅黑" pitchFamily="34" charset="-122"/>
                <a:ea typeface="微软雅黑" pitchFamily="34" charset="-122"/>
              </a:rPr>
              <a:t>long long</a:t>
            </a:r>
            <a:r>
              <a:rPr lang="zh-CN" altLang="en-US" sz="2000">
                <a:latin typeface="微软雅黑" pitchFamily="34" charset="-122"/>
                <a:ea typeface="微软雅黑" pitchFamily="34" charset="-122"/>
              </a:rPr>
              <a:t>型的是</a:t>
            </a:r>
            <a:r>
              <a:rPr lang="en-US" altLang="zh-CN" sz="2000">
                <a:latin typeface="微软雅黑" pitchFamily="34" charset="-122"/>
                <a:ea typeface="微软雅黑" pitchFamily="34" charset="-122"/>
              </a:rPr>
              <a:t>8</a:t>
            </a:r>
            <a:r>
              <a:rPr lang="zh-CN" altLang="en-US" sz="2000">
                <a:latin typeface="微软雅黑" pitchFamily="34" charset="-122"/>
                <a:ea typeface="微软雅黑" pitchFamily="34" charset="-122"/>
              </a:rPr>
              <a:t>的倍数，</a:t>
            </a:r>
            <a:r>
              <a:rPr lang="en-US" altLang="zh-CN" sz="2000">
                <a:latin typeface="微软雅黑" pitchFamily="34" charset="-122"/>
                <a:ea typeface="微软雅黑" pitchFamily="34" charset="-122"/>
              </a:rPr>
              <a:t>float</a:t>
            </a:r>
            <a:r>
              <a:rPr lang="zh-CN" altLang="en-US" sz="2000">
                <a:latin typeface="微软雅黑" pitchFamily="34" charset="-122"/>
                <a:ea typeface="微软雅黑" pitchFamily="34" charset="-122"/>
              </a:rPr>
              <a:t>型的是</a:t>
            </a:r>
            <a:r>
              <a:rPr lang="en-US" altLang="zh-CN" sz="2000">
                <a:latin typeface="微软雅黑" pitchFamily="34" charset="-122"/>
                <a:ea typeface="微软雅黑" pitchFamily="34" charset="-122"/>
              </a:rPr>
              <a:t>4</a:t>
            </a:r>
            <a:r>
              <a:rPr lang="zh-CN" altLang="en-US" sz="2000">
                <a:latin typeface="微软雅黑" pitchFamily="34" charset="-122"/>
                <a:ea typeface="微软雅黑" pitchFamily="34" charset="-122"/>
              </a:rPr>
              <a:t>的倍数，</a:t>
            </a:r>
            <a:r>
              <a:rPr lang="en-US" altLang="zh-CN" sz="2000">
                <a:latin typeface="微软雅黑" pitchFamily="34" charset="-122"/>
                <a:ea typeface="微软雅黑" pitchFamily="34" charset="-122"/>
              </a:rPr>
              <a:t>char</a:t>
            </a:r>
            <a:r>
              <a:rPr lang="zh-CN" altLang="en-US" sz="2000">
                <a:latin typeface="微软雅黑" pitchFamily="34" charset="-122"/>
                <a:ea typeface="微软雅黑" pitchFamily="34" charset="-122"/>
              </a:rPr>
              <a:t>不对齐。</a:t>
            </a:r>
            <a:r>
              <a:rPr lang="en-US" altLang="zh-CN" sz="2000">
                <a:latin typeface="微软雅黑" pitchFamily="34" charset="-122"/>
                <a:ea typeface="微软雅黑" pitchFamily="34" charset="-122"/>
              </a:rPr>
              <a:t>Windows</a:t>
            </a:r>
            <a:r>
              <a:rPr lang="zh-CN" altLang="en-US" sz="2000">
                <a:latin typeface="微软雅黑" pitchFamily="34" charset="-122"/>
                <a:ea typeface="微软雅黑" pitchFamily="34" charset="-122"/>
              </a:rPr>
              <a:t>采用该策略。</a:t>
            </a:r>
            <a:r>
              <a:rPr lang="en-US" altLang="zh-CN" sz="2000">
                <a:latin typeface="微软雅黑" pitchFamily="34" charset="-122"/>
                <a:ea typeface="微软雅黑" pitchFamily="34" charset="-122"/>
              </a:rPr>
              <a:t>Linux</a:t>
            </a:r>
            <a:r>
              <a:rPr lang="zh-CN" altLang="en-US" sz="2000">
                <a:latin typeface="微软雅黑" pitchFamily="34" charset="-122"/>
                <a:ea typeface="微软雅黑" pitchFamily="34" charset="-122"/>
              </a:rPr>
              <a:t>策略更宽松：</a:t>
            </a:r>
            <a:r>
              <a:rPr lang="en-US" altLang="zh-CN" sz="2000">
                <a:latin typeface="微软雅黑" pitchFamily="34" charset="-122"/>
                <a:ea typeface="微软雅黑" pitchFamily="34" charset="-122"/>
              </a:rPr>
              <a:t>short</a:t>
            </a:r>
            <a:r>
              <a:rPr lang="zh-CN" altLang="en-US" sz="2000">
                <a:latin typeface="微软雅黑" pitchFamily="34" charset="-122"/>
                <a:ea typeface="微软雅黑" pitchFamily="34" charset="-122"/>
              </a:rPr>
              <a:t>是</a:t>
            </a:r>
            <a:r>
              <a:rPr lang="en-US" altLang="zh-CN" sz="2000">
                <a:latin typeface="微软雅黑" pitchFamily="34" charset="-122"/>
                <a:ea typeface="微软雅黑" pitchFamily="34" charset="-122"/>
              </a:rPr>
              <a:t>2</a:t>
            </a:r>
            <a:r>
              <a:rPr lang="zh-CN" altLang="en-US" sz="2000">
                <a:latin typeface="微软雅黑" pitchFamily="34" charset="-122"/>
                <a:ea typeface="微软雅黑" pitchFamily="34" charset="-122"/>
              </a:rPr>
              <a:t>的倍数，其他如</a:t>
            </a:r>
            <a:r>
              <a:rPr lang="en-US" altLang="zh-CN" sz="2000">
                <a:latin typeface="微软雅黑" pitchFamily="34" charset="-122"/>
                <a:ea typeface="微软雅黑" pitchFamily="34" charset="-122"/>
              </a:rPr>
              <a:t>int</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double</a:t>
            </a:r>
            <a:r>
              <a:rPr lang="zh-CN" altLang="en-US" sz="2000">
                <a:latin typeface="微软雅黑" pitchFamily="34" charset="-122"/>
                <a:ea typeface="微软雅黑" pitchFamily="34" charset="-122"/>
              </a:rPr>
              <a:t>和指针等都是</a:t>
            </a:r>
            <a:r>
              <a:rPr lang="en-US" altLang="zh-CN" sz="2000">
                <a:latin typeface="微软雅黑" pitchFamily="34" charset="-122"/>
                <a:ea typeface="微软雅黑" pitchFamily="34" charset="-122"/>
              </a:rPr>
              <a:t>4</a:t>
            </a:r>
            <a:r>
              <a:rPr lang="zh-CN" altLang="en-US" sz="2000">
                <a:latin typeface="微软雅黑" pitchFamily="34" charset="-122"/>
                <a:ea typeface="微软雅黑" pitchFamily="34" charset="-122"/>
              </a:rPr>
              <a:t>的倍数。</a:t>
            </a:r>
            <a:r>
              <a:rPr lang="zh-CN" altLang="en-US" sz="2000"/>
              <a:t> </a:t>
            </a:r>
          </a:p>
          <a:p>
            <a:endParaRPr lang="zh-CN" altLang="en-US" sz="2000"/>
          </a:p>
          <a:p>
            <a:endParaRPr lang="zh-CN" altLang="en-US" sz="2000"/>
          </a:p>
        </p:txBody>
      </p:sp>
      <p:pic>
        <p:nvPicPr>
          <p:cNvPr id="754692" name="Picture 4"/>
          <p:cNvPicPr>
            <a:picLocks noChangeAspect="1" noChangeArrowheads="1"/>
          </p:cNvPicPr>
          <p:nvPr/>
        </p:nvPicPr>
        <p:blipFill>
          <a:blip r:embed="rId2"/>
          <a:srcRect/>
          <a:stretch>
            <a:fillRect/>
          </a:stretch>
        </p:blipFill>
        <p:spPr bwMode="auto">
          <a:xfrm>
            <a:off x="3671888" y="5138738"/>
            <a:ext cx="5472112" cy="827087"/>
          </a:xfrm>
          <a:prstGeom prst="rect">
            <a:avLst/>
          </a:prstGeom>
          <a:noFill/>
        </p:spPr>
      </p:pic>
      <p:sp>
        <p:nvSpPr>
          <p:cNvPr id="754693" name="Rectangle 5"/>
          <p:cNvSpPr>
            <a:spLocks noChangeArrowheads="1"/>
          </p:cNvSpPr>
          <p:nvPr/>
        </p:nvSpPr>
        <p:spPr bwMode="auto">
          <a:xfrm>
            <a:off x="6281738" y="5851525"/>
            <a:ext cx="2251075" cy="1006475"/>
          </a:xfrm>
          <a:prstGeom prst="rect">
            <a:avLst/>
          </a:prstGeom>
          <a:noFill/>
          <a:ln w="9525">
            <a:noFill/>
            <a:miter lim="800000"/>
            <a:headEnd/>
            <a:tailEnd/>
          </a:ln>
          <a:effectLst/>
        </p:spPr>
        <p:txBody>
          <a:bodyPr anchor="ctr">
            <a:spAutoFit/>
          </a:bodyPr>
          <a:lstStyle/>
          <a:p>
            <a:pPr eaLnBrk="0" fontAlgn="base" hangingPunct="0">
              <a:spcBef>
                <a:spcPct val="0"/>
              </a:spcBef>
              <a:spcAft>
                <a:spcPct val="0"/>
              </a:spcAft>
            </a:pPr>
            <a:r>
              <a:rPr lang="zh-CN" altLang="en-US" sz="2000" b="1">
                <a:solidFill>
                  <a:srgbClr val="FF0000"/>
                </a:solidFill>
                <a:latin typeface="微软雅黑" pitchFamily="34" charset="-122"/>
                <a:ea typeface="微软雅黑" pitchFamily="34" charset="-122"/>
              </a:rPr>
              <a:t>只要</a:t>
            </a:r>
            <a:r>
              <a:rPr lang="en-US" altLang="zh-CN" sz="2000" b="1">
                <a:solidFill>
                  <a:srgbClr val="FF0000"/>
                </a:solidFill>
                <a:latin typeface="微软雅黑" pitchFamily="34" charset="-122"/>
                <a:ea typeface="微软雅黑" pitchFamily="34" charset="-122"/>
              </a:rPr>
              <a:t>SD</a:t>
            </a:r>
            <a:r>
              <a:rPr lang="zh-CN" altLang="en-US" sz="2000" b="1">
                <a:solidFill>
                  <a:srgbClr val="FF0000"/>
                </a:solidFill>
                <a:latin typeface="微软雅黑" pitchFamily="34" charset="-122"/>
                <a:ea typeface="微软雅黑" pitchFamily="34" charset="-122"/>
              </a:rPr>
              <a:t>首址按</a:t>
            </a:r>
            <a:r>
              <a:rPr lang="en-US" altLang="zh-CN" sz="2000" b="1">
                <a:solidFill>
                  <a:srgbClr val="FF0000"/>
                </a:solidFill>
                <a:latin typeface="微软雅黑" pitchFamily="34" charset="-122"/>
                <a:ea typeface="微软雅黑" pitchFamily="34" charset="-122"/>
              </a:rPr>
              <a:t>4B</a:t>
            </a:r>
            <a:r>
              <a:rPr lang="zh-CN" altLang="en-US" sz="2000" b="1">
                <a:solidFill>
                  <a:srgbClr val="FF0000"/>
                </a:solidFill>
                <a:latin typeface="微软雅黑" pitchFamily="34" charset="-122"/>
                <a:ea typeface="微软雅黑" pitchFamily="34" charset="-122"/>
              </a:rPr>
              <a:t>边界对齐，所有字段都能按要求对齐</a:t>
            </a:r>
            <a:r>
              <a:rPr lang="zh-CN" altLang="en-US" sz="2000">
                <a:solidFill>
                  <a:srgbClr val="000000"/>
                </a:solidFill>
                <a:latin typeface="微软雅黑" pitchFamily="34" charset="-122"/>
                <a:ea typeface="微软雅黑" pitchFamily="34" charset="-122"/>
              </a:rPr>
              <a:t> </a:t>
            </a:r>
          </a:p>
        </p:txBody>
      </p:sp>
      <p:sp>
        <p:nvSpPr>
          <p:cNvPr id="754694" name="Text Box 6"/>
          <p:cNvSpPr txBox="1">
            <a:spLocks noChangeArrowheads="1"/>
          </p:cNvSpPr>
          <p:nvPr/>
        </p:nvSpPr>
        <p:spPr bwMode="auto">
          <a:xfrm>
            <a:off x="7227888" y="3878263"/>
            <a:ext cx="1576387" cy="1187450"/>
          </a:xfrm>
          <a:prstGeom prst="rect">
            <a:avLst/>
          </a:prstGeom>
          <a:noFill/>
          <a:ln w="9525">
            <a:noFill/>
            <a:miter lim="800000"/>
            <a:headEnd/>
            <a:tailEnd/>
          </a:ln>
          <a:effectLst/>
        </p:spPr>
        <p:txBody>
          <a:bodyPr>
            <a:spAutoFit/>
          </a:bodyPr>
          <a:lstStyle/>
          <a:p>
            <a:pPr fontAlgn="base">
              <a:lnSpc>
                <a:spcPct val="120000"/>
              </a:lnSpc>
              <a:spcBef>
                <a:spcPct val="50000"/>
              </a:spcBef>
              <a:spcAft>
                <a:spcPct val="0"/>
              </a:spcAft>
            </a:pPr>
            <a:r>
              <a:rPr lang="zh-CN" altLang="en-US" sz="2000" b="1">
                <a:solidFill>
                  <a:srgbClr val="008000"/>
                </a:solidFill>
                <a:latin typeface="微软雅黑" pitchFamily="34" charset="-122"/>
                <a:ea typeface="微软雅黑" pitchFamily="34" charset="-122"/>
              </a:rPr>
              <a:t>结构变量首地址按</a:t>
            </a:r>
            <a:r>
              <a:rPr lang="en-US" altLang="zh-CN" sz="2000" b="1">
                <a:solidFill>
                  <a:srgbClr val="008000"/>
                </a:solidFill>
                <a:latin typeface="微软雅黑" pitchFamily="34" charset="-122"/>
                <a:ea typeface="微软雅黑" pitchFamily="34" charset="-122"/>
              </a:rPr>
              <a:t>4</a:t>
            </a:r>
            <a:r>
              <a:rPr lang="zh-CN" altLang="en-US" sz="2000" b="1">
                <a:solidFill>
                  <a:srgbClr val="008000"/>
                </a:solidFill>
                <a:latin typeface="微软雅黑" pitchFamily="34" charset="-122"/>
                <a:ea typeface="微软雅黑" pitchFamily="34" charset="-122"/>
              </a:rPr>
              <a:t>字节边界对齐</a:t>
            </a:r>
          </a:p>
        </p:txBody>
      </p:sp>
      <p:sp>
        <p:nvSpPr>
          <p:cNvPr id="754695" name="Text Box 7"/>
          <p:cNvSpPr txBox="1">
            <a:spLocks noChangeArrowheads="1"/>
          </p:cNvSpPr>
          <p:nvPr/>
        </p:nvSpPr>
        <p:spPr bwMode="auto">
          <a:xfrm>
            <a:off x="1782763" y="3789363"/>
            <a:ext cx="2519362" cy="1552575"/>
          </a:xfrm>
          <a:prstGeom prst="rect">
            <a:avLst/>
          </a:prstGeom>
          <a:noFill/>
          <a:ln w="9525">
            <a:noFill/>
            <a:miter lim="800000"/>
            <a:headEnd/>
            <a:tailEnd/>
          </a:ln>
          <a:effectLst/>
        </p:spPr>
        <p:txBody>
          <a:bodyPr>
            <a:spAutoFit/>
          </a:bodyPr>
          <a:lstStyle/>
          <a:p>
            <a:pPr fontAlgn="base">
              <a:lnSpc>
                <a:spcPct val="120000"/>
              </a:lnSpc>
              <a:spcBef>
                <a:spcPct val="50000"/>
              </a:spcBef>
              <a:spcAft>
                <a:spcPct val="0"/>
              </a:spcAft>
            </a:pPr>
            <a:r>
              <a:rPr lang="zh-CN" altLang="en-US" sz="2000" b="1">
                <a:solidFill>
                  <a:srgbClr val="009242"/>
                </a:solidFill>
                <a:latin typeface="微软雅黑" pitchFamily="34" charset="-122"/>
                <a:ea typeface="微软雅黑" pitchFamily="34" charset="-122"/>
              </a:rPr>
              <a:t>结构数组变量的最末可能需要插空，以使每个数组元素都按</a:t>
            </a:r>
            <a:r>
              <a:rPr lang="en-US" altLang="zh-CN" sz="2000" b="1">
                <a:solidFill>
                  <a:srgbClr val="009242"/>
                </a:solidFill>
                <a:latin typeface="微软雅黑" pitchFamily="34" charset="-122"/>
                <a:ea typeface="微软雅黑" pitchFamily="34" charset="-122"/>
              </a:rPr>
              <a:t>4</a:t>
            </a:r>
            <a:r>
              <a:rPr lang="zh-CN" altLang="en-US" sz="2000" b="1">
                <a:solidFill>
                  <a:srgbClr val="009242"/>
                </a:solidFill>
                <a:latin typeface="微软雅黑" pitchFamily="34" charset="-122"/>
                <a:ea typeface="微软雅黑" pitchFamily="34" charset="-122"/>
              </a:rPr>
              <a:t>字节边界对齐</a:t>
            </a:r>
          </a:p>
        </p:txBody>
      </p:sp>
      <p:pic>
        <p:nvPicPr>
          <p:cNvPr id="754696" name="Picture 8"/>
          <p:cNvPicPr>
            <a:picLocks noChangeAspect="1" noChangeArrowheads="1"/>
          </p:cNvPicPr>
          <p:nvPr/>
        </p:nvPicPr>
        <p:blipFill>
          <a:blip r:embed="rId3"/>
          <a:srcRect/>
          <a:stretch>
            <a:fillRect/>
          </a:stretch>
        </p:blipFill>
        <p:spPr bwMode="auto">
          <a:xfrm>
            <a:off x="0" y="5949950"/>
            <a:ext cx="6121400" cy="908050"/>
          </a:xfrm>
          <a:prstGeom prst="rect">
            <a:avLst/>
          </a:prstGeom>
          <a:noFill/>
        </p:spPr>
      </p:pic>
      <p:sp>
        <p:nvSpPr>
          <p:cNvPr id="754697" name="Rectangle 9"/>
          <p:cNvSpPr>
            <a:spLocks noChangeArrowheads="1"/>
          </p:cNvSpPr>
          <p:nvPr/>
        </p:nvSpPr>
        <p:spPr bwMode="auto">
          <a:xfrm>
            <a:off x="71438" y="3968750"/>
            <a:ext cx="1755775" cy="1739900"/>
          </a:xfrm>
          <a:prstGeom prst="rect">
            <a:avLst/>
          </a:prstGeom>
          <a:noFill/>
          <a:ln w="9525" algn="ctr">
            <a:noFill/>
            <a:miter lim="800000"/>
            <a:headEnd/>
            <a:tailEnd/>
          </a:ln>
          <a:effectLst/>
        </p:spPr>
        <p:txBody>
          <a:bodyPr>
            <a:spAutoFit/>
          </a:bodyPr>
          <a:lstStyle/>
          <a:p>
            <a:pPr marL="342900" indent="-342900" eaLnBrk="0" fontAlgn="base" hangingPunct="0">
              <a:spcBef>
                <a:spcPct val="0"/>
              </a:spcBef>
              <a:spcAft>
                <a:spcPct val="0"/>
              </a:spcAft>
            </a:pPr>
            <a:r>
              <a:rPr lang="en-US" altLang="zh-CN" b="1">
                <a:solidFill>
                  <a:srgbClr val="0000FF"/>
                </a:solidFill>
                <a:latin typeface="微软雅黑" pitchFamily="34" charset="-122"/>
                <a:ea typeface="微软雅黑" pitchFamily="34" charset="-122"/>
              </a:rPr>
              <a:t>struct SDT {</a:t>
            </a:r>
          </a:p>
          <a:p>
            <a:pPr marL="342900" indent="-342900" eaLnBrk="0" fontAlgn="base" hangingPunct="0">
              <a:spcBef>
                <a:spcPct val="0"/>
              </a:spcBef>
              <a:spcAft>
                <a:spcPct val="0"/>
              </a:spcAft>
            </a:pPr>
            <a:r>
              <a:rPr lang="en-US" altLang="zh-CN" b="1">
                <a:solidFill>
                  <a:srgbClr val="0000FF"/>
                </a:solidFill>
                <a:latin typeface="微软雅黑" pitchFamily="34" charset="-122"/>
                <a:ea typeface="微软雅黑" pitchFamily="34" charset="-122"/>
              </a:rPr>
              <a:t>    int         i;</a:t>
            </a:r>
          </a:p>
          <a:p>
            <a:pPr marL="342900" indent="-342900" eaLnBrk="0" fontAlgn="base" hangingPunct="0">
              <a:spcBef>
                <a:spcPct val="0"/>
              </a:spcBef>
              <a:spcAft>
                <a:spcPct val="0"/>
              </a:spcAft>
            </a:pPr>
            <a:r>
              <a:rPr lang="en-US" altLang="zh-CN" b="1">
                <a:solidFill>
                  <a:srgbClr val="0000FF"/>
                </a:solidFill>
                <a:latin typeface="微软雅黑" pitchFamily="34" charset="-122"/>
                <a:ea typeface="微软雅黑" pitchFamily="34" charset="-122"/>
              </a:rPr>
              <a:t>    short    si;</a:t>
            </a:r>
          </a:p>
          <a:p>
            <a:pPr marL="342900" indent="-342900" eaLnBrk="0" fontAlgn="base" hangingPunct="0">
              <a:spcBef>
                <a:spcPct val="0"/>
              </a:spcBef>
              <a:spcAft>
                <a:spcPct val="0"/>
              </a:spcAft>
            </a:pPr>
            <a:r>
              <a:rPr lang="en-US" altLang="zh-CN" b="1">
                <a:solidFill>
                  <a:srgbClr val="0000FF"/>
                </a:solidFill>
                <a:latin typeface="微软雅黑" pitchFamily="34" charset="-122"/>
                <a:ea typeface="微软雅黑" pitchFamily="34" charset="-122"/>
              </a:rPr>
              <a:t>    double d;</a:t>
            </a:r>
          </a:p>
          <a:p>
            <a:pPr marL="342900" indent="-342900" eaLnBrk="0" fontAlgn="base" hangingPunct="0">
              <a:spcBef>
                <a:spcPct val="0"/>
              </a:spcBef>
              <a:spcAft>
                <a:spcPct val="0"/>
              </a:spcAft>
            </a:pPr>
            <a:r>
              <a:rPr lang="en-US" altLang="zh-CN" b="1">
                <a:solidFill>
                  <a:srgbClr val="0000FF"/>
                </a:solidFill>
                <a:latin typeface="微软雅黑" pitchFamily="34" charset="-122"/>
                <a:ea typeface="微软雅黑" pitchFamily="34" charset="-122"/>
              </a:rPr>
              <a:t>    char	   c;</a:t>
            </a:r>
          </a:p>
          <a:p>
            <a:pPr marL="342900" indent="-342900" eaLnBrk="0" fontAlgn="base" hangingPunct="0">
              <a:spcBef>
                <a:spcPct val="0"/>
              </a:spcBef>
              <a:spcAft>
                <a:spcPct val="0"/>
              </a:spcAft>
            </a:pPr>
            <a:r>
              <a:rPr lang="en-US" altLang="zh-CN" b="1">
                <a:solidFill>
                  <a:srgbClr val="0000FF"/>
                </a:solidFill>
                <a:latin typeface="微软雅黑" pitchFamily="34" charset="-122"/>
                <a:ea typeface="微软雅黑" pitchFamily="34" charset="-122"/>
              </a:rPr>
              <a:t>} sa[10];</a:t>
            </a:r>
            <a:endParaRPr lang="zh-CN" altLang="en-US" b="1">
              <a:solidFill>
                <a:srgbClr val="0000FF"/>
              </a:solidFill>
              <a:latin typeface="微软雅黑" pitchFamily="34" charset="-122"/>
              <a:ea typeface="微软雅黑" pitchFamily="34" charset="-122"/>
            </a:endParaRPr>
          </a:p>
        </p:txBody>
      </p:sp>
      <p:sp>
        <p:nvSpPr>
          <p:cNvPr id="754698" name="Rectangle 10"/>
          <p:cNvSpPr>
            <a:spLocks noChangeArrowheads="1"/>
          </p:cNvSpPr>
          <p:nvPr/>
        </p:nvSpPr>
        <p:spPr bwMode="auto">
          <a:xfrm>
            <a:off x="4932363" y="3668713"/>
            <a:ext cx="1836737" cy="1739900"/>
          </a:xfrm>
          <a:prstGeom prst="rect">
            <a:avLst/>
          </a:prstGeom>
          <a:noFill/>
          <a:ln w="9525" algn="ctr">
            <a:noFill/>
            <a:miter lim="800000"/>
            <a:headEnd/>
            <a:tailEnd/>
          </a:ln>
          <a:effectLst/>
        </p:spPr>
        <p:txBody>
          <a:bodyPr>
            <a:spAutoFit/>
          </a:bodyPr>
          <a:lstStyle/>
          <a:p>
            <a:pPr marL="342900" indent="-342900" eaLnBrk="0" fontAlgn="base" hangingPunct="0">
              <a:spcBef>
                <a:spcPct val="0"/>
              </a:spcBef>
              <a:spcAft>
                <a:spcPct val="0"/>
              </a:spcAft>
            </a:pPr>
            <a:r>
              <a:rPr lang="en-US" altLang="zh-CN" b="1">
                <a:solidFill>
                  <a:srgbClr val="0000FF"/>
                </a:solidFill>
                <a:latin typeface="微软雅黑" pitchFamily="34" charset="-122"/>
                <a:ea typeface="微软雅黑" pitchFamily="34" charset="-122"/>
              </a:rPr>
              <a:t>struct SD {</a:t>
            </a:r>
          </a:p>
          <a:p>
            <a:pPr marL="342900" indent="-342900" eaLnBrk="0" fontAlgn="base" hangingPunct="0">
              <a:spcBef>
                <a:spcPct val="0"/>
              </a:spcBef>
              <a:spcAft>
                <a:spcPct val="0"/>
              </a:spcAft>
            </a:pPr>
            <a:r>
              <a:rPr lang="en-US" altLang="zh-CN" b="1">
                <a:solidFill>
                  <a:srgbClr val="0000FF"/>
                </a:solidFill>
                <a:latin typeface="微软雅黑" pitchFamily="34" charset="-122"/>
                <a:ea typeface="微软雅黑" pitchFamily="34" charset="-122"/>
              </a:rPr>
              <a:t>    int 	    i;</a:t>
            </a:r>
          </a:p>
          <a:p>
            <a:pPr marL="342900" indent="-342900" eaLnBrk="0" fontAlgn="base" hangingPunct="0">
              <a:spcBef>
                <a:spcPct val="0"/>
              </a:spcBef>
              <a:spcAft>
                <a:spcPct val="0"/>
              </a:spcAft>
            </a:pPr>
            <a:r>
              <a:rPr lang="en-US" altLang="zh-CN" b="1">
                <a:solidFill>
                  <a:srgbClr val="0000FF"/>
                </a:solidFill>
                <a:latin typeface="微软雅黑" pitchFamily="34" charset="-122"/>
                <a:ea typeface="微软雅黑" pitchFamily="34" charset="-122"/>
              </a:rPr>
              <a:t>    short    si;</a:t>
            </a:r>
          </a:p>
          <a:p>
            <a:pPr marL="342900" indent="-342900" eaLnBrk="0" fontAlgn="base" hangingPunct="0">
              <a:spcBef>
                <a:spcPct val="0"/>
              </a:spcBef>
              <a:spcAft>
                <a:spcPct val="0"/>
              </a:spcAft>
            </a:pPr>
            <a:r>
              <a:rPr lang="en-US" altLang="zh-CN" b="1">
                <a:solidFill>
                  <a:srgbClr val="0000FF"/>
                </a:solidFill>
                <a:latin typeface="微软雅黑" pitchFamily="34" charset="-122"/>
                <a:ea typeface="微软雅黑" pitchFamily="34" charset="-122"/>
              </a:rPr>
              <a:t>    char	   c;</a:t>
            </a:r>
          </a:p>
          <a:p>
            <a:pPr marL="342900" indent="-342900" eaLnBrk="0" fontAlgn="base" hangingPunct="0">
              <a:spcBef>
                <a:spcPct val="0"/>
              </a:spcBef>
              <a:spcAft>
                <a:spcPct val="0"/>
              </a:spcAft>
            </a:pPr>
            <a:r>
              <a:rPr lang="en-US" altLang="zh-CN" b="1">
                <a:solidFill>
                  <a:srgbClr val="0000FF"/>
                </a:solidFill>
                <a:latin typeface="微软雅黑" pitchFamily="34" charset="-122"/>
                <a:ea typeface="微软雅黑" pitchFamily="34" charset="-122"/>
              </a:rPr>
              <a:t>    double  d;</a:t>
            </a:r>
          </a:p>
          <a:p>
            <a:pPr marL="342900" indent="-342900" eaLnBrk="0" fontAlgn="base" hangingPunct="0">
              <a:spcBef>
                <a:spcPct val="0"/>
              </a:spcBef>
              <a:spcAft>
                <a:spcPct val="0"/>
              </a:spcAft>
            </a:pPr>
            <a:r>
              <a:rPr lang="en-US" altLang="zh-CN" b="1">
                <a:solidFill>
                  <a:srgbClr val="0000FF"/>
                </a:solidFill>
                <a:latin typeface="微软雅黑" pitchFamily="34" charset="-122"/>
                <a:ea typeface="微软雅黑" pitchFamily="34" charset="-122"/>
              </a:rPr>
              <a:t>};</a:t>
            </a:r>
          </a:p>
        </p:txBody>
      </p:sp>
    </p:spTree>
    <p:extLst>
      <p:ext uri="{BB962C8B-B14F-4D97-AF65-F5344CB8AC3E}">
        <p14:creationId xmlns:p14="http://schemas.microsoft.com/office/powerpoint/2010/main" val="635379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54691">
                                            <p:txEl>
                                              <p:pRg st="0" end="0"/>
                                            </p:txEl>
                                          </p:spTgt>
                                        </p:tgtEl>
                                        <p:attrNameLst>
                                          <p:attrName>style.visibility</p:attrName>
                                        </p:attrNameLst>
                                      </p:cBhvr>
                                      <p:to>
                                        <p:strVal val="visible"/>
                                      </p:to>
                                    </p:set>
                                    <p:animEffect transition="in" filter="blinds(horizontal)">
                                      <p:cBhvr>
                                        <p:cTn id="7" dur="500"/>
                                        <p:tgtEl>
                                          <p:spTgt spid="7546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54691">
                                            <p:txEl>
                                              <p:pRg st="1" end="1"/>
                                            </p:txEl>
                                          </p:spTgt>
                                        </p:tgtEl>
                                        <p:attrNameLst>
                                          <p:attrName>style.visibility</p:attrName>
                                        </p:attrNameLst>
                                      </p:cBhvr>
                                      <p:to>
                                        <p:strVal val="visible"/>
                                      </p:to>
                                    </p:set>
                                    <p:animEffect transition="in" filter="blinds(horizontal)">
                                      <p:cBhvr>
                                        <p:cTn id="12" dur="500"/>
                                        <p:tgtEl>
                                          <p:spTgt spid="7546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54691">
                                            <p:txEl>
                                              <p:pRg st="2" end="2"/>
                                            </p:txEl>
                                          </p:spTgt>
                                        </p:tgtEl>
                                        <p:attrNameLst>
                                          <p:attrName>style.visibility</p:attrName>
                                        </p:attrNameLst>
                                      </p:cBhvr>
                                      <p:to>
                                        <p:strVal val="visible"/>
                                      </p:to>
                                    </p:set>
                                    <p:animEffect transition="in" filter="blinds(horizontal)">
                                      <p:cBhvr>
                                        <p:cTn id="17" dur="500"/>
                                        <p:tgtEl>
                                          <p:spTgt spid="7546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54698"/>
                                        </p:tgtEl>
                                        <p:attrNameLst>
                                          <p:attrName>style.visibility</p:attrName>
                                        </p:attrNameLst>
                                      </p:cBhvr>
                                      <p:to>
                                        <p:strVal val="visible"/>
                                      </p:to>
                                    </p:set>
                                    <p:animEffect transition="in" filter="blinds(horizontal)">
                                      <p:cBhvr>
                                        <p:cTn id="22" dur="500"/>
                                        <p:tgtEl>
                                          <p:spTgt spid="75469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54694"/>
                                        </p:tgtEl>
                                        <p:attrNameLst>
                                          <p:attrName>style.visibility</p:attrName>
                                        </p:attrNameLst>
                                      </p:cBhvr>
                                      <p:to>
                                        <p:strVal val="visible"/>
                                      </p:to>
                                    </p:set>
                                    <p:animEffect transition="in" filter="blinds(horizontal)">
                                      <p:cBhvr>
                                        <p:cTn id="27" dur="500"/>
                                        <p:tgtEl>
                                          <p:spTgt spid="75469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54692"/>
                                        </p:tgtEl>
                                        <p:attrNameLst>
                                          <p:attrName>style.visibility</p:attrName>
                                        </p:attrNameLst>
                                      </p:cBhvr>
                                      <p:to>
                                        <p:strVal val="visible"/>
                                      </p:to>
                                    </p:set>
                                    <p:animEffect transition="in" filter="blinds(horizontal)">
                                      <p:cBhvr>
                                        <p:cTn id="32" dur="500"/>
                                        <p:tgtEl>
                                          <p:spTgt spid="75469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54693"/>
                                        </p:tgtEl>
                                        <p:attrNameLst>
                                          <p:attrName>style.visibility</p:attrName>
                                        </p:attrNameLst>
                                      </p:cBhvr>
                                      <p:to>
                                        <p:strVal val="visible"/>
                                      </p:to>
                                    </p:set>
                                    <p:animEffect transition="in" filter="blinds(horizontal)">
                                      <p:cBhvr>
                                        <p:cTn id="37" dur="500"/>
                                        <p:tgtEl>
                                          <p:spTgt spid="75469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54695"/>
                                        </p:tgtEl>
                                        <p:attrNameLst>
                                          <p:attrName>style.visibility</p:attrName>
                                        </p:attrNameLst>
                                      </p:cBhvr>
                                      <p:to>
                                        <p:strVal val="visible"/>
                                      </p:to>
                                    </p:set>
                                    <p:animEffect transition="in" filter="blinds(horizontal)">
                                      <p:cBhvr>
                                        <p:cTn id="42" dur="500"/>
                                        <p:tgtEl>
                                          <p:spTgt spid="75469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54697"/>
                                        </p:tgtEl>
                                        <p:attrNameLst>
                                          <p:attrName>style.visibility</p:attrName>
                                        </p:attrNameLst>
                                      </p:cBhvr>
                                      <p:to>
                                        <p:strVal val="visible"/>
                                      </p:to>
                                    </p:set>
                                    <p:animEffect transition="in" filter="blinds(horizontal)">
                                      <p:cBhvr>
                                        <p:cTn id="47" dur="500"/>
                                        <p:tgtEl>
                                          <p:spTgt spid="75469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54696"/>
                                        </p:tgtEl>
                                        <p:attrNameLst>
                                          <p:attrName>style.visibility</p:attrName>
                                        </p:attrNameLst>
                                      </p:cBhvr>
                                      <p:to>
                                        <p:strVal val="visible"/>
                                      </p:to>
                                    </p:set>
                                    <p:animEffect transition="in" filter="blinds(horizontal)">
                                      <p:cBhvr>
                                        <p:cTn id="52" dur="500"/>
                                        <p:tgtEl>
                                          <p:spTgt spid="7546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4693" grpId="0"/>
      <p:bldP spid="754694" grpId="0"/>
      <p:bldP spid="754695" grpId="0"/>
      <p:bldP spid="754697" grpId="0"/>
      <p:bldP spid="75469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476672"/>
            <a:ext cx="8280920" cy="3539430"/>
          </a:xfrm>
          <a:prstGeom prst="rect">
            <a:avLst/>
          </a:prstGeom>
          <a:noFill/>
        </p:spPr>
        <p:txBody>
          <a:bodyPr wrap="square" rtlCol="0">
            <a:spAutoFit/>
          </a:bodyPr>
          <a:lstStyle/>
          <a:p>
            <a:pPr marL="342900" indent="-342900">
              <a:buFont typeface="+mj-lt"/>
              <a:buAutoNum type="arabicPeriod"/>
            </a:pPr>
            <a:r>
              <a:rPr lang="zh-CN" altLang="en-US" sz="2800" dirty="0"/>
              <a:t>补码、原码、真值</a:t>
            </a:r>
            <a:endParaRPr lang="en-US" altLang="zh-CN" sz="2800" dirty="0"/>
          </a:p>
          <a:p>
            <a:pPr marL="342900" indent="-342900">
              <a:buFont typeface="+mj-lt"/>
              <a:buAutoNum type="arabicPeriod"/>
            </a:pPr>
            <a:r>
              <a:rPr lang="zh-CN" altLang="en-US" sz="2800" dirty="0"/>
              <a:t>二进制、十进制、八进制、十六进制之间的转换</a:t>
            </a:r>
            <a:endParaRPr lang="en-US" altLang="zh-CN" sz="2800" dirty="0"/>
          </a:p>
          <a:p>
            <a:pPr marL="342900" indent="-342900">
              <a:buFont typeface="+mj-lt"/>
              <a:buAutoNum type="arabicPeriod"/>
            </a:pPr>
            <a:r>
              <a:rPr lang="zh-CN" altLang="en-US" sz="2800" b="1" dirty="0">
                <a:latin typeface="黑体" panose="02010609060101010101" pitchFamily="49" charset="-122"/>
                <a:ea typeface="黑体" panose="02010609060101010101" pitchFamily="49" charset="-122"/>
              </a:rPr>
              <a:t>无符号整数、有符号整数</a:t>
            </a:r>
            <a:endParaRPr lang="en-US" altLang="zh-CN" sz="2800" b="1" dirty="0">
              <a:latin typeface="黑体" panose="02010609060101010101" pitchFamily="49" charset="-122"/>
              <a:ea typeface="黑体" panose="02010609060101010101" pitchFamily="49" charset="-122"/>
            </a:endParaRPr>
          </a:p>
          <a:p>
            <a:pPr marL="342900" indent="-342900">
              <a:buFont typeface="+mj-lt"/>
              <a:buAutoNum type="arabicPeriod"/>
            </a:pPr>
            <a:r>
              <a:rPr lang="zh-CN" altLang="en-US" sz="2800" b="1" dirty="0">
                <a:latin typeface="黑体" panose="02010609060101010101" pitchFamily="49" charset="-122"/>
                <a:ea typeface="黑体" panose="02010609060101010101" pitchFamily="49" charset="-122"/>
              </a:rPr>
              <a:t>大端与小端</a:t>
            </a:r>
            <a:endParaRPr lang="en-US" altLang="zh-CN" sz="2800" b="1" dirty="0">
              <a:latin typeface="黑体" panose="02010609060101010101" pitchFamily="49" charset="-122"/>
              <a:ea typeface="黑体" panose="02010609060101010101" pitchFamily="49" charset="-122"/>
            </a:endParaRPr>
          </a:p>
          <a:p>
            <a:pPr marL="342900" indent="-342900">
              <a:buFont typeface="+mj-lt"/>
              <a:buAutoNum type="arabicPeriod"/>
            </a:pPr>
            <a:r>
              <a:rPr lang="zh-CN" altLang="en-US" sz="2800" b="1" dirty="0">
                <a:latin typeface="黑体" panose="02010609060101010101" pitchFamily="49" charset="-122"/>
                <a:ea typeface="黑体" panose="02010609060101010101" pitchFamily="49" charset="-122"/>
              </a:rPr>
              <a:t>按位运算</a:t>
            </a:r>
            <a:endParaRPr lang="en-US" altLang="zh-CN" sz="2800" b="1" dirty="0">
              <a:latin typeface="黑体" panose="02010609060101010101" pitchFamily="49" charset="-122"/>
              <a:ea typeface="黑体" panose="02010609060101010101" pitchFamily="49" charset="-122"/>
            </a:endParaRPr>
          </a:p>
          <a:p>
            <a:pPr marL="342900" indent="-342900">
              <a:buFont typeface="+mj-lt"/>
              <a:buAutoNum type="arabicPeriod"/>
            </a:pPr>
            <a:r>
              <a:rPr lang="en-US" altLang="zh-CN" sz="2800" b="1" dirty="0">
                <a:latin typeface="黑体" panose="02010609060101010101" pitchFamily="49" charset="-122"/>
                <a:ea typeface="黑体" panose="02010609060101010101" pitchFamily="49" charset="-122"/>
              </a:rPr>
              <a:t>IEEE754</a:t>
            </a:r>
            <a:r>
              <a:rPr lang="zh-CN" altLang="en-US" sz="2800" b="1" dirty="0">
                <a:latin typeface="黑体" panose="02010609060101010101" pitchFamily="49" charset="-122"/>
                <a:ea typeface="黑体" panose="02010609060101010101" pitchFamily="49" charset="-122"/>
              </a:rPr>
              <a:t>规格</a:t>
            </a:r>
            <a:endParaRPr lang="en-US" altLang="zh-CN" sz="2800" b="1" dirty="0">
              <a:latin typeface="黑体" panose="02010609060101010101" pitchFamily="49" charset="-122"/>
              <a:ea typeface="黑体" panose="02010609060101010101" pitchFamily="49" charset="-122"/>
            </a:endParaRPr>
          </a:p>
          <a:p>
            <a:pPr marL="342900" indent="-342900">
              <a:buFont typeface="+mj-lt"/>
              <a:buAutoNum type="arabicPeriod"/>
            </a:pPr>
            <a:r>
              <a:rPr lang="zh-CN" altLang="en-US" sz="2800" b="1" dirty="0">
                <a:latin typeface="黑体" panose="02010609060101010101" pitchFamily="49" charset="-122"/>
                <a:ea typeface="黑体" panose="02010609060101010101" pitchFamily="49" charset="-122"/>
              </a:rPr>
              <a:t>浮点数的规格化</a:t>
            </a:r>
            <a:endParaRPr lang="en-US" altLang="zh-CN" sz="2800" b="1" dirty="0">
              <a:latin typeface="黑体" panose="02010609060101010101" pitchFamily="49" charset="-122"/>
              <a:ea typeface="黑体" panose="02010609060101010101" pitchFamily="49" charset="-122"/>
            </a:endParaRPr>
          </a:p>
          <a:p>
            <a:pPr marL="342900" indent="-342900">
              <a:buFont typeface="+mj-lt"/>
              <a:buAutoNum type="arabicPeriod"/>
            </a:pPr>
            <a:r>
              <a:rPr lang="zh-CN" altLang="en-US" sz="2800" b="1" dirty="0">
                <a:latin typeface="黑体" panose="02010609060101010101" pitchFamily="49" charset="-122"/>
                <a:ea typeface="黑体" panose="02010609060101010101" pitchFamily="49" charset="-122"/>
              </a:rPr>
              <a:t>对齐</a:t>
            </a:r>
          </a:p>
        </p:txBody>
      </p:sp>
    </p:spTree>
    <p:extLst>
      <p:ext uri="{BB962C8B-B14F-4D97-AF65-F5344CB8AC3E}">
        <p14:creationId xmlns:p14="http://schemas.microsoft.com/office/powerpoint/2010/main" val="39139996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a:xfrm>
            <a:off x="457200" y="98425"/>
            <a:ext cx="8229600" cy="561975"/>
          </a:xfrm>
        </p:spPr>
        <p:txBody>
          <a:bodyPr/>
          <a:lstStyle/>
          <a:p>
            <a:r>
              <a:rPr lang="zh-CN" altLang="en-US" sz="3600"/>
              <a:t>越界访问和缓冲区溢出 </a:t>
            </a:r>
          </a:p>
        </p:txBody>
      </p:sp>
      <p:sp>
        <p:nvSpPr>
          <p:cNvPr id="589827" name="Rectangle 3"/>
          <p:cNvSpPr>
            <a:spLocks noGrp="1" noChangeArrowheads="1"/>
          </p:cNvSpPr>
          <p:nvPr>
            <p:ph type="body" idx="1"/>
          </p:nvPr>
        </p:nvSpPr>
        <p:spPr>
          <a:xfrm>
            <a:off x="468313" y="836613"/>
            <a:ext cx="8229600" cy="5472112"/>
          </a:xfrm>
        </p:spPr>
        <p:txBody>
          <a:bodyPr/>
          <a:lstStyle/>
          <a:p>
            <a:pPr>
              <a:lnSpc>
                <a:spcPct val="120000"/>
              </a:lnSpc>
              <a:spcBef>
                <a:spcPct val="30000"/>
              </a:spcBef>
            </a:pPr>
            <a:r>
              <a:rPr lang="en-US" altLang="zh-CN" sz="2000">
                <a:latin typeface="微软雅黑" pitchFamily="34" charset="-122"/>
                <a:ea typeface="微软雅黑" pitchFamily="34" charset="-122"/>
              </a:rPr>
              <a:t>C</a:t>
            </a:r>
            <a:r>
              <a:rPr lang="zh-CN" altLang="en-US" sz="2000">
                <a:latin typeface="微软雅黑" pitchFamily="34" charset="-122"/>
                <a:ea typeface="微软雅黑" pitchFamily="34" charset="-122"/>
              </a:rPr>
              <a:t>语言中的</a:t>
            </a:r>
            <a:r>
              <a:rPr lang="zh-CN" altLang="en-US" sz="2000">
                <a:solidFill>
                  <a:srgbClr val="0000FF"/>
                </a:solidFill>
                <a:latin typeface="微软雅黑" pitchFamily="34" charset="-122"/>
                <a:ea typeface="微软雅黑" pitchFamily="34" charset="-122"/>
              </a:rPr>
              <a:t>数组元素可使用指针来访问，因而对数组的引用没有边界约束，</a:t>
            </a:r>
            <a:r>
              <a:rPr lang="zh-CN" altLang="en-US" sz="2000">
                <a:latin typeface="微软雅黑" pitchFamily="34" charset="-122"/>
                <a:ea typeface="微软雅黑" pitchFamily="34" charset="-122"/>
              </a:rPr>
              <a:t>也即程序中对数组的访问可能会有意或无意地超越数组存储区范围而无法发现。</a:t>
            </a:r>
          </a:p>
          <a:p>
            <a:pPr>
              <a:lnSpc>
                <a:spcPct val="120000"/>
              </a:lnSpc>
              <a:spcBef>
                <a:spcPct val="30000"/>
              </a:spcBef>
            </a:pPr>
            <a:r>
              <a:rPr lang="zh-CN" altLang="en-US" sz="2000">
                <a:latin typeface="微软雅黑" pitchFamily="34" charset="-122"/>
                <a:ea typeface="微软雅黑" pitchFamily="34" charset="-122"/>
              </a:rPr>
              <a:t>数组存储区可看成是一个缓冲区，</a:t>
            </a:r>
            <a:r>
              <a:rPr lang="zh-CN" altLang="en-US" sz="2000">
                <a:solidFill>
                  <a:srgbClr val="0000FF"/>
                </a:solidFill>
                <a:latin typeface="微软雅黑" pitchFamily="34" charset="-122"/>
                <a:ea typeface="微软雅黑" pitchFamily="34" charset="-122"/>
              </a:rPr>
              <a:t>超越数组存储区范围的写入操作称为</a:t>
            </a:r>
            <a:r>
              <a:rPr lang="zh-CN" altLang="en-US" sz="2000">
                <a:solidFill>
                  <a:srgbClr val="CC3300"/>
                </a:solidFill>
                <a:latin typeface="微软雅黑" pitchFamily="34" charset="-122"/>
                <a:ea typeface="微软雅黑" pitchFamily="34" charset="-122"/>
              </a:rPr>
              <a:t>缓冲区溢出</a:t>
            </a:r>
            <a:r>
              <a:rPr lang="zh-CN" altLang="en-US" sz="2000">
                <a:latin typeface="微软雅黑" pitchFamily="34" charset="-122"/>
                <a:ea typeface="微软雅黑" pitchFamily="34" charset="-122"/>
              </a:rPr>
              <a:t>。</a:t>
            </a:r>
          </a:p>
          <a:p>
            <a:pPr>
              <a:lnSpc>
                <a:spcPct val="120000"/>
              </a:lnSpc>
              <a:spcBef>
                <a:spcPct val="30000"/>
              </a:spcBef>
            </a:pPr>
            <a:r>
              <a:rPr lang="zh-CN" altLang="en-US" sz="2000">
                <a:latin typeface="微软雅黑" pitchFamily="34" charset="-122"/>
                <a:ea typeface="微软雅黑" pitchFamily="34" charset="-122"/>
              </a:rPr>
              <a:t>例如，对于一个有</a:t>
            </a:r>
            <a:r>
              <a:rPr lang="en-US" altLang="zh-CN" sz="2000">
                <a:latin typeface="微软雅黑" pitchFamily="34" charset="-122"/>
                <a:ea typeface="微软雅黑" pitchFamily="34" charset="-122"/>
              </a:rPr>
              <a:t>10</a:t>
            </a:r>
            <a:r>
              <a:rPr lang="zh-CN" altLang="en-US" sz="2000">
                <a:latin typeface="微软雅黑" pitchFamily="34" charset="-122"/>
                <a:ea typeface="微软雅黑" pitchFamily="34" charset="-122"/>
              </a:rPr>
              <a:t>个元素的</a:t>
            </a:r>
            <a:r>
              <a:rPr lang="en-US" altLang="zh-CN" sz="2000">
                <a:latin typeface="微软雅黑" pitchFamily="34" charset="-122"/>
                <a:ea typeface="微软雅黑" pitchFamily="34" charset="-122"/>
              </a:rPr>
              <a:t>char</a:t>
            </a:r>
            <a:r>
              <a:rPr lang="zh-CN" altLang="en-US" sz="2000">
                <a:latin typeface="微软雅黑" pitchFamily="34" charset="-122"/>
                <a:ea typeface="微软雅黑" pitchFamily="34" charset="-122"/>
              </a:rPr>
              <a:t>型数组，其定义的缓冲区有</a:t>
            </a:r>
            <a:r>
              <a:rPr lang="en-US" altLang="zh-CN" sz="2000">
                <a:latin typeface="微软雅黑" pitchFamily="34" charset="-122"/>
                <a:ea typeface="微软雅黑" pitchFamily="34" charset="-122"/>
              </a:rPr>
              <a:t>10</a:t>
            </a:r>
            <a:r>
              <a:rPr lang="zh-CN" altLang="en-US" sz="2000">
                <a:latin typeface="微软雅黑" pitchFamily="34" charset="-122"/>
                <a:ea typeface="微软雅黑" pitchFamily="34" charset="-122"/>
              </a:rPr>
              <a:t>个字节。若写一个字符串到这个缓冲区，那么只要写入的字符串多于</a:t>
            </a:r>
            <a:r>
              <a:rPr lang="en-US" altLang="zh-CN" sz="2000">
                <a:latin typeface="微软雅黑" pitchFamily="34" charset="-122"/>
                <a:ea typeface="微软雅黑" pitchFamily="34" charset="-122"/>
              </a:rPr>
              <a:t>9</a:t>
            </a:r>
            <a:r>
              <a:rPr lang="zh-CN" altLang="en-US" sz="2000">
                <a:latin typeface="微软雅黑" pitchFamily="34" charset="-122"/>
                <a:ea typeface="微软雅黑" pitchFamily="34" charset="-122"/>
              </a:rPr>
              <a:t>个字符（结束符‘</a:t>
            </a:r>
            <a:r>
              <a:rPr lang="en-US" altLang="zh-CN" sz="2000">
                <a:latin typeface="微软雅黑" pitchFamily="34" charset="-122"/>
                <a:ea typeface="微软雅黑" pitchFamily="34" charset="-122"/>
              </a:rPr>
              <a:t>\0’</a:t>
            </a:r>
            <a:r>
              <a:rPr lang="zh-CN" altLang="en-US" sz="2000">
                <a:latin typeface="微软雅黑" pitchFamily="34" charset="-122"/>
                <a:ea typeface="微软雅黑" pitchFamily="34" charset="-122"/>
              </a:rPr>
              <a:t>占一个字节），就会发生</a:t>
            </a:r>
            <a:r>
              <a:rPr lang="zh-CN" altLang="en-US" sz="2000">
                <a:solidFill>
                  <a:srgbClr val="CC3300"/>
                </a:solidFill>
                <a:latin typeface="微软雅黑" pitchFamily="34" charset="-122"/>
                <a:ea typeface="微软雅黑" pitchFamily="34" charset="-122"/>
              </a:rPr>
              <a:t>“写溢出”。</a:t>
            </a:r>
          </a:p>
          <a:p>
            <a:pPr>
              <a:lnSpc>
                <a:spcPct val="120000"/>
              </a:lnSpc>
              <a:spcBef>
                <a:spcPct val="30000"/>
              </a:spcBef>
            </a:pPr>
            <a:r>
              <a:rPr lang="zh-CN" altLang="en-US" sz="2000">
                <a:latin typeface="微软雅黑" pitchFamily="34" charset="-122"/>
                <a:ea typeface="微软雅黑" pitchFamily="34" charset="-122"/>
              </a:rPr>
              <a:t>缓冲区溢出是一种</a:t>
            </a:r>
            <a:r>
              <a:rPr lang="zh-CN" altLang="en-US" sz="2000">
                <a:solidFill>
                  <a:srgbClr val="FF0000"/>
                </a:solidFill>
                <a:latin typeface="微软雅黑" pitchFamily="34" charset="-122"/>
                <a:ea typeface="微软雅黑" pitchFamily="34" charset="-122"/>
              </a:rPr>
              <a:t>非常普遍、非常危险的漏洞</a:t>
            </a:r>
            <a:r>
              <a:rPr lang="zh-CN" altLang="en-US" sz="2000">
                <a:latin typeface="微软雅黑" pitchFamily="34" charset="-122"/>
                <a:ea typeface="微软雅黑" pitchFamily="34" charset="-122"/>
              </a:rPr>
              <a:t>，在各种操作系统、应用软件中广泛存在。</a:t>
            </a:r>
          </a:p>
          <a:p>
            <a:pPr>
              <a:lnSpc>
                <a:spcPct val="120000"/>
              </a:lnSpc>
              <a:spcBef>
                <a:spcPct val="30000"/>
              </a:spcBef>
            </a:pPr>
            <a:r>
              <a:rPr lang="zh-CN" altLang="en-US" sz="2000">
                <a:solidFill>
                  <a:srgbClr val="CC3300"/>
                </a:solidFill>
                <a:latin typeface="微软雅黑" pitchFamily="34" charset="-122"/>
                <a:ea typeface="微软雅黑" pitchFamily="34" charset="-122"/>
              </a:rPr>
              <a:t>缓冲区溢出攻击</a:t>
            </a:r>
            <a:r>
              <a:rPr lang="zh-CN" altLang="en-US" sz="2000">
                <a:latin typeface="微软雅黑" pitchFamily="34" charset="-122"/>
                <a:ea typeface="微软雅黑" pitchFamily="34" charset="-122"/>
              </a:rPr>
              <a:t>是利用缓冲区溢出漏洞所进行的攻击行动。利用缓冲区溢出攻击，可导致程序运行失败、系统关机、重新启动等后果。</a:t>
            </a:r>
            <a:r>
              <a:rPr lang="zh-CN" altLang="en-US" sz="2000"/>
              <a:t>  </a:t>
            </a:r>
          </a:p>
        </p:txBody>
      </p:sp>
    </p:spTree>
    <p:extLst>
      <p:ext uri="{BB962C8B-B14F-4D97-AF65-F5344CB8AC3E}">
        <p14:creationId xmlns:p14="http://schemas.microsoft.com/office/powerpoint/2010/main" val="75291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89827">
                                            <p:txEl>
                                              <p:pRg st="0" end="0"/>
                                            </p:txEl>
                                          </p:spTgt>
                                        </p:tgtEl>
                                        <p:attrNameLst>
                                          <p:attrName>style.visibility</p:attrName>
                                        </p:attrNameLst>
                                      </p:cBhvr>
                                      <p:to>
                                        <p:strVal val="visible"/>
                                      </p:to>
                                    </p:set>
                                    <p:animEffect transition="in" filter="blinds(horizontal)">
                                      <p:cBhvr>
                                        <p:cTn id="7" dur="500"/>
                                        <p:tgtEl>
                                          <p:spTgt spid="5898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89827">
                                            <p:txEl>
                                              <p:pRg st="1" end="1"/>
                                            </p:txEl>
                                          </p:spTgt>
                                        </p:tgtEl>
                                        <p:attrNameLst>
                                          <p:attrName>style.visibility</p:attrName>
                                        </p:attrNameLst>
                                      </p:cBhvr>
                                      <p:to>
                                        <p:strVal val="visible"/>
                                      </p:to>
                                    </p:set>
                                    <p:animEffect transition="in" filter="blinds(horizontal)">
                                      <p:cBhvr>
                                        <p:cTn id="12" dur="500"/>
                                        <p:tgtEl>
                                          <p:spTgt spid="5898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89827">
                                            <p:txEl>
                                              <p:pRg st="2" end="2"/>
                                            </p:txEl>
                                          </p:spTgt>
                                        </p:tgtEl>
                                        <p:attrNameLst>
                                          <p:attrName>style.visibility</p:attrName>
                                        </p:attrNameLst>
                                      </p:cBhvr>
                                      <p:to>
                                        <p:strVal val="visible"/>
                                      </p:to>
                                    </p:set>
                                    <p:animEffect transition="in" filter="blinds(horizontal)">
                                      <p:cBhvr>
                                        <p:cTn id="17" dur="500"/>
                                        <p:tgtEl>
                                          <p:spTgt spid="589827">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89827">
                                            <p:txEl>
                                              <p:pRg st="3" end="3"/>
                                            </p:txEl>
                                          </p:spTgt>
                                        </p:tgtEl>
                                        <p:attrNameLst>
                                          <p:attrName>style.visibility</p:attrName>
                                        </p:attrNameLst>
                                      </p:cBhvr>
                                      <p:to>
                                        <p:strVal val="visible"/>
                                      </p:to>
                                    </p:set>
                                    <p:animEffect transition="in" filter="blinds(horizontal)">
                                      <p:cBhvr>
                                        <p:cTn id="20" dur="500"/>
                                        <p:tgtEl>
                                          <p:spTgt spid="58982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89827">
                                            <p:txEl>
                                              <p:pRg st="4" end="4"/>
                                            </p:txEl>
                                          </p:spTgt>
                                        </p:tgtEl>
                                        <p:attrNameLst>
                                          <p:attrName>style.visibility</p:attrName>
                                        </p:attrNameLst>
                                      </p:cBhvr>
                                      <p:to>
                                        <p:strVal val="visible"/>
                                      </p:to>
                                    </p:set>
                                    <p:animEffect transition="in" filter="blinds(horizontal)">
                                      <p:cBhvr>
                                        <p:cTn id="25" dur="500"/>
                                        <p:tgtEl>
                                          <p:spTgt spid="5898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0871" name="Picture 23"/>
          <p:cNvPicPr>
            <a:picLocks noChangeAspect="1" noChangeArrowheads="1"/>
          </p:cNvPicPr>
          <p:nvPr/>
        </p:nvPicPr>
        <p:blipFill>
          <a:blip r:embed="rId2"/>
          <a:srcRect/>
          <a:stretch>
            <a:fillRect/>
          </a:stretch>
        </p:blipFill>
        <p:spPr bwMode="auto">
          <a:xfrm>
            <a:off x="3492500" y="2205038"/>
            <a:ext cx="5651500" cy="4689475"/>
          </a:xfrm>
          <a:prstGeom prst="rect">
            <a:avLst/>
          </a:prstGeom>
          <a:noFill/>
        </p:spPr>
      </p:pic>
      <p:sp>
        <p:nvSpPr>
          <p:cNvPr id="590850" name="Rectangle 2"/>
          <p:cNvSpPr>
            <a:spLocks noGrp="1" noChangeArrowheads="1"/>
          </p:cNvSpPr>
          <p:nvPr>
            <p:ph type="title"/>
          </p:nvPr>
        </p:nvSpPr>
        <p:spPr>
          <a:xfrm>
            <a:off x="457200" y="142875"/>
            <a:ext cx="8229600" cy="449263"/>
          </a:xfrm>
        </p:spPr>
        <p:txBody>
          <a:bodyPr/>
          <a:lstStyle/>
          <a:p>
            <a:r>
              <a:rPr lang="zh-CN" altLang="en-US"/>
              <a:t>越界访问和缓冲区溢出</a:t>
            </a:r>
          </a:p>
        </p:txBody>
      </p:sp>
      <p:sp>
        <p:nvSpPr>
          <p:cNvPr id="590851" name="Rectangle 3"/>
          <p:cNvSpPr>
            <a:spLocks noGrp="1" noChangeArrowheads="1"/>
          </p:cNvSpPr>
          <p:nvPr>
            <p:ph type="body" idx="1"/>
          </p:nvPr>
        </p:nvSpPr>
        <p:spPr>
          <a:xfrm>
            <a:off x="122238" y="728663"/>
            <a:ext cx="8229600" cy="5218112"/>
          </a:xfrm>
        </p:spPr>
        <p:txBody>
          <a:bodyPr/>
          <a:lstStyle/>
          <a:p>
            <a:r>
              <a:rPr lang="zh-CN" altLang="en-US" sz="2200">
                <a:ea typeface="微软雅黑" pitchFamily="34" charset="-122"/>
              </a:rPr>
              <a:t>造成缓冲区溢出的原因是</a:t>
            </a:r>
            <a:r>
              <a:rPr lang="zh-CN" altLang="en-US" sz="2200">
                <a:solidFill>
                  <a:srgbClr val="CC3300"/>
                </a:solidFill>
                <a:ea typeface="微软雅黑" pitchFamily="34" charset="-122"/>
              </a:rPr>
              <a:t>程序没有对栈中作为缓冲区的数组进行越界检查</a:t>
            </a:r>
            <a:r>
              <a:rPr lang="zh-CN" altLang="en-US" sz="2200">
                <a:ea typeface="微软雅黑" pitchFamily="34" charset="-122"/>
              </a:rPr>
              <a:t>。</a:t>
            </a:r>
            <a:endParaRPr lang="zh-CN" altLang="en-US">
              <a:ea typeface="微软雅黑" pitchFamily="34" charset="-122"/>
            </a:endParaRPr>
          </a:p>
        </p:txBody>
      </p:sp>
      <p:sp>
        <p:nvSpPr>
          <p:cNvPr id="590852" name="Rectangle 4"/>
          <p:cNvSpPr>
            <a:spLocks noChangeArrowheads="1"/>
          </p:cNvSpPr>
          <p:nvPr/>
        </p:nvSpPr>
        <p:spPr bwMode="auto">
          <a:xfrm>
            <a:off x="115888" y="1998663"/>
            <a:ext cx="3687762" cy="4760912"/>
          </a:xfrm>
          <a:prstGeom prst="rect">
            <a:avLst/>
          </a:prstGeom>
          <a:noFill/>
          <a:ln w="9525">
            <a:noFill/>
            <a:miter lim="800000"/>
            <a:headEnd/>
            <a:tailEnd/>
          </a:ln>
          <a:effectLst/>
        </p:spPr>
        <p:txBody>
          <a:bodyPr wrap="none" anchor="ctr">
            <a:spAutoFit/>
          </a:bodyPr>
          <a:lstStyle/>
          <a:p>
            <a:pPr eaLnBrk="1" hangingPunct="1">
              <a:tabLst>
                <a:tab pos="542925" algn="l"/>
              </a:tabLst>
            </a:pPr>
            <a:r>
              <a:rPr lang="en-US" altLang="zh-CN">
                <a:solidFill>
                  <a:srgbClr val="0000FF"/>
                </a:solidFill>
              </a:rPr>
              <a:t>#include "stdio.h"</a:t>
            </a:r>
          </a:p>
          <a:p>
            <a:pPr eaLnBrk="1" hangingPunct="1">
              <a:tabLst>
                <a:tab pos="542925" algn="l"/>
              </a:tabLst>
            </a:pPr>
            <a:r>
              <a:rPr lang="en-US" altLang="zh-CN">
                <a:solidFill>
                  <a:srgbClr val="0000FF"/>
                </a:solidFill>
              </a:rPr>
              <a:t>#include "string.h"</a:t>
            </a:r>
          </a:p>
          <a:p>
            <a:pPr eaLnBrk="1" hangingPunct="1">
              <a:tabLst>
                <a:tab pos="542925" algn="l"/>
              </a:tabLst>
            </a:pPr>
            <a:r>
              <a:rPr lang="en-US" altLang="zh-CN">
                <a:solidFill>
                  <a:srgbClr val="FF3300"/>
                </a:solidFill>
              </a:rPr>
              <a:t>void outputs(char *str) </a:t>
            </a:r>
          </a:p>
          <a:p>
            <a:pPr eaLnBrk="1" hangingPunct="1">
              <a:tabLst>
                <a:tab pos="542925" algn="l"/>
              </a:tabLst>
            </a:pPr>
            <a:r>
              <a:rPr lang="en-US" altLang="zh-CN">
                <a:solidFill>
                  <a:srgbClr val="FF3300"/>
                </a:solidFill>
              </a:rPr>
              <a:t>{ </a:t>
            </a:r>
          </a:p>
          <a:p>
            <a:pPr eaLnBrk="1" hangingPunct="1">
              <a:tabLst>
                <a:tab pos="542925" algn="l"/>
              </a:tabLst>
            </a:pPr>
            <a:r>
              <a:rPr lang="en-US" altLang="zh-CN">
                <a:solidFill>
                  <a:srgbClr val="FF3300"/>
                </a:solidFill>
              </a:rPr>
              <a:t>    char buffer[16]; </a:t>
            </a:r>
          </a:p>
          <a:p>
            <a:pPr eaLnBrk="1" hangingPunct="1">
              <a:tabLst>
                <a:tab pos="542925" algn="l"/>
              </a:tabLst>
            </a:pPr>
            <a:r>
              <a:rPr lang="en-US" altLang="zh-CN">
                <a:solidFill>
                  <a:srgbClr val="FF3300"/>
                </a:solidFill>
              </a:rPr>
              <a:t>    strcpy(buffer,str); </a:t>
            </a:r>
          </a:p>
          <a:p>
            <a:pPr eaLnBrk="1" hangingPunct="1">
              <a:tabLst>
                <a:tab pos="542925" algn="l"/>
              </a:tabLst>
            </a:pPr>
            <a:r>
              <a:rPr lang="en-US" altLang="zh-CN">
                <a:solidFill>
                  <a:srgbClr val="FF3300"/>
                </a:solidFill>
              </a:rPr>
              <a:t>    printf("%s \n", buffer);</a:t>
            </a:r>
          </a:p>
          <a:p>
            <a:pPr eaLnBrk="1" hangingPunct="1">
              <a:tabLst>
                <a:tab pos="542925" algn="l"/>
              </a:tabLst>
            </a:pPr>
            <a:r>
              <a:rPr lang="en-US" altLang="zh-CN">
                <a:solidFill>
                  <a:srgbClr val="FF3300"/>
                </a:solidFill>
              </a:rPr>
              <a:t>}</a:t>
            </a:r>
          </a:p>
          <a:p>
            <a:pPr eaLnBrk="1" hangingPunct="1">
              <a:tabLst>
                <a:tab pos="542925" algn="l"/>
              </a:tabLst>
            </a:pPr>
            <a:r>
              <a:rPr lang="en-US" altLang="zh-CN">
                <a:solidFill>
                  <a:srgbClr val="007635"/>
                </a:solidFill>
              </a:rPr>
              <a:t>void hacker(void)</a:t>
            </a:r>
          </a:p>
          <a:p>
            <a:pPr eaLnBrk="1" hangingPunct="1">
              <a:tabLst>
                <a:tab pos="542925" algn="l"/>
              </a:tabLst>
            </a:pPr>
            <a:r>
              <a:rPr lang="en-US" altLang="zh-CN">
                <a:solidFill>
                  <a:srgbClr val="007635"/>
                </a:solidFill>
              </a:rPr>
              <a:t>{</a:t>
            </a:r>
          </a:p>
          <a:p>
            <a:pPr eaLnBrk="1" hangingPunct="1">
              <a:tabLst>
                <a:tab pos="542925" algn="l"/>
              </a:tabLst>
            </a:pPr>
            <a:r>
              <a:rPr lang="en-US" altLang="zh-CN">
                <a:solidFill>
                  <a:srgbClr val="007635"/>
                </a:solidFill>
              </a:rPr>
              <a:t>    printf("being hacked\n");</a:t>
            </a:r>
          </a:p>
          <a:p>
            <a:pPr eaLnBrk="1" hangingPunct="1">
              <a:tabLst>
                <a:tab pos="542925" algn="l"/>
              </a:tabLst>
            </a:pPr>
            <a:r>
              <a:rPr lang="en-US" altLang="zh-CN">
                <a:solidFill>
                  <a:srgbClr val="007635"/>
                </a:solidFill>
              </a:rPr>
              <a:t>}</a:t>
            </a:r>
          </a:p>
          <a:p>
            <a:pPr eaLnBrk="1" hangingPunct="1">
              <a:tabLst>
                <a:tab pos="542925" algn="l"/>
              </a:tabLst>
            </a:pPr>
            <a:r>
              <a:rPr lang="en-US" altLang="zh-CN">
                <a:solidFill>
                  <a:srgbClr val="0000FF"/>
                </a:solidFill>
              </a:rPr>
              <a:t>int main(int argc, char *argv[])</a:t>
            </a:r>
          </a:p>
          <a:p>
            <a:pPr eaLnBrk="1" hangingPunct="1">
              <a:tabLst>
                <a:tab pos="542925" algn="l"/>
              </a:tabLst>
            </a:pPr>
            <a:r>
              <a:rPr lang="en-US" altLang="zh-CN">
                <a:solidFill>
                  <a:srgbClr val="0000FF"/>
                </a:solidFill>
              </a:rPr>
              <a:t>{</a:t>
            </a:r>
          </a:p>
          <a:p>
            <a:pPr eaLnBrk="1" hangingPunct="1">
              <a:tabLst>
                <a:tab pos="542925" algn="l"/>
              </a:tabLst>
            </a:pPr>
            <a:r>
              <a:rPr lang="en-US" altLang="zh-CN">
                <a:solidFill>
                  <a:srgbClr val="0000FF"/>
                </a:solidFill>
              </a:rPr>
              <a:t>    outputs(argv[1]);</a:t>
            </a:r>
          </a:p>
          <a:p>
            <a:pPr eaLnBrk="1" hangingPunct="1">
              <a:tabLst>
                <a:tab pos="542925" algn="l"/>
              </a:tabLst>
            </a:pPr>
            <a:r>
              <a:rPr lang="en-US" altLang="zh-CN">
                <a:solidFill>
                  <a:srgbClr val="0000FF"/>
                </a:solidFill>
              </a:rPr>
              <a:t>    return 0;</a:t>
            </a:r>
          </a:p>
          <a:p>
            <a:pPr eaLnBrk="1" hangingPunct="1">
              <a:tabLst>
                <a:tab pos="542925" algn="l"/>
              </a:tabLst>
            </a:pPr>
            <a:r>
              <a:rPr lang="en-US" altLang="zh-CN">
                <a:solidFill>
                  <a:srgbClr val="0000FF"/>
                </a:solidFill>
              </a:rPr>
              <a:t>}</a:t>
            </a:r>
          </a:p>
        </p:txBody>
      </p:sp>
      <p:sp>
        <p:nvSpPr>
          <p:cNvPr id="590854" name="Text Box 6"/>
          <p:cNvSpPr txBox="1">
            <a:spLocks noChangeArrowheads="1"/>
          </p:cNvSpPr>
          <p:nvPr/>
        </p:nvSpPr>
        <p:spPr bwMode="auto">
          <a:xfrm>
            <a:off x="2457450" y="1133475"/>
            <a:ext cx="6389688" cy="423863"/>
          </a:xfrm>
          <a:prstGeom prst="rect">
            <a:avLst/>
          </a:prstGeom>
          <a:noFill/>
          <a:ln w="9525">
            <a:noFill/>
            <a:miter lim="800000"/>
            <a:headEnd/>
            <a:tailEnd/>
          </a:ln>
          <a:effectLst/>
        </p:spPr>
        <p:txBody>
          <a:bodyPr>
            <a:spAutoFit/>
          </a:bodyPr>
          <a:lstStyle/>
          <a:p>
            <a:pPr eaLnBrk="1" hangingPunct="1">
              <a:lnSpc>
                <a:spcPct val="115000"/>
              </a:lnSpc>
            </a:pPr>
            <a:r>
              <a:rPr lang="zh-CN" altLang="en-US" sz="1900">
                <a:solidFill>
                  <a:srgbClr val="996600"/>
                </a:solidFill>
              </a:rPr>
              <a:t>举例：利用缓冲区溢出转到自设的程序</a:t>
            </a:r>
            <a:r>
              <a:rPr lang="en-US" altLang="zh-CN" sz="1900">
                <a:solidFill>
                  <a:srgbClr val="996600"/>
                </a:solidFill>
              </a:rPr>
              <a:t>hacker</a:t>
            </a:r>
            <a:r>
              <a:rPr lang="zh-CN" altLang="en-US" sz="1900">
                <a:solidFill>
                  <a:srgbClr val="996600"/>
                </a:solidFill>
              </a:rPr>
              <a:t>去执行</a:t>
            </a:r>
          </a:p>
        </p:txBody>
      </p:sp>
      <p:sp>
        <p:nvSpPr>
          <p:cNvPr id="590855" name="Rectangle 7"/>
          <p:cNvSpPr>
            <a:spLocks noChangeArrowheads="1"/>
          </p:cNvSpPr>
          <p:nvPr/>
        </p:nvSpPr>
        <p:spPr bwMode="auto">
          <a:xfrm>
            <a:off x="2546350" y="1508125"/>
            <a:ext cx="6346825" cy="701675"/>
          </a:xfrm>
          <a:prstGeom prst="rect">
            <a:avLst/>
          </a:prstGeom>
          <a:noFill/>
          <a:ln w="9525">
            <a:noFill/>
            <a:miter lim="800000"/>
            <a:headEnd/>
            <a:tailEnd/>
          </a:ln>
          <a:effectLst/>
        </p:spPr>
        <p:txBody>
          <a:bodyPr anchor="ctr">
            <a:spAutoFit/>
          </a:bodyPr>
          <a:lstStyle/>
          <a:p>
            <a:r>
              <a:rPr lang="en-US" altLang="zh-CN" sz="2000">
                <a:solidFill>
                  <a:srgbClr val="007635"/>
                </a:solidFill>
              </a:rPr>
              <a:t>outputs</a:t>
            </a:r>
            <a:r>
              <a:rPr lang="zh-CN" altLang="en-US" sz="2000">
                <a:solidFill>
                  <a:srgbClr val="007635"/>
                </a:solidFill>
              </a:rPr>
              <a:t>漏洞：</a:t>
            </a:r>
            <a:r>
              <a:rPr lang="zh-CN" altLang="en-US" sz="2000"/>
              <a:t>当命令行中字符串超</a:t>
            </a:r>
            <a:r>
              <a:rPr lang="en-US" altLang="zh-CN" sz="2000">
                <a:solidFill>
                  <a:srgbClr val="FF0000"/>
                </a:solidFill>
              </a:rPr>
              <a:t>25</a:t>
            </a:r>
            <a:r>
              <a:rPr lang="zh-CN" altLang="en-US" sz="2000">
                <a:solidFill>
                  <a:srgbClr val="FF0000"/>
                </a:solidFill>
              </a:rPr>
              <a:t>个字符</a:t>
            </a:r>
            <a:r>
              <a:rPr lang="zh-CN" altLang="en-US" sz="2000"/>
              <a:t>时，使用</a:t>
            </a:r>
            <a:r>
              <a:rPr lang="en-US" altLang="zh-CN" sz="2000"/>
              <a:t>strcpy</a:t>
            </a:r>
            <a:r>
              <a:rPr lang="zh-CN" altLang="en-US" sz="2000"/>
              <a:t>函数就会使缓冲</a:t>
            </a:r>
            <a:r>
              <a:rPr lang="en-US" altLang="zh-CN" sz="2000"/>
              <a:t>buffer</a:t>
            </a:r>
            <a:r>
              <a:rPr lang="zh-CN" altLang="en-US" sz="2000"/>
              <a:t>造成写溢出并破坏返址</a:t>
            </a:r>
            <a:r>
              <a:rPr lang="zh-CN" altLang="en-US" sz="2000" b="0">
                <a:latin typeface="Arial" pitchFamily="34" charset="0"/>
                <a:ea typeface="宋体" pitchFamily="2" charset="-122"/>
              </a:rPr>
              <a:t> </a:t>
            </a:r>
          </a:p>
        </p:txBody>
      </p:sp>
      <p:grpSp>
        <p:nvGrpSpPr>
          <p:cNvPr id="590864" name="Group 16"/>
          <p:cNvGrpSpPr>
            <a:grpSpLocks/>
          </p:cNvGrpSpPr>
          <p:nvPr/>
        </p:nvGrpSpPr>
        <p:grpSpPr bwMode="auto">
          <a:xfrm>
            <a:off x="4302125" y="3151188"/>
            <a:ext cx="314325" cy="2293937"/>
            <a:chOff x="2256" y="1933"/>
            <a:chExt cx="199" cy="1701"/>
          </a:xfrm>
        </p:grpSpPr>
        <p:sp>
          <p:nvSpPr>
            <p:cNvPr id="590859" name="Line 11"/>
            <p:cNvSpPr>
              <a:spLocks noChangeShapeType="1"/>
            </p:cNvSpPr>
            <p:nvPr/>
          </p:nvSpPr>
          <p:spPr bwMode="auto">
            <a:xfrm>
              <a:off x="2256" y="1933"/>
              <a:ext cx="199" cy="0"/>
            </a:xfrm>
            <a:prstGeom prst="line">
              <a:avLst/>
            </a:prstGeom>
            <a:noFill/>
            <a:ln w="28575">
              <a:solidFill>
                <a:srgbClr val="FF0000"/>
              </a:solidFill>
              <a:round/>
              <a:headEnd/>
              <a:tailEnd/>
            </a:ln>
            <a:effectLst/>
          </p:spPr>
          <p:txBody>
            <a:bodyPr/>
            <a:lstStyle/>
            <a:p>
              <a:endParaRPr lang="zh-CN" altLang="en-US"/>
            </a:p>
          </p:txBody>
        </p:sp>
        <p:sp>
          <p:nvSpPr>
            <p:cNvPr id="590860" name="Line 12"/>
            <p:cNvSpPr>
              <a:spLocks noChangeShapeType="1"/>
            </p:cNvSpPr>
            <p:nvPr/>
          </p:nvSpPr>
          <p:spPr bwMode="auto">
            <a:xfrm>
              <a:off x="2256" y="1933"/>
              <a:ext cx="0" cy="1701"/>
            </a:xfrm>
            <a:prstGeom prst="line">
              <a:avLst/>
            </a:prstGeom>
            <a:noFill/>
            <a:ln w="28575">
              <a:solidFill>
                <a:srgbClr val="FF0000"/>
              </a:solidFill>
              <a:round/>
              <a:headEnd/>
              <a:tailEnd/>
            </a:ln>
            <a:effectLst/>
          </p:spPr>
          <p:txBody>
            <a:bodyPr/>
            <a:lstStyle/>
            <a:p>
              <a:endParaRPr lang="zh-CN" altLang="en-US"/>
            </a:p>
          </p:txBody>
        </p:sp>
        <p:sp>
          <p:nvSpPr>
            <p:cNvPr id="590862" name="Line 14"/>
            <p:cNvSpPr>
              <a:spLocks noChangeShapeType="1"/>
            </p:cNvSpPr>
            <p:nvPr/>
          </p:nvSpPr>
          <p:spPr bwMode="auto">
            <a:xfrm>
              <a:off x="2256" y="3634"/>
              <a:ext cx="170" cy="0"/>
            </a:xfrm>
            <a:prstGeom prst="line">
              <a:avLst/>
            </a:prstGeom>
            <a:noFill/>
            <a:ln w="28575">
              <a:solidFill>
                <a:srgbClr val="FF0000"/>
              </a:solidFill>
              <a:round/>
              <a:headEnd/>
              <a:tailEnd type="triangle" w="med" len="med"/>
            </a:ln>
            <a:effectLst/>
          </p:spPr>
          <p:txBody>
            <a:bodyPr/>
            <a:lstStyle/>
            <a:p>
              <a:endParaRPr lang="zh-CN" altLang="en-US"/>
            </a:p>
          </p:txBody>
        </p:sp>
      </p:grpSp>
      <p:sp>
        <p:nvSpPr>
          <p:cNvPr id="590874" name="Rectangle 26"/>
          <p:cNvSpPr>
            <a:spLocks noChangeArrowheads="1"/>
          </p:cNvSpPr>
          <p:nvPr/>
        </p:nvSpPr>
        <p:spPr bwMode="auto">
          <a:xfrm>
            <a:off x="7537450" y="2205038"/>
            <a:ext cx="1606550" cy="366712"/>
          </a:xfrm>
          <a:prstGeom prst="rect">
            <a:avLst/>
          </a:prstGeom>
          <a:noFill/>
          <a:ln w="9525">
            <a:noFill/>
            <a:miter lim="800000"/>
            <a:headEnd/>
            <a:tailEnd/>
          </a:ln>
          <a:effectLst/>
        </p:spPr>
        <p:txBody>
          <a:bodyPr wrap="none">
            <a:spAutoFit/>
          </a:bodyPr>
          <a:lstStyle/>
          <a:p>
            <a:pPr eaLnBrk="1" hangingPunct="1"/>
            <a:r>
              <a:rPr lang="en-US" altLang="zh-CN">
                <a:solidFill>
                  <a:srgbClr val="FF0000"/>
                </a:solidFill>
                <a:latin typeface="Arial" pitchFamily="34" charset="0"/>
                <a:ea typeface="宋体" pitchFamily="2" charset="-122"/>
              </a:rPr>
              <a:t>16+4+4+1=25</a:t>
            </a:r>
            <a:endParaRPr lang="zh-CN" altLang="en-US">
              <a:solidFill>
                <a:srgbClr val="FF0000"/>
              </a:solidFill>
              <a:latin typeface="Arial" pitchFamily="34" charset="0"/>
              <a:ea typeface="宋体" pitchFamily="2" charset="-122"/>
            </a:endParaRPr>
          </a:p>
        </p:txBody>
      </p:sp>
      <p:sp>
        <p:nvSpPr>
          <p:cNvPr id="590876" name="Rectangle 28"/>
          <p:cNvSpPr>
            <a:spLocks noChangeArrowheads="1"/>
          </p:cNvSpPr>
          <p:nvPr/>
        </p:nvSpPr>
        <p:spPr bwMode="auto">
          <a:xfrm>
            <a:off x="4616450" y="3286125"/>
            <a:ext cx="2655888" cy="2024063"/>
          </a:xfrm>
          <a:prstGeom prst="rect">
            <a:avLst/>
          </a:prstGeom>
          <a:solidFill>
            <a:srgbClr val="FF0000">
              <a:alpha val="11000"/>
            </a:srgbClr>
          </a:solidFill>
          <a:ln w="9525" algn="ctr">
            <a:noFill/>
            <a:miter lim="800000"/>
            <a:headEnd/>
            <a:tailEnd/>
          </a:ln>
          <a:effectLst/>
        </p:spPr>
        <p:txBody>
          <a:bodyPr wrap="none" anchor="ctr"/>
          <a:lstStyle/>
          <a:p>
            <a:endParaRPr lang="zh-CN" altLang="en-US"/>
          </a:p>
        </p:txBody>
      </p:sp>
      <p:grpSp>
        <p:nvGrpSpPr>
          <p:cNvPr id="590878" name="Group 30"/>
          <p:cNvGrpSpPr>
            <a:grpSpLocks/>
          </p:cNvGrpSpPr>
          <p:nvPr/>
        </p:nvGrpSpPr>
        <p:grpSpPr bwMode="auto">
          <a:xfrm>
            <a:off x="7272338" y="5130800"/>
            <a:ext cx="225425" cy="630238"/>
            <a:chOff x="4581" y="3181"/>
            <a:chExt cx="198" cy="655"/>
          </a:xfrm>
        </p:grpSpPr>
        <p:sp>
          <p:nvSpPr>
            <p:cNvPr id="590867" name="Line 19"/>
            <p:cNvSpPr>
              <a:spLocks noChangeShapeType="1"/>
            </p:cNvSpPr>
            <p:nvPr/>
          </p:nvSpPr>
          <p:spPr bwMode="auto">
            <a:xfrm>
              <a:off x="4779" y="3181"/>
              <a:ext cx="0" cy="655"/>
            </a:xfrm>
            <a:prstGeom prst="line">
              <a:avLst/>
            </a:prstGeom>
            <a:noFill/>
            <a:ln w="28575">
              <a:solidFill>
                <a:srgbClr val="FF0000"/>
              </a:solidFill>
              <a:round/>
              <a:headEnd/>
              <a:tailEnd/>
            </a:ln>
            <a:effectLst/>
          </p:spPr>
          <p:txBody>
            <a:bodyPr/>
            <a:lstStyle/>
            <a:p>
              <a:endParaRPr lang="zh-CN" altLang="en-US"/>
            </a:p>
          </p:txBody>
        </p:sp>
        <p:sp>
          <p:nvSpPr>
            <p:cNvPr id="590868" name="Line 20"/>
            <p:cNvSpPr>
              <a:spLocks noChangeShapeType="1"/>
            </p:cNvSpPr>
            <p:nvPr/>
          </p:nvSpPr>
          <p:spPr bwMode="auto">
            <a:xfrm flipH="1">
              <a:off x="4581" y="3833"/>
              <a:ext cx="198" cy="0"/>
            </a:xfrm>
            <a:prstGeom prst="line">
              <a:avLst/>
            </a:prstGeom>
            <a:noFill/>
            <a:ln w="28575">
              <a:solidFill>
                <a:srgbClr val="FF0000"/>
              </a:solidFill>
              <a:round/>
              <a:headEnd/>
              <a:tailEnd type="triangle" w="med" len="med"/>
            </a:ln>
            <a:effectLst/>
          </p:spPr>
          <p:txBody>
            <a:bodyPr/>
            <a:lstStyle/>
            <a:p>
              <a:endParaRPr lang="zh-CN" altLang="en-US"/>
            </a:p>
          </p:txBody>
        </p:sp>
        <p:sp>
          <p:nvSpPr>
            <p:cNvPr id="590877" name="Line 29"/>
            <p:cNvSpPr>
              <a:spLocks noChangeShapeType="1"/>
            </p:cNvSpPr>
            <p:nvPr/>
          </p:nvSpPr>
          <p:spPr bwMode="auto">
            <a:xfrm>
              <a:off x="4609" y="3181"/>
              <a:ext cx="170" cy="0"/>
            </a:xfrm>
            <a:prstGeom prst="line">
              <a:avLst/>
            </a:prstGeom>
            <a:noFill/>
            <a:ln w="28575">
              <a:solidFill>
                <a:srgbClr val="FF3300"/>
              </a:solidFill>
              <a:round/>
              <a:headEnd/>
              <a:tailEnd/>
            </a:ln>
            <a:effectLst/>
          </p:spPr>
          <p:txBody>
            <a:bodyPr/>
            <a:lstStyle/>
            <a:p>
              <a:endParaRPr lang="zh-CN" altLang="en-US"/>
            </a:p>
          </p:txBody>
        </p:sp>
      </p:grpSp>
    </p:spTree>
    <p:extLst>
      <p:ext uri="{BB962C8B-B14F-4D97-AF65-F5344CB8AC3E}">
        <p14:creationId xmlns:p14="http://schemas.microsoft.com/office/powerpoint/2010/main" val="1080718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0854"/>
                                        </p:tgtEl>
                                        <p:attrNameLst>
                                          <p:attrName>style.visibility</p:attrName>
                                        </p:attrNameLst>
                                      </p:cBhvr>
                                      <p:to>
                                        <p:strVal val="visible"/>
                                      </p:to>
                                    </p:set>
                                    <p:animEffect transition="in" filter="blinds(horizontal)">
                                      <p:cBhvr>
                                        <p:cTn id="7" dur="500"/>
                                        <p:tgtEl>
                                          <p:spTgt spid="59085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0852"/>
                                        </p:tgtEl>
                                        <p:attrNameLst>
                                          <p:attrName>style.visibility</p:attrName>
                                        </p:attrNameLst>
                                      </p:cBhvr>
                                      <p:to>
                                        <p:strVal val="visible"/>
                                      </p:to>
                                    </p:set>
                                    <p:animEffect transition="in" filter="blinds(horizontal)">
                                      <p:cBhvr>
                                        <p:cTn id="12" dur="500"/>
                                        <p:tgtEl>
                                          <p:spTgt spid="59085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90855"/>
                                        </p:tgtEl>
                                        <p:attrNameLst>
                                          <p:attrName>style.visibility</p:attrName>
                                        </p:attrNameLst>
                                      </p:cBhvr>
                                      <p:to>
                                        <p:strVal val="visible"/>
                                      </p:to>
                                    </p:set>
                                    <p:animEffect transition="in" filter="blinds(horizontal)">
                                      <p:cBhvr>
                                        <p:cTn id="17" dur="500"/>
                                        <p:tgtEl>
                                          <p:spTgt spid="59085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90871"/>
                                        </p:tgtEl>
                                        <p:attrNameLst>
                                          <p:attrName>style.visibility</p:attrName>
                                        </p:attrNameLst>
                                      </p:cBhvr>
                                      <p:to>
                                        <p:strVal val="visible"/>
                                      </p:to>
                                    </p:set>
                                    <p:animEffect transition="in" filter="blinds(horizontal)">
                                      <p:cBhvr>
                                        <p:cTn id="22" dur="500"/>
                                        <p:tgtEl>
                                          <p:spTgt spid="59087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90864"/>
                                        </p:tgtEl>
                                        <p:attrNameLst>
                                          <p:attrName>style.visibility</p:attrName>
                                        </p:attrNameLst>
                                      </p:cBhvr>
                                      <p:to>
                                        <p:strVal val="visible"/>
                                      </p:to>
                                    </p:set>
                                    <p:animEffect transition="in" filter="blinds(horizontal)">
                                      <p:cBhvr>
                                        <p:cTn id="27" dur="500"/>
                                        <p:tgtEl>
                                          <p:spTgt spid="59086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90874"/>
                                        </p:tgtEl>
                                        <p:attrNameLst>
                                          <p:attrName>style.visibility</p:attrName>
                                        </p:attrNameLst>
                                      </p:cBhvr>
                                      <p:to>
                                        <p:strVal val="visible"/>
                                      </p:to>
                                    </p:set>
                                    <p:animEffect transition="in" filter="blinds(horizontal)">
                                      <p:cBhvr>
                                        <p:cTn id="32" dur="500"/>
                                        <p:tgtEl>
                                          <p:spTgt spid="59087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90876"/>
                                        </p:tgtEl>
                                        <p:attrNameLst>
                                          <p:attrName>style.visibility</p:attrName>
                                        </p:attrNameLst>
                                      </p:cBhvr>
                                      <p:to>
                                        <p:strVal val="visible"/>
                                      </p:to>
                                    </p:set>
                                    <p:animEffect transition="in" filter="blinds(horizontal)">
                                      <p:cBhvr>
                                        <p:cTn id="37" dur="500"/>
                                        <p:tgtEl>
                                          <p:spTgt spid="59087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90878"/>
                                        </p:tgtEl>
                                        <p:attrNameLst>
                                          <p:attrName>style.visibility</p:attrName>
                                        </p:attrNameLst>
                                      </p:cBhvr>
                                      <p:to>
                                        <p:strVal val="visible"/>
                                      </p:to>
                                    </p:set>
                                    <p:animEffect transition="in" filter="blinds(horizontal)">
                                      <p:cBhvr>
                                        <p:cTn id="42" dur="500"/>
                                        <p:tgtEl>
                                          <p:spTgt spid="5908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852" grpId="0"/>
      <p:bldP spid="590854" grpId="0"/>
      <p:bldP spid="590855" grpId="0"/>
      <p:bldP spid="590874" grpId="0"/>
      <p:bldP spid="59087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3768" y="2924944"/>
            <a:ext cx="4896544" cy="707886"/>
          </a:xfrm>
          <a:prstGeom prst="rect">
            <a:avLst/>
          </a:prstGeom>
          <a:noFill/>
        </p:spPr>
        <p:txBody>
          <a:bodyPr wrap="square" rtlCol="0">
            <a:spAutoFit/>
          </a:bodyPr>
          <a:lstStyle/>
          <a:p>
            <a:pPr algn="ctr"/>
            <a:r>
              <a:rPr lang="zh-CN" altLang="en-US" sz="4000" b="1" dirty="0">
                <a:latin typeface="黑体" panose="02010609060101010101" pitchFamily="49" charset="-122"/>
                <a:ea typeface="黑体" panose="02010609060101010101" pitchFamily="49" charset="-122"/>
              </a:rPr>
              <a:t>第六章</a:t>
            </a:r>
          </a:p>
        </p:txBody>
      </p:sp>
    </p:spTree>
    <p:extLst>
      <p:ext uri="{BB962C8B-B14F-4D97-AF65-F5344CB8AC3E}">
        <p14:creationId xmlns:p14="http://schemas.microsoft.com/office/powerpoint/2010/main" val="8641224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a:xfrm>
            <a:off x="61913" y="247650"/>
            <a:ext cx="8716962" cy="782638"/>
          </a:xfrm>
        </p:spPr>
        <p:txBody>
          <a:bodyPr>
            <a:normAutofit fontScale="90000"/>
          </a:bodyPr>
          <a:lstStyle/>
          <a:p>
            <a:pPr marL="119380" indent="-119380" defTabSz="-635"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GB" dirty="0">
                <a:latin typeface="Arial"/>
                <a:ea typeface="宋体" charset="0"/>
                <a:cs typeface="Arial"/>
              </a:rPr>
              <a:t>存储器</a:t>
            </a:r>
            <a:br>
              <a:rPr lang="zh-CN" altLang="en-GB" dirty="0">
                <a:latin typeface="Arial"/>
                <a:ea typeface="宋体" charset="0"/>
                <a:cs typeface="Arial"/>
              </a:rPr>
            </a:br>
            <a:r>
              <a:rPr lang="zh-CN" altLang="en-GB" dirty="0">
                <a:latin typeface="Arial"/>
                <a:ea typeface="宋体" charset="0"/>
                <a:cs typeface="Arial"/>
              </a:rPr>
              <a:t>层次结构举例</a:t>
            </a:r>
          </a:p>
        </p:txBody>
      </p:sp>
      <p:sp>
        <p:nvSpPr>
          <p:cNvPr id="151" name="AutoShape 195"/>
          <p:cNvSpPr>
            <a:spLocks noChangeAspect="1" noChangeArrowheads="1"/>
          </p:cNvSpPr>
          <p:nvPr/>
        </p:nvSpPr>
        <p:spPr bwMode="auto">
          <a:xfrm>
            <a:off x="552450" y="342900"/>
            <a:ext cx="6902450" cy="6456363"/>
          </a:xfrm>
          <a:prstGeom prst="triangle">
            <a:avLst>
              <a:gd name="adj" fmla="val 50000"/>
            </a:avLst>
          </a:prstGeom>
          <a:gradFill flip="none" rotWithShape="1">
            <a:gsLst>
              <a:gs pos="0">
                <a:schemeClr val="accent6">
                  <a:lumMod val="20000"/>
                  <a:lumOff val="80000"/>
                  <a:alpha val="7000"/>
                </a:schemeClr>
              </a:gs>
              <a:gs pos="100000">
                <a:schemeClr val="accent6">
                  <a:lumMod val="20000"/>
                  <a:lumOff val="80000"/>
                </a:schemeClr>
              </a:gs>
            </a:gsLst>
            <a:lin ang="16140000" scaled="0"/>
            <a:tileRect/>
          </a:gradFill>
          <a:ln w="12700">
            <a:solidFill>
              <a:srgbClr val="000000"/>
            </a:solidFill>
            <a:miter lim="800000"/>
          </a:ln>
          <a:effectLst/>
        </p:spPr>
        <p:txBody>
          <a:bodyPr wrap="none" anchor="ctr"/>
          <a:lstStyle/>
          <a:p>
            <a:pPr fontAlgn="base">
              <a:spcBef>
                <a:spcPct val="0"/>
              </a:spcBef>
              <a:spcAft>
                <a:spcPct val="0"/>
              </a:spcAft>
              <a:defRPr/>
            </a:pPr>
            <a:endParaRPr lang="en-US" altLang="zh-CN">
              <a:solidFill>
                <a:srgbClr val="000000"/>
              </a:solidFill>
              <a:latin typeface="Arial" pitchFamily="34" charset="0"/>
              <a:ea typeface="宋体" pitchFamily="2" charset="-122"/>
              <a:cs typeface="Arial" pitchFamily="34" charset="0"/>
            </a:endParaRPr>
          </a:p>
        </p:txBody>
      </p:sp>
      <p:sp>
        <p:nvSpPr>
          <p:cNvPr id="152" name="Text Box 196"/>
          <p:cNvSpPr txBox="1">
            <a:spLocks noChangeAspect="1" noChangeArrowheads="1"/>
          </p:cNvSpPr>
          <p:nvPr/>
        </p:nvSpPr>
        <p:spPr bwMode="auto">
          <a:xfrm>
            <a:off x="3621088" y="836613"/>
            <a:ext cx="869950" cy="365125"/>
          </a:xfrm>
          <a:prstGeom prst="rect">
            <a:avLst/>
          </a:prstGeom>
          <a:noFill/>
          <a:ln>
            <a:noFill/>
          </a:ln>
          <a:effectLst/>
        </p:spPr>
        <p:txBody>
          <a:bodyPr wrap="none" anchor="ctr">
            <a:spAutoFit/>
          </a:bodyPr>
          <a:lstStyle/>
          <a:p>
            <a:pPr algn="ctr" fontAlgn="base">
              <a:defRPr/>
            </a:pPr>
            <a:r>
              <a:rPr lang="zh-CN" altLang="en-US" kern="0" dirty="0">
                <a:solidFill>
                  <a:sysClr val="windowText" lastClr="000000"/>
                </a:solidFill>
                <a:latin typeface="Arial"/>
                <a:ea typeface="宋体" charset="0"/>
                <a:cs typeface="Arial"/>
              </a:rPr>
              <a:t>寄存器</a:t>
            </a:r>
          </a:p>
        </p:txBody>
      </p:sp>
      <p:sp>
        <p:nvSpPr>
          <p:cNvPr id="153" name="Text Box 198"/>
          <p:cNvSpPr txBox="1">
            <a:spLocks noChangeAspect="1" noChangeArrowheads="1"/>
          </p:cNvSpPr>
          <p:nvPr/>
        </p:nvSpPr>
        <p:spPr bwMode="auto">
          <a:xfrm>
            <a:off x="3379788" y="1285875"/>
            <a:ext cx="1352550" cy="641350"/>
          </a:xfrm>
          <a:prstGeom prst="rect">
            <a:avLst/>
          </a:prstGeom>
          <a:noFill/>
          <a:ln>
            <a:noFill/>
          </a:ln>
          <a:effectLst/>
        </p:spPr>
        <p:txBody>
          <a:bodyPr wrap="none" anchor="ctr">
            <a:spAutoFit/>
          </a:bodyPr>
          <a:lstStyle/>
          <a:p>
            <a:pPr algn="ctr" fontAlgn="base">
              <a:defRPr/>
            </a:pPr>
            <a:r>
              <a:rPr lang="en-US" kern="0">
                <a:solidFill>
                  <a:sysClr val="windowText" lastClr="000000"/>
                </a:solidFill>
                <a:latin typeface="Arial"/>
                <a:ea typeface="宋体" pitchFamily="2" charset="-122"/>
                <a:cs typeface="Arial"/>
              </a:rPr>
              <a:t>L1</a:t>
            </a:r>
            <a:r>
              <a:rPr lang="zh-CN" altLang="en-US" kern="0">
                <a:solidFill>
                  <a:sysClr val="windowText" lastClr="000000"/>
                </a:solidFill>
                <a:latin typeface="Arial"/>
                <a:ea typeface="宋体" charset="0"/>
                <a:cs typeface="Arial"/>
              </a:rPr>
              <a:t>高速缓存</a:t>
            </a:r>
          </a:p>
          <a:p>
            <a:pPr algn="ctr" fontAlgn="base">
              <a:defRPr/>
            </a:pPr>
            <a:r>
              <a:rPr lang="en-US" kern="0">
                <a:solidFill>
                  <a:sysClr val="windowText" lastClr="000000"/>
                </a:solidFill>
                <a:latin typeface="Arial"/>
                <a:ea typeface="宋体" pitchFamily="2" charset="-122"/>
                <a:cs typeface="Arial"/>
              </a:rPr>
              <a:t>(SRAM)</a:t>
            </a:r>
          </a:p>
        </p:txBody>
      </p:sp>
      <p:sp>
        <p:nvSpPr>
          <p:cNvPr id="154" name="Text Box 199"/>
          <p:cNvSpPr txBox="1">
            <a:spLocks noChangeAspect="1" noChangeArrowheads="1"/>
          </p:cNvSpPr>
          <p:nvPr/>
        </p:nvSpPr>
        <p:spPr bwMode="auto">
          <a:xfrm>
            <a:off x="3551238" y="3824288"/>
            <a:ext cx="1009650" cy="641350"/>
          </a:xfrm>
          <a:prstGeom prst="rect">
            <a:avLst/>
          </a:prstGeom>
          <a:noFill/>
          <a:ln>
            <a:noFill/>
          </a:ln>
          <a:effectLst/>
        </p:spPr>
        <p:txBody>
          <a:bodyPr wrap="none" anchor="ctr">
            <a:spAutoFit/>
          </a:bodyPr>
          <a:lstStyle/>
          <a:p>
            <a:pPr algn="ctr" fontAlgn="base">
              <a:defRPr/>
            </a:pPr>
            <a:r>
              <a:rPr lang="zh-CN" altLang="en-US" kern="0" dirty="0">
                <a:solidFill>
                  <a:sysClr val="windowText" lastClr="000000"/>
                </a:solidFill>
                <a:latin typeface="Arial"/>
                <a:ea typeface="宋体" charset="0"/>
                <a:cs typeface="Arial"/>
              </a:rPr>
              <a:t>主存</a:t>
            </a:r>
          </a:p>
          <a:p>
            <a:pPr algn="ctr" fontAlgn="base">
              <a:defRPr/>
            </a:pPr>
            <a:r>
              <a:rPr lang="en-US" kern="0" dirty="0">
                <a:solidFill>
                  <a:sysClr val="windowText" lastClr="000000"/>
                </a:solidFill>
                <a:latin typeface="Arial"/>
                <a:ea typeface="宋体" pitchFamily="2" charset="-122"/>
                <a:cs typeface="Arial"/>
              </a:rPr>
              <a:t>(DRAM)</a:t>
            </a:r>
          </a:p>
        </p:txBody>
      </p:sp>
      <p:sp>
        <p:nvSpPr>
          <p:cNvPr id="5127" name="Text Box 200"/>
          <p:cNvSpPr txBox="1">
            <a:spLocks noChangeAspect="1" noChangeArrowheads="1"/>
          </p:cNvSpPr>
          <p:nvPr/>
        </p:nvSpPr>
        <p:spPr bwMode="auto">
          <a:xfrm>
            <a:off x="3278188" y="4849813"/>
            <a:ext cx="1555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rgbClr val="990000"/>
              </a:buClr>
              <a:buSzPct val="60000"/>
              <a:buFont typeface="Wingdings 2" pitchFamily="18" charset="2"/>
              <a:buChar char="¢"/>
              <a:defRPr sz="2400" b="1">
                <a:solidFill>
                  <a:schemeClr val="tx1"/>
                </a:solidFill>
                <a:latin typeface="Calibri" pitchFamily="34" charset="0"/>
              </a:defRPr>
            </a:lvl1pPr>
            <a:lvl2pPr marL="742950" indent="-285750" eaLnBrk="0" hangingPunct="0">
              <a:spcBef>
                <a:spcPct val="20000"/>
              </a:spcBef>
              <a:buClr>
                <a:srgbClr val="990000"/>
              </a:buClr>
              <a:buSzPct val="110000"/>
              <a:buFont typeface="Wingdings" pitchFamily="2" charset="2"/>
              <a:buChar char="§"/>
              <a:defRPr sz="2000">
                <a:solidFill>
                  <a:schemeClr val="tx1"/>
                </a:solidFill>
                <a:latin typeface="Calibri" pitchFamily="34" charset="0"/>
              </a:defRPr>
            </a:lvl2pPr>
            <a:lvl3pPr marL="1143000" indent="-228600" eaLnBrk="0" hangingPunct="0">
              <a:spcBef>
                <a:spcPct val="20000"/>
              </a:spcBef>
              <a:buSzPct val="80000"/>
              <a:buFont typeface="Wingdings" pitchFamily="2" charset="2"/>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algn="ctr" eaLnBrk="1" fontAlgn="base" hangingPunct="1">
              <a:spcBef>
                <a:spcPct val="0"/>
              </a:spcBef>
              <a:spcAft>
                <a:spcPct val="0"/>
              </a:spcAft>
              <a:buClrTx/>
              <a:buSzTx/>
              <a:buFontTx/>
              <a:buNone/>
            </a:pPr>
            <a:r>
              <a:rPr lang="zh-CN" altLang="en-US" sz="1800" b="0">
                <a:solidFill>
                  <a:srgbClr val="000000"/>
                </a:solidFill>
                <a:latin typeface="Arial" pitchFamily="34" charset="0"/>
                <a:ea typeface="宋体" pitchFamily="2" charset="-122"/>
                <a:cs typeface="Arial" pitchFamily="34" charset="0"/>
              </a:rPr>
              <a:t>本地二级存储</a:t>
            </a:r>
          </a:p>
          <a:p>
            <a:pPr algn="ctr" eaLnBrk="1" fontAlgn="base" hangingPunct="1">
              <a:spcBef>
                <a:spcPct val="0"/>
              </a:spcBef>
              <a:spcAft>
                <a:spcPct val="0"/>
              </a:spcAft>
              <a:buClrTx/>
              <a:buSzTx/>
              <a:buFontTx/>
              <a:buNone/>
            </a:pPr>
            <a:r>
              <a:rPr lang="en-US" altLang="zh-CN" sz="1800" b="0">
                <a:solidFill>
                  <a:srgbClr val="000000"/>
                </a:solidFill>
                <a:latin typeface="Arial" pitchFamily="34" charset="0"/>
                <a:ea typeface="宋体" pitchFamily="2" charset="-122"/>
                <a:cs typeface="Arial" pitchFamily="34" charset="0"/>
              </a:rPr>
              <a:t>(</a:t>
            </a:r>
            <a:r>
              <a:rPr lang="zh-CN" altLang="en-US" sz="1800" b="0">
                <a:solidFill>
                  <a:srgbClr val="000000"/>
                </a:solidFill>
                <a:latin typeface="Arial" pitchFamily="34" charset="0"/>
                <a:ea typeface="宋体" pitchFamily="2" charset="-122"/>
                <a:cs typeface="Arial" pitchFamily="34" charset="0"/>
              </a:rPr>
              <a:t>本地磁盘</a:t>
            </a:r>
            <a:r>
              <a:rPr lang="en-US" altLang="zh-CN" sz="1800" b="0">
                <a:solidFill>
                  <a:srgbClr val="000000"/>
                </a:solidFill>
                <a:latin typeface="Arial" pitchFamily="34" charset="0"/>
                <a:ea typeface="宋体" pitchFamily="2" charset="-122"/>
                <a:cs typeface="Arial" pitchFamily="34" charset="0"/>
              </a:rPr>
              <a:t>)</a:t>
            </a:r>
          </a:p>
        </p:txBody>
      </p:sp>
      <p:sp>
        <p:nvSpPr>
          <p:cNvPr id="156" name="Line 203"/>
          <p:cNvSpPr>
            <a:spLocks noChangeAspect="1" noChangeShapeType="1"/>
          </p:cNvSpPr>
          <p:nvPr/>
        </p:nvSpPr>
        <p:spPr bwMode="auto">
          <a:xfrm>
            <a:off x="3513138" y="1265238"/>
            <a:ext cx="981075" cy="0"/>
          </a:xfrm>
          <a:prstGeom prst="line">
            <a:avLst/>
          </a:prstGeom>
          <a:noFill/>
          <a:ln w="12700">
            <a:solidFill>
              <a:srgbClr val="000000"/>
            </a:solidFill>
            <a:round/>
          </a:ln>
          <a:effectLst/>
        </p:spPr>
        <p:txBody>
          <a:bodyPr wrap="none" anchor="ctr"/>
          <a:lstStyle/>
          <a:p>
            <a:pPr fontAlgn="base">
              <a:defRPr/>
            </a:pPr>
            <a:endParaRPr lang="en-US" kern="0">
              <a:solidFill>
                <a:sysClr val="windowText" lastClr="000000"/>
              </a:solidFill>
              <a:latin typeface="Arial"/>
              <a:ea typeface="宋体" pitchFamily="2" charset="-122"/>
              <a:cs typeface="Arial"/>
            </a:endParaRPr>
          </a:p>
        </p:txBody>
      </p:sp>
      <p:sp>
        <p:nvSpPr>
          <p:cNvPr id="157" name="Line 204"/>
          <p:cNvSpPr>
            <a:spLocks noChangeAspect="1" noChangeShapeType="1"/>
          </p:cNvSpPr>
          <p:nvPr/>
        </p:nvSpPr>
        <p:spPr bwMode="auto">
          <a:xfrm>
            <a:off x="3162300" y="1903413"/>
            <a:ext cx="1671638" cy="0"/>
          </a:xfrm>
          <a:prstGeom prst="line">
            <a:avLst/>
          </a:prstGeom>
          <a:noFill/>
          <a:ln w="12700">
            <a:solidFill>
              <a:srgbClr val="000000"/>
            </a:solidFill>
            <a:round/>
          </a:ln>
          <a:effectLst/>
        </p:spPr>
        <p:txBody>
          <a:bodyPr wrap="none" anchor="ctr"/>
          <a:lstStyle/>
          <a:p>
            <a:pPr fontAlgn="base">
              <a:defRPr/>
            </a:pPr>
            <a:endParaRPr lang="en-US" kern="0">
              <a:solidFill>
                <a:sysClr val="windowText" lastClr="000000"/>
              </a:solidFill>
              <a:latin typeface="Arial"/>
              <a:ea typeface="宋体" pitchFamily="2" charset="-122"/>
              <a:cs typeface="Arial"/>
            </a:endParaRPr>
          </a:p>
        </p:txBody>
      </p:sp>
      <p:sp>
        <p:nvSpPr>
          <p:cNvPr id="158" name="Line 205"/>
          <p:cNvSpPr>
            <a:spLocks noChangeAspect="1" noChangeShapeType="1"/>
          </p:cNvSpPr>
          <p:nvPr/>
        </p:nvSpPr>
        <p:spPr bwMode="auto">
          <a:xfrm>
            <a:off x="2779713" y="2655888"/>
            <a:ext cx="2447925" cy="0"/>
          </a:xfrm>
          <a:prstGeom prst="line">
            <a:avLst/>
          </a:prstGeom>
          <a:noFill/>
          <a:ln w="12700">
            <a:solidFill>
              <a:srgbClr val="000000"/>
            </a:solidFill>
            <a:round/>
          </a:ln>
          <a:effectLst/>
        </p:spPr>
        <p:txBody>
          <a:bodyPr wrap="none" anchor="ctr"/>
          <a:lstStyle/>
          <a:p>
            <a:pPr fontAlgn="base">
              <a:defRPr/>
            </a:pPr>
            <a:endParaRPr lang="en-US" kern="0">
              <a:solidFill>
                <a:sysClr val="windowText" lastClr="000000"/>
              </a:solidFill>
              <a:latin typeface="Arial"/>
              <a:ea typeface="宋体" pitchFamily="2" charset="-122"/>
              <a:cs typeface="Arial"/>
            </a:endParaRPr>
          </a:p>
        </p:txBody>
      </p:sp>
      <p:sp>
        <p:nvSpPr>
          <p:cNvPr id="159" name="Line 222"/>
          <p:cNvSpPr>
            <a:spLocks noChangeAspect="1" noChangeShapeType="1"/>
          </p:cNvSpPr>
          <p:nvPr/>
        </p:nvSpPr>
        <p:spPr bwMode="auto">
          <a:xfrm>
            <a:off x="76200" y="3473450"/>
            <a:ext cx="0" cy="2344738"/>
          </a:xfrm>
          <a:prstGeom prst="line">
            <a:avLst/>
          </a:prstGeom>
          <a:noFill/>
          <a:ln w="38100">
            <a:solidFill>
              <a:schemeClr val="accent6">
                <a:lumMod val="75000"/>
              </a:schemeClr>
            </a:solidFill>
            <a:round/>
            <a:tailEnd type="triangle" w="med" len="med"/>
          </a:ln>
          <a:effectLst/>
        </p:spPr>
        <p:txBody>
          <a:bodyPr wrap="none" anchor="ctr"/>
          <a:lstStyle/>
          <a:p>
            <a:pPr fontAlgn="base">
              <a:defRPr/>
            </a:pPr>
            <a:endParaRPr lang="en-US" kern="0">
              <a:solidFill>
                <a:sysClr val="windowText" lastClr="000000"/>
              </a:solidFill>
              <a:latin typeface="Arial"/>
              <a:ea typeface="宋体" pitchFamily="2" charset="-122"/>
              <a:cs typeface="Arial"/>
            </a:endParaRPr>
          </a:p>
        </p:txBody>
      </p:sp>
      <p:sp>
        <p:nvSpPr>
          <p:cNvPr id="5132" name="Text Box 223"/>
          <p:cNvSpPr txBox="1">
            <a:spLocks noChangeAspect="1" noChangeArrowheads="1"/>
          </p:cNvSpPr>
          <p:nvPr/>
        </p:nvSpPr>
        <p:spPr bwMode="auto">
          <a:xfrm>
            <a:off x="130175" y="3838575"/>
            <a:ext cx="995363"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rgbClr val="990000"/>
              </a:buClr>
              <a:buSzPct val="60000"/>
              <a:buFont typeface="Wingdings 2" pitchFamily="18" charset="2"/>
              <a:buChar char="¢"/>
              <a:defRPr sz="2400" b="1">
                <a:solidFill>
                  <a:schemeClr val="tx1"/>
                </a:solidFill>
                <a:latin typeface="Calibri" pitchFamily="34" charset="0"/>
              </a:defRPr>
            </a:lvl1pPr>
            <a:lvl2pPr marL="742950" indent="-285750" eaLnBrk="0" hangingPunct="0">
              <a:spcBef>
                <a:spcPct val="20000"/>
              </a:spcBef>
              <a:buClr>
                <a:srgbClr val="990000"/>
              </a:buClr>
              <a:buSzPct val="110000"/>
              <a:buFont typeface="Wingdings" pitchFamily="2" charset="2"/>
              <a:buChar char="§"/>
              <a:defRPr sz="2000">
                <a:solidFill>
                  <a:schemeClr val="tx1"/>
                </a:solidFill>
                <a:latin typeface="Calibri" pitchFamily="34" charset="0"/>
              </a:defRPr>
            </a:lvl2pPr>
            <a:lvl3pPr marL="1143000" indent="-228600" eaLnBrk="0" hangingPunct="0">
              <a:spcBef>
                <a:spcPct val="20000"/>
              </a:spcBef>
              <a:buSzPct val="80000"/>
              <a:buFont typeface="Wingdings" pitchFamily="2" charset="2"/>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fontAlgn="base" hangingPunct="1">
              <a:spcBef>
                <a:spcPct val="0"/>
              </a:spcBef>
              <a:spcAft>
                <a:spcPct val="0"/>
              </a:spcAft>
              <a:buClrTx/>
              <a:buSzTx/>
              <a:buFontTx/>
              <a:buNone/>
            </a:pPr>
            <a:r>
              <a:rPr lang="zh-CN" altLang="en-US" sz="1600" b="0">
                <a:solidFill>
                  <a:srgbClr val="000000"/>
                </a:solidFill>
                <a:latin typeface="Arial" pitchFamily="34" charset="0"/>
                <a:ea typeface="宋体" pitchFamily="2" charset="-122"/>
                <a:cs typeface="Arial" pitchFamily="34" charset="0"/>
              </a:rPr>
              <a:t>更大</a:t>
            </a:r>
            <a:r>
              <a:rPr lang="en-US" altLang="zh-CN" sz="1600" b="0">
                <a:solidFill>
                  <a:srgbClr val="000000"/>
                </a:solidFill>
                <a:latin typeface="Arial" pitchFamily="34" charset="0"/>
                <a:ea typeface="宋体" pitchFamily="2" charset="-122"/>
                <a:cs typeface="Arial" pitchFamily="34" charset="0"/>
              </a:rPr>
              <a:t>,  </a:t>
            </a:r>
          </a:p>
          <a:p>
            <a:pPr eaLnBrk="1" fontAlgn="base" hangingPunct="1">
              <a:spcBef>
                <a:spcPct val="0"/>
              </a:spcBef>
              <a:spcAft>
                <a:spcPct val="0"/>
              </a:spcAft>
              <a:buClrTx/>
              <a:buSzTx/>
              <a:buFontTx/>
              <a:buNone/>
            </a:pPr>
            <a:r>
              <a:rPr lang="zh-CN" altLang="en-US" sz="1600" b="0">
                <a:solidFill>
                  <a:srgbClr val="000000"/>
                </a:solidFill>
                <a:latin typeface="Arial" pitchFamily="34" charset="0"/>
                <a:ea typeface="宋体" pitchFamily="2" charset="-122"/>
                <a:cs typeface="Arial" pitchFamily="34" charset="0"/>
              </a:rPr>
              <a:t>更慢</a:t>
            </a:r>
            <a:r>
              <a:rPr lang="en-US" altLang="zh-CN" sz="1600" b="0">
                <a:solidFill>
                  <a:srgbClr val="000000"/>
                </a:solidFill>
                <a:latin typeface="Arial" pitchFamily="34" charset="0"/>
                <a:ea typeface="宋体" pitchFamily="2" charset="-122"/>
                <a:cs typeface="Arial" pitchFamily="34" charset="0"/>
              </a:rPr>
              <a:t>, </a:t>
            </a:r>
          </a:p>
          <a:p>
            <a:pPr eaLnBrk="1" fontAlgn="base" hangingPunct="1">
              <a:spcBef>
                <a:spcPct val="0"/>
              </a:spcBef>
              <a:spcAft>
                <a:spcPct val="0"/>
              </a:spcAft>
              <a:buClrTx/>
              <a:buSzTx/>
              <a:buFontTx/>
              <a:buNone/>
            </a:pPr>
            <a:r>
              <a:rPr lang="zh-CN" altLang="en-US" sz="1600" b="0">
                <a:solidFill>
                  <a:srgbClr val="000000"/>
                </a:solidFill>
                <a:latin typeface="Arial" pitchFamily="34" charset="0"/>
                <a:ea typeface="宋体" pitchFamily="2" charset="-122"/>
                <a:cs typeface="Arial" pitchFamily="34" charset="0"/>
              </a:rPr>
              <a:t>更廉价 </a:t>
            </a:r>
          </a:p>
          <a:p>
            <a:pPr eaLnBrk="1" fontAlgn="base" hangingPunct="1">
              <a:spcBef>
                <a:spcPct val="0"/>
              </a:spcBef>
              <a:spcAft>
                <a:spcPct val="0"/>
              </a:spcAft>
              <a:buClrTx/>
              <a:buSzTx/>
              <a:buFontTx/>
              <a:buNone/>
            </a:pPr>
            <a:r>
              <a:rPr lang="en-US" altLang="zh-CN" sz="1600" b="0">
                <a:solidFill>
                  <a:srgbClr val="000000"/>
                </a:solidFill>
                <a:latin typeface="Arial" pitchFamily="34" charset="0"/>
                <a:ea typeface="宋体" pitchFamily="2" charset="-122"/>
                <a:cs typeface="Arial" pitchFamily="34" charset="0"/>
              </a:rPr>
              <a:t>(</a:t>
            </a:r>
            <a:r>
              <a:rPr lang="zh-CN" altLang="en-US" sz="1600" b="0">
                <a:solidFill>
                  <a:srgbClr val="000000"/>
                </a:solidFill>
                <a:latin typeface="Arial" pitchFamily="34" charset="0"/>
                <a:ea typeface="宋体" pitchFamily="2" charset="-122"/>
              </a:rPr>
              <a:t>每字节</a:t>
            </a:r>
            <a:r>
              <a:rPr lang="en-US" altLang="zh-CN" sz="1600" b="0">
                <a:solidFill>
                  <a:srgbClr val="000000"/>
                </a:solidFill>
                <a:latin typeface="Arial" pitchFamily="34" charset="0"/>
                <a:ea typeface="宋体" pitchFamily="2" charset="-122"/>
              </a:rPr>
              <a:t>)</a:t>
            </a:r>
          </a:p>
          <a:p>
            <a:pPr eaLnBrk="1" fontAlgn="base" hangingPunct="1">
              <a:spcBef>
                <a:spcPct val="0"/>
              </a:spcBef>
              <a:spcAft>
                <a:spcPct val="0"/>
              </a:spcAft>
              <a:buClrTx/>
              <a:buSzTx/>
              <a:buFontTx/>
              <a:buNone/>
            </a:pPr>
            <a:r>
              <a:rPr lang="zh-CN" altLang="en-US" sz="1600" b="0">
                <a:solidFill>
                  <a:srgbClr val="000000"/>
                </a:solidFill>
                <a:latin typeface="Arial" pitchFamily="34" charset="0"/>
                <a:ea typeface="宋体" pitchFamily="2" charset="-122"/>
              </a:rPr>
              <a:t>的存储器</a:t>
            </a:r>
          </a:p>
        </p:txBody>
      </p:sp>
      <p:sp>
        <p:nvSpPr>
          <p:cNvPr id="161" name="Line 224"/>
          <p:cNvSpPr>
            <a:spLocks noChangeAspect="1" noChangeShapeType="1"/>
          </p:cNvSpPr>
          <p:nvPr/>
        </p:nvSpPr>
        <p:spPr bwMode="auto">
          <a:xfrm>
            <a:off x="2255838" y="3586163"/>
            <a:ext cx="3475037" cy="0"/>
          </a:xfrm>
          <a:prstGeom prst="line">
            <a:avLst/>
          </a:prstGeom>
          <a:noFill/>
          <a:ln w="12700">
            <a:solidFill>
              <a:srgbClr val="000000"/>
            </a:solidFill>
            <a:round/>
          </a:ln>
          <a:effectLst/>
        </p:spPr>
        <p:txBody>
          <a:bodyPr wrap="none" anchor="ctr"/>
          <a:lstStyle/>
          <a:p>
            <a:pPr fontAlgn="base">
              <a:defRPr/>
            </a:pPr>
            <a:endParaRPr lang="en-US" kern="0">
              <a:solidFill>
                <a:sysClr val="windowText" lastClr="000000"/>
              </a:solidFill>
              <a:latin typeface="Arial"/>
              <a:ea typeface="宋体" pitchFamily="2" charset="-122"/>
              <a:cs typeface="Arial"/>
            </a:endParaRPr>
          </a:p>
        </p:txBody>
      </p:sp>
      <p:sp>
        <p:nvSpPr>
          <p:cNvPr id="5134" name="Text Box 225"/>
          <p:cNvSpPr txBox="1">
            <a:spLocks noChangeAspect="1" noChangeArrowheads="1"/>
          </p:cNvSpPr>
          <p:nvPr/>
        </p:nvSpPr>
        <p:spPr bwMode="auto">
          <a:xfrm>
            <a:off x="2395538" y="5949950"/>
            <a:ext cx="3321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rgbClr val="990000"/>
              </a:buClr>
              <a:buSzPct val="60000"/>
              <a:buFont typeface="Wingdings 2" pitchFamily="18" charset="2"/>
              <a:buChar char="¢"/>
              <a:defRPr sz="2400" b="1">
                <a:solidFill>
                  <a:schemeClr val="tx1"/>
                </a:solidFill>
                <a:latin typeface="Calibri" pitchFamily="34" charset="0"/>
              </a:defRPr>
            </a:lvl1pPr>
            <a:lvl2pPr marL="742950" indent="-285750" eaLnBrk="0" hangingPunct="0">
              <a:spcBef>
                <a:spcPct val="20000"/>
              </a:spcBef>
              <a:buClr>
                <a:srgbClr val="990000"/>
              </a:buClr>
              <a:buSzPct val="110000"/>
              <a:buFont typeface="Wingdings" pitchFamily="2" charset="2"/>
              <a:buChar char="§"/>
              <a:defRPr sz="2000">
                <a:solidFill>
                  <a:schemeClr val="tx1"/>
                </a:solidFill>
                <a:latin typeface="Calibri" pitchFamily="34" charset="0"/>
              </a:defRPr>
            </a:lvl2pPr>
            <a:lvl3pPr marL="1143000" indent="-228600" eaLnBrk="0" hangingPunct="0">
              <a:spcBef>
                <a:spcPct val="20000"/>
              </a:spcBef>
              <a:buSzPct val="80000"/>
              <a:buFont typeface="Wingdings" pitchFamily="2" charset="2"/>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algn="ctr" eaLnBrk="1" fontAlgn="base" hangingPunct="1">
              <a:spcBef>
                <a:spcPct val="0"/>
              </a:spcBef>
              <a:spcAft>
                <a:spcPct val="0"/>
              </a:spcAft>
              <a:buClrTx/>
              <a:buSzTx/>
              <a:buFontTx/>
              <a:buNone/>
            </a:pPr>
            <a:r>
              <a:rPr lang="zh-CN" altLang="en-US" sz="1800" b="0">
                <a:solidFill>
                  <a:srgbClr val="000000"/>
                </a:solidFill>
                <a:latin typeface="Arial" pitchFamily="34" charset="0"/>
                <a:ea typeface="宋体" pitchFamily="2" charset="-122"/>
                <a:cs typeface="Arial" pitchFamily="34" charset="0"/>
              </a:rPr>
              <a:t>远程二级存储</a:t>
            </a:r>
          </a:p>
          <a:p>
            <a:pPr algn="ctr" eaLnBrk="1" fontAlgn="base" hangingPunct="1">
              <a:spcBef>
                <a:spcPct val="0"/>
              </a:spcBef>
              <a:spcAft>
                <a:spcPct val="0"/>
              </a:spcAft>
              <a:buClrTx/>
              <a:buSzTx/>
              <a:buFontTx/>
              <a:buNone/>
            </a:pPr>
            <a:r>
              <a:rPr lang="en-US" altLang="zh-CN" sz="1800" b="0">
                <a:solidFill>
                  <a:srgbClr val="000000"/>
                </a:solidFill>
                <a:latin typeface="Arial" pitchFamily="34" charset="0"/>
                <a:ea typeface="宋体" pitchFamily="2" charset="-122"/>
                <a:cs typeface="Arial" pitchFamily="34" charset="0"/>
              </a:rPr>
              <a:t>(</a:t>
            </a:r>
            <a:r>
              <a:rPr lang="zh-CN" altLang="en-US" sz="1800" b="0">
                <a:solidFill>
                  <a:srgbClr val="000000"/>
                </a:solidFill>
                <a:latin typeface="Arial" pitchFamily="34" charset="0"/>
                <a:ea typeface="宋体" pitchFamily="2" charset="-122"/>
                <a:cs typeface="Arial" pitchFamily="34" charset="0"/>
              </a:rPr>
              <a:t>分布式文件系统、</a:t>
            </a:r>
            <a:r>
              <a:rPr lang="en-US" altLang="zh-CN" sz="1800" b="0">
                <a:solidFill>
                  <a:srgbClr val="000000"/>
                </a:solidFill>
                <a:latin typeface="Arial" pitchFamily="34" charset="0"/>
                <a:ea typeface="宋体" pitchFamily="2" charset="-122"/>
                <a:cs typeface="Arial" pitchFamily="34" charset="0"/>
              </a:rPr>
              <a:t>Web</a:t>
            </a:r>
            <a:r>
              <a:rPr lang="zh-CN" altLang="en-US" sz="1800" b="0">
                <a:solidFill>
                  <a:srgbClr val="000000"/>
                </a:solidFill>
                <a:latin typeface="Arial" pitchFamily="34" charset="0"/>
                <a:ea typeface="宋体" pitchFamily="2" charset="-122"/>
                <a:cs typeface="Arial" pitchFamily="34" charset="0"/>
              </a:rPr>
              <a:t>服务器</a:t>
            </a:r>
            <a:r>
              <a:rPr lang="en-US" altLang="zh-CN" sz="1800" b="0">
                <a:solidFill>
                  <a:srgbClr val="000000"/>
                </a:solidFill>
                <a:latin typeface="Arial" pitchFamily="34" charset="0"/>
                <a:ea typeface="宋体" pitchFamily="2" charset="-122"/>
                <a:cs typeface="Arial" pitchFamily="34" charset="0"/>
              </a:rPr>
              <a:t>)</a:t>
            </a:r>
          </a:p>
        </p:txBody>
      </p:sp>
      <p:sp>
        <p:nvSpPr>
          <p:cNvPr id="165" name="Text Box 227"/>
          <p:cNvSpPr txBox="1">
            <a:spLocks noChangeAspect="1" noChangeArrowheads="1"/>
          </p:cNvSpPr>
          <p:nvPr/>
        </p:nvSpPr>
        <p:spPr bwMode="auto">
          <a:xfrm>
            <a:off x="7073900" y="5378450"/>
            <a:ext cx="2062163" cy="731838"/>
          </a:xfrm>
          <a:prstGeom prst="rect">
            <a:avLst/>
          </a:prstGeom>
          <a:noFill/>
          <a:ln>
            <a:noFill/>
          </a:ln>
          <a:effectLst/>
        </p:spPr>
        <p:txBody>
          <a:bodyPr anchor="ctr">
            <a:spAutoFit/>
          </a:bodyPr>
          <a:lstStyle/>
          <a:p>
            <a:pPr fontAlgn="base">
              <a:defRPr/>
            </a:pPr>
            <a:r>
              <a:rPr lang="zh-CN" altLang="en-US" sz="1400" b="1" kern="0" dirty="0">
                <a:solidFill>
                  <a:srgbClr val="FF0000"/>
                </a:solidFill>
                <a:latin typeface="Arial"/>
                <a:ea typeface="宋体" charset="0"/>
                <a:cs typeface="Arial"/>
              </a:rPr>
              <a:t>本地磁盘保存着从远程网络服务器磁盘上取出的文件</a:t>
            </a:r>
          </a:p>
        </p:txBody>
      </p:sp>
      <p:sp>
        <p:nvSpPr>
          <p:cNvPr id="166" name="Line 235"/>
          <p:cNvSpPr>
            <a:spLocks noChangeAspect="1" noChangeShapeType="1"/>
          </p:cNvSpPr>
          <p:nvPr/>
        </p:nvSpPr>
        <p:spPr bwMode="auto">
          <a:xfrm>
            <a:off x="1708150" y="4632325"/>
            <a:ext cx="4576763" cy="0"/>
          </a:xfrm>
          <a:prstGeom prst="line">
            <a:avLst/>
          </a:prstGeom>
          <a:noFill/>
          <a:ln w="12700">
            <a:solidFill>
              <a:srgbClr val="000000"/>
            </a:solidFill>
            <a:round/>
          </a:ln>
          <a:effectLst/>
        </p:spPr>
        <p:txBody>
          <a:bodyPr wrap="none" anchor="ctr"/>
          <a:lstStyle/>
          <a:p>
            <a:pPr fontAlgn="base">
              <a:defRPr/>
            </a:pPr>
            <a:endParaRPr lang="en-US" kern="0">
              <a:solidFill>
                <a:sysClr val="windowText" lastClr="000000"/>
              </a:solidFill>
              <a:latin typeface="Arial"/>
              <a:ea typeface="宋体" pitchFamily="2" charset="-122"/>
              <a:cs typeface="Arial"/>
            </a:endParaRPr>
          </a:p>
        </p:txBody>
      </p:sp>
      <p:sp>
        <p:nvSpPr>
          <p:cNvPr id="5137" name="Text Box 236"/>
          <p:cNvSpPr txBox="1">
            <a:spLocks noChangeAspect="1" noChangeArrowheads="1"/>
          </p:cNvSpPr>
          <p:nvPr/>
        </p:nvSpPr>
        <p:spPr bwMode="auto">
          <a:xfrm>
            <a:off x="3316288" y="1951038"/>
            <a:ext cx="1479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rgbClr val="990000"/>
              </a:buClr>
              <a:buSzPct val="60000"/>
              <a:buFont typeface="Wingdings 2" pitchFamily="18" charset="2"/>
              <a:buChar char="¢"/>
              <a:defRPr sz="2400" b="1">
                <a:solidFill>
                  <a:schemeClr val="tx1"/>
                </a:solidFill>
                <a:latin typeface="Calibri" pitchFamily="34" charset="0"/>
              </a:defRPr>
            </a:lvl1pPr>
            <a:lvl2pPr marL="742950" indent="-285750" eaLnBrk="0" hangingPunct="0">
              <a:spcBef>
                <a:spcPct val="20000"/>
              </a:spcBef>
              <a:buClr>
                <a:srgbClr val="990000"/>
              </a:buClr>
              <a:buSzPct val="110000"/>
              <a:buFont typeface="Wingdings" pitchFamily="2" charset="2"/>
              <a:buChar char="§"/>
              <a:defRPr sz="2000">
                <a:solidFill>
                  <a:schemeClr val="tx1"/>
                </a:solidFill>
                <a:latin typeface="Calibri" pitchFamily="34" charset="0"/>
              </a:defRPr>
            </a:lvl2pPr>
            <a:lvl3pPr marL="1143000" indent="-228600" eaLnBrk="0" hangingPunct="0">
              <a:spcBef>
                <a:spcPct val="20000"/>
              </a:spcBef>
              <a:buSzPct val="80000"/>
              <a:buFont typeface="Wingdings" pitchFamily="2" charset="2"/>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algn="ctr" eaLnBrk="1" fontAlgn="base" hangingPunct="1">
              <a:spcBef>
                <a:spcPct val="0"/>
              </a:spcBef>
              <a:spcAft>
                <a:spcPct val="0"/>
              </a:spcAft>
              <a:buClrTx/>
              <a:buSzTx/>
              <a:buFontTx/>
              <a:buNone/>
            </a:pPr>
            <a:r>
              <a:rPr lang="en-US" altLang="zh-CN" sz="1800" b="0">
                <a:solidFill>
                  <a:srgbClr val="000000"/>
                </a:solidFill>
                <a:latin typeface="Arial" pitchFamily="34" charset="0"/>
                <a:ea typeface="宋体" pitchFamily="2" charset="-122"/>
                <a:cs typeface="Arial" pitchFamily="34" charset="0"/>
              </a:rPr>
              <a:t>L2 </a:t>
            </a:r>
            <a:r>
              <a:rPr lang="zh-CN" altLang="en-US" sz="1800" b="0">
                <a:solidFill>
                  <a:srgbClr val="000000"/>
                </a:solidFill>
                <a:latin typeface="Arial" pitchFamily="34" charset="0"/>
                <a:ea typeface="宋体" pitchFamily="2" charset="-122"/>
                <a:cs typeface="Arial" pitchFamily="34" charset="0"/>
              </a:rPr>
              <a:t>高速缓存 </a:t>
            </a:r>
          </a:p>
          <a:p>
            <a:pPr algn="ctr" eaLnBrk="1" fontAlgn="base" hangingPunct="1">
              <a:spcBef>
                <a:spcPct val="0"/>
              </a:spcBef>
              <a:spcAft>
                <a:spcPct val="0"/>
              </a:spcAft>
              <a:buClrTx/>
              <a:buSzTx/>
              <a:buFontTx/>
              <a:buNone/>
            </a:pPr>
            <a:r>
              <a:rPr lang="en-US" altLang="zh-CN" sz="1800" b="0">
                <a:solidFill>
                  <a:srgbClr val="000000"/>
                </a:solidFill>
                <a:latin typeface="Arial" pitchFamily="34" charset="0"/>
                <a:ea typeface="宋体" pitchFamily="2" charset="-122"/>
                <a:cs typeface="Arial" pitchFamily="34" charset="0"/>
              </a:rPr>
              <a:t>(SRAM)</a:t>
            </a:r>
          </a:p>
        </p:txBody>
      </p:sp>
      <p:sp>
        <p:nvSpPr>
          <p:cNvPr id="5138" name="Text Box 243"/>
          <p:cNvSpPr txBox="1">
            <a:spLocks noChangeAspect="1" noChangeArrowheads="1"/>
          </p:cNvSpPr>
          <p:nvPr/>
        </p:nvSpPr>
        <p:spPr bwMode="auto">
          <a:xfrm>
            <a:off x="4962525" y="1644650"/>
            <a:ext cx="28384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lr>
                <a:srgbClr val="990000"/>
              </a:buClr>
              <a:buSzPct val="60000"/>
              <a:buFont typeface="Wingdings 2" pitchFamily="18" charset="2"/>
              <a:buChar char="¢"/>
              <a:defRPr sz="2400" b="1">
                <a:solidFill>
                  <a:schemeClr val="tx1"/>
                </a:solidFill>
                <a:latin typeface="Calibri" pitchFamily="34" charset="0"/>
              </a:defRPr>
            </a:lvl1pPr>
            <a:lvl2pPr marL="742950" indent="-285750" eaLnBrk="0" hangingPunct="0">
              <a:spcBef>
                <a:spcPct val="20000"/>
              </a:spcBef>
              <a:buClr>
                <a:srgbClr val="990000"/>
              </a:buClr>
              <a:buSzPct val="110000"/>
              <a:buFont typeface="Wingdings" pitchFamily="2" charset="2"/>
              <a:buChar char="§"/>
              <a:defRPr sz="2000">
                <a:solidFill>
                  <a:schemeClr val="tx1"/>
                </a:solidFill>
                <a:latin typeface="Calibri" pitchFamily="34" charset="0"/>
              </a:defRPr>
            </a:lvl2pPr>
            <a:lvl3pPr marL="1143000" indent="-228600" eaLnBrk="0" hangingPunct="0">
              <a:spcBef>
                <a:spcPct val="20000"/>
              </a:spcBef>
              <a:buSzPct val="80000"/>
              <a:buFont typeface="Wingdings" pitchFamily="2" charset="2"/>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fontAlgn="base" hangingPunct="1">
              <a:spcBef>
                <a:spcPct val="0"/>
              </a:spcBef>
              <a:spcAft>
                <a:spcPct val="0"/>
              </a:spcAft>
              <a:buClrTx/>
              <a:buSzTx/>
              <a:buFontTx/>
              <a:buNone/>
            </a:pPr>
            <a:r>
              <a:rPr lang="en-US" altLang="zh-CN" sz="1400">
                <a:solidFill>
                  <a:srgbClr val="FF0000"/>
                </a:solidFill>
                <a:latin typeface="Arial" pitchFamily="34" charset="0"/>
                <a:ea typeface="宋体" pitchFamily="2" charset="-122"/>
                <a:cs typeface="Arial" pitchFamily="34" charset="0"/>
              </a:rPr>
              <a:t>L1 </a:t>
            </a:r>
            <a:r>
              <a:rPr lang="zh-CN" altLang="en-US" sz="1400">
                <a:solidFill>
                  <a:srgbClr val="FF0000"/>
                </a:solidFill>
                <a:latin typeface="Arial" pitchFamily="34" charset="0"/>
                <a:ea typeface="宋体" pitchFamily="2" charset="-122"/>
                <a:cs typeface="Arial" pitchFamily="34" charset="0"/>
              </a:rPr>
              <a:t>高速缓存保存着从 </a:t>
            </a:r>
            <a:r>
              <a:rPr lang="en-US" altLang="zh-CN" sz="1400">
                <a:solidFill>
                  <a:srgbClr val="FF0000"/>
                </a:solidFill>
                <a:latin typeface="Arial" pitchFamily="34" charset="0"/>
                <a:ea typeface="宋体" pitchFamily="2" charset="-122"/>
                <a:cs typeface="Arial" pitchFamily="34" charset="0"/>
              </a:rPr>
              <a:t>L2 </a:t>
            </a:r>
            <a:r>
              <a:rPr lang="zh-CN" altLang="en-US" sz="1400">
                <a:solidFill>
                  <a:srgbClr val="FF0000"/>
                </a:solidFill>
                <a:latin typeface="Arial" pitchFamily="34" charset="0"/>
                <a:ea typeface="宋体" pitchFamily="2" charset="-122"/>
                <a:cs typeface="Arial" pitchFamily="34" charset="0"/>
              </a:rPr>
              <a:t>高速缓存取出的缓存行</a:t>
            </a:r>
            <a:r>
              <a:rPr lang="en-US" altLang="zh-CN" sz="1400">
                <a:solidFill>
                  <a:srgbClr val="FF0000"/>
                </a:solidFill>
                <a:latin typeface="Arial" pitchFamily="34" charset="0"/>
                <a:ea typeface="宋体" pitchFamily="2" charset="-122"/>
                <a:cs typeface="Arial" pitchFamily="34" charset="0"/>
              </a:rPr>
              <a:t>.</a:t>
            </a:r>
          </a:p>
        </p:txBody>
      </p:sp>
      <p:sp>
        <p:nvSpPr>
          <p:cNvPr id="171" name="Text Box 233"/>
          <p:cNvSpPr txBox="1">
            <a:spLocks noChangeAspect="1" noChangeArrowheads="1"/>
          </p:cNvSpPr>
          <p:nvPr/>
        </p:nvSpPr>
        <p:spPr bwMode="auto">
          <a:xfrm>
            <a:off x="4573588" y="976313"/>
            <a:ext cx="2919412" cy="517525"/>
          </a:xfrm>
          <a:prstGeom prst="rect">
            <a:avLst/>
          </a:prstGeom>
          <a:noFill/>
          <a:ln>
            <a:noFill/>
          </a:ln>
          <a:effectLst/>
        </p:spPr>
        <p:txBody>
          <a:bodyPr anchor="ctr">
            <a:spAutoFit/>
          </a:bodyPr>
          <a:lstStyle/>
          <a:p>
            <a:pPr fontAlgn="base">
              <a:defRPr/>
            </a:pPr>
            <a:r>
              <a:rPr lang="en-US" sz="1400" b="1" kern="0" dirty="0">
                <a:solidFill>
                  <a:srgbClr val="FF0000"/>
                </a:solidFill>
                <a:latin typeface="Arial"/>
                <a:ea typeface="宋体" pitchFamily="2" charset="-122"/>
                <a:cs typeface="Arial"/>
              </a:rPr>
              <a:t>CPU </a:t>
            </a:r>
            <a:r>
              <a:rPr lang="zh-CN" altLang="en-US" sz="1400" b="1" kern="0" dirty="0">
                <a:solidFill>
                  <a:srgbClr val="FF0000"/>
                </a:solidFill>
                <a:latin typeface="Arial"/>
                <a:ea typeface="宋体" charset="0"/>
                <a:cs typeface="Arial"/>
              </a:rPr>
              <a:t>寄存器保存着从高速缓存存储器取出的字</a:t>
            </a:r>
          </a:p>
        </p:txBody>
      </p:sp>
      <p:sp>
        <p:nvSpPr>
          <p:cNvPr id="5140" name="Text Box 231"/>
          <p:cNvSpPr txBox="1">
            <a:spLocks noChangeAspect="1" noChangeArrowheads="1"/>
          </p:cNvSpPr>
          <p:nvPr/>
        </p:nvSpPr>
        <p:spPr bwMode="auto">
          <a:xfrm>
            <a:off x="5365750" y="2406650"/>
            <a:ext cx="26289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lr>
                <a:srgbClr val="990000"/>
              </a:buClr>
              <a:buSzPct val="60000"/>
              <a:buFont typeface="Wingdings 2" pitchFamily="18" charset="2"/>
              <a:buChar char="¢"/>
              <a:defRPr sz="2400" b="1">
                <a:solidFill>
                  <a:schemeClr val="tx1"/>
                </a:solidFill>
                <a:latin typeface="Calibri" pitchFamily="34" charset="0"/>
              </a:defRPr>
            </a:lvl1pPr>
            <a:lvl2pPr marL="742950" indent="-285750" eaLnBrk="0" hangingPunct="0">
              <a:spcBef>
                <a:spcPct val="20000"/>
              </a:spcBef>
              <a:buClr>
                <a:srgbClr val="990000"/>
              </a:buClr>
              <a:buSzPct val="110000"/>
              <a:buFont typeface="Wingdings" pitchFamily="2" charset="2"/>
              <a:buChar char="§"/>
              <a:defRPr sz="2000">
                <a:solidFill>
                  <a:schemeClr val="tx1"/>
                </a:solidFill>
                <a:latin typeface="Calibri" pitchFamily="34" charset="0"/>
              </a:defRPr>
            </a:lvl2pPr>
            <a:lvl3pPr marL="1143000" indent="-228600" eaLnBrk="0" hangingPunct="0">
              <a:spcBef>
                <a:spcPct val="20000"/>
              </a:spcBef>
              <a:buSzPct val="80000"/>
              <a:buFont typeface="Wingdings" pitchFamily="2" charset="2"/>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fontAlgn="base" hangingPunct="1">
              <a:spcBef>
                <a:spcPct val="0"/>
              </a:spcBef>
              <a:spcAft>
                <a:spcPct val="0"/>
              </a:spcAft>
              <a:buClrTx/>
              <a:buSzTx/>
              <a:buFontTx/>
              <a:buNone/>
            </a:pPr>
            <a:r>
              <a:rPr lang="en-US" altLang="zh-CN" sz="1400">
                <a:solidFill>
                  <a:srgbClr val="FF0000"/>
                </a:solidFill>
                <a:latin typeface="Arial" pitchFamily="34" charset="0"/>
                <a:ea typeface="宋体" pitchFamily="2" charset="-122"/>
                <a:cs typeface="Arial" pitchFamily="34" charset="0"/>
              </a:rPr>
              <a:t>L2 </a:t>
            </a:r>
            <a:r>
              <a:rPr lang="zh-CN" altLang="en-US" sz="1400">
                <a:solidFill>
                  <a:srgbClr val="FF0000"/>
                </a:solidFill>
                <a:latin typeface="Arial" pitchFamily="34" charset="0"/>
                <a:ea typeface="宋体" pitchFamily="2" charset="-122"/>
                <a:cs typeface="Arial" pitchFamily="34" charset="0"/>
              </a:rPr>
              <a:t>高速缓存保存着从</a:t>
            </a:r>
            <a:r>
              <a:rPr lang="en-US" altLang="zh-CN" sz="1400">
                <a:solidFill>
                  <a:srgbClr val="FF0000"/>
                </a:solidFill>
                <a:latin typeface="Arial" pitchFamily="34" charset="0"/>
                <a:ea typeface="宋体" pitchFamily="2" charset="-122"/>
                <a:cs typeface="Arial" pitchFamily="34" charset="0"/>
              </a:rPr>
              <a:t>L3</a:t>
            </a:r>
            <a:r>
              <a:rPr lang="zh-CN" altLang="en-US" sz="1400">
                <a:solidFill>
                  <a:srgbClr val="FF0000"/>
                </a:solidFill>
                <a:latin typeface="Arial" pitchFamily="34" charset="0"/>
                <a:ea typeface="宋体" pitchFamily="2" charset="-122"/>
                <a:cs typeface="Arial" pitchFamily="34" charset="0"/>
              </a:rPr>
              <a:t>高速缓存取出的缓存行 </a:t>
            </a:r>
          </a:p>
        </p:txBody>
      </p:sp>
      <p:sp>
        <p:nvSpPr>
          <p:cNvPr id="176" name="Text Box 247"/>
          <p:cNvSpPr txBox="1">
            <a:spLocks noChangeAspect="1" noChangeArrowheads="1"/>
          </p:cNvSpPr>
          <p:nvPr/>
        </p:nvSpPr>
        <p:spPr bwMode="auto">
          <a:xfrm>
            <a:off x="3235325" y="644525"/>
            <a:ext cx="530225" cy="368300"/>
          </a:xfrm>
          <a:prstGeom prst="rect">
            <a:avLst/>
          </a:prstGeom>
          <a:noFill/>
          <a:ln>
            <a:noFill/>
          </a:ln>
          <a:effectLst/>
        </p:spPr>
        <p:txBody>
          <a:bodyPr wrap="none" anchor="ctr">
            <a:spAutoFit/>
          </a:bodyPr>
          <a:lstStyle/>
          <a:p>
            <a:pPr fontAlgn="base">
              <a:defRPr/>
            </a:pPr>
            <a:r>
              <a:rPr lang="en-US" b="1" kern="0" dirty="0">
                <a:solidFill>
                  <a:srgbClr val="2D2DB9">
                    <a:lumMod val="75000"/>
                  </a:srgbClr>
                </a:solidFill>
                <a:latin typeface="Arial"/>
                <a:ea typeface="宋体" pitchFamily="2" charset="-122"/>
                <a:cs typeface="Arial"/>
              </a:rPr>
              <a:t>L0:</a:t>
            </a:r>
          </a:p>
        </p:txBody>
      </p:sp>
      <p:sp>
        <p:nvSpPr>
          <p:cNvPr id="177" name="Text Box 248"/>
          <p:cNvSpPr txBox="1">
            <a:spLocks noChangeAspect="1" noChangeArrowheads="1"/>
          </p:cNvSpPr>
          <p:nvPr/>
        </p:nvSpPr>
        <p:spPr bwMode="auto">
          <a:xfrm>
            <a:off x="2867025" y="1354138"/>
            <a:ext cx="530225" cy="368300"/>
          </a:xfrm>
          <a:prstGeom prst="rect">
            <a:avLst/>
          </a:prstGeom>
          <a:noFill/>
          <a:ln>
            <a:noFill/>
          </a:ln>
          <a:effectLst/>
        </p:spPr>
        <p:txBody>
          <a:bodyPr wrap="none" anchor="ctr">
            <a:spAutoFit/>
          </a:bodyPr>
          <a:lstStyle/>
          <a:p>
            <a:pPr fontAlgn="base">
              <a:defRPr/>
            </a:pPr>
            <a:r>
              <a:rPr lang="en-US" b="1" kern="0" dirty="0">
                <a:solidFill>
                  <a:srgbClr val="2D2DB9">
                    <a:lumMod val="75000"/>
                  </a:srgbClr>
                </a:solidFill>
                <a:latin typeface="Arial"/>
                <a:ea typeface="宋体" pitchFamily="2" charset="-122"/>
                <a:cs typeface="Arial"/>
              </a:rPr>
              <a:t>L1:</a:t>
            </a:r>
          </a:p>
        </p:txBody>
      </p:sp>
      <p:sp>
        <p:nvSpPr>
          <p:cNvPr id="178" name="Text Box 249"/>
          <p:cNvSpPr txBox="1">
            <a:spLocks noChangeAspect="1" noChangeArrowheads="1"/>
          </p:cNvSpPr>
          <p:nvPr/>
        </p:nvSpPr>
        <p:spPr bwMode="auto">
          <a:xfrm>
            <a:off x="2486025" y="2041525"/>
            <a:ext cx="530225" cy="368300"/>
          </a:xfrm>
          <a:prstGeom prst="rect">
            <a:avLst/>
          </a:prstGeom>
          <a:noFill/>
          <a:ln>
            <a:noFill/>
          </a:ln>
          <a:effectLst/>
        </p:spPr>
        <p:txBody>
          <a:bodyPr wrap="none" anchor="ctr">
            <a:spAutoFit/>
          </a:bodyPr>
          <a:lstStyle/>
          <a:p>
            <a:pPr fontAlgn="base">
              <a:defRPr/>
            </a:pPr>
            <a:r>
              <a:rPr lang="en-US" b="1" kern="0">
                <a:solidFill>
                  <a:srgbClr val="2D2DB9">
                    <a:lumMod val="75000"/>
                  </a:srgbClr>
                </a:solidFill>
                <a:latin typeface="Arial"/>
                <a:ea typeface="宋体" pitchFamily="2" charset="-122"/>
                <a:cs typeface="Arial"/>
              </a:rPr>
              <a:t>L2:</a:t>
            </a:r>
          </a:p>
        </p:txBody>
      </p:sp>
      <p:sp>
        <p:nvSpPr>
          <p:cNvPr id="179" name="Text Box 250"/>
          <p:cNvSpPr txBox="1">
            <a:spLocks noChangeAspect="1" noChangeArrowheads="1"/>
          </p:cNvSpPr>
          <p:nvPr/>
        </p:nvSpPr>
        <p:spPr bwMode="auto">
          <a:xfrm>
            <a:off x="2079625" y="2797175"/>
            <a:ext cx="530225" cy="368300"/>
          </a:xfrm>
          <a:prstGeom prst="rect">
            <a:avLst/>
          </a:prstGeom>
          <a:noFill/>
          <a:ln>
            <a:noFill/>
          </a:ln>
          <a:effectLst/>
        </p:spPr>
        <p:txBody>
          <a:bodyPr wrap="none" anchor="ctr">
            <a:spAutoFit/>
          </a:bodyPr>
          <a:lstStyle/>
          <a:p>
            <a:pPr fontAlgn="base">
              <a:defRPr/>
            </a:pPr>
            <a:r>
              <a:rPr lang="en-US" b="1" kern="0">
                <a:solidFill>
                  <a:srgbClr val="2D2DB9">
                    <a:lumMod val="75000"/>
                  </a:srgbClr>
                </a:solidFill>
                <a:latin typeface="Arial"/>
                <a:ea typeface="宋体" pitchFamily="2" charset="-122"/>
                <a:cs typeface="Arial"/>
              </a:rPr>
              <a:t>L3:</a:t>
            </a:r>
          </a:p>
        </p:txBody>
      </p:sp>
      <p:sp>
        <p:nvSpPr>
          <p:cNvPr id="180" name="Text Box 251"/>
          <p:cNvSpPr txBox="1">
            <a:spLocks noChangeAspect="1" noChangeArrowheads="1"/>
          </p:cNvSpPr>
          <p:nvPr/>
        </p:nvSpPr>
        <p:spPr bwMode="auto">
          <a:xfrm>
            <a:off x="1554163" y="3795713"/>
            <a:ext cx="530225" cy="368300"/>
          </a:xfrm>
          <a:prstGeom prst="rect">
            <a:avLst/>
          </a:prstGeom>
          <a:noFill/>
          <a:ln>
            <a:noFill/>
          </a:ln>
          <a:effectLst/>
        </p:spPr>
        <p:txBody>
          <a:bodyPr wrap="none" anchor="ctr">
            <a:spAutoFit/>
          </a:bodyPr>
          <a:lstStyle/>
          <a:p>
            <a:pPr fontAlgn="base">
              <a:defRPr/>
            </a:pPr>
            <a:r>
              <a:rPr lang="en-US" b="1" kern="0">
                <a:solidFill>
                  <a:srgbClr val="2D2DB9">
                    <a:lumMod val="75000"/>
                  </a:srgbClr>
                </a:solidFill>
                <a:latin typeface="Arial"/>
                <a:ea typeface="宋体" pitchFamily="2" charset="-122"/>
                <a:cs typeface="Arial"/>
              </a:rPr>
              <a:t>L4:</a:t>
            </a:r>
          </a:p>
        </p:txBody>
      </p:sp>
      <p:sp>
        <p:nvSpPr>
          <p:cNvPr id="181" name="Text Box 252"/>
          <p:cNvSpPr txBox="1">
            <a:spLocks noChangeAspect="1" noChangeArrowheads="1"/>
          </p:cNvSpPr>
          <p:nvPr/>
        </p:nvSpPr>
        <p:spPr bwMode="auto">
          <a:xfrm>
            <a:off x="933450" y="4913313"/>
            <a:ext cx="530225" cy="368300"/>
          </a:xfrm>
          <a:prstGeom prst="rect">
            <a:avLst/>
          </a:prstGeom>
          <a:noFill/>
          <a:ln>
            <a:noFill/>
          </a:ln>
          <a:effectLst/>
        </p:spPr>
        <p:txBody>
          <a:bodyPr wrap="none" anchor="ctr">
            <a:spAutoFit/>
          </a:bodyPr>
          <a:lstStyle/>
          <a:p>
            <a:pPr fontAlgn="base">
              <a:defRPr/>
            </a:pPr>
            <a:r>
              <a:rPr lang="en-US" b="1" kern="0">
                <a:solidFill>
                  <a:srgbClr val="2D2DB9">
                    <a:lumMod val="75000"/>
                  </a:srgbClr>
                </a:solidFill>
                <a:latin typeface="Arial"/>
                <a:ea typeface="宋体" pitchFamily="2" charset="-122"/>
                <a:cs typeface="Arial"/>
              </a:rPr>
              <a:t>L5:</a:t>
            </a:r>
          </a:p>
        </p:txBody>
      </p:sp>
      <p:sp>
        <p:nvSpPr>
          <p:cNvPr id="5147" name="Text Box 289"/>
          <p:cNvSpPr txBox="1">
            <a:spLocks noChangeAspect="1" noChangeArrowheads="1"/>
          </p:cNvSpPr>
          <p:nvPr/>
        </p:nvSpPr>
        <p:spPr bwMode="auto">
          <a:xfrm>
            <a:off x="130175" y="1390650"/>
            <a:ext cx="995363" cy="130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rgbClr val="990000"/>
              </a:buClr>
              <a:buSzPct val="60000"/>
              <a:buFont typeface="Wingdings 2" pitchFamily="18" charset="2"/>
              <a:buChar char="¢"/>
              <a:defRPr sz="2400" b="1">
                <a:solidFill>
                  <a:schemeClr val="tx1"/>
                </a:solidFill>
                <a:latin typeface="Calibri" pitchFamily="34" charset="0"/>
              </a:defRPr>
            </a:lvl1pPr>
            <a:lvl2pPr marL="742950" indent="-285750" eaLnBrk="0" hangingPunct="0">
              <a:spcBef>
                <a:spcPct val="20000"/>
              </a:spcBef>
              <a:buClr>
                <a:srgbClr val="990000"/>
              </a:buClr>
              <a:buSzPct val="110000"/>
              <a:buFont typeface="Wingdings" pitchFamily="2" charset="2"/>
              <a:buChar char="§"/>
              <a:defRPr sz="2000">
                <a:solidFill>
                  <a:schemeClr val="tx1"/>
                </a:solidFill>
                <a:latin typeface="Calibri" pitchFamily="34" charset="0"/>
              </a:defRPr>
            </a:lvl2pPr>
            <a:lvl3pPr marL="1143000" indent="-228600" eaLnBrk="0" hangingPunct="0">
              <a:spcBef>
                <a:spcPct val="20000"/>
              </a:spcBef>
              <a:buSzPct val="80000"/>
              <a:buFont typeface="Wingdings" pitchFamily="2" charset="2"/>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fontAlgn="base" hangingPunct="1">
              <a:spcBef>
                <a:spcPct val="0"/>
              </a:spcBef>
              <a:spcAft>
                <a:spcPct val="0"/>
              </a:spcAft>
              <a:buClrTx/>
              <a:buSzTx/>
              <a:buFontTx/>
              <a:buNone/>
            </a:pPr>
            <a:r>
              <a:rPr lang="zh-CN" altLang="en-US" sz="1600" b="0">
                <a:solidFill>
                  <a:srgbClr val="000000"/>
                </a:solidFill>
                <a:latin typeface="Arial" pitchFamily="34" charset="0"/>
                <a:ea typeface="宋体" pitchFamily="2" charset="-122"/>
                <a:cs typeface="Arial" pitchFamily="34" charset="0"/>
              </a:rPr>
              <a:t>更小</a:t>
            </a:r>
            <a:r>
              <a:rPr lang="en-US" altLang="zh-CN" sz="1600" b="0">
                <a:solidFill>
                  <a:srgbClr val="000000"/>
                </a:solidFill>
                <a:latin typeface="Arial" pitchFamily="34" charset="0"/>
                <a:ea typeface="宋体" pitchFamily="2" charset="-122"/>
                <a:cs typeface="Arial" pitchFamily="34" charset="0"/>
              </a:rPr>
              <a:t>,</a:t>
            </a:r>
          </a:p>
          <a:p>
            <a:pPr eaLnBrk="1" fontAlgn="base" hangingPunct="1">
              <a:spcBef>
                <a:spcPct val="0"/>
              </a:spcBef>
              <a:spcAft>
                <a:spcPct val="0"/>
              </a:spcAft>
              <a:buClrTx/>
              <a:buSzTx/>
              <a:buFontTx/>
              <a:buNone/>
            </a:pPr>
            <a:r>
              <a:rPr lang="zh-CN" altLang="en-US" sz="1600" b="0">
                <a:solidFill>
                  <a:srgbClr val="000000"/>
                </a:solidFill>
                <a:latin typeface="Arial" pitchFamily="34" charset="0"/>
                <a:ea typeface="宋体" pitchFamily="2" charset="-122"/>
                <a:cs typeface="Arial" pitchFamily="34" charset="0"/>
              </a:rPr>
              <a:t>更快</a:t>
            </a:r>
            <a:r>
              <a:rPr lang="en-US" altLang="zh-CN" sz="1600" b="0">
                <a:solidFill>
                  <a:srgbClr val="000000"/>
                </a:solidFill>
                <a:latin typeface="Arial" pitchFamily="34" charset="0"/>
                <a:ea typeface="宋体" pitchFamily="2" charset="-122"/>
                <a:cs typeface="Arial" pitchFamily="34" charset="0"/>
              </a:rPr>
              <a:t>,</a:t>
            </a:r>
          </a:p>
          <a:p>
            <a:pPr eaLnBrk="1" fontAlgn="base" hangingPunct="1">
              <a:spcBef>
                <a:spcPct val="0"/>
              </a:spcBef>
              <a:spcAft>
                <a:spcPct val="0"/>
              </a:spcAft>
              <a:buClrTx/>
              <a:buSzTx/>
              <a:buFontTx/>
              <a:buNone/>
            </a:pPr>
            <a:r>
              <a:rPr lang="zh-CN" altLang="en-US" sz="1600" b="0">
                <a:solidFill>
                  <a:srgbClr val="000000"/>
                </a:solidFill>
                <a:latin typeface="Arial" pitchFamily="34" charset="0"/>
                <a:ea typeface="宋体" pitchFamily="2" charset="-122"/>
                <a:cs typeface="Arial" pitchFamily="34" charset="0"/>
              </a:rPr>
              <a:t>更贵</a:t>
            </a:r>
          </a:p>
          <a:p>
            <a:pPr eaLnBrk="1" fontAlgn="base" hangingPunct="1">
              <a:spcBef>
                <a:spcPct val="0"/>
              </a:spcBef>
              <a:spcAft>
                <a:spcPct val="0"/>
              </a:spcAft>
              <a:buClrTx/>
              <a:buSzTx/>
              <a:buFontTx/>
              <a:buNone/>
            </a:pPr>
            <a:r>
              <a:rPr lang="en-US" altLang="zh-CN" sz="1600" b="0">
                <a:solidFill>
                  <a:srgbClr val="000000"/>
                </a:solidFill>
                <a:latin typeface="Arial" pitchFamily="34" charset="0"/>
                <a:ea typeface="宋体" pitchFamily="2" charset="-122"/>
                <a:cs typeface="Arial" pitchFamily="34" charset="0"/>
              </a:rPr>
              <a:t>(</a:t>
            </a:r>
            <a:r>
              <a:rPr lang="zh-CN" altLang="en-US" sz="1600" b="0">
                <a:solidFill>
                  <a:srgbClr val="000000"/>
                </a:solidFill>
                <a:latin typeface="Arial" pitchFamily="34" charset="0"/>
                <a:ea typeface="宋体" pitchFamily="2" charset="-122"/>
              </a:rPr>
              <a:t>每字节</a:t>
            </a:r>
            <a:r>
              <a:rPr lang="en-US" altLang="zh-CN" sz="1600" b="0">
                <a:solidFill>
                  <a:srgbClr val="000000"/>
                </a:solidFill>
                <a:latin typeface="Arial" pitchFamily="34" charset="0"/>
                <a:ea typeface="宋体" pitchFamily="2" charset="-122"/>
              </a:rPr>
              <a:t>)</a:t>
            </a:r>
          </a:p>
          <a:p>
            <a:pPr eaLnBrk="1" fontAlgn="base" hangingPunct="1">
              <a:spcBef>
                <a:spcPct val="0"/>
              </a:spcBef>
              <a:spcAft>
                <a:spcPct val="0"/>
              </a:spcAft>
              <a:buClrTx/>
              <a:buSzTx/>
              <a:buFontTx/>
              <a:buNone/>
            </a:pPr>
            <a:r>
              <a:rPr lang="zh-CN" altLang="en-US" sz="1600" b="0">
                <a:solidFill>
                  <a:srgbClr val="000000"/>
                </a:solidFill>
                <a:latin typeface="Arial" pitchFamily="34" charset="0"/>
                <a:ea typeface="宋体" pitchFamily="2" charset="-122"/>
              </a:rPr>
              <a:t>的存储器</a:t>
            </a:r>
          </a:p>
        </p:txBody>
      </p:sp>
      <p:sp>
        <p:nvSpPr>
          <p:cNvPr id="183" name="Line 291"/>
          <p:cNvSpPr>
            <a:spLocks noChangeShapeType="1"/>
          </p:cNvSpPr>
          <p:nvPr/>
        </p:nvSpPr>
        <p:spPr bwMode="auto">
          <a:xfrm flipH="1" flipV="1">
            <a:off x="90488" y="954088"/>
            <a:ext cx="0" cy="2154237"/>
          </a:xfrm>
          <a:prstGeom prst="line">
            <a:avLst/>
          </a:prstGeom>
          <a:noFill/>
          <a:ln w="38100">
            <a:solidFill>
              <a:schemeClr val="accent6">
                <a:lumMod val="75000"/>
              </a:schemeClr>
            </a:solidFill>
            <a:round/>
            <a:tailEnd type="triangle" w="med" len="med"/>
          </a:ln>
          <a:effectLst/>
        </p:spPr>
        <p:txBody>
          <a:bodyPr wrap="none" anchor="ctr"/>
          <a:lstStyle/>
          <a:p>
            <a:pPr fontAlgn="base">
              <a:defRPr/>
            </a:pPr>
            <a:endParaRPr lang="en-US" sz="1600" kern="0">
              <a:solidFill>
                <a:sysClr val="windowText" lastClr="000000"/>
              </a:solidFill>
              <a:latin typeface="Arial"/>
              <a:ea typeface="宋体" pitchFamily="2" charset="-122"/>
              <a:cs typeface="Arial"/>
            </a:endParaRPr>
          </a:p>
        </p:txBody>
      </p:sp>
      <p:sp>
        <p:nvSpPr>
          <p:cNvPr id="184" name="Line 292"/>
          <p:cNvSpPr>
            <a:spLocks noChangeAspect="1" noChangeShapeType="1"/>
          </p:cNvSpPr>
          <p:nvPr/>
        </p:nvSpPr>
        <p:spPr bwMode="auto">
          <a:xfrm>
            <a:off x="1117600" y="5743575"/>
            <a:ext cx="5765800" cy="0"/>
          </a:xfrm>
          <a:prstGeom prst="line">
            <a:avLst/>
          </a:prstGeom>
          <a:noFill/>
          <a:ln w="12700">
            <a:solidFill>
              <a:srgbClr val="000000"/>
            </a:solidFill>
            <a:round/>
          </a:ln>
          <a:effectLst/>
        </p:spPr>
        <p:txBody>
          <a:bodyPr wrap="none" anchor="ctr"/>
          <a:lstStyle/>
          <a:p>
            <a:pPr fontAlgn="base">
              <a:defRPr/>
            </a:pPr>
            <a:endParaRPr lang="en-US" kern="0">
              <a:solidFill>
                <a:sysClr val="windowText" lastClr="000000"/>
              </a:solidFill>
              <a:latin typeface="Arial"/>
              <a:ea typeface="宋体" pitchFamily="2" charset="-122"/>
              <a:cs typeface="Arial"/>
            </a:endParaRPr>
          </a:p>
        </p:txBody>
      </p:sp>
      <p:sp>
        <p:nvSpPr>
          <p:cNvPr id="5150" name="Text Box 293"/>
          <p:cNvSpPr txBox="1">
            <a:spLocks noChangeAspect="1" noChangeArrowheads="1"/>
          </p:cNvSpPr>
          <p:nvPr/>
        </p:nvSpPr>
        <p:spPr bwMode="auto">
          <a:xfrm>
            <a:off x="3316288" y="2782888"/>
            <a:ext cx="1479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rgbClr val="990000"/>
              </a:buClr>
              <a:buSzPct val="60000"/>
              <a:buFont typeface="Wingdings 2" pitchFamily="18" charset="2"/>
              <a:buChar char="¢"/>
              <a:defRPr sz="2400" b="1">
                <a:solidFill>
                  <a:schemeClr val="tx1"/>
                </a:solidFill>
                <a:latin typeface="Calibri" pitchFamily="34" charset="0"/>
              </a:defRPr>
            </a:lvl1pPr>
            <a:lvl2pPr marL="742950" indent="-285750" eaLnBrk="0" hangingPunct="0">
              <a:spcBef>
                <a:spcPct val="20000"/>
              </a:spcBef>
              <a:buClr>
                <a:srgbClr val="990000"/>
              </a:buClr>
              <a:buSzPct val="110000"/>
              <a:buFont typeface="Wingdings" pitchFamily="2" charset="2"/>
              <a:buChar char="§"/>
              <a:defRPr sz="2000">
                <a:solidFill>
                  <a:schemeClr val="tx1"/>
                </a:solidFill>
                <a:latin typeface="Calibri" pitchFamily="34" charset="0"/>
              </a:defRPr>
            </a:lvl2pPr>
            <a:lvl3pPr marL="1143000" indent="-228600" eaLnBrk="0" hangingPunct="0">
              <a:spcBef>
                <a:spcPct val="20000"/>
              </a:spcBef>
              <a:buSzPct val="80000"/>
              <a:buFont typeface="Wingdings" pitchFamily="2" charset="2"/>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algn="ctr" eaLnBrk="1" fontAlgn="base" hangingPunct="1">
              <a:spcBef>
                <a:spcPct val="0"/>
              </a:spcBef>
              <a:spcAft>
                <a:spcPct val="0"/>
              </a:spcAft>
              <a:buClrTx/>
              <a:buSzTx/>
              <a:buFontTx/>
              <a:buNone/>
            </a:pPr>
            <a:r>
              <a:rPr lang="en-US" altLang="zh-CN" sz="1800" b="0">
                <a:solidFill>
                  <a:srgbClr val="000000"/>
                </a:solidFill>
                <a:latin typeface="Arial" pitchFamily="34" charset="0"/>
                <a:ea typeface="宋体" pitchFamily="2" charset="-122"/>
                <a:cs typeface="Arial" pitchFamily="34" charset="0"/>
              </a:rPr>
              <a:t>L3 </a:t>
            </a:r>
            <a:r>
              <a:rPr lang="zh-CN" altLang="en-US" sz="1800" b="0">
                <a:solidFill>
                  <a:srgbClr val="000000"/>
                </a:solidFill>
                <a:latin typeface="Arial" pitchFamily="34" charset="0"/>
                <a:ea typeface="宋体" pitchFamily="2" charset="-122"/>
                <a:cs typeface="Arial" pitchFamily="34" charset="0"/>
              </a:rPr>
              <a:t>高速缓存 </a:t>
            </a:r>
          </a:p>
          <a:p>
            <a:pPr algn="ctr" eaLnBrk="1" fontAlgn="base" hangingPunct="1">
              <a:spcBef>
                <a:spcPct val="0"/>
              </a:spcBef>
              <a:spcAft>
                <a:spcPct val="0"/>
              </a:spcAft>
              <a:buClrTx/>
              <a:buSzTx/>
              <a:buFontTx/>
              <a:buNone/>
            </a:pPr>
            <a:r>
              <a:rPr lang="en-US" altLang="zh-CN" sz="1800" b="0">
                <a:solidFill>
                  <a:srgbClr val="000000"/>
                </a:solidFill>
                <a:latin typeface="Arial" pitchFamily="34" charset="0"/>
                <a:ea typeface="宋体" pitchFamily="2" charset="-122"/>
                <a:cs typeface="Arial" pitchFamily="34" charset="0"/>
              </a:rPr>
              <a:t>(SRAM)</a:t>
            </a:r>
          </a:p>
        </p:txBody>
      </p:sp>
      <p:sp>
        <p:nvSpPr>
          <p:cNvPr id="187" name="Text Box 295"/>
          <p:cNvSpPr txBox="1">
            <a:spLocks noChangeAspect="1" noChangeArrowheads="1"/>
          </p:cNvSpPr>
          <p:nvPr/>
        </p:nvSpPr>
        <p:spPr bwMode="auto">
          <a:xfrm>
            <a:off x="5810250" y="3308350"/>
            <a:ext cx="2876550" cy="517525"/>
          </a:xfrm>
          <a:prstGeom prst="rect">
            <a:avLst/>
          </a:prstGeom>
          <a:noFill/>
          <a:ln>
            <a:noFill/>
          </a:ln>
          <a:effectLst/>
        </p:spPr>
        <p:txBody>
          <a:bodyPr anchor="ctr">
            <a:spAutoFit/>
          </a:bodyPr>
          <a:lstStyle/>
          <a:p>
            <a:pPr fontAlgn="base">
              <a:defRPr/>
            </a:pPr>
            <a:r>
              <a:rPr lang="en-US" sz="1400" b="1" kern="0" dirty="0">
                <a:solidFill>
                  <a:srgbClr val="FF0000"/>
                </a:solidFill>
                <a:latin typeface="Arial"/>
                <a:ea typeface="宋体" pitchFamily="2" charset="-122"/>
                <a:cs typeface="Arial"/>
              </a:rPr>
              <a:t>L3 </a:t>
            </a:r>
            <a:r>
              <a:rPr lang="zh-CN" altLang="en-US" sz="1400" b="1" kern="0" dirty="0">
                <a:solidFill>
                  <a:srgbClr val="FF0000"/>
                </a:solidFill>
                <a:latin typeface="Arial"/>
                <a:ea typeface="宋体" charset="0"/>
                <a:cs typeface="Arial"/>
              </a:rPr>
              <a:t>高速缓存保存着从主存高速缓存取出的缓存行</a:t>
            </a:r>
          </a:p>
        </p:txBody>
      </p:sp>
      <p:sp>
        <p:nvSpPr>
          <p:cNvPr id="189" name="Text Box 297"/>
          <p:cNvSpPr txBox="1">
            <a:spLocks noChangeAspect="1" noChangeArrowheads="1"/>
          </p:cNvSpPr>
          <p:nvPr/>
        </p:nvSpPr>
        <p:spPr bwMode="auto">
          <a:xfrm>
            <a:off x="387350" y="5964238"/>
            <a:ext cx="530225" cy="368300"/>
          </a:xfrm>
          <a:prstGeom prst="rect">
            <a:avLst/>
          </a:prstGeom>
          <a:noFill/>
          <a:ln>
            <a:noFill/>
          </a:ln>
          <a:effectLst/>
        </p:spPr>
        <p:txBody>
          <a:bodyPr wrap="none" anchor="ctr">
            <a:spAutoFit/>
          </a:bodyPr>
          <a:lstStyle/>
          <a:p>
            <a:pPr fontAlgn="base">
              <a:defRPr/>
            </a:pPr>
            <a:r>
              <a:rPr lang="en-US" b="1" kern="0">
                <a:solidFill>
                  <a:srgbClr val="2D2DB9">
                    <a:lumMod val="75000"/>
                  </a:srgbClr>
                </a:solidFill>
                <a:latin typeface="Arial"/>
                <a:ea typeface="宋体" pitchFamily="2" charset="-122"/>
                <a:cs typeface="Arial"/>
              </a:rPr>
              <a:t>L6:</a:t>
            </a:r>
          </a:p>
        </p:txBody>
      </p:sp>
      <p:sp>
        <p:nvSpPr>
          <p:cNvPr id="234" name="Text Box 229"/>
          <p:cNvSpPr txBox="1">
            <a:spLocks noChangeAspect="1" noChangeArrowheads="1"/>
          </p:cNvSpPr>
          <p:nvPr/>
        </p:nvSpPr>
        <p:spPr bwMode="auto">
          <a:xfrm>
            <a:off x="6502400" y="4373563"/>
            <a:ext cx="2184400" cy="517525"/>
          </a:xfrm>
          <a:prstGeom prst="rect">
            <a:avLst/>
          </a:prstGeom>
          <a:noFill/>
          <a:ln>
            <a:noFill/>
          </a:ln>
          <a:effectLst/>
        </p:spPr>
        <p:txBody>
          <a:bodyPr anchor="ctr">
            <a:spAutoFit/>
          </a:bodyPr>
          <a:lstStyle/>
          <a:p>
            <a:pPr fontAlgn="base">
              <a:defRPr/>
            </a:pPr>
            <a:r>
              <a:rPr lang="zh-CN" altLang="en-US" sz="1400" b="1" kern="0" dirty="0">
                <a:solidFill>
                  <a:srgbClr val="FF0000"/>
                </a:solidFill>
                <a:latin typeface="Arial"/>
                <a:ea typeface="宋体" charset="0"/>
                <a:cs typeface="Arial"/>
              </a:rPr>
              <a:t>主存保存着从本地磁盘取出的磁盘块</a:t>
            </a:r>
          </a:p>
        </p:txBody>
      </p:sp>
    </p:spTree>
    <p:extLst>
      <p:ext uri="{BB962C8B-B14F-4D97-AF65-F5344CB8AC3E}">
        <p14:creationId xmlns:p14="http://schemas.microsoft.com/office/powerpoint/2010/main" val="1295928238"/>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8"/>
          <p:cNvSpPr>
            <a:spLocks noGrp="1" noChangeArrowheads="1"/>
          </p:cNvSpPr>
          <p:nvPr>
            <p:ph type="title"/>
          </p:nvPr>
        </p:nvSpPr>
        <p:spPr>
          <a:xfrm>
            <a:off x="357188" y="434975"/>
            <a:ext cx="7591425" cy="762000"/>
          </a:xfrm>
        </p:spPr>
        <p:txBody>
          <a:bodyPr/>
          <a:lstStyle/>
          <a:p>
            <a:pPr eaLnBrk="1" hangingPunct="1"/>
            <a:r>
              <a:rPr lang="zh-CN" altLang="en-US">
                <a:ea typeface="宋体" pitchFamily="2" charset="-122"/>
              </a:rPr>
              <a:t>随机访问存储器 </a:t>
            </a:r>
            <a:r>
              <a:rPr lang="en-US" altLang="zh-CN">
                <a:ea typeface="宋体" pitchFamily="2" charset="-122"/>
              </a:rPr>
              <a:t>(RAM)</a:t>
            </a:r>
          </a:p>
        </p:txBody>
      </p:sp>
      <p:sp>
        <p:nvSpPr>
          <p:cNvPr id="119813" name="Rectangle 1029"/>
          <p:cNvSpPr>
            <a:spLocks noGrp="1" noChangeArrowheads="1"/>
          </p:cNvSpPr>
          <p:nvPr>
            <p:ph type="body" idx="1"/>
          </p:nvPr>
        </p:nvSpPr>
        <p:spPr>
          <a:xfrm>
            <a:off x="396875" y="1362075"/>
            <a:ext cx="8442325" cy="4972050"/>
          </a:xfrm>
        </p:spPr>
        <p:txBody>
          <a:bodyPr/>
          <a:lstStyle/>
          <a:p>
            <a:pPr eaLnBrk="1" hangingPunct="1">
              <a:defRPr/>
            </a:pPr>
            <a:r>
              <a:rPr lang="zh-CN" altLang="en-US" dirty="0">
                <a:ea typeface="宋体" pitchFamily="2" charset="-122"/>
              </a:rPr>
              <a:t>关键特征</a:t>
            </a:r>
          </a:p>
          <a:p>
            <a:pPr lvl="1" eaLnBrk="1" hangingPunct="1">
              <a:defRPr/>
            </a:pPr>
            <a:r>
              <a:rPr lang="en-US" altLang="zh-CN" dirty="0">
                <a:solidFill>
                  <a:srgbClr val="FF0000"/>
                </a:solidFill>
                <a:ea typeface="宋体" pitchFamily="2" charset="-122"/>
              </a:rPr>
              <a:t>RAM</a:t>
            </a:r>
            <a:r>
              <a:rPr lang="en-US" altLang="zh-CN" dirty="0">
                <a:ea typeface="宋体" pitchFamily="2" charset="-122"/>
              </a:rPr>
              <a:t> </a:t>
            </a:r>
            <a:r>
              <a:rPr lang="zh-CN" altLang="en-US" dirty="0">
                <a:ea typeface="宋体" pitchFamily="2" charset="-122"/>
              </a:rPr>
              <a:t>封装在芯片上</a:t>
            </a:r>
            <a:r>
              <a:rPr lang="en-US" altLang="zh-CN" dirty="0">
                <a:ea typeface="宋体" pitchFamily="2" charset="-122"/>
              </a:rPr>
              <a:t>.</a:t>
            </a:r>
          </a:p>
          <a:p>
            <a:pPr lvl="1" eaLnBrk="1" hangingPunct="1">
              <a:defRPr/>
            </a:pPr>
            <a:r>
              <a:rPr lang="zh-CN" altLang="en-US" dirty="0">
                <a:ea typeface="宋体" pitchFamily="2" charset="-122"/>
              </a:rPr>
              <a:t>基本存储单位成为一个</a:t>
            </a:r>
            <a:r>
              <a:rPr lang="zh-CN" altLang="en-US" dirty="0">
                <a:solidFill>
                  <a:srgbClr val="FF0000"/>
                </a:solidFill>
                <a:ea typeface="宋体" pitchFamily="2" charset="-122"/>
              </a:rPr>
              <a:t>单元</a:t>
            </a:r>
            <a:r>
              <a:rPr lang="zh-CN" altLang="en-US" dirty="0">
                <a:ea typeface="宋体" pitchFamily="2" charset="-122"/>
              </a:rPr>
              <a:t> </a:t>
            </a:r>
            <a:r>
              <a:rPr lang="en-US" altLang="zh-CN" dirty="0">
                <a:ea typeface="宋体" pitchFamily="2" charset="-122"/>
              </a:rPr>
              <a:t>(</a:t>
            </a:r>
            <a:r>
              <a:rPr lang="zh-CN" altLang="en-US" dirty="0">
                <a:ea typeface="宋体" pitchFamily="2" charset="-122"/>
              </a:rPr>
              <a:t>每个单元存储</a:t>
            </a:r>
            <a:r>
              <a:rPr lang="en-US" altLang="zh-CN" dirty="0">
                <a:ea typeface="宋体" pitchFamily="2" charset="-122"/>
              </a:rPr>
              <a:t>1 </a:t>
            </a:r>
            <a:r>
              <a:rPr lang="zh-CN" altLang="en-US" dirty="0">
                <a:ea typeface="宋体" pitchFamily="2" charset="-122"/>
              </a:rPr>
              <a:t>比特</a:t>
            </a:r>
            <a:r>
              <a:rPr lang="en-US" altLang="zh-CN" dirty="0">
                <a:ea typeface="宋体" pitchFamily="2" charset="-122"/>
              </a:rPr>
              <a:t>).</a:t>
            </a:r>
          </a:p>
          <a:p>
            <a:pPr marL="0" indent="0" eaLnBrk="1" hangingPunct="1">
              <a:buFont typeface="Wingdings 2" pitchFamily="18" charset="2"/>
              <a:buNone/>
              <a:defRPr/>
            </a:pPr>
            <a:endParaRPr lang="en-US" altLang="zh-CN" dirty="0">
              <a:ea typeface="宋体" pitchFamily="2" charset="-122"/>
            </a:endParaRPr>
          </a:p>
          <a:p>
            <a:pPr eaLnBrk="1" hangingPunct="1">
              <a:defRPr/>
            </a:pPr>
            <a:r>
              <a:rPr lang="en-US" altLang="zh-CN" dirty="0">
                <a:ea typeface="宋体" pitchFamily="2" charset="-122"/>
              </a:rPr>
              <a:t>RAM </a:t>
            </a:r>
            <a:r>
              <a:rPr lang="zh-CN" altLang="en-US" dirty="0">
                <a:ea typeface="宋体" pitchFamily="2" charset="-122"/>
              </a:rPr>
              <a:t>的两种类型</a:t>
            </a:r>
            <a:r>
              <a:rPr lang="en-US" altLang="zh-CN" dirty="0">
                <a:ea typeface="宋体" pitchFamily="2" charset="-122"/>
              </a:rPr>
              <a:t>:</a:t>
            </a:r>
          </a:p>
          <a:p>
            <a:pPr lvl="1" eaLnBrk="1" hangingPunct="1">
              <a:defRPr/>
            </a:pPr>
            <a:r>
              <a:rPr lang="en-US" altLang="zh-CN" dirty="0">
                <a:ea typeface="宋体" pitchFamily="2" charset="-122"/>
              </a:rPr>
              <a:t>SRAM (</a:t>
            </a:r>
            <a:r>
              <a:rPr lang="zh-CN" altLang="en-US" dirty="0">
                <a:ea typeface="宋体" pitchFamily="2" charset="-122"/>
              </a:rPr>
              <a:t>静态</a:t>
            </a:r>
            <a:r>
              <a:rPr lang="en-US" altLang="zh-CN" dirty="0">
                <a:ea typeface="宋体" pitchFamily="2" charset="-122"/>
              </a:rPr>
              <a:t>RAM—— Static RAM)</a:t>
            </a:r>
          </a:p>
          <a:p>
            <a:pPr lvl="1" eaLnBrk="1" hangingPunct="1">
              <a:defRPr/>
            </a:pPr>
            <a:r>
              <a:rPr lang="en-US" altLang="zh-CN" dirty="0">
                <a:ea typeface="宋体" pitchFamily="2" charset="-122"/>
              </a:rPr>
              <a:t>DRAM (</a:t>
            </a:r>
            <a:r>
              <a:rPr lang="zh-CN" altLang="en-US" dirty="0">
                <a:ea typeface="宋体" pitchFamily="2" charset="-122"/>
              </a:rPr>
              <a:t>动态</a:t>
            </a:r>
            <a:r>
              <a:rPr lang="en-US" altLang="zh-CN" dirty="0">
                <a:ea typeface="宋体" pitchFamily="2" charset="-122"/>
              </a:rPr>
              <a:t>RAM—— Dynamic RAM)</a:t>
            </a:r>
          </a:p>
          <a:p>
            <a:pPr lvl="2" eaLnBrk="1" hangingPunct="1">
              <a:defRPr/>
            </a:pPr>
            <a:r>
              <a:rPr lang="zh-CN" altLang="en-US" dirty="0">
                <a:ea typeface="宋体" pitchFamily="2" charset="-122"/>
              </a:rPr>
              <a:t>需要不断刷新</a:t>
            </a:r>
            <a:endParaRPr lang="en-US" altLang="zh-CN" dirty="0">
              <a:ea typeface="宋体" pitchFamily="2" charset="-122"/>
            </a:endParaRPr>
          </a:p>
        </p:txBody>
      </p:sp>
    </p:spTree>
    <p:extLst>
      <p:ext uri="{BB962C8B-B14F-4D97-AF65-F5344CB8AC3E}">
        <p14:creationId xmlns:p14="http://schemas.microsoft.com/office/powerpoint/2010/main" val="3377616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5"/>
          <p:cNvSpPr>
            <a:spLocks noGrp="1" noChangeArrowheads="1"/>
          </p:cNvSpPr>
          <p:nvPr>
            <p:ph type="title"/>
          </p:nvPr>
        </p:nvSpPr>
        <p:spPr>
          <a:xfrm>
            <a:off x="357188" y="434975"/>
            <a:ext cx="7591425" cy="762000"/>
          </a:xfrm>
        </p:spPr>
        <p:txBody>
          <a:bodyPr/>
          <a:lstStyle/>
          <a:p>
            <a:pPr eaLnBrk="1" hangingPunct="1"/>
            <a:r>
              <a:rPr lang="zh-CN" altLang="en-US">
                <a:ea typeface="宋体" pitchFamily="2" charset="-122"/>
              </a:rPr>
              <a:t>磁盘结构</a:t>
            </a:r>
          </a:p>
        </p:txBody>
      </p:sp>
      <p:sp>
        <p:nvSpPr>
          <p:cNvPr id="12291" name="Rectangle 46"/>
          <p:cNvSpPr>
            <a:spLocks noGrp="1" noChangeArrowheads="1"/>
          </p:cNvSpPr>
          <p:nvPr>
            <p:ph type="body" idx="1"/>
          </p:nvPr>
        </p:nvSpPr>
        <p:spPr>
          <a:xfrm>
            <a:off x="396875" y="1371600"/>
            <a:ext cx="7896225" cy="4972050"/>
          </a:xfrm>
        </p:spPr>
        <p:txBody>
          <a:bodyPr/>
          <a:lstStyle/>
          <a:p>
            <a:pPr eaLnBrk="1" hangingPunct="1"/>
            <a:r>
              <a:rPr lang="zh-CN" altLang="en-US">
                <a:ea typeface="宋体" pitchFamily="2" charset="-122"/>
              </a:rPr>
              <a:t>磁盘由双面的</a:t>
            </a:r>
            <a:r>
              <a:rPr lang="zh-CN" altLang="en-US">
                <a:solidFill>
                  <a:srgbClr val="FF0000"/>
                </a:solidFill>
                <a:ea typeface="宋体" pitchFamily="2" charset="-122"/>
              </a:rPr>
              <a:t>盘片</a:t>
            </a:r>
            <a:r>
              <a:rPr lang="zh-CN" altLang="en-US">
                <a:ea typeface="宋体" pitchFamily="2" charset="-122"/>
              </a:rPr>
              <a:t>组成</a:t>
            </a:r>
          </a:p>
          <a:p>
            <a:pPr eaLnBrk="1" hangingPunct="1"/>
            <a:r>
              <a:rPr lang="zh-CN" altLang="en-US">
                <a:ea typeface="宋体" pitchFamily="2" charset="-122"/>
              </a:rPr>
              <a:t>每张盘面上密集地排布着环形</a:t>
            </a:r>
            <a:r>
              <a:rPr lang="zh-CN" altLang="en-US">
                <a:solidFill>
                  <a:srgbClr val="FF0000"/>
                </a:solidFill>
                <a:ea typeface="宋体" pitchFamily="2" charset="-122"/>
              </a:rPr>
              <a:t>磁道</a:t>
            </a:r>
          </a:p>
          <a:p>
            <a:pPr eaLnBrk="1" hangingPunct="1"/>
            <a:r>
              <a:rPr lang="zh-CN" altLang="en-US">
                <a:ea typeface="宋体" pitchFamily="2" charset="-122"/>
              </a:rPr>
              <a:t>每条磁道上有多个</a:t>
            </a:r>
            <a:r>
              <a:rPr lang="zh-CN" altLang="en-US">
                <a:solidFill>
                  <a:srgbClr val="FF0000"/>
                </a:solidFill>
                <a:ea typeface="宋体" pitchFamily="2" charset="-122"/>
              </a:rPr>
              <a:t>扇区</a:t>
            </a:r>
            <a:r>
              <a:rPr lang="zh-CN" altLang="en-US">
                <a:ea typeface="宋体" pitchFamily="2" charset="-122"/>
              </a:rPr>
              <a:t>，每个扇区由</a:t>
            </a:r>
            <a:r>
              <a:rPr lang="zh-CN" altLang="en-US">
                <a:solidFill>
                  <a:srgbClr val="FF0000"/>
                </a:solidFill>
                <a:ea typeface="宋体" pitchFamily="2" charset="-122"/>
              </a:rPr>
              <a:t>间隙</a:t>
            </a:r>
            <a:r>
              <a:rPr lang="zh-CN" altLang="en-US">
                <a:ea typeface="宋体" pitchFamily="2" charset="-122"/>
              </a:rPr>
              <a:t>隔开</a:t>
            </a:r>
          </a:p>
        </p:txBody>
      </p:sp>
      <p:sp>
        <p:nvSpPr>
          <p:cNvPr id="12292" name="Oval 4"/>
          <p:cNvSpPr>
            <a:spLocks noChangeArrowheads="1"/>
          </p:cNvSpPr>
          <p:nvPr/>
        </p:nvSpPr>
        <p:spPr bwMode="auto">
          <a:xfrm>
            <a:off x="2036763" y="3941763"/>
            <a:ext cx="1851025" cy="181292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rgbClr val="990000"/>
              </a:buClr>
              <a:buSzPct val="60000"/>
              <a:buFont typeface="Wingdings 2" pitchFamily="18" charset="2"/>
              <a:buChar char="¢"/>
              <a:defRPr sz="2400" b="1">
                <a:solidFill>
                  <a:schemeClr val="tx1"/>
                </a:solidFill>
                <a:latin typeface="Calibri" pitchFamily="34" charset="0"/>
              </a:defRPr>
            </a:lvl1pPr>
            <a:lvl2pPr marL="742950" indent="-285750" eaLnBrk="0" hangingPunct="0">
              <a:spcBef>
                <a:spcPct val="20000"/>
              </a:spcBef>
              <a:buClr>
                <a:srgbClr val="990000"/>
              </a:buClr>
              <a:buSzPct val="110000"/>
              <a:buFont typeface="Wingdings" pitchFamily="2" charset="2"/>
              <a:buChar char="§"/>
              <a:defRPr sz="2000">
                <a:solidFill>
                  <a:schemeClr val="tx1"/>
                </a:solidFill>
                <a:latin typeface="Calibri" pitchFamily="34" charset="0"/>
              </a:defRPr>
            </a:lvl2pPr>
            <a:lvl3pPr marL="1143000" indent="-228600" eaLnBrk="0" hangingPunct="0">
              <a:spcBef>
                <a:spcPct val="20000"/>
              </a:spcBef>
              <a:buSzPct val="80000"/>
              <a:buFont typeface="Wingdings" pitchFamily="2" charset="2"/>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fontAlgn="base">
              <a:spcBef>
                <a:spcPct val="0"/>
              </a:spcBef>
              <a:spcAft>
                <a:spcPct val="0"/>
              </a:spcAft>
              <a:buClrTx/>
              <a:buSzTx/>
              <a:buFontTx/>
              <a:buNone/>
            </a:pPr>
            <a:endParaRPr lang="en-US" altLang="zh-CN">
              <a:solidFill>
                <a:srgbClr val="000000"/>
              </a:solidFill>
              <a:latin typeface="Arial Narrow" pitchFamily="34" charset="0"/>
              <a:ea typeface="宋体" pitchFamily="2" charset="-122"/>
            </a:endParaRPr>
          </a:p>
        </p:txBody>
      </p:sp>
      <p:sp>
        <p:nvSpPr>
          <p:cNvPr id="12293" name="Oval 5"/>
          <p:cNvSpPr>
            <a:spLocks noChangeArrowheads="1"/>
          </p:cNvSpPr>
          <p:nvPr/>
        </p:nvSpPr>
        <p:spPr bwMode="auto">
          <a:xfrm>
            <a:off x="1066800" y="2992438"/>
            <a:ext cx="3790950" cy="371316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rgbClr val="990000"/>
              </a:buClr>
              <a:buSzPct val="60000"/>
              <a:buFont typeface="Wingdings 2" pitchFamily="18" charset="2"/>
              <a:buChar char="¢"/>
              <a:defRPr sz="2400" b="1">
                <a:solidFill>
                  <a:schemeClr val="tx1"/>
                </a:solidFill>
                <a:latin typeface="Calibri" pitchFamily="34" charset="0"/>
              </a:defRPr>
            </a:lvl1pPr>
            <a:lvl2pPr marL="742950" indent="-285750" eaLnBrk="0" hangingPunct="0">
              <a:spcBef>
                <a:spcPct val="20000"/>
              </a:spcBef>
              <a:buClr>
                <a:srgbClr val="990000"/>
              </a:buClr>
              <a:buSzPct val="110000"/>
              <a:buFont typeface="Wingdings" pitchFamily="2" charset="2"/>
              <a:buChar char="§"/>
              <a:defRPr sz="2000">
                <a:solidFill>
                  <a:schemeClr val="tx1"/>
                </a:solidFill>
                <a:latin typeface="Calibri" pitchFamily="34" charset="0"/>
              </a:defRPr>
            </a:lvl2pPr>
            <a:lvl3pPr marL="1143000" indent="-228600" eaLnBrk="0" hangingPunct="0">
              <a:spcBef>
                <a:spcPct val="20000"/>
              </a:spcBef>
              <a:buSzPct val="80000"/>
              <a:buFont typeface="Wingdings" pitchFamily="2" charset="2"/>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fontAlgn="base">
              <a:spcBef>
                <a:spcPct val="0"/>
              </a:spcBef>
              <a:spcAft>
                <a:spcPct val="0"/>
              </a:spcAft>
              <a:buClrTx/>
              <a:buSzTx/>
              <a:buFontTx/>
              <a:buNone/>
            </a:pPr>
            <a:endParaRPr lang="en-US" altLang="zh-CN">
              <a:solidFill>
                <a:srgbClr val="000000"/>
              </a:solidFill>
              <a:latin typeface="Arial Narrow" pitchFamily="34" charset="0"/>
              <a:ea typeface="宋体" pitchFamily="2" charset="-122"/>
            </a:endParaRPr>
          </a:p>
        </p:txBody>
      </p:sp>
      <p:sp>
        <p:nvSpPr>
          <p:cNvPr id="12294" name="Oval 6"/>
          <p:cNvSpPr>
            <a:spLocks noChangeArrowheads="1"/>
          </p:cNvSpPr>
          <p:nvPr/>
        </p:nvSpPr>
        <p:spPr bwMode="auto">
          <a:xfrm>
            <a:off x="1257300" y="3178175"/>
            <a:ext cx="3409950" cy="33401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rgbClr val="990000"/>
              </a:buClr>
              <a:buSzPct val="60000"/>
              <a:buFont typeface="Wingdings 2" pitchFamily="18" charset="2"/>
              <a:buChar char="¢"/>
              <a:defRPr sz="2400" b="1">
                <a:solidFill>
                  <a:schemeClr val="tx1"/>
                </a:solidFill>
                <a:latin typeface="Calibri" pitchFamily="34" charset="0"/>
              </a:defRPr>
            </a:lvl1pPr>
            <a:lvl2pPr marL="742950" indent="-285750" eaLnBrk="0" hangingPunct="0">
              <a:spcBef>
                <a:spcPct val="20000"/>
              </a:spcBef>
              <a:buClr>
                <a:srgbClr val="990000"/>
              </a:buClr>
              <a:buSzPct val="110000"/>
              <a:buFont typeface="Wingdings" pitchFamily="2" charset="2"/>
              <a:buChar char="§"/>
              <a:defRPr sz="2000">
                <a:solidFill>
                  <a:schemeClr val="tx1"/>
                </a:solidFill>
                <a:latin typeface="Calibri" pitchFamily="34" charset="0"/>
              </a:defRPr>
            </a:lvl2pPr>
            <a:lvl3pPr marL="1143000" indent="-228600" eaLnBrk="0" hangingPunct="0">
              <a:spcBef>
                <a:spcPct val="20000"/>
              </a:spcBef>
              <a:buSzPct val="80000"/>
              <a:buFont typeface="Wingdings" pitchFamily="2" charset="2"/>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fontAlgn="base">
              <a:spcBef>
                <a:spcPct val="0"/>
              </a:spcBef>
              <a:spcAft>
                <a:spcPct val="0"/>
              </a:spcAft>
              <a:buClrTx/>
              <a:buSzTx/>
              <a:buFontTx/>
              <a:buNone/>
            </a:pPr>
            <a:endParaRPr lang="en-US" altLang="zh-CN">
              <a:solidFill>
                <a:srgbClr val="000000"/>
              </a:solidFill>
              <a:latin typeface="Arial Narrow" pitchFamily="34" charset="0"/>
              <a:ea typeface="宋体" pitchFamily="2" charset="-122"/>
            </a:endParaRPr>
          </a:p>
        </p:txBody>
      </p:sp>
      <p:sp>
        <p:nvSpPr>
          <p:cNvPr id="12295" name="Oval 7"/>
          <p:cNvSpPr>
            <a:spLocks noChangeArrowheads="1"/>
          </p:cNvSpPr>
          <p:nvPr/>
        </p:nvSpPr>
        <p:spPr bwMode="auto">
          <a:xfrm>
            <a:off x="1447800" y="3363913"/>
            <a:ext cx="3030538" cy="296862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rgbClr val="990000"/>
              </a:buClr>
              <a:buSzPct val="60000"/>
              <a:buFont typeface="Wingdings 2" pitchFamily="18" charset="2"/>
              <a:buChar char="¢"/>
              <a:defRPr sz="2400" b="1">
                <a:solidFill>
                  <a:schemeClr val="tx1"/>
                </a:solidFill>
                <a:latin typeface="Calibri" pitchFamily="34" charset="0"/>
              </a:defRPr>
            </a:lvl1pPr>
            <a:lvl2pPr marL="742950" indent="-285750" eaLnBrk="0" hangingPunct="0">
              <a:spcBef>
                <a:spcPct val="20000"/>
              </a:spcBef>
              <a:buClr>
                <a:srgbClr val="990000"/>
              </a:buClr>
              <a:buSzPct val="110000"/>
              <a:buFont typeface="Wingdings" pitchFamily="2" charset="2"/>
              <a:buChar char="§"/>
              <a:defRPr sz="2000">
                <a:solidFill>
                  <a:schemeClr val="tx1"/>
                </a:solidFill>
                <a:latin typeface="Calibri" pitchFamily="34" charset="0"/>
              </a:defRPr>
            </a:lvl2pPr>
            <a:lvl3pPr marL="1143000" indent="-228600" eaLnBrk="0" hangingPunct="0">
              <a:spcBef>
                <a:spcPct val="20000"/>
              </a:spcBef>
              <a:buSzPct val="80000"/>
              <a:buFont typeface="Wingdings" pitchFamily="2" charset="2"/>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fontAlgn="base">
              <a:spcBef>
                <a:spcPct val="0"/>
              </a:spcBef>
              <a:spcAft>
                <a:spcPct val="0"/>
              </a:spcAft>
              <a:buClrTx/>
              <a:buSzTx/>
              <a:buFontTx/>
              <a:buNone/>
            </a:pPr>
            <a:endParaRPr lang="en-US" altLang="zh-CN">
              <a:solidFill>
                <a:srgbClr val="000000"/>
              </a:solidFill>
              <a:latin typeface="Arial Narrow" pitchFamily="34" charset="0"/>
              <a:ea typeface="宋体" pitchFamily="2" charset="-122"/>
            </a:endParaRPr>
          </a:p>
        </p:txBody>
      </p:sp>
      <p:sp>
        <p:nvSpPr>
          <p:cNvPr id="12296" name="Oval 8"/>
          <p:cNvSpPr>
            <a:spLocks noChangeArrowheads="1"/>
          </p:cNvSpPr>
          <p:nvPr/>
        </p:nvSpPr>
        <p:spPr bwMode="auto">
          <a:xfrm>
            <a:off x="1638300" y="3551238"/>
            <a:ext cx="2649538" cy="2595562"/>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rgbClr val="990000"/>
              </a:buClr>
              <a:buSzPct val="60000"/>
              <a:buFont typeface="Wingdings 2" pitchFamily="18" charset="2"/>
              <a:buChar char="¢"/>
              <a:defRPr sz="2400" b="1">
                <a:solidFill>
                  <a:schemeClr val="tx1"/>
                </a:solidFill>
                <a:latin typeface="Calibri" pitchFamily="34" charset="0"/>
              </a:defRPr>
            </a:lvl1pPr>
            <a:lvl2pPr marL="742950" indent="-285750" eaLnBrk="0" hangingPunct="0">
              <a:spcBef>
                <a:spcPct val="20000"/>
              </a:spcBef>
              <a:buClr>
                <a:srgbClr val="990000"/>
              </a:buClr>
              <a:buSzPct val="110000"/>
              <a:buFont typeface="Wingdings" pitchFamily="2" charset="2"/>
              <a:buChar char="§"/>
              <a:defRPr sz="2000">
                <a:solidFill>
                  <a:schemeClr val="tx1"/>
                </a:solidFill>
                <a:latin typeface="Calibri" pitchFamily="34" charset="0"/>
              </a:defRPr>
            </a:lvl2pPr>
            <a:lvl3pPr marL="1143000" indent="-228600" eaLnBrk="0" hangingPunct="0">
              <a:spcBef>
                <a:spcPct val="20000"/>
              </a:spcBef>
              <a:buSzPct val="80000"/>
              <a:buFont typeface="Wingdings" pitchFamily="2" charset="2"/>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fontAlgn="base">
              <a:spcBef>
                <a:spcPct val="0"/>
              </a:spcBef>
              <a:spcAft>
                <a:spcPct val="0"/>
              </a:spcAft>
              <a:buClrTx/>
              <a:buSzTx/>
              <a:buFontTx/>
              <a:buNone/>
            </a:pPr>
            <a:endParaRPr lang="en-US" altLang="zh-CN">
              <a:solidFill>
                <a:srgbClr val="000000"/>
              </a:solidFill>
              <a:latin typeface="Arial Narrow" pitchFamily="34" charset="0"/>
              <a:ea typeface="宋体" pitchFamily="2" charset="-122"/>
            </a:endParaRPr>
          </a:p>
        </p:txBody>
      </p:sp>
      <p:sp>
        <p:nvSpPr>
          <p:cNvPr id="12297" name="Oval 9"/>
          <p:cNvSpPr>
            <a:spLocks noChangeArrowheads="1"/>
          </p:cNvSpPr>
          <p:nvPr/>
        </p:nvSpPr>
        <p:spPr bwMode="auto">
          <a:xfrm>
            <a:off x="1827213" y="3736975"/>
            <a:ext cx="2270125" cy="22225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rgbClr val="990000"/>
              </a:buClr>
              <a:buSzPct val="60000"/>
              <a:buFont typeface="Wingdings 2" pitchFamily="18" charset="2"/>
              <a:buChar char="¢"/>
              <a:defRPr sz="2400" b="1">
                <a:solidFill>
                  <a:schemeClr val="tx1"/>
                </a:solidFill>
                <a:latin typeface="Calibri" pitchFamily="34" charset="0"/>
              </a:defRPr>
            </a:lvl1pPr>
            <a:lvl2pPr marL="742950" indent="-285750" eaLnBrk="0" hangingPunct="0">
              <a:spcBef>
                <a:spcPct val="20000"/>
              </a:spcBef>
              <a:buClr>
                <a:srgbClr val="990000"/>
              </a:buClr>
              <a:buSzPct val="110000"/>
              <a:buFont typeface="Wingdings" pitchFamily="2" charset="2"/>
              <a:buChar char="§"/>
              <a:defRPr sz="2000">
                <a:solidFill>
                  <a:schemeClr val="tx1"/>
                </a:solidFill>
                <a:latin typeface="Calibri" pitchFamily="34" charset="0"/>
              </a:defRPr>
            </a:lvl2pPr>
            <a:lvl3pPr marL="1143000" indent="-228600" eaLnBrk="0" hangingPunct="0">
              <a:spcBef>
                <a:spcPct val="20000"/>
              </a:spcBef>
              <a:buSzPct val="80000"/>
              <a:buFont typeface="Wingdings" pitchFamily="2" charset="2"/>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fontAlgn="base">
              <a:spcBef>
                <a:spcPct val="0"/>
              </a:spcBef>
              <a:spcAft>
                <a:spcPct val="0"/>
              </a:spcAft>
              <a:buClrTx/>
              <a:buSzTx/>
              <a:buFontTx/>
              <a:buNone/>
            </a:pPr>
            <a:endParaRPr lang="en-US" altLang="zh-CN">
              <a:solidFill>
                <a:srgbClr val="000000"/>
              </a:solidFill>
              <a:latin typeface="Arial Narrow" pitchFamily="34" charset="0"/>
              <a:ea typeface="宋体" pitchFamily="2" charset="-122"/>
            </a:endParaRPr>
          </a:p>
        </p:txBody>
      </p:sp>
      <p:sp>
        <p:nvSpPr>
          <p:cNvPr id="12298" name="Oval 10"/>
          <p:cNvSpPr>
            <a:spLocks noChangeArrowheads="1"/>
          </p:cNvSpPr>
          <p:nvPr/>
        </p:nvSpPr>
        <p:spPr bwMode="auto">
          <a:xfrm>
            <a:off x="2208213" y="4110038"/>
            <a:ext cx="1508125" cy="1477962"/>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rgbClr val="990000"/>
              </a:buClr>
              <a:buSzPct val="60000"/>
              <a:buFont typeface="Wingdings 2" pitchFamily="18" charset="2"/>
              <a:buChar char="¢"/>
              <a:defRPr sz="2400" b="1">
                <a:solidFill>
                  <a:schemeClr val="tx1"/>
                </a:solidFill>
                <a:latin typeface="Calibri" pitchFamily="34" charset="0"/>
              </a:defRPr>
            </a:lvl1pPr>
            <a:lvl2pPr marL="742950" indent="-285750" eaLnBrk="0" hangingPunct="0">
              <a:spcBef>
                <a:spcPct val="20000"/>
              </a:spcBef>
              <a:buClr>
                <a:srgbClr val="990000"/>
              </a:buClr>
              <a:buSzPct val="110000"/>
              <a:buFont typeface="Wingdings" pitchFamily="2" charset="2"/>
              <a:buChar char="§"/>
              <a:defRPr sz="2000">
                <a:solidFill>
                  <a:schemeClr val="tx1"/>
                </a:solidFill>
                <a:latin typeface="Calibri" pitchFamily="34" charset="0"/>
              </a:defRPr>
            </a:lvl2pPr>
            <a:lvl3pPr marL="1143000" indent="-228600" eaLnBrk="0" hangingPunct="0">
              <a:spcBef>
                <a:spcPct val="20000"/>
              </a:spcBef>
              <a:buSzPct val="80000"/>
              <a:buFont typeface="Wingdings" pitchFamily="2" charset="2"/>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fontAlgn="base">
              <a:spcBef>
                <a:spcPct val="0"/>
              </a:spcBef>
              <a:spcAft>
                <a:spcPct val="0"/>
              </a:spcAft>
              <a:buClrTx/>
              <a:buSzTx/>
              <a:buFontTx/>
              <a:buNone/>
            </a:pPr>
            <a:endParaRPr lang="en-US" altLang="zh-CN">
              <a:solidFill>
                <a:srgbClr val="000000"/>
              </a:solidFill>
              <a:latin typeface="Arial Narrow" pitchFamily="34" charset="0"/>
              <a:ea typeface="宋体" pitchFamily="2" charset="-122"/>
            </a:endParaRPr>
          </a:p>
        </p:txBody>
      </p:sp>
      <p:sp>
        <p:nvSpPr>
          <p:cNvPr id="12299" name="Oval 11"/>
          <p:cNvSpPr>
            <a:spLocks noChangeArrowheads="1"/>
          </p:cNvSpPr>
          <p:nvPr/>
        </p:nvSpPr>
        <p:spPr bwMode="auto">
          <a:xfrm>
            <a:off x="2408238" y="4275138"/>
            <a:ext cx="1128712" cy="1104900"/>
          </a:xfrm>
          <a:prstGeom prst="ellipse">
            <a:avLst/>
          </a:prstGeom>
          <a:solidFill>
            <a:srgbClr val="00FFFF"/>
          </a:solidFill>
          <a:ln w="38100">
            <a:solidFill>
              <a:schemeClr val="tx1"/>
            </a:solidFill>
            <a:round/>
            <a:headEnd/>
            <a:tailEnd/>
          </a:ln>
        </p:spPr>
        <p:txBody>
          <a:bodyPr wrap="none" anchor="ctr"/>
          <a:lstStyle>
            <a:lvl1pPr eaLnBrk="0" hangingPunct="0">
              <a:spcBef>
                <a:spcPct val="20000"/>
              </a:spcBef>
              <a:buClr>
                <a:srgbClr val="990000"/>
              </a:buClr>
              <a:buSzPct val="60000"/>
              <a:buFont typeface="Wingdings 2" pitchFamily="18" charset="2"/>
              <a:buChar char="¢"/>
              <a:defRPr sz="2400" b="1">
                <a:solidFill>
                  <a:schemeClr val="tx1"/>
                </a:solidFill>
                <a:latin typeface="Calibri" pitchFamily="34" charset="0"/>
              </a:defRPr>
            </a:lvl1pPr>
            <a:lvl2pPr marL="742950" indent="-285750" eaLnBrk="0" hangingPunct="0">
              <a:spcBef>
                <a:spcPct val="20000"/>
              </a:spcBef>
              <a:buClr>
                <a:srgbClr val="990000"/>
              </a:buClr>
              <a:buSzPct val="110000"/>
              <a:buFont typeface="Wingdings" pitchFamily="2" charset="2"/>
              <a:buChar char="§"/>
              <a:defRPr sz="2000">
                <a:solidFill>
                  <a:schemeClr val="tx1"/>
                </a:solidFill>
                <a:latin typeface="Calibri" pitchFamily="34" charset="0"/>
              </a:defRPr>
            </a:lvl2pPr>
            <a:lvl3pPr marL="1143000" indent="-228600" eaLnBrk="0" hangingPunct="0">
              <a:spcBef>
                <a:spcPct val="20000"/>
              </a:spcBef>
              <a:buSzPct val="80000"/>
              <a:buFont typeface="Wingdings" pitchFamily="2" charset="2"/>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fontAlgn="base">
              <a:spcBef>
                <a:spcPct val="0"/>
              </a:spcBef>
              <a:spcAft>
                <a:spcPct val="0"/>
              </a:spcAft>
              <a:buClrTx/>
              <a:buSzTx/>
              <a:buFontTx/>
              <a:buNone/>
            </a:pPr>
            <a:r>
              <a:rPr lang="zh-CN" altLang="en-US" sz="1600">
                <a:solidFill>
                  <a:srgbClr val="000000"/>
                </a:solidFill>
                <a:latin typeface="Arial Narrow" pitchFamily="34" charset="0"/>
                <a:ea typeface="宋体" pitchFamily="2" charset="-122"/>
              </a:rPr>
              <a:t>旋转轴</a:t>
            </a:r>
          </a:p>
        </p:txBody>
      </p:sp>
      <p:sp>
        <p:nvSpPr>
          <p:cNvPr id="12300" name="Text Box 12"/>
          <p:cNvSpPr txBox="1">
            <a:spLocks noChangeArrowheads="1"/>
          </p:cNvSpPr>
          <p:nvPr/>
        </p:nvSpPr>
        <p:spPr bwMode="auto">
          <a:xfrm>
            <a:off x="2535238" y="3319463"/>
            <a:ext cx="588962" cy="33496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spcBef>
                <a:spcPct val="20000"/>
              </a:spcBef>
              <a:buClr>
                <a:srgbClr val="990000"/>
              </a:buClr>
              <a:buSzPct val="60000"/>
              <a:buFont typeface="Wingdings 2" pitchFamily="18" charset="2"/>
              <a:buChar char="¢"/>
              <a:defRPr sz="2400" b="1">
                <a:solidFill>
                  <a:schemeClr val="tx1"/>
                </a:solidFill>
                <a:latin typeface="Calibri" pitchFamily="34" charset="0"/>
              </a:defRPr>
            </a:lvl1pPr>
            <a:lvl2pPr marL="742950" indent="-285750" eaLnBrk="0" hangingPunct="0">
              <a:spcBef>
                <a:spcPct val="20000"/>
              </a:spcBef>
              <a:buClr>
                <a:srgbClr val="990000"/>
              </a:buClr>
              <a:buSzPct val="110000"/>
              <a:buFont typeface="Wingdings" pitchFamily="2" charset="2"/>
              <a:buChar char="§"/>
              <a:defRPr sz="2000">
                <a:solidFill>
                  <a:schemeClr val="tx1"/>
                </a:solidFill>
                <a:latin typeface="Calibri" pitchFamily="34" charset="0"/>
              </a:defRPr>
            </a:lvl2pPr>
            <a:lvl3pPr marL="1143000" indent="-228600" eaLnBrk="0" hangingPunct="0">
              <a:spcBef>
                <a:spcPct val="20000"/>
              </a:spcBef>
              <a:buSzPct val="80000"/>
              <a:buFont typeface="Wingdings" pitchFamily="2" charset="2"/>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fontAlgn="base">
              <a:spcBef>
                <a:spcPct val="0"/>
              </a:spcBef>
              <a:spcAft>
                <a:spcPct val="0"/>
              </a:spcAft>
              <a:buClrTx/>
              <a:buSzTx/>
              <a:buFontTx/>
              <a:buNone/>
            </a:pPr>
            <a:r>
              <a:rPr lang="zh-CN" altLang="en-US" sz="1600">
                <a:solidFill>
                  <a:srgbClr val="000000"/>
                </a:solidFill>
                <a:latin typeface="Arial Narrow" pitchFamily="34" charset="0"/>
                <a:ea typeface="宋体" pitchFamily="2" charset="-122"/>
              </a:rPr>
              <a:t>盘面</a:t>
            </a:r>
          </a:p>
        </p:txBody>
      </p:sp>
      <p:sp>
        <p:nvSpPr>
          <p:cNvPr id="12301" name="Line 13"/>
          <p:cNvSpPr>
            <a:spLocks noChangeShapeType="1"/>
          </p:cNvSpPr>
          <p:nvPr/>
        </p:nvSpPr>
        <p:spPr bwMode="auto">
          <a:xfrm>
            <a:off x="1163638" y="3400425"/>
            <a:ext cx="990600" cy="6762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zh-CN" altLang="en-US" sz="2400" b="1">
              <a:solidFill>
                <a:srgbClr val="000000"/>
              </a:solidFill>
              <a:ea typeface="宋体" pitchFamily="2" charset="-122"/>
            </a:endParaRPr>
          </a:p>
        </p:txBody>
      </p:sp>
      <p:sp>
        <p:nvSpPr>
          <p:cNvPr id="12302" name="Line 14"/>
          <p:cNvSpPr>
            <a:spLocks noChangeShapeType="1"/>
          </p:cNvSpPr>
          <p:nvPr/>
        </p:nvSpPr>
        <p:spPr bwMode="auto">
          <a:xfrm>
            <a:off x="1436688" y="3400425"/>
            <a:ext cx="673100" cy="4445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zh-CN" altLang="en-US" sz="2400" b="1">
              <a:solidFill>
                <a:srgbClr val="000000"/>
              </a:solidFill>
              <a:ea typeface="宋体" pitchFamily="2" charset="-122"/>
            </a:endParaRPr>
          </a:p>
        </p:txBody>
      </p:sp>
      <p:sp>
        <p:nvSpPr>
          <p:cNvPr id="12303" name="Text Box 15"/>
          <p:cNvSpPr txBox="1">
            <a:spLocks noChangeArrowheads="1"/>
          </p:cNvSpPr>
          <p:nvPr/>
        </p:nvSpPr>
        <p:spPr bwMode="auto">
          <a:xfrm>
            <a:off x="793750" y="3111500"/>
            <a:ext cx="588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spcBef>
                <a:spcPct val="20000"/>
              </a:spcBef>
              <a:buClr>
                <a:srgbClr val="990000"/>
              </a:buClr>
              <a:buSzPct val="60000"/>
              <a:buFont typeface="Wingdings 2" pitchFamily="18" charset="2"/>
              <a:buChar char="¢"/>
              <a:defRPr sz="2400" b="1">
                <a:solidFill>
                  <a:schemeClr val="tx1"/>
                </a:solidFill>
                <a:latin typeface="Calibri" pitchFamily="34" charset="0"/>
              </a:defRPr>
            </a:lvl1pPr>
            <a:lvl2pPr marL="742950" indent="-285750" eaLnBrk="0" hangingPunct="0">
              <a:spcBef>
                <a:spcPct val="20000"/>
              </a:spcBef>
              <a:buClr>
                <a:srgbClr val="990000"/>
              </a:buClr>
              <a:buSzPct val="110000"/>
              <a:buFont typeface="Wingdings" pitchFamily="2" charset="2"/>
              <a:buChar char="§"/>
              <a:defRPr sz="2000">
                <a:solidFill>
                  <a:schemeClr val="tx1"/>
                </a:solidFill>
                <a:latin typeface="Calibri" pitchFamily="34" charset="0"/>
              </a:defRPr>
            </a:lvl2pPr>
            <a:lvl3pPr marL="1143000" indent="-228600" eaLnBrk="0" hangingPunct="0">
              <a:spcBef>
                <a:spcPct val="20000"/>
              </a:spcBef>
              <a:buSzPct val="80000"/>
              <a:buFont typeface="Wingdings" pitchFamily="2" charset="2"/>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fontAlgn="base">
              <a:spcBef>
                <a:spcPct val="0"/>
              </a:spcBef>
              <a:spcAft>
                <a:spcPct val="0"/>
              </a:spcAft>
              <a:buClrTx/>
              <a:buSzTx/>
              <a:buFontTx/>
              <a:buNone/>
            </a:pPr>
            <a:r>
              <a:rPr lang="zh-CN" altLang="en-US" sz="1600">
                <a:solidFill>
                  <a:srgbClr val="000000"/>
                </a:solidFill>
                <a:latin typeface="Arial Narrow" pitchFamily="34" charset="0"/>
                <a:ea typeface="宋体" pitchFamily="2" charset="-122"/>
              </a:rPr>
              <a:t>磁道</a:t>
            </a:r>
          </a:p>
        </p:txBody>
      </p:sp>
      <p:sp>
        <p:nvSpPr>
          <p:cNvPr id="12304" name="Oval 16"/>
          <p:cNvSpPr>
            <a:spLocks noChangeArrowheads="1"/>
          </p:cNvSpPr>
          <p:nvPr/>
        </p:nvSpPr>
        <p:spPr bwMode="auto">
          <a:xfrm>
            <a:off x="5675313" y="3970338"/>
            <a:ext cx="1851025" cy="1812925"/>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rgbClr val="990000"/>
              </a:buClr>
              <a:buSzPct val="60000"/>
              <a:buFont typeface="Wingdings 2" pitchFamily="18" charset="2"/>
              <a:buChar char="¢"/>
              <a:defRPr sz="2400" b="1">
                <a:solidFill>
                  <a:schemeClr val="tx1"/>
                </a:solidFill>
                <a:latin typeface="Calibri" pitchFamily="34" charset="0"/>
              </a:defRPr>
            </a:lvl1pPr>
            <a:lvl2pPr marL="742950" indent="-285750" eaLnBrk="0" hangingPunct="0">
              <a:spcBef>
                <a:spcPct val="20000"/>
              </a:spcBef>
              <a:buClr>
                <a:srgbClr val="990000"/>
              </a:buClr>
              <a:buSzPct val="110000"/>
              <a:buFont typeface="Wingdings" pitchFamily="2" charset="2"/>
              <a:buChar char="§"/>
              <a:defRPr sz="2000">
                <a:solidFill>
                  <a:schemeClr val="tx1"/>
                </a:solidFill>
                <a:latin typeface="Calibri" pitchFamily="34" charset="0"/>
              </a:defRPr>
            </a:lvl2pPr>
            <a:lvl3pPr marL="1143000" indent="-228600" eaLnBrk="0" hangingPunct="0">
              <a:spcBef>
                <a:spcPct val="20000"/>
              </a:spcBef>
              <a:buSzPct val="80000"/>
              <a:buFont typeface="Wingdings" pitchFamily="2" charset="2"/>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fontAlgn="base">
              <a:spcBef>
                <a:spcPct val="0"/>
              </a:spcBef>
              <a:spcAft>
                <a:spcPct val="0"/>
              </a:spcAft>
              <a:buClrTx/>
              <a:buSzTx/>
              <a:buFontTx/>
              <a:buNone/>
            </a:pPr>
            <a:endParaRPr lang="en-US" altLang="zh-CN">
              <a:solidFill>
                <a:srgbClr val="000000"/>
              </a:solidFill>
              <a:latin typeface="Arial Narrow" pitchFamily="34" charset="0"/>
              <a:ea typeface="宋体" pitchFamily="2" charset="-122"/>
            </a:endParaRPr>
          </a:p>
        </p:txBody>
      </p:sp>
      <p:sp>
        <p:nvSpPr>
          <p:cNvPr id="12305" name="Text Box 17"/>
          <p:cNvSpPr txBox="1">
            <a:spLocks noChangeArrowheads="1"/>
          </p:cNvSpPr>
          <p:nvPr/>
        </p:nvSpPr>
        <p:spPr bwMode="auto">
          <a:xfrm>
            <a:off x="6224588" y="3548063"/>
            <a:ext cx="68262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spcBef>
                <a:spcPct val="20000"/>
              </a:spcBef>
              <a:buClr>
                <a:srgbClr val="990000"/>
              </a:buClr>
              <a:buSzPct val="60000"/>
              <a:buFont typeface="Wingdings 2" pitchFamily="18" charset="2"/>
              <a:buChar char="¢"/>
              <a:defRPr sz="2400" b="1">
                <a:solidFill>
                  <a:schemeClr val="tx1"/>
                </a:solidFill>
                <a:latin typeface="Calibri" pitchFamily="34" charset="0"/>
              </a:defRPr>
            </a:lvl1pPr>
            <a:lvl2pPr marL="742950" indent="-285750" eaLnBrk="0" hangingPunct="0">
              <a:spcBef>
                <a:spcPct val="20000"/>
              </a:spcBef>
              <a:buClr>
                <a:srgbClr val="990000"/>
              </a:buClr>
              <a:buSzPct val="110000"/>
              <a:buFont typeface="Wingdings" pitchFamily="2" charset="2"/>
              <a:buChar char="§"/>
              <a:defRPr sz="2000">
                <a:solidFill>
                  <a:schemeClr val="tx1"/>
                </a:solidFill>
                <a:latin typeface="Calibri" pitchFamily="34" charset="0"/>
              </a:defRPr>
            </a:lvl2pPr>
            <a:lvl3pPr marL="1143000" indent="-228600" eaLnBrk="0" hangingPunct="0">
              <a:spcBef>
                <a:spcPct val="20000"/>
              </a:spcBef>
              <a:buSzPct val="80000"/>
              <a:buFont typeface="Wingdings" pitchFamily="2" charset="2"/>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fontAlgn="base">
              <a:spcBef>
                <a:spcPct val="0"/>
              </a:spcBef>
              <a:spcAft>
                <a:spcPct val="0"/>
              </a:spcAft>
              <a:buClrTx/>
              <a:buSzTx/>
              <a:buFontTx/>
              <a:buNone/>
            </a:pPr>
            <a:r>
              <a:rPr lang="zh-CN" altLang="en-US" sz="1600">
                <a:solidFill>
                  <a:srgbClr val="000000"/>
                </a:solidFill>
                <a:latin typeface="Arial Narrow" pitchFamily="34" charset="0"/>
                <a:ea typeface="宋体" pitchFamily="2" charset="-122"/>
              </a:rPr>
              <a:t>磁道</a:t>
            </a:r>
            <a:r>
              <a:rPr lang="en-US" altLang="zh-CN" sz="1600" i="1">
                <a:solidFill>
                  <a:srgbClr val="000000"/>
                </a:solidFill>
                <a:latin typeface="Arial Narrow" pitchFamily="34" charset="0"/>
                <a:ea typeface="宋体" pitchFamily="2" charset="-122"/>
              </a:rPr>
              <a:t>k</a:t>
            </a:r>
          </a:p>
        </p:txBody>
      </p:sp>
      <p:grpSp>
        <p:nvGrpSpPr>
          <p:cNvPr id="12306" name="Group 18"/>
          <p:cNvGrpSpPr>
            <a:grpSpLocks/>
          </p:cNvGrpSpPr>
          <p:nvPr/>
        </p:nvGrpSpPr>
        <p:grpSpPr bwMode="auto">
          <a:xfrm>
            <a:off x="6611938" y="3914775"/>
            <a:ext cx="1066800" cy="990600"/>
            <a:chOff x="4320" y="690"/>
            <a:chExt cx="672" cy="624"/>
          </a:xfrm>
        </p:grpSpPr>
        <p:sp>
          <p:nvSpPr>
            <p:cNvPr id="12329" name="Line 19"/>
            <p:cNvSpPr>
              <a:spLocks noChangeShapeType="1"/>
            </p:cNvSpPr>
            <p:nvPr/>
          </p:nvSpPr>
          <p:spPr bwMode="auto">
            <a:xfrm flipV="1">
              <a:off x="4320" y="690"/>
              <a:ext cx="0" cy="624"/>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zh-CN" altLang="en-US" sz="2400" b="1">
                <a:solidFill>
                  <a:srgbClr val="000000"/>
                </a:solidFill>
                <a:ea typeface="宋体" pitchFamily="2" charset="-122"/>
              </a:endParaRPr>
            </a:p>
          </p:txBody>
        </p:sp>
        <p:sp>
          <p:nvSpPr>
            <p:cNvPr id="12330" name="Line 20"/>
            <p:cNvSpPr>
              <a:spLocks noChangeShapeType="1"/>
            </p:cNvSpPr>
            <p:nvPr/>
          </p:nvSpPr>
          <p:spPr bwMode="auto">
            <a:xfrm flipV="1">
              <a:off x="4320" y="720"/>
              <a:ext cx="336" cy="57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zh-CN" altLang="en-US" sz="2400" b="1">
                <a:solidFill>
                  <a:srgbClr val="000000"/>
                </a:solidFill>
                <a:ea typeface="宋体" pitchFamily="2" charset="-122"/>
              </a:endParaRPr>
            </a:p>
          </p:txBody>
        </p:sp>
        <p:sp>
          <p:nvSpPr>
            <p:cNvPr id="12331" name="Line 21"/>
            <p:cNvSpPr>
              <a:spLocks noChangeShapeType="1"/>
            </p:cNvSpPr>
            <p:nvPr/>
          </p:nvSpPr>
          <p:spPr bwMode="auto">
            <a:xfrm flipV="1">
              <a:off x="4320" y="1296"/>
              <a:ext cx="672"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zh-CN" altLang="en-US" sz="2400" b="1">
                <a:solidFill>
                  <a:srgbClr val="000000"/>
                </a:solidFill>
                <a:ea typeface="宋体" pitchFamily="2" charset="-122"/>
              </a:endParaRPr>
            </a:p>
          </p:txBody>
        </p:sp>
        <p:sp>
          <p:nvSpPr>
            <p:cNvPr id="12332" name="Line 22"/>
            <p:cNvSpPr>
              <a:spLocks noChangeShapeType="1"/>
            </p:cNvSpPr>
            <p:nvPr/>
          </p:nvSpPr>
          <p:spPr bwMode="auto">
            <a:xfrm flipV="1">
              <a:off x="4320" y="960"/>
              <a:ext cx="576" cy="336"/>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zh-CN" altLang="en-US" sz="2400" b="1">
                <a:solidFill>
                  <a:srgbClr val="000000"/>
                </a:solidFill>
                <a:ea typeface="宋体" pitchFamily="2" charset="-122"/>
              </a:endParaRPr>
            </a:p>
          </p:txBody>
        </p:sp>
      </p:grpSp>
      <p:grpSp>
        <p:nvGrpSpPr>
          <p:cNvPr id="12307" name="Group 23"/>
          <p:cNvGrpSpPr>
            <a:grpSpLocks/>
          </p:cNvGrpSpPr>
          <p:nvPr/>
        </p:nvGrpSpPr>
        <p:grpSpPr bwMode="auto">
          <a:xfrm flipV="1">
            <a:off x="6611938" y="4848225"/>
            <a:ext cx="1066800" cy="990600"/>
            <a:chOff x="4320" y="690"/>
            <a:chExt cx="672" cy="624"/>
          </a:xfrm>
        </p:grpSpPr>
        <p:sp>
          <p:nvSpPr>
            <p:cNvPr id="12325" name="Line 24"/>
            <p:cNvSpPr>
              <a:spLocks noChangeShapeType="1"/>
            </p:cNvSpPr>
            <p:nvPr/>
          </p:nvSpPr>
          <p:spPr bwMode="auto">
            <a:xfrm flipV="1">
              <a:off x="4320" y="690"/>
              <a:ext cx="0" cy="624"/>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zh-CN" altLang="en-US" sz="2400" b="1">
                <a:solidFill>
                  <a:srgbClr val="000000"/>
                </a:solidFill>
                <a:ea typeface="宋体" pitchFamily="2" charset="-122"/>
              </a:endParaRPr>
            </a:p>
          </p:txBody>
        </p:sp>
        <p:sp>
          <p:nvSpPr>
            <p:cNvPr id="12326" name="Line 25"/>
            <p:cNvSpPr>
              <a:spLocks noChangeShapeType="1"/>
            </p:cNvSpPr>
            <p:nvPr/>
          </p:nvSpPr>
          <p:spPr bwMode="auto">
            <a:xfrm flipV="1">
              <a:off x="4320" y="720"/>
              <a:ext cx="336" cy="57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zh-CN" altLang="en-US" sz="2400" b="1">
                <a:solidFill>
                  <a:srgbClr val="000000"/>
                </a:solidFill>
                <a:ea typeface="宋体" pitchFamily="2" charset="-122"/>
              </a:endParaRPr>
            </a:p>
          </p:txBody>
        </p:sp>
        <p:sp>
          <p:nvSpPr>
            <p:cNvPr id="12327" name="Line 26"/>
            <p:cNvSpPr>
              <a:spLocks noChangeShapeType="1"/>
            </p:cNvSpPr>
            <p:nvPr/>
          </p:nvSpPr>
          <p:spPr bwMode="auto">
            <a:xfrm flipV="1">
              <a:off x="4320" y="1296"/>
              <a:ext cx="672"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zh-CN" altLang="en-US" sz="2400" b="1">
                <a:solidFill>
                  <a:srgbClr val="000000"/>
                </a:solidFill>
                <a:ea typeface="宋体" pitchFamily="2" charset="-122"/>
              </a:endParaRPr>
            </a:p>
          </p:txBody>
        </p:sp>
        <p:sp>
          <p:nvSpPr>
            <p:cNvPr id="12328" name="Line 27"/>
            <p:cNvSpPr>
              <a:spLocks noChangeShapeType="1"/>
            </p:cNvSpPr>
            <p:nvPr/>
          </p:nvSpPr>
          <p:spPr bwMode="auto">
            <a:xfrm flipV="1">
              <a:off x="4320" y="960"/>
              <a:ext cx="576" cy="336"/>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zh-CN" altLang="en-US" sz="2400" b="1">
                <a:solidFill>
                  <a:srgbClr val="000000"/>
                </a:solidFill>
                <a:ea typeface="宋体" pitchFamily="2" charset="-122"/>
              </a:endParaRPr>
            </a:p>
          </p:txBody>
        </p:sp>
      </p:grpSp>
      <p:grpSp>
        <p:nvGrpSpPr>
          <p:cNvPr id="12308" name="Group 28"/>
          <p:cNvGrpSpPr>
            <a:grpSpLocks/>
          </p:cNvGrpSpPr>
          <p:nvPr/>
        </p:nvGrpSpPr>
        <p:grpSpPr bwMode="auto">
          <a:xfrm flipH="1" flipV="1">
            <a:off x="5545138" y="4848225"/>
            <a:ext cx="1066800" cy="990600"/>
            <a:chOff x="4320" y="690"/>
            <a:chExt cx="672" cy="624"/>
          </a:xfrm>
        </p:grpSpPr>
        <p:sp>
          <p:nvSpPr>
            <p:cNvPr id="12321" name="Line 29"/>
            <p:cNvSpPr>
              <a:spLocks noChangeShapeType="1"/>
            </p:cNvSpPr>
            <p:nvPr/>
          </p:nvSpPr>
          <p:spPr bwMode="auto">
            <a:xfrm flipV="1">
              <a:off x="4320" y="690"/>
              <a:ext cx="0" cy="624"/>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zh-CN" altLang="en-US" sz="2400" b="1">
                <a:solidFill>
                  <a:srgbClr val="000000"/>
                </a:solidFill>
                <a:ea typeface="宋体" pitchFamily="2" charset="-122"/>
              </a:endParaRPr>
            </a:p>
          </p:txBody>
        </p:sp>
        <p:sp>
          <p:nvSpPr>
            <p:cNvPr id="12322" name="Line 30"/>
            <p:cNvSpPr>
              <a:spLocks noChangeShapeType="1"/>
            </p:cNvSpPr>
            <p:nvPr/>
          </p:nvSpPr>
          <p:spPr bwMode="auto">
            <a:xfrm flipV="1">
              <a:off x="4320" y="720"/>
              <a:ext cx="336" cy="57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zh-CN" altLang="en-US" sz="2400" b="1">
                <a:solidFill>
                  <a:srgbClr val="000000"/>
                </a:solidFill>
                <a:ea typeface="宋体" pitchFamily="2" charset="-122"/>
              </a:endParaRPr>
            </a:p>
          </p:txBody>
        </p:sp>
        <p:sp>
          <p:nvSpPr>
            <p:cNvPr id="12323" name="Line 31"/>
            <p:cNvSpPr>
              <a:spLocks noChangeShapeType="1"/>
            </p:cNvSpPr>
            <p:nvPr/>
          </p:nvSpPr>
          <p:spPr bwMode="auto">
            <a:xfrm flipV="1">
              <a:off x="4320" y="1296"/>
              <a:ext cx="672"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zh-CN" altLang="en-US" sz="2400" b="1">
                <a:solidFill>
                  <a:srgbClr val="000000"/>
                </a:solidFill>
                <a:ea typeface="宋体" pitchFamily="2" charset="-122"/>
              </a:endParaRPr>
            </a:p>
          </p:txBody>
        </p:sp>
        <p:sp>
          <p:nvSpPr>
            <p:cNvPr id="12324" name="Line 32"/>
            <p:cNvSpPr>
              <a:spLocks noChangeShapeType="1"/>
            </p:cNvSpPr>
            <p:nvPr/>
          </p:nvSpPr>
          <p:spPr bwMode="auto">
            <a:xfrm flipV="1">
              <a:off x="4320" y="960"/>
              <a:ext cx="576" cy="336"/>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zh-CN" altLang="en-US" sz="2400" b="1">
                <a:solidFill>
                  <a:srgbClr val="000000"/>
                </a:solidFill>
                <a:ea typeface="宋体" pitchFamily="2" charset="-122"/>
              </a:endParaRPr>
            </a:p>
          </p:txBody>
        </p:sp>
      </p:grpSp>
      <p:grpSp>
        <p:nvGrpSpPr>
          <p:cNvPr id="12309" name="Group 33"/>
          <p:cNvGrpSpPr>
            <a:grpSpLocks/>
          </p:cNvGrpSpPr>
          <p:nvPr/>
        </p:nvGrpSpPr>
        <p:grpSpPr bwMode="auto">
          <a:xfrm flipH="1">
            <a:off x="5545138" y="3914775"/>
            <a:ext cx="1066800" cy="990600"/>
            <a:chOff x="4320" y="690"/>
            <a:chExt cx="672" cy="624"/>
          </a:xfrm>
        </p:grpSpPr>
        <p:sp>
          <p:nvSpPr>
            <p:cNvPr id="12317" name="Line 34"/>
            <p:cNvSpPr>
              <a:spLocks noChangeShapeType="1"/>
            </p:cNvSpPr>
            <p:nvPr/>
          </p:nvSpPr>
          <p:spPr bwMode="auto">
            <a:xfrm flipV="1">
              <a:off x="4320" y="690"/>
              <a:ext cx="0" cy="624"/>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zh-CN" altLang="en-US" sz="2400" b="1">
                <a:solidFill>
                  <a:srgbClr val="000000"/>
                </a:solidFill>
                <a:ea typeface="宋体" pitchFamily="2" charset="-122"/>
              </a:endParaRPr>
            </a:p>
          </p:txBody>
        </p:sp>
        <p:sp>
          <p:nvSpPr>
            <p:cNvPr id="12318" name="Line 35"/>
            <p:cNvSpPr>
              <a:spLocks noChangeShapeType="1"/>
            </p:cNvSpPr>
            <p:nvPr/>
          </p:nvSpPr>
          <p:spPr bwMode="auto">
            <a:xfrm flipV="1">
              <a:off x="4320" y="720"/>
              <a:ext cx="336" cy="57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zh-CN" altLang="en-US" sz="2400" b="1">
                <a:solidFill>
                  <a:srgbClr val="000000"/>
                </a:solidFill>
                <a:ea typeface="宋体" pitchFamily="2" charset="-122"/>
              </a:endParaRPr>
            </a:p>
          </p:txBody>
        </p:sp>
        <p:sp>
          <p:nvSpPr>
            <p:cNvPr id="12319" name="Line 36"/>
            <p:cNvSpPr>
              <a:spLocks noChangeShapeType="1"/>
            </p:cNvSpPr>
            <p:nvPr/>
          </p:nvSpPr>
          <p:spPr bwMode="auto">
            <a:xfrm flipV="1">
              <a:off x="4320" y="1296"/>
              <a:ext cx="672"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zh-CN" altLang="en-US" sz="2400" b="1">
                <a:solidFill>
                  <a:srgbClr val="000000"/>
                </a:solidFill>
                <a:ea typeface="宋体" pitchFamily="2" charset="-122"/>
              </a:endParaRPr>
            </a:p>
          </p:txBody>
        </p:sp>
        <p:sp>
          <p:nvSpPr>
            <p:cNvPr id="12320" name="Line 37"/>
            <p:cNvSpPr>
              <a:spLocks noChangeShapeType="1"/>
            </p:cNvSpPr>
            <p:nvPr/>
          </p:nvSpPr>
          <p:spPr bwMode="auto">
            <a:xfrm flipV="1">
              <a:off x="4320" y="960"/>
              <a:ext cx="576" cy="336"/>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zh-CN" altLang="en-US" sz="2400" b="1">
                <a:solidFill>
                  <a:srgbClr val="000000"/>
                </a:solidFill>
                <a:ea typeface="宋体" pitchFamily="2" charset="-122"/>
              </a:endParaRPr>
            </a:p>
          </p:txBody>
        </p:sp>
      </p:grpSp>
      <p:sp>
        <p:nvSpPr>
          <p:cNvPr id="12310" name="Text Box 38"/>
          <p:cNvSpPr txBox="1">
            <a:spLocks noChangeArrowheads="1"/>
          </p:cNvSpPr>
          <p:nvPr/>
        </p:nvSpPr>
        <p:spPr bwMode="auto">
          <a:xfrm>
            <a:off x="6149975" y="6248400"/>
            <a:ext cx="588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spcBef>
                <a:spcPct val="20000"/>
              </a:spcBef>
              <a:buClr>
                <a:srgbClr val="990000"/>
              </a:buClr>
              <a:buSzPct val="60000"/>
              <a:buFont typeface="Wingdings 2" pitchFamily="18" charset="2"/>
              <a:buChar char="¢"/>
              <a:defRPr sz="2400" b="1">
                <a:solidFill>
                  <a:schemeClr val="tx1"/>
                </a:solidFill>
                <a:latin typeface="Calibri" pitchFamily="34" charset="0"/>
              </a:defRPr>
            </a:lvl1pPr>
            <a:lvl2pPr marL="742950" indent="-285750" eaLnBrk="0" hangingPunct="0">
              <a:spcBef>
                <a:spcPct val="20000"/>
              </a:spcBef>
              <a:buClr>
                <a:srgbClr val="990000"/>
              </a:buClr>
              <a:buSzPct val="110000"/>
              <a:buFont typeface="Wingdings" pitchFamily="2" charset="2"/>
              <a:buChar char="§"/>
              <a:defRPr sz="2000">
                <a:solidFill>
                  <a:schemeClr val="tx1"/>
                </a:solidFill>
                <a:latin typeface="Calibri" pitchFamily="34" charset="0"/>
              </a:defRPr>
            </a:lvl2pPr>
            <a:lvl3pPr marL="1143000" indent="-228600" eaLnBrk="0" hangingPunct="0">
              <a:spcBef>
                <a:spcPct val="20000"/>
              </a:spcBef>
              <a:buSzPct val="80000"/>
              <a:buFont typeface="Wingdings" pitchFamily="2" charset="2"/>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fontAlgn="base">
              <a:spcBef>
                <a:spcPct val="0"/>
              </a:spcBef>
              <a:spcAft>
                <a:spcPct val="0"/>
              </a:spcAft>
              <a:buClrTx/>
              <a:buSzTx/>
              <a:buFontTx/>
              <a:buNone/>
            </a:pPr>
            <a:r>
              <a:rPr lang="zh-CN" altLang="en-US" sz="1600">
                <a:solidFill>
                  <a:srgbClr val="000000"/>
                </a:solidFill>
                <a:latin typeface="Arial Narrow" pitchFamily="34" charset="0"/>
                <a:ea typeface="宋体" pitchFamily="2" charset="-122"/>
              </a:rPr>
              <a:t>扇区</a:t>
            </a:r>
          </a:p>
        </p:txBody>
      </p:sp>
      <p:sp>
        <p:nvSpPr>
          <p:cNvPr id="12311" name="Line 39"/>
          <p:cNvSpPr>
            <a:spLocks noChangeShapeType="1"/>
          </p:cNvSpPr>
          <p:nvPr/>
        </p:nvSpPr>
        <p:spPr bwMode="auto">
          <a:xfrm flipV="1">
            <a:off x="6383338" y="5791200"/>
            <a:ext cx="0" cy="457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zh-CN" altLang="en-US" sz="2400" b="1">
              <a:solidFill>
                <a:srgbClr val="000000"/>
              </a:solidFill>
              <a:ea typeface="宋体" pitchFamily="2" charset="-122"/>
            </a:endParaRPr>
          </a:p>
        </p:txBody>
      </p:sp>
      <p:sp>
        <p:nvSpPr>
          <p:cNvPr id="12312" name="Line 40"/>
          <p:cNvSpPr>
            <a:spLocks noChangeShapeType="1"/>
          </p:cNvSpPr>
          <p:nvPr/>
        </p:nvSpPr>
        <p:spPr bwMode="auto">
          <a:xfrm flipV="1">
            <a:off x="6840538" y="5791200"/>
            <a:ext cx="0" cy="457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zh-CN" altLang="en-US" sz="2400" b="1">
              <a:solidFill>
                <a:srgbClr val="000000"/>
              </a:solidFill>
              <a:ea typeface="宋体" pitchFamily="2" charset="-122"/>
            </a:endParaRPr>
          </a:p>
        </p:txBody>
      </p:sp>
      <p:sp>
        <p:nvSpPr>
          <p:cNvPr id="12313" name="AutoShape 41"/>
          <p:cNvSpPr>
            <a:spLocks noChangeArrowheads="1"/>
          </p:cNvSpPr>
          <p:nvPr/>
        </p:nvSpPr>
        <p:spPr bwMode="auto">
          <a:xfrm>
            <a:off x="4097338" y="4724400"/>
            <a:ext cx="1524000" cy="304800"/>
          </a:xfrm>
          <a:prstGeom prst="rightArrow">
            <a:avLst>
              <a:gd name="adj1" fmla="val 50000"/>
              <a:gd name="adj2" fmla="val 125000"/>
            </a:avLst>
          </a:prstGeom>
          <a:solidFill>
            <a:srgbClr val="FFFFFF"/>
          </a:solidFill>
          <a:ln w="12700">
            <a:solidFill>
              <a:schemeClr val="tx1"/>
            </a:solidFill>
            <a:miter lim="800000"/>
            <a:headEnd/>
            <a:tailEnd/>
          </a:ln>
        </p:spPr>
        <p:txBody>
          <a:bodyPr anchor="ctr">
            <a:spAutoFit/>
          </a:bodyPr>
          <a:lstStyle>
            <a:lvl1pPr eaLnBrk="0" hangingPunct="0">
              <a:spcBef>
                <a:spcPct val="20000"/>
              </a:spcBef>
              <a:buClr>
                <a:srgbClr val="990000"/>
              </a:buClr>
              <a:buSzPct val="60000"/>
              <a:buFont typeface="Wingdings 2" pitchFamily="18" charset="2"/>
              <a:buChar char="¢"/>
              <a:defRPr sz="2400" b="1">
                <a:solidFill>
                  <a:schemeClr val="tx1"/>
                </a:solidFill>
                <a:latin typeface="Calibri" pitchFamily="34" charset="0"/>
              </a:defRPr>
            </a:lvl1pPr>
            <a:lvl2pPr marL="742950" indent="-285750" eaLnBrk="0" hangingPunct="0">
              <a:spcBef>
                <a:spcPct val="20000"/>
              </a:spcBef>
              <a:buClr>
                <a:srgbClr val="990000"/>
              </a:buClr>
              <a:buSzPct val="110000"/>
              <a:buFont typeface="Wingdings" pitchFamily="2" charset="2"/>
              <a:buChar char="§"/>
              <a:defRPr sz="2000">
                <a:solidFill>
                  <a:schemeClr val="tx1"/>
                </a:solidFill>
                <a:latin typeface="Calibri" pitchFamily="34" charset="0"/>
              </a:defRPr>
            </a:lvl2pPr>
            <a:lvl3pPr marL="1143000" indent="-228600" eaLnBrk="0" hangingPunct="0">
              <a:spcBef>
                <a:spcPct val="20000"/>
              </a:spcBef>
              <a:buSzPct val="80000"/>
              <a:buFont typeface="Wingdings" pitchFamily="2" charset="2"/>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fontAlgn="base">
              <a:spcBef>
                <a:spcPct val="0"/>
              </a:spcBef>
              <a:spcAft>
                <a:spcPct val="0"/>
              </a:spcAft>
              <a:buClrTx/>
              <a:buSzTx/>
              <a:buFontTx/>
              <a:buNone/>
            </a:pPr>
            <a:endParaRPr lang="en-US" altLang="zh-CN">
              <a:solidFill>
                <a:srgbClr val="000000"/>
              </a:solidFill>
              <a:latin typeface="Arial Narrow" pitchFamily="34" charset="0"/>
              <a:ea typeface="宋体" pitchFamily="2" charset="-122"/>
            </a:endParaRPr>
          </a:p>
        </p:txBody>
      </p:sp>
      <p:sp>
        <p:nvSpPr>
          <p:cNvPr id="12314" name="Text Box 42"/>
          <p:cNvSpPr txBox="1">
            <a:spLocks noChangeArrowheads="1"/>
          </p:cNvSpPr>
          <p:nvPr/>
        </p:nvSpPr>
        <p:spPr bwMode="auto">
          <a:xfrm>
            <a:off x="7286625" y="3552825"/>
            <a:ext cx="588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spcBef>
                <a:spcPct val="20000"/>
              </a:spcBef>
              <a:buClr>
                <a:srgbClr val="990000"/>
              </a:buClr>
              <a:buSzPct val="60000"/>
              <a:buFont typeface="Wingdings 2" pitchFamily="18" charset="2"/>
              <a:buChar char="¢"/>
              <a:defRPr sz="2400" b="1">
                <a:solidFill>
                  <a:schemeClr val="tx1"/>
                </a:solidFill>
                <a:latin typeface="Calibri" pitchFamily="34" charset="0"/>
              </a:defRPr>
            </a:lvl1pPr>
            <a:lvl2pPr marL="742950" indent="-285750" eaLnBrk="0" hangingPunct="0">
              <a:spcBef>
                <a:spcPct val="20000"/>
              </a:spcBef>
              <a:buClr>
                <a:srgbClr val="990000"/>
              </a:buClr>
              <a:buSzPct val="110000"/>
              <a:buFont typeface="Wingdings" pitchFamily="2" charset="2"/>
              <a:buChar char="§"/>
              <a:defRPr sz="2000">
                <a:solidFill>
                  <a:schemeClr val="tx1"/>
                </a:solidFill>
                <a:latin typeface="Calibri" pitchFamily="34" charset="0"/>
              </a:defRPr>
            </a:lvl2pPr>
            <a:lvl3pPr marL="1143000" indent="-228600" eaLnBrk="0" hangingPunct="0">
              <a:spcBef>
                <a:spcPct val="20000"/>
              </a:spcBef>
              <a:buSzPct val="80000"/>
              <a:buFont typeface="Wingdings" pitchFamily="2" charset="2"/>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fontAlgn="base">
              <a:spcBef>
                <a:spcPct val="0"/>
              </a:spcBef>
              <a:spcAft>
                <a:spcPct val="0"/>
              </a:spcAft>
              <a:buClrTx/>
              <a:buSzTx/>
              <a:buFontTx/>
              <a:buNone/>
            </a:pPr>
            <a:r>
              <a:rPr lang="zh-CN" altLang="en-US" sz="1600">
                <a:solidFill>
                  <a:srgbClr val="000000"/>
                </a:solidFill>
                <a:latin typeface="Arial Narrow" pitchFamily="34" charset="0"/>
                <a:ea typeface="宋体" pitchFamily="2" charset="-122"/>
              </a:rPr>
              <a:t>间隙</a:t>
            </a:r>
          </a:p>
        </p:txBody>
      </p:sp>
      <p:sp>
        <p:nvSpPr>
          <p:cNvPr id="12315" name="Line 43"/>
          <p:cNvSpPr>
            <a:spLocks noChangeShapeType="1"/>
          </p:cNvSpPr>
          <p:nvPr/>
        </p:nvSpPr>
        <p:spPr bwMode="auto">
          <a:xfrm flipH="1">
            <a:off x="7097713" y="3857625"/>
            <a:ext cx="247650" cy="2190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fontAlgn="base">
              <a:spcBef>
                <a:spcPct val="0"/>
              </a:spcBef>
              <a:spcAft>
                <a:spcPct val="0"/>
              </a:spcAft>
            </a:pPr>
            <a:endParaRPr lang="zh-CN" altLang="en-US" sz="2400" b="1">
              <a:solidFill>
                <a:srgbClr val="000000"/>
              </a:solidFill>
              <a:ea typeface="宋体" pitchFamily="2" charset="-122"/>
            </a:endParaRPr>
          </a:p>
        </p:txBody>
      </p:sp>
      <p:sp>
        <p:nvSpPr>
          <p:cNvPr id="12316" name="Line 44"/>
          <p:cNvSpPr>
            <a:spLocks noChangeShapeType="1"/>
          </p:cNvSpPr>
          <p:nvPr/>
        </p:nvSpPr>
        <p:spPr bwMode="auto">
          <a:xfrm flipV="1">
            <a:off x="7421563" y="3905250"/>
            <a:ext cx="190500" cy="51435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zh-CN" altLang="en-US" sz="2400" b="1">
              <a:solidFill>
                <a:srgbClr val="000000"/>
              </a:solidFill>
              <a:ea typeface="宋体" pitchFamily="2" charset="-122"/>
            </a:endParaRPr>
          </a:p>
        </p:txBody>
      </p:sp>
    </p:spTree>
    <p:extLst>
      <p:ext uri="{BB962C8B-B14F-4D97-AF65-F5344CB8AC3E}">
        <p14:creationId xmlns:p14="http://schemas.microsoft.com/office/powerpoint/2010/main" val="2103487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a:xfrm>
            <a:off x="357188" y="434975"/>
            <a:ext cx="7591425" cy="762000"/>
          </a:xfrm>
        </p:spPr>
        <p:txBody>
          <a:bodyPr/>
          <a:lstStyle/>
          <a:p>
            <a:pPr eaLnBrk="1" hangingPunct="1"/>
            <a:r>
              <a:rPr lang="en-US" altLang="zh-CN">
                <a:ea typeface="宋体" pitchFamily="2" charset="-122"/>
              </a:rPr>
              <a:t> </a:t>
            </a:r>
            <a:r>
              <a:rPr lang="zh-CN" altLang="en-US">
                <a:ea typeface="宋体" pitchFamily="2" charset="-122"/>
              </a:rPr>
              <a:t>计算磁盘容量</a:t>
            </a:r>
          </a:p>
        </p:txBody>
      </p:sp>
      <p:sp>
        <p:nvSpPr>
          <p:cNvPr id="15363" name="Rectangle 5"/>
          <p:cNvSpPr>
            <a:spLocks noGrp="1" noChangeArrowheads="1"/>
          </p:cNvSpPr>
          <p:nvPr>
            <p:ph type="body" idx="1"/>
          </p:nvPr>
        </p:nvSpPr>
        <p:spPr/>
        <p:txBody>
          <a:bodyPr/>
          <a:lstStyle/>
          <a:p>
            <a:pPr eaLnBrk="1" hangingPunct="1">
              <a:buFont typeface="Wingdings 2" pitchFamily="18" charset="2"/>
              <a:buNone/>
            </a:pPr>
            <a:r>
              <a:rPr lang="zh-CN" altLang="en-US" sz="2000">
                <a:ea typeface="宋体" pitchFamily="2" charset="-122"/>
              </a:rPr>
              <a:t>磁盘容量 </a:t>
            </a:r>
            <a:r>
              <a:rPr lang="en-US" altLang="zh-CN" sz="2000">
                <a:ea typeface="宋体" pitchFamily="2" charset="-122"/>
              </a:rPr>
              <a:t>=  (</a:t>
            </a:r>
            <a:r>
              <a:rPr lang="zh-CN" altLang="en-US" sz="2000">
                <a:ea typeface="宋体" pitchFamily="2" charset="-122"/>
              </a:rPr>
              <a:t>字节数</a:t>
            </a:r>
            <a:r>
              <a:rPr lang="en-US" altLang="zh-CN" sz="2000">
                <a:ea typeface="宋体" pitchFamily="2" charset="-122"/>
              </a:rPr>
              <a:t>/</a:t>
            </a:r>
            <a:r>
              <a:rPr lang="zh-CN" altLang="en-US" sz="2000">
                <a:ea typeface="宋体" pitchFamily="2" charset="-122"/>
              </a:rPr>
              <a:t>扇区</a:t>
            </a:r>
            <a:r>
              <a:rPr lang="en-US" altLang="zh-CN" sz="2000">
                <a:ea typeface="宋体" pitchFamily="2" charset="-122"/>
              </a:rPr>
              <a:t>) x (</a:t>
            </a:r>
            <a:r>
              <a:rPr lang="zh-CN" altLang="en-US" sz="2000">
                <a:ea typeface="宋体" pitchFamily="2" charset="-122"/>
              </a:rPr>
              <a:t>平均扇区数</a:t>
            </a:r>
            <a:r>
              <a:rPr lang="en-US" altLang="zh-CN" sz="2000">
                <a:ea typeface="宋体" pitchFamily="2" charset="-122"/>
              </a:rPr>
              <a:t>/</a:t>
            </a:r>
            <a:r>
              <a:rPr lang="zh-CN" altLang="en-US" sz="2000">
                <a:ea typeface="宋体" pitchFamily="2" charset="-122"/>
              </a:rPr>
              <a:t>磁道</a:t>
            </a:r>
            <a:r>
              <a:rPr lang="en-US" altLang="zh-CN" sz="2000">
                <a:ea typeface="宋体" pitchFamily="2" charset="-122"/>
              </a:rPr>
              <a:t>) x</a:t>
            </a:r>
          </a:p>
          <a:p>
            <a:pPr eaLnBrk="1" hangingPunct="1">
              <a:buFont typeface="Wingdings 2" pitchFamily="18" charset="2"/>
              <a:buNone/>
            </a:pPr>
            <a:r>
              <a:rPr lang="en-US" altLang="zh-CN" sz="2000">
                <a:ea typeface="宋体" pitchFamily="2" charset="-122"/>
              </a:rPr>
              <a:t>		    (</a:t>
            </a:r>
            <a:r>
              <a:rPr lang="zh-CN" altLang="en-US" sz="2000">
                <a:ea typeface="宋体" pitchFamily="2" charset="-122"/>
              </a:rPr>
              <a:t>磁道数</a:t>
            </a:r>
            <a:r>
              <a:rPr lang="en-US" altLang="zh-CN" sz="2000">
                <a:ea typeface="宋体" pitchFamily="2" charset="-122"/>
              </a:rPr>
              <a:t>/</a:t>
            </a:r>
            <a:r>
              <a:rPr lang="zh-CN" altLang="en-US" sz="2000">
                <a:ea typeface="宋体" pitchFamily="2" charset="-122"/>
              </a:rPr>
              <a:t>盘面</a:t>
            </a:r>
            <a:r>
              <a:rPr lang="en-US" altLang="zh-CN" sz="2000">
                <a:ea typeface="宋体" pitchFamily="2" charset="-122"/>
              </a:rPr>
              <a:t>) x (</a:t>
            </a:r>
            <a:r>
              <a:rPr lang="zh-CN" altLang="en-US" sz="2000">
                <a:ea typeface="宋体" pitchFamily="2" charset="-122"/>
              </a:rPr>
              <a:t>盘面数</a:t>
            </a:r>
            <a:r>
              <a:rPr lang="en-US" altLang="zh-CN" sz="2000">
                <a:ea typeface="宋体" pitchFamily="2" charset="-122"/>
              </a:rPr>
              <a:t>/</a:t>
            </a:r>
            <a:r>
              <a:rPr lang="zh-CN" altLang="en-US" sz="2000">
                <a:ea typeface="宋体" pitchFamily="2" charset="-122"/>
              </a:rPr>
              <a:t>盘片</a:t>
            </a:r>
            <a:r>
              <a:rPr lang="en-US" altLang="zh-CN" sz="2000">
                <a:ea typeface="宋体" pitchFamily="2" charset="-122"/>
              </a:rPr>
              <a:t>) x</a:t>
            </a:r>
          </a:p>
          <a:p>
            <a:pPr eaLnBrk="1" hangingPunct="1">
              <a:buFont typeface="Wingdings 2" pitchFamily="18" charset="2"/>
              <a:buNone/>
            </a:pPr>
            <a:r>
              <a:rPr lang="en-US" altLang="zh-CN" sz="2000">
                <a:ea typeface="宋体" pitchFamily="2" charset="-122"/>
              </a:rPr>
              <a:t>  		    (</a:t>
            </a:r>
            <a:r>
              <a:rPr lang="zh-CN" altLang="en-US" sz="2000">
                <a:ea typeface="宋体" pitchFamily="2" charset="-122"/>
              </a:rPr>
              <a:t>盘片</a:t>
            </a:r>
            <a:r>
              <a:rPr lang="en-US" altLang="zh-CN" sz="2000">
                <a:ea typeface="宋体" pitchFamily="2" charset="-122"/>
              </a:rPr>
              <a:t>/</a:t>
            </a:r>
            <a:r>
              <a:rPr lang="zh-CN" altLang="en-US" sz="2000">
                <a:ea typeface="宋体" pitchFamily="2" charset="-122"/>
              </a:rPr>
              <a:t>磁盘</a:t>
            </a:r>
            <a:r>
              <a:rPr lang="en-US" altLang="zh-CN" sz="2000">
                <a:ea typeface="宋体" pitchFamily="2" charset="-122"/>
              </a:rPr>
              <a:t>)</a:t>
            </a:r>
          </a:p>
          <a:p>
            <a:pPr eaLnBrk="1" hangingPunct="1">
              <a:buFont typeface="Wingdings 2" pitchFamily="18" charset="2"/>
              <a:buNone/>
            </a:pPr>
            <a:r>
              <a:rPr lang="en-US" altLang="zh-CN" sz="2000">
                <a:ea typeface="宋体" pitchFamily="2" charset="-122"/>
              </a:rPr>
              <a:t>Example:</a:t>
            </a:r>
          </a:p>
          <a:p>
            <a:pPr lvl="1" eaLnBrk="1" hangingPunct="1"/>
            <a:r>
              <a:rPr lang="en-US" altLang="zh-CN" sz="1800">
                <a:ea typeface="宋体" pitchFamily="2" charset="-122"/>
              </a:rPr>
              <a:t>512 </a:t>
            </a:r>
            <a:r>
              <a:rPr lang="zh-CN" altLang="en-US" sz="1800">
                <a:ea typeface="宋体" pitchFamily="2" charset="-122"/>
              </a:rPr>
              <a:t>字节</a:t>
            </a:r>
            <a:r>
              <a:rPr lang="en-US" altLang="zh-CN" sz="1800">
                <a:ea typeface="宋体" pitchFamily="2" charset="-122"/>
              </a:rPr>
              <a:t>/</a:t>
            </a:r>
            <a:r>
              <a:rPr lang="zh-CN" altLang="en-US" sz="1800">
                <a:ea typeface="宋体" pitchFamily="2" charset="-122"/>
              </a:rPr>
              <a:t>扇区</a:t>
            </a:r>
          </a:p>
          <a:p>
            <a:pPr lvl="1" eaLnBrk="1" hangingPunct="1"/>
            <a:r>
              <a:rPr lang="en-US" altLang="zh-CN" sz="1800">
                <a:ea typeface="宋体" pitchFamily="2" charset="-122"/>
              </a:rPr>
              <a:t>300 </a:t>
            </a:r>
            <a:r>
              <a:rPr lang="zh-CN" altLang="en-US" sz="1800">
                <a:ea typeface="宋体" pitchFamily="2" charset="-122"/>
              </a:rPr>
              <a:t>扇区</a:t>
            </a:r>
            <a:r>
              <a:rPr lang="en-US" altLang="zh-CN" sz="1800">
                <a:ea typeface="宋体" pitchFamily="2" charset="-122"/>
              </a:rPr>
              <a:t>/</a:t>
            </a:r>
            <a:r>
              <a:rPr lang="zh-CN" altLang="en-US" sz="1800">
                <a:ea typeface="宋体" pitchFamily="2" charset="-122"/>
              </a:rPr>
              <a:t>磁道 </a:t>
            </a:r>
            <a:r>
              <a:rPr lang="en-US" altLang="zh-CN" sz="1800">
                <a:ea typeface="宋体" pitchFamily="2" charset="-122"/>
              </a:rPr>
              <a:t>(</a:t>
            </a:r>
            <a:r>
              <a:rPr lang="zh-CN" altLang="en-US" sz="1800">
                <a:ea typeface="宋体" pitchFamily="2" charset="-122"/>
              </a:rPr>
              <a:t>平均值</a:t>
            </a:r>
            <a:r>
              <a:rPr lang="en-US" altLang="zh-CN" sz="1800">
                <a:ea typeface="宋体" pitchFamily="2" charset="-122"/>
              </a:rPr>
              <a:t>)</a:t>
            </a:r>
          </a:p>
          <a:p>
            <a:pPr lvl="1" eaLnBrk="1" hangingPunct="1"/>
            <a:r>
              <a:rPr lang="en-US" altLang="zh-CN" sz="1800">
                <a:ea typeface="宋体" pitchFamily="2" charset="-122"/>
              </a:rPr>
              <a:t>20,000 </a:t>
            </a:r>
            <a:r>
              <a:rPr lang="zh-CN" altLang="en-US" sz="1800">
                <a:ea typeface="宋体" pitchFamily="2" charset="-122"/>
              </a:rPr>
              <a:t>磁道</a:t>
            </a:r>
            <a:r>
              <a:rPr lang="en-US" altLang="zh-CN" sz="1800">
                <a:ea typeface="宋体" pitchFamily="2" charset="-122"/>
              </a:rPr>
              <a:t>/</a:t>
            </a:r>
            <a:r>
              <a:rPr lang="zh-CN" altLang="en-US" sz="1800">
                <a:ea typeface="宋体" pitchFamily="2" charset="-122"/>
              </a:rPr>
              <a:t>盘面</a:t>
            </a:r>
          </a:p>
          <a:p>
            <a:pPr lvl="1" eaLnBrk="1" hangingPunct="1"/>
            <a:r>
              <a:rPr lang="en-US" altLang="zh-CN" sz="1800">
                <a:ea typeface="宋体" pitchFamily="2" charset="-122"/>
              </a:rPr>
              <a:t>2 </a:t>
            </a:r>
            <a:r>
              <a:rPr lang="zh-CN" altLang="en-US" sz="1800">
                <a:ea typeface="宋体" pitchFamily="2" charset="-122"/>
              </a:rPr>
              <a:t>盘面</a:t>
            </a:r>
            <a:r>
              <a:rPr lang="en-US" altLang="zh-CN" sz="1800">
                <a:ea typeface="宋体" pitchFamily="2" charset="-122"/>
              </a:rPr>
              <a:t>/</a:t>
            </a:r>
            <a:r>
              <a:rPr lang="zh-CN" altLang="en-US" sz="1800">
                <a:ea typeface="宋体" pitchFamily="2" charset="-122"/>
              </a:rPr>
              <a:t>盘片</a:t>
            </a:r>
          </a:p>
          <a:p>
            <a:pPr lvl="1" eaLnBrk="1" hangingPunct="1"/>
            <a:r>
              <a:rPr lang="en-US" altLang="zh-CN" sz="1800">
                <a:ea typeface="宋体" pitchFamily="2" charset="-122"/>
              </a:rPr>
              <a:t>5 </a:t>
            </a:r>
            <a:r>
              <a:rPr lang="zh-CN" altLang="en-US" sz="1800">
                <a:ea typeface="宋体" pitchFamily="2" charset="-122"/>
              </a:rPr>
              <a:t>盘片</a:t>
            </a:r>
            <a:r>
              <a:rPr lang="en-US" altLang="zh-CN" sz="1800">
                <a:ea typeface="宋体" pitchFamily="2" charset="-122"/>
              </a:rPr>
              <a:t>/</a:t>
            </a:r>
            <a:r>
              <a:rPr lang="zh-CN" altLang="en-US" sz="1800">
                <a:ea typeface="宋体" pitchFamily="2" charset="-122"/>
              </a:rPr>
              <a:t>磁盘</a:t>
            </a:r>
          </a:p>
          <a:p>
            <a:pPr lvl="1" eaLnBrk="1" hangingPunct="1"/>
            <a:endParaRPr lang="en-US" altLang="zh-CN" sz="1800">
              <a:ea typeface="宋体" pitchFamily="2" charset="-122"/>
            </a:endParaRPr>
          </a:p>
          <a:p>
            <a:pPr eaLnBrk="1" hangingPunct="1">
              <a:buFont typeface="Wingdings 2" pitchFamily="18" charset="2"/>
              <a:buNone/>
            </a:pPr>
            <a:r>
              <a:rPr lang="zh-CN" altLang="en-US" sz="2000">
                <a:ea typeface="宋体" pitchFamily="2" charset="-122"/>
              </a:rPr>
              <a:t>容量 </a:t>
            </a:r>
            <a:r>
              <a:rPr lang="en-US" altLang="zh-CN" sz="2000">
                <a:ea typeface="宋体" pitchFamily="2" charset="-122"/>
              </a:rPr>
              <a:t>= 512 x 300 x 20000 x 2 x 5</a:t>
            </a:r>
          </a:p>
          <a:p>
            <a:pPr eaLnBrk="1" hangingPunct="1">
              <a:buFont typeface="Wingdings 2" pitchFamily="18" charset="2"/>
              <a:buNone/>
            </a:pPr>
            <a:r>
              <a:rPr lang="en-US" altLang="zh-CN" sz="2000">
                <a:ea typeface="宋体" pitchFamily="2" charset="-122"/>
              </a:rPr>
              <a:t>		 = 30,720,000,000</a:t>
            </a:r>
          </a:p>
          <a:p>
            <a:pPr eaLnBrk="1" hangingPunct="1">
              <a:buFont typeface="Wingdings 2" pitchFamily="18" charset="2"/>
              <a:buNone/>
            </a:pPr>
            <a:r>
              <a:rPr lang="en-US" altLang="zh-CN" sz="2000">
                <a:ea typeface="宋体" pitchFamily="2" charset="-122"/>
              </a:rPr>
              <a:t>                = 30.72 GB </a:t>
            </a:r>
          </a:p>
          <a:p>
            <a:pPr lvl="1" eaLnBrk="1" hangingPunct="1"/>
            <a:endParaRPr lang="en-US" altLang="zh-CN" sz="1800">
              <a:ea typeface="宋体" pitchFamily="2" charset="-122"/>
            </a:endParaRPr>
          </a:p>
        </p:txBody>
      </p:sp>
    </p:spTree>
    <p:extLst>
      <p:ext uri="{BB962C8B-B14F-4D97-AF65-F5344CB8AC3E}">
        <p14:creationId xmlns:p14="http://schemas.microsoft.com/office/powerpoint/2010/main" val="7543328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8"/>
          <p:cNvSpPr>
            <a:spLocks noGrp="1" noChangeArrowheads="1"/>
          </p:cNvSpPr>
          <p:nvPr>
            <p:ph type="title"/>
          </p:nvPr>
        </p:nvSpPr>
        <p:spPr>
          <a:xfrm>
            <a:off x="357188" y="434975"/>
            <a:ext cx="7591425" cy="762000"/>
          </a:xfrm>
        </p:spPr>
        <p:txBody>
          <a:bodyPr/>
          <a:lstStyle/>
          <a:p>
            <a:pPr eaLnBrk="1" hangingPunct="1"/>
            <a:r>
              <a:rPr lang="zh-CN" altLang="en-US">
                <a:ea typeface="宋体" pitchFamily="2" charset="-122"/>
              </a:rPr>
              <a:t>磁盘访问时间</a:t>
            </a:r>
          </a:p>
        </p:txBody>
      </p:sp>
      <p:sp>
        <p:nvSpPr>
          <p:cNvPr id="28675" name="Rectangle 1029"/>
          <p:cNvSpPr>
            <a:spLocks noGrp="1" noChangeArrowheads="1"/>
          </p:cNvSpPr>
          <p:nvPr>
            <p:ph type="body" idx="1"/>
          </p:nvPr>
        </p:nvSpPr>
        <p:spPr>
          <a:xfrm>
            <a:off x="396875" y="1362075"/>
            <a:ext cx="8366125" cy="5135563"/>
          </a:xfrm>
        </p:spPr>
        <p:txBody>
          <a:bodyPr/>
          <a:lstStyle/>
          <a:p>
            <a:pPr eaLnBrk="1" hangingPunct="1"/>
            <a:r>
              <a:rPr lang="zh-CN" altLang="en-US">
                <a:ea typeface="宋体" pitchFamily="2" charset="-122"/>
              </a:rPr>
              <a:t>访问某个扇区的平均时间为 </a:t>
            </a:r>
            <a:r>
              <a:rPr lang="en-US" altLang="zh-CN">
                <a:ea typeface="宋体" pitchFamily="2" charset="-122"/>
              </a:rPr>
              <a:t>:</a:t>
            </a:r>
          </a:p>
          <a:p>
            <a:pPr lvl="1" eaLnBrk="1" hangingPunct="1"/>
            <a:r>
              <a:rPr lang="zh-CN" altLang="en-US">
                <a:ea typeface="宋体" pitchFamily="2" charset="-122"/>
              </a:rPr>
              <a:t>访问时间  </a:t>
            </a:r>
            <a:r>
              <a:rPr lang="en-US" altLang="zh-CN">
                <a:ea typeface="宋体" pitchFamily="2" charset="-122"/>
              </a:rPr>
              <a:t>=  </a:t>
            </a:r>
            <a:r>
              <a:rPr lang="zh-CN" altLang="en-US">
                <a:ea typeface="宋体" pitchFamily="2" charset="-122"/>
              </a:rPr>
              <a:t>寻道时间 </a:t>
            </a:r>
            <a:r>
              <a:rPr lang="en-US" altLang="zh-CN">
                <a:ea typeface="宋体" pitchFamily="2" charset="-122"/>
              </a:rPr>
              <a:t>+  </a:t>
            </a:r>
            <a:r>
              <a:rPr lang="zh-CN" altLang="en-US">
                <a:ea typeface="宋体" pitchFamily="2" charset="-122"/>
              </a:rPr>
              <a:t>旋转时间 </a:t>
            </a:r>
            <a:r>
              <a:rPr lang="en-US" altLang="zh-CN">
                <a:ea typeface="宋体" pitchFamily="2" charset="-122"/>
              </a:rPr>
              <a:t>+ </a:t>
            </a:r>
            <a:r>
              <a:rPr lang="zh-CN" altLang="en-US">
                <a:ea typeface="宋体" pitchFamily="2" charset="-122"/>
              </a:rPr>
              <a:t>数据传输时间 </a:t>
            </a:r>
          </a:p>
          <a:p>
            <a:pPr eaLnBrk="1" hangingPunct="1"/>
            <a:r>
              <a:rPr lang="zh-CN" altLang="en-US">
                <a:ea typeface="宋体" pitchFamily="2" charset="-122"/>
              </a:rPr>
              <a:t>寻道时间</a:t>
            </a:r>
          </a:p>
          <a:p>
            <a:pPr lvl="1" eaLnBrk="1" hangingPunct="1"/>
            <a:r>
              <a:rPr lang="zh-CN" altLang="en-US">
                <a:ea typeface="宋体" pitchFamily="2" charset="-122"/>
              </a:rPr>
              <a:t>磁头由一个柱面移动到另一个柱面的时间</a:t>
            </a:r>
          </a:p>
          <a:p>
            <a:pPr lvl="1" eaLnBrk="1" hangingPunct="1"/>
            <a:r>
              <a:rPr lang="zh-CN" altLang="en-US">
                <a:ea typeface="宋体" pitchFamily="2" charset="-122"/>
              </a:rPr>
              <a:t>通常寻道时间为： </a:t>
            </a:r>
            <a:r>
              <a:rPr lang="en-US" altLang="zh-CN">
                <a:ea typeface="宋体" pitchFamily="2" charset="-122"/>
              </a:rPr>
              <a:t>3—9 ms</a:t>
            </a:r>
          </a:p>
          <a:p>
            <a:pPr eaLnBrk="1" hangingPunct="1"/>
            <a:r>
              <a:rPr lang="zh-CN" altLang="en-US">
                <a:ea typeface="宋体" pitchFamily="2" charset="-122"/>
              </a:rPr>
              <a:t>旋转时间</a:t>
            </a:r>
          </a:p>
          <a:p>
            <a:pPr lvl="1" eaLnBrk="1" hangingPunct="1"/>
            <a:r>
              <a:rPr lang="zh-CN" altLang="en-US">
                <a:ea typeface="宋体" pitchFamily="2" charset="-122"/>
              </a:rPr>
              <a:t>经过磁盘旋转，目标扇区到达磁头下的时间</a:t>
            </a:r>
            <a:endParaRPr lang="en-US" altLang="zh-CN">
              <a:ea typeface="宋体" pitchFamily="2" charset="-122"/>
            </a:endParaRPr>
          </a:p>
          <a:p>
            <a:pPr lvl="1" eaLnBrk="1" hangingPunct="1"/>
            <a:r>
              <a:rPr lang="zh-CN" altLang="en-US">
                <a:ea typeface="宋体" pitchFamily="2" charset="-122"/>
              </a:rPr>
              <a:t>最大旋转延迟 </a:t>
            </a:r>
            <a:r>
              <a:rPr lang="en-US" altLang="zh-CN">
                <a:ea typeface="宋体" pitchFamily="2" charset="-122"/>
              </a:rPr>
              <a:t>=  1/RPMs x 60 sec/1 min</a:t>
            </a:r>
          </a:p>
          <a:p>
            <a:pPr lvl="1" eaLnBrk="1" hangingPunct="1"/>
            <a:r>
              <a:rPr lang="zh-CN" altLang="en-US">
                <a:ea typeface="宋体" pitchFamily="2" charset="-122"/>
              </a:rPr>
              <a:t>平均旋转延迟 </a:t>
            </a:r>
            <a:r>
              <a:rPr lang="en-US" altLang="zh-CN">
                <a:ea typeface="宋体" pitchFamily="2" charset="-122"/>
              </a:rPr>
              <a:t>= 0.5 x </a:t>
            </a:r>
            <a:r>
              <a:rPr lang="zh-CN" altLang="en-US">
                <a:ea typeface="宋体" pitchFamily="2" charset="-122"/>
              </a:rPr>
              <a:t>最大旋转延迟</a:t>
            </a:r>
            <a:r>
              <a:rPr lang="en-US" altLang="zh-CN">
                <a:ea typeface="宋体" pitchFamily="2" charset="-122"/>
              </a:rPr>
              <a:t> </a:t>
            </a:r>
          </a:p>
          <a:p>
            <a:pPr lvl="1" eaLnBrk="1" hangingPunct="1"/>
            <a:r>
              <a:rPr lang="zh-CN" altLang="en-US">
                <a:ea typeface="宋体" pitchFamily="2" charset="-122"/>
              </a:rPr>
              <a:t>通常旋转时间 </a:t>
            </a:r>
            <a:r>
              <a:rPr lang="en-US" altLang="zh-CN">
                <a:ea typeface="宋体" pitchFamily="2" charset="-122"/>
              </a:rPr>
              <a:t>= 7200 RPMs</a:t>
            </a:r>
          </a:p>
          <a:p>
            <a:pPr eaLnBrk="1" hangingPunct="1"/>
            <a:r>
              <a:rPr lang="zh-CN" altLang="en-US">
                <a:ea typeface="宋体" pitchFamily="2" charset="-122"/>
              </a:rPr>
              <a:t>数据传输时间</a:t>
            </a:r>
          </a:p>
          <a:p>
            <a:pPr lvl="1" eaLnBrk="1" hangingPunct="1"/>
            <a:r>
              <a:rPr lang="zh-CN" altLang="en-US">
                <a:ea typeface="宋体" pitchFamily="2" charset="-122"/>
              </a:rPr>
              <a:t>传输每个扇区所需时间</a:t>
            </a:r>
          </a:p>
          <a:p>
            <a:pPr lvl="1" eaLnBrk="1" hangingPunct="1"/>
            <a:r>
              <a:rPr lang="zh-CN" altLang="en-US">
                <a:ea typeface="宋体" pitchFamily="2" charset="-122"/>
              </a:rPr>
              <a:t>数据传输时间 </a:t>
            </a:r>
            <a:r>
              <a:rPr lang="en-US" altLang="zh-CN">
                <a:ea typeface="宋体" pitchFamily="2" charset="-122"/>
              </a:rPr>
              <a:t>= 1/RPM x 1/(</a:t>
            </a:r>
            <a:r>
              <a:rPr lang="zh-CN" altLang="en-US">
                <a:ea typeface="宋体" pitchFamily="2" charset="-122"/>
              </a:rPr>
              <a:t>平均扇区数</a:t>
            </a:r>
            <a:r>
              <a:rPr lang="en-US" altLang="zh-CN">
                <a:ea typeface="宋体" pitchFamily="2" charset="-122"/>
              </a:rPr>
              <a:t>/</a:t>
            </a:r>
            <a:r>
              <a:rPr lang="zh-CN" altLang="en-US">
                <a:ea typeface="宋体" pitchFamily="2" charset="-122"/>
              </a:rPr>
              <a:t>磁道</a:t>
            </a:r>
            <a:r>
              <a:rPr lang="en-US" altLang="zh-CN">
                <a:ea typeface="宋体" pitchFamily="2" charset="-122"/>
              </a:rPr>
              <a:t>) x 60 </a:t>
            </a:r>
            <a:r>
              <a:rPr lang="zh-CN" altLang="en-US">
                <a:ea typeface="宋体" pitchFamily="2" charset="-122"/>
              </a:rPr>
              <a:t>秒</a:t>
            </a:r>
            <a:r>
              <a:rPr lang="en-US" altLang="zh-CN">
                <a:ea typeface="宋体" pitchFamily="2" charset="-122"/>
              </a:rPr>
              <a:t>/1 </a:t>
            </a:r>
            <a:r>
              <a:rPr lang="zh-CN" altLang="en-US">
                <a:ea typeface="宋体" pitchFamily="2" charset="-122"/>
              </a:rPr>
              <a:t>分钟</a:t>
            </a:r>
            <a:r>
              <a:rPr lang="en-US" altLang="zh-CN">
                <a:ea typeface="宋体" pitchFamily="2" charset="-122"/>
              </a:rPr>
              <a:t>.</a:t>
            </a:r>
          </a:p>
        </p:txBody>
      </p:sp>
    </p:spTree>
    <p:extLst>
      <p:ext uri="{BB962C8B-B14F-4D97-AF65-F5344CB8AC3E}">
        <p14:creationId xmlns:p14="http://schemas.microsoft.com/office/powerpoint/2010/main" val="21084584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357188" y="434975"/>
            <a:ext cx="8177212" cy="762000"/>
          </a:xfrm>
        </p:spPr>
        <p:txBody>
          <a:bodyPr/>
          <a:lstStyle/>
          <a:p>
            <a:pPr eaLnBrk="1" hangingPunct="1"/>
            <a:r>
              <a:rPr lang="zh-CN" altLang="en-US">
                <a:ea typeface="宋体" pitchFamily="2" charset="-122"/>
              </a:rPr>
              <a:t>局部性</a:t>
            </a:r>
          </a:p>
        </p:txBody>
      </p:sp>
      <p:sp>
        <p:nvSpPr>
          <p:cNvPr id="3" name="Content Placeholder 2"/>
          <p:cNvSpPr>
            <a:spLocks noGrp="1"/>
          </p:cNvSpPr>
          <p:nvPr>
            <p:ph idx="1"/>
          </p:nvPr>
        </p:nvSpPr>
        <p:spPr/>
        <p:txBody>
          <a:bodyPr/>
          <a:lstStyle/>
          <a:p>
            <a:pPr defTabSz="0" eaLnBrk="1" hangingPunct="1">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a:solidFill>
                  <a:srgbClr val="C00000"/>
                </a:solidFill>
                <a:ea typeface="宋体" pitchFamily="2" charset="-122"/>
              </a:rPr>
              <a:t>局部性原理</a:t>
            </a:r>
            <a:r>
              <a:rPr lang="en-US" altLang="zh-CN">
                <a:solidFill>
                  <a:srgbClr val="C00000"/>
                </a:solidFill>
                <a:ea typeface="宋体" pitchFamily="2" charset="-122"/>
              </a:rPr>
              <a:t>:</a:t>
            </a:r>
            <a:r>
              <a:rPr lang="en-US" altLang="zh-CN">
                <a:ea typeface="宋体" pitchFamily="2" charset="-122"/>
              </a:rPr>
              <a:t> </a:t>
            </a:r>
            <a:r>
              <a:rPr lang="zh-CN" altLang="en-US">
                <a:ea typeface="宋体" pitchFamily="2" charset="-122"/>
              </a:rPr>
              <a:t>程序倾向于使用最近一段时间，距离其较近地址的数据和指令。</a:t>
            </a:r>
            <a:endParaRPr lang="en-GB" altLang="zh-CN">
              <a:ea typeface="宋体" pitchFamily="2" charset="-122"/>
            </a:endParaRPr>
          </a:p>
          <a:p>
            <a:pPr defTabSz="0" eaLnBrk="1" hangingPunct="1">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zh-CN">
              <a:solidFill>
                <a:srgbClr val="C00000"/>
              </a:solidFill>
              <a:ea typeface="宋体" pitchFamily="2" charset="-122"/>
            </a:endParaRPr>
          </a:p>
          <a:p>
            <a:pPr defTabSz="0" eaLnBrk="1" hangingPunct="1">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a:solidFill>
                  <a:srgbClr val="C00000"/>
                </a:solidFill>
                <a:ea typeface="宋体" pitchFamily="2" charset="-122"/>
              </a:rPr>
              <a:t>时间局部性</a:t>
            </a:r>
            <a:r>
              <a:rPr lang="en-GB" altLang="zh-CN">
                <a:solidFill>
                  <a:srgbClr val="C00000"/>
                </a:solidFill>
                <a:ea typeface="宋体" pitchFamily="2" charset="-122"/>
              </a:rPr>
              <a:t>:  </a:t>
            </a:r>
          </a:p>
          <a:p>
            <a:pPr lvl="1" defTabSz="0" eaLnBrk="1" hangingPunct="1">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a:ea typeface="宋体" pitchFamily="2" charset="-122"/>
              </a:rPr>
              <a:t>最近被访问的数据或指令</a:t>
            </a:r>
          </a:p>
          <a:p>
            <a:pPr lvl="1" defTabSz="0" eaLnBrk="1" hangingPunct="1">
              <a:buFont typeface="Wingdings" pitchFamily="2" charset="2"/>
              <a:buNone/>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a:ea typeface="宋体" pitchFamily="2" charset="-122"/>
              </a:rPr>
              <a:t>在未来可能还会被访问</a:t>
            </a:r>
          </a:p>
          <a:p>
            <a:pPr defTabSz="0" eaLnBrk="1" hangingPunct="1">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zh-CN">
              <a:solidFill>
                <a:srgbClr val="C00000"/>
              </a:solidFill>
              <a:ea typeface="宋体" pitchFamily="2" charset="-122"/>
            </a:endParaRPr>
          </a:p>
          <a:p>
            <a:pPr defTabSz="0" eaLnBrk="1" hangingPunct="1">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a:solidFill>
                  <a:srgbClr val="C00000"/>
                </a:solidFill>
                <a:ea typeface="宋体" pitchFamily="2" charset="-122"/>
              </a:rPr>
              <a:t>空间局部性</a:t>
            </a:r>
            <a:r>
              <a:rPr lang="en-GB" altLang="zh-CN">
                <a:solidFill>
                  <a:srgbClr val="C00000"/>
                </a:solidFill>
                <a:ea typeface="宋体" pitchFamily="2" charset="-122"/>
              </a:rPr>
              <a:t>:  </a:t>
            </a:r>
          </a:p>
          <a:p>
            <a:pPr lvl="1" defTabSz="0" eaLnBrk="1" hangingPunct="1">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a:ea typeface="宋体" pitchFamily="2" charset="-122"/>
              </a:rPr>
              <a:t>当前访问地址附近的区域在不久</a:t>
            </a:r>
          </a:p>
          <a:p>
            <a:pPr lvl="1" defTabSz="0" eaLnBrk="1" hangingPunct="1">
              <a:buFont typeface="Wingdings" pitchFamily="2" charset="2"/>
              <a:buNone/>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a:ea typeface="宋体" pitchFamily="2" charset="-122"/>
              </a:rPr>
              <a:t>还有可能被访问</a:t>
            </a:r>
          </a:p>
          <a:p>
            <a:pPr defTabSz="0" eaLnBrk="1" hangingPunct="1">
              <a:buFont typeface="Wingdings 2" pitchFamily="18" charset="2"/>
              <a:buNone/>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US">
              <a:ea typeface="宋体" pitchFamily="2" charset="-122"/>
            </a:endParaRPr>
          </a:p>
          <a:p>
            <a:pPr defTabSz="0" eaLnBrk="1" hangingPunct="1">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a:ea typeface="宋体" pitchFamily="2" charset="-122"/>
            </a:endParaRPr>
          </a:p>
        </p:txBody>
      </p:sp>
      <p:sp>
        <p:nvSpPr>
          <p:cNvPr id="4" name="Rectangle 3"/>
          <p:cNvSpPr>
            <a:spLocks noChangeArrowheads="1"/>
          </p:cNvSpPr>
          <p:nvPr/>
        </p:nvSpPr>
        <p:spPr bwMode="auto">
          <a:xfrm>
            <a:off x="6096000" y="3124200"/>
            <a:ext cx="1905000" cy="304800"/>
          </a:xfrm>
          <a:prstGeom prst="rect">
            <a:avLst/>
          </a:prstGeom>
          <a:solidFill>
            <a:schemeClr val="bg1"/>
          </a:solidFill>
          <a:ln w="28575" algn="ctr">
            <a:solidFill>
              <a:schemeClr val="tx1"/>
            </a:solidFill>
            <a:round/>
            <a:headEnd/>
            <a:tailEnd type="triangle" w="med" len="med"/>
          </a:ln>
        </p:spPr>
        <p:txBody>
          <a:bodyPr anchor="ctr" anchorCtr="1"/>
          <a:lstStyle>
            <a:lvl1pPr eaLnBrk="0" hangingPunct="0">
              <a:spcBef>
                <a:spcPct val="20000"/>
              </a:spcBef>
              <a:buClr>
                <a:srgbClr val="990000"/>
              </a:buClr>
              <a:buSzPct val="60000"/>
              <a:buFont typeface="Wingdings 2" pitchFamily="18" charset="2"/>
              <a:buChar char="¢"/>
              <a:defRPr sz="2400" b="1">
                <a:solidFill>
                  <a:schemeClr val="tx1"/>
                </a:solidFill>
                <a:latin typeface="Calibri" pitchFamily="34" charset="0"/>
              </a:defRPr>
            </a:lvl1pPr>
            <a:lvl2pPr marL="742950" indent="-285750" eaLnBrk="0" hangingPunct="0">
              <a:spcBef>
                <a:spcPct val="20000"/>
              </a:spcBef>
              <a:buClr>
                <a:srgbClr val="990000"/>
              </a:buClr>
              <a:buSzPct val="110000"/>
              <a:buFont typeface="Wingdings" pitchFamily="2" charset="2"/>
              <a:buChar char="§"/>
              <a:defRPr sz="2000">
                <a:solidFill>
                  <a:schemeClr val="tx1"/>
                </a:solidFill>
                <a:latin typeface="Calibri" pitchFamily="34" charset="0"/>
              </a:defRPr>
            </a:lvl2pPr>
            <a:lvl3pPr marL="1143000" indent="-228600" eaLnBrk="0" hangingPunct="0">
              <a:spcBef>
                <a:spcPct val="20000"/>
              </a:spcBef>
              <a:buSzPct val="80000"/>
              <a:buFont typeface="Wingdings" pitchFamily="2" charset="2"/>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algn="ctr" fontAlgn="base">
              <a:spcBef>
                <a:spcPct val="0"/>
              </a:spcBef>
              <a:spcAft>
                <a:spcPct val="0"/>
              </a:spcAft>
              <a:buClrTx/>
              <a:buSzTx/>
              <a:buFontTx/>
              <a:buNone/>
            </a:pPr>
            <a:endParaRPr lang="en-US" altLang="zh-CN" sz="1800">
              <a:solidFill>
                <a:srgbClr val="000000"/>
              </a:solidFill>
              <a:ea typeface="宋体" pitchFamily="2" charset="-122"/>
            </a:endParaRPr>
          </a:p>
        </p:txBody>
      </p:sp>
      <p:sp>
        <p:nvSpPr>
          <p:cNvPr id="5" name="Rectangle 4"/>
          <p:cNvSpPr>
            <a:spLocks noChangeArrowheads="1"/>
          </p:cNvSpPr>
          <p:nvPr/>
        </p:nvSpPr>
        <p:spPr bwMode="auto">
          <a:xfrm>
            <a:off x="6489700" y="3124200"/>
            <a:ext cx="381000" cy="304800"/>
          </a:xfrm>
          <a:prstGeom prst="rect">
            <a:avLst/>
          </a:prstGeom>
          <a:solidFill>
            <a:srgbClr val="FF9999"/>
          </a:solidFill>
          <a:ln w="28575" algn="ctr">
            <a:solidFill>
              <a:schemeClr val="tx1"/>
            </a:solidFill>
            <a:round/>
            <a:headEnd/>
            <a:tailEnd type="triangle" w="med" len="med"/>
          </a:ln>
        </p:spPr>
        <p:txBody>
          <a:bodyPr anchor="ctr" anchorCtr="1"/>
          <a:lstStyle>
            <a:lvl1pPr eaLnBrk="0" hangingPunct="0">
              <a:spcBef>
                <a:spcPct val="20000"/>
              </a:spcBef>
              <a:buClr>
                <a:srgbClr val="990000"/>
              </a:buClr>
              <a:buSzPct val="60000"/>
              <a:buFont typeface="Wingdings 2" pitchFamily="18" charset="2"/>
              <a:buChar char="¢"/>
              <a:defRPr sz="2400" b="1">
                <a:solidFill>
                  <a:schemeClr val="tx1"/>
                </a:solidFill>
                <a:latin typeface="Calibri" pitchFamily="34" charset="0"/>
              </a:defRPr>
            </a:lvl1pPr>
            <a:lvl2pPr marL="742950" indent="-285750" eaLnBrk="0" hangingPunct="0">
              <a:spcBef>
                <a:spcPct val="20000"/>
              </a:spcBef>
              <a:buClr>
                <a:srgbClr val="990000"/>
              </a:buClr>
              <a:buSzPct val="110000"/>
              <a:buFont typeface="Wingdings" pitchFamily="2" charset="2"/>
              <a:buChar char="§"/>
              <a:defRPr sz="2000">
                <a:solidFill>
                  <a:schemeClr val="tx1"/>
                </a:solidFill>
                <a:latin typeface="Calibri" pitchFamily="34" charset="0"/>
              </a:defRPr>
            </a:lvl2pPr>
            <a:lvl3pPr marL="1143000" indent="-228600" eaLnBrk="0" hangingPunct="0">
              <a:spcBef>
                <a:spcPct val="20000"/>
              </a:spcBef>
              <a:buSzPct val="80000"/>
              <a:buFont typeface="Wingdings" pitchFamily="2" charset="2"/>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algn="ctr" fontAlgn="base">
              <a:spcBef>
                <a:spcPct val="0"/>
              </a:spcBef>
              <a:spcAft>
                <a:spcPct val="0"/>
              </a:spcAft>
              <a:buClrTx/>
              <a:buSzTx/>
              <a:buFontTx/>
              <a:buNone/>
            </a:pPr>
            <a:endParaRPr lang="en-US" altLang="zh-CN" sz="1800">
              <a:solidFill>
                <a:srgbClr val="000000"/>
              </a:solidFill>
              <a:ea typeface="宋体" pitchFamily="2" charset="-122"/>
            </a:endParaRPr>
          </a:p>
        </p:txBody>
      </p:sp>
      <p:sp>
        <p:nvSpPr>
          <p:cNvPr id="6" name="Freeform 5"/>
          <p:cNvSpPr>
            <a:spLocks/>
          </p:cNvSpPr>
          <p:nvPr/>
        </p:nvSpPr>
        <p:spPr bwMode="auto">
          <a:xfrm>
            <a:off x="6319838" y="2614613"/>
            <a:ext cx="627062" cy="433387"/>
          </a:xfrm>
          <a:custGeom>
            <a:avLst/>
            <a:gdLst>
              <a:gd name="T0" fmla="*/ 289762 w 627844"/>
              <a:gd name="T1" fmla="*/ 432983 h 433589"/>
              <a:gd name="T2" fmla="*/ 45978 w 627844"/>
              <a:gd name="T3" fmla="*/ 72878 h 433589"/>
              <a:gd name="T4" fmla="*/ 565625 w 627844"/>
              <a:gd name="T5" fmla="*/ 60017 h 433589"/>
              <a:gd name="T6" fmla="*/ 405239 w 627844"/>
              <a:gd name="T7" fmla="*/ 432983 h 4335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27844" h="433589">
                <a:moveTo>
                  <a:pt x="290847" y="433589"/>
                </a:moveTo>
                <a:cubicBezTo>
                  <a:pt x="145423" y="284408"/>
                  <a:pt x="0" y="135228"/>
                  <a:pt x="46149" y="72980"/>
                </a:cubicBezTo>
                <a:cubicBezTo>
                  <a:pt x="92298" y="10732"/>
                  <a:pt x="507642" y="0"/>
                  <a:pt x="567743" y="60101"/>
                </a:cubicBezTo>
                <a:cubicBezTo>
                  <a:pt x="627844" y="120202"/>
                  <a:pt x="517300" y="276895"/>
                  <a:pt x="406757" y="433589"/>
                </a:cubicBezTo>
              </a:path>
            </a:pathLst>
          </a:custGeom>
          <a:noFill/>
          <a:ln w="25400" cap="flat" cmpd="sng" algn="ctr">
            <a:solidFill>
              <a:schemeClr val="tx1"/>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nchor="ctr"/>
          <a:lstStyle/>
          <a:p>
            <a:pPr fontAlgn="base">
              <a:spcBef>
                <a:spcPct val="0"/>
              </a:spcBef>
              <a:spcAft>
                <a:spcPct val="0"/>
              </a:spcAft>
            </a:pPr>
            <a:endParaRPr lang="zh-CN" altLang="en-US" sz="2400" b="1">
              <a:solidFill>
                <a:srgbClr val="000000"/>
              </a:solidFill>
              <a:ea typeface="宋体" pitchFamily="2" charset="-122"/>
            </a:endParaRPr>
          </a:p>
        </p:txBody>
      </p:sp>
      <p:sp>
        <p:nvSpPr>
          <p:cNvPr id="7" name="Rectangle 6"/>
          <p:cNvSpPr>
            <a:spLocks noChangeArrowheads="1"/>
          </p:cNvSpPr>
          <p:nvPr/>
        </p:nvSpPr>
        <p:spPr bwMode="auto">
          <a:xfrm>
            <a:off x="6102350" y="4616450"/>
            <a:ext cx="1905000" cy="304800"/>
          </a:xfrm>
          <a:prstGeom prst="rect">
            <a:avLst/>
          </a:prstGeom>
          <a:solidFill>
            <a:schemeClr val="bg1"/>
          </a:solidFill>
          <a:ln w="28575" algn="ctr">
            <a:solidFill>
              <a:schemeClr val="tx1"/>
            </a:solidFill>
            <a:round/>
            <a:headEnd/>
            <a:tailEnd type="triangle" w="med" len="med"/>
          </a:ln>
        </p:spPr>
        <p:txBody>
          <a:bodyPr anchor="ctr" anchorCtr="1"/>
          <a:lstStyle>
            <a:lvl1pPr eaLnBrk="0" hangingPunct="0">
              <a:spcBef>
                <a:spcPct val="20000"/>
              </a:spcBef>
              <a:buClr>
                <a:srgbClr val="990000"/>
              </a:buClr>
              <a:buSzPct val="60000"/>
              <a:buFont typeface="Wingdings 2" pitchFamily="18" charset="2"/>
              <a:buChar char="¢"/>
              <a:defRPr sz="2400" b="1">
                <a:solidFill>
                  <a:schemeClr val="tx1"/>
                </a:solidFill>
                <a:latin typeface="Calibri" pitchFamily="34" charset="0"/>
              </a:defRPr>
            </a:lvl1pPr>
            <a:lvl2pPr marL="742950" indent="-285750" eaLnBrk="0" hangingPunct="0">
              <a:spcBef>
                <a:spcPct val="20000"/>
              </a:spcBef>
              <a:buClr>
                <a:srgbClr val="990000"/>
              </a:buClr>
              <a:buSzPct val="110000"/>
              <a:buFont typeface="Wingdings" pitchFamily="2" charset="2"/>
              <a:buChar char="§"/>
              <a:defRPr sz="2000">
                <a:solidFill>
                  <a:schemeClr val="tx1"/>
                </a:solidFill>
                <a:latin typeface="Calibri" pitchFamily="34" charset="0"/>
              </a:defRPr>
            </a:lvl2pPr>
            <a:lvl3pPr marL="1143000" indent="-228600" eaLnBrk="0" hangingPunct="0">
              <a:spcBef>
                <a:spcPct val="20000"/>
              </a:spcBef>
              <a:buSzPct val="80000"/>
              <a:buFont typeface="Wingdings" pitchFamily="2" charset="2"/>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algn="ctr" fontAlgn="base">
              <a:spcBef>
                <a:spcPct val="0"/>
              </a:spcBef>
              <a:spcAft>
                <a:spcPct val="0"/>
              </a:spcAft>
              <a:buClrTx/>
              <a:buSzTx/>
              <a:buFontTx/>
              <a:buNone/>
            </a:pPr>
            <a:endParaRPr lang="en-US" altLang="zh-CN" sz="1800">
              <a:solidFill>
                <a:srgbClr val="000000"/>
              </a:solidFill>
              <a:ea typeface="宋体" pitchFamily="2" charset="-122"/>
            </a:endParaRPr>
          </a:p>
        </p:txBody>
      </p:sp>
      <p:sp>
        <p:nvSpPr>
          <p:cNvPr id="8" name="Rectangle 7"/>
          <p:cNvSpPr>
            <a:spLocks noChangeArrowheads="1"/>
          </p:cNvSpPr>
          <p:nvPr/>
        </p:nvSpPr>
        <p:spPr bwMode="auto">
          <a:xfrm>
            <a:off x="6496050" y="4616450"/>
            <a:ext cx="381000" cy="304800"/>
          </a:xfrm>
          <a:prstGeom prst="rect">
            <a:avLst/>
          </a:prstGeom>
          <a:solidFill>
            <a:srgbClr val="FF9999"/>
          </a:solidFill>
          <a:ln w="28575" algn="ctr">
            <a:solidFill>
              <a:schemeClr val="tx1"/>
            </a:solidFill>
            <a:round/>
            <a:headEnd/>
            <a:tailEnd type="triangle" w="med" len="med"/>
          </a:ln>
        </p:spPr>
        <p:txBody>
          <a:bodyPr anchor="ctr" anchorCtr="1"/>
          <a:lstStyle>
            <a:lvl1pPr eaLnBrk="0" hangingPunct="0">
              <a:spcBef>
                <a:spcPct val="20000"/>
              </a:spcBef>
              <a:buClr>
                <a:srgbClr val="990000"/>
              </a:buClr>
              <a:buSzPct val="60000"/>
              <a:buFont typeface="Wingdings 2" pitchFamily="18" charset="2"/>
              <a:buChar char="¢"/>
              <a:defRPr sz="2400" b="1">
                <a:solidFill>
                  <a:schemeClr val="tx1"/>
                </a:solidFill>
                <a:latin typeface="Calibri" pitchFamily="34" charset="0"/>
              </a:defRPr>
            </a:lvl1pPr>
            <a:lvl2pPr marL="742950" indent="-285750" eaLnBrk="0" hangingPunct="0">
              <a:spcBef>
                <a:spcPct val="20000"/>
              </a:spcBef>
              <a:buClr>
                <a:srgbClr val="990000"/>
              </a:buClr>
              <a:buSzPct val="110000"/>
              <a:buFont typeface="Wingdings" pitchFamily="2" charset="2"/>
              <a:buChar char="§"/>
              <a:defRPr sz="2000">
                <a:solidFill>
                  <a:schemeClr val="tx1"/>
                </a:solidFill>
                <a:latin typeface="Calibri" pitchFamily="34" charset="0"/>
              </a:defRPr>
            </a:lvl2pPr>
            <a:lvl3pPr marL="1143000" indent="-228600" eaLnBrk="0" hangingPunct="0">
              <a:spcBef>
                <a:spcPct val="20000"/>
              </a:spcBef>
              <a:buSzPct val="80000"/>
              <a:buFont typeface="Wingdings" pitchFamily="2" charset="2"/>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algn="ctr" fontAlgn="base">
              <a:spcBef>
                <a:spcPct val="0"/>
              </a:spcBef>
              <a:spcAft>
                <a:spcPct val="0"/>
              </a:spcAft>
              <a:buClrTx/>
              <a:buSzTx/>
              <a:buFontTx/>
              <a:buNone/>
            </a:pPr>
            <a:endParaRPr lang="en-US" altLang="zh-CN" sz="1800">
              <a:solidFill>
                <a:srgbClr val="000000"/>
              </a:solidFill>
              <a:ea typeface="宋体" pitchFamily="2" charset="-122"/>
            </a:endParaRPr>
          </a:p>
        </p:txBody>
      </p:sp>
      <p:sp>
        <p:nvSpPr>
          <p:cNvPr id="10" name="Rectangle 9"/>
          <p:cNvSpPr>
            <a:spLocks noChangeArrowheads="1"/>
          </p:cNvSpPr>
          <p:nvPr/>
        </p:nvSpPr>
        <p:spPr bwMode="auto">
          <a:xfrm>
            <a:off x="6870700" y="4616450"/>
            <a:ext cx="381000" cy="304800"/>
          </a:xfrm>
          <a:prstGeom prst="rect">
            <a:avLst/>
          </a:prstGeom>
          <a:solidFill>
            <a:srgbClr val="FF9999"/>
          </a:solidFill>
          <a:ln w="28575" algn="ctr">
            <a:solidFill>
              <a:schemeClr val="tx1"/>
            </a:solidFill>
            <a:round/>
            <a:headEnd/>
            <a:tailEnd type="triangle" w="med" len="med"/>
          </a:ln>
        </p:spPr>
        <p:txBody>
          <a:bodyPr anchor="ctr" anchorCtr="1"/>
          <a:lstStyle>
            <a:lvl1pPr eaLnBrk="0" hangingPunct="0">
              <a:spcBef>
                <a:spcPct val="20000"/>
              </a:spcBef>
              <a:buClr>
                <a:srgbClr val="990000"/>
              </a:buClr>
              <a:buSzPct val="60000"/>
              <a:buFont typeface="Wingdings 2" pitchFamily="18" charset="2"/>
              <a:buChar char="¢"/>
              <a:defRPr sz="2400" b="1">
                <a:solidFill>
                  <a:schemeClr val="tx1"/>
                </a:solidFill>
                <a:latin typeface="Calibri" pitchFamily="34" charset="0"/>
              </a:defRPr>
            </a:lvl1pPr>
            <a:lvl2pPr marL="742950" indent="-285750" eaLnBrk="0" hangingPunct="0">
              <a:spcBef>
                <a:spcPct val="20000"/>
              </a:spcBef>
              <a:buClr>
                <a:srgbClr val="990000"/>
              </a:buClr>
              <a:buSzPct val="110000"/>
              <a:buFont typeface="Wingdings" pitchFamily="2" charset="2"/>
              <a:buChar char="§"/>
              <a:defRPr sz="2000">
                <a:solidFill>
                  <a:schemeClr val="tx1"/>
                </a:solidFill>
                <a:latin typeface="Calibri" pitchFamily="34" charset="0"/>
              </a:defRPr>
            </a:lvl2pPr>
            <a:lvl3pPr marL="1143000" indent="-228600" eaLnBrk="0" hangingPunct="0">
              <a:spcBef>
                <a:spcPct val="20000"/>
              </a:spcBef>
              <a:buSzPct val="80000"/>
              <a:buFont typeface="Wingdings" pitchFamily="2" charset="2"/>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algn="ctr" fontAlgn="base">
              <a:spcBef>
                <a:spcPct val="0"/>
              </a:spcBef>
              <a:spcAft>
                <a:spcPct val="0"/>
              </a:spcAft>
              <a:buClrTx/>
              <a:buSzTx/>
              <a:buFontTx/>
              <a:buNone/>
            </a:pPr>
            <a:endParaRPr lang="en-US" altLang="zh-CN" sz="1800">
              <a:solidFill>
                <a:srgbClr val="000000"/>
              </a:solidFill>
              <a:ea typeface="宋体" pitchFamily="2" charset="-122"/>
            </a:endParaRPr>
          </a:p>
        </p:txBody>
      </p:sp>
      <p:sp>
        <p:nvSpPr>
          <p:cNvPr id="11" name="Freeform 10"/>
          <p:cNvSpPr>
            <a:spLocks/>
          </p:cNvSpPr>
          <p:nvPr/>
        </p:nvSpPr>
        <p:spPr bwMode="auto">
          <a:xfrm>
            <a:off x="6416675" y="4186238"/>
            <a:ext cx="841375" cy="360362"/>
          </a:xfrm>
          <a:custGeom>
            <a:avLst/>
            <a:gdLst>
              <a:gd name="T0" fmla="*/ 200662 w 841420"/>
              <a:gd name="T1" fmla="*/ 355537 h 359535"/>
              <a:gd name="T2" fmla="*/ 91210 w 841420"/>
              <a:gd name="T3" fmla="*/ 57274 h 359535"/>
              <a:gd name="T4" fmla="*/ 747928 w 841420"/>
              <a:gd name="T5" fmla="*/ 50791 h 359535"/>
              <a:gd name="T6" fmla="*/ 651351 w 841420"/>
              <a:gd name="T7" fmla="*/ 362022 h 3595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41420" h="359535">
                <a:moveTo>
                  <a:pt x="200695" y="353095"/>
                </a:moveTo>
                <a:cubicBezTo>
                  <a:pt x="100347" y="230209"/>
                  <a:pt x="0" y="107323"/>
                  <a:pt x="91225" y="56881"/>
                </a:cubicBezTo>
                <a:cubicBezTo>
                  <a:pt x="182450" y="6439"/>
                  <a:pt x="654676" y="0"/>
                  <a:pt x="748048" y="50442"/>
                </a:cubicBezTo>
                <a:cubicBezTo>
                  <a:pt x="841420" y="100884"/>
                  <a:pt x="746438" y="230209"/>
                  <a:pt x="651456" y="359535"/>
                </a:cubicBezTo>
              </a:path>
            </a:pathLst>
          </a:custGeom>
          <a:noFill/>
          <a:ln w="25400" cap="flat" cmpd="sng" algn="ctr">
            <a:solidFill>
              <a:schemeClr val="tx1"/>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nchor="ctr"/>
          <a:lstStyle/>
          <a:p>
            <a:pPr fontAlgn="base">
              <a:spcBef>
                <a:spcPct val="0"/>
              </a:spcBef>
              <a:spcAft>
                <a:spcPct val="0"/>
              </a:spcAft>
            </a:pPr>
            <a:endParaRPr lang="zh-CN" altLang="en-US" sz="2400" b="1">
              <a:solidFill>
                <a:srgbClr val="000000"/>
              </a:solidFill>
              <a:ea typeface="宋体" pitchFamily="2" charset="-122"/>
            </a:endParaRPr>
          </a:p>
        </p:txBody>
      </p:sp>
    </p:spTree>
    <p:extLst>
      <p:ext uri="{BB962C8B-B14F-4D97-AF65-F5344CB8AC3E}">
        <p14:creationId xmlns:p14="http://schemas.microsoft.com/office/powerpoint/2010/main" val="6058346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0" grpId="0" animBg="1"/>
      <p:bldP spid="1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p:cNvSpPr>
            <a:spLocks noGrp="1" noChangeArrowheads="1"/>
          </p:cNvSpPr>
          <p:nvPr>
            <p:ph type="title"/>
          </p:nvPr>
        </p:nvSpPr>
        <p:spPr>
          <a:xfrm>
            <a:off x="357188" y="434975"/>
            <a:ext cx="7591425" cy="762000"/>
          </a:xfrm>
        </p:spPr>
        <p:txBody>
          <a:bodyPr/>
          <a:lstStyle/>
          <a:p>
            <a:pPr eaLnBrk="1" hangingPunct="1"/>
            <a:r>
              <a:rPr lang="en-US" altLang="zh-CN">
                <a:ea typeface="宋体" pitchFamily="2" charset="-122"/>
              </a:rPr>
              <a:t>Caches</a:t>
            </a:r>
          </a:p>
        </p:txBody>
      </p:sp>
      <p:sp>
        <p:nvSpPr>
          <p:cNvPr id="45059" name="Rectangle 7"/>
          <p:cNvSpPr>
            <a:spLocks noGrp="1" noChangeArrowheads="1"/>
          </p:cNvSpPr>
          <p:nvPr>
            <p:ph type="body" idx="1"/>
          </p:nvPr>
        </p:nvSpPr>
        <p:spPr>
          <a:xfrm>
            <a:off x="396875" y="1362075"/>
            <a:ext cx="8442325" cy="4972050"/>
          </a:xfrm>
        </p:spPr>
        <p:txBody>
          <a:bodyPr/>
          <a:lstStyle/>
          <a:p>
            <a:pPr eaLnBrk="1" hangingPunct="1"/>
            <a:r>
              <a:rPr lang="en-US" altLang="zh-CN" i="1">
                <a:solidFill>
                  <a:srgbClr val="FF0000"/>
                </a:solidFill>
                <a:ea typeface="宋体" pitchFamily="2" charset="-122"/>
              </a:rPr>
              <a:t>Cache:</a:t>
            </a:r>
            <a:r>
              <a:rPr lang="en-US" altLang="zh-CN" i="1">
                <a:ea typeface="宋体" pitchFamily="2" charset="-122"/>
              </a:rPr>
              <a:t> </a:t>
            </a:r>
            <a:r>
              <a:rPr lang="zh-CN" altLang="en-US">
                <a:ea typeface="宋体" pitchFamily="2" charset="-122"/>
              </a:rPr>
              <a:t>一种更小，速度更快的存储设备。作为更大、更慢存储设备的缓冲区</a:t>
            </a:r>
            <a:r>
              <a:rPr lang="en-US" altLang="zh-CN">
                <a:ea typeface="宋体" pitchFamily="2" charset="-122"/>
              </a:rPr>
              <a:t>. </a:t>
            </a:r>
            <a:r>
              <a:rPr lang="zh-CN" altLang="en-US">
                <a:solidFill>
                  <a:srgbClr val="FF0000"/>
                </a:solidFill>
                <a:ea typeface="宋体" pitchFamily="2" charset="-122"/>
              </a:rPr>
              <a:t>解决</a:t>
            </a:r>
            <a:r>
              <a:rPr lang="en-US" altLang="zh-CN">
                <a:solidFill>
                  <a:srgbClr val="FF0000"/>
                </a:solidFill>
                <a:ea typeface="宋体" pitchFamily="2" charset="-122"/>
              </a:rPr>
              <a:t>CPU</a:t>
            </a:r>
            <a:r>
              <a:rPr lang="zh-CN" altLang="en-US">
                <a:solidFill>
                  <a:srgbClr val="FF0000"/>
                </a:solidFill>
                <a:ea typeface="宋体" pitchFamily="2" charset="-122"/>
              </a:rPr>
              <a:t>与主存之间速度匹配的问题</a:t>
            </a:r>
            <a:endParaRPr lang="en-US" altLang="zh-CN">
              <a:solidFill>
                <a:srgbClr val="FF0000"/>
              </a:solidFill>
              <a:ea typeface="宋体" pitchFamily="2" charset="-122"/>
            </a:endParaRPr>
          </a:p>
          <a:p>
            <a:pPr eaLnBrk="1" hangingPunct="1"/>
            <a:endParaRPr lang="en-US" altLang="zh-CN">
              <a:ea typeface="宋体" pitchFamily="2" charset="-122"/>
            </a:endParaRPr>
          </a:p>
          <a:p>
            <a:pPr eaLnBrk="1" hangingPunct="1"/>
            <a:r>
              <a:rPr lang="zh-CN" altLang="en-US">
                <a:ea typeface="宋体" pitchFamily="2" charset="-122"/>
              </a:rPr>
              <a:t>存储器层次结构的基本思想</a:t>
            </a:r>
            <a:r>
              <a:rPr lang="en-US" altLang="zh-CN">
                <a:ea typeface="宋体" pitchFamily="2" charset="-122"/>
              </a:rPr>
              <a:t>:</a:t>
            </a:r>
          </a:p>
          <a:p>
            <a:pPr lvl="1" eaLnBrk="1" hangingPunct="1"/>
            <a:r>
              <a:rPr lang="zh-CN" altLang="en-US">
                <a:ea typeface="宋体" pitchFamily="2" charset="-122"/>
              </a:rPr>
              <a:t>对于每个</a:t>
            </a:r>
            <a:r>
              <a:rPr lang="en-US" altLang="zh-CN">
                <a:ea typeface="宋体" pitchFamily="2" charset="-122"/>
              </a:rPr>
              <a:t>k</a:t>
            </a:r>
            <a:r>
              <a:rPr lang="zh-CN" altLang="en-US">
                <a:ea typeface="宋体" pitchFamily="2" charset="-122"/>
              </a:rPr>
              <a:t>，位于</a:t>
            </a:r>
            <a:r>
              <a:rPr lang="en-US" altLang="zh-CN">
                <a:ea typeface="宋体" pitchFamily="2" charset="-122"/>
              </a:rPr>
              <a:t>k</a:t>
            </a:r>
            <a:r>
              <a:rPr lang="zh-CN" altLang="en-US">
                <a:ea typeface="宋体" pitchFamily="2" charset="-122"/>
              </a:rPr>
              <a:t>层的更快更小的存储设备作为位于</a:t>
            </a:r>
            <a:r>
              <a:rPr lang="en-US" altLang="zh-CN">
                <a:ea typeface="宋体" pitchFamily="2" charset="-122"/>
              </a:rPr>
              <a:t>k+1</a:t>
            </a:r>
            <a:r>
              <a:rPr lang="zh-CN" altLang="en-US">
                <a:ea typeface="宋体" pitchFamily="2" charset="-122"/>
              </a:rPr>
              <a:t>等的更大更慢的存储设备的缓存</a:t>
            </a:r>
          </a:p>
          <a:p>
            <a:pPr eaLnBrk="1" hangingPunct="1"/>
            <a:r>
              <a:rPr lang="zh-CN" altLang="en-US">
                <a:ea typeface="宋体" pitchFamily="2" charset="-122"/>
              </a:rPr>
              <a:t>为什么存储器层次结构行得通</a:t>
            </a:r>
            <a:r>
              <a:rPr lang="en-US" altLang="zh-CN">
                <a:ea typeface="宋体" pitchFamily="2" charset="-122"/>
              </a:rPr>
              <a:t>?</a:t>
            </a:r>
          </a:p>
          <a:p>
            <a:pPr lvl="1" eaLnBrk="1" hangingPunct="1"/>
            <a:r>
              <a:rPr lang="zh-CN" altLang="en-US">
                <a:ea typeface="宋体" pitchFamily="2" charset="-122"/>
              </a:rPr>
              <a:t>由于局部性原理，程序访问第</a:t>
            </a:r>
            <a:r>
              <a:rPr lang="en-US" altLang="zh-CN">
                <a:ea typeface="宋体" pitchFamily="2" charset="-122"/>
              </a:rPr>
              <a:t>k</a:t>
            </a:r>
            <a:r>
              <a:rPr lang="zh-CN" altLang="en-US">
                <a:ea typeface="宋体" pitchFamily="2" charset="-122"/>
              </a:rPr>
              <a:t>层的数据比第</a:t>
            </a:r>
            <a:r>
              <a:rPr lang="en-US" altLang="zh-CN">
                <a:ea typeface="宋体" pitchFamily="2" charset="-122"/>
              </a:rPr>
              <a:t>k+1</a:t>
            </a:r>
            <a:r>
              <a:rPr lang="zh-CN" altLang="en-US">
                <a:ea typeface="宋体" pitchFamily="2" charset="-122"/>
              </a:rPr>
              <a:t>层的数据要频繁 </a:t>
            </a:r>
          </a:p>
          <a:p>
            <a:pPr lvl="1" eaLnBrk="1" hangingPunct="1"/>
            <a:r>
              <a:rPr lang="zh-CN" altLang="en-US">
                <a:ea typeface="宋体" pitchFamily="2" charset="-122"/>
              </a:rPr>
              <a:t>因此，第</a:t>
            </a:r>
            <a:r>
              <a:rPr lang="en-US" altLang="zh-CN">
                <a:ea typeface="宋体" pitchFamily="2" charset="-122"/>
              </a:rPr>
              <a:t>k+1</a:t>
            </a:r>
            <a:r>
              <a:rPr lang="zh-CN" altLang="en-US">
                <a:ea typeface="宋体" pitchFamily="2" charset="-122"/>
              </a:rPr>
              <a:t>层存储设备更慢且更大、更廉价</a:t>
            </a:r>
            <a:r>
              <a:rPr lang="en-US" altLang="zh-CN">
                <a:ea typeface="宋体" pitchFamily="2" charset="-122"/>
              </a:rPr>
              <a:t>.</a:t>
            </a:r>
          </a:p>
          <a:p>
            <a:pPr eaLnBrk="1" hangingPunct="1"/>
            <a:r>
              <a:rPr lang="zh-CN" altLang="en-US" i="1">
                <a:solidFill>
                  <a:srgbClr val="FF0000"/>
                </a:solidFill>
                <a:ea typeface="宋体" pitchFamily="2" charset="-122"/>
              </a:rPr>
              <a:t>重要观点</a:t>
            </a:r>
            <a:r>
              <a:rPr lang="en-US" altLang="zh-CN" i="1">
                <a:solidFill>
                  <a:srgbClr val="FF0000"/>
                </a:solidFill>
                <a:ea typeface="宋体" pitchFamily="2" charset="-122"/>
              </a:rPr>
              <a:t>:  </a:t>
            </a:r>
            <a:r>
              <a:rPr lang="zh-CN" altLang="en-US">
                <a:ea typeface="宋体" pitchFamily="2" charset="-122"/>
              </a:rPr>
              <a:t>存储器层次结构构建了一个大容量的存储池，像底层存储器一样低廉，而又可以达到顶层存储器的速度。</a:t>
            </a:r>
          </a:p>
          <a:p>
            <a:pPr lvl="1" eaLnBrk="1" hangingPunct="1"/>
            <a:endParaRPr lang="zh-CN" altLang="en-US">
              <a:ea typeface="宋体" pitchFamily="2" charset="-122"/>
            </a:endParaRPr>
          </a:p>
          <a:p>
            <a:pPr eaLnBrk="1" hangingPunct="1"/>
            <a:endParaRPr lang="en-US" altLang="zh-CN">
              <a:ea typeface="宋体" pitchFamily="2" charset="-122"/>
            </a:endParaRPr>
          </a:p>
        </p:txBody>
      </p:sp>
    </p:spTree>
    <p:extLst>
      <p:ext uri="{BB962C8B-B14F-4D97-AF65-F5344CB8AC3E}">
        <p14:creationId xmlns:p14="http://schemas.microsoft.com/office/powerpoint/2010/main" val="1279609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idx="4294967295"/>
          </p:nvPr>
        </p:nvSpPr>
        <p:spPr>
          <a:xfrm>
            <a:off x="457200" y="53975"/>
            <a:ext cx="8229600" cy="660400"/>
          </a:xfrm>
        </p:spPr>
        <p:txBody>
          <a:bodyPr lIns="63500" tIns="25400" rIns="63500" bIns="25400" anchor="t">
            <a:spAutoFit/>
          </a:bodyPr>
          <a:lstStyle/>
          <a:p>
            <a:r>
              <a:rPr lang="en-US" altLang="zh-CN">
                <a:ea typeface="宋体" pitchFamily="2" charset="-122"/>
              </a:rPr>
              <a:t>C</a:t>
            </a:r>
            <a:r>
              <a:rPr lang="zh-CN" altLang="en-US">
                <a:ea typeface="宋体" pitchFamily="2" charset="-122"/>
              </a:rPr>
              <a:t>语言程序中的整数</a:t>
            </a:r>
          </a:p>
        </p:txBody>
      </p:sp>
      <p:graphicFrame>
        <p:nvGraphicFramePr>
          <p:cNvPr id="514051" name="Group 3"/>
          <p:cNvGraphicFramePr>
            <a:graphicFrameLocks noGrp="1"/>
          </p:cNvGraphicFramePr>
          <p:nvPr/>
        </p:nvGraphicFramePr>
        <p:xfrm>
          <a:off x="193675" y="1312863"/>
          <a:ext cx="8794750" cy="3764280"/>
        </p:xfrm>
        <a:graphic>
          <a:graphicData uri="http://schemas.openxmlformats.org/drawingml/2006/table">
            <a:tbl>
              <a:tblPr/>
              <a:tblGrid>
                <a:gridCol w="3751263">
                  <a:extLst>
                    <a:ext uri="{9D8B030D-6E8A-4147-A177-3AD203B41FA5}">
                      <a16:colId xmlns:a16="http://schemas.microsoft.com/office/drawing/2014/main" val="20000"/>
                    </a:ext>
                  </a:extLst>
                </a:gridCol>
                <a:gridCol w="520700">
                  <a:extLst>
                    <a:ext uri="{9D8B030D-6E8A-4147-A177-3AD203B41FA5}">
                      <a16:colId xmlns:a16="http://schemas.microsoft.com/office/drawing/2014/main" val="20001"/>
                    </a:ext>
                  </a:extLst>
                </a:gridCol>
                <a:gridCol w="552450">
                  <a:extLst>
                    <a:ext uri="{9D8B030D-6E8A-4147-A177-3AD203B41FA5}">
                      <a16:colId xmlns:a16="http://schemas.microsoft.com/office/drawing/2014/main" val="20002"/>
                    </a:ext>
                  </a:extLst>
                </a:gridCol>
                <a:gridCol w="3970337">
                  <a:extLst>
                    <a:ext uri="{9D8B030D-6E8A-4147-A177-3AD203B41FA5}">
                      <a16:colId xmlns:a16="http://schemas.microsoft.com/office/drawing/2014/main" val="20003"/>
                    </a:ext>
                  </a:extLst>
                </a:gridCol>
              </a:tblGrid>
              <a:tr h="360363">
                <a:tc>
                  <a:txBody>
                    <a:bodyPr/>
                    <a:lstStyle/>
                    <a:p>
                      <a:pPr marL="203200" marR="0" lvl="0" indent="-2032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黑体" pitchFamily="49" charset="-122"/>
                        </a:rPr>
                        <a:t>关系</a:t>
                      </a:r>
                    </a:p>
                    <a:p>
                      <a:pPr marL="203200" marR="0" lvl="0" indent="-2032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黑体" pitchFamily="49" charset="-122"/>
                        </a:rPr>
                        <a:t>表达式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03200" marR="0" lvl="0" indent="-2032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黑体" pitchFamily="49" charset="-122"/>
                        </a:rPr>
                        <a:t>类</a:t>
                      </a:r>
                    </a:p>
                    <a:p>
                      <a:pPr marL="203200" marR="0" lvl="0" indent="-2032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黑体" pitchFamily="49" charset="-122"/>
                        </a:rPr>
                        <a:t>型</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03200" marR="0" lvl="0" indent="-2032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黑体" pitchFamily="49" charset="-122"/>
                        </a:rPr>
                        <a:t>结</a:t>
                      </a:r>
                    </a:p>
                    <a:p>
                      <a:pPr marL="203200" marR="0" lvl="0" indent="-2032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黑体" pitchFamily="49" charset="-122"/>
                        </a:rPr>
                        <a:t>果</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03200" marR="0" lvl="0" indent="-20320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黑体" pitchFamily="49" charset="-122"/>
                        </a:rPr>
                        <a:t>说明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46388">
                <a:tc>
                  <a:txBody>
                    <a:bodyPr/>
                    <a:lstStyle/>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0 = = 0U</a:t>
                      </a:r>
                      <a:endPar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-1 &lt; 0</a:t>
                      </a:r>
                      <a:endPar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-1 &lt; 0U</a:t>
                      </a:r>
                      <a:endPar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2147483647 &gt; -2147483647 - 1</a:t>
                      </a:r>
                      <a:endPar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2147483647U &gt; -2147483647 - 1</a:t>
                      </a:r>
                      <a:endPar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2147483647 &gt; (int) 2147483648U</a:t>
                      </a:r>
                      <a:endPar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-1 &gt; -2</a:t>
                      </a:r>
                      <a:endPar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(unsigned) -1 &gt; -2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rPr>
                        <a:t>无</a:t>
                      </a:r>
                      <a:endPar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rPr>
                        <a:t>带</a:t>
                      </a:r>
                      <a:endPar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rPr>
                        <a:t>无</a:t>
                      </a:r>
                      <a:endPar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rPr>
                        <a:t>带</a:t>
                      </a:r>
                      <a:endPar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rPr>
                        <a:t>无</a:t>
                      </a:r>
                      <a:endPar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rPr>
                        <a:t>带</a:t>
                      </a:r>
                      <a:endPar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rPr>
                        <a:t>带</a:t>
                      </a:r>
                      <a:endPar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rPr>
                        <a:t>无</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1</a:t>
                      </a:r>
                      <a:endPar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1</a:t>
                      </a:r>
                      <a:endPar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 </a:t>
                      </a:r>
                      <a:r>
                        <a:rPr kumimoji="0" lang="en-US" altLang="zh-CN" sz="2000" b="1" i="0" u="none" strike="noStrike" cap="none" normalizeH="0" baseline="0">
                          <a:ln>
                            <a:noFill/>
                          </a:ln>
                          <a:solidFill>
                            <a:srgbClr val="FF0066"/>
                          </a:solidFill>
                          <a:effectLst/>
                          <a:latin typeface="Times New Roman" pitchFamily="18" charset="0"/>
                          <a:ea typeface="宋体" pitchFamily="2" charset="-122"/>
                        </a:rPr>
                        <a:t>0*</a:t>
                      </a:r>
                      <a:endParaRPr kumimoji="0" lang="en-US" altLang="zh-CN" sz="2000" b="1" i="0" u="none" strike="noStrike" cap="none" normalizeH="0" baseline="0">
                        <a:ln>
                          <a:noFill/>
                        </a:ln>
                        <a:solidFill>
                          <a:srgbClr val="FF0066"/>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1</a:t>
                      </a:r>
                      <a:endPar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 </a:t>
                      </a:r>
                      <a:r>
                        <a:rPr kumimoji="0" lang="en-US" altLang="zh-CN" sz="2000" b="1" i="0" u="none" strike="noStrike" cap="none" normalizeH="0" baseline="0">
                          <a:ln>
                            <a:noFill/>
                          </a:ln>
                          <a:solidFill>
                            <a:srgbClr val="FF0066"/>
                          </a:solidFill>
                          <a:effectLst/>
                          <a:latin typeface="Times New Roman" pitchFamily="18" charset="0"/>
                          <a:ea typeface="宋体" pitchFamily="2" charset="-122"/>
                        </a:rPr>
                        <a:t>0*</a:t>
                      </a:r>
                      <a:endParaRPr kumimoji="0" lang="en-US" altLang="zh-CN" sz="2000" b="1" i="0" u="none" strike="noStrike" cap="none" normalizeH="0" baseline="0">
                        <a:ln>
                          <a:noFill/>
                        </a:ln>
                        <a:solidFill>
                          <a:srgbClr val="FF0066"/>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 </a:t>
                      </a:r>
                      <a:r>
                        <a:rPr kumimoji="0" lang="en-US" altLang="zh-CN" sz="2000" b="1" i="0" u="none" strike="noStrike" cap="none" normalizeH="0" baseline="0">
                          <a:ln>
                            <a:noFill/>
                          </a:ln>
                          <a:solidFill>
                            <a:srgbClr val="FF0066"/>
                          </a:solidFill>
                          <a:effectLst/>
                          <a:latin typeface="Times New Roman" pitchFamily="18" charset="0"/>
                          <a:ea typeface="宋体" pitchFamily="2" charset="-122"/>
                        </a:rPr>
                        <a:t>1*</a:t>
                      </a:r>
                      <a:endParaRPr kumimoji="0" lang="en-US" altLang="zh-CN" sz="2000" b="1" i="0" u="none" strike="noStrike" cap="none" normalizeH="0" baseline="0">
                        <a:ln>
                          <a:noFill/>
                        </a:ln>
                        <a:solidFill>
                          <a:srgbClr val="FF0066"/>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1</a:t>
                      </a:r>
                      <a:endPar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00…0B   =   00…0B</a:t>
                      </a:r>
                      <a:endPar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11…1B (-1)   &lt;   00…0B (0)</a:t>
                      </a:r>
                      <a:endPar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a:ln>
                            <a:noFill/>
                          </a:ln>
                          <a:solidFill>
                            <a:srgbClr val="FF0066"/>
                          </a:solidFill>
                          <a:effectLst/>
                          <a:latin typeface="Times New Roman" pitchFamily="18" charset="0"/>
                          <a:ea typeface="宋体" pitchFamily="2" charset="-122"/>
                        </a:rPr>
                        <a:t>11…1B (2</a:t>
                      </a:r>
                      <a:r>
                        <a:rPr kumimoji="0" lang="en-US" altLang="zh-CN" sz="2000" b="1" i="0" u="none" strike="noStrike" cap="none" normalizeH="0" baseline="30000">
                          <a:ln>
                            <a:noFill/>
                          </a:ln>
                          <a:solidFill>
                            <a:srgbClr val="FF0066"/>
                          </a:solidFill>
                          <a:effectLst/>
                          <a:latin typeface="Times New Roman" pitchFamily="18" charset="0"/>
                          <a:ea typeface="宋体" pitchFamily="2" charset="-122"/>
                        </a:rPr>
                        <a:t>32</a:t>
                      </a:r>
                      <a:r>
                        <a:rPr kumimoji="0" lang="en-US" altLang="zh-CN" sz="2000" b="1" i="0" u="none" strike="noStrike" cap="none" normalizeH="0" baseline="0">
                          <a:ln>
                            <a:noFill/>
                          </a:ln>
                          <a:solidFill>
                            <a:srgbClr val="FF0066"/>
                          </a:solidFill>
                          <a:effectLst/>
                          <a:latin typeface="Times New Roman" pitchFamily="18" charset="0"/>
                          <a:ea typeface="宋体" pitchFamily="2" charset="-122"/>
                        </a:rPr>
                        <a:t>-1)   &gt;   00…0B(0)</a:t>
                      </a:r>
                      <a:endParaRPr kumimoji="0" lang="en-US" altLang="zh-CN" sz="2000" b="1" i="0" u="none" strike="noStrike" cap="none" normalizeH="0" baseline="0">
                        <a:ln>
                          <a:noFill/>
                        </a:ln>
                        <a:solidFill>
                          <a:srgbClr val="FF0066"/>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011…1B (2</a:t>
                      </a:r>
                      <a:r>
                        <a:rPr kumimoji="0" lang="en-US" altLang="zh-CN" sz="2000" b="1" i="0" u="none" strike="noStrike" cap="none" normalizeH="0" baseline="30000">
                          <a:ln>
                            <a:noFill/>
                          </a:ln>
                          <a:solidFill>
                            <a:schemeClr val="tx1"/>
                          </a:solidFill>
                          <a:effectLst/>
                          <a:latin typeface="Times New Roman" pitchFamily="18" charset="0"/>
                          <a:ea typeface="宋体" pitchFamily="2" charset="-122"/>
                        </a:rPr>
                        <a:t>31</a:t>
                      </a:r>
                      <a:r>
                        <a:rPr kumimoji="0" lang="en-US" altLang="zh-CN" sz="2000" b="1" i="0" u="none" strike="noStrike" cap="none" normalizeH="0" baseline="0">
                          <a:ln>
                            <a:noFill/>
                          </a:ln>
                          <a:solidFill>
                            <a:schemeClr val="tx1"/>
                          </a:solidFill>
                          <a:effectLst/>
                          <a:latin typeface="Times New Roman" pitchFamily="18" charset="0"/>
                          <a:ea typeface="宋体" pitchFamily="2" charset="-122"/>
                        </a:rPr>
                        <a:t>-1)   &gt;   100…0B (-2</a:t>
                      </a:r>
                      <a:r>
                        <a:rPr kumimoji="0" lang="en-US" altLang="zh-CN" sz="2000" b="1" i="0" u="none" strike="noStrike" cap="none" normalizeH="0" baseline="30000">
                          <a:ln>
                            <a:noFill/>
                          </a:ln>
                          <a:solidFill>
                            <a:schemeClr val="tx1"/>
                          </a:solidFill>
                          <a:effectLst/>
                          <a:latin typeface="Times New Roman" pitchFamily="18" charset="0"/>
                          <a:ea typeface="宋体" pitchFamily="2" charset="-122"/>
                        </a:rPr>
                        <a:t>31</a:t>
                      </a:r>
                      <a:r>
                        <a:rPr kumimoji="0" lang="en-US" altLang="zh-CN" sz="2000" b="1" i="0" u="none" strike="noStrike" cap="none" normalizeH="0" baseline="0">
                          <a:ln>
                            <a:noFill/>
                          </a:ln>
                          <a:solidFill>
                            <a:schemeClr val="tx1"/>
                          </a:solidFill>
                          <a:effectLst/>
                          <a:latin typeface="Times New Roman" pitchFamily="18" charset="0"/>
                          <a:ea typeface="宋体" pitchFamily="2" charset="-122"/>
                        </a:rPr>
                        <a:t>)</a:t>
                      </a:r>
                      <a:endPar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a:ln>
                            <a:noFill/>
                          </a:ln>
                          <a:solidFill>
                            <a:srgbClr val="FF0066"/>
                          </a:solidFill>
                          <a:effectLst/>
                          <a:latin typeface="Times New Roman" pitchFamily="18" charset="0"/>
                          <a:ea typeface="宋体" pitchFamily="2" charset="-122"/>
                        </a:rPr>
                        <a:t>011…1B (2</a:t>
                      </a:r>
                      <a:r>
                        <a:rPr kumimoji="0" lang="en-US" altLang="zh-CN" sz="2000" b="1" i="0" u="none" strike="noStrike" cap="none" normalizeH="0" baseline="30000">
                          <a:ln>
                            <a:noFill/>
                          </a:ln>
                          <a:solidFill>
                            <a:srgbClr val="FF0066"/>
                          </a:solidFill>
                          <a:effectLst/>
                          <a:latin typeface="Times New Roman" pitchFamily="18" charset="0"/>
                          <a:ea typeface="宋体" pitchFamily="2" charset="-122"/>
                        </a:rPr>
                        <a:t>31</a:t>
                      </a:r>
                      <a:r>
                        <a:rPr kumimoji="0" lang="en-US" altLang="zh-CN" sz="2000" b="1" i="0" u="none" strike="noStrike" cap="none" normalizeH="0" baseline="0">
                          <a:ln>
                            <a:noFill/>
                          </a:ln>
                          <a:solidFill>
                            <a:srgbClr val="FF0066"/>
                          </a:solidFill>
                          <a:effectLst/>
                          <a:latin typeface="Times New Roman" pitchFamily="18" charset="0"/>
                          <a:ea typeface="宋体" pitchFamily="2" charset="-122"/>
                        </a:rPr>
                        <a:t>-1)   &lt;   100…0B(2</a:t>
                      </a:r>
                      <a:r>
                        <a:rPr kumimoji="0" lang="en-US" altLang="zh-CN" sz="2000" b="1" i="0" u="none" strike="noStrike" cap="none" normalizeH="0" baseline="30000">
                          <a:ln>
                            <a:noFill/>
                          </a:ln>
                          <a:solidFill>
                            <a:srgbClr val="FF0066"/>
                          </a:solidFill>
                          <a:effectLst/>
                          <a:latin typeface="Times New Roman" pitchFamily="18" charset="0"/>
                          <a:ea typeface="宋体" pitchFamily="2" charset="-122"/>
                        </a:rPr>
                        <a:t>31</a:t>
                      </a:r>
                      <a:r>
                        <a:rPr kumimoji="0" lang="en-US" altLang="zh-CN" sz="2000" b="1" i="0" u="none" strike="noStrike" cap="none" normalizeH="0" baseline="0">
                          <a:ln>
                            <a:noFill/>
                          </a:ln>
                          <a:solidFill>
                            <a:srgbClr val="FF0066"/>
                          </a:solidFill>
                          <a:effectLst/>
                          <a:latin typeface="Times New Roman" pitchFamily="18" charset="0"/>
                          <a:ea typeface="宋体" pitchFamily="2" charset="-122"/>
                        </a:rPr>
                        <a:t>)</a:t>
                      </a:r>
                      <a:endParaRPr kumimoji="0" lang="en-US" altLang="zh-CN" sz="2000" b="1" i="0" u="none" strike="noStrike" cap="none" normalizeH="0" baseline="0">
                        <a:ln>
                          <a:noFill/>
                        </a:ln>
                        <a:solidFill>
                          <a:srgbClr val="FF0066"/>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a:ln>
                            <a:noFill/>
                          </a:ln>
                          <a:solidFill>
                            <a:srgbClr val="FF0066"/>
                          </a:solidFill>
                          <a:effectLst/>
                          <a:latin typeface="Times New Roman" pitchFamily="18" charset="0"/>
                          <a:ea typeface="宋体" pitchFamily="2" charset="-122"/>
                        </a:rPr>
                        <a:t>011…1B (2</a:t>
                      </a:r>
                      <a:r>
                        <a:rPr kumimoji="0" lang="en-US" altLang="zh-CN" sz="2000" b="1" i="0" u="none" strike="noStrike" cap="none" normalizeH="0" baseline="30000">
                          <a:ln>
                            <a:noFill/>
                          </a:ln>
                          <a:solidFill>
                            <a:srgbClr val="FF0066"/>
                          </a:solidFill>
                          <a:effectLst/>
                          <a:latin typeface="Times New Roman" pitchFamily="18" charset="0"/>
                          <a:ea typeface="宋体" pitchFamily="2" charset="-122"/>
                        </a:rPr>
                        <a:t>31</a:t>
                      </a:r>
                      <a:r>
                        <a:rPr kumimoji="0" lang="en-US" altLang="zh-CN" sz="2000" b="1" i="0" u="none" strike="noStrike" cap="none" normalizeH="0" baseline="0">
                          <a:ln>
                            <a:noFill/>
                          </a:ln>
                          <a:solidFill>
                            <a:srgbClr val="FF0066"/>
                          </a:solidFill>
                          <a:effectLst/>
                          <a:latin typeface="Times New Roman" pitchFamily="18" charset="0"/>
                          <a:ea typeface="宋体" pitchFamily="2" charset="-122"/>
                        </a:rPr>
                        <a:t>-1)   &gt;  100…0B (-2</a:t>
                      </a:r>
                      <a:r>
                        <a:rPr kumimoji="0" lang="en-US" altLang="zh-CN" sz="2000" b="1" i="0" u="none" strike="noStrike" cap="none" normalizeH="0" baseline="30000">
                          <a:ln>
                            <a:noFill/>
                          </a:ln>
                          <a:solidFill>
                            <a:srgbClr val="FF0066"/>
                          </a:solidFill>
                          <a:effectLst/>
                          <a:latin typeface="Times New Roman" pitchFamily="18" charset="0"/>
                          <a:ea typeface="宋体" pitchFamily="2" charset="-122"/>
                        </a:rPr>
                        <a:t>31</a:t>
                      </a:r>
                      <a:r>
                        <a:rPr kumimoji="0" lang="en-US" altLang="zh-CN" sz="2000" b="1" i="0" u="none" strike="noStrike" cap="none" normalizeH="0" baseline="0">
                          <a:ln>
                            <a:noFill/>
                          </a:ln>
                          <a:solidFill>
                            <a:srgbClr val="FF0066"/>
                          </a:solidFill>
                          <a:effectLst/>
                          <a:latin typeface="Times New Roman" pitchFamily="18" charset="0"/>
                          <a:ea typeface="宋体" pitchFamily="2" charset="-122"/>
                        </a:rPr>
                        <a:t>)</a:t>
                      </a:r>
                      <a:endParaRPr kumimoji="0" lang="en-US" altLang="zh-CN" sz="2000" b="1" i="0" u="none" strike="noStrike" cap="none" normalizeH="0" baseline="0">
                        <a:ln>
                          <a:noFill/>
                        </a:ln>
                        <a:solidFill>
                          <a:srgbClr val="FF0066"/>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11…1B (-1)   &gt;   11…10B (-2)</a:t>
                      </a:r>
                      <a:endPar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11…1B (2</a:t>
                      </a:r>
                      <a:r>
                        <a:rPr kumimoji="0" lang="en-US" altLang="zh-CN" sz="2000" b="1" i="0" u="none" strike="noStrike" cap="none" normalizeH="0" baseline="30000">
                          <a:ln>
                            <a:noFill/>
                          </a:ln>
                          <a:solidFill>
                            <a:schemeClr val="tx1"/>
                          </a:solidFill>
                          <a:effectLst/>
                          <a:latin typeface="Times New Roman" pitchFamily="18" charset="0"/>
                          <a:ea typeface="宋体" pitchFamily="2" charset="-122"/>
                        </a:rPr>
                        <a:t>32</a:t>
                      </a:r>
                      <a:r>
                        <a:rPr kumimoji="0" lang="en-US" altLang="zh-CN" sz="2000" b="1" i="0" u="none" strike="noStrike" cap="none" normalizeH="0" baseline="0">
                          <a:ln>
                            <a:noFill/>
                          </a:ln>
                          <a:solidFill>
                            <a:schemeClr val="tx1"/>
                          </a:solidFill>
                          <a:effectLst/>
                          <a:latin typeface="Times New Roman" pitchFamily="18" charset="0"/>
                          <a:ea typeface="宋体" pitchFamily="2" charset="-122"/>
                        </a:rPr>
                        <a:t>-1)   &gt;   11…10B (2</a:t>
                      </a:r>
                      <a:r>
                        <a:rPr kumimoji="0" lang="en-US" altLang="zh-CN" sz="2000" b="1" i="0" u="none" strike="noStrike" cap="none" normalizeH="0" baseline="30000">
                          <a:ln>
                            <a:noFill/>
                          </a:ln>
                          <a:solidFill>
                            <a:schemeClr val="tx1"/>
                          </a:solidFill>
                          <a:effectLst/>
                          <a:latin typeface="Times New Roman" pitchFamily="18" charset="0"/>
                          <a:ea typeface="宋体" pitchFamily="2" charset="-122"/>
                        </a:rPr>
                        <a:t>32</a:t>
                      </a:r>
                      <a:r>
                        <a:rPr kumimoji="0" lang="en-US" altLang="zh-CN" sz="2000" b="1" i="0" u="none" strike="noStrike" cap="none" normalizeH="0" baseline="0">
                          <a:ln>
                            <a:noFill/>
                          </a:ln>
                          <a:solidFill>
                            <a:schemeClr val="tx1"/>
                          </a:solidFill>
                          <a:effectLst/>
                          <a:latin typeface="Times New Roman" pitchFamily="18" charset="0"/>
                          <a:ea typeface="宋体" pitchFamily="2"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14068" name="Rectangle 20"/>
          <p:cNvSpPr>
            <a:spLocks noChangeArrowheads="1"/>
          </p:cNvSpPr>
          <p:nvPr/>
        </p:nvSpPr>
        <p:spPr bwMode="auto">
          <a:xfrm>
            <a:off x="0" y="2898775"/>
            <a:ext cx="184150" cy="457200"/>
          </a:xfrm>
          <a:prstGeom prst="rect">
            <a:avLst/>
          </a:prstGeom>
          <a:noFill/>
          <a:ln w="12700">
            <a:noFill/>
            <a:miter lim="800000"/>
            <a:headEnd/>
            <a:tailEnd/>
          </a:ln>
        </p:spPr>
        <p:txBody>
          <a:bodyPr wrap="none" anchor="ctr">
            <a:spAutoFit/>
          </a:bodyPr>
          <a:lstStyle/>
          <a:p>
            <a:pPr eaLnBrk="0" fontAlgn="base" hangingPunct="0">
              <a:spcBef>
                <a:spcPct val="0"/>
              </a:spcBef>
              <a:spcAft>
                <a:spcPct val="0"/>
              </a:spcAft>
            </a:pPr>
            <a:endParaRPr lang="zh-CN" altLang="en-US" sz="2400">
              <a:solidFill>
                <a:srgbClr val="000000"/>
              </a:solidFill>
              <a:latin typeface="Times New Roman" pitchFamily="18" charset="0"/>
            </a:endParaRPr>
          </a:p>
        </p:txBody>
      </p:sp>
      <p:sp>
        <p:nvSpPr>
          <p:cNvPr id="514069" name="Text Box 37"/>
          <p:cNvSpPr txBox="1">
            <a:spLocks noChangeArrowheads="1"/>
          </p:cNvSpPr>
          <p:nvPr/>
        </p:nvSpPr>
        <p:spPr bwMode="auto">
          <a:xfrm>
            <a:off x="1006475" y="5513388"/>
            <a:ext cx="5648325" cy="519112"/>
          </a:xfrm>
          <a:prstGeom prst="rect">
            <a:avLst/>
          </a:prstGeom>
          <a:noFill/>
          <a:ln w="12700">
            <a:noFill/>
            <a:miter lim="800000"/>
            <a:headEnd/>
            <a:tailEnd/>
          </a:ln>
        </p:spPr>
        <p:txBody>
          <a:bodyPr>
            <a:spAutoFit/>
          </a:bodyPr>
          <a:lstStyle/>
          <a:p>
            <a:pPr eaLnBrk="0" fontAlgn="base" hangingPunct="0">
              <a:spcBef>
                <a:spcPct val="50000"/>
              </a:spcBef>
              <a:spcAft>
                <a:spcPct val="0"/>
              </a:spcAft>
            </a:pPr>
            <a:r>
              <a:rPr lang="zh-CN" altLang="en-US" sz="2800" b="1">
                <a:solidFill>
                  <a:srgbClr val="CC0000"/>
                </a:solidFill>
                <a:latin typeface="黑体" pitchFamily="49" charset="-122"/>
                <a:ea typeface="黑体" pitchFamily="49" charset="-122"/>
              </a:rPr>
              <a:t>带*的结果与常规预想的相反！</a:t>
            </a:r>
            <a:endParaRPr lang="en-US" altLang="zh-CN" sz="2800" b="1">
              <a:solidFill>
                <a:srgbClr val="CC0000"/>
              </a:solidFill>
              <a:latin typeface="黑体" pitchFamily="49" charset="-122"/>
              <a:ea typeface="黑体" pitchFamily="49" charset="-122"/>
            </a:endParaRPr>
          </a:p>
        </p:txBody>
      </p:sp>
      <p:sp>
        <p:nvSpPr>
          <p:cNvPr id="514070" name="Line 22"/>
          <p:cNvSpPr>
            <a:spLocks noChangeShapeType="1"/>
          </p:cNvSpPr>
          <p:nvPr/>
        </p:nvSpPr>
        <p:spPr bwMode="auto">
          <a:xfrm>
            <a:off x="203200" y="2409825"/>
            <a:ext cx="8766175" cy="0"/>
          </a:xfrm>
          <a:prstGeom prst="line">
            <a:avLst/>
          </a:prstGeom>
          <a:noFill/>
          <a:ln w="12700">
            <a:solidFill>
              <a:srgbClr val="000000"/>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514071" name="Line 23"/>
          <p:cNvSpPr>
            <a:spLocks noChangeShapeType="1"/>
          </p:cNvSpPr>
          <p:nvPr/>
        </p:nvSpPr>
        <p:spPr bwMode="auto">
          <a:xfrm>
            <a:off x="204788" y="2782888"/>
            <a:ext cx="8766175" cy="0"/>
          </a:xfrm>
          <a:prstGeom prst="line">
            <a:avLst/>
          </a:prstGeom>
          <a:noFill/>
          <a:ln w="12700">
            <a:solidFill>
              <a:srgbClr val="000000"/>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514072" name="Line 24"/>
          <p:cNvSpPr>
            <a:spLocks noChangeShapeType="1"/>
          </p:cNvSpPr>
          <p:nvPr/>
        </p:nvSpPr>
        <p:spPr bwMode="auto">
          <a:xfrm>
            <a:off x="204788" y="3154363"/>
            <a:ext cx="8766175" cy="0"/>
          </a:xfrm>
          <a:prstGeom prst="line">
            <a:avLst/>
          </a:prstGeom>
          <a:noFill/>
          <a:ln w="12700">
            <a:solidFill>
              <a:srgbClr val="000000"/>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514073" name="Line 25"/>
          <p:cNvSpPr>
            <a:spLocks noChangeShapeType="1"/>
          </p:cNvSpPr>
          <p:nvPr/>
        </p:nvSpPr>
        <p:spPr bwMode="auto">
          <a:xfrm>
            <a:off x="204788" y="3554413"/>
            <a:ext cx="8766175" cy="0"/>
          </a:xfrm>
          <a:prstGeom prst="line">
            <a:avLst/>
          </a:prstGeom>
          <a:noFill/>
          <a:ln w="12700">
            <a:solidFill>
              <a:srgbClr val="000000"/>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514074" name="Line 26"/>
          <p:cNvSpPr>
            <a:spLocks noChangeShapeType="1"/>
          </p:cNvSpPr>
          <p:nvPr/>
        </p:nvSpPr>
        <p:spPr bwMode="auto">
          <a:xfrm>
            <a:off x="176213" y="3925888"/>
            <a:ext cx="8766175" cy="0"/>
          </a:xfrm>
          <a:prstGeom prst="line">
            <a:avLst/>
          </a:prstGeom>
          <a:noFill/>
          <a:ln w="12700">
            <a:solidFill>
              <a:srgbClr val="000000"/>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514075" name="Line 27"/>
          <p:cNvSpPr>
            <a:spLocks noChangeShapeType="1"/>
          </p:cNvSpPr>
          <p:nvPr/>
        </p:nvSpPr>
        <p:spPr bwMode="auto">
          <a:xfrm>
            <a:off x="204788" y="4325938"/>
            <a:ext cx="8766175" cy="0"/>
          </a:xfrm>
          <a:prstGeom prst="line">
            <a:avLst/>
          </a:prstGeom>
          <a:noFill/>
          <a:ln w="12700">
            <a:solidFill>
              <a:srgbClr val="000000"/>
            </a:solidFill>
            <a:round/>
            <a:headEnd/>
            <a:tailEnd/>
          </a:ln>
          <a:effectLst/>
        </p:spPr>
        <p:txBody>
          <a:bodyPr/>
          <a:lstStyle/>
          <a:p>
            <a:pPr fontAlgn="base">
              <a:spcBef>
                <a:spcPct val="0"/>
              </a:spcBef>
              <a:spcAft>
                <a:spcPct val="0"/>
              </a:spcAft>
            </a:pPr>
            <a:endParaRPr lang="zh-CN" altLang="en-US">
              <a:solidFill>
                <a:srgbClr val="000000"/>
              </a:solidFill>
            </a:endParaRPr>
          </a:p>
        </p:txBody>
      </p:sp>
      <p:sp>
        <p:nvSpPr>
          <p:cNvPr id="514076" name="Line 28"/>
          <p:cNvSpPr>
            <a:spLocks noChangeShapeType="1"/>
          </p:cNvSpPr>
          <p:nvPr/>
        </p:nvSpPr>
        <p:spPr bwMode="auto">
          <a:xfrm>
            <a:off x="204788" y="4697413"/>
            <a:ext cx="8766175" cy="0"/>
          </a:xfrm>
          <a:prstGeom prst="line">
            <a:avLst/>
          </a:prstGeom>
          <a:noFill/>
          <a:ln w="12700">
            <a:solidFill>
              <a:srgbClr val="000000"/>
            </a:solidFill>
            <a:round/>
            <a:headEnd/>
            <a:tailEnd/>
          </a:ln>
          <a:effectLst/>
        </p:spPr>
        <p:txBody>
          <a:bodyPr/>
          <a:lstStyle/>
          <a:p>
            <a:pPr fontAlgn="base">
              <a:spcBef>
                <a:spcPct val="0"/>
              </a:spcBef>
              <a:spcAft>
                <a:spcPct val="0"/>
              </a:spcAft>
            </a:pPr>
            <a:endParaRPr lang="zh-CN" altLang="en-US">
              <a:solidFill>
                <a:srgbClr val="000000"/>
              </a:solidFill>
            </a:endParaRPr>
          </a:p>
        </p:txBody>
      </p:sp>
    </p:spTree>
    <p:extLst>
      <p:ext uri="{BB962C8B-B14F-4D97-AF65-F5344CB8AC3E}">
        <p14:creationId xmlns:p14="http://schemas.microsoft.com/office/powerpoint/2010/main" val="14641621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95288" y="404813"/>
            <a:ext cx="8207375" cy="685800"/>
          </a:xfrm>
        </p:spPr>
        <p:txBody>
          <a:bodyPr/>
          <a:lstStyle/>
          <a:p>
            <a:pPr eaLnBrk="1" hangingPunct="1"/>
            <a:r>
              <a:rPr lang="zh-CN" altLang="en-US" sz="3200">
                <a:latin typeface="Arial" pitchFamily="34" charset="0"/>
                <a:ea typeface="黑体" pitchFamily="49" charset="-122"/>
              </a:rPr>
              <a:t>高速缓冲存储器</a:t>
            </a:r>
            <a:r>
              <a:rPr lang="en-US" altLang="zh-CN" sz="3200">
                <a:latin typeface="Arial" pitchFamily="34" charset="0"/>
                <a:ea typeface="黑体" pitchFamily="49" charset="-122"/>
              </a:rPr>
              <a:t>(CACHE)</a:t>
            </a:r>
            <a:r>
              <a:rPr lang="zh-CN" altLang="en-US" sz="3200">
                <a:latin typeface="Arial" pitchFamily="34" charset="0"/>
                <a:ea typeface="黑体" pitchFamily="49" charset="-122"/>
              </a:rPr>
              <a:t>的运行原理</a:t>
            </a:r>
          </a:p>
        </p:txBody>
      </p:sp>
      <p:sp>
        <p:nvSpPr>
          <p:cNvPr id="9219" name="Rectangle 3"/>
          <p:cNvSpPr>
            <a:spLocks noGrp="1" noChangeArrowheads="1"/>
          </p:cNvSpPr>
          <p:nvPr>
            <p:ph type="body" idx="1"/>
          </p:nvPr>
        </p:nvSpPr>
        <p:spPr>
          <a:xfrm>
            <a:off x="468313" y="1268413"/>
            <a:ext cx="8134350" cy="5046662"/>
          </a:xfrm>
        </p:spPr>
        <p:txBody>
          <a:bodyPr/>
          <a:lstStyle/>
          <a:p>
            <a:pPr marL="282575" indent="-282575" eaLnBrk="1" hangingPunct="1"/>
            <a:r>
              <a:rPr lang="zh-CN" altLang="en-US" sz="2800">
                <a:solidFill>
                  <a:schemeClr val="hlink"/>
                </a:solidFill>
                <a:ea typeface="宋体" pitchFamily="2" charset="-122"/>
              </a:rPr>
              <a:t>用途：</a:t>
            </a:r>
            <a:r>
              <a:rPr lang="zh-CN" altLang="en-US" sz="2800">
                <a:ea typeface="宋体" pitchFamily="2" charset="-122"/>
              </a:rPr>
              <a:t>设置在 </a:t>
            </a:r>
            <a:r>
              <a:rPr lang="en-US" altLang="zh-CN" sz="2800">
                <a:ea typeface="宋体" pitchFamily="2" charset="-122"/>
              </a:rPr>
              <a:t>CPU </a:t>
            </a:r>
            <a:r>
              <a:rPr lang="zh-CN" altLang="en-US" sz="2800">
                <a:ea typeface="宋体" pitchFamily="2" charset="-122"/>
              </a:rPr>
              <a:t>和 主存储器之间，完成高速与 </a:t>
            </a:r>
            <a:r>
              <a:rPr lang="en-US" altLang="zh-CN" sz="2800">
                <a:ea typeface="宋体" pitchFamily="2" charset="-122"/>
              </a:rPr>
              <a:t>CPU </a:t>
            </a:r>
            <a:r>
              <a:rPr lang="zh-CN" altLang="en-US" sz="2800">
                <a:ea typeface="宋体" pitchFamily="2" charset="-122"/>
              </a:rPr>
              <a:t>交换信息，</a:t>
            </a:r>
            <a:r>
              <a:rPr lang="zh-CN" altLang="en-US" sz="2800">
                <a:latin typeface="Arial" pitchFamily="34" charset="0"/>
                <a:ea typeface="黑体" pitchFamily="49" charset="-122"/>
              </a:rPr>
              <a:t>尽量避免 </a:t>
            </a:r>
            <a:r>
              <a:rPr lang="en-US" altLang="zh-CN" sz="2800">
                <a:latin typeface="Arial" pitchFamily="34" charset="0"/>
                <a:ea typeface="黑体" pitchFamily="49" charset="-122"/>
              </a:rPr>
              <a:t>CPU</a:t>
            </a:r>
            <a:r>
              <a:rPr lang="zh-CN" altLang="en-US" sz="2800">
                <a:latin typeface="Arial" pitchFamily="34" charset="0"/>
                <a:ea typeface="黑体" pitchFamily="49" charset="-122"/>
              </a:rPr>
              <a:t>不必要地多次直接访问慢速的主存储器</a:t>
            </a:r>
            <a:r>
              <a:rPr lang="zh-CN" altLang="en-US" sz="2800">
                <a:ea typeface="宋体" pitchFamily="2" charset="-122"/>
              </a:rPr>
              <a:t>，从而提高计算机系统的运行效率。</a:t>
            </a:r>
          </a:p>
          <a:p>
            <a:pPr marL="282575" indent="-282575" eaLnBrk="1" hangingPunct="1"/>
            <a:r>
              <a:rPr lang="zh-CN" altLang="en-US" sz="2800">
                <a:solidFill>
                  <a:schemeClr val="hlink"/>
                </a:solidFill>
                <a:ea typeface="宋体" pitchFamily="2" charset="-122"/>
              </a:rPr>
              <a:t>实现：</a:t>
            </a:r>
            <a:r>
              <a:rPr lang="zh-CN" altLang="en-US" sz="2800">
                <a:ea typeface="宋体" pitchFamily="2" charset="-122"/>
              </a:rPr>
              <a:t>这是一个</a:t>
            </a:r>
            <a:r>
              <a:rPr lang="zh-CN" altLang="en-US" sz="2800">
                <a:solidFill>
                  <a:schemeClr val="accent2"/>
                </a:solidFill>
                <a:ea typeface="黑体" pitchFamily="49" charset="-122"/>
              </a:rPr>
              <a:t>存储容量很小</a:t>
            </a:r>
            <a:r>
              <a:rPr lang="zh-CN" altLang="en-US" sz="2800">
                <a:ea typeface="宋体" pitchFamily="2" charset="-122"/>
              </a:rPr>
              <a:t>，但</a:t>
            </a:r>
            <a:r>
              <a:rPr lang="zh-CN" altLang="en-US" sz="2800">
                <a:ea typeface="黑体" pitchFamily="49" charset="-122"/>
              </a:rPr>
              <a:t>读写速度更快</a:t>
            </a:r>
            <a:r>
              <a:rPr lang="zh-CN" altLang="en-US" sz="2800">
                <a:ea typeface="宋体" pitchFamily="2" charset="-122"/>
              </a:rPr>
              <a:t>的，以</a:t>
            </a:r>
            <a:r>
              <a:rPr lang="zh-CN" altLang="en-US" sz="2800">
                <a:solidFill>
                  <a:schemeClr val="accent2"/>
                </a:solidFill>
                <a:ea typeface="黑体" pitchFamily="49" charset="-122"/>
              </a:rPr>
              <a:t>关联存储器方式</a:t>
            </a:r>
            <a:r>
              <a:rPr lang="zh-CN" altLang="en-US" sz="2800">
                <a:ea typeface="宋体" pitchFamily="2" charset="-122"/>
              </a:rPr>
              <a:t>运行、用</a:t>
            </a:r>
            <a:r>
              <a:rPr lang="zh-CN" altLang="en-US" sz="2800">
                <a:solidFill>
                  <a:schemeClr val="accent2"/>
                </a:solidFill>
                <a:ea typeface="黑体" pitchFamily="49" charset="-122"/>
              </a:rPr>
              <a:t>静态存储器</a:t>
            </a:r>
            <a:r>
              <a:rPr lang="zh-CN" altLang="en-US" sz="2800">
                <a:ea typeface="宋体" pitchFamily="2" charset="-122"/>
              </a:rPr>
              <a:t>芯片实现的存储器系统。</a:t>
            </a:r>
          </a:p>
          <a:p>
            <a:pPr marL="282575" indent="-282575" eaLnBrk="1" hangingPunct="1"/>
            <a:r>
              <a:rPr lang="zh-CN" altLang="en-US" sz="2800">
                <a:solidFill>
                  <a:schemeClr val="hlink"/>
                </a:solidFill>
                <a:ea typeface="宋体" pitchFamily="2" charset="-122"/>
              </a:rPr>
              <a:t>要求：</a:t>
            </a:r>
            <a:r>
              <a:rPr lang="zh-CN" altLang="en-US" sz="2800">
                <a:ea typeface="宋体" pitchFamily="2" charset="-122"/>
              </a:rPr>
              <a:t>有</a:t>
            </a:r>
            <a:r>
              <a:rPr lang="zh-CN" altLang="en-US" sz="2800">
                <a:solidFill>
                  <a:schemeClr val="accent2"/>
                </a:solidFill>
                <a:ea typeface="黑体" pitchFamily="49" charset="-122"/>
              </a:rPr>
              <a:t>足够高的命中率</a:t>
            </a:r>
            <a:r>
              <a:rPr lang="zh-CN" altLang="en-US" sz="2800">
                <a:ea typeface="宋体" pitchFamily="2" charset="-122"/>
              </a:rPr>
              <a:t>，既当 </a:t>
            </a:r>
            <a:r>
              <a:rPr lang="en-US" altLang="zh-CN" sz="2800">
                <a:ea typeface="宋体" pitchFamily="2" charset="-122"/>
              </a:rPr>
              <a:t>CPU</a:t>
            </a:r>
            <a:r>
              <a:rPr lang="zh-CN" altLang="en-US" sz="2800">
                <a:ea typeface="宋体" pitchFamily="2" charset="-122"/>
              </a:rPr>
              <a:t>需用主存中的数据时，多数情况可以直接从</a:t>
            </a:r>
            <a:r>
              <a:rPr lang="en-US" altLang="zh-CN" sz="2800">
                <a:ea typeface="宋体" pitchFamily="2" charset="-122"/>
              </a:rPr>
              <a:t>CACHE</a:t>
            </a:r>
            <a:r>
              <a:rPr lang="zh-CN" altLang="en-US" sz="2800">
                <a:ea typeface="宋体" pitchFamily="2" charset="-122"/>
              </a:rPr>
              <a:t>中得到，称二者之比为命中率。</a:t>
            </a:r>
          </a:p>
        </p:txBody>
      </p:sp>
    </p:spTree>
    <p:extLst>
      <p:ext uri="{BB962C8B-B14F-4D97-AF65-F5344CB8AC3E}">
        <p14:creationId xmlns:p14="http://schemas.microsoft.com/office/powerpoint/2010/main" val="2555618606"/>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09600" y="304800"/>
            <a:ext cx="7772400" cy="838200"/>
          </a:xfrm>
        </p:spPr>
        <p:txBody>
          <a:bodyPr/>
          <a:lstStyle/>
          <a:p>
            <a:pPr eaLnBrk="1" hangingPunct="1"/>
            <a:r>
              <a:rPr lang="en-US" altLang="zh-CN">
                <a:ea typeface="宋体" pitchFamily="2" charset="-122"/>
              </a:rPr>
              <a:t>Cache</a:t>
            </a:r>
            <a:r>
              <a:rPr lang="zh-CN" altLang="en-US">
                <a:ea typeface="宋体" pitchFamily="2" charset="-122"/>
              </a:rPr>
              <a:t>的几个参数</a:t>
            </a:r>
          </a:p>
        </p:txBody>
      </p:sp>
      <p:sp>
        <p:nvSpPr>
          <p:cNvPr id="11267" name="Rectangle 3"/>
          <p:cNvSpPr>
            <a:spLocks noGrp="1" noChangeArrowheads="1"/>
          </p:cNvSpPr>
          <p:nvPr>
            <p:ph type="body" idx="1"/>
          </p:nvPr>
        </p:nvSpPr>
        <p:spPr>
          <a:xfrm>
            <a:off x="685800" y="1371600"/>
            <a:ext cx="7772400" cy="4724400"/>
          </a:xfrm>
        </p:spPr>
        <p:txBody>
          <a:bodyPr/>
          <a:lstStyle/>
          <a:p>
            <a:pPr eaLnBrk="1" hangingPunct="1"/>
            <a:r>
              <a:rPr lang="zh-CN" altLang="en-US" sz="2800">
                <a:ea typeface="宋体" pitchFamily="2" charset="-122"/>
              </a:rPr>
              <a:t>块（</a:t>
            </a:r>
            <a:r>
              <a:rPr lang="en-US" altLang="zh-CN" sz="2800">
                <a:ea typeface="宋体" pitchFamily="2" charset="-122"/>
              </a:rPr>
              <a:t>Line</a:t>
            </a:r>
            <a:r>
              <a:rPr lang="zh-CN" altLang="en-US" sz="2800">
                <a:ea typeface="宋体" pitchFamily="2" charset="-122"/>
              </a:rPr>
              <a:t>）：数据交换的最小单位</a:t>
            </a:r>
          </a:p>
          <a:p>
            <a:pPr eaLnBrk="1" hangingPunct="1"/>
            <a:r>
              <a:rPr lang="zh-CN" altLang="en-US" sz="2800">
                <a:ea typeface="宋体" pitchFamily="2" charset="-122"/>
              </a:rPr>
              <a:t>命中（</a:t>
            </a:r>
            <a:r>
              <a:rPr lang="en-US" altLang="zh-CN" sz="2800">
                <a:ea typeface="宋体" pitchFamily="2" charset="-122"/>
              </a:rPr>
              <a:t>Hit</a:t>
            </a:r>
            <a:r>
              <a:rPr lang="zh-CN" altLang="en-US" sz="2800">
                <a:ea typeface="宋体" pitchFamily="2" charset="-122"/>
              </a:rPr>
              <a:t>）：在较高层次中发现要访问的内容</a:t>
            </a:r>
          </a:p>
          <a:p>
            <a:pPr lvl="1" eaLnBrk="1" hangingPunct="1"/>
            <a:r>
              <a:rPr lang="zh-CN" altLang="en-US" sz="2400">
                <a:ea typeface="宋体" pitchFamily="2" charset="-122"/>
              </a:rPr>
              <a:t>命中率（</a:t>
            </a:r>
            <a:r>
              <a:rPr lang="en-US" altLang="zh-CN" sz="2400">
                <a:ea typeface="宋体" pitchFamily="2" charset="-122"/>
              </a:rPr>
              <a:t>Hit Rate</a:t>
            </a:r>
            <a:r>
              <a:rPr lang="zh-CN" altLang="en-US" sz="2400">
                <a:ea typeface="宋体" pitchFamily="2" charset="-122"/>
              </a:rPr>
              <a:t>）：命中次数</a:t>
            </a:r>
            <a:r>
              <a:rPr lang="en-US" altLang="zh-CN" sz="2400">
                <a:ea typeface="宋体" pitchFamily="2" charset="-122"/>
              </a:rPr>
              <a:t>/</a:t>
            </a:r>
            <a:r>
              <a:rPr lang="zh-CN" altLang="en-US" sz="2400">
                <a:ea typeface="宋体" pitchFamily="2" charset="-122"/>
              </a:rPr>
              <a:t>访问次数</a:t>
            </a:r>
          </a:p>
          <a:p>
            <a:pPr lvl="1" eaLnBrk="1" hangingPunct="1"/>
            <a:r>
              <a:rPr lang="zh-CN" altLang="en-US" sz="2400">
                <a:ea typeface="宋体" pitchFamily="2" charset="-122"/>
              </a:rPr>
              <a:t>命中时间：访问在较高层次中数据的时间</a:t>
            </a:r>
          </a:p>
          <a:p>
            <a:pPr eaLnBrk="1" hangingPunct="1"/>
            <a:r>
              <a:rPr lang="zh-CN" altLang="en-US" sz="2800">
                <a:ea typeface="宋体" pitchFamily="2" charset="-122"/>
              </a:rPr>
              <a:t>失效（</a:t>
            </a:r>
            <a:r>
              <a:rPr lang="en-US" altLang="zh-CN" sz="2800">
                <a:ea typeface="宋体" pitchFamily="2" charset="-122"/>
              </a:rPr>
              <a:t>Miss</a:t>
            </a:r>
            <a:r>
              <a:rPr lang="zh-CN" altLang="en-US" sz="2800">
                <a:ea typeface="宋体" pitchFamily="2" charset="-122"/>
              </a:rPr>
              <a:t>）：需要在较低层次中访问块</a:t>
            </a:r>
          </a:p>
          <a:p>
            <a:pPr lvl="1" eaLnBrk="1" hangingPunct="1"/>
            <a:r>
              <a:rPr lang="zh-CN" altLang="en-US" sz="2400">
                <a:ea typeface="宋体" pitchFamily="2" charset="-122"/>
              </a:rPr>
              <a:t>失效率（</a:t>
            </a:r>
            <a:r>
              <a:rPr lang="en-US" altLang="zh-CN" sz="2400">
                <a:ea typeface="宋体" pitchFamily="2" charset="-122"/>
              </a:rPr>
              <a:t>Miss Rate</a:t>
            </a:r>
            <a:r>
              <a:rPr lang="zh-CN" altLang="en-US" sz="2400">
                <a:ea typeface="宋体" pitchFamily="2" charset="-122"/>
              </a:rPr>
              <a:t>）：</a:t>
            </a:r>
            <a:r>
              <a:rPr lang="en-US" altLang="zh-CN" sz="2400">
                <a:ea typeface="宋体" pitchFamily="2" charset="-122"/>
              </a:rPr>
              <a:t>1-</a:t>
            </a:r>
            <a:r>
              <a:rPr lang="zh-CN" altLang="en-US" sz="2400">
                <a:ea typeface="宋体" pitchFamily="2" charset="-122"/>
              </a:rPr>
              <a:t>命中率</a:t>
            </a:r>
          </a:p>
          <a:p>
            <a:pPr lvl="1" eaLnBrk="1" hangingPunct="1"/>
            <a:r>
              <a:rPr lang="zh-CN" altLang="en-US" sz="2400">
                <a:ea typeface="宋体" pitchFamily="2" charset="-122"/>
              </a:rPr>
              <a:t>失效损失（</a:t>
            </a:r>
            <a:r>
              <a:rPr lang="en-US" altLang="zh-CN" sz="2400">
                <a:ea typeface="宋体" pitchFamily="2" charset="-122"/>
              </a:rPr>
              <a:t>Miss Penalty</a:t>
            </a:r>
            <a:r>
              <a:rPr lang="zh-CN" altLang="en-US" sz="2400">
                <a:ea typeface="宋体" pitchFamily="2" charset="-122"/>
              </a:rPr>
              <a:t>）：替换较高层次数据块的时间</a:t>
            </a:r>
            <a:r>
              <a:rPr lang="en-US" altLang="zh-CN" sz="2400">
                <a:ea typeface="宋体" pitchFamily="2" charset="-122"/>
              </a:rPr>
              <a:t>+</a:t>
            </a:r>
            <a:r>
              <a:rPr lang="zh-CN" altLang="en-US" sz="2400">
                <a:ea typeface="宋体" pitchFamily="2" charset="-122"/>
              </a:rPr>
              <a:t>将该块交付给处理器的时间</a:t>
            </a:r>
          </a:p>
          <a:p>
            <a:pPr eaLnBrk="1" hangingPunct="1"/>
            <a:r>
              <a:rPr lang="zh-CN" altLang="en-US" sz="2800">
                <a:ea typeface="宋体" pitchFamily="2" charset="-122"/>
              </a:rPr>
              <a:t>命中时间</a:t>
            </a:r>
            <a:r>
              <a:rPr lang="en-US" altLang="zh-CN" sz="2800">
                <a:ea typeface="宋体" pitchFamily="2" charset="-122"/>
              </a:rPr>
              <a:t>&lt;&lt;</a:t>
            </a:r>
            <a:r>
              <a:rPr lang="zh-CN" altLang="en-US" sz="2800">
                <a:ea typeface="宋体" pitchFamily="2" charset="-122"/>
              </a:rPr>
              <a:t>失效损失</a:t>
            </a:r>
          </a:p>
        </p:txBody>
      </p:sp>
    </p:spTree>
    <p:extLst>
      <p:ext uri="{BB962C8B-B14F-4D97-AF65-F5344CB8AC3E}">
        <p14:creationId xmlns:p14="http://schemas.microsoft.com/office/powerpoint/2010/main" val="2417278158"/>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3768" y="2924944"/>
            <a:ext cx="4896544" cy="707886"/>
          </a:xfrm>
          <a:prstGeom prst="rect">
            <a:avLst/>
          </a:prstGeom>
          <a:noFill/>
        </p:spPr>
        <p:txBody>
          <a:bodyPr wrap="square" rtlCol="0">
            <a:spAutoFit/>
          </a:bodyPr>
          <a:lstStyle/>
          <a:p>
            <a:pPr algn="ctr"/>
            <a:r>
              <a:rPr lang="zh-CN" altLang="en-US" sz="4000" b="1" dirty="0">
                <a:latin typeface="黑体" panose="02010609060101010101" pitchFamily="49" charset="-122"/>
                <a:ea typeface="黑体" panose="02010609060101010101" pitchFamily="49" charset="-122"/>
              </a:rPr>
              <a:t>第七章</a:t>
            </a:r>
          </a:p>
        </p:txBody>
      </p:sp>
    </p:spTree>
    <p:extLst>
      <p:ext uri="{BB962C8B-B14F-4D97-AF65-F5344CB8AC3E}">
        <p14:creationId xmlns:p14="http://schemas.microsoft.com/office/powerpoint/2010/main" val="17084885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7"/>
          <p:cNvSpPr>
            <a:spLocks noGrp="1" noChangeArrowheads="1"/>
          </p:cNvSpPr>
          <p:nvPr>
            <p:ph type="title" idx="4294967295"/>
          </p:nvPr>
        </p:nvSpPr>
        <p:spPr>
          <a:xfrm>
            <a:off x="341313" y="0"/>
            <a:ext cx="7591425" cy="762000"/>
          </a:xfrm>
        </p:spPr>
        <p:txBody>
          <a:bodyPr/>
          <a:lstStyle/>
          <a:p>
            <a:r>
              <a:rPr lang="zh-CN" altLang="en-US" dirty="0"/>
              <a:t>一个</a:t>
            </a:r>
            <a:r>
              <a:rPr lang="en-US" altLang="zh-CN" dirty="0"/>
              <a:t>C</a:t>
            </a:r>
            <a:r>
              <a:rPr lang="zh-CN" altLang="en-US" dirty="0"/>
              <a:t>语言程序举例</a:t>
            </a:r>
          </a:p>
        </p:txBody>
      </p:sp>
      <p:sp>
        <p:nvSpPr>
          <p:cNvPr id="594947" name="Rectangle 3"/>
          <p:cNvSpPr>
            <a:spLocks noChangeArrowheads="1"/>
          </p:cNvSpPr>
          <p:nvPr/>
        </p:nvSpPr>
        <p:spPr bwMode="auto">
          <a:xfrm>
            <a:off x="796925" y="1446213"/>
            <a:ext cx="2479675" cy="2533650"/>
          </a:xfrm>
          <a:prstGeom prst="rect">
            <a:avLst/>
          </a:prstGeom>
          <a:solidFill>
            <a:srgbClr val="F7F5CD"/>
          </a:solidFill>
          <a:ln w="3175">
            <a:solidFill>
              <a:schemeClr val="tx1"/>
            </a:solidFill>
            <a:miter lim="800000"/>
            <a:headEnd/>
            <a:tailEnd/>
          </a:ln>
        </p:spPr>
        <p:txBody>
          <a:bodyPr wrap="none">
            <a:spAutoFit/>
          </a:bodyPr>
          <a:lstStyle/>
          <a:p>
            <a:pPr eaLnBrk="0" hangingPunct="0"/>
            <a:r>
              <a:rPr lang="en-US" altLang="zh-CN" sz="2000" b="1">
                <a:latin typeface="微软雅黑" pitchFamily="34" charset="-122"/>
                <a:ea typeface="微软雅黑" pitchFamily="34" charset="-122"/>
                <a:cs typeface="Courier New" pitchFamily="49" charset="0"/>
              </a:rPr>
              <a:t>int buf[2] = {1, 2};</a:t>
            </a:r>
          </a:p>
          <a:p>
            <a:pPr eaLnBrk="0" hangingPunct="0"/>
            <a:r>
              <a:rPr lang="en-US" altLang="zh-CN" sz="2000" b="1">
                <a:latin typeface="微软雅黑" pitchFamily="34" charset="-122"/>
                <a:ea typeface="微软雅黑" pitchFamily="34" charset="-122"/>
                <a:cs typeface="Courier New" pitchFamily="49" charset="0"/>
              </a:rPr>
              <a:t>void swap(); </a:t>
            </a:r>
          </a:p>
          <a:p>
            <a:pPr eaLnBrk="0" hangingPunct="0"/>
            <a:endParaRPr lang="en-US" altLang="zh-CN" sz="2000" b="1">
              <a:latin typeface="微软雅黑" pitchFamily="34" charset="-122"/>
              <a:ea typeface="微软雅黑" pitchFamily="34" charset="-122"/>
              <a:cs typeface="Courier New" pitchFamily="49" charset="0"/>
            </a:endParaRPr>
          </a:p>
          <a:p>
            <a:pPr eaLnBrk="0" hangingPunct="0"/>
            <a:r>
              <a:rPr lang="en-US" altLang="zh-CN" sz="2000" b="1">
                <a:latin typeface="微软雅黑" pitchFamily="34" charset="-122"/>
                <a:ea typeface="微软雅黑" pitchFamily="34" charset="-122"/>
                <a:cs typeface="Courier New" pitchFamily="49" charset="0"/>
              </a:rPr>
              <a:t>int main() </a:t>
            </a:r>
          </a:p>
          <a:p>
            <a:pPr eaLnBrk="0" hangingPunct="0"/>
            <a:r>
              <a:rPr lang="en-US" altLang="zh-CN" sz="2000" b="1">
                <a:latin typeface="微软雅黑" pitchFamily="34" charset="-122"/>
                <a:ea typeface="微软雅黑" pitchFamily="34" charset="-122"/>
                <a:cs typeface="Courier New" pitchFamily="49" charset="0"/>
              </a:rPr>
              <a:t>{</a:t>
            </a:r>
          </a:p>
          <a:p>
            <a:pPr eaLnBrk="0" hangingPunct="0"/>
            <a:r>
              <a:rPr lang="en-US" altLang="zh-CN" sz="2000" b="1">
                <a:latin typeface="微软雅黑" pitchFamily="34" charset="-122"/>
                <a:ea typeface="微软雅黑" pitchFamily="34" charset="-122"/>
                <a:cs typeface="Courier New" pitchFamily="49" charset="0"/>
              </a:rPr>
              <a:t>  swap();</a:t>
            </a:r>
          </a:p>
          <a:p>
            <a:pPr eaLnBrk="0" hangingPunct="0"/>
            <a:r>
              <a:rPr lang="en-US" altLang="zh-CN" sz="2000" b="1">
                <a:latin typeface="微软雅黑" pitchFamily="34" charset="-122"/>
                <a:ea typeface="微软雅黑" pitchFamily="34" charset="-122"/>
                <a:cs typeface="Courier New" pitchFamily="49" charset="0"/>
              </a:rPr>
              <a:t>  return 0;</a:t>
            </a:r>
          </a:p>
          <a:p>
            <a:pPr eaLnBrk="0" hangingPunct="0"/>
            <a:r>
              <a:rPr lang="en-US" altLang="zh-CN" sz="2000" b="1">
                <a:latin typeface="微软雅黑" pitchFamily="34" charset="-122"/>
                <a:ea typeface="微软雅黑" pitchFamily="34" charset="-122"/>
                <a:cs typeface="Courier New" pitchFamily="49" charset="0"/>
              </a:rPr>
              <a:t>} </a:t>
            </a:r>
          </a:p>
        </p:txBody>
      </p:sp>
      <p:sp>
        <p:nvSpPr>
          <p:cNvPr id="594948" name="Rectangle 4"/>
          <p:cNvSpPr>
            <a:spLocks noChangeArrowheads="1"/>
          </p:cNvSpPr>
          <p:nvPr/>
        </p:nvSpPr>
        <p:spPr bwMode="auto">
          <a:xfrm>
            <a:off x="762000" y="877888"/>
            <a:ext cx="1195388" cy="460375"/>
          </a:xfrm>
          <a:prstGeom prst="rect">
            <a:avLst/>
          </a:prstGeom>
          <a:noFill/>
          <a:ln w="3175">
            <a:solidFill>
              <a:schemeClr val="bg1"/>
            </a:solidFill>
            <a:miter lim="800000"/>
            <a:headEnd/>
            <a:tailEnd/>
          </a:ln>
        </p:spPr>
        <p:txBody>
          <a:bodyPr wrap="none">
            <a:spAutoFit/>
          </a:bodyPr>
          <a:lstStyle/>
          <a:p>
            <a:pPr eaLnBrk="0" hangingPunct="0"/>
            <a:r>
              <a:rPr lang="en-US" altLang="zh-CN" sz="2400" b="1">
                <a:solidFill>
                  <a:srgbClr val="0066FF"/>
                </a:solidFill>
                <a:latin typeface="微软雅黑" pitchFamily="34" charset="-122"/>
                <a:ea typeface="微软雅黑" pitchFamily="34" charset="-122"/>
                <a:cs typeface="Courier New" pitchFamily="49" charset="0"/>
              </a:rPr>
              <a:t>main.c</a:t>
            </a:r>
          </a:p>
        </p:txBody>
      </p:sp>
      <p:sp>
        <p:nvSpPr>
          <p:cNvPr id="594949" name="Rectangle 5"/>
          <p:cNvSpPr>
            <a:spLocks noChangeArrowheads="1"/>
          </p:cNvSpPr>
          <p:nvPr/>
        </p:nvSpPr>
        <p:spPr bwMode="auto">
          <a:xfrm>
            <a:off x="4648200" y="792163"/>
            <a:ext cx="1222375" cy="460375"/>
          </a:xfrm>
          <a:prstGeom prst="rect">
            <a:avLst/>
          </a:prstGeom>
          <a:noFill/>
          <a:ln w="3175">
            <a:solidFill>
              <a:schemeClr val="bg1"/>
            </a:solidFill>
            <a:miter lim="800000"/>
            <a:headEnd/>
            <a:tailEnd/>
          </a:ln>
        </p:spPr>
        <p:txBody>
          <a:bodyPr wrap="none">
            <a:spAutoFit/>
          </a:bodyPr>
          <a:lstStyle/>
          <a:p>
            <a:pPr eaLnBrk="0" hangingPunct="0"/>
            <a:r>
              <a:rPr lang="en-US" altLang="zh-CN" sz="2400" b="1">
                <a:solidFill>
                  <a:srgbClr val="0066FF"/>
                </a:solidFill>
                <a:latin typeface="微软雅黑" pitchFamily="34" charset="-122"/>
                <a:ea typeface="微软雅黑" pitchFamily="34" charset="-122"/>
                <a:cs typeface="Courier New" pitchFamily="49" charset="0"/>
              </a:rPr>
              <a:t>swap.c</a:t>
            </a:r>
          </a:p>
        </p:txBody>
      </p:sp>
      <p:sp>
        <p:nvSpPr>
          <p:cNvPr id="594950" name="Rectangle 6"/>
          <p:cNvSpPr>
            <a:spLocks noChangeArrowheads="1"/>
          </p:cNvSpPr>
          <p:nvPr/>
        </p:nvSpPr>
        <p:spPr bwMode="auto">
          <a:xfrm>
            <a:off x="4535488" y="1289050"/>
            <a:ext cx="3665537" cy="3562350"/>
          </a:xfrm>
          <a:prstGeom prst="rect">
            <a:avLst/>
          </a:prstGeom>
          <a:solidFill>
            <a:srgbClr val="DBF2DA"/>
          </a:solidFill>
          <a:ln w="3175">
            <a:solidFill>
              <a:schemeClr val="tx1"/>
            </a:solidFill>
            <a:miter lim="800000"/>
            <a:headEnd/>
            <a:tailEnd/>
          </a:ln>
        </p:spPr>
        <p:txBody>
          <a:bodyPr>
            <a:spAutoFit/>
          </a:bodyPr>
          <a:lstStyle/>
          <a:p>
            <a:pPr eaLnBrk="0" hangingPunct="0">
              <a:lnSpc>
                <a:spcPct val="95000"/>
              </a:lnSpc>
            </a:pPr>
            <a:r>
              <a:rPr lang="en-US" altLang="zh-CN" sz="2000" b="1">
                <a:latin typeface="微软雅黑" pitchFamily="34" charset="-122"/>
                <a:ea typeface="微软雅黑" pitchFamily="34" charset="-122"/>
                <a:cs typeface="Courier New" pitchFamily="49" charset="0"/>
              </a:rPr>
              <a:t>extern int buf[]; </a:t>
            </a:r>
          </a:p>
          <a:p>
            <a:pPr eaLnBrk="0" hangingPunct="0">
              <a:lnSpc>
                <a:spcPct val="95000"/>
              </a:lnSpc>
            </a:pPr>
            <a:r>
              <a:rPr lang="en-US" altLang="zh-CN" sz="1000" b="1">
                <a:latin typeface="微软雅黑" pitchFamily="34" charset="-122"/>
                <a:ea typeface="微软雅黑" pitchFamily="34" charset="-122"/>
                <a:cs typeface="Courier New" pitchFamily="49" charset="0"/>
              </a:rPr>
              <a:t> </a:t>
            </a:r>
          </a:p>
          <a:p>
            <a:pPr eaLnBrk="0" hangingPunct="0">
              <a:lnSpc>
                <a:spcPct val="95000"/>
              </a:lnSpc>
            </a:pPr>
            <a:r>
              <a:rPr lang="en-US" altLang="zh-CN" sz="2000" b="1">
                <a:latin typeface="微软雅黑" pitchFamily="34" charset="-122"/>
                <a:ea typeface="微软雅黑" pitchFamily="34" charset="-122"/>
                <a:cs typeface="Courier New" pitchFamily="49" charset="0"/>
              </a:rPr>
              <a:t>int *bufp0 = &amp;buf[0];</a:t>
            </a:r>
          </a:p>
          <a:p>
            <a:pPr eaLnBrk="0" hangingPunct="0">
              <a:lnSpc>
                <a:spcPct val="95000"/>
              </a:lnSpc>
            </a:pPr>
            <a:r>
              <a:rPr lang="en-US" altLang="zh-CN" sz="2000" b="1">
                <a:latin typeface="微软雅黑" pitchFamily="34" charset="-122"/>
                <a:ea typeface="微软雅黑" pitchFamily="34" charset="-122"/>
                <a:cs typeface="Courier New" pitchFamily="49" charset="0"/>
              </a:rPr>
              <a:t>static int *bufp1;</a:t>
            </a:r>
          </a:p>
          <a:p>
            <a:pPr eaLnBrk="0" hangingPunct="0">
              <a:lnSpc>
                <a:spcPct val="95000"/>
              </a:lnSpc>
            </a:pPr>
            <a:endParaRPr lang="en-US" altLang="zh-CN" sz="1000" b="1">
              <a:solidFill>
                <a:srgbClr val="F7F5CD"/>
              </a:solidFill>
              <a:latin typeface="微软雅黑" pitchFamily="34" charset="-122"/>
              <a:ea typeface="微软雅黑" pitchFamily="34" charset="-122"/>
              <a:cs typeface="Courier New" pitchFamily="49" charset="0"/>
            </a:endParaRPr>
          </a:p>
          <a:p>
            <a:pPr eaLnBrk="0" hangingPunct="0">
              <a:lnSpc>
                <a:spcPct val="95000"/>
              </a:lnSpc>
            </a:pPr>
            <a:r>
              <a:rPr lang="en-US" altLang="zh-CN" sz="2000" b="1">
                <a:latin typeface="微软雅黑" pitchFamily="34" charset="-122"/>
                <a:ea typeface="微软雅黑" pitchFamily="34" charset="-122"/>
                <a:cs typeface="Courier New" pitchFamily="49" charset="0"/>
              </a:rPr>
              <a:t>void swap()</a:t>
            </a:r>
          </a:p>
          <a:p>
            <a:pPr eaLnBrk="0" hangingPunct="0">
              <a:lnSpc>
                <a:spcPct val="95000"/>
              </a:lnSpc>
            </a:pPr>
            <a:r>
              <a:rPr lang="en-US" altLang="zh-CN" sz="2000" b="1">
                <a:latin typeface="微软雅黑" pitchFamily="34" charset="-122"/>
                <a:ea typeface="微软雅黑" pitchFamily="34" charset="-122"/>
                <a:cs typeface="Courier New" pitchFamily="49" charset="0"/>
              </a:rPr>
              <a:t>{</a:t>
            </a:r>
          </a:p>
          <a:p>
            <a:pPr eaLnBrk="0" hangingPunct="0">
              <a:lnSpc>
                <a:spcPct val="95000"/>
              </a:lnSpc>
            </a:pPr>
            <a:r>
              <a:rPr lang="en-US" altLang="zh-CN" sz="2000" b="1">
                <a:latin typeface="微软雅黑" pitchFamily="34" charset="-122"/>
                <a:ea typeface="微软雅黑" pitchFamily="34" charset="-122"/>
                <a:cs typeface="Courier New" pitchFamily="49" charset="0"/>
              </a:rPr>
              <a:t>   int temp;</a:t>
            </a:r>
          </a:p>
          <a:p>
            <a:pPr eaLnBrk="0" hangingPunct="0">
              <a:lnSpc>
                <a:spcPct val="95000"/>
              </a:lnSpc>
            </a:pPr>
            <a:r>
              <a:rPr lang="en-US" altLang="zh-CN" sz="2000" b="1">
                <a:latin typeface="微软雅黑" pitchFamily="34" charset="-122"/>
                <a:ea typeface="微软雅黑" pitchFamily="34" charset="-122"/>
                <a:cs typeface="Courier New" pitchFamily="49" charset="0"/>
              </a:rPr>
              <a:t>   bufp1 = &amp;buf[1];</a:t>
            </a:r>
          </a:p>
          <a:p>
            <a:pPr eaLnBrk="0" hangingPunct="0">
              <a:lnSpc>
                <a:spcPct val="95000"/>
              </a:lnSpc>
            </a:pPr>
            <a:r>
              <a:rPr lang="en-US" altLang="zh-CN" sz="2000" b="1">
                <a:latin typeface="微软雅黑" pitchFamily="34" charset="-122"/>
                <a:ea typeface="微软雅黑" pitchFamily="34" charset="-122"/>
                <a:cs typeface="Courier New" pitchFamily="49" charset="0"/>
              </a:rPr>
              <a:t>   temp = *bufp0;</a:t>
            </a:r>
          </a:p>
          <a:p>
            <a:pPr eaLnBrk="0" hangingPunct="0">
              <a:lnSpc>
                <a:spcPct val="95000"/>
              </a:lnSpc>
            </a:pPr>
            <a:r>
              <a:rPr lang="en-US" altLang="zh-CN" sz="2000" b="1">
                <a:latin typeface="微软雅黑" pitchFamily="34" charset="-122"/>
                <a:ea typeface="微软雅黑" pitchFamily="34" charset="-122"/>
                <a:cs typeface="Courier New" pitchFamily="49" charset="0"/>
              </a:rPr>
              <a:t>   *bufp0 = *bufp1;</a:t>
            </a:r>
          </a:p>
          <a:p>
            <a:pPr eaLnBrk="0" hangingPunct="0">
              <a:lnSpc>
                <a:spcPct val="95000"/>
              </a:lnSpc>
            </a:pPr>
            <a:r>
              <a:rPr lang="en-US" altLang="zh-CN" sz="2000" b="1">
                <a:latin typeface="微软雅黑" pitchFamily="34" charset="-122"/>
                <a:ea typeface="微软雅黑" pitchFamily="34" charset="-122"/>
                <a:cs typeface="Courier New" pitchFamily="49" charset="0"/>
              </a:rPr>
              <a:t>   *bufp1 = temp;</a:t>
            </a:r>
          </a:p>
          <a:p>
            <a:pPr eaLnBrk="0" hangingPunct="0">
              <a:lnSpc>
                <a:spcPct val="95000"/>
              </a:lnSpc>
            </a:pPr>
            <a:r>
              <a:rPr lang="en-US" altLang="zh-CN" sz="2000" b="1">
                <a:latin typeface="微软雅黑" pitchFamily="34" charset="-122"/>
                <a:ea typeface="微软雅黑" pitchFamily="34" charset="-122"/>
                <a:cs typeface="Courier New" pitchFamily="49" charset="0"/>
              </a:rPr>
              <a:t>}</a:t>
            </a:r>
          </a:p>
        </p:txBody>
      </p:sp>
      <p:sp>
        <p:nvSpPr>
          <p:cNvPr id="594952" name="Text Box 8"/>
          <p:cNvSpPr txBox="1">
            <a:spLocks noChangeArrowheads="1"/>
          </p:cNvSpPr>
          <p:nvPr/>
        </p:nvSpPr>
        <p:spPr bwMode="auto">
          <a:xfrm>
            <a:off x="217488" y="5403850"/>
            <a:ext cx="7343775" cy="427038"/>
          </a:xfrm>
          <a:prstGeom prst="rect">
            <a:avLst/>
          </a:prstGeom>
          <a:noFill/>
          <a:ln w="9525">
            <a:noFill/>
            <a:miter lim="800000"/>
            <a:headEnd/>
            <a:tailEnd/>
          </a:ln>
          <a:effectLst/>
        </p:spPr>
        <p:txBody>
          <a:bodyPr>
            <a:spAutoFit/>
          </a:bodyPr>
          <a:lstStyle/>
          <a:p>
            <a:pPr>
              <a:spcBef>
                <a:spcPct val="50000"/>
              </a:spcBef>
            </a:pPr>
            <a:r>
              <a:rPr lang="zh-CN" altLang="en-US" sz="2200" b="1">
                <a:ea typeface="微软雅黑" pitchFamily="34" charset="-122"/>
              </a:rPr>
              <a:t>你能说出哪些是</a:t>
            </a:r>
            <a:r>
              <a:rPr lang="zh-CN" altLang="en-US" sz="2200" b="1">
                <a:solidFill>
                  <a:srgbClr val="FF0000"/>
                </a:solidFill>
                <a:ea typeface="微软雅黑" pitchFamily="34" charset="-122"/>
              </a:rPr>
              <a:t>符号定义</a:t>
            </a:r>
            <a:r>
              <a:rPr lang="zh-CN" altLang="en-US" sz="2200" b="1">
                <a:ea typeface="微软雅黑" pitchFamily="34" charset="-122"/>
              </a:rPr>
              <a:t>？哪些是</a:t>
            </a:r>
            <a:r>
              <a:rPr lang="zh-CN" altLang="en-US" sz="2200" b="1">
                <a:solidFill>
                  <a:srgbClr val="FF0000"/>
                </a:solidFill>
                <a:ea typeface="微软雅黑" pitchFamily="34" charset="-122"/>
              </a:rPr>
              <a:t>符号的引用</a:t>
            </a:r>
            <a:r>
              <a:rPr lang="zh-CN" altLang="en-US" sz="2200" b="1">
                <a:ea typeface="微软雅黑" pitchFamily="34" charset="-122"/>
              </a:rPr>
              <a:t>？</a:t>
            </a:r>
          </a:p>
        </p:txBody>
      </p:sp>
      <p:sp>
        <p:nvSpPr>
          <p:cNvPr id="594953" name="Line 9"/>
          <p:cNvSpPr>
            <a:spLocks noChangeShapeType="1"/>
          </p:cNvSpPr>
          <p:nvPr/>
        </p:nvSpPr>
        <p:spPr bwMode="auto">
          <a:xfrm flipH="1" flipV="1">
            <a:off x="1395413" y="1727200"/>
            <a:ext cx="1609725" cy="3730625"/>
          </a:xfrm>
          <a:prstGeom prst="line">
            <a:avLst/>
          </a:prstGeom>
          <a:noFill/>
          <a:ln w="28575">
            <a:solidFill>
              <a:srgbClr val="CC0066"/>
            </a:solidFill>
            <a:round/>
            <a:headEnd/>
            <a:tailEnd type="triangle" w="med" len="med"/>
          </a:ln>
          <a:effectLst/>
        </p:spPr>
        <p:txBody>
          <a:bodyPr/>
          <a:lstStyle/>
          <a:p>
            <a:endParaRPr lang="zh-CN" altLang="en-US"/>
          </a:p>
        </p:txBody>
      </p:sp>
      <p:sp>
        <p:nvSpPr>
          <p:cNvPr id="594954" name="Line 10"/>
          <p:cNvSpPr>
            <a:spLocks noChangeShapeType="1"/>
          </p:cNvSpPr>
          <p:nvPr/>
        </p:nvSpPr>
        <p:spPr bwMode="auto">
          <a:xfrm flipH="1" flipV="1">
            <a:off x="1450975" y="2684463"/>
            <a:ext cx="1452563" cy="2773362"/>
          </a:xfrm>
          <a:prstGeom prst="line">
            <a:avLst/>
          </a:prstGeom>
          <a:noFill/>
          <a:ln w="28575">
            <a:solidFill>
              <a:srgbClr val="CC0066"/>
            </a:solidFill>
            <a:round/>
            <a:headEnd/>
            <a:tailEnd type="triangle" w="med" len="med"/>
          </a:ln>
          <a:effectLst/>
        </p:spPr>
        <p:txBody>
          <a:bodyPr/>
          <a:lstStyle/>
          <a:p>
            <a:endParaRPr lang="zh-CN" altLang="en-US"/>
          </a:p>
        </p:txBody>
      </p:sp>
      <p:sp>
        <p:nvSpPr>
          <p:cNvPr id="594955" name="Line 11"/>
          <p:cNvSpPr>
            <a:spLocks noChangeShapeType="1"/>
          </p:cNvSpPr>
          <p:nvPr/>
        </p:nvSpPr>
        <p:spPr bwMode="auto">
          <a:xfrm flipV="1">
            <a:off x="3048000" y="1611313"/>
            <a:ext cx="2959100" cy="3817937"/>
          </a:xfrm>
          <a:prstGeom prst="line">
            <a:avLst/>
          </a:prstGeom>
          <a:noFill/>
          <a:ln w="28575">
            <a:solidFill>
              <a:srgbClr val="CC0066"/>
            </a:solidFill>
            <a:round/>
            <a:headEnd/>
            <a:tailEnd type="triangle" w="med" len="med"/>
          </a:ln>
          <a:effectLst/>
        </p:spPr>
        <p:txBody>
          <a:bodyPr/>
          <a:lstStyle/>
          <a:p>
            <a:endParaRPr lang="zh-CN" altLang="en-US"/>
          </a:p>
        </p:txBody>
      </p:sp>
      <p:sp>
        <p:nvSpPr>
          <p:cNvPr id="594956" name="Line 12"/>
          <p:cNvSpPr>
            <a:spLocks noChangeShapeType="1"/>
          </p:cNvSpPr>
          <p:nvPr/>
        </p:nvSpPr>
        <p:spPr bwMode="auto">
          <a:xfrm flipV="1">
            <a:off x="2990850" y="1989138"/>
            <a:ext cx="2306638" cy="3424237"/>
          </a:xfrm>
          <a:prstGeom prst="line">
            <a:avLst/>
          </a:prstGeom>
          <a:noFill/>
          <a:ln w="28575">
            <a:solidFill>
              <a:srgbClr val="CC0066"/>
            </a:solidFill>
            <a:round/>
            <a:headEnd/>
            <a:tailEnd type="triangle" w="med" len="med"/>
          </a:ln>
          <a:effectLst/>
        </p:spPr>
        <p:txBody>
          <a:bodyPr/>
          <a:lstStyle/>
          <a:p>
            <a:endParaRPr lang="zh-CN" altLang="en-US"/>
          </a:p>
        </p:txBody>
      </p:sp>
      <p:sp>
        <p:nvSpPr>
          <p:cNvPr id="594957" name="Line 13"/>
          <p:cNvSpPr>
            <a:spLocks noChangeShapeType="1"/>
          </p:cNvSpPr>
          <p:nvPr/>
        </p:nvSpPr>
        <p:spPr bwMode="auto">
          <a:xfrm flipV="1">
            <a:off x="3163888" y="2351088"/>
            <a:ext cx="3208337" cy="3136900"/>
          </a:xfrm>
          <a:prstGeom prst="line">
            <a:avLst/>
          </a:prstGeom>
          <a:noFill/>
          <a:ln w="28575">
            <a:solidFill>
              <a:srgbClr val="CC0066"/>
            </a:solidFill>
            <a:round/>
            <a:headEnd/>
            <a:tailEnd type="triangle" w="med" len="med"/>
          </a:ln>
          <a:effectLst/>
        </p:spPr>
        <p:txBody>
          <a:bodyPr/>
          <a:lstStyle/>
          <a:p>
            <a:endParaRPr lang="zh-CN" altLang="en-US"/>
          </a:p>
        </p:txBody>
      </p:sp>
      <p:sp>
        <p:nvSpPr>
          <p:cNvPr id="594958" name="Line 14"/>
          <p:cNvSpPr>
            <a:spLocks noChangeShapeType="1"/>
          </p:cNvSpPr>
          <p:nvPr/>
        </p:nvSpPr>
        <p:spPr bwMode="auto">
          <a:xfrm flipV="1">
            <a:off x="3121025" y="2771775"/>
            <a:ext cx="2424113" cy="2641600"/>
          </a:xfrm>
          <a:prstGeom prst="line">
            <a:avLst/>
          </a:prstGeom>
          <a:noFill/>
          <a:ln w="28575">
            <a:solidFill>
              <a:srgbClr val="CC0066"/>
            </a:solidFill>
            <a:round/>
            <a:headEnd/>
            <a:tailEnd type="triangle" w="med" len="med"/>
          </a:ln>
          <a:effectLst/>
        </p:spPr>
        <p:txBody>
          <a:bodyPr/>
          <a:lstStyle/>
          <a:p>
            <a:endParaRPr lang="zh-CN" altLang="en-US"/>
          </a:p>
        </p:txBody>
      </p:sp>
      <p:sp>
        <p:nvSpPr>
          <p:cNvPr id="594959" name="Text Box 15"/>
          <p:cNvSpPr txBox="1">
            <a:spLocks noChangeArrowheads="1"/>
          </p:cNvSpPr>
          <p:nvPr/>
        </p:nvSpPr>
        <p:spPr bwMode="auto">
          <a:xfrm>
            <a:off x="260350" y="6037263"/>
            <a:ext cx="8069263"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3366FF"/>
                </a:solidFill>
                <a:ea typeface="微软雅黑" pitchFamily="34" charset="-122"/>
              </a:rPr>
              <a:t>局部变量</a:t>
            </a:r>
            <a:r>
              <a:rPr lang="en-US" altLang="zh-CN" sz="2000" b="1">
                <a:solidFill>
                  <a:srgbClr val="CC0066"/>
                </a:solidFill>
                <a:ea typeface="微软雅黑" pitchFamily="34" charset="-122"/>
              </a:rPr>
              <a:t>temp</a:t>
            </a:r>
            <a:r>
              <a:rPr lang="zh-CN" altLang="en-US" sz="2000" b="1">
                <a:solidFill>
                  <a:srgbClr val="3366FF"/>
                </a:solidFill>
                <a:ea typeface="微软雅黑" pitchFamily="34" charset="-122"/>
              </a:rPr>
              <a:t>分配在栈中，不会在过程外被引用，因此不是符号定义</a:t>
            </a:r>
          </a:p>
        </p:txBody>
      </p:sp>
      <p:sp>
        <p:nvSpPr>
          <p:cNvPr id="594960" name="Line 16"/>
          <p:cNvSpPr>
            <a:spLocks noChangeShapeType="1"/>
          </p:cNvSpPr>
          <p:nvPr/>
        </p:nvSpPr>
        <p:spPr bwMode="auto">
          <a:xfrm flipH="1" flipV="1">
            <a:off x="1190625" y="3279775"/>
            <a:ext cx="4281488" cy="2220913"/>
          </a:xfrm>
          <a:prstGeom prst="line">
            <a:avLst/>
          </a:prstGeom>
          <a:noFill/>
          <a:ln w="28575">
            <a:solidFill>
              <a:srgbClr val="0066CC"/>
            </a:solidFill>
            <a:round/>
            <a:headEnd/>
            <a:tailEnd type="triangle" w="med" len="med"/>
          </a:ln>
          <a:effectLst/>
        </p:spPr>
        <p:txBody>
          <a:bodyPr/>
          <a:lstStyle/>
          <a:p>
            <a:endParaRPr lang="zh-CN" altLang="en-US"/>
          </a:p>
        </p:txBody>
      </p:sp>
      <p:sp>
        <p:nvSpPr>
          <p:cNvPr id="594961" name="Line 17"/>
          <p:cNvSpPr>
            <a:spLocks noChangeShapeType="1"/>
          </p:cNvSpPr>
          <p:nvPr/>
        </p:nvSpPr>
        <p:spPr bwMode="auto">
          <a:xfrm flipV="1">
            <a:off x="5514975" y="2032000"/>
            <a:ext cx="1393825" cy="3395663"/>
          </a:xfrm>
          <a:prstGeom prst="line">
            <a:avLst/>
          </a:prstGeom>
          <a:noFill/>
          <a:ln w="28575">
            <a:solidFill>
              <a:srgbClr val="0066CC"/>
            </a:solidFill>
            <a:round/>
            <a:headEnd/>
            <a:tailEnd type="triangle" w="med" len="med"/>
          </a:ln>
          <a:effectLst/>
        </p:spPr>
        <p:txBody>
          <a:bodyPr/>
          <a:lstStyle/>
          <a:p>
            <a:endParaRPr lang="zh-CN" altLang="en-US"/>
          </a:p>
        </p:txBody>
      </p:sp>
      <p:sp>
        <p:nvSpPr>
          <p:cNvPr id="594962" name="Line 18"/>
          <p:cNvSpPr>
            <a:spLocks noChangeShapeType="1"/>
          </p:cNvSpPr>
          <p:nvPr/>
        </p:nvSpPr>
        <p:spPr bwMode="auto">
          <a:xfrm flipV="1">
            <a:off x="5602288" y="3584575"/>
            <a:ext cx="942975" cy="1800225"/>
          </a:xfrm>
          <a:prstGeom prst="line">
            <a:avLst/>
          </a:prstGeom>
          <a:noFill/>
          <a:ln w="28575">
            <a:solidFill>
              <a:srgbClr val="0066CC"/>
            </a:solidFill>
            <a:round/>
            <a:headEnd/>
            <a:tailEnd type="triangle" w="med" len="med"/>
          </a:ln>
          <a:effectLst/>
        </p:spPr>
        <p:txBody>
          <a:bodyPr/>
          <a:lstStyle/>
          <a:p>
            <a:endParaRPr lang="zh-CN" altLang="en-US"/>
          </a:p>
        </p:txBody>
      </p:sp>
      <p:sp>
        <p:nvSpPr>
          <p:cNvPr id="594963" name="Line 19"/>
          <p:cNvSpPr>
            <a:spLocks noChangeShapeType="1"/>
          </p:cNvSpPr>
          <p:nvPr/>
        </p:nvSpPr>
        <p:spPr bwMode="auto">
          <a:xfrm flipV="1">
            <a:off x="5695950" y="3894138"/>
            <a:ext cx="941388" cy="1509712"/>
          </a:xfrm>
          <a:prstGeom prst="line">
            <a:avLst/>
          </a:prstGeom>
          <a:noFill/>
          <a:ln w="28575">
            <a:solidFill>
              <a:srgbClr val="0066CC"/>
            </a:solidFill>
            <a:round/>
            <a:headEnd/>
            <a:tailEnd type="triangle" w="med" len="med"/>
          </a:ln>
          <a:effectLst/>
        </p:spPr>
        <p:txBody>
          <a:bodyPr/>
          <a:lstStyle/>
          <a:p>
            <a:endParaRPr lang="zh-CN" altLang="en-US"/>
          </a:p>
        </p:txBody>
      </p:sp>
      <p:sp>
        <p:nvSpPr>
          <p:cNvPr id="594964" name="Line 20"/>
          <p:cNvSpPr>
            <a:spLocks noChangeShapeType="1"/>
          </p:cNvSpPr>
          <p:nvPr/>
        </p:nvSpPr>
        <p:spPr bwMode="auto">
          <a:xfrm flipV="1">
            <a:off x="5767388" y="4198938"/>
            <a:ext cx="871537" cy="1265237"/>
          </a:xfrm>
          <a:prstGeom prst="line">
            <a:avLst/>
          </a:prstGeom>
          <a:noFill/>
          <a:ln w="28575">
            <a:solidFill>
              <a:srgbClr val="0066CC"/>
            </a:solidFill>
            <a:round/>
            <a:headEnd/>
            <a:tailEnd type="triangle" w="med" len="med"/>
          </a:ln>
          <a:effectLst/>
        </p:spPr>
        <p:txBody>
          <a:bodyPr/>
          <a:lstStyle/>
          <a:p>
            <a:endParaRPr lang="zh-CN" altLang="en-US"/>
          </a:p>
        </p:txBody>
      </p:sp>
      <p:sp>
        <p:nvSpPr>
          <p:cNvPr id="594965" name="Line 21"/>
          <p:cNvSpPr>
            <a:spLocks noChangeShapeType="1"/>
          </p:cNvSpPr>
          <p:nvPr/>
        </p:nvSpPr>
        <p:spPr bwMode="auto">
          <a:xfrm flipV="1">
            <a:off x="5486400" y="3598863"/>
            <a:ext cx="42863" cy="1785937"/>
          </a:xfrm>
          <a:prstGeom prst="line">
            <a:avLst/>
          </a:prstGeom>
          <a:noFill/>
          <a:ln w="28575">
            <a:solidFill>
              <a:srgbClr val="0066CC"/>
            </a:solidFill>
            <a:round/>
            <a:headEnd/>
            <a:tailEnd type="triangle" w="med" len="med"/>
          </a:ln>
          <a:effectLst/>
        </p:spPr>
        <p:txBody>
          <a:bodyPr/>
          <a:lstStyle/>
          <a:p>
            <a:endParaRPr lang="zh-CN" altLang="en-US"/>
          </a:p>
        </p:txBody>
      </p:sp>
      <p:sp>
        <p:nvSpPr>
          <p:cNvPr id="594966" name="Line 22"/>
          <p:cNvSpPr>
            <a:spLocks noChangeShapeType="1"/>
          </p:cNvSpPr>
          <p:nvPr/>
        </p:nvSpPr>
        <p:spPr bwMode="auto">
          <a:xfrm flipH="1" flipV="1">
            <a:off x="5113338" y="4170363"/>
            <a:ext cx="349250" cy="1262062"/>
          </a:xfrm>
          <a:prstGeom prst="line">
            <a:avLst/>
          </a:prstGeom>
          <a:noFill/>
          <a:ln w="28575">
            <a:solidFill>
              <a:srgbClr val="0066CC"/>
            </a:solidFill>
            <a:round/>
            <a:headEnd/>
            <a:tailEnd type="triangle" w="med" len="med"/>
          </a:ln>
          <a:effectLst/>
        </p:spPr>
        <p:txBody>
          <a:bodyPr/>
          <a:lstStyle/>
          <a:p>
            <a:endParaRPr lang="zh-CN" altLang="en-US"/>
          </a:p>
        </p:txBody>
      </p:sp>
      <p:sp>
        <p:nvSpPr>
          <p:cNvPr id="594967" name="Line 23"/>
          <p:cNvSpPr>
            <a:spLocks noChangeShapeType="1"/>
          </p:cNvSpPr>
          <p:nvPr/>
        </p:nvSpPr>
        <p:spPr bwMode="auto">
          <a:xfrm flipH="1" flipV="1">
            <a:off x="5056188" y="4473575"/>
            <a:ext cx="347662" cy="915988"/>
          </a:xfrm>
          <a:prstGeom prst="line">
            <a:avLst/>
          </a:prstGeom>
          <a:noFill/>
          <a:ln w="28575">
            <a:solidFill>
              <a:srgbClr val="0066CC"/>
            </a:solidFill>
            <a:round/>
            <a:headEnd/>
            <a:tailEnd type="triangle" w="med" len="med"/>
          </a:ln>
          <a:effectLst/>
        </p:spPr>
        <p:txBody>
          <a:bodyPr/>
          <a:lstStyle/>
          <a:p>
            <a:endParaRPr lang="zh-CN" altLang="en-US"/>
          </a:p>
        </p:txBody>
      </p:sp>
    </p:spTree>
    <p:extLst>
      <p:ext uri="{BB962C8B-B14F-4D97-AF65-F5344CB8AC3E}">
        <p14:creationId xmlns:p14="http://schemas.microsoft.com/office/powerpoint/2010/main" val="3800622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4952"/>
                                        </p:tgtEl>
                                        <p:attrNameLst>
                                          <p:attrName>style.visibility</p:attrName>
                                        </p:attrNameLst>
                                      </p:cBhvr>
                                      <p:to>
                                        <p:strVal val="visible"/>
                                      </p:to>
                                    </p:set>
                                    <p:animEffect transition="in" filter="blinds(horizontal)">
                                      <p:cBhvr>
                                        <p:cTn id="7" dur="500"/>
                                        <p:tgtEl>
                                          <p:spTgt spid="59495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4954"/>
                                        </p:tgtEl>
                                        <p:attrNameLst>
                                          <p:attrName>style.visibility</p:attrName>
                                        </p:attrNameLst>
                                      </p:cBhvr>
                                      <p:to>
                                        <p:strVal val="visible"/>
                                      </p:to>
                                    </p:set>
                                    <p:animEffect transition="in" filter="blinds(horizontal)">
                                      <p:cBhvr>
                                        <p:cTn id="12" dur="500"/>
                                        <p:tgtEl>
                                          <p:spTgt spid="59495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94953"/>
                                        </p:tgtEl>
                                        <p:attrNameLst>
                                          <p:attrName>style.visibility</p:attrName>
                                        </p:attrNameLst>
                                      </p:cBhvr>
                                      <p:to>
                                        <p:strVal val="visible"/>
                                      </p:to>
                                    </p:set>
                                    <p:animEffect transition="in" filter="blinds(horizontal)">
                                      <p:cBhvr>
                                        <p:cTn id="17" dur="500"/>
                                        <p:tgtEl>
                                          <p:spTgt spid="59495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94955"/>
                                        </p:tgtEl>
                                        <p:attrNameLst>
                                          <p:attrName>style.visibility</p:attrName>
                                        </p:attrNameLst>
                                      </p:cBhvr>
                                      <p:to>
                                        <p:strVal val="visible"/>
                                      </p:to>
                                    </p:set>
                                    <p:animEffect transition="in" filter="blinds(horizontal)">
                                      <p:cBhvr>
                                        <p:cTn id="22" dur="500"/>
                                        <p:tgtEl>
                                          <p:spTgt spid="59495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94956"/>
                                        </p:tgtEl>
                                        <p:attrNameLst>
                                          <p:attrName>style.visibility</p:attrName>
                                        </p:attrNameLst>
                                      </p:cBhvr>
                                      <p:to>
                                        <p:strVal val="visible"/>
                                      </p:to>
                                    </p:set>
                                    <p:animEffect transition="in" filter="blinds(horizontal)">
                                      <p:cBhvr>
                                        <p:cTn id="27" dur="500"/>
                                        <p:tgtEl>
                                          <p:spTgt spid="59495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94957"/>
                                        </p:tgtEl>
                                        <p:attrNameLst>
                                          <p:attrName>style.visibility</p:attrName>
                                        </p:attrNameLst>
                                      </p:cBhvr>
                                      <p:to>
                                        <p:strVal val="visible"/>
                                      </p:to>
                                    </p:set>
                                    <p:animEffect transition="in" filter="blinds(horizontal)">
                                      <p:cBhvr>
                                        <p:cTn id="32" dur="500"/>
                                        <p:tgtEl>
                                          <p:spTgt spid="59495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94958"/>
                                        </p:tgtEl>
                                        <p:attrNameLst>
                                          <p:attrName>style.visibility</p:attrName>
                                        </p:attrNameLst>
                                      </p:cBhvr>
                                      <p:to>
                                        <p:strVal val="visible"/>
                                      </p:to>
                                    </p:set>
                                    <p:animEffect transition="in" filter="blinds(horizontal)">
                                      <p:cBhvr>
                                        <p:cTn id="37" dur="500"/>
                                        <p:tgtEl>
                                          <p:spTgt spid="59495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94960"/>
                                        </p:tgtEl>
                                        <p:attrNameLst>
                                          <p:attrName>style.visibility</p:attrName>
                                        </p:attrNameLst>
                                      </p:cBhvr>
                                      <p:to>
                                        <p:strVal val="visible"/>
                                      </p:to>
                                    </p:set>
                                    <p:animEffect transition="in" filter="blinds(horizontal)">
                                      <p:cBhvr>
                                        <p:cTn id="42" dur="500"/>
                                        <p:tgtEl>
                                          <p:spTgt spid="59496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94967"/>
                                        </p:tgtEl>
                                        <p:attrNameLst>
                                          <p:attrName>style.visibility</p:attrName>
                                        </p:attrNameLst>
                                      </p:cBhvr>
                                      <p:to>
                                        <p:strVal val="visible"/>
                                      </p:to>
                                    </p:set>
                                    <p:animEffect transition="in" filter="blinds(horizontal)">
                                      <p:cBhvr>
                                        <p:cTn id="47" dur="500"/>
                                        <p:tgtEl>
                                          <p:spTgt spid="59496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94966"/>
                                        </p:tgtEl>
                                        <p:attrNameLst>
                                          <p:attrName>style.visibility</p:attrName>
                                        </p:attrNameLst>
                                      </p:cBhvr>
                                      <p:to>
                                        <p:strVal val="visible"/>
                                      </p:to>
                                    </p:set>
                                    <p:animEffect transition="in" filter="blinds(horizontal)">
                                      <p:cBhvr>
                                        <p:cTn id="52" dur="500"/>
                                        <p:tgtEl>
                                          <p:spTgt spid="59496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94965"/>
                                        </p:tgtEl>
                                        <p:attrNameLst>
                                          <p:attrName>style.visibility</p:attrName>
                                        </p:attrNameLst>
                                      </p:cBhvr>
                                      <p:to>
                                        <p:strVal val="visible"/>
                                      </p:to>
                                    </p:set>
                                    <p:animEffect transition="in" filter="blinds(horizontal)">
                                      <p:cBhvr>
                                        <p:cTn id="57" dur="500"/>
                                        <p:tgtEl>
                                          <p:spTgt spid="594965"/>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594961"/>
                                        </p:tgtEl>
                                        <p:attrNameLst>
                                          <p:attrName>style.visibility</p:attrName>
                                        </p:attrNameLst>
                                      </p:cBhvr>
                                      <p:to>
                                        <p:strVal val="visible"/>
                                      </p:to>
                                    </p:set>
                                    <p:animEffect transition="in" filter="blinds(horizontal)">
                                      <p:cBhvr>
                                        <p:cTn id="62" dur="500"/>
                                        <p:tgtEl>
                                          <p:spTgt spid="594961"/>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594962"/>
                                        </p:tgtEl>
                                        <p:attrNameLst>
                                          <p:attrName>style.visibility</p:attrName>
                                        </p:attrNameLst>
                                      </p:cBhvr>
                                      <p:to>
                                        <p:strVal val="visible"/>
                                      </p:to>
                                    </p:set>
                                    <p:animEffect transition="in" filter="blinds(horizontal)">
                                      <p:cBhvr>
                                        <p:cTn id="67" dur="500"/>
                                        <p:tgtEl>
                                          <p:spTgt spid="594962"/>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594963"/>
                                        </p:tgtEl>
                                        <p:attrNameLst>
                                          <p:attrName>style.visibility</p:attrName>
                                        </p:attrNameLst>
                                      </p:cBhvr>
                                      <p:to>
                                        <p:strVal val="visible"/>
                                      </p:to>
                                    </p:set>
                                    <p:animEffect transition="in" filter="blinds(horizontal)">
                                      <p:cBhvr>
                                        <p:cTn id="72" dur="500"/>
                                        <p:tgtEl>
                                          <p:spTgt spid="594963"/>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594964"/>
                                        </p:tgtEl>
                                        <p:attrNameLst>
                                          <p:attrName>style.visibility</p:attrName>
                                        </p:attrNameLst>
                                      </p:cBhvr>
                                      <p:to>
                                        <p:strVal val="visible"/>
                                      </p:to>
                                    </p:set>
                                    <p:animEffect transition="in" filter="blinds(horizontal)">
                                      <p:cBhvr>
                                        <p:cTn id="77" dur="500"/>
                                        <p:tgtEl>
                                          <p:spTgt spid="594964"/>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594959"/>
                                        </p:tgtEl>
                                        <p:attrNameLst>
                                          <p:attrName>style.visibility</p:attrName>
                                        </p:attrNameLst>
                                      </p:cBhvr>
                                      <p:to>
                                        <p:strVal val="visible"/>
                                      </p:to>
                                    </p:set>
                                    <p:animEffect transition="in" filter="blinds(horizontal)">
                                      <p:cBhvr>
                                        <p:cTn id="82" dur="500"/>
                                        <p:tgtEl>
                                          <p:spTgt spid="594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52" grpId="0"/>
      <p:bldP spid="594953" grpId="0" animBg="1"/>
      <p:bldP spid="594954" grpId="0" animBg="1"/>
      <p:bldP spid="594955" grpId="0" animBg="1"/>
      <p:bldP spid="594956" grpId="0" animBg="1"/>
      <p:bldP spid="594957" grpId="0" animBg="1"/>
      <p:bldP spid="594958" grpId="0" animBg="1"/>
      <p:bldP spid="594959" grpId="0"/>
      <p:bldP spid="594960" grpId="0" animBg="1"/>
      <p:bldP spid="594961" grpId="0" animBg="1"/>
      <p:bldP spid="594962" grpId="0" animBg="1"/>
      <p:bldP spid="594963" grpId="0" animBg="1"/>
      <p:bldP spid="594964" grpId="0" animBg="1"/>
      <p:bldP spid="594965" grpId="0" animBg="1"/>
      <p:bldP spid="594966" grpId="0" animBg="1"/>
      <p:bldP spid="59496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ChangeArrowheads="1"/>
          </p:cNvSpPr>
          <p:nvPr>
            <p:ph type="title" idx="4294967295"/>
          </p:nvPr>
        </p:nvSpPr>
        <p:spPr>
          <a:xfrm>
            <a:off x="431800" y="11113"/>
            <a:ext cx="8189913" cy="762000"/>
          </a:xfrm>
        </p:spPr>
        <p:txBody>
          <a:bodyPr/>
          <a:lstStyle/>
          <a:p>
            <a:r>
              <a:rPr lang="zh-CN" altLang="en-US" dirty="0"/>
              <a:t>可执行文件的生成</a:t>
            </a:r>
          </a:p>
        </p:txBody>
      </p:sp>
      <p:sp>
        <p:nvSpPr>
          <p:cNvPr id="596995" name="Rectangle 3"/>
          <p:cNvSpPr>
            <a:spLocks noGrp="1" noChangeArrowheads="1"/>
          </p:cNvSpPr>
          <p:nvPr>
            <p:ph type="body" idx="4294967295"/>
          </p:nvPr>
        </p:nvSpPr>
        <p:spPr>
          <a:xfrm>
            <a:off x="388938" y="942975"/>
            <a:ext cx="5843587" cy="1244600"/>
          </a:xfrm>
          <a:solidFill>
            <a:srgbClr val="E0E0E0"/>
          </a:solidFill>
          <a:ln>
            <a:solidFill>
              <a:srgbClr val="000004"/>
            </a:solidFill>
          </a:ln>
        </p:spPr>
        <p:txBody>
          <a:bodyPr>
            <a:normAutofit fontScale="85000" lnSpcReduction="10000"/>
          </a:bodyPr>
          <a:lstStyle/>
          <a:p>
            <a:r>
              <a:rPr lang="zh-CN" altLang="en-US" sz="2000">
                <a:latin typeface="微软雅黑" pitchFamily="34" charset="-122"/>
                <a:ea typeface="微软雅黑" pitchFamily="34" charset="-122"/>
              </a:rPr>
              <a:t>使用</a:t>
            </a:r>
            <a:r>
              <a:rPr lang="en-US" altLang="zh-CN" sz="2000">
                <a:latin typeface="微软雅黑" pitchFamily="34" charset="-122"/>
                <a:ea typeface="微软雅黑" pitchFamily="34" charset="-122"/>
              </a:rPr>
              <a:t>GCC</a:t>
            </a:r>
            <a:r>
              <a:rPr lang="zh-CN" altLang="en-US" sz="2000">
                <a:latin typeface="微软雅黑" pitchFamily="34" charset="-122"/>
                <a:ea typeface="微软雅黑" pitchFamily="34" charset="-122"/>
              </a:rPr>
              <a:t>编译器编译并链接生成可执行程序</a:t>
            </a:r>
            <a:r>
              <a:rPr lang="en-US" altLang="zh-CN" sz="2000">
                <a:latin typeface="微软雅黑" pitchFamily="34" charset="-122"/>
                <a:ea typeface="微软雅黑" pitchFamily="34" charset="-122"/>
              </a:rPr>
              <a:t>P:</a:t>
            </a:r>
          </a:p>
          <a:p>
            <a:pPr lvl="1"/>
            <a:r>
              <a:rPr lang="en-US" altLang="zh-CN">
                <a:latin typeface="微软雅黑" pitchFamily="34" charset="-122"/>
                <a:ea typeface="微软雅黑" pitchFamily="34" charset="-122"/>
              </a:rPr>
              <a:t>$ gcc -O2 -g -o p main.c swap.c</a:t>
            </a:r>
          </a:p>
          <a:p>
            <a:pPr lvl="1"/>
            <a:r>
              <a:rPr lang="en-US" altLang="zh-CN">
                <a:latin typeface="微软雅黑" pitchFamily="34" charset="-122"/>
                <a:ea typeface="微软雅黑" pitchFamily="34" charset="-122"/>
              </a:rPr>
              <a:t>$ ./p</a:t>
            </a:r>
          </a:p>
        </p:txBody>
      </p:sp>
      <p:grpSp>
        <p:nvGrpSpPr>
          <p:cNvPr id="597016" name="Group 24"/>
          <p:cNvGrpSpPr>
            <a:grpSpLocks/>
          </p:cNvGrpSpPr>
          <p:nvPr/>
        </p:nvGrpSpPr>
        <p:grpSpPr bwMode="auto">
          <a:xfrm>
            <a:off x="1436688" y="2652713"/>
            <a:ext cx="7607300" cy="3530600"/>
            <a:chOff x="1152" y="1680"/>
            <a:chExt cx="3859" cy="2216"/>
          </a:xfrm>
        </p:grpSpPr>
        <p:sp>
          <p:nvSpPr>
            <p:cNvPr id="596996" name="Line 4"/>
            <p:cNvSpPr>
              <a:spLocks noChangeShapeType="1"/>
            </p:cNvSpPr>
            <p:nvPr/>
          </p:nvSpPr>
          <p:spPr bwMode="auto">
            <a:xfrm>
              <a:off x="1680" y="1915"/>
              <a:ext cx="0" cy="240"/>
            </a:xfrm>
            <a:prstGeom prst="line">
              <a:avLst/>
            </a:prstGeom>
            <a:noFill/>
            <a:ln w="28575">
              <a:solidFill>
                <a:schemeClr val="tx1"/>
              </a:solidFill>
              <a:round/>
              <a:headEnd/>
              <a:tailEnd type="triangle" w="med" len="med"/>
            </a:ln>
          </p:spPr>
          <p:txBody>
            <a:bodyPr lIns="90487" tIns="44450" rIns="90487" bIns="44450">
              <a:spAutoFit/>
            </a:bodyPr>
            <a:lstStyle/>
            <a:p>
              <a:endParaRPr lang="zh-CN" altLang="en-US"/>
            </a:p>
          </p:txBody>
        </p:sp>
        <p:sp>
          <p:nvSpPr>
            <p:cNvPr id="596997" name="Rectangle 5"/>
            <p:cNvSpPr>
              <a:spLocks noChangeArrowheads="1"/>
            </p:cNvSpPr>
            <p:nvPr/>
          </p:nvSpPr>
          <p:spPr bwMode="auto">
            <a:xfrm>
              <a:off x="1296" y="3211"/>
              <a:ext cx="1872" cy="256"/>
            </a:xfrm>
            <a:prstGeom prst="rect">
              <a:avLst/>
            </a:prstGeom>
            <a:solidFill>
              <a:srgbClr val="DEDFF5"/>
            </a:solidFill>
            <a:ln w="28575">
              <a:solidFill>
                <a:schemeClr val="tx1"/>
              </a:solidFill>
              <a:miter lim="800000"/>
              <a:headEnd/>
              <a:tailEnd/>
            </a:ln>
          </p:spPr>
          <p:txBody>
            <a:bodyPr lIns="90487" tIns="44450" rIns="90487" bIns="44450">
              <a:spAutoFit/>
            </a:bodyPr>
            <a:lstStyle/>
            <a:p>
              <a:pPr algn="ctr" eaLnBrk="0" hangingPunct="0"/>
              <a:r>
                <a:rPr lang="zh-CN" altLang="en-US" sz="1900" b="1">
                  <a:latin typeface="微软雅黑" pitchFamily="34" charset="-122"/>
                  <a:ea typeface="微软雅黑" pitchFamily="34" charset="-122"/>
                </a:rPr>
                <a:t>链接 </a:t>
              </a:r>
              <a:r>
                <a:rPr lang="en-US" altLang="zh-CN" sz="1900" b="1">
                  <a:latin typeface="微软雅黑" pitchFamily="34" charset="-122"/>
                  <a:ea typeface="微软雅黑" pitchFamily="34" charset="-122"/>
                </a:rPr>
                <a:t>(ld)</a:t>
              </a:r>
            </a:p>
          </p:txBody>
        </p:sp>
        <p:sp>
          <p:nvSpPr>
            <p:cNvPr id="596998" name="Rectangle 6"/>
            <p:cNvSpPr>
              <a:spLocks noChangeArrowheads="1"/>
            </p:cNvSpPr>
            <p:nvPr/>
          </p:nvSpPr>
          <p:spPr bwMode="auto">
            <a:xfrm>
              <a:off x="1152" y="2148"/>
              <a:ext cx="1104" cy="437"/>
            </a:xfrm>
            <a:prstGeom prst="rect">
              <a:avLst/>
            </a:prstGeom>
            <a:solidFill>
              <a:srgbClr val="DEDFF5"/>
            </a:solidFill>
            <a:ln w="28575">
              <a:solidFill>
                <a:schemeClr val="tx1"/>
              </a:solidFill>
              <a:miter lim="800000"/>
              <a:headEnd/>
              <a:tailEnd/>
            </a:ln>
          </p:spPr>
          <p:txBody>
            <a:bodyPr lIns="90487" tIns="44450" rIns="90487" bIns="44450">
              <a:spAutoFit/>
            </a:bodyPr>
            <a:lstStyle/>
            <a:p>
              <a:pPr algn="ctr" eaLnBrk="0" hangingPunct="0"/>
              <a:r>
                <a:rPr lang="zh-CN" altLang="en-US" sz="1900" b="1">
                  <a:latin typeface="微软雅黑" pitchFamily="34" charset="-122"/>
                  <a:ea typeface="微软雅黑" pitchFamily="34" charset="-122"/>
                  <a:cs typeface="Courier New" pitchFamily="49" charset="0"/>
                </a:rPr>
                <a:t>程序转换</a:t>
              </a:r>
            </a:p>
            <a:p>
              <a:pPr algn="ctr" eaLnBrk="0" hangingPunct="0"/>
              <a:r>
                <a:rPr lang="en-US" altLang="zh-CN" sz="1900" b="1">
                  <a:latin typeface="微软雅黑" pitchFamily="34" charset="-122"/>
                  <a:ea typeface="微软雅黑" pitchFamily="34" charset="-122"/>
                  <a:cs typeface="Courier New" pitchFamily="49" charset="0"/>
                </a:rPr>
                <a:t>(cpp, cc1, as)</a:t>
              </a:r>
            </a:p>
          </p:txBody>
        </p:sp>
        <p:sp>
          <p:nvSpPr>
            <p:cNvPr id="596999" name="Text Box 7"/>
            <p:cNvSpPr txBox="1">
              <a:spLocks noChangeArrowheads="1"/>
            </p:cNvSpPr>
            <p:nvPr/>
          </p:nvSpPr>
          <p:spPr bwMode="auto">
            <a:xfrm>
              <a:off x="1344" y="1680"/>
              <a:ext cx="604" cy="287"/>
            </a:xfrm>
            <a:prstGeom prst="rect">
              <a:avLst/>
            </a:prstGeom>
            <a:noFill/>
            <a:ln w="25400">
              <a:noFill/>
              <a:miter lim="800000"/>
              <a:headEnd/>
              <a:tailEnd/>
            </a:ln>
          </p:spPr>
          <p:txBody>
            <a:bodyPr wrap="none">
              <a:spAutoFit/>
            </a:bodyPr>
            <a:lstStyle/>
            <a:p>
              <a:pPr eaLnBrk="0" hangingPunct="0"/>
              <a:r>
                <a:rPr lang="en-US" altLang="zh-CN" sz="2400" b="1">
                  <a:solidFill>
                    <a:srgbClr val="0066FF"/>
                  </a:solidFill>
                  <a:latin typeface="微软雅黑" pitchFamily="34" charset="-122"/>
                  <a:ea typeface="微软雅黑" pitchFamily="34" charset="-122"/>
                  <a:cs typeface="Courier New" pitchFamily="49" charset="0"/>
                </a:rPr>
                <a:t>main.c</a:t>
              </a:r>
            </a:p>
          </p:txBody>
        </p:sp>
        <p:sp>
          <p:nvSpPr>
            <p:cNvPr id="597000" name="Text Box 8"/>
            <p:cNvSpPr txBox="1">
              <a:spLocks noChangeArrowheads="1"/>
            </p:cNvSpPr>
            <p:nvPr/>
          </p:nvSpPr>
          <p:spPr bwMode="auto">
            <a:xfrm>
              <a:off x="1429" y="2736"/>
              <a:ext cx="627" cy="287"/>
            </a:xfrm>
            <a:prstGeom prst="rect">
              <a:avLst/>
            </a:prstGeom>
            <a:noFill/>
            <a:ln w="25400">
              <a:noFill/>
              <a:miter lim="800000"/>
              <a:headEnd/>
              <a:tailEnd/>
            </a:ln>
          </p:spPr>
          <p:txBody>
            <a:bodyPr wrap="none">
              <a:spAutoFit/>
            </a:bodyPr>
            <a:lstStyle/>
            <a:p>
              <a:pPr eaLnBrk="0" hangingPunct="0"/>
              <a:r>
                <a:rPr lang="en-US" altLang="zh-CN" sz="2400" b="1">
                  <a:latin typeface="微软雅黑" pitchFamily="34" charset="-122"/>
                  <a:ea typeface="微软雅黑" pitchFamily="34" charset="-122"/>
                  <a:cs typeface="Courier New" pitchFamily="49" charset="0"/>
                </a:rPr>
                <a:t>main.o</a:t>
              </a:r>
            </a:p>
          </p:txBody>
        </p:sp>
        <p:sp>
          <p:nvSpPr>
            <p:cNvPr id="597001" name="Rectangle 9"/>
            <p:cNvSpPr>
              <a:spLocks noChangeArrowheads="1"/>
            </p:cNvSpPr>
            <p:nvPr/>
          </p:nvSpPr>
          <p:spPr bwMode="auto">
            <a:xfrm>
              <a:off x="2352" y="2148"/>
              <a:ext cx="1132" cy="437"/>
            </a:xfrm>
            <a:prstGeom prst="rect">
              <a:avLst/>
            </a:prstGeom>
            <a:solidFill>
              <a:srgbClr val="DEDFF5"/>
            </a:solidFill>
            <a:ln w="28575">
              <a:solidFill>
                <a:schemeClr val="tx1"/>
              </a:solidFill>
              <a:miter lim="800000"/>
              <a:headEnd/>
              <a:tailEnd/>
            </a:ln>
          </p:spPr>
          <p:txBody>
            <a:bodyPr lIns="90487" tIns="44450" rIns="90487" bIns="44450">
              <a:spAutoFit/>
            </a:bodyPr>
            <a:lstStyle/>
            <a:p>
              <a:pPr algn="ctr" eaLnBrk="0" hangingPunct="0"/>
              <a:r>
                <a:rPr lang="zh-CN" altLang="en-US" sz="1900" b="1">
                  <a:latin typeface="微软雅黑" pitchFamily="34" charset="-122"/>
                  <a:ea typeface="微软雅黑" pitchFamily="34" charset="-122"/>
                </a:rPr>
                <a:t>程序转换</a:t>
              </a:r>
            </a:p>
            <a:p>
              <a:pPr algn="ctr" eaLnBrk="0" hangingPunct="0"/>
              <a:r>
                <a:rPr lang="en-US" altLang="zh-CN" sz="1900" b="1">
                  <a:latin typeface="微软雅黑" pitchFamily="34" charset="-122"/>
                  <a:ea typeface="微软雅黑" pitchFamily="34" charset="-122"/>
                </a:rPr>
                <a:t>(cpp, cc1, as)</a:t>
              </a:r>
            </a:p>
          </p:txBody>
        </p:sp>
        <p:sp>
          <p:nvSpPr>
            <p:cNvPr id="597002" name="Text Box 10"/>
            <p:cNvSpPr txBox="1">
              <a:spLocks noChangeArrowheads="1"/>
            </p:cNvSpPr>
            <p:nvPr/>
          </p:nvSpPr>
          <p:spPr bwMode="auto">
            <a:xfrm>
              <a:off x="2640" y="1680"/>
              <a:ext cx="619" cy="287"/>
            </a:xfrm>
            <a:prstGeom prst="rect">
              <a:avLst/>
            </a:prstGeom>
            <a:noFill/>
            <a:ln w="25400">
              <a:noFill/>
              <a:miter lim="800000"/>
              <a:headEnd/>
              <a:tailEnd/>
            </a:ln>
          </p:spPr>
          <p:txBody>
            <a:bodyPr wrap="none">
              <a:spAutoFit/>
            </a:bodyPr>
            <a:lstStyle/>
            <a:p>
              <a:pPr eaLnBrk="0" hangingPunct="0"/>
              <a:r>
                <a:rPr lang="en-US" altLang="zh-CN" sz="2400" b="1">
                  <a:solidFill>
                    <a:srgbClr val="0066FF"/>
                  </a:solidFill>
                  <a:latin typeface="微软雅黑" pitchFamily="34" charset="-122"/>
                  <a:ea typeface="微软雅黑" pitchFamily="34" charset="-122"/>
                  <a:cs typeface="Courier New" pitchFamily="49" charset="0"/>
                </a:rPr>
                <a:t>swap.c</a:t>
              </a:r>
            </a:p>
          </p:txBody>
        </p:sp>
        <p:sp>
          <p:nvSpPr>
            <p:cNvPr id="597003" name="Text Box 11"/>
            <p:cNvSpPr txBox="1">
              <a:spLocks noChangeArrowheads="1"/>
            </p:cNvSpPr>
            <p:nvPr/>
          </p:nvSpPr>
          <p:spPr bwMode="auto">
            <a:xfrm>
              <a:off x="2644" y="2736"/>
              <a:ext cx="640" cy="287"/>
            </a:xfrm>
            <a:prstGeom prst="rect">
              <a:avLst/>
            </a:prstGeom>
            <a:noFill/>
            <a:ln w="25400">
              <a:noFill/>
              <a:miter lim="800000"/>
              <a:headEnd/>
              <a:tailEnd/>
            </a:ln>
          </p:spPr>
          <p:txBody>
            <a:bodyPr wrap="none">
              <a:spAutoFit/>
            </a:bodyPr>
            <a:lstStyle/>
            <a:p>
              <a:pPr algn="ctr" eaLnBrk="0" hangingPunct="0"/>
              <a:r>
                <a:rPr lang="en-US" altLang="zh-CN" sz="2400" b="1">
                  <a:latin typeface="微软雅黑" pitchFamily="34" charset="-122"/>
                  <a:ea typeface="微软雅黑" pitchFamily="34" charset="-122"/>
                  <a:cs typeface="Courier New" pitchFamily="49" charset="0"/>
                </a:rPr>
                <a:t>swap.o</a:t>
              </a:r>
            </a:p>
          </p:txBody>
        </p:sp>
        <p:sp>
          <p:nvSpPr>
            <p:cNvPr id="597004" name="Text Box 12"/>
            <p:cNvSpPr txBox="1">
              <a:spLocks noChangeArrowheads="1"/>
            </p:cNvSpPr>
            <p:nvPr/>
          </p:nvSpPr>
          <p:spPr bwMode="auto">
            <a:xfrm>
              <a:off x="2150" y="3647"/>
              <a:ext cx="179" cy="249"/>
            </a:xfrm>
            <a:prstGeom prst="rect">
              <a:avLst/>
            </a:prstGeom>
            <a:noFill/>
            <a:ln w="25400">
              <a:noFill/>
              <a:miter lim="800000"/>
              <a:headEnd/>
              <a:tailEnd/>
            </a:ln>
          </p:spPr>
          <p:txBody>
            <a:bodyPr wrap="none">
              <a:spAutoFit/>
            </a:bodyPr>
            <a:lstStyle/>
            <a:p>
              <a:pPr eaLnBrk="0" hangingPunct="0"/>
              <a:r>
                <a:rPr lang="en-US" altLang="zh-CN" sz="2000" b="1">
                  <a:latin typeface="微软雅黑" pitchFamily="34" charset="-122"/>
                  <a:ea typeface="微软雅黑" pitchFamily="34" charset="-122"/>
                  <a:cs typeface="Courier New" pitchFamily="49" charset="0"/>
                </a:rPr>
                <a:t>p</a:t>
              </a:r>
            </a:p>
          </p:txBody>
        </p:sp>
        <p:sp>
          <p:nvSpPr>
            <p:cNvPr id="597005" name="Line 13"/>
            <p:cNvSpPr>
              <a:spLocks noChangeShapeType="1"/>
            </p:cNvSpPr>
            <p:nvPr/>
          </p:nvSpPr>
          <p:spPr bwMode="auto">
            <a:xfrm>
              <a:off x="2935" y="1915"/>
              <a:ext cx="0" cy="240"/>
            </a:xfrm>
            <a:prstGeom prst="line">
              <a:avLst/>
            </a:prstGeom>
            <a:noFill/>
            <a:ln w="28575">
              <a:solidFill>
                <a:schemeClr val="tx1"/>
              </a:solidFill>
              <a:round/>
              <a:headEnd/>
              <a:tailEnd type="triangle" w="med" len="med"/>
            </a:ln>
          </p:spPr>
          <p:txBody>
            <a:bodyPr lIns="90487" tIns="44450" rIns="90487" bIns="44450">
              <a:spAutoFit/>
            </a:bodyPr>
            <a:lstStyle/>
            <a:p>
              <a:endParaRPr lang="zh-CN" altLang="en-US"/>
            </a:p>
          </p:txBody>
        </p:sp>
        <p:sp>
          <p:nvSpPr>
            <p:cNvPr id="597006" name="Line 14"/>
            <p:cNvSpPr>
              <a:spLocks noChangeShapeType="1"/>
            </p:cNvSpPr>
            <p:nvPr/>
          </p:nvSpPr>
          <p:spPr bwMode="auto">
            <a:xfrm>
              <a:off x="1680" y="2587"/>
              <a:ext cx="0" cy="240"/>
            </a:xfrm>
            <a:prstGeom prst="line">
              <a:avLst/>
            </a:prstGeom>
            <a:noFill/>
            <a:ln w="28575">
              <a:solidFill>
                <a:schemeClr val="tx1"/>
              </a:solidFill>
              <a:round/>
              <a:headEnd/>
              <a:tailEnd type="triangle" w="med" len="med"/>
            </a:ln>
          </p:spPr>
          <p:txBody>
            <a:bodyPr lIns="90487" tIns="44450" rIns="90487" bIns="44450">
              <a:spAutoFit/>
            </a:bodyPr>
            <a:lstStyle/>
            <a:p>
              <a:endParaRPr lang="zh-CN" altLang="en-US"/>
            </a:p>
          </p:txBody>
        </p:sp>
        <p:sp>
          <p:nvSpPr>
            <p:cNvPr id="597007" name="Line 15"/>
            <p:cNvSpPr>
              <a:spLocks noChangeShapeType="1"/>
            </p:cNvSpPr>
            <p:nvPr/>
          </p:nvSpPr>
          <p:spPr bwMode="auto">
            <a:xfrm>
              <a:off x="2935" y="2587"/>
              <a:ext cx="0" cy="240"/>
            </a:xfrm>
            <a:prstGeom prst="line">
              <a:avLst/>
            </a:prstGeom>
            <a:noFill/>
            <a:ln w="28575">
              <a:solidFill>
                <a:schemeClr val="tx1"/>
              </a:solidFill>
              <a:round/>
              <a:headEnd/>
              <a:tailEnd type="triangle" w="med" len="med"/>
            </a:ln>
          </p:spPr>
          <p:txBody>
            <a:bodyPr lIns="90487" tIns="44450" rIns="90487" bIns="44450">
              <a:spAutoFit/>
            </a:bodyPr>
            <a:lstStyle/>
            <a:p>
              <a:endParaRPr lang="zh-CN" altLang="en-US"/>
            </a:p>
          </p:txBody>
        </p:sp>
        <p:sp>
          <p:nvSpPr>
            <p:cNvPr id="597008" name="Line 16"/>
            <p:cNvSpPr>
              <a:spLocks noChangeShapeType="1"/>
            </p:cNvSpPr>
            <p:nvPr/>
          </p:nvSpPr>
          <p:spPr bwMode="auto">
            <a:xfrm>
              <a:off x="2935" y="2971"/>
              <a:ext cx="0" cy="240"/>
            </a:xfrm>
            <a:prstGeom prst="line">
              <a:avLst/>
            </a:prstGeom>
            <a:noFill/>
            <a:ln w="28575">
              <a:solidFill>
                <a:schemeClr val="tx1"/>
              </a:solidFill>
              <a:round/>
              <a:headEnd/>
              <a:tailEnd type="triangle" w="med" len="med"/>
            </a:ln>
          </p:spPr>
          <p:txBody>
            <a:bodyPr lIns="90487" tIns="44450" rIns="90487" bIns="44450">
              <a:spAutoFit/>
            </a:bodyPr>
            <a:lstStyle/>
            <a:p>
              <a:endParaRPr lang="zh-CN" altLang="en-US"/>
            </a:p>
          </p:txBody>
        </p:sp>
        <p:sp>
          <p:nvSpPr>
            <p:cNvPr id="597009" name="Line 17"/>
            <p:cNvSpPr>
              <a:spLocks noChangeShapeType="1"/>
            </p:cNvSpPr>
            <p:nvPr/>
          </p:nvSpPr>
          <p:spPr bwMode="auto">
            <a:xfrm>
              <a:off x="2242" y="3458"/>
              <a:ext cx="0" cy="240"/>
            </a:xfrm>
            <a:prstGeom prst="line">
              <a:avLst/>
            </a:prstGeom>
            <a:noFill/>
            <a:ln w="28575">
              <a:solidFill>
                <a:schemeClr val="tx1"/>
              </a:solidFill>
              <a:round/>
              <a:headEnd/>
              <a:tailEnd type="triangle" w="med" len="med"/>
            </a:ln>
          </p:spPr>
          <p:txBody>
            <a:bodyPr lIns="90487" tIns="44450" rIns="90487" bIns="44450">
              <a:spAutoFit/>
            </a:bodyPr>
            <a:lstStyle/>
            <a:p>
              <a:endParaRPr lang="zh-CN" altLang="en-US"/>
            </a:p>
          </p:txBody>
        </p:sp>
        <p:sp>
          <p:nvSpPr>
            <p:cNvPr id="597010" name="Line 18"/>
            <p:cNvSpPr>
              <a:spLocks noChangeShapeType="1"/>
            </p:cNvSpPr>
            <p:nvPr/>
          </p:nvSpPr>
          <p:spPr bwMode="auto">
            <a:xfrm>
              <a:off x="1680" y="2971"/>
              <a:ext cx="0" cy="240"/>
            </a:xfrm>
            <a:prstGeom prst="line">
              <a:avLst/>
            </a:prstGeom>
            <a:noFill/>
            <a:ln w="28575">
              <a:solidFill>
                <a:schemeClr val="tx1"/>
              </a:solidFill>
              <a:round/>
              <a:headEnd/>
              <a:tailEnd type="triangle" w="med" len="med"/>
            </a:ln>
          </p:spPr>
          <p:txBody>
            <a:bodyPr lIns="90487" tIns="44450" rIns="90487" bIns="44450">
              <a:spAutoFit/>
            </a:bodyPr>
            <a:lstStyle/>
            <a:p>
              <a:endParaRPr lang="zh-CN" altLang="en-US"/>
            </a:p>
          </p:txBody>
        </p:sp>
        <p:sp>
          <p:nvSpPr>
            <p:cNvPr id="597011" name="Text Box 19"/>
            <p:cNvSpPr txBox="1">
              <a:spLocks noChangeArrowheads="1"/>
            </p:cNvSpPr>
            <p:nvPr/>
          </p:nvSpPr>
          <p:spPr bwMode="auto">
            <a:xfrm>
              <a:off x="3580" y="1713"/>
              <a:ext cx="737" cy="249"/>
            </a:xfrm>
            <a:prstGeom prst="rect">
              <a:avLst/>
            </a:prstGeom>
            <a:noFill/>
            <a:ln w="25400">
              <a:noFill/>
              <a:miter lim="800000"/>
              <a:headEnd/>
              <a:tailEnd/>
            </a:ln>
          </p:spPr>
          <p:txBody>
            <a:bodyPr wrap="none">
              <a:spAutoFit/>
            </a:bodyPr>
            <a:lstStyle/>
            <a:p>
              <a:pPr eaLnBrk="0" hangingPunct="0"/>
              <a:r>
                <a:rPr lang="zh-CN" altLang="en-US" sz="2000" b="1">
                  <a:solidFill>
                    <a:srgbClr val="C00000"/>
                  </a:solidFill>
                  <a:latin typeface="微软雅黑" pitchFamily="34" charset="-122"/>
                  <a:ea typeface="微软雅黑" pitchFamily="34" charset="-122"/>
                </a:rPr>
                <a:t>源程序文件</a:t>
              </a:r>
            </a:p>
          </p:txBody>
        </p:sp>
        <p:sp>
          <p:nvSpPr>
            <p:cNvPr id="597012" name="Text Box 20"/>
            <p:cNvSpPr txBox="1">
              <a:spLocks noChangeArrowheads="1"/>
            </p:cNvSpPr>
            <p:nvPr/>
          </p:nvSpPr>
          <p:spPr bwMode="auto">
            <a:xfrm>
              <a:off x="3540" y="2686"/>
              <a:ext cx="1471" cy="632"/>
            </a:xfrm>
            <a:prstGeom prst="rect">
              <a:avLst/>
            </a:prstGeom>
            <a:noFill/>
            <a:ln w="25400">
              <a:noFill/>
              <a:miter lim="800000"/>
              <a:headEnd/>
              <a:tailEnd/>
            </a:ln>
          </p:spPr>
          <p:txBody>
            <a:bodyPr>
              <a:spAutoFit/>
            </a:bodyPr>
            <a:lstStyle/>
            <a:p>
              <a:pPr eaLnBrk="0" hangingPunct="0"/>
              <a:r>
                <a:rPr lang="zh-CN" altLang="en-US" sz="2000" b="1">
                  <a:solidFill>
                    <a:srgbClr val="C00000"/>
                  </a:solidFill>
                  <a:latin typeface="微软雅黑" pitchFamily="34" charset="-122"/>
                  <a:ea typeface="微软雅黑" pitchFamily="34" charset="-122"/>
                </a:rPr>
                <a:t>分别转换</a:t>
              </a:r>
              <a:r>
                <a:rPr lang="zh-CN" altLang="en-US" sz="2000" b="1">
                  <a:solidFill>
                    <a:srgbClr val="FF0000"/>
                  </a:solidFill>
                  <a:latin typeface="微软雅黑" pitchFamily="34" charset="-122"/>
                  <a:ea typeface="微软雅黑" pitchFamily="34" charset="-122"/>
                </a:rPr>
                <a:t>（预处理、编译、汇编）</a:t>
              </a:r>
              <a:r>
                <a:rPr lang="zh-CN" altLang="en-US" sz="2000" b="1">
                  <a:solidFill>
                    <a:srgbClr val="C00000"/>
                  </a:solidFill>
                  <a:latin typeface="微软雅黑" pitchFamily="34" charset="-122"/>
                  <a:ea typeface="微软雅黑" pitchFamily="34" charset="-122"/>
                </a:rPr>
                <a:t>为可重定位目标文件</a:t>
              </a:r>
            </a:p>
          </p:txBody>
        </p:sp>
        <p:sp>
          <p:nvSpPr>
            <p:cNvPr id="597013" name="Text Box 21"/>
            <p:cNvSpPr txBox="1">
              <a:spLocks noChangeArrowheads="1"/>
            </p:cNvSpPr>
            <p:nvPr/>
          </p:nvSpPr>
          <p:spPr bwMode="auto">
            <a:xfrm>
              <a:off x="2448" y="3533"/>
              <a:ext cx="1382" cy="344"/>
            </a:xfrm>
            <a:prstGeom prst="rect">
              <a:avLst/>
            </a:prstGeom>
            <a:noFill/>
            <a:ln w="25400">
              <a:noFill/>
              <a:miter lim="800000"/>
              <a:headEnd/>
              <a:tailEnd/>
            </a:ln>
          </p:spPr>
          <p:txBody>
            <a:bodyPr wrap="none">
              <a:spAutoFit/>
            </a:bodyPr>
            <a:lstStyle/>
            <a:p>
              <a:pPr eaLnBrk="0" hangingPunct="0"/>
              <a:endParaRPr lang="zh-CN" altLang="en-US" sz="1000" b="1">
                <a:solidFill>
                  <a:srgbClr val="009242"/>
                </a:solidFill>
                <a:latin typeface="微软雅黑" pitchFamily="34" charset="-122"/>
                <a:ea typeface="微软雅黑" pitchFamily="34" charset="-122"/>
              </a:endParaRPr>
            </a:p>
            <a:p>
              <a:pPr eaLnBrk="0" hangingPunct="0"/>
              <a:r>
                <a:rPr lang="zh-CN" altLang="en-US" sz="2000" b="1">
                  <a:solidFill>
                    <a:srgbClr val="FF0000"/>
                  </a:solidFill>
                  <a:latin typeface="微软雅黑" pitchFamily="34" charset="-122"/>
                  <a:ea typeface="微软雅黑" pitchFamily="34" charset="-122"/>
                </a:rPr>
                <a:t>完全可执行的目标文件</a:t>
              </a:r>
            </a:p>
          </p:txBody>
        </p:sp>
      </p:grpSp>
      <p:sp>
        <p:nvSpPr>
          <p:cNvPr id="597014" name="Text Box 22"/>
          <p:cNvSpPr txBox="1">
            <a:spLocks noChangeArrowheads="1"/>
          </p:cNvSpPr>
          <p:nvPr/>
        </p:nvSpPr>
        <p:spPr bwMode="auto">
          <a:xfrm>
            <a:off x="139700" y="2760663"/>
            <a:ext cx="904875" cy="2501900"/>
          </a:xfrm>
          <a:prstGeom prst="rect">
            <a:avLst/>
          </a:prstGeom>
          <a:noFill/>
          <a:ln w="9525">
            <a:noFill/>
            <a:miter lim="800000"/>
            <a:headEnd/>
            <a:tailEnd/>
          </a:ln>
          <a:effectLst/>
        </p:spPr>
        <p:txBody>
          <a:bodyPr>
            <a:spAutoFit/>
          </a:bodyPr>
          <a:lstStyle/>
          <a:p>
            <a:pPr>
              <a:lnSpc>
                <a:spcPct val="120000"/>
              </a:lnSpc>
              <a:spcBef>
                <a:spcPct val="50000"/>
              </a:spcBef>
            </a:pPr>
            <a:r>
              <a:rPr lang="en-US" altLang="zh-CN" sz="2200" b="1">
                <a:latin typeface="微软雅黑" pitchFamily="34" charset="-122"/>
                <a:ea typeface="微软雅黑" pitchFamily="34" charset="-122"/>
              </a:rPr>
              <a:t>GCC</a:t>
            </a:r>
            <a:r>
              <a:rPr lang="zh-CN" altLang="en-US" sz="2200" b="1">
                <a:latin typeface="微软雅黑" pitchFamily="34" charset="-122"/>
                <a:ea typeface="微软雅黑" pitchFamily="34" charset="-122"/>
              </a:rPr>
              <a:t>编译器的</a:t>
            </a:r>
            <a:r>
              <a:rPr lang="zh-CN" altLang="en-US" sz="2200" b="1">
                <a:solidFill>
                  <a:srgbClr val="FF0000"/>
                </a:solidFill>
                <a:latin typeface="微软雅黑" pitchFamily="34" charset="-122"/>
                <a:ea typeface="微软雅黑" pitchFamily="34" charset="-122"/>
              </a:rPr>
              <a:t>静态链接过程</a:t>
            </a:r>
          </a:p>
        </p:txBody>
      </p:sp>
      <p:sp>
        <p:nvSpPr>
          <p:cNvPr id="597017" name="Text Box 25"/>
          <p:cNvSpPr txBox="1">
            <a:spLocks noChangeArrowheads="1"/>
          </p:cNvSpPr>
          <p:nvPr/>
        </p:nvSpPr>
        <p:spPr bwMode="auto">
          <a:xfrm>
            <a:off x="6473825" y="855663"/>
            <a:ext cx="2147888" cy="1247775"/>
          </a:xfrm>
          <a:prstGeom prst="rect">
            <a:avLst/>
          </a:prstGeom>
          <a:noFill/>
          <a:ln w="9525">
            <a:noFill/>
            <a:miter lim="800000"/>
            <a:headEnd/>
            <a:tailEnd/>
          </a:ln>
          <a:effectLst/>
        </p:spPr>
        <p:txBody>
          <a:bodyPr>
            <a:spAutoFit/>
          </a:bodyPr>
          <a:lstStyle/>
          <a:p>
            <a:pPr>
              <a:spcBef>
                <a:spcPct val="50000"/>
              </a:spcBef>
            </a:pPr>
            <a:r>
              <a:rPr lang="en-US" altLang="zh-CN" sz="1900" b="1">
                <a:solidFill>
                  <a:srgbClr val="CC3300"/>
                </a:solidFill>
                <a:latin typeface="微软雅黑" pitchFamily="34" charset="-122"/>
                <a:ea typeface="微软雅黑" pitchFamily="34" charset="-122"/>
              </a:rPr>
              <a:t>-O2</a:t>
            </a:r>
            <a:r>
              <a:rPr lang="zh-CN" altLang="en-US" sz="1900" b="1">
                <a:solidFill>
                  <a:srgbClr val="CC3300"/>
                </a:solidFill>
                <a:latin typeface="微软雅黑" pitchFamily="34" charset="-122"/>
                <a:ea typeface="微软雅黑" pitchFamily="34" charset="-122"/>
              </a:rPr>
              <a:t>：</a:t>
            </a:r>
            <a:r>
              <a:rPr lang="en-US" altLang="zh-CN" sz="1900" b="1">
                <a:solidFill>
                  <a:srgbClr val="CC3300"/>
                </a:solidFill>
                <a:latin typeface="微软雅黑" pitchFamily="34" charset="-122"/>
                <a:ea typeface="微软雅黑" pitchFamily="34" charset="-122"/>
              </a:rPr>
              <a:t>2</a:t>
            </a:r>
            <a:r>
              <a:rPr lang="zh-CN" altLang="en-US" sz="1900" b="1">
                <a:solidFill>
                  <a:srgbClr val="CC3300"/>
                </a:solidFill>
                <a:latin typeface="微软雅黑" pitchFamily="34" charset="-122"/>
                <a:ea typeface="微软雅黑" pitchFamily="34" charset="-122"/>
              </a:rPr>
              <a:t>级优化</a:t>
            </a:r>
          </a:p>
          <a:p>
            <a:pPr>
              <a:spcBef>
                <a:spcPct val="50000"/>
              </a:spcBef>
            </a:pPr>
            <a:r>
              <a:rPr lang="en-US" altLang="zh-CN" sz="1900" b="1">
                <a:solidFill>
                  <a:srgbClr val="CC3300"/>
                </a:solidFill>
                <a:latin typeface="微软雅黑" pitchFamily="34" charset="-122"/>
                <a:ea typeface="微软雅黑" pitchFamily="34" charset="-122"/>
              </a:rPr>
              <a:t>-g</a:t>
            </a:r>
            <a:r>
              <a:rPr lang="zh-CN" altLang="en-US" sz="1900" b="1">
                <a:solidFill>
                  <a:srgbClr val="CC3300"/>
                </a:solidFill>
                <a:latin typeface="微软雅黑" pitchFamily="34" charset="-122"/>
                <a:ea typeface="微软雅黑" pitchFamily="34" charset="-122"/>
              </a:rPr>
              <a:t>：生成调试信息</a:t>
            </a:r>
          </a:p>
          <a:p>
            <a:pPr>
              <a:spcBef>
                <a:spcPct val="50000"/>
              </a:spcBef>
            </a:pPr>
            <a:r>
              <a:rPr lang="en-US" altLang="zh-CN" sz="1900" b="1">
                <a:solidFill>
                  <a:srgbClr val="CC3300"/>
                </a:solidFill>
                <a:latin typeface="微软雅黑" pitchFamily="34" charset="-122"/>
                <a:ea typeface="微软雅黑" pitchFamily="34" charset="-122"/>
              </a:rPr>
              <a:t>-o</a:t>
            </a:r>
            <a:r>
              <a:rPr lang="zh-CN" altLang="en-US" sz="1900" b="1">
                <a:solidFill>
                  <a:srgbClr val="CC3300"/>
                </a:solidFill>
                <a:latin typeface="微软雅黑" pitchFamily="34" charset="-122"/>
                <a:ea typeface="微软雅黑" pitchFamily="34" charset="-122"/>
              </a:rPr>
              <a:t>：目标文件名</a:t>
            </a:r>
          </a:p>
        </p:txBody>
      </p:sp>
    </p:spTree>
    <p:extLst>
      <p:ext uri="{BB962C8B-B14F-4D97-AF65-F5344CB8AC3E}">
        <p14:creationId xmlns:p14="http://schemas.microsoft.com/office/powerpoint/2010/main" val="2206024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7017"/>
                                        </p:tgtEl>
                                        <p:attrNameLst>
                                          <p:attrName>style.visibility</p:attrName>
                                        </p:attrNameLst>
                                      </p:cBhvr>
                                      <p:to>
                                        <p:strVal val="visible"/>
                                      </p:to>
                                    </p:set>
                                    <p:animEffect transition="in" filter="blinds(horizontal)">
                                      <p:cBhvr>
                                        <p:cTn id="7" dur="500"/>
                                        <p:tgtEl>
                                          <p:spTgt spid="5970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7014"/>
                                        </p:tgtEl>
                                        <p:attrNameLst>
                                          <p:attrName>style.visibility</p:attrName>
                                        </p:attrNameLst>
                                      </p:cBhvr>
                                      <p:to>
                                        <p:strVal val="visible"/>
                                      </p:to>
                                    </p:set>
                                    <p:animEffect transition="in" filter="blinds(horizontal)">
                                      <p:cBhvr>
                                        <p:cTn id="12" dur="500"/>
                                        <p:tgtEl>
                                          <p:spTgt spid="5970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97016"/>
                                        </p:tgtEl>
                                        <p:attrNameLst>
                                          <p:attrName>style.visibility</p:attrName>
                                        </p:attrNameLst>
                                      </p:cBhvr>
                                      <p:to>
                                        <p:strVal val="visible"/>
                                      </p:to>
                                    </p:set>
                                    <p:animEffect transition="in" filter="blinds(horizontal)">
                                      <p:cBhvr>
                                        <p:cTn id="17" dur="500"/>
                                        <p:tgtEl>
                                          <p:spTgt spid="5970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7014" grpId="0"/>
      <p:bldP spid="59701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1"/>
          <p:cNvSpPr>
            <a:spLocks noGrp="1" noChangeArrowheads="1"/>
          </p:cNvSpPr>
          <p:nvPr>
            <p:ph type="title" idx="4294967295"/>
          </p:nvPr>
        </p:nvSpPr>
        <p:spPr>
          <a:xfrm>
            <a:off x="455613" y="123825"/>
            <a:ext cx="8232775" cy="422275"/>
          </a:xfrm>
        </p:spPr>
        <p:txBody>
          <a:bodyPr>
            <a:normAutofit fontScale="90000"/>
          </a:bodyPr>
          <a:lstStyle/>
          <a:p>
            <a:pPr marL="119063" indent="-119063"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dirty="0"/>
              <a:t>链接过程的本质</a:t>
            </a:r>
          </a:p>
        </p:txBody>
      </p:sp>
      <p:sp>
        <p:nvSpPr>
          <p:cNvPr id="715779" name="Rectangle 2"/>
          <p:cNvSpPr>
            <a:spLocks noChangeArrowheads="1"/>
          </p:cNvSpPr>
          <p:nvPr/>
        </p:nvSpPr>
        <p:spPr bwMode="auto">
          <a:xfrm>
            <a:off x="508000" y="3702050"/>
            <a:ext cx="2278063" cy="533400"/>
          </a:xfrm>
          <a:prstGeom prst="rect">
            <a:avLst/>
          </a:prstGeom>
          <a:solidFill>
            <a:srgbClr val="FF0000">
              <a:alpha val="32001"/>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main()</a:t>
            </a:r>
          </a:p>
        </p:txBody>
      </p:sp>
      <p:sp>
        <p:nvSpPr>
          <p:cNvPr id="715780" name="Text Box 3"/>
          <p:cNvSpPr txBox="1">
            <a:spLocks noChangeArrowheads="1"/>
          </p:cNvSpPr>
          <p:nvPr/>
        </p:nvSpPr>
        <p:spPr bwMode="auto">
          <a:xfrm>
            <a:off x="434975" y="3338513"/>
            <a:ext cx="968375" cy="350837"/>
          </a:xfrm>
          <a:prstGeom prst="rect">
            <a:avLst/>
          </a:prstGeom>
          <a:noFill/>
          <a:ln w="9525">
            <a:noFill/>
            <a:round/>
            <a:headEnd/>
            <a:tailEnd/>
          </a:ln>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chemeClr val="accent2"/>
                </a:solidFill>
                <a:latin typeface="微软雅黑" pitchFamily="34" charset="-122"/>
                <a:ea typeface="微软雅黑" pitchFamily="34" charset="-122"/>
                <a:cs typeface="msgothic"/>
              </a:rPr>
              <a:t>main.o</a:t>
            </a:r>
          </a:p>
        </p:txBody>
      </p:sp>
      <p:sp>
        <p:nvSpPr>
          <p:cNvPr id="18436" name="Rectangle 4"/>
          <p:cNvSpPr>
            <a:spLocks noChangeArrowheads="1"/>
          </p:cNvSpPr>
          <p:nvPr/>
        </p:nvSpPr>
        <p:spPr bwMode="auto">
          <a:xfrm>
            <a:off x="508000" y="5565775"/>
            <a:ext cx="2278063" cy="358775"/>
          </a:xfrm>
          <a:prstGeom prst="rect">
            <a:avLst/>
          </a:prstGeom>
          <a:solidFill>
            <a:srgbClr val="008080">
              <a:alpha val="32001"/>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int *bufp0=&amp;buf[0]</a:t>
            </a:r>
          </a:p>
        </p:txBody>
      </p:sp>
      <p:sp>
        <p:nvSpPr>
          <p:cNvPr id="715782" name="Rectangle 5"/>
          <p:cNvSpPr>
            <a:spLocks noChangeArrowheads="1"/>
          </p:cNvSpPr>
          <p:nvPr/>
        </p:nvSpPr>
        <p:spPr bwMode="auto">
          <a:xfrm>
            <a:off x="508000" y="5032375"/>
            <a:ext cx="2278063" cy="533400"/>
          </a:xfrm>
          <a:prstGeom prst="rect">
            <a:avLst/>
          </a:prstGeom>
          <a:solidFill>
            <a:srgbClr val="FF0000">
              <a:alpha val="35001"/>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swap()</a:t>
            </a:r>
          </a:p>
        </p:txBody>
      </p:sp>
      <p:sp>
        <p:nvSpPr>
          <p:cNvPr id="715783" name="Text Box 6"/>
          <p:cNvSpPr txBox="1">
            <a:spLocks noChangeArrowheads="1"/>
          </p:cNvSpPr>
          <p:nvPr/>
        </p:nvSpPr>
        <p:spPr bwMode="auto">
          <a:xfrm>
            <a:off x="406400" y="4667250"/>
            <a:ext cx="989013" cy="350838"/>
          </a:xfrm>
          <a:prstGeom prst="rect">
            <a:avLst/>
          </a:prstGeom>
          <a:noFill/>
          <a:ln w="9525">
            <a:noFill/>
            <a:round/>
            <a:headEnd/>
            <a:tailEnd/>
          </a:ln>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chemeClr val="accent2"/>
                </a:solidFill>
                <a:latin typeface="微软雅黑" pitchFamily="34" charset="-122"/>
                <a:ea typeface="微软雅黑" pitchFamily="34" charset="-122"/>
                <a:cs typeface="msgothic"/>
              </a:rPr>
              <a:t>swap.o</a:t>
            </a:r>
          </a:p>
        </p:txBody>
      </p:sp>
      <p:sp>
        <p:nvSpPr>
          <p:cNvPr id="715789" name="Rectangle 12"/>
          <p:cNvSpPr>
            <a:spLocks noChangeArrowheads="1"/>
          </p:cNvSpPr>
          <p:nvPr/>
        </p:nvSpPr>
        <p:spPr bwMode="auto">
          <a:xfrm>
            <a:off x="508000" y="2057400"/>
            <a:ext cx="2278063" cy="533400"/>
          </a:xfrm>
          <a:prstGeom prst="rect">
            <a:avLst/>
          </a:prstGeom>
          <a:solidFill>
            <a:srgbClr val="FF0000">
              <a:alpha val="27000"/>
            </a:srgb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系统代码</a:t>
            </a:r>
          </a:p>
        </p:txBody>
      </p:sp>
      <p:sp>
        <p:nvSpPr>
          <p:cNvPr id="18446" name="Rectangle 14"/>
          <p:cNvSpPr>
            <a:spLocks noChangeArrowheads="1"/>
          </p:cNvSpPr>
          <p:nvPr/>
        </p:nvSpPr>
        <p:spPr bwMode="auto">
          <a:xfrm>
            <a:off x="508000" y="4235450"/>
            <a:ext cx="2278063" cy="346075"/>
          </a:xfrm>
          <a:prstGeom prst="rect">
            <a:avLst/>
          </a:prstGeom>
          <a:solidFill>
            <a:srgbClr val="008080">
              <a:alpha val="39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int</a:t>
            </a:r>
            <a:r>
              <a:rPr lang="en-GB" altLang="zh-CN" sz="1600" b="1">
                <a:latin typeface="Courier New" pitchFamily="49" charset="0"/>
                <a:ea typeface="微软雅黑" pitchFamily="34" charset="-122"/>
                <a:cs typeface="msgothic"/>
              </a:rPr>
              <a:t> </a:t>
            </a:r>
            <a:r>
              <a:rPr lang="en-GB" altLang="zh-CN" b="1">
                <a:latin typeface="微软雅黑" pitchFamily="34" charset="-122"/>
                <a:ea typeface="微软雅黑" pitchFamily="34" charset="-122"/>
                <a:cs typeface="msgothic"/>
              </a:rPr>
              <a:t>buf[2]={1,2}</a:t>
            </a:r>
          </a:p>
        </p:txBody>
      </p:sp>
      <p:sp>
        <p:nvSpPr>
          <p:cNvPr id="18447" name="Rectangle 15"/>
          <p:cNvSpPr>
            <a:spLocks noChangeArrowheads="1"/>
          </p:cNvSpPr>
          <p:nvPr/>
        </p:nvSpPr>
        <p:spPr bwMode="auto">
          <a:xfrm>
            <a:off x="508000" y="2590800"/>
            <a:ext cx="2278063" cy="373063"/>
          </a:xfrm>
          <a:prstGeom prst="rect">
            <a:avLst/>
          </a:prstGeom>
          <a:solidFill>
            <a:srgbClr val="008080">
              <a:alpha val="28999"/>
            </a:srgb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系统数据</a:t>
            </a:r>
          </a:p>
        </p:txBody>
      </p:sp>
      <p:sp>
        <p:nvSpPr>
          <p:cNvPr id="715795" name="Text Box 19"/>
          <p:cNvSpPr txBox="1">
            <a:spLocks noChangeArrowheads="1"/>
          </p:cNvSpPr>
          <p:nvPr/>
        </p:nvSpPr>
        <p:spPr bwMode="auto">
          <a:xfrm>
            <a:off x="419100" y="1452563"/>
            <a:ext cx="2619375" cy="449262"/>
          </a:xfrm>
          <a:prstGeom prst="rect">
            <a:avLst/>
          </a:prstGeom>
          <a:noFill/>
          <a:ln w="9525">
            <a:noFill/>
            <a:round/>
            <a:headEnd/>
            <a:tailE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400" b="1">
                <a:latin typeface="Calibri" pitchFamily="34" charset="0"/>
                <a:ea typeface="微软雅黑" pitchFamily="34" charset="-122"/>
                <a:cs typeface="msgothic"/>
              </a:rPr>
              <a:t>可重定位目标文件</a:t>
            </a:r>
          </a:p>
        </p:txBody>
      </p:sp>
      <p:sp>
        <p:nvSpPr>
          <p:cNvPr id="18452" name="Text Box 20"/>
          <p:cNvSpPr txBox="1">
            <a:spLocks noChangeArrowheads="1"/>
          </p:cNvSpPr>
          <p:nvPr/>
        </p:nvSpPr>
        <p:spPr bwMode="auto">
          <a:xfrm>
            <a:off x="5149850" y="912813"/>
            <a:ext cx="2314575" cy="449262"/>
          </a:xfrm>
          <a:prstGeom prst="rect">
            <a:avLst/>
          </a:prstGeom>
          <a:noFill/>
          <a:ln w="9525">
            <a:noFill/>
            <a:round/>
            <a:headEnd/>
            <a:tailE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400" b="1">
                <a:latin typeface="Calibri" pitchFamily="34" charset="0"/>
                <a:ea typeface="微软雅黑" pitchFamily="34" charset="-122"/>
                <a:cs typeface="msgothic"/>
              </a:rPr>
              <a:t>可执行目标文件</a:t>
            </a:r>
          </a:p>
        </p:txBody>
      </p:sp>
      <p:sp>
        <p:nvSpPr>
          <p:cNvPr id="715799" name="Text Box 23"/>
          <p:cNvSpPr txBox="1">
            <a:spLocks noChangeArrowheads="1"/>
          </p:cNvSpPr>
          <p:nvPr/>
        </p:nvSpPr>
        <p:spPr bwMode="auto">
          <a:xfrm>
            <a:off x="2778125" y="2112963"/>
            <a:ext cx="703263" cy="350837"/>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.text</a:t>
            </a:r>
          </a:p>
        </p:txBody>
      </p:sp>
      <p:sp>
        <p:nvSpPr>
          <p:cNvPr id="715800" name="Text Box 24"/>
          <p:cNvSpPr txBox="1">
            <a:spLocks noChangeArrowheads="1"/>
          </p:cNvSpPr>
          <p:nvPr/>
        </p:nvSpPr>
        <p:spPr bwMode="auto">
          <a:xfrm>
            <a:off x="2778125" y="2520950"/>
            <a:ext cx="757238" cy="350838"/>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.data</a:t>
            </a:r>
          </a:p>
        </p:txBody>
      </p:sp>
      <p:sp>
        <p:nvSpPr>
          <p:cNvPr id="715801" name="Text Box 25"/>
          <p:cNvSpPr txBox="1">
            <a:spLocks noChangeArrowheads="1"/>
          </p:cNvSpPr>
          <p:nvPr/>
        </p:nvSpPr>
        <p:spPr bwMode="auto">
          <a:xfrm>
            <a:off x="2778125" y="3741738"/>
            <a:ext cx="703263" cy="350837"/>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.text</a:t>
            </a:r>
          </a:p>
        </p:txBody>
      </p:sp>
      <p:sp>
        <p:nvSpPr>
          <p:cNvPr id="715802" name="Text Box 26"/>
          <p:cNvSpPr txBox="1">
            <a:spLocks noChangeArrowheads="1"/>
          </p:cNvSpPr>
          <p:nvPr/>
        </p:nvSpPr>
        <p:spPr bwMode="auto">
          <a:xfrm>
            <a:off x="2771775" y="4198938"/>
            <a:ext cx="757238" cy="350837"/>
          </a:xfrm>
          <a:prstGeom prst="rect">
            <a:avLst/>
          </a:prstGeom>
          <a:noFill/>
          <a:ln w="9525">
            <a:noFill/>
            <a:round/>
            <a:headEnd/>
            <a:tailEnd/>
          </a:ln>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.data</a:t>
            </a:r>
          </a:p>
        </p:txBody>
      </p:sp>
      <p:sp>
        <p:nvSpPr>
          <p:cNvPr id="715803" name="Text Box 27"/>
          <p:cNvSpPr txBox="1">
            <a:spLocks noChangeArrowheads="1"/>
          </p:cNvSpPr>
          <p:nvPr/>
        </p:nvSpPr>
        <p:spPr bwMode="auto">
          <a:xfrm>
            <a:off x="2800350" y="5103813"/>
            <a:ext cx="703263" cy="350837"/>
          </a:xfrm>
          <a:prstGeom prst="rect">
            <a:avLst/>
          </a:prstGeom>
          <a:noFill/>
          <a:ln w="9525">
            <a:noFill/>
            <a:round/>
            <a:headEnd/>
            <a:tailEnd/>
          </a:ln>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.text</a:t>
            </a:r>
          </a:p>
        </p:txBody>
      </p:sp>
      <p:sp>
        <p:nvSpPr>
          <p:cNvPr id="715804" name="Text Box 28"/>
          <p:cNvSpPr txBox="1">
            <a:spLocks noChangeArrowheads="1"/>
          </p:cNvSpPr>
          <p:nvPr/>
        </p:nvSpPr>
        <p:spPr bwMode="auto">
          <a:xfrm>
            <a:off x="2801938" y="5565775"/>
            <a:ext cx="757237" cy="350838"/>
          </a:xfrm>
          <a:prstGeom prst="rect">
            <a:avLst/>
          </a:prstGeom>
          <a:noFill/>
          <a:ln w="9525">
            <a:noFill/>
            <a:round/>
            <a:headEnd/>
            <a:tailEnd/>
          </a:ln>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.data</a:t>
            </a:r>
          </a:p>
        </p:txBody>
      </p:sp>
      <p:sp>
        <p:nvSpPr>
          <p:cNvPr id="18439" name="Rectangle 7"/>
          <p:cNvSpPr>
            <a:spLocks noChangeArrowheads="1"/>
          </p:cNvSpPr>
          <p:nvPr/>
        </p:nvSpPr>
        <p:spPr bwMode="auto">
          <a:xfrm>
            <a:off x="4946650" y="4578350"/>
            <a:ext cx="2606675" cy="331788"/>
          </a:xfrm>
          <a:prstGeom prst="rect">
            <a:avLst/>
          </a:prstGeom>
          <a:solidFill>
            <a:srgbClr val="008080">
              <a:alpha val="31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int buf[2]={1,2}</a:t>
            </a:r>
          </a:p>
        </p:txBody>
      </p:sp>
      <p:sp>
        <p:nvSpPr>
          <p:cNvPr id="18440" name="Rectangle 8"/>
          <p:cNvSpPr>
            <a:spLocks noChangeArrowheads="1"/>
          </p:cNvSpPr>
          <p:nvPr/>
        </p:nvSpPr>
        <p:spPr bwMode="auto">
          <a:xfrm>
            <a:off x="4946650" y="1517650"/>
            <a:ext cx="2606675" cy="382588"/>
          </a:xfrm>
          <a:prstGeom prst="rect">
            <a:avLst/>
          </a:prstGeom>
          <a:solidFill>
            <a:srgbClr val="FFFFFF"/>
          </a:solidFill>
          <a:ln w="2556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Headers</a:t>
            </a:r>
          </a:p>
        </p:txBody>
      </p:sp>
      <p:sp>
        <p:nvSpPr>
          <p:cNvPr id="18441" name="Rectangle 9"/>
          <p:cNvSpPr>
            <a:spLocks noChangeArrowheads="1"/>
          </p:cNvSpPr>
          <p:nvPr/>
        </p:nvSpPr>
        <p:spPr bwMode="auto">
          <a:xfrm>
            <a:off x="4946650" y="2295525"/>
            <a:ext cx="2606675" cy="641350"/>
          </a:xfrm>
          <a:prstGeom prst="rect">
            <a:avLst/>
          </a:prstGeom>
          <a:solidFill>
            <a:srgbClr val="FF0000">
              <a:alpha val="31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main()</a:t>
            </a:r>
          </a:p>
        </p:txBody>
      </p:sp>
      <p:sp>
        <p:nvSpPr>
          <p:cNvPr id="18442" name="Rectangle 10"/>
          <p:cNvSpPr>
            <a:spLocks noChangeArrowheads="1"/>
          </p:cNvSpPr>
          <p:nvPr/>
        </p:nvSpPr>
        <p:spPr bwMode="auto">
          <a:xfrm>
            <a:off x="4946650" y="2936875"/>
            <a:ext cx="2606675" cy="641350"/>
          </a:xfrm>
          <a:prstGeom prst="rect">
            <a:avLst/>
          </a:prstGeom>
          <a:solidFill>
            <a:srgbClr val="FF0000">
              <a:alpha val="28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swap()</a:t>
            </a:r>
          </a:p>
        </p:txBody>
      </p:sp>
      <p:sp>
        <p:nvSpPr>
          <p:cNvPr id="18443" name="Text Box 11"/>
          <p:cNvSpPr txBox="1">
            <a:spLocks noChangeArrowheads="1"/>
          </p:cNvSpPr>
          <p:nvPr/>
        </p:nvSpPr>
        <p:spPr bwMode="auto">
          <a:xfrm>
            <a:off x="4641850" y="1309688"/>
            <a:ext cx="296863" cy="361950"/>
          </a:xfrm>
          <a:prstGeom prst="rect">
            <a:avLst/>
          </a:prstGeom>
          <a:noFill/>
          <a:ln w="9525">
            <a:noFill/>
            <a:round/>
            <a:headEnd/>
            <a:tailE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Calibri" pitchFamily="34" charset="0"/>
                <a:ea typeface="msgothic"/>
                <a:cs typeface="msgothic"/>
              </a:rPr>
              <a:t>0</a:t>
            </a:r>
          </a:p>
        </p:txBody>
      </p:sp>
      <p:sp>
        <p:nvSpPr>
          <p:cNvPr id="18445" name="Rectangle 13"/>
          <p:cNvSpPr>
            <a:spLocks noChangeArrowheads="1"/>
          </p:cNvSpPr>
          <p:nvPr/>
        </p:nvSpPr>
        <p:spPr bwMode="auto">
          <a:xfrm>
            <a:off x="4946650" y="4911725"/>
            <a:ext cx="2606675" cy="330200"/>
          </a:xfrm>
          <a:prstGeom prst="rect">
            <a:avLst/>
          </a:prstGeom>
          <a:solidFill>
            <a:srgbClr val="008080">
              <a:alpha val="28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int</a:t>
            </a:r>
            <a:r>
              <a:rPr lang="en-GB" altLang="zh-CN" sz="1600" b="1">
                <a:latin typeface="Courier New" pitchFamily="49" charset="0"/>
                <a:ea typeface="微软雅黑" pitchFamily="34" charset="-122"/>
                <a:cs typeface="msgothic"/>
              </a:rPr>
              <a:t> </a:t>
            </a:r>
            <a:r>
              <a:rPr lang="en-GB" altLang="zh-CN" b="1">
                <a:latin typeface="微软雅黑" pitchFamily="34" charset="-122"/>
                <a:ea typeface="微软雅黑" pitchFamily="34" charset="-122"/>
                <a:cs typeface="msgothic"/>
              </a:rPr>
              <a:t>*bufp0=&amp;buf[0]</a:t>
            </a:r>
          </a:p>
        </p:txBody>
      </p:sp>
      <p:sp>
        <p:nvSpPr>
          <p:cNvPr id="18448" name="Rectangle 16"/>
          <p:cNvSpPr>
            <a:spLocks noChangeArrowheads="1"/>
          </p:cNvSpPr>
          <p:nvPr/>
        </p:nvSpPr>
        <p:spPr bwMode="auto">
          <a:xfrm>
            <a:off x="4946650" y="3578225"/>
            <a:ext cx="2606675" cy="639763"/>
          </a:xfrm>
          <a:prstGeom prst="rect">
            <a:avLst/>
          </a:prstGeom>
          <a:solidFill>
            <a:srgbClr val="FF0000">
              <a:alpha val="27000"/>
            </a:srgb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更多系统代码</a:t>
            </a:r>
          </a:p>
        </p:txBody>
      </p:sp>
      <p:sp>
        <p:nvSpPr>
          <p:cNvPr id="18450" name="Rectangle 18"/>
          <p:cNvSpPr>
            <a:spLocks noChangeArrowheads="1"/>
          </p:cNvSpPr>
          <p:nvPr/>
        </p:nvSpPr>
        <p:spPr bwMode="auto">
          <a:xfrm>
            <a:off x="4946650" y="4217988"/>
            <a:ext cx="2606675" cy="360362"/>
          </a:xfrm>
          <a:prstGeom prst="rect">
            <a:avLst/>
          </a:prstGeom>
          <a:solidFill>
            <a:srgbClr val="008080">
              <a:alpha val="27000"/>
            </a:srgb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系统数据</a:t>
            </a:r>
          </a:p>
        </p:txBody>
      </p:sp>
      <p:sp>
        <p:nvSpPr>
          <p:cNvPr id="18453" name="AutoShape 21"/>
          <p:cNvSpPr>
            <a:spLocks/>
          </p:cNvSpPr>
          <p:nvPr/>
        </p:nvSpPr>
        <p:spPr bwMode="auto">
          <a:xfrm>
            <a:off x="7635875" y="1517650"/>
            <a:ext cx="328613" cy="2700338"/>
          </a:xfrm>
          <a:prstGeom prst="rightBrace">
            <a:avLst>
              <a:gd name="adj1" fmla="val 66576"/>
              <a:gd name="adj2" fmla="val 50000"/>
            </a:avLst>
          </a:prstGeom>
          <a:noFill/>
          <a:ln w="25560">
            <a:solidFill>
              <a:schemeClr val="tx1"/>
            </a:solidFill>
            <a:miter lim="800000"/>
            <a:headEnd/>
            <a:tailEnd/>
          </a:ln>
        </p:spPr>
        <p:txBody>
          <a:bodyPr wrap="none" anchor="ctr"/>
          <a:lstStyle/>
          <a:p>
            <a:pPr eaLnBrk="0" hangingPunct="0"/>
            <a:endParaRPr lang="en-US" altLang="zh-CN" sz="2400" b="1">
              <a:latin typeface="Arial Narrow" pitchFamily="34" charset="0"/>
            </a:endParaRPr>
          </a:p>
        </p:txBody>
      </p:sp>
      <p:sp>
        <p:nvSpPr>
          <p:cNvPr id="18454" name="Text Box 22"/>
          <p:cNvSpPr txBox="1">
            <a:spLocks noChangeArrowheads="1"/>
          </p:cNvSpPr>
          <p:nvPr/>
        </p:nvSpPr>
        <p:spPr bwMode="auto">
          <a:xfrm>
            <a:off x="7999413" y="2701925"/>
            <a:ext cx="703262" cy="350838"/>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.text</a:t>
            </a:r>
          </a:p>
        </p:txBody>
      </p:sp>
      <p:sp>
        <p:nvSpPr>
          <p:cNvPr id="18462" name="Rectangle 30"/>
          <p:cNvSpPr>
            <a:spLocks noChangeArrowheads="1"/>
          </p:cNvSpPr>
          <p:nvPr/>
        </p:nvSpPr>
        <p:spPr bwMode="auto">
          <a:xfrm>
            <a:off x="4946650" y="5592763"/>
            <a:ext cx="2606675" cy="736600"/>
          </a:xfrm>
          <a:prstGeom prst="rect">
            <a:avLst/>
          </a:prstGeom>
          <a:solidFill>
            <a:srgbClr val="FFFFFF"/>
          </a:solidFill>
          <a:ln w="25560">
            <a:solidFill>
              <a:schemeClr val="tx1"/>
            </a:solidFill>
            <a:miter lim="800000"/>
            <a:headEnd/>
            <a:tailEnd/>
          </a:ln>
        </p:spPr>
        <p:txBody>
          <a:bodyPr wrap="none" lIns="90000" tIns="46800" rIns="90000" bIns="46800" anchor="ctr"/>
          <a:lstStyle/>
          <a:p>
            <a:pPr algn="ctr" eaLnBrk="0" hangingPunct="0">
              <a:lnSpc>
                <a:spcPct val="10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.symtab</a:t>
            </a:r>
          </a:p>
          <a:p>
            <a:pPr algn="ctr" eaLnBrk="0" hangingPunct="0">
              <a:lnSpc>
                <a:spcPct val="10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.debug</a:t>
            </a:r>
          </a:p>
        </p:txBody>
      </p:sp>
      <p:sp>
        <p:nvSpPr>
          <p:cNvPr id="18463" name="AutoShape 31"/>
          <p:cNvSpPr>
            <a:spLocks/>
          </p:cNvSpPr>
          <p:nvPr/>
        </p:nvSpPr>
        <p:spPr bwMode="auto">
          <a:xfrm>
            <a:off x="7620000" y="4217988"/>
            <a:ext cx="285750" cy="958850"/>
          </a:xfrm>
          <a:prstGeom prst="rightBrace">
            <a:avLst>
              <a:gd name="adj1" fmla="val 27963"/>
              <a:gd name="adj2" fmla="val 50000"/>
            </a:avLst>
          </a:prstGeom>
          <a:noFill/>
          <a:ln w="25560">
            <a:solidFill>
              <a:schemeClr val="tx1"/>
            </a:solidFill>
            <a:miter lim="800000"/>
            <a:headEnd/>
            <a:tailEnd/>
          </a:ln>
        </p:spPr>
        <p:txBody>
          <a:bodyPr wrap="none" anchor="ctr"/>
          <a:lstStyle/>
          <a:p>
            <a:pPr eaLnBrk="0" hangingPunct="0"/>
            <a:endParaRPr lang="en-US" altLang="zh-CN" sz="2400" b="1">
              <a:latin typeface="Arial Narrow" pitchFamily="34" charset="0"/>
            </a:endParaRPr>
          </a:p>
        </p:txBody>
      </p:sp>
      <p:sp>
        <p:nvSpPr>
          <p:cNvPr id="18464" name="Text Box 32"/>
          <p:cNvSpPr txBox="1">
            <a:spLocks noChangeArrowheads="1"/>
          </p:cNvSpPr>
          <p:nvPr/>
        </p:nvSpPr>
        <p:spPr bwMode="auto">
          <a:xfrm>
            <a:off x="7927975" y="4630738"/>
            <a:ext cx="757238" cy="350837"/>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.data</a:t>
            </a:r>
          </a:p>
        </p:txBody>
      </p:sp>
      <p:sp>
        <p:nvSpPr>
          <p:cNvPr id="18465" name="Rectangle 33"/>
          <p:cNvSpPr>
            <a:spLocks noChangeArrowheads="1"/>
          </p:cNvSpPr>
          <p:nvPr/>
        </p:nvSpPr>
        <p:spPr bwMode="auto">
          <a:xfrm>
            <a:off x="4946650" y="5245100"/>
            <a:ext cx="2606675" cy="347663"/>
          </a:xfrm>
          <a:prstGeom prst="rect">
            <a:avLst/>
          </a:prstGeom>
          <a:solidFill>
            <a:srgbClr val="993366">
              <a:alpha val="41000"/>
            </a:srgb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Courier New" pitchFamily="49" charset="0"/>
              </a:rPr>
              <a:t>int *bufp1</a:t>
            </a:r>
          </a:p>
        </p:txBody>
      </p:sp>
      <p:sp>
        <p:nvSpPr>
          <p:cNvPr id="18466" name="Text Box 34"/>
          <p:cNvSpPr txBox="1">
            <a:spLocks noChangeArrowheads="1"/>
          </p:cNvSpPr>
          <p:nvPr/>
        </p:nvSpPr>
        <p:spPr bwMode="auto">
          <a:xfrm>
            <a:off x="7956550" y="5249863"/>
            <a:ext cx="623888" cy="350837"/>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.bss</a:t>
            </a:r>
          </a:p>
        </p:txBody>
      </p:sp>
      <p:sp>
        <p:nvSpPr>
          <p:cNvPr id="18470" name="Rectangle 38"/>
          <p:cNvSpPr>
            <a:spLocks noChangeArrowheads="1"/>
          </p:cNvSpPr>
          <p:nvPr/>
        </p:nvSpPr>
        <p:spPr bwMode="auto">
          <a:xfrm>
            <a:off x="4946650" y="1906588"/>
            <a:ext cx="2606675" cy="384175"/>
          </a:xfrm>
          <a:prstGeom prst="rect">
            <a:avLst/>
          </a:prstGeom>
          <a:solidFill>
            <a:srgbClr val="FF0000">
              <a:alpha val="28000"/>
            </a:srgb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系统代码</a:t>
            </a:r>
          </a:p>
        </p:txBody>
      </p:sp>
      <p:sp>
        <p:nvSpPr>
          <p:cNvPr id="18471" name="AutoShape 39"/>
          <p:cNvSpPr>
            <a:spLocks/>
          </p:cNvSpPr>
          <p:nvPr/>
        </p:nvSpPr>
        <p:spPr bwMode="auto">
          <a:xfrm>
            <a:off x="7602538" y="5278438"/>
            <a:ext cx="269875" cy="323850"/>
          </a:xfrm>
          <a:prstGeom prst="rightBrace">
            <a:avLst>
              <a:gd name="adj1" fmla="val 10000"/>
              <a:gd name="adj2" fmla="val 50000"/>
            </a:avLst>
          </a:prstGeom>
          <a:noFill/>
          <a:ln w="25560">
            <a:solidFill>
              <a:schemeClr val="tx1"/>
            </a:solidFill>
            <a:miter lim="800000"/>
            <a:headEnd/>
            <a:tailEnd/>
          </a:ln>
        </p:spPr>
        <p:txBody>
          <a:bodyPr wrap="none" anchor="ctr"/>
          <a:lstStyle/>
          <a:p>
            <a:pPr eaLnBrk="0" hangingPunct="0"/>
            <a:endParaRPr lang="en-US" altLang="zh-CN" sz="2400" b="1">
              <a:latin typeface="Arial Narrow" pitchFamily="34" charset="0"/>
            </a:endParaRPr>
          </a:p>
        </p:txBody>
      </p:sp>
      <p:sp>
        <p:nvSpPr>
          <p:cNvPr id="41" name="Rectangle 33"/>
          <p:cNvSpPr>
            <a:spLocks noChangeArrowheads="1"/>
          </p:cNvSpPr>
          <p:nvPr/>
        </p:nvSpPr>
        <p:spPr bwMode="auto">
          <a:xfrm>
            <a:off x="508000" y="5919788"/>
            <a:ext cx="2270125" cy="401637"/>
          </a:xfrm>
          <a:prstGeom prst="rect">
            <a:avLst/>
          </a:prstGeom>
          <a:solidFill>
            <a:srgbClr val="993366">
              <a:alpha val="37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Courier New" pitchFamily="49" charset="0"/>
              </a:rPr>
              <a:t>static int *bufp1</a:t>
            </a:r>
          </a:p>
        </p:txBody>
      </p:sp>
      <p:sp>
        <p:nvSpPr>
          <p:cNvPr id="43" name="Text Box 34"/>
          <p:cNvSpPr txBox="1">
            <a:spLocks noChangeArrowheads="1"/>
          </p:cNvSpPr>
          <p:nvPr/>
        </p:nvSpPr>
        <p:spPr bwMode="auto">
          <a:xfrm>
            <a:off x="2827338" y="6024563"/>
            <a:ext cx="623887" cy="350837"/>
          </a:xfrm>
          <a:prstGeom prst="rect">
            <a:avLst/>
          </a:prstGeom>
          <a:noFill/>
          <a:ln w="9525">
            <a:noFill/>
            <a:round/>
            <a:headEnd/>
            <a:tailEnd/>
          </a:ln>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.bss</a:t>
            </a:r>
          </a:p>
        </p:txBody>
      </p:sp>
      <p:sp>
        <p:nvSpPr>
          <p:cNvPr id="715820" name="Line 44"/>
          <p:cNvSpPr>
            <a:spLocks noChangeShapeType="1"/>
          </p:cNvSpPr>
          <p:nvPr/>
        </p:nvSpPr>
        <p:spPr bwMode="auto">
          <a:xfrm flipV="1">
            <a:off x="3482975" y="2060575"/>
            <a:ext cx="1436688" cy="247650"/>
          </a:xfrm>
          <a:prstGeom prst="line">
            <a:avLst/>
          </a:prstGeom>
          <a:noFill/>
          <a:ln w="57150">
            <a:solidFill>
              <a:srgbClr val="CC3300"/>
            </a:solidFill>
            <a:round/>
            <a:headEnd/>
            <a:tailEnd type="triangle" w="med" len="med"/>
          </a:ln>
          <a:effectLst/>
        </p:spPr>
        <p:txBody>
          <a:bodyPr/>
          <a:lstStyle/>
          <a:p>
            <a:endParaRPr lang="zh-CN" altLang="en-US"/>
          </a:p>
        </p:txBody>
      </p:sp>
      <p:sp>
        <p:nvSpPr>
          <p:cNvPr id="715821" name="Line 45"/>
          <p:cNvSpPr>
            <a:spLocks noChangeShapeType="1"/>
          </p:cNvSpPr>
          <p:nvPr/>
        </p:nvSpPr>
        <p:spPr bwMode="auto">
          <a:xfrm flipV="1">
            <a:off x="3489325" y="2705100"/>
            <a:ext cx="1436688" cy="1219200"/>
          </a:xfrm>
          <a:prstGeom prst="line">
            <a:avLst/>
          </a:prstGeom>
          <a:noFill/>
          <a:ln w="57150">
            <a:solidFill>
              <a:srgbClr val="CC3300"/>
            </a:solidFill>
            <a:round/>
            <a:headEnd/>
            <a:tailEnd type="triangle" w="med" len="med"/>
          </a:ln>
          <a:effectLst/>
        </p:spPr>
        <p:txBody>
          <a:bodyPr/>
          <a:lstStyle/>
          <a:p>
            <a:endParaRPr lang="zh-CN" altLang="en-US"/>
          </a:p>
        </p:txBody>
      </p:sp>
      <p:sp>
        <p:nvSpPr>
          <p:cNvPr id="715822" name="Line 46"/>
          <p:cNvSpPr>
            <a:spLocks noChangeShapeType="1"/>
          </p:cNvSpPr>
          <p:nvPr/>
        </p:nvSpPr>
        <p:spPr bwMode="auto">
          <a:xfrm flipV="1">
            <a:off x="3508375" y="3346450"/>
            <a:ext cx="1363663" cy="1905000"/>
          </a:xfrm>
          <a:prstGeom prst="line">
            <a:avLst/>
          </a:prstGeom>
          <a:noFill/>
          <a:ln w="57150">
            <a:solidFill>
              <a:srgbClr val="CC3300"/>
            </a:solidFill>
            <a:round/>
            <a:headEnd/>
            <a:tailEnd type="triangle" w="med" len="med"/>
          </a:ln>
          <a:effectLst/>
        </p:spPr>
        <p:txBody>
          <a:bodyPr/>
          <a:lstStyle/>
          <a:p>
            <a:endParaRPr lang="zh-CN" altLang="en-US"/>
          </a:p>
        </p:txBody>
      </p:sp>
      <p:sp>
        <p:nvSpPr>
          <p:cNvPr id="715823" name="Line 47"/>
          <p:cNvSpPr>
            <a:spLocks noChangeShapeType="1"/>
          </p:cNvSpPr>
          <p:nvPr/>
        </p:nvSpPr>
        <p:spPr bwMode="auto">
          <a:xfrm>
            <a:off x="3530600" y="2705100"/>
            <a:ext cx="1349375" cy="1697038"/>
          </a:xfrm>
          <a:prstGeom prst="line">
            <a:avLst/>
          </a:prstGeom>
          <a:noFill/>
          <a:ln w="57150">
            <a:solidFill>
              <a:srgbClr val="0066CC"/>
            </a:solidFill>
            <a:round/>
            <a:headEnd/>
            <a:tailEnd type="triangle" w="med" len="med"/>
          </a:ln>
          <a:effectLst/>
        </p:spPr>
        <p:txBody>
          <a:bodyPr/>
          <a:lstStyle/>
          <a:p>
            <a:endParaRPr lang="zh-CN" altLang="en-US"/>
          </a:p>
        </p:txBody>
      </p:sp>
      <p:sp>
        <p:nvSpPr>
          <p:cNvPr id="715824" name="Line 48"/>
          <p:cNvSpPr>
            <a:spLocks noChangeShapeType="1"/>
          </p:cNvSpPr>
          <p:nvPr/>
        </p:nvSpPr>
        <p:spPr bwMode="auto">
          <a:xfrm>
            <a:off x="3490913" y="4373563"/>
            <a:ext cx="1395412" cy="404812"/>
          </a:xfrm>
          <a:prstGeom prst="line">
            <a:avLst/>
          </a:prstGeom>
          <a:noFill/>
          <a:ln w="57150">
            <a:solidFill>
              <a:srgbClr val="0066CC"/>
            </a:solidFill>
            <a:round/>
            <a:headEnd/>
            <a:tailEnd type="triangle" w="med" len="med"/>
          </a:ln>
          <a:effectLst/>
        </p:spPr>
        <p:txBody>
          <a:bodyPr/>
          <a:lstStyle/>
          <a:p>
            <a:endParaRPr lang="zh-CN" altLang="en-US"/>
          </a:p>
        </p:txBody>
      </p:sp>
      <p:sp>
        <p:nvSpPr>
          <p:cNvPr id="715825" name="Line 49"/>
          <p:cNvSpPr>
            <a:spLocks noChangeShapeType="1"/>
          </p:cNvSpPr>
          <p:nvPr/>
        </p:nvSpPr>
        <p:spPr bwMode="auto">
          <a:xfrm flipV="1">
            <a:off x="3492500" y="5089525"/>
            <a:ext cx="1363663" cy="684213"/>
          </a:xfrm>
          <a:prstGeom prst="line">
            <a:avLst/>
          </a:prstGeom>
          <a:noFill/>
          <a:ln w="57150">
            <a:solidFill>
              <a:srgbClr val="0066CC"/>
            </a:solidFill>
            <a:round/>
            <a:headEnd/>
            <a:tailEnd type="triangle" w="med" len="med"/>
          </a:ln>
          <a:effectLst/>
        </p:spPr>
        <p:txBody>
          <a:bodyPr/>
          <a:lstStyle/>
          <a:p>
            <a:endParaRPr lang="zh-CN" altLang="en-US"/>
          </a:p>
        </p:txBody>
      </p:sp>
      <p:sp>
        <p:nvSpPr>
          <p:cNvPr id="715826" name="Line 50"/>
          <p:cNvSpPr>
            <a:spLocks noChangeShapeType="1"/>
          </p:cNvSpPr>
          <p:nvPr/>
        </p:nvSpPr>
        <p:spPr bwMode="auto">
          <a:xfrm flipV="1">
            <a:off x="3440113" y="5472113"/>
            <a:ext cx="1436687" cy="768350"/>
          </a:xfrm>
          <a:prstGeom prst="line">
            <a:avLst/>
          </a:prstGeom>
          <a:noFill/>
          <a:ln w="57150">
            <a:solidFill>
              <a:srgbClr val="CC0066"/>
            </a:solidFill>
            <a:round/>
            <a:headEnd/>
            <a:tailEnd type="triangle" w="med" len="med"/>
          </a:ln>
          <a:effectLst/>
        </p:spPr>
        <p:txBody>
          <a:bodyPr/>
          <a:lstStyle/>
          <a:p>
            <a:endParaRPr lang="zh-CN" altLang="en-US"/>
          </a:p>
        </p:txBody>
      </p:sp>
      <p:sp>
        <p:nvSpPr>
          <p:cNvPr id="715828" name="Text Box 52"/>
          <p:cNvSpPr txBox="1">
            <a:spLocks noChangeArrowheads="1"/>
          </p:cNvSpPr>
          <p:nvPr/>
        </p:nvSpPr>
        <p:spPr bwMode="auto">
          <a:xfrm>
            <a:off x="436563" y="842963"/>
            <a:ext cx="4037012" cy="457200"/>
          </a:xfrm>
          <a:prstGeom prst="rect">
            <a:avLst/>
          </a:prstGeom>
          <a:noFill/>
          <a:ln w="9525">
            <a:noFill/>
            <a:miter lim="800000"/>
            <a:headEnd/>
            <a:tailEnd/>
          </a:ln>
          <a:effectLst/>
        </p:spPr>
        <p:txBody>
          <a:bodyPr>
            <a:spAutoFit/>
          </a:bodyPr>
          <a:lstStyle/>
          <a:p>
            <a:pPr>
              <a:spcBef>
                <a:spcPct val="50000"/>
              </a:spcBef>
            </a:pPr>
            <a:r>
              <a:rPr lang="zh-CN" altLang="en-US" sz="2400" b="1">
                <a:solidFill>
                  <a:srgbClr val="FF0000"/>
                </a:solidFill>
                <a:ea typeface="微软雅黑" pitchFamily="34" charset="-122"/>
              </a:rPr>
              <a:t>链接本质：合并相同的</a:t>
            </a:r>
            <a:r>
              <a:rPr lang="zh-CN" altLang="en-US" sz="2400" b="1">
                <a:solidFill>
                  <a:srgbClr val="FF0000"/>
                </a:solidFill>
                <a:latin typeface="微软雅黑"/>
                <a:ea typeface="微软雅黑" pitchFamily="34" charset="-122"/>
              </a:rPr>
              <a:t>“</a:t>
            </a:r>
            <a:r>
              <a:rPr lang="zh-CN" altLang="en-US" sz="2400" b="1">
                <a:solidFill>
                  <a:srgbClr val="FF0000"/>
                </a:solidFill>
                <a:ea typeface="微软雅黑" pitchFamily="34" charset="-122"/>
              </a:rPr>
              <a:t>节</a:t>
            </a:r>
            <a:r>
              <a:rPr lang="zh-CN" altLang="en-US" sz="2400" b="1">
                <a:solidFill>
                  <a:srgbClr val="FF0000"/>
                </a:solidFill>
                <a:latin typeface="微软雅黑"/>
                <a:ea typeface="微软雅黑" pitchFamily="34" charset="-122"/>
              </a:rPr>
              <a:t>”</a:t>
            </a:r>
            <a:endParaRPr lang="zh-CN" altLang="en-US" sz="2400" b="1">
              <a:solidFill>
                <a:srgbClr val="FF0000"/>
              </a:solidFill>
              <a:ea typeface="微软雅黑" pitchFamily="34" charset="-122"/>
            </a:endParaRPr>
          </a:p>
        </p:txBody>
      </p:sp>
    </p:spTree>
    <p:extLst>
      <p:ext uri="{BB962C8B-B14F-4D97-AF65-F5344CB8AC3E}">
        <p14:creationId xmlns:p14="http://schemas.microsoft.com/office/powerpoint/2010/main" val="235397595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5828"/>
                                        </p:tgtEl>
                                        <p:attrNameLst>
                                          <p:attrName>style.visibility</p:attrName>
                                        </p:attrNameLst>
                                      </p:cBhvr>
                                      <p:to>
                                        <p:strVal val="visible"/>
                                      </p:to>
                                    </p:set>
                                    <p:animEffect transition="in" filter="blinds(horizontal)">
                                      <p:cBhvr>
                                        <p:cTn id="7" dur="500"/>
                                        <p:tgtEl>
                                          <p:spTgt spid="715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82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2"/>
          <p:cNvSpPr>
            <a:spLocks noGrp="1" noChangeArrowheads="1"/>
          </p:cNvSpPr>
          <p:nvPr>
            <p:ph type="title"/>
          </p:nvPr>
        </p:nvSpPr>
        <p:spPr/>
        <p:txBody>
          <a:bodyPr/>
          <a:lstStyle/>
          <a:p>
            <a:r>
              <a:rPr lang="zh-CN" altLang="en-US" dirty="0"/>
              <a:t>链接操作的步骤</a:t>
            </a:r>
          </a:p>
        </p:txBody>
      </p:sp>
      <p:sp>
        <p:nvSpPr>
          <p:cNvPr id="769027" name="Rectangle 3"/>
          <p:cNvSpPr>
            <a:spLocks noGrp="1" noChangeArrowheads="1"/>
          </p:cNvSpPr>
          <p:nvPr>
            <p:ph type="body" idx="1"/>
          </p:nvPr>
        </p:nvSpPr>
        <p:spPr>
          <a:xfrm>
            <a:off x="279400" y="822325"/>
            <a:ext cx="4819650" cy="1720850"/>
          </a:xfrm>
        </p:spPr>
        <p:txBody>
          <a:bodyPr/>
          <a:lstStyle/>
          <a:p>
            <a:pPr>
              <a:lnSpc>
                <a:spcPct val="105000"/>
              </a:lnSpc>
              <a:buFontTx/>
              <a:buNone/>
            </a:pPr>
            <a:r>
              <a:rPr lang="en-US" altLang="zh-CN" sz="2200">
                <a:latin typeface="微软雅黑" pitchFamily="34" charset="-122"/>
                <a:ea typeface="微软雅黑" pitchFamily="34" charset="-122"/>
              </a:rPr>
              <a:t>1</a:t>
            </a:r>
            <a:r>
              <a:rPr lang="zh-CN" altLang="en-US" sz="2200">
                <a:latin typeface="微软雅黑" pitchFamily="34" charset="-122"/>
                <a:ea typeface="微软雅黑" pitchFamily="34" charset="-122"/>
              </a:rPr>
              <a:t>）确定标号引用关系（符号解析）</a:t>
            </a:r>
          </a:p>
          <a:p>
            <a:pPr>
              <a:lnSpc>
                <a:spcPct val="105000"/>
              </a:lnSpc>
              <a:buFontTx/>
              <a:buNone/>
            </a:pPr>
            <a:r>
              <a:rPr lang="en-US" altLang="zh-CN" sz="2200">
                <a:latin typeface="微软雅黑" pitchFamily="34" charset="-122"/>
                <a:ea typeface="微软雅黑" pitchFamily="34" charset="-122"/>
              </a:rPr>
              <a:t>2</a:t>
            </a:r>
            <a:r>
              <a:rPr lang="zh-CN" altLang="en-US" sz="2200">
                <a:latin typeface="微软雅黑" pitchFamily="34" charset="-122"/>
                <a:ea typeface="微软雅黑" pitchFamily="34" charset="-122"/>
              </a:rPr>
              <a:t>）合并相关</a:t>
            </a:r>
            <a:r>
              <a:rPr lang="en-US" altLang="zh-CN" sz="2200">
                <a:latin typeface="微软雅黑" pitchFamily="34" charset="-122"/>
                <a:ea typeface="微软雅黑" pitchFamily="34" charset="-122"/>
              </a:rPr>
              <a:t>.o</a:t>
            </a:r>
            <a:r>
              <a:rPr lang="zh-CN" altLang="en-US" sz="2200">
                <a:latin typeface="微软雅黑" pitchFamily="34" charset="-122"/>
                <a:ea typeface="微软雅黑" pitchFamily="34" charset="-122"/>
              </a:rPr>
              <a:t>文件</a:t>
            </a:r>
          </a:p>
          <a:p>
            <a:pPr>
              <a:lnSpc>
                <a:spcPct val="105000"/>
              </a:lnSpc>
              <a:buFontTx/>
              <a:buNone/>
            </a:pPr>
            <a:r>
              <a:rPr lang="en-US" altLang="zh-CN" sz="2200">
                <a:latin typeface="微软雅黑" pitchFamily="34" charset="-122"/>
                <a:ea typeface="微软雅黑" pitchFamily="34" charset="-122"/>
              </a:rPr>
              <a:t>3</a:t>
            </a:r>
            <a:r>
              <a:rPr lang="zh-CN" altLang="en-US" sz="2200">
                <a:latin typeface="微软雅黑" pitchFamily="34" charset="-122"/>
                <a:ea typeface="微软雅黑" pitchFamily="34" charset="-122"/>
              </a:rPr>
              <a:t>）确定每个标号的地址</a:t>
            </a:r>
          </a:p>
          <a:p>
            <a:pPr>
              <a:lnSpc>
                <a:spcPct val="105000"/>
              </a:lnSpc>
              <a:buFontTx/>
              <a:buNone/>
            </a:pPr>
            <a:r>
              <a:rPr lang="en-US" altLang="zh-CN" sz="2200">
                <a:latin typeface="微软雅黑" pitchFamily="34" charset="-122"/>
                <a:ea typeface="微软雅黑" pitchFamily="34" charset="-122"/>
              </a:rPr>
              <a:t>4</a:t>
            </a:r>
            <a:r>
              <a:rPr lang="zh-CN" altLang="en-US" sz="2200">
                <a:latin typeface="微软雅黑" pitchFamily="34" charset="-122"/>
                <a:ea typeface="微软雅黑" pitchFamily="34" charset="-122"/>
              </a:rPr>
              <a:t>）在指令中填入新地址</a:t>
            </a:r>
          </a:p>
        </p:txBody>
      </p:sp>
      <p:grpSp>
        <p:nvGrpSpPr>
          <p:cNvPr id="769060" name="Group 36"/>
          <p:cNvGrpSpPr>
            <a:grpSpLocks/>
          </p:cNvGrpSpPr>
          <p:nvPr/>
        </p:nvGrpSpPr>
        <p:grpSpPr bwMode="auto">
          <a:xfrm>
            <a:off x="2322513" y="3897313"/>
            <a:ext cx="638175" cy="638175"/>
            <a:chOff x="1463" y="2455"/>
            <a:chExt cx="402" cy="402"/>
          </a:xfrm>
        </p:grpSpPr>
        <p:sp>
          <p:nvSpPr>
            <p:cNvPr id="769031" name="Line 7"/>
            <p:cNvSpPr>
              <a:spLocks noChangeShapeType="1"/>
            </p:cNvSpPr>
            <p:nvPr/>
          </p:nvSpPr>
          <p:spPr bwMode="auto">
            <a:xfrm>
              <a:off x="1463" y="2655"/>
              <a:ext cx="402" cy="0"/>
            </a:xfrm>
            <a:prstGeom prst="line">
              <a:avLst/>
            </a:prstGeom>
            <a:noFill/>
            <a:ln w="57150">
              <a:solidFill>
                <a:srgbClr val="009242"/>
              </a:solidFill>
              <a:round/>
              <a:headEnd/>
              <a:tailEnd/>
            </a:ln>
            <a:effectLst/>
          </p:spPr>
          <p:txBody>
            <a:bodyPr/>
            <a:lstStyle/>
            <a:p>
              <a:endParaRPr lang="zh-CN" altLang="en-US"/>
            </a:p>
          </p:txBody>
        </p:sp>
        <p:sp>
          <p:nvSpPr>
            <p:cNvPr id="769032" name="Line 8"/>
            <p:cNvSpPr>
              <a:spLocks noChangeShapeType="1"/>
            </p:cNvSpPr>
            <p:nvPr/>
          </p:nvSpPr>
          <p:spPr bwMode="auto">
            <a:xfrm>
              <a:off x="1664" y="2455"/>
              <a:ext cx="0" cy="402"/>
            </a:xfrm>
            <a:prstGeom prst="line">
              <a:avLst/>
            </a:prstGeom>
            <a:noFill/>
            <a:ln w="57150">
              <a:solidFill>
                <a:srgbClr val="009242"/>
              </a:solidFill>
              <a:round/>
              <a:headEnd/>
              <a:tailEnd/>
            </a:ln>
            <a:effectLst/>
          </p:spPr>
          <p:txBody>
            <a:bodyPr/>
            <a:lstStyle/>
            <a:p>
              <a:endParaRPr lang="zh-CN" altLang="en-US"/>
            </a:p>
          </p:txBody>
        </p:sp>
      </p:grpSp>
      <p:sp>
        <p:nvSpPr>
          <p:cNvPr id="769044" name="AutoShape 20"/>
          <p:cNvSpPr>
            <a:spLocks noChangeArrowheads="1"/>
          </p:cNvSpPr>
          <p:nvPr/>
        </p:nvSpPr>
        <p:spPr bwMode="auto">
          <a:xfrm>
            <a:off x="4962525" y="3911600"/>
            <a:ext cx="639763" cy="550863"/>
          </a:xfrm>
          <a:prstGeom prst="rightArrow">
            <a:avLst>
              <a:gd name="adj1" fmla="val 50000"/>
              <a:gd name="adj2" fmla="val 29035"/>
            </a:avLst>
          </a:prstGeom>
          <a:solidFill>
            <a:schemeClr val="accent1"/>
          </a:solidFill>
          <a:ln w="9525">
            <a:solidFill>
              <a:schemeClr val="tx1"/>
            </a:solidFill>
            <a:miter lim="800000"/>
            <a:headEnd/>
            <a:tailEnd/>
          </a:ln>
          <a:effectLst/>
        </p:spPr>
        <p:txBody>
          <a:bodyPr wrap="none" anchor="ctr"/>
          <a:lstStyle/>
          <a:p>
            <a:endParaRPr lang="zh-CN" altLang="en-US"/>
          </a:p>
        </p:txBody>
      </p:sp>
      <p:grpSp>
        <p:nvGrpSpPr>
          <p:cNvPr id="769062" name="Group 38"/>
          <p:cNvGrpSpPr>
            <a:grpSpLocks/>
          </p:cNvGrpSpPr>
          <p:nvPr/>
        </p:nvGrpSpPr>
        <p:grpSpPr bwMode="auto">
          <a:xfrm>
            <a:off x="7648575" y="1155700"/>
            <a:ext cx="1131888" cy="4310063"/>
            <a:chOff x="4818" y="847"/>
            <a:chExt cx="713" cy="2715"/>
          </a:xfrm>
        </p:grpSpPr>
        <p:sp>
          <p:nvSpPr>
            <p:cNvPr id="769045" name="AutoShape 21"/>
            <p:cNvSpPr>
              <a:spLocks/>
            </p:cNvSpPr>
            <p:nvPr/>
          </p:nvSpPr>
          <p:spPr bwMode="auto">
            <a:xfrm>
              <a:off x="4818" y="847"/>
              <a:ext cx="275" cy="2715"/>
            </a:xfrm>
            <a:prstGeom prst="rightBrace">
              <a:avLst>
                <a:gd name="adj1" fmla="val 82273"/>
                <a:gd name="adj2" fmla="val 50000"/>
              </a:avLst>
            </a:prstGeom>
            <a:noFill/>
            <a:ln w="57150">
              <a:solidFill>
                <a:srgbClr val="009242"/>
              </a:solidFill>
              <a:round/>
              <a:headEnd/>
              <a:tailEnd/>
            </a:ln>
            <a:effectLst/>
          </p:spPr>
          <p:txBody>
            <a:bodyPr wrap="none" anchor="ctr"/>
            <a:lstStyle/>
            <a:p>
              <a:endParaRPr lang="zh-CN" altLang="en-US"/>
            </a:p>
          </p:txBody>
        </p:sp>
        <p:sp>
          <p:nvSpPr>
            <p:cNvPr id="769046" name="Text Box 22"/>
            <p:cNvSpPr txBox="1">
              <a:spLocks noChangeArrowheads="1"/>
            </p:cNvSpPr>
            <p:nvPr/>
          </p:nvSpPr>
          <p:spPr bwMode="auto">
            <a:xfrm>
              <a:off x="5129" y="1981"/>
              <a:ext cx="402" cy="480"/>
            </a:xfrm>
            <a:prstGeom prst="rect">
              <a:avLst/>
            </a:prstGeom>
            <a:noFill/>
            <a:ln w="9525">
              <a:noFill/>
              <a:miter lim="800000"/>
              <a:headEnd/>
              <a:tailEnd/>
            </a:ln>
            <a:effectLst/>
          </p:spPr>
          <p:txBody>
            <a:bodyPr>
              <a:spAutoFit/>
            </a:bodyPr>
            <a:lstStyle/>
            <a:p>
              <a:pPr>
                <a:spcBef>
                  <a:spcPct val="50000"/>
                </a:spcBef>
              </a:pPr>
              <a:r>
                <a:rPr lang="zh-CN" altLang="en-US" sz="2200" b="1">
                  <a:solidFill>
                    <a:srgbClr val="0A6A0A"/>
                  </a:solidFill>
                  <a:ea typeface="微软雅黑" pitchFamily="34" charset="-122"/>
                </a:rPr>
                <a:t>代码</a:t>
              </a:r>
            </a:p>
          </p:txBody>
        </p:sp>
      </p:grpSp>
      <p:grpSp>
        <p:nvGrpSpPr>
          <p:cNvPr id="769063" name="Group 39"/>
          <p:cNvGrpSpPr>
            <a:grpSpLocks/>
          </p:cNvGrpSpPr>
          <p:nvPr/>
        </p:nvGrpSpPr>
        <p:grpSpPr bwMode="auto">
          <a:xfrm>
            <a:off x="7634288" y="5583238"/>
            <a:ext cx="1035050" cy="900112"/>
            <a:chOff x="4800" y="3635"/>
            <a:chExt cx="652" cy="567"/>
          </a:xfrm>
        </p:grpSpPr>
        <p:sp>
          <p:nvSpPr>
            <p:cNvPr id="769047" name="AutoShape 23"/>
            <p:cNvSpPr>
              <a:spLocks/>
            </p:cNvSpPr>
            <p:nvPr/>
          </p:nvSpPr>
          <p:spPr bwMode="auto">
            <a:xfrm>
              <a:off x="4800" y="3635"/>
              <a:ext cx="192" cy="567"/>
            </a:xfrm>
            <a:prstGeom prst="rightBrace">
              <a:avLst>
                <a:gd name="adj1" fmla="val 24609"/>
                <a:gd name="adj2" fmla="val 50000"/>
              </a:avLst>
            </a:prstGeom>
            <a:noFill/>
            <a:ln w="57150">
              <a:solidFill>
                <a:srgbClr val="009242"/>
              </a:solidFill>
              <a:round/>
              <a:headEnd/>
              <a:tailEnd/>
            </a:ln>
            <a:effectLst/>
          </p:spPr>
          <p:txBody>
            <a:bodyPr wrap="none" anchor="ctr"/>
            <a:lstStyle/>
            <a:p>
              <a:endParaRPr lang="zh-CN" altLang="en-US"/>
            </a:p>
          </p:txBody>
        </p:sp>
        <p:sp>
          <p:nvSpPr>
            <p:cNvPr id="769048" name="Text Box 24"/>
            <p:cNvSpPr txBox="1">
              <a:spLocks noChangeArrowheads="1"/>
            </p:cNvSpPr>
            <p:nvPr/>
          </p:nvSpPr>
          <p:spPr bwMode="auto">
            <a:xfrm>
              <a:off x="5050" y="3666"/>
              <a:ext cx="402" cy="480"/>
            </a:xfrm>
            <a:prstGeom prst="rect">
              <a:avLst/>
            </a:prstGeom>
            <a:noFill/>
            <a:ln w="9525">
              <a:noFill/>
              <a:miter lim="800000"/>
              <a:headEnd/>
              <a:tailEnd/>
            </a:ln>
            <a:effectLst/>
          </p:spPr>
          <p:txBody>
            <a:bodyPr>
              <a:spAutoFit/>
            </a:bodyPr>
            <a:lstStyle/>
            <a:p>
              <a:pPr>
                <a:spcBef>
                  <a:spcPct val="50000"/>
                </a:spcBef>
              </a:pPr>
              <a:r>
                <a:rPr lang="zh-CN" altLang="en-US" sz="2200" b="1">
                  <a:solidFill>
                    <a:srgbClr val="0A6A0A"/>
                  </a:solidFill>
                  <a:ea typeface="微软雅黑" pitchFamily="34" charset="-122"/>
                </a:rPr>
                <a:t>数据</a:t>
              </a:r>
            </a:p>
          </p:txBody>
        </p:sp>
      </p:grpSp>
      <p:grpSp>
        <p:nvGrpSpPr>
          <p:cNvPr id="769068" name="Group 44"/>
          <p:cNvGrpSpPr>
            <a:grpSpLocks/>
          </p:cNvGrpSpPr>
          <p:nvPr/>
        </p:nvGrpSpPr>
        <p:grpSpPr bwMode="auto">
          <a:xfrm>
            <a:off x="5891213" y="1084263"/>
            <a:ext cx="1873250" cy="5451475"/>
            <a:chOff x="3703" y="710"/>
            <a:chExt cx="1180" cy="3434"/>
          </a:xfrm>
        </p:grpSpPr>
        <p:sp>
          <p:nvSpPr>
            <p:cNvPr id="769033" name="Text Box 9"/>
            <p:cNvSpPr txBox="1">
              <a:spLocks noChangeArrowheads="1"/>
            </p:cNvSpPr>
            <p:nvPr/>
          </p:nvSpPr>
          <p:spPr bwMode="auto">
            <a:xfrm>
              <a:off x="3703" y="710"/>
              <a:ext cx="1180" cy="3434"/>
            </a:xfrm>
            <a:prstGeom prst="rect">
              <a:avLst/>
            </a:prstGeom>
            <a:noFill/>
            <a:ln w="9525">
              <a:noFill/>
              <a:miter lim="800000"/>
              <a:headEnd/>
              <a:tailEnd/>
            </a:ln>
            <a:effectLst/>
          </p:spPr>
          <p:txBody>
            <a:bodyPr>
              <a:spAutoFit/>
            </a:bodyPr>
            <a:lstStyle/>
            <a:p>
              <a:r>
                <a:rPr lang="en-US" altLang="zh-CN" sz="2200" b="1">
                  <a:solidFill>
                    <a:srgbClr val="FF0000"/>
                  </a:solidFill>
                  <a:latin typeface="微软雅黑" pitchFamily="34" charset="-122"/>
                  <a:ea typeface="微软雅黑" pitchFamily="34" charset="-122"/>
                </a:rPr>
                <a:t>P0</a:t>
              </a:r>
              <a:r>
                <a:rPr lang="en-US" altLang="zh-CN" sz="2200" b="1">
                  <a:latin typeface="微软雅黑" pitchFamily="34" charset="-122"/>
                  <a:ea typeface="微软雅黑" pitchFamily="34" charset="-122"/>
                </a:rPr>
                <a:t>: add </a:t>
              </a:r>
              <a:r>
                <a:rPr lang="en-US" altLang="zh-CN" sz="2200" b="1">
                  <a:solidFill>
                    <a:srgbClr val="CC3300"/>
                  </a:solidFill>
                  <a:latin typeface="微软雅黑" pitchFamily="34" charset="-122"/>
                  <a:ea typeface="微软雅黑" pitchFamily="34" charset="-122"/>
                </a:rPr>
                <a:t>B</a:t>
              </a:r>
            </a:p>
            <a:p>
              <a:r>
                <a:rPr lang="en-US" altLang="zh-CN" sz="2200" b="1">
                  <a:solidFill>
                    <a:srgbClr val="009242"/>
                  </a:solidFill>
                  <a:latin typeface="微软雅黑" pitchFamily="34" charset="-122"/>
                  <a:ea typeface="微软雅黑" pitchFamily="34" charset="-122"/>
                </a:rPr>
                <a:t>      jmp </a:t>
              </a:r>
              <a:r>
                <a:rPr lang="en-US" altLang="zh-CN" sz="2200" b="1">
                  <a:solidFill>
                    <a:srgbClr val="FF0000"/>
                  </a:solidFill>
                  <a:latin typeface="微软雅黑" pitchFamily="34" charset="-122"/>
                  <a:ea typeface="微软雅黑" pitchFamily="34" charset="-122"/>
                </a:rPr>
                <a:t>L0</a:t>
              </a:r>
            </a:p>
            <a:p>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zh-CN" altLang="en-US" sz="2200" b="1">
                  <a:latin typeface="微软雅黑" pitchFamily="34" charset="-122"/>
                  <a:ea typeface="微软雅黑" pitchFamily="34" charset="-122"/>
                </a:rPr>
                <a:t>      </a:t>
              </a:r>
              <a:r>
                <a:rPr lang="en-US" altLang="zh-CN" sz="2200" b="1">
                  <a:solidFill>
                    <a:srgbClr val="0A6A0A"/>
                  </a:solidFill>
                  <a:latin typeface="微软雅黑" pitchFamily="34" charset="-122"/>
                  <a:ea typeface="微软雅黑" pitchFamily="34" charset="-122"/>
                </a:rPr>
                <a:t>call</a:t>
              </a:r>
              <a:r>
                <a:rPr lang="en-US" altLang="zh-CN" sz="2200" b="1">
                  <a:latin typeface="微软雅黑" pitchFamily="34" charset="-122"/>
                  <a:ea typeface="微软雅黑" pitchFamily="34" charset="-122"/>
                </a:rPr>
                <a:t> </a:t>
              </a:r>
              <a:r>
                <a:rPr lang="en-US" altLang="zh-CN" sz="2200" b="1">
                  <a:solidFill>
                    <a:srgbClr val="FF0000"/>
                  </a:solidFill>
                  <a:latin typeface="微软雅黑" pitchFamily="34" charset="-122"/>
                  <a:ea typeface="微软雅黑" pitchFamily="34" charset="-122"/>
                </a:rPr>
                <a:t>P1</a:t>
              </a:r>
            </a:p>
            <a:p>
              <a:r>
                <a:rPr lang="en-US" altLang="zh-CN" sz="2200" b="1">
                  <a:latin typeface="微软雅黑" pitchFamily="34" charset="-122"/>
                  <a:ea typeface="微软雅黑" pitchFamily="34" charset="-122"/>
                </a:rPr>
                <a:t>       ……</a:t>
              </a:r>
            </a:p>
            <a:p>
              <a:r>
                <a:rPr lang="en-US" altLang="zh-CN" sz="2200" b="1">
                  <a:solidFill>
                    <a:srgbClr val="FF0000"/>
                  </a:solidFill>
                  <a:latin typeface="微软雅黑" pitchFamily="34" charset="-122"/>
                  <a:ea typeface="微软雅黑" pitchFamily="34" charset="-122"/>
                </a:rPr>
                <a:t>L0:  </a:t>
              </a:r>
              <a:r>
                <a:rPr lang="en-US" altLang="zh-CN" sz="2200" b="1">
                  <a:latin typeface="微软雅黑" pitchFamily="34" charset="-122"/>
                  <a:ea typeface="微软雅黑" pitchFamily="34" charset="-122"/>
                </a:rPr>
                <a:t>sub </a:t>
              </a:r>
              <a:r>
                <a:rPr lang="en-US" altLang="zh-CN" sz="2200" b="1">
                  <a:solidFill>
                    <a:srgbClr val="CC3300"/>
                  </a:solidFill>
                  <a:latin typeface="微软雅黑" pitchFamily="34" charset="-122"/>
                  <a:ea typeface="微软雅黑" pitchFamily="34" charset="-122"/>
                </a:rPr>
                <a:t>C</a:t>
              </a:r>
            </a:p>
            <a:p>
              <a:r>
                <a:rPr lang="en-US" altLang="zh-CN" sz="2200" b="1">
                  <a:latin typeface="微软雅黑" pitchFamily="34" charset="-122"/>
                  <a:ea typeface="微软雅黑" pitchFamily="34" charset="-122"/>
                </a:rPr>
                <a:t>       ……</a:t>
              </a:r>
            </a:p>
            <a:p>
              <a:r>
                <a:rPr lang="en-US" altLang="zh-CN" sz="2200" b="1">
                  <a:solidFill>
                    <a:srgbClr val="FF0000"/>
                  </a:solidFill>
                  <a:latin typeface="微软雅黑" pitchFamily="34" charset="-122"/>
                  <a:ea typeface="微软雅黑" pitchFamily="34" charset="-122"/>
                </a:rPr>
                <a:t>P1:  </a:t>
              </a:r>
              <a:r>
                <a:rPr lang="en-US" altLang="zh-CN" sz="2200" b="1">
                  <a:latin typeface="微软雅黑" pitchFamily="34" charset="-122"/>
                  <a:ea typeface="微软雅黑" pitchFamily="34" charset="-122"/>
                </a:rPr>
                <a:t>add </a:t>
              </a:r>
              <a:r>
                <a:rPr lang="en-US" altLang="zh-CN" sz="2200" b="1">
                  <a:solidFill>
                    <a:srgbClr val="CC3300"/>
                  </a:solidFill>
                  <a:latin typeface="微软雅黑" pitchFamily="34" charset="-122"/>
                  <a:ea typeface="微软雅黑" pitchFamily="34" charset="-122"/>
                </a:rPr>
                <a:t>A</a:t>
              </a:r>
            </a:p>
            <a:p>
              <a:r>
                <a:rPr lang="en-US" altLang="zh-CN" sz="2200" b="1">
                  <a:solidFill>
                    <a:srgbClr val="009242"/>
                  </a:solidFill>
                  <a:latin typeface="微软雅黑" pitchFamily="34" charset="-122"/>
                  <a:ea typeface="微软雅黑" pitchFamily="34" charset="-122"/>
                </a:rPr>
                <a:t>       </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en-US" altLang="zh-CN" sz="2200" b="1">
                  <a:latin typeface="微软雅黑" pitchFamily="34" charset="-122"/>
                  <a:ea typeface="微软雅黑" pitchFamily="34" charset="-122"/>
                </a:rPr>
                <a:t>        ……</a:t>
              </a:r>
            </a:p>
            <a:p>
              <a:r>
                <a:rPr lang="zh-CN" altLang="en-US" sz="2200" b="1">
                  <a:solidFill>
                    <a:srgbClr val="FF0000"/>
                  </a:solidFill>
                  <a:latin typeface="微软雅黑" pitchFamily="34" charset="-122"/>
                  <a:ea typeface="微软雅黑" pitchFamily="34" charset="-122"/>
                </a:rPr>
                <a:t>      </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sub </a:t>
              </a:r>
              <a:r>
                <a:rPr lang="en-US" altLang="zh-CN" sz="2200" b="1">
                  <a:solidFill>
                    <a:srgbClr val="CC3300"/>
                  </a:solidFill>
                  <a:latin typeface="微软雅黑" pitchFamily="34" charset="-122"/>
                  <a:ea typeface="微软雅黑" pitchFamily="34" charset="-122"/>
                </a:rPr>
                <a:t>B</a:t>
              </a:r>
            </a:p>
            <a:p>
              <a:r>
                <a:rPr lang="en-US" altLang="zh-CN" sz="2200" b="1">
                  <a:latin typeface="微软雅黑" pitchFamily="34" charset="-122"/>
                  <a:ea typeface="微软雅黑" pitchFamily="34" charset="-122"/>
                </a:rPr>
                <a:t>        ……</a:t>
              </a:r>
              <a:endParaRPr lang="en-US" altLang="zh-CN" sz="2200" b="1">
                <a:solidFill>
                  <a:srgbClr val="CC3300"/>
                </a:solidFill>
                <a:latin typeface="微软雅黑" pitchFamily="34" charset="-122"/>
                <a:ea typeface="微软雅黑" pitchFamily="34" charset="-122"/>
              </a:endParaRPr>
            </a:p>
            <a:p>
              <a:r>
                <a:rPr lang="en-US" altLang="zh-CN" sz="2200" b="1">
                  <a:solidFill>
                    <a:srgbClr val="CC3300"/>
                  </a:solidFill>
                  <a:latin typeface="微软雅黑" pitchFamily="34" charset="-122"/>
                  <a:ea typeface="微软雅黑" pitchFamily="34" charset="-122"/>
                </a:rPr>
                <a:t>B</a:t>
              </a:r>
              <a:r>
                <a:rPr lang="en-US" altLang="zh-CN" sz="2200" b="1">
                  <a:latin typeface="微软雅黑" pitchFamily="34" charset="-122"/>
                  <a:ea typeface="微软雅黑" pitchFamily="34" charset="-122"/>
                </a:rPr>
                <a:t>:  </a:t>
              </a:r>
              <a:r>
                <a:rPr lang="en-US" altLang="zh-CN"/>
                <a:t>   </a:t>
              </a:r>
              <a:r>
                <a:rPr lang="en-US" altLang="zh-CN" sz="2200" b="1">
                  <a:latin typeface="微软雅黑" pitchFamily="34" charset="-122"/>
                  <a:ea typeface="微软雅黑" pitchFamily="34" charset="-122"/>
                </a:rPr>
                <a:t>10</a:t>
              </a:r>
            </a:p>
            <a:p>
              <a:r>
                <a:rPr lang="en-US" altLang="zh-CN" sz="2200" b="1">
                  <a:solidFill>
                    <a:srgbClr val="CC3300"/>
                  </a:solidFill>
                  <a:latin typeface="微软雅黑" pitchFamily="34" charset="-122"/>
                  <a:ea typeface="微软雅黑" pitchFamily="34" charset="-122"/>
                </a:rPr>
                <a:t>C</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20</a:t>
              </a:r>
            </a:p>
            <a:p>
              <a:r>
                <a:rPr lang="en-US" altLang="zh-CN" sz="2200" b="1">
                  <a:solidFill>
                    <a:srgbClr val="CC3300"/>
                  </a:solidFill>
                  <a:latin typeface="微软雅黑" pitchFamily="34" charset="-122"/>
                  <a:ea typeface="微软雅黑" pitchFamily="34" charset="-122"/>
                </a:rPr>
                <a:t>A</a:t>
              </a:r>
              <a:r>
                <a:rPr lang="en-US" altLang="zh-CN" sz="2200" b="1">
                  <a:latin typeface="微软雅黑" pitchFamily="34" charset="-122"/>
                  <a:ea typeface="微软雅黑" pitchFamily="34" charset="-122"/>
                </a:rPr>
                <a:t>:   </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30</a:t>
              </a:r>
            </a:p>
          </p:txBody>
        </p:sp>
        <p:grpSp>
          <p:nvGrpSpPr>
            <p:cNvPr id="769061" name="Group 37"/>
            <p:cNvGrpSpPr>
              <a:grpSpLocks/>
            </p:cNvGrpSpPr>
            <p:nvPr/>
          </p:nvGrpSpPr>
          <p:grpSpPr bwMode="auto">
            <a:xfrm>
              <a:off x="3723" y="726"/>
              <a:ext cx="1024" cy="3403"/>
              <a:chOff x="3705" y="841"/>
              <a:chExt cx="1024" cy="3403"/>
            </a:xfrm>
          </p:grpSpPr>
          <p:sp>
            <p:nvSpPr>
              <p:cNvPr id="769039" name="Rectangle 15"/>
              <p:cNvSpPr>
                <a:spLocks noChangeArrowheads="1"/>
              </p:cNvSpPr>
              <p:nvPr/>
            </p:nvSpPr>
            <p:spPr bwMode="auto">
              <a:xfrm>
                <a:off x="3715" y="841"/>
                <a:ext cx="1014" cy="1481"/>
              </a:xfrm>
              <a:prstGeom prst="rect">
                <a:avLst/>
              </a:prstGeom>
              <a:solidFill>
                <a:schemeClr val="accent2">
                  <a:alpha val="24001"/>
                </a:schemeClr>
              </a:solidFill>
              <a:ln w="9525">
                <a:noFill/>
                <a:miter lim="800000"/>
                <a:headEnd/>
                <a:tailEnd/>
              </a:ln>
              <a:effectLst/>
            </p:spPr>
            <p:txBody>
              <a:bodyPr wrap="none" anchor="ctr"/>
              <a:lstStyle/>
              <a:p>
                <a:endParaRPr lang="zh-CN" altLang="en-US"/>
              </a:p>
            </p:txBody>
          </p:sp>
          <p:sp>
            <p:nvSpPr>
              <p:cNvPr id="769040" name="Rectangle 16"/>
              <p:cNvSpPr>
                <a:spLocks noChangeArrowheads="1"/>
              </p:cNvSpPr>
              <p:nvPr/>
            </p:nvSpPr>
            <p:spPr bwMode="auto">
              <a:xfrm>
                <a:off x="3709" y="2316"/>
                <a:ext cx="1014" cy="1271"/>
              </a:xfrm>
              <a:prstGeom prst="rect">
                <a:avLst/>
              </a:prstGeom>
              <a:solidFill>
                <a:srgbClr val="FF0000">
                  <a:alpha val="24001"/>
                </a:srgbClr>
              </a:solidFill>
              <a:ln w="9525">
                <a:noFill/>
                <a:miter lim="800000"/>
                <a:headEnd/>
                <a:tailEnd/>
              </a:ln>
              <a:effectLst/>
            </p:spPr>
            <p:txBody>
              <a:bodyPr wrap="none" anchor="ctr"/>
              <a:lstStyle/>
              <a:p>
                <a:endParaRPr lang="zh-CN" altLang="en-US"/>
              </a:p>
            </p:txBody>
          </p:sp>
          <p:sp>
            <p:nvSpPr>
              <p:cNvPr id="769041" name="Rectangle 17"/>
              <p:cNvSpPr>
                <a:spLocks noChangeArrowheads="1"/>
              </p:cNvSpPr>
              <p:nvPr/>
            </p:nvSpPr>
            <p:spPr bwMode="auto">
              <a:xfrm>
                <a:off x="3707" y="3586"/>
                <a:ext cx="1014" cy="412"/>
              </a:xfrm>
              <a:prstGeom prst="rect">
                <a:avLst/>
              </a:prstGeom>
              <a:solidFill>
                <a:srgbClr val="800080">
                  <a:alpha val="24001"/>
                </a:srgbClr>
              </a:solidFill>
              <a:ln w="9525">
                <a:noFill/>
                <a:miter lim="800000"/>
                <a:headEnd/>
                <a:tailEnd/>
              </a:ln>
              <a:effectLst/>
            </p:spPr>
            <p:txBody>
              <a:bodyPr wrap="none" anchor="ctr"/>
              <a:lstStyle/>
              <a:p>
                <a:endParaRPr lang="zh-CN" altLang="en-US"/>
              </a:p>
            </p:txBody>
          </p:sp>
          <p:sp>
            <p:nvSpPr>
              <p:cNvPr id="769049" name="Rectangle 25"/>
              <p:cNvSpPr>
                <a:spLocks noChangeArrowheads="1"/>
              </p:cNvSpPr>
              <p:nvPr/>
            </p:nvSpPr>
            <p:spPr bwMode="auto">
              <a:xfrm>
                <a:off x="3705" y="3997"/>
                <a:ext cx="1014" cy="247"/>
              </a:xfrm>
              <a:prstGeom prst="rect">
                <a:avLst/>
              </a:prstGeom>
              <a:solidFill>
                <a:srgbClr val="008000">
                  <a:alpha val="28999"/>
                </a:srgbClr>
              </a:solidFill>
              <a:ln w="9525">
                <a:noFill/>
                <a:miter lim="800000"/>
                <a:headEnd/>
                <a:tailEnd/>
              </a:ln>
              <a:effectLst/>
            </p:spPr>
            <p:txBody>
              <a:bodyPr wrap="none" anchor="ctr"/>
              <a:lstStyle/>
              <a:p>
                <a:endParaRPr lang="zh-CN" altLang="en-US"/>
              </a:p>
            </p:txBody>
          </p:sp>
        </p:grpSp>
      </p:grpSp>
      <p:grpSp>
        <p:nvGrpSpPr>
          <p:cNvPr id="769064" name="Group 40"/>
          <p:cNvGrpSpPr>
            <a:grpSpLocks/>
          </p:cNvGrpSpPr>
          <p:nvPr/>
        </p:nvGrpSpPr>
        <p:grpSpPr bwMode="auto">
          <a:xfrm>
            <a:off x="6037263" y="1335088"/>
            <a:ext cx="1204912" cy="4862512"/>
            <a:chOff x="2787" y="987"/>
            <a:chExt cx="759" cy="3063"/>
          </a:xfrm>
        </p:grpSpPr>
        <p:sp>
          <p:nvSpPr>
            <p:cNvPr id="769050" name="Line 26"/>
            <p:cNvSpPr>
              <a:spLocks noChangeShapeType="1"/>
            </p:cNvSpPr>
            <p:nvPr/>
          </p:nvSpPr>
          <p:spPr bwMode="auto">
            <a:xfrm flipH="1">
              <a:off x="2787" y="987"/>
              <a:ext cx="658" cy="2606"/>
            </a:xfrm>
            <a:prstGeom prst="line">
              <a:avLst/>
            </a:prstGeom>
            <a:noFill/>
            <a:ln w="9525">
              <a:solidFill>
                <a:schemeClr val="tx1"/>
              </a:solidFill>
              <a:round/>
              <a:headEnd/>
              <a:tailEnd type="triangle" w="med" len="med"/>
            </a:ln>
            <a:effectLst/>
          </p:spPr>
          <p:txBody>
            <a:bodyPr/>
            <a:lstStyle/>
            <a:p>
              <a:endParaRPr lang="zh-CN" altLang="en-US"/>
            </a:p>
          </p:txBody>
        </p:sp>
        <p:sp>
          <p:nvSpPr>
            <p:cNvPr id="769051" name="Line 27"/>
            <p:cNvSpPr>
              <a:spLocks noChangeShapeType="1"/>
            </p:cNvSpPr>
            <p:nvPr/>
          </p:nvSpPr>
          <p:spPr bwMode="auto">
            <a:xfrm flipH="1">
              <a:off x="2842" y="3346"/>
              <a:ext cx="631" cy="247"/>
            </a:xfrm>
            <a:prstGeom prst="line">
              <a:avLst/>
            </a:prstGeom>
            <a:noFill/>
            <a:ln w="9525">
              <a:solidFill>
                <a:schemeClr val="tx1"/>
              </a:solidFill>
              <a:round/>
              <a:headEnd/>
              <a:tailEnd type="triangle" w="med" len="med"/>
            </a:ln>
            <a:effectLst/>
          </p:spPr>
          <p:txBody>
            <a:bodyPr/>
            <a:lstStyle/>
            <a:p>
              <a:endParaRPr lang="zh-CN" altLang="en-US"/>
            </a:p>
          </p:txBody>
        </p:sp>
        <p:sp>
          <p:nvSpPr>
            <p:cNvPr id="769052" name="Line 28"/>
            <p:cNvSpPr>
              <a:spLocks noChangeShapeType="1"/>
            </p:cNvSpPr>
            <p:nvPr/>
          </p:nvSpPr>
          <p:spPr bwMode="auto">
            <a:xfrm flipH="1">
              <a:off x="2897" y="2496"/>
              <a:ext cx="649" cy="1554"/>
            </a:xfrm>
            <a:prstGeom prst="line">
              <a:avLst/>
            </a:prstGeom>
            <a:noFill/>
            <a:ln w="9525">
              <a:solidFill>
                <a:schemeClr val="tx1"/>
              </a:solidFill>
              <a:round/>
              <a:headEnd/>
              <a:tailEnd type="triangle" w="med" len="med"/>
            </a:ln>
            <a:effectLst/>
          </p:spPr>
          <p:txBody>
            <a:bodyPr/>
            <a:lstStyle/>
            <a:p>
              <a:endParaRPr lang="zh-CN" altLang="en-US"/>
            </a:p>
          </p:txBody>
        </p:sp>
        <p:sp>
          <p:nvSpPr>
            <p:cNvPr id="769053" name="Line 29"/>
            <p:cNvSpPr>
              <a:spLocks noChangeShapeType="1"/>
            </p:cNvSpPr>
            <p:nvPr/>
          </p:nvSpPr>
          <p:spPr bwMode="auto">
            <a:xfrm flipH="1">
              <a:off x="2887" y="2094"/>
              <a:ext cx="631" cy="1737"/>
            </a:xfrm>
            <a:prstGeom prst="line">
              <a:avLst/>
            </a:prstGeom>
            <a:noFill/>
            <a:ln w="9525">
              <a:solidFill>
                <a:schemeClr val="tx1"/>
              </a:solidFill>
              <a:round/>
              <a:headEnd/>
              <a:tailEnd type="triangle" w="med" len="med"/>
            </a:ln>
            <a:effectLst/>
          </p:spPr>
          <p:txBody>
            <a:bodyPr/>
            <a:lstStyle/>
            <a:p>
              <a:endParaRPr lang="zh-CN" altLang="en-US"/>
            </a:p>
          </p:txBody>
        </p:sp>
        <p:sp>
          <p:nvSpPr>
            <p:cNvPr id="769054" name="Line 30"/>
            <p:cNvSpPr>
              <a:spLocks noChangeShapeType="1"/>
            </p:cNvSpPr>
            <p:nvPr/>
          </p:nvSpPr>
          <p:spPr bwMode="auto">
            <a:xfrm flipH="1">
              <a:off x="2869" y="1253"/>
              <a:ext cx="658" cy="630"/>
            </a:xfrm>
            <a:prstGeom prst="line">
              <a:avLst/>
            </a:prstGeom>
            <a:noFill/>
            <a:ln w="9525">
              <a:solidFill>
                <a:schemeClr val="tx1"/>
              </a:solidFill>
              <a:round/>
              <a:headEnd/>
              <a:tailEnd type="triangle" w="med" len="med"/>
            </a:ln>
            <a:effectLst/>
          </p:spPr>
          <p:txBody>
            <a:bodyPr/>
            <a:lstStyle/>
            <a:p>
              <a:endParaRPr lang="zh-CN" altLang="en-US"/>
            </a:p>
          </p:txBody>
        </p:sp>
        <p:sp>
          <p:nvSpPr>
            <p:cNvPr id="769055" name="Line 31"/>
            <p:cNvSpPr>
              <a:spLocks noChangeShapeType="1"/>
            </p:cNvSpPr>
            <p:nvPr/>
          </p:nvSpPr>
          <p:spPr bwMode="auto">
            <a:xfrm flipH="1">
              <a:off x="2833" y="1691"/>
              <a:ext cx="649" cy="640"/>
            </a:xfrm>
            <a:prstGeom prst="line">
              <a:avLst/>
            </a:prstGeom>
            <a:noFill/>
            <a:ln w="9525">
              <a:solidFill>
                <a:schemeClr val="tx1"/>
              </a:solidFill>
              <a:round/>
              <a:headEnd/>
              <a:tailEnd type="triangle" w="med" len="med"/>
            </a:ln>
            <a:effectLst/>
          </p:spPr>
          <p:txBody>
            <a:bodyPr/>
            <a:lstStyle/>
            <a:p>
              <a:endParaRPr lang="zh-CN" altLang="en-US"/>
            </a:p>
          </p:txBody>
        </p:sp>
      </p:grpSp>
      <p:grpSp>
        <p:nvGrpSpPr>
          <p:cNvPr id="769059" name="Group 35"/>
          <p:cNvGrpSpPr>
            <a:grpSpLocks/>
          </p:cNvGrpSpPr>
          <p:nvPr/>
        </p:nvGrpSpPr>
        <p:grpSpPr bwMode="auto">
          <a:xfrm>
            <a:off x="3105150" y="3016250"/>
            <a:ext cx="1741488" cy="3041650"/>
            <a:chOff x="1956" y="1900"/>
            <a:chExt cx="1097" cy="1916"/>
          </a:xfrm>
        </p:grpSpPr>
        <p:sp>
          <p:nvSpPr>
            <p:cNvPr id="769030" name="Text Box 6"/>
            <p:cNvSpPr txBox="1">
              <a:spLocks noChangeArrowheads="1"/>
            </p:cNvSpPr>
            <p:nvPr/>
          </p:nvSpPr>
          <p:spPr bwMode="auto">
            <a:xfrm>
              <a:off x="1956" y="1908"/>
              <a:ext cx="1097" cy="1535"/>
            </a:xfrm>
            <a:prstGeom prst="rect">
              <a:avLst/>
            </a:prstGeom>
            <a:noFill/>
            <a:ln w="9525">
              <a:noFill/>
              <a:miter lim="800000"/>
              <a:headEnd/>
              <a:tailEnd/>
            </a:ln>
            <a:effectLst/>
          </p:spPr>
          <p:txBody>
            <a:bodyPr>
              <a:spAutoFit/>
            </a:bodyPr>
            <a:lstStyle/>
            <a:p>
              <a:r>
                <a:rPr lang="en-US" altLang="zh-CN" sz="2200" b="1">
                  <a:solidFill>
                    <a:srgbClr val="FF0000"/>
                  </a:solidFill>
                  <a:latin typeface="微软雅黑" pitchFamily="34" charset="-122"/>
                  <a:ea typeface="微软雅黑" pitchFamily="34" charset="-122"/>
                </a:rPr>
                <a:t>P1:  </a:t>
              </a:r>
              <a:r>
                <a:rPr lang="en-US" altLang="zh-CN" sz="2200" b="1">
                  <a:latin typeface="微软雅黑" pitchFamily="34" charset="-122"/>
                  <a:ea typeface="微软雅黑" pitchFamily="34" charset="-122"/>
                </a:rPr>
                <a:t>add </a:t>
              </a:r>
              <a:r>
                <a:rPr lang="en-US" altLang="zh-CN" sz="2200" b="1">
                  <a:solidFill>
                    <a:srgbClr val="CC3300"/>
                  </a:solidFill>
                  <a:latin typeface="微软雅黑" pitchFamily="34" charset="-122"/>
                  <a:ea typeface="微软雅黑" pitchFamily="34" charset="-122"/>
                </a:rPr>
                <a:t>A</a:t>
              </a:r>
            </a:p>
            <a:p>
              <a:r>
                <a:rPr lang="en-US" altLang="zh-CN" sz="2200" b="1">
                  <a:solidFill>
                    <a:srgbClr val="009242"/>
                  </a:solidFill>
                  <a:latin typeface="微软雅黑" pitchFamily="34" charset="-122"/>
                  <a:ea typeface="微软雅黑" pitchFamily="34" charset="-122"/>
                </a:rPr>
                <a:t>       </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en-US" altLang="zh-CN" sz="2200" b="1">
                  <a:latin typeface="微软雅黑" pitchFamily="34" charset="-122"/>
                  <a:ea typeface="微软雅黑" pitchFamily="34" charset="-122"/>
                </a:rPr>
                <a:t>        ……</a:t>
              </a:r>
            </a:p>
            <a:p>
              <a:r>
                <a:rPr lang="zh-CN" altLang="en-US" sz="2200" b="1">
                  <a:solidFill>
                    <a:srgbClr val="FF0000"/>
                  </a:solidFill>
                  <a:latin typeface="微软雅黑" pitchFamily="34" charset="-122"/>
                  <a:ea typeface="微软雅黑" pitchFamily="34" charset="-122"/>
                </a:rPr>
                <a:t>      </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sub </a:t>
              </a:r>
              <a:r>
                <a:rPr lang="en-US" altLang="zh-CN" sz="2200" b="1">
                  <a:solidFill>
                    <a:srgbClr val="CC3300"/>
                  </a:solidFill>
                  <a:latin typeface="微软雅黑" pitchFamily="34" charset="-122"/>
                  <a:ea typeface="微软雅黑" pitchFamily="34" charset="-122"/>
                </a:rPr>
                <a:t>B</a:t>
              </a:r>
            </a:p>
            <a:p>
              <a:r>
                <a:rPr lang="en-US" altLang="zh-CN" sz="2200" b="1">
                  <a:latin typeface="微软雅黑" pitchFamily="34" charset="-122"/>
                  <a:ea typeface="微软雅黑" pitchFamily="34" charset="-122"/>
                </a:rPr>
                <a:t>        ……</a:t>
              </a:r>
            </a:p>
            <a:p>
              <a:r>
                <a:rPr lang="en-US" altLang="zh-CN" sz="2200" b="1">
                  <a:solidFill>
                    <a:srgbClr val="CC3300"/>
                  </a:solidFill>
                  <a:latin typeface="微软雅黑" pitchFamily="34" charset="-122"/>
                  <a:ea typeface="微软雅黑" pitchFamily="34" charset="-122"/>
                </a:rPr>
                <a:t>A</a:t>
              </a:r>
              <a:r>
                <a:rPr lang="en-US" altLang="zh-CN" sz="2200" b="1">
                  <a:latin typeface="微软雅黑" pitchFamily="34" charset="-122"/>
                  <a:ea typeface="微软雅黑" pitchFamily="34" charset="-122"/>
                </a:rPr>
                <a:t>:   </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30</a:t>
              </a:r>
            </a:p>
          </p:txBody>
        </p:sp>
        <p:sp>
          <p:nvSpPr>
            <p:cNvPr id="769036" name="Rectangle 12"/>
            <p:cNvSpPr>
              <a:spLocks noChangeArrowheads="1"/>
            </p:cNvSpPr>
            <p:nvPr/>
          </p:nvSpPr>
          <p:spPr bwMode="auto">
            <a:xfrm>
              <a:off x="1979" y="1900"/>
              <a:ext cx="1014" cy="1280"/>
            </a:xfrm>
            <a:prstGeom prst="rect">
              <a:avLst/>
            </a:prstGeom>
            <a:solidFill>
              <a:srgbClr val="FF0000">
                <a:alpha val="24001"/>
              </a:srgbClr>
            </a:solidFill>
            <a:ln w="9525">
              <a:noFill/>
              <a:miter lim="800000"/>
              <a:headEnd/>
              <a:tailEnd/>
            </a:ln>
            <a:effectLst/>
          </p:spPr>
          <p:txBody>
            <a:bodyPr wrap="none" anchor="ctr"/>
            <a:lstStyle/>
            <a:p>
              <a:endParaRPr lang="zh-CN" altLang="en-US"/>
            </a:p>
          </p:txBody>
        </p:sp>
        <p:sp>
          <p:nvSpPr>
            <p:cNvPr id="769038" name="Rectangle 14"/>
            <p:cNvSpPr>
              <a:spLocks noChangeArrowheads="1"/>
            </p:cNvSpPr>
            <p:nvPr/>
          </p:nvSpPr>
          <p:spPr bwMode="auto">
            <a:xfrm>
              <a:off x="1974" y="3179"/>
              <a:ext cx="1014" cy="247"/>
            </a:xfrm>
            <a:prstGeom prst="rect">
              <a:avLst/>
            </a:prstGeom>
            <a:solidFill>
              <a:srgbClr val="008000">
                <a:alpha val="28999"/>
              </a:srgbClr>
            </a:solidFill>
            <a:ln w="9525">
              <a:noFill/>
              <a:miter lim="800000"/>
              <a:headEnd/>
              <a:tailEnd/>
            </a:ln>
            <a:effectLst/>
          </p:spPr>
          <p:txBody>
            <a:bodyPr wrap="none" anchor="ctr"/>
            <a:lstStyle/>
            <a:p>
              <a:endParaRPr lang="zh-CN" altLang="en-US"/>
            </a:p>
          </p:txBody>
        </p:sp>
        <p:sp>
          <p:nvSpPr>
            <p:cNvPr id="769056" name="Text Box 32"/>
            <p:cNvSpPr txBox="1">
              <a:spLocks noChangeArrowheads="1"/>
            </p:cNvSpPr>
            <p:nvPr/>
          </p:nvSpPr>
          <p:spPr bwMode="auto">
            <a:xfrm>
              <a:off x="2093" y="3547"/>
              <a:ext cx="585" cy="269"/>
            </a:xfrm>
            <a:prstGeom prst="rect">
              <a:avLst/>
            </a:prstGeom>
            <a:noFill/>
            <a:ln w="9525">
              <a:noFill/>
              <a:miter lim="800000"/>
              <a:headEnd/>
              <a:tailEnd/>
            </a:ln>
            <a:effectLst/>
          </p:spPr>
          <p:txBody>
            <a:bodyPr>
              <a:spAutoFit/>
            </a:bodyPr>
            <a:lstStyle/>
            <a:p>
              <a:pPr>
                <a:spcBef>
                  <a:spcPct val="50000"/>
                </a:spcBef>
              </a:pPr>
              <a:r>
                <a:rPr lang="en-US" altLang="zh-CN" sz="2200" b="1">
                  <a:solidFill>
                    <a:schemeClr val="accent2"/>
                  </a:solidFill>
                  <a:latin typeface="微软雅黑" pitchFamily="34" charset="-122"/>
                  <a:ea typeface="微软雅黑" pitchFamily="34" charset="-122"/>
                </a:rPr>
                <a:t>P1.o</a:t>
              </a:r>
              <a:endParaRPr lang="zh-CN" altLang="en-US" sz="2200" b="1">
                <a:solidFill>
                  <a:schemeClr val="accent2"/>
                </a:solidFill>
                <a:latin typeface="微软雅黑" pitchFamily="34" charset="-122"/>
                <a:ea typeface="微软雅黑" pitchFamily="34" charset="-122"/>
              </a:endParaRPr>
            </a:p>
          </p:txBody>
        </p:sp>
      </p:grpSp>
      <p:grpSp>
        <p:nvGrpSpPr>
          <p:cNvPr id="769058" name="Group 34"/>
          <p:cNvGrpSpPr>
            <a:grpSpLocks/>
          </p:cNvGrpSpPr>
          <p:nvPr/>
        </p:nvGrpSpPr>
        <p:grpSpPr bwMode="auto">
          <a:xfrm>
            <a:off x="355600" y="2747963"/>
            <a:ext cx="1920875" cy="3692525"/>
            <a:chOff x="224" y="1731"/>
            <a:chExt cx="1210" cy="2326"/>
          </a:xfrm>
        </p:grpSpPr>
        <p:sp>
          <p:nvSpPr>
            <p:cNvPr id="769028" name="Text Box 4"/>
            <p:cNvSpPr txBox="1">
              <a:spLocks noChangeArrowheads="1"/>
            </p:cNvSpPr>
            <p:nvPr/>
          </p:nvSpPr>
          <p:spPr bwMode="auto">
            <a:xfrm>
              <a:off x="254" y="1731"/>
              <a:ext cx="1180" cy="1957"/>
            </a:xfrm>
            <a:prstGeom prst="rect">
              <a:avLst/>
            </a:prstGeom>
            <a:noFill/>
            <a:ln w="9525">
              <a:noFill/>
              <a:miter lim="800000"/>
              <a:headEnd/>
              <a:tailEnd/>
            </a:ln>
            <a:effectLst/>
          </p:spPr>
          <p:txBody>
            <a:bodyPr>
              <a:spAutoFit/>
            </a:bodyPr>
            <a:lstStyle/>
            <a:p>
              <a:r>
                <a:rPr lang="en-US" altLang="zh-CN" sz="2200" b="1">
                  <a:solidFill>
                    <a:srgbClr val="FF0000"/>
                  </a:solidFill>
                  <a:latin typeface="微软雅黑" pitchFamily="34" charset="-122"/>
                  <a:ea typeface="微软雅黑" pitchFamily="34" charset="-122"/>
                </a:rPr>
                <a:t>P0</a:t>
              </a:r>
              <a:r>
                <a:rPr lang="en-US" altLang="zh-CN" sz="2200" b="1">
                  <a:latin typeface="微软雅黑" pitchFamily="34" charset="-122"/>
                  <a:ea typeface="微软雅黑" pitchFamily="34" charset="-122"/>
                </a:rPr>
                <a:t>: add </a:t>
              </a:r>
              <a:r>
                <a:rPr lang="en-US" altLang="zh-CN" sz="2200" b="1">
                  <a:solidFill>
                    <a:srgbClr val="CC3300"/>
                  </a:solidFill>
                  <a:latin typeface="微软雅黑" pitchFamily="34" charset="-122"/>
                  <a:ea typeface="微软雅黑" pitchFamily="34" charset="-122"/>
                </a:rPr>
                <a:t>B</a:t>
              </a:r>
            </a:p>
            <a:p>
              <a:r>
                <a:rPr lang="en-US" altLang="zh-CN" sz="2200" b="1">
                  <a:solidFill>
                    <a:srgbClr val="009242"/>
                  </a:solidFill>
                  <a:latin typeface="微软雅黑" pitchFamily="34" charset="-122"/>
                  <a:ea typeface="微软雅黑" pitchFamily="34" charset="-122"/>
                </a:rPr>
                <a:t>      jmp </a:t>
              </a:r>
              <a:r>
                <a:rPr lang="en-US" altLang="zh-CN" sz="2200" b="1">
                  <a:solidFill>
                    <a:srgbClr val="FF0000"/>
                  </a:solidFill>
                  <a:latin typeface="微软雅黑" pitchFamily="34" charset="-122"/>
                  <a:ea typeface="微软雅黑" pitchFamily="34" charset="-122"/>
                </a:rPr>
                <a:t>L0</a:t>
              </a:r>
            </a:p>
            <a:p>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zh-CN" altLang="en-US" sz="2200" b="1">
                  <a:latin typeface="微软雅黑" pitchFamily="34" charset="-122"/>
                  <a:ea typeface="微软雅黑" pitchFamily="34" charset="-122"/>
                </a:rPr>
                <a:t>      </a:t>
              </a:r>
              <a:r>
                <a:rPr lang="en-US" altLang="zh-CN" sz="2200" b="1">
                  <a:solidFill>
                    <a:srgbClr val="0A6A0A"/>
                  </a:solidFill>
                  <a:latin typeface="微软雅黑" pitchFamily="34" charset="-122"/>
                  <a:ea typeface="微软雅黑" pitchFamily="34" charset="-122"/>
                </a:rPr>
                <a:t>call</a:t>
              </a:r>
              <a:r>
                <a:rPr lang="en-US" altLang="zh-CN" sz="2200" b="1">
                  <a:latin typeface="微软雅黑" pitchFamily="34" charset="-122"/>
                  <a:ea typeface="微软雅黑" pitchFamily="34" charset="-122"/>
                </a:rPr>
                <a:t> </a:t>
              </a:r>
              <a:r>
                <a:rPr lang="en-US" altLang="zh-CN" sz="2200" b="1">
                  <a:solidFill>
                    <a:srgbClr val="FF0000"/>
                  </a:solidFill>
                  <a:latin typeface="微软雅黑" pitchFamily="34" charset="-122"/>
                  <a:ea typeface="微软雅黑" pitchFamily="34" charset="-122"/>
                </a:rPr>
                <a:t>P1</a:t>
              </a:r>
            </a:p>
            <a:p>
              <a:r>
                <a:rPr lang="en-US" altLang="zh-CN" sz="2200" b="1">
                  <a:latin typeface="微软雅黑" pitchFamily="34" charset="-122"/>
                  <a:ea typeface="微软雅黑" pitchFamily="34" charset="-122"/>
                </a:rPr>
                <a:t>       ……</a:t>
              </a:r>
            </a:p>
            <a:p>
              <a:r>
                <a:rPr lang="en-US" altLang="zh-CN" sz="2200" b="1">
                  <a:solidFill>
                    <a:srgbClr val="FF0000"/>
                  </a:solidFill>
                  <a:latin typeface="微软雅黑" pitchFamily="34" charset="-122"/>
                  <a:ea typeface="微软雅黑" pitchFamily="34" charset="-122"/>
                </a:rPr>
                <a:t>L0:  </a:t>
              </a:r>
              <a:r>
                <a:rPr lang="en-US" altLang="zh-CN" sz="2200" b="1">
                  <a:latin typeface="微软雅黑" pitchFamily="34" charset="-122"/>
                  <a:ea typeface="微软雅黑" pitchFamily="34" charset="-122"/>
                </a:rPr>
                <a:t>sub </a:t>
              </a:r>
              <a:r>
                <a:rPr lang="en-US" altLang="zh-CN" sz="2200" b="1">
                  <a:solidFill>
                    <a:srgbClr val="CC3300"/>
                  </a:solidFill>
                  <a:latin typeface="微软雅黑" pitchFamily="34" charset="-122"/>
                  <a:ea typeface="微软雅黑" pitchFamily="34" charset="-122"/>
                </a:rPr>
                <a:t>C</a:t>
              </a:r>
            </a:p>
            <a:p>
              <a:r>
                <a:rPr lang="en-US" altLang="zh-CN" sz="2200" b="1">
                  <a:latin typeface="微软雅黑" pitchFamily="34" charset="-122"/>
                  <a:ea typeface="微软雅黑" pitchFamily="34" charset="-122"/>
                </a:rPr>
                <a:t>       ……</a:t>
              </a:r>
            </a:p>
            <a:p>
              <a:r>
                <a:rPr lang="en-US" altLang="zh-CN" sz="2200" b="1">
                  <a:solidFill>
                    <a:srgbClr val="CC3300"/>
                  </a:solidFill>
                  <a:latin typeface="微软雅黑" pitchFamily="34" charset="-122"/>
                  <a:ea typeface="微软雅黑" pitchFamily="34" charset="-122"/>
                </a:rPr>
                <a:t>B</a:t>
              </a:r>
              <a:r>
                <a:rPr lang="en-US" altLang="zh-CN" sz="2200" b="1">
                  <a:latin typeface="微软雅黑" pitchFamily="34" charset="-122"/>
                  <a:ea typeface="微软雅黑" pitchFamily="34" charset="-122"/>
                </a:rPr>
                <a:t>:  </a:t>
              </a:r>
              <a:r>
                <a:rPr lang="en-US" altLang="zh-CN"/>
                <a:t>   </a:t>
              </a:r>
              <a:r>
                <a:rPr lang="en-US" altLang="zh-CN" sz="2200" b="1">
                  <a:latin typeface="微软雅黑" pitchFamily="34" charset="-122"/>
                  <a:ea typeface="微软雅黑" pitchFamily="34" charset="-122"/>
                </a:rPr>
                <a:t>10</a:t>
              </a:r>
            </a:p>
            <a:p>
              <a:r>
                <a:rPr lang="en-US" altLang="zh-CN" sz="2200" b="1">
                  <a:solidFill>
                    <a:srgbClr val="CC3300"/>
                  </a:solidFill>
                  <a:latin typeface="微软雅黑" pitchFamily="34" charset="-122"/>
                  <a:ea typeface="微软雅黑" pitchFamily="34" charset="-122"/>
                </a:rPr>
                <a:t>C</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20</a:t>
              </a:r>
            </a:p>
          </p:txBody>
        </p:sp>
        <p:sp>
          <p:nvSpPr>
            <p:cNvPr id="769035" name="Rectangle 11"/>
            <p:cNvSpPr>
              <a:spLocks noChangeArrowheads="1"/>
            </p:cNvSpPr>
            <p:nvPr/>
          </p:nvSpPr>
          <p:spPr bwMode="auto">
            <a:xfrm>
              <a:off x="229" y="1750"/>
              <a:ext cx="1014" cy="1481"/>
            </a:xfrm>
            <a:prstGeom prst="rect">
              <a:avLst/>
            </a:prstGeom>
            <a:solidFill>
              <a:schemeClr val="accent2">
                <a:alpha val="24001"/>
              </a:schemeClr>
            </a:solidFill>
            <a:ln w="9525">
              <a:noFill/>
              <a:miter lim="800000"/>
              <a:headEnd/>
              <a:tailEnd/>
            </a:ln>
            <a:effectLst/>
          </p:spPr>
          <p:txBody>
            <a:bodyPr wrap="none" anchor="ctr"/>
            <a:lstStyle/>
            <a:p>
              <a:endParaRPr lang="zh-CN" altLang="en-US"/>
            </a:p>
          </p:txBody>
        </p:sp>
        <p:sp>
          <p:nvSpPr>
            <p:cNvPr id="769037" name="Rectangle 13"/>
            <p:cNvSpPr>
              <a:spLocks noChangeArrowheads="1"/>
            </p:cNvSpPr>
            <p:nvPr/>
          </p:nvSpPr>
          <p:spPr bwMode="auto">
            <a:xfrm>
              <a:off x="224" y="3225"/>
              <a:ext cx="1014" cy="412"/>
            </a:xfrm>
            <a:prstGeom prst="rect">
              <a:avLst/>
            </a:prstGeom>
            <a:solidFill>
              <a:srgbClr val="800080">
                <a:alpha val="24001"/>
              </a:srgbClr>
            </a:solidFill>
            <a:ln w="9525">
              <a:noFill/>
              <a:miter lim="800000"/>
              <a:headEnd/>
              <a:tailEnd/>
            </a:ln>
            <a:effectLst/>
          </p:spPr>
          <p:txBody>
            <a:bodyPr wrap="none" anchor="ctr"/>
            <a:lstStyle/>
            <a:p>
              <a:endParaRPr lang="zh-CN" altLang="en-US"/>
            </a:p>
          </p:txBody>
        </p:sp>
        <p:sp>
          <p:nvSpPr>
            <p:cNvPr id="769057" name="Text Box 33"/>
            <p:cNvSpPr txBox="1">
              <a:spLocks noChangeArrowheads="1"/>
            </p:cNvSpPr>
            <p:nvPr/>
          </p:nvSpPr>
          <p:spPr bwMode="auto">
            <a:xfrm>
              <a:off x="442" y="3788"/>
              <a:ext cx="585" cy="269"/>
            </a:xfrm>
            <a:prstGeom prst="rect">
              <a:avLst/>
            </a:prstGeom>
            <a:noFill/>
            <a:ln w="9525">
              <a:noFill/>
              <a:miter lim="800000"/>
              <a:headEnd/>
              <a:tailEnd/>
            </a:ln>
            <a:effectLst/>
          </p:spPr>
          <p:txBody>
            <a:bodyPr>
              <a:spAutoFit/>
            </a:bodyPr>
            <a:lstStyle/>
            <a:p>
              <a:pPr>
                <a:spcBef>
                  <a:spcPct val="50000"/>
                </a:spcBef>
              </a:pPr>
              <a:r>
                <a:rPr lang="en-US" altLang="zh-CN" sz="2200" b="1">
                  <a:solidFill>
                    <a:schemeClr val="accent2"/>
                  </a:solidFill>
                  <a:latin typeface="微软雅黑" pitchFamily="34" charset="-122"/>
                  <a:ea typeface="微软雅黑" pitchFamily="34" charset="-122"/>
                </a:rPr>
                <a:t>P0.o</a:t>
              </a:r>
              <a:endParaRPr lang="zh-CN" altLang="en-US" sz="2200" b="1">
                <a:solidFill>
                  <a:schemeClr val="accent2"/>
                </a:solidFill>
                <a:latin typeface="微软雅黑" pitchFamily="34" charset="-122"/>
                <a:ea typeface="微软雅黑" pitchFamily="34" charset="-122"/>
              </a:endParaRPr>
            </a:p>
          </p:txBody>
        </p:sp>
      </p:grpSp>
      <p:grpSp>
        <p:nvGrpSpPr>
          <p:cNvPr id="769067" name="Group 43"/>
          <p:cNvGrpSpPr>
            <a:grpSpLocks/>
          </p:cNvGrpSpPr>
          <p:nvPr/>
        </p:nvGrpSpPr>
        <p:grpSpPr bwMode="auto">
          <a:xfrm>
            <a:off x="3452813" y="1363663"/>
            <a:ext cx="887412" cy="1096962"/>
            <a:chOff x="2175" y="859"/>
            <a:chExt cx="559" cy="691"/>
          </a:xfrm>
        </p:grpSpPr>
        <p:sp>
          <p:nvSpPr>
            <p:cNvPr id="769065" name="AutoShape 41"/>
            <p:cNvSpPr>
              <a:spLocks/>
            </p:cNvSpPr>
            <p:nvPr/>
          </p:nvSpPr>
          <p:spPr bwMode="auto">
            <a:xfrm>
              <a:off x="2175" y="887"/>
              <a:ext cx="184" cy="613"/>
            </a:xfrm>
            <a:prstGeom prst="rightBrace">
              <a:avLst>
                <a:gd name="adj1" fmla="val 27763"/>
                <a:gd name="adj2" fmla="val 50000"/>
              </a:avLst>
            </a:prstGeom>
            <a:noFill/>
            <a:ln w="38100">
              <a:solidFill>
                <a:schemeClr val="tx1"/>
              </a:solidFill>
              <a:round/>
              <a:headEnd/>
              <a:tailEnd/>
            </a:ln>
            <a:effectLst/>
          </p:spPr>
          <p:txBody>
            <a:bodyPr wrap="none" anchor="ctr"/>
            <a:lstStyle/>
            <a:p>
              <a:endParaRPr lang="zh-CN" altLang="en-US"/>
            </a:p>
          </p:txBody>
        </p:sp>
        <p:sp>
          <p:nvSpPr>
            <p:cNvPr id="769066" name="Text Box 42"/>
            <p:cNvSpPr txBox="1">
              <a:spLocks noChangeArrowheads="1"/>
            </p:cNvSpPr>
            <p:nvPr/>
          </p:nvSpPr>
          <p:spPr bwMode="auto">
            <a:xfrm>
              <a:off x="2396" y="859"/>
              <a:ext cx="338" cy="691"/>
            </a:xfrm>
            <a:prstGeom prst="rect">
              <a:avLst/>
            </a:prstGeom>
            <a:noFill/>
            <a:ln w="9525">
              <a:noFill/>
              <a:miter lim="800000"/>
              <a:headEnd/>
              <a:tailEnd/>
            </a:ln>
            <a:effectLst/>
          </p:spPr>
          <p:txBody>
            <a:bodyPr>
              <a:spAutoFit/>
            </a:bodyPr>
            <a:lstStyle/>
            <a:p>
              <a:pPr>
                <a:spcBef>
                  <a:spcPct val="50000"/>
                </a:spcBef>
              </a:pPr>
              <a:r>
                <a:rPr lang="zh-CN" altLang="en-US" sz="2200" b="1">
                  <a:ea typeface="微软雅黑" pitchFamily="34" charset="-122"/>
                </a:rPr>
                <a:t>重定位</a:t>
              </a:r>
            </a:p>
          </p:txBody>
        </p:sp>
      </p:grpSp>
      <p:sp>
        <p:nvSpPr>
          <p:cNvPr id="769069" name="Line 45"/>
          <p:cNvSpPr>
            <a:spLocks noChangeShapeType="1"/>
          </p:cNvSpPr>
          <p:nvPr/>
        </p:nvSpPr>
        <p:spPr bwMode="auto">
          <a:xfrm flipV="1">
            <a:off x="1887538" y="3294063"/>
            <a:ext cx="1247775" cy="523875"/>
          </a:xfrm>
          <a:prstGeom prst="line">
            <a:avLst/>
          </a:prstGeom>
          <a:noFill/>
          <a:ln w="9525">
            <a:solidFill>
              <a:schemeClr val="tx1"/>
            </a:solidFill>
            <a:round/>
            <a:headEnd/>
            <a:tailEnd type="triangle" w="med" len="med"/>
          </a:ln>
          <a:effectLst/>
        </p:spPr>
        <p:txBody>
          <a:bodyPr/>
          <a:lstStyle/>
          <a:p>
            <a:endParaRPr lang="zh-CN" altLang="en-US"/>
          </a:p>
        </p:txBody>
      </p:sp>
      <p:sp>
        <p:nvSpPr>
          <p:cNvPr id="769070" name="Line 46"/>
          <p:cNvSpPr>
            <a:spLocks noChangeShapeType="1"/>
          </p:cNvSpPr>
          <p:nvPr/>
        </p:nvSpPr>
        <p:spPr bwMode="auto">
          <a:xfrm flipH="1">
            <a:off x="652463" y="3425825"/>
            <a:ext cx="973137" cy="1030288"/>
          </a:xfrm>
          <a:prstGeom prst="line">
            <a:avLst/>
          </a:prstGeom>
          <a:noFill/>
          <a:ln w="9525">
            <a:solidFill>
              <a:schemeClr val="tx1"/>
            </a:solidFill>
            <a:round/>
            <a:headEnd/>
            <a:tailEnd type="triangle" w="med" len="med"/>
          </a:ln>
          <a:effectLst/>
        </p:spPr>
        <p:txBody>
          <a:bodyPr/>
          <a:lstStyle/>
          <a:p>
            <a:endParaRPr lang="zh-CN" altLang="en-US"/>
          </a:p>
        </p:txBody>
      </p:sp>
      <p:sp>
        <p:nvSpPr>
          <p:cNvPr id="769071" name="Line 47"/>
          <p:cNvSpPr>
            <a:spLocks noChangeShapeType="1"/>
          </p:cNvSpPr>
          <p:nvPr/>
        </p:nvSpPr>
        <p:spPr bwMode="auto">
          <a:xfrm flipH="1">
            <a:off x="711200" y="3076575"/>
            <a:ext cx="900113" cy="2133600"/>
          </a:xfrm>
          <a:prstGeom prst="line">
            <a:avLst/>
          </a:prstGeom>
          <a:noFill/>
          <a:ln w="9525">
            <a:solidFill>
              <a:schemeClr val="tx1"/>
            </a:solidFill>
            <a:round/>
            <a:headEnd/>
            <a:tailEnd type="triangle" w="med" len="med"/>
          </a:ln>
          <a:effectLst/>
        </p:spPr>
        <p:txBody>
          <a:bodyPr/>
          <a:lstStyle/>
          <a:p>
            <a:endParaRPr lang="zh-CN" altLang="en-US"/>
          </a:p>
        </p:txBody>
      </p:sp>
      <p:sp>
        <p:nvSpPr>
          <p:cNvPr id="769072" name="Line 48"/>
          <p:cNvSpPr>
            <a:spLocks noChangeShapeType="1"/>
          </p:cNvSpPr>
          <p:nvPr/>
        </p:nvSpPr>
        <p:spPr bwMode="auto">
          <a:xfrm flipH="1">
            <a:off x="668338" y="4746625"/>
            <a:ext cx="1000125" cy="827088"/>
          </a:xfrm>
          <a:prstGeom prst="line">
            <a:avLst/>
          </a:prstGeom>
          <a:noFill/>
          <a:ln w="9525">
            <a:solidFill>
              <a:schemeClr val="tx1"/>
            </a:solidFill>
            <a:round/>
            <a:headEnd/>
            <a:tailEnd type="triangle" w="med" len="med"/>
          </a:ln>
          <a:effectLst/>
        </p:spPr>
        <p:txBody>
          <a:bodyPr/>
          <a:lstStyle/>
          <a:p>
            <a:endParaRPr lang="zh-CN" altLang="en-US"/>
          </a:p>
        </p:txBody>
      </p:sp>
      <p:sp>
        <p:nvSpPr>
          <p:cNvPr id="769073" name="Line 49"/>
          <p:cNvSpPr>
            <a:spLocks noChangeShapeType="1"/>
          </p:cNvSpPr>
          <p:nvPr/>
        </p:nvSpPr>
        <p:spPr bwMode="auto">
          <a:xfrm flipH="1">
            <a:off x="3279775" y="3381375"/>
            <a:ext cx="1131888" cy="1727200"/>
          </a:xfrm>
          <a:prstGeom prst="line">
            <a:avLst/>
          </a:prstGeom>
          <a:noFill/>
          <a:ln w="9525">
            <a:solidFill>
              <a:schemeClr val="tx1"/>
            </a:solidFill>
            <a:round/>
            <a:headEnd/>
            <a:tailEnd type="triangle" w="med" len="med"/>
          </a:ln>
          <a:effectLst/>
        </p:spPr>
        <p:txBody>
          <a:bodyPr/>
          <a:lstStyle/>
          <a:p>
            <a:endParaRPr lang="zh-CN" altLang="en-US"/>
          </a:p>
        </p:txBody>
      </p:sp>
      <p:sp>
        <p:nvSpPr>
          <p:cNvPr id="769074" name="Line 50"/>
          <p:cNvSpPr>
            <a:spLocks noChangeShapeType="1"/>
          </p:cNvSpPr>
          <p:nvPr/>
        </p:nvSpPr>
        <p:spPr bwMode="auto">
          <a:xfrm flipH="1">
            <a:off x="711200" y="4645025"/>
            <a:ext cx="3629025" cy="666750"/>
          </a:xfrm>
          <a:prstGeom prst="line">
            <a:avLst/>
          </a:prstGeom>
          <a:noFill/>
          <a:ln w="9525">
            <a:solidFill>
              <a:schemeClr val="tx1"/>
            </a:solidFill>
            <a:round/>
            <a:headEnd/>
            <a:tailEnd type="triangle" w="med" len="med"/>
          </a:ln>
          <a:effectLst/>
        </p:spPr>
        <p:txBody>
          <a:bodyPr/>
          <a:lstStyle/>
          <a:p>
            <a:endParaRPr lang="zh-CN" altLang="en-US"/>
          </a:p>
        </p:txBody>
      </p:sp>
    </p:spTree>
    <p:extLst>
      <p:ext uri="{BB962C8B-B14F-4D97-AF65-F5344CB8AC3E}">
        <p14:creationId xmlns:p14="http://schemas.microsoft.com/office/powerpoint/2010/main" val="173352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69058"/>
                                        </p:tgtEl>
                                        <p:attrNameLst>
                                          <p:attrName>style.visibility</p:attrName>
                                        </p:attrNameLst>
                                      </p:cBhvr>
                                      <p:to>
                                        <p:strVal val="visible"/>
                                      </p:to>
                                    </p:set>
                                    <p:animEffect transition="in" filter="blinds(horizontal)">
                                      <p:cBhvr>
                                        <p:cTn id="7" dur="500"/>
                                        <p:tgtEl>
                                          <p:spTgt spid="76905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69059"/>
                                        </p:tgtEl>
                                        <p:attrNameLst>
                                          <p:attrName>style.visibility</p:attrName>
                                        </p:attrNameLst>
                                      </p:cBhvr>
                                      <p:to>
                                        <p:strVal val="visible"/>
                                      </p:to>
                                    </p:set>
                                    <p:animEffect transition="in" filter="blinds(horizontal)">
                                      <p:cBhvr>
                                        <p:cTn id="12" dur="500"/>
                                        <p:tgtEl>
                                          <p:spTgt spid="76905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69027">
                                            <p:txEl>
                                              <p:pRg st="0" end="0"/>
                                            </p:txEl>
                                          </p:spTgt>
                                        </p:tgtEl>
                                        <p:attrNameLst>
                                          <p:attrName>style.visibility</p:attrName>
                                        </p:attrNameLst>
                                      </p:cBhvr>
                                      <p:to>
                                        <p:strVal val="visible"/>
                                      </p:to>
                                    </p:set>
                                    <p:animEffect transition="in" filter="blinds(horizontal)">
                                      <p:cBhvr>
                                        <p:cTn id="17" dur="500"/>
                                        <p:tgtEl>
                                          <p:spTgt spid="76902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69071"/>
                                        </p:tgtEl>
                                        <p:attrNameLst>
                                          <p:attrName>style.visibility</p:attrName>
                                        </p:attrNameLst>
                                      </p:cBhvr>
                                      <p:to>
                                        <p:strVal val="visible"/>
                                      </p:to>
                                    </p:set>
                                    <p:animEffect transition="in" filter="blinds(horizontal)">
                                      <p:cBhvr>
                                        <p:cTn id="22" dur="500"/>
                                        <p:tgtEl>
                                          <p:spTgt spid="76907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69070"/>
                                        </p:tgtEl>
                                        <p:attrNameLst>
                                          <p:attrName>style.visibility</p:attrName>
                                        </p:attrNameLst>
                                      </p:cBhvr>
                                      <p:to>
                                        <p:strVal val="visible"/>
                                      </p:to>
                                    </p:set>
                                    <p:animEffect transition="in" filter="blinds(horizontal)">
                                      <p:cBhvr>
                                        <p:cTn id="27" dur="500"/>
                                        <p:tgtEl>
                                          <p:spTgt spid="76907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69069"/>
                                        </p:tgtEl>
                                        <p:attrNameLst>
                                          <p:attrName>style.visibility</p:attrName>
                                        </p:attrNameLst>
                                      </p:cBhvr>
                                      <p:to>
                                        <p:strVal val="visible"/>
                                      </p:to>
                                    </p:set>
                                    <p:animEffect transition="in" filter="blinds(horizontal)">
                                      <p:cBhvr>
                                        <p:cTn id="32" dur="500"/>
                                        <p:tgtEl>
                                          <p:spTgt spid="76906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69072"/>
                                        </p:tgtEl>
                                        <p:attrNameLst>
                                          <p:attrName>style.visibility</p:attrName>
                                        </p:attrNameLst>
                                      </p:cBhvr>
                                      <p:to>
                                        <p:strVal val="visible"/>
                                      </p:to>
                                    </p:set>
                                    <p:animEffect transition="in" filter="blinds(horizontal)">
                                      <p:cBhvr>
                                        <p:cTn id="37" dur="500"/>
                                        <p:tgtEl>
                                          <p:spTgt spid="76907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69073"/>
                                        </p:tgtEl>
                                        <p:attrNameLst>
                                          <p:attrName>style.visibility</p:attrName>
                                        </p:attrNameLst>
                                      </p:cBhvr>
                                      <p:to>
                                        <p:strVal val="visible"/>
                                      </p:to>
                                    </p:set>
                                    <p:animEffect transition="in" filter="blinds(horizontal)">
                                      <p:cBhvr>
                                        <p:cTn id="42" dur="500"/>
                                        <p:tgtEl>
                                          <p:spTgt spid="76907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69074"/>
                                        </p:tgtEl>
                                        <p:attrNameLst>
                                          <p:attrName>style.visibility</p:attrName>
                                        </p:attrNameLst>
                                      </p:cBhvr>
                                      <p:to>
                                        <p:strVal val="visible"/>
                                      </p:to>
                                    </p:set>
                                    <p:animEffect transition="in" filter="blinds(horizontal)">
                                      <p:cBhvr>
                                        <p:cTn id="47" dur="500"/>
                                        <p:tgtEl>
                                          <p:spTgt spid="76907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69027">
                                            <p:txEl>
                                              <p:pRg st="1" end="1"/>
                                            </p:txEl>
                                          </p:spTgt>
                                        </p:tgtEl>
                                        <p:attrNameLst>
                                          <p:attrName>style.visibility</p:attrName>
                                        </p:attrNameLst>
                                      </p:cBhvr>
                                      <p:to>
                                        <p:strVal val="visible"/>
                                      </p:to>
                                    </p:set>
                                    <p:animEffect transition="in" filter="blinds(horizontal)">
                                      <p:cBhvr>
                                        <p:cTn id="52" dur="500"/>
                                        <p:tgtEl>
                                          <p:spTgt spid="769027">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69060"/>
                                        </p:tgtEl>
                                        <p:attrNameLst>
                                          <p:attrName>style.visibility</p:attrName>
                                        </p:attrNameLst>
                                      </p:cBhvr>
                                      <p:to>
                                        <p:strVal val="visible"/>
                                      </p:to>
                                    </p:set>
                                    <p:animEffect transition="in" filter="blinds(horizontal)">
                                      <p:cBhvr>
                                        <p:cTn id="57" dur="500"/>
                                        <p:tgtEl>
                                          <p:spTgt spid="76906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769044"/>
                                        </p:tgtEl>
                                        <p:attrNameLst>
                                          <p:attrName>style.visibility</p:attrName>
                                        </p:attrNameLst>
                                      </p:cBhvr>
                                      <p:to>
                                        <p:strVal val="visible"/>
                                      </p:to>
                                    </p:set>
                                    <p:animEffect transition="in" filter="blinds(horizontal)">
                                      <p:cBhvr>
                                        <p:cTn id="62" dur="500"/>
                                        <p:tgtEl>
                                          <p:spTgt spid="769044"/>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769068"/>
                                        </p:tgtEl>
                                        <p:attrNameLst>
                                          <p:attrName>style.visibility</p:attrName>
                                        </p:attrNameLst>
                                      </p:cBhvr>
                                      <p:to>
                                        <p:strVal val="visible"/>
                                      </p:to>
                                    </p:set>
                                    <p:animEffect transition="in" filter="blinds(horizontal)">
                                      <p:cBhvr>
                                        <p:cTn id="67" dur="500"/>
                                        <p:tgtEl>
                                          <p:spTgt spid="769068"/>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769062"/>
                                        </p:tgtEl>
                                        <p:attrNameLst>
                                          <p:attrName>style.visibility</p:attrName>
                                        </p:attrNameLst>
                                      </p:cBhvr>
                                      <p:to>
                                        <p:strVal val="visible"/>
                                      </p:to>
                                    </p:set>
                                    <p:animEffect transition="in" filter="blinds(horizontal)">
                                      <p:cBhvr>
                                        <p:cTn id="72" dur="500"/>
                                        <p:tgtEl>
                                          <p:spTgt spid="769062"/>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769063"/>
                                        </p:tgtEl>
                                        <p:attrNameLst>
                                          <p:attrName>style.visibility</p:attrName>
                                        </p:attrNameLst>
                                      </p:cBhvr>
                                      <p:to>
                                        <p:strVal val="visible"/>
                                      </p:to>
                                    </p:set>
                                    <p:animEffect transition="in" filter="blinds(horizontal)">
                                      <p:cBhvr>
                                        <p:cTn id="77" dur="500"/>
                                        <p:tgtEl>
                                          <p:spTgt spid="769063"/>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769027">
                                            <p:txEl>
                                              <p:pRg st="2" end="2"/>
                                            </p:txEl>
                                          </p:spTgt>
                                        </p:tgtEl>
                                        <p:attrNameLst>
                                          <p:attrName>style.visibility</p:attrName>
                                        </p:attrNameLst>
                                      </p:cBhvr>
                                      <p:to>
                                        <p:strVal val="visible"/>
                                      </p:to>
                                    </p:set>
                                    <p:animEffect transition="in" filter="blinds(horizontal)">
                                      <p:cBhvr>
                                        <p:cTn id="82" dur="500"/>
                                        <p:tgtEl>
                                          <p:spTgt spid="769027">
                                            <p:txEl>
                                              <p:pRg st="2" end="2"/>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769027">
                                            <p:txEl>
                                              <p:pRg st="3" end="3"/>
                                            </p:txEl>
                                          </p:spTgt>
                                        </p:tgtEl>
                                        <p:attrNameLst>
                                          <p:attrName>style.visibility</p:attrName>
                                        </p:attrNameLst>
                                      </p:cBhvr>
                                      <p:to>
                                        <p:strVal val="visible"/>
                                      </p:to>
                                    </p:set>
                                    <p:animEffect transition="in" filter="blinds(horizontal)">
                                      <p:cBhvr>
                                        <p:cTn id="87" dur="500"/>
                                        <p:tgtEl>
                                          <p:spTgt spid="769027">
                                            <p:txEl>
                                              <p:pRg st="3" end="3"/>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769064"/>
                                        </p:tgtEl>
                                        <p:attrNameLst>
                                          <p:attrName>style.visibility</p:attrName>
                                        </p:attrNameLst>
                                      </p:cBhvr>
                                      <p:to>
                                        <p:strVal val="visible"/>
                                      </p:to>
                                    </p:set>
                                    <p:animEffect transition="in" filter="blinds(horizontal)">
                                      <p:cBhvr>
                                        <p:cTn id="92" dur="500"/>
                                        <p:tgtEl>
                                          <p:spTgt spid="769064"/>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769067"/>
                                        </p:tgtEl>
                                        <p:attrNameLst>
                                          <p:attrName>style.visibility</p:attrName>
                                        </p:attrNameLst>
                                      </p:cBhvr>
                                      <p:to>
                                        <p:strVal val="visible"/>
                                      </p:to>
                                    </p:set>
                                    <p:animEffect transition="in" filter="blinds(horizontal)">
                                      <p:cBhvr>
                                        <p:cTn id="97" dur="500"/>
                                        <p:tgtEl>
                                          <p:spTgt spid="769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9044" grpId="0" animBg="1"/>
      <p:bldP spid="769069" grpId="0" animBg="1"/>
      <p:bldP spid="769070" grpId="0" animBg="1"/>
      <p:bldP spid="769071" grpId="0" animBg="1"/>
      <p:bldP spid="769072" grpId="0" animBg="1"/>
      <p:bldP spid="769073" grpId="0" animBg="1"/>
      <p:bldP spid="76907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8" name="Rectangle 48"/>
          <p:cNvSpPr>
            <a:spLocks noChangeArrowheads="1"/>
          </p:cNvSpPr>
          <p:nvPr/>
        </p:nvSpPr>
        <p:spPr bwMode="auto">
          <a:xfrm>
            <a:off x="5002213" y="1889125"/>
            <a:ext cx="2832100" cy="725488"/>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706562" name="Rectangle 1"/>
          <p:cNvSpPr>
            <a:spLocks noGrp="1" noChangeArrowheads="1"/>
          </p:cNvSpPr>
          <p:nvPr>
            <p:ph type="title" idx="4294967295"/>
          </p:nvPr>
        </p:nvSpPr>
        <p:spPr>
          <a:xfrm>
            <a:off x="427038" y="0"/>
            <a:ext cx="8716962" cy="617538"/>
          </a:xfrm>
        </p:spPr>
        <p:txBody>
          <a:bodyPr>
            <a:normAutofit fontScale="90000"/>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dirty="0"/>
              <a:t>可执行文件的存储器映像</a:t>
            </a:r>
          </a:p>
        </p:txBody>
      </p:sp>
      <p:sp>
        <p:nvSpPr>
          <p:cNvPr id="706571" name="Text Box 12"/>
          <p:cNvSpPr txBox="1">
            <a:spLocks noChangeArrowheads="1"/>
          </p:cNvSpPr>
          <p:nvPr/>
        </p:nvSpPr>
        <p:spPr bwMode="auto">
          <a:xfrm>
            <a:off x="3181350" y="1576388"/>
            <a:ext cx="322263" cy="361950"/>
          </a:xfrm>
          <a:prstGeom prst="rect">
            <a:avLst/>
          </a:prstGeom>
          <a:noFill/>
          <a:ln w="9525">
            <a:noFill/>
            <a:round/>
            <a:headEnd/>
            <a:tailEnd/>
          </a:ln>
        </p:spPr>
        <p:txBody>
          <a:bodyPr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0</a:t>
            </a:r>
          </a:p>
        </p:txBody>
      </p:sp>
      <p:sp>
        <p:nvSpPr>
          <p:cNvPr id="706584" name="Text Box 25"/>
          <p:cNvSpPr txBox="1">
            <a:spLocks noChangeArrowheads="1"/>
          </p:cNvSpPr>
          <p:nvPr/>
        </p:nvSpPr>
        <p:spPr bwMode="auto">
          <a:xfrm>
            <a:off x="8264525" y="1735138"/>
            <a:ext cx="731838" cy="620712"/>
          </a:xfrm>
          <a:prstGeom prst="rect">
            <a:avLst/>
          </a:prstGeom>
          <a:noFill/>
          <a:ln w="9525">
            <a:noFill/>
            <a:round/>
            <a:headEnd/>
            <a:tailEnd/>
          </a:ln>
        </p:spPr>
        <p:txBody>
          <a:bodyPr lIns="0" tIns="46800" rIns="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%esp </a:t>
            </a:r>
          </a:p>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a:t>
            </a:r>
            <a:r>
              <a:rPr lang="zh-CN" altLang="en-GB" b="1">
                <a:latin typeface="微软雅黑" pitchFamily="34" charset="-122"/>
                <a:ea typeface="微软雅黑" pitchFamily="34" charset="-122"/>
                <a:cs typeface="msgothic"/>
              </a:rPr>
              <a:t>栈顶</a:t>
            </a:r>
            <a:r>
              <a:rPr lang="en-GB" altLang="zh-CN" b="1">
                <a:latin typeface="微软雅黑" pitchFamily="34" charset="-122"/>
                <a:ea typeface="微软雅黑" pitchFamily="34" charset="-122"/>
                <a:cs typeface="msgothic"/>
              </a:rPr>
              <a:t>)</a:t>
            </a:r>
          </a:p>
        </p:txBody>
      </p:sp>
      <p:sp>
        <p:nvSpPr>
          <p:cNvPr id="706585" name="Line 26"/>
          <p:cNvSpPr>
            <a:spLocks noChangeShapeType="1"/>
          </p:cNvSpPr>
          <p:nvPr/>
        </p:nvSpPr>
        <p:spPr bwMode="auto">
          <a:xfrm flipH="1">
            <a:off x="7885113" y="1903413"/>
            <a:ext cx="384175" cy="1587"/>
          </a:xfrm>
          <a:prstGeom prst="line">
            <a:avLst/>
          </a:prstGeom>
          <a:noFill/>
          <a:ln w="3240">
            <a:solidFill>
              <a:srgbClr val="000066"/>
            </a:solidFill>
            <a:miter lim="800000"/>
            <a:headEnd/>
            <a:tailEnd type="triangle" w="med" len="med"/>
          </a:ln>
        </p:spPr>
        <p:txBody>
          <a:bodyPr/>
          <a:lstStyle/>
          <a:p>
            <a:endParaRPr lang="zh-CN" altLang="en-US"/>
          </a:p>
        </p:txBody>
      </p:sp>
      <p:sp>
        <p:nvSpPr>
          <p:cNvPr id="706587" name="Line 28"/>
          <p:cNvSpPr>
            <a:spLocks noChangeShapeType="1"/>
          </p:cNvSpPr>
          <p:nvPr/>
        </p:nvSpPr>
        <p:spPr bwMode="auto">
          <a:xfrm flipV="1">
            <a:off x="7958138" y="800100"/>
            <a:ext cx="1587" cy="460375"/>
          </a:xfrm>
          <a:prstGeom prst="line">
            <a:avLst/>
          </a:prstGeom>
          <a:noFill/>
          <a:ln w="3240">
            <a:solidFill>
              <a:schemeClr val="tx1"/>
            </a:solidFill>
            <a:miter lim="800000"/>
            <a:headEnd/>
            <a:tailEnd type="triangle" w="med" len="med"/>
          </a:ln>
        </p:spPr>
        <p:txBody>
          <a:bodyPr/>
          <a:lstStyle/>
          <a:p>
            <a:endParaRPr lang="zh-CN" altLang="en-US"/>
          </a:p>
        </p:txBody>
      </p:sp>
      <p:sp>
        <p:nvSpPr>
          <p:cNvPr id="706588" name="Text Box 29"/>
          <p:cNvSpPr txBox="1">
            <a:spLocks noChangeArrowheads="1"/>
          </p:cNvSpPr>
          <p:nvPr/>
        </p:nvSpPr>
        <p:spPr bwMode="auto">
          <a:xfrm>
            <a:off x="8288338" y="3959225"/>
            <a:ext cx="587375" cy="363538"/>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900" b="1">
                <a:latin typeface="微软雅黑" pitchFamily="34" charset="-122"/>
                <a:ea typeface="微软雅黑" pitchFamily="34" charset="-122"/>
                <a:cs typeface="msgothic"/>
              </a:rPr>
              <a:t>brk</a:t>
            </a:r>
          </a:p>
        </p:txBody>
      </p:sp>
      <p:sp>
        <p:nvSpPr>
          <p:cNvPr id="706589" name="Line 30"/>
          <p:cNvSpPr>
            <a:spLocks noChangeShapeType="1"/>
          </p:cNvSpPr>
          <p:nvPr/>
        </p:nvSpPr>
        <p:spPr bwMode="auto">
          <a:xfrm flipH="1">
            <a:off x="7904163" y="4125913"/>
            <a:ext cx="384175" cy="1587"/>
          </a:xfrm>
          <a:prstGeom prst="line">
            <a:avLst/>
          </a:prstGeom>
          <a:noFill/>
          <a:ln w="3240">
            <a:solidFill>
              <a:srgbClr val="000066"/>
            </a:solidFill>
            <a:miter lim="800000"/>
            <a:headEnd/>
            <a:tailEnd type="triangle" w="med" len="med"/>
          </a:ln>
        </p:spPr>
        <p:txBody>
          <a:bodyPr/>
          <a:lstStyle/>
          <a:p>
            <a:endParaRPr lang="zh-CN" altLang="en-US"/>
          </a:p>
        </p:txBody>
      </p:sp>
      <p:sp>
        <p:nvSpPr>
          <p:cNvPr id="706590" name="Text Box 31"/>
          <p:cNvSpPr txBox="1">
            <a:spLocks noChangeArrowheads="1"/>
          </p:cNvSpPr>
          <p:nvPr/>
        </p:nvSpPr>
        <p:spPr bwMode="auto">
          <a:xfrm>
            <a:off x="3530600" y="1076325"/>
            <a:ext cx="1565275" cy="322263"/>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微软雅黑" pitchFamily="34" charset="-122"/>
                <a:ea typeface="微软雅黑" pitchFamily="34" charset="-122"/>
                <a:cs typeface="msgothic"/>
              </a:rPr>
              <a:t>0xC00000000</a:t>
            </a:r>
          </a:p>
        </p:txBody>
      </p:sp>
      <p:sp>
        <p:nvSpPr>
          <p:cNvPr id="706591" name="Text Box 32"/>
          <p:cNvSpPr txBox="1">
            <a:spLocks noChangeArrowheads="1"/>
          </p:cNvSpPr>
          <p:nvPr/>
        </p:nvSpPr>
        <p:spPr bwMode="auto">
          <a:xfrm>
            <a:off x="3649663" y="5916613"/>
            <a:ext cx="1428750" cy="322262"/>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微软雅黑" pitchFamily="34" charset="-122"/>
                <a:ea typeface="微软雅黑" pitchFamily="34" charset="-122"/>
                <a:cs typeface="msgothic"/>
              </a:rPr>
              <a:t>0x08048000</a:t>
            </a:r>
          </a:p>
        </p:txBody>
      </p:sp>
      <p:sp>
        <p:nvSpPr>
          <p:cNvPr id="706573" name="Rectangle 14"/>
          <p:cNvSpPr>
            <a:spLocks noChangeArrowheads="1"/>
          </p:cNvSpPr>
          <p:nvPr/>
        </p:nvSpPr>
        <p:spPr bwMode="auto">
          <a:xfrm>
            <a:off x="5003800" y="814388"/>
            <a:ext cx="2830513" cy="517525"/>
          </a:xfrm>
          <a:prstGeom prst="rect">
            <a:avLst/>
          </a:prstGeom>
          <a:solidFill>
            <a:srgbClr val="F1C7C7"/>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内核虚存区</a:t>
            </a:r>
          </a:p>
        </p:txBody>
      </p:sp>
      <p:sp>
        <p:nvSpPr>
          <p:cNvPr id="706574" name="Rectangle 15"/>
          <p:cNvSpPr>
            <a:spLocks noChangeArrowheads="1"/>
          </p:cNvSpPr>
          <p:nvPr/>
        </p:nvSpPr>
        <p:spPr bwMode="auto">
          <a:xfrm>
            <a:off x="5003800" y="2622550"/>
            <a:ext cx="2830513" cy="711200"/>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共享库区域</a:t>
            </a:r>
          </a:p>
        </p:txBody>
      </p:sp>
      <p:sp>
        <p:nvSpPr>
          <p:cNvPr id="33808" name="Rectangle 16"/>
          <p:cNvSpPr>
            <a:spLocks noChangeArrowheads="1"/>
          </p:cNvSpPr>
          <p:nvPr/>
        </p:nvSpPr>
        <p:spPr bwMode="auto">
          <a:xfrm>
            <a:off x="5003800" y="3328988"/>
            <a:ext cx="2830513" cy="768350"/>
          </a:xfrm>
          <a:prstGeom prst="rect">
            <a:avLst/>
          </a:prstGeom>
          <a:solidFill>
            <a:schemeClr val="bg1"/>
          </a:solidFill>
          <a:ln w="3302">
            <a:solidFill>
              <a:schemeClr val="tx1"/>
            </a:solidFill>
            <a:miter lim="800000"/>
            <a:headEnd/>
            <a:tailEnd/>
          </a:ln>
        </p:spPr>
        <p:txBody>
          <a:bodyPr wrap="none" anchor="ctr"/>
          <a:lstStyle/>
          <a:p>
            <a:pPr eaLnBrk="0" hangingPunct="0">
              <a:defRPr/>
            </a:pPr>
            <a:endParaRPr lang="en-US" sz="2400" b="1">
              <a:latin typeface="Arial Narrow" pitchFamily="34" charset="0"/>
              <a:ea typeface="+mn-ea"/>
            </a:endParaRPr>
          </a:p>
        </p:txBody>
      </p:sp>
      <p:sp>
        <p:nvSpPr>
          <p:cNvPr id="706576" name="Rectangle 17"/>
          <p:cNvSpPr>
            <a:spLocks noChangeArrowheads="1"/>
          </p:cNvSpPr>
          <p:nvPr/>
        </p:nvSpPr>
        <p:spPr bwMode="auto">
          <a:xfrm>
            <a:off x="5003800" y="4095750"/>
            <a:ext cx="2830513" cy="711200"/>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堆（</a:t>
            </a:r>
            <a:r>
              <a:rPr lang="en-GB" altLang="zh-CN" sz="2000" b="1">
                <a:latin typeface="微软雅黑" pitchFamily="34" charset="-122"/>
                <a:ea typeface="微软雅黑" pitchFamily="34" charset="-122"/>
                <a:cs typeface="msgothic"/>
              </a:rPr>
              <a:t>heap</a:t>
            </a:r>
            <a:r>
              <a:rPr lang="zh-CN" altLang="en-GB" sz="2000" b="1">
                <a:latin typeface="微软雅黑" pitchFamily="34" charset="-122"/>
                <a:ea typeface="微软雅黑" pitchFamily="34" charset="-122"/>
                <a:cs typeface="msgothic"/>
              </a:rPr>
              <a:t>）</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a:t>
            </a:r>
            <a:r>
              <a:rPr lang="zh-CN" altLang="en-GB" sz="2000" b="1">
                <a:latin typeface="微软雅黑" pitchFamily="34" charset="-122"/>
                <a:ea typeface="微软雅黑" pitchFamily="34" charset="-122"/>
                <a:cs typeface="msgothic"/>
              </a:rPr>
              <a:t>由</a:t>
            </a:r>
            <a:r>
              <a:rPr lang="en-GB" altLang="zh-CN" sz="2000" b="1">
                <a:latin typeface="微软雅黑" pitchFamily="34" charset="-122"/>
                <a:ea typeface="微软雅黑" pitchFamily="34" charset="-122"/>
                <a:cs typeface="msgothic"/>
              </a:rPr>
              <a:t>malloc</a:t>
            </a:r>
            <a:r>
              <a:rPr lang="zh-CN" altLang="en-GB" sz="2000" b="1">
                <a:latin typeface="微软雅黑" pitchFamily="34" charset="-122"/>
                <a:ea typeface="微软雅黑" pitchFamily="34" charset="-122"/>
                <a:cs typeface="msgothic"/>
              </a:rPr>
              <a:t>动态生成</a:t>
            </a:r>
            <a:r>
              <a:rPr lang="en-GB" altLang="zh-CN" sz="2000" b="1">
                <a:latin typeface="Calibri" pitchFamily="34" charset="0"/>
                <a:ea typeface="微软雅黑" pitchFamily="34" charset="-122"/>
                <a:cs typeface="msgothic"/>
              </a:rPr>
              <a:t>)</a:t>
            </a:r>
          </a:p>
        </p:txBody>
      </p:sp>
      <p:sp>
        <p:nvSpPr>
          <p:cNvPr id="706578" name="Line 19"/>
          <p:cNvSpPr>
            <a:spLocks noChangeShapeType="1"/>
          </p:cNvSpPr>
          <p:nvPr/>
        </p:nvSpPr>
        <p:spPr bwMode="auto">
          <a:xfrm flipV="1">
            <a:off x="6415088" y="3678238"/>
            <a:ext cx="1587" cy="407987"/>
          </a:xfrm>
          <a:prstGeom prst="line">
            <a:avLst/>
          </a:prstGeom>
          <a:noFill/>
          <a:ln w="3240">
            <a:solidFill>
              <a:schemeClr val="tx1"/>
            </a:solidFill>
            <a:miter lim="800000"/>
            <a:headEnd/>
            <a:tailEnd type="triangle" w="med" len="med"/>
          </a:ln>
        </p:spPr>
        <p:txBody>
          <a:bodyPr/>
          <a:lstStyle/>
          <a:p>
            <a:endParaRPr lang="zh-CN" altLang="en-US"/>
          </a:p>
        </p:txBody>
      </p:sp>
      <p:sp>
        <p:nvSpPr>
          <p:cNvPr id="706579" name="Rectangle 20"/>
          <p:cNvSpPr>
            <a:spLocks noChangeArrowheads="1"/>
          </p:cNvSpPr>
          <p:nvPr/>
        </p:nvSpPr>
        <p:spPr bwMode="auto">
          <a:xfrm>
            <a:off x="5003800" y="1300163"/>
            <a:ext cx="2830513" cy="598487"/>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用户栈（</a:t>
            </a:r>
            <a:r>
              <a:rPr lang="en-GB" altLang="zh-CN" b="1">
                <a:latin typeface="微软雅黑" pitchFamily="34" charset="-122"/>
                <a:ea typeface="微软雅黑" pitchFamily="34" charset="-122"/>
                <a:cs typeface="msgothic"/>
              </a:rPr>
              <a:t>User stack</a:t>
            </a:r>
            <a:r>
              <a:rPr lang="zh-CN" altLang="en-GB" b="1">
                <a:latin typeface="微软雅黑" pitchFamily="34" charset="-122"/>
                <a:ea typeface="微软雅黑" pitchFamily="34" charset="-122"/>
                <a:cs typeface="msgothic"/>
              </a:rPr>
              <a:t>）</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Calibri" pitchFamily="34" charset="0"/>
                <a:ea typeface="微软雅黑" pitchFamily="34" charset="-122"/>
                <a:cs typeface="msgothic"/>
              </a:rPr>
              <a:t>动态生成</a:t>
            </a:r>
          </a:p>
        </p:txBody>
      </p:sp>
      <p:sp>
        <p:nvSpPr>
          <p:cNvPr id="706580" name="Line 21"/>
          <p:cNvSpPr>
            <a:spLocks noChangeShapeType="1"/>
          </p:cNvSpPr>
          <p:nvPr/>
        </p:nvSpPr>
        <p:spPr bwMode="auto">
          <a:xfrm flipV="1">
            <a:off x="6415088" y="2382838"/>
            <a:ext cx="1587" cy="246062"/>
          </a:xfrm>
          <a:prstGeom prst="line">
            <a:avLst/>
          </a:prstGeom>
          <a:noFill/>
          <a:ln w="3240">
            <a:solidFill>
              <a:schemeClr val="tx1"/>
            </a:solidFill>
            <a:miter lim="800000"/>
            <a:headEnd/>
            <a:tailEnd type="triangle" w="med" len="med"/>
          </a:ln>
        </p:spPr>
        <p:txBody>
          <a:bodyPr/>
          <a:lstStyle/>
          <a:p>
            <a:endParaRPr lang="zh-CN" altLang="en-US"/>
          </a:p>
        </p:txBody>
      </p:sp>
      <p:sp>
        <p:nvSpPr>
          <p:cNvPr id="706581" name="Line 22"/>
          <p:cNvSpPr>
            <a:spLocks noChangeShapeType="1"/>
          </p:cNvSpPr>
          <p:nvPr/>
        </p:nvSpPr>
        <p:spPr bwMode="auto">
          <a:xfrm>
            <a:off x="6415088" y="1898650"/>
            <a:ext cx="1587" cy="242888"/>
          </a:xfrm>
          <a:prstGeom prst="line">
            <a:avLst/>
          </a:prstGeom>
          <a:noFill/>
          <a:ln w="3240">
            <a:solidFill>
              <a:schemeClr val="tx1"/>
            </a:solidFill>
            <a:miter lim="800000"/>
            <a:headEnd/>
            <a:tailEnd type="triangle" w="med" len="med"/>
          </a:ln>
        </p:spPr>
        <p:txBody>
          <a:bodyPr/>
          <a:lstStyle/>
          <a:p>
            <a:endParaRPr lang="zh-CN" altLang="en-US"/>
          </a:p>
        </p:txBody>
      </p:sp>
      <p:sp>
        <p:nvSpPr>
          <p:cNvPr id="33815" name="Rectangle 23"/>
          <p:cNvSpPr>
            <a:spLocks noChangeArrowheads="1"/>
          </p:cNvSpPr>
          <p:nvPr/>
        </p:nvSpPr>
        <p:spPr bwMode="auto">
          <a:xfrm>
            <a:off x="5003800" y="6180138"/>
            <a:ext cx="2830513" cy="422275"/>
          </a:xfrm>
          <a:prstGeom prst="rect">
            <a:avLst/>
          </a:prstGeom>
          <a:solidFill>
            <a:schemeClr val="bg1">
              <a:lumMod val="75000"/>
            </a:schemeClr>
          </a:solidFill>
          <a:ln w="324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未使用</a:t>
            </a:r>
          </a:p>
        </p:txBody>
      </p:sp>
      <p:sp>
        <p:nvSpPr>
          <p:cNvPr id="706583" name="Text Box 24"/>
          <p:cNvSpPr txBox="1">
            <a:spLocks noChangeArrowheads="1"/>
          </p:cNvSpPr>
          <p:nvPr/>
        </p:nvSpPr>
        <p:spPr bwMode="auto">
          <a:xfrm>
            <a:off x="4735513" y="6411913"/>
            <a:ext cx="315912" cy="331787"/>
          </a:xfrm>
          <a:prstGeom prst="rect">
            <a:avLst/>
          </a:prstGeom>
          <a:noFill/>
          <a:ln w="9525">
            <a:noFill/>
            <a:round/>
            <a:headEnd/>
            <a:tailE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Arial Black" pitchFamily="34" charset="0"/>
                <a:ea typeface="msgothic"/>
                <a:cs typeface="msgothic"/>
              </a:rPr>
              <a:t>0</a:t>
            </a:r>
          </a:p>
        </p:txBody>
      </p:sp>
      <p:sp>
        <p:nvSpPr>
          <p:cNvPr id="33826" name="Rectangle 34"/>
          <p:cNvSpPr>
            <a:spLocks noChangeArrowheads="1"/>
          </p:cNvSpPr>
          <p:nvPr/>
        </p:nvSpPr>
        <p:spPr bwMode="auto">
          <a:xfrm>
            <a:off x="5003800" y="4803775"/>
            <a:ext cx="2830513" cy="712788"/>
          </a:xfrm>
          <a:prstGeom prst="rect">
            <a:avLst/>
          </a:prstGeom>
          <a:solidFill>
            <a:schemeClr val="accent2">
              <a:lumMod val="20000"/>
              <a:lumOff val="80000"/>
            </a:schemeClr>
          </a:solidFill>
          <a:ln w="324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读写数据段</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(.data, .bss)</a:t>
            </a:r>
          </a:p>
        </p:txBody>
      </p:sp>
      <p:sp>
        <p:nvSpPr>
          <p:cNvPr id="706594" name="Rectangle 35"/>
          <p:cNvSpPr>
            <a:spLocks noChangeArrowheads="1"/>
          </p:cNvSpPr>
          <p:nvPr/>
        </p:nvSpPr>
        <p:spPr bwMode="auto">
          <a:xfrm>
            <a:off x="5003800" y="5468938"/>
            <a:ext cx="2830513" cy="711200"/>
          </a:xfrm>
          <a:prstGeom prst="rect">
            <a:avLst/>
          </a:prstGeom>
          <a:solidFill>
            <a:srgbClr val="F6F5BD"/>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只读代码段</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(.init, .text</a:t>
            </a:r>
            <a:r>
              <a:rPr lang="en-GB" altLang="zh-CN" sz="1600" b="1">
                <a:latin typeface="Calibri" pitchFamily="34" charset="0"/>
                <a:ea typeface="微软雅黑" pitchFamily="34" charset="-122"/>
                <a:cs typeface="msgothic"/>
              </a:rPr>
              <a:t>, </a:t>
            </a:r>
            <a:r>
              <a:rPr lang="en-GB" altLang="zh-CN" b="1">
                <a:latin typeface="微软雅黑" pitchFamily="34" charset="-122"/>
                <a:ea typeface="微软雅黑" pitchFamily="34" charset="-122"/>
                <a:cs typeface="msgothic"/>
              </a:rPr>
              <a:t>.rodata</a:t>
            </a:r>
            <a:r>
              <a:rPr lang="en-GB" altLang="zh-CN" sz="1600" b="1">
                <a:latin typeface="Calibri" pitchFamily="34" charset="0"/>
                <a:ea typeface="微软雅黑" pitchFamily="34" charset="-122"/>
                <a:cs typeface="msgothic"/>
              </a:rPr>
              <a:t>)</a:t>
            </a:r>
          </a:p>
        </p:txBody>
      </p:sp>
      <p:sp>
        <p:nvSpPr>
          <p:cNvPr id="706595" name="AutoShape 36"/>
          <p:cNvSpPr>
            <a:spLocks/>
          </p:cNvSpPr>
          <p:nvPr/>
        </p:nvSpPr>
        <p:spPr bwMode="auto">
          <a:xfrm>
            <a:off x="7867650" y="4911725"/>
            <a:ext cx="222250" cy="1295400"/>
          </a:xfrm>
          <a:prstGeom prst="rightBrace">
            <a:avLst>
              <a:gd name="adj1" fmla="val 48571"/>
              <a:gd name="adj2" fmla="val 50000"/>
            </a:avLst>
          </a:prstGeom>
          <a:noFill/>
          <a:ln w="38100">
            <a:solidFill>
              <a:srgbClr val="FF0000"/>
            </a:solidFill>
            <a:miter lim="800000"/>
            <a:headEnd/>
            <a:tailEnd/>
          </a:ln>
        </p:spPr>
        <p:txBody>
          <a:bodyPr wrap="none" anchor="ctr"/>
          <a:lstStyle/>
          <a:p>
            <a:pPr eaLnBrk="0" hangingPunct="0"/>
            <a:endParaRPr lang="en-US" altLang="zh-CN" sz="2400" b="1">
              <a:latin typeface="Arial Narrow" pitchFamily="34" charset="0"/>
            </a:endParaRPr>
          </a:p>
        </p:txBody>
      </p:sp>
      <p:sp>
        <p:nvSpPr>
          <p:cNvPr id="706596" name="Text Box 37"/>
          <p:cNvSpPr txBox="1">
            <a:spLocks noChangeArrowheads="1"/>
          </p:cNvSpPr>
          <p:nvPr/>
        </p:nvSpPr>
        <p:spPr bwMode="auto">
          <a:xfrm>
            <a:off x="8107363" y="4879975"/>
            <a:ext cx="746125" cy="1222375"/>
          </a:xfrm>
          <a:prstGeom prst="rect">
            <a:avLst/>
          </a:prstGeom>
          <a:noFill/>
          <a:ln w="9525">
            <a:noFill/>
            <a:round/>
            <a:headEnd/>
            <a:tailEnd/>
          </a:ln>
        </p:spPr>
        <p:txBody>
          <a:bodyPr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900" b="1">
                <a:solidFill>
                  <a:srgbClr val="FF0000"/>
                </a:solidFill>
                <a:latin typeface="Calibri" pitchFamily="34" charset="0"/>
                <a:ea typeface="微软雅黑" pitchFamily="34" charset="-122"/>
                <a:cs typeface="msgothic"/>
              </a:rPr>
              <a:t>从可执行文件装入</a:t>
            </a:r>
          </a:p>
        </p:txBody>
      </p:sp>
      <p:sp>
        <p:nvSpPr>
          <p:cNvPr id="706603" name="Text Box 43"/>
          <p:cNvSpPr txBox="1">
            <a:spLocks noChangeArrowheads="1"/>
          </p:cNvSpPr>
          <p:nvPr/>
        </p:nvSpPr>
        <p:spPr bwMode="auto">
          <a:xfrm>
            <a:off x="292100" y="827088"/>
            <a:ext cx="3268663" cy="381000"/>
          </a:xfrm>
          <a:prstGeom prst="rect">
            <a:avLst/>
          </a:prstGeom>
          <a:noFill/>
          <a:ln w="9525">
            <a:noFill/>
            <a:miter lim="800000"/>
            <a:headEnd/>
            <a:tailEnd/>
          </a:ln>
          <a:effectLst/>
        </p:spPr>
        <p:txBody>
          <a:bodyPr>
            <a:spAutoFit/>
          </a:bodyPr>
          <a:lstStyle/>
          <a:p>
            <a:pPr>
              <a:spcBef>
                <a:spcPct val="50000"/>
              </a:spcBef>
            </a:pPr>
            <a:r>
              <a:rPr lang="zh-CN" altLang="en-US" sz="1900" b="1">
                <a:solidFill>
                  <a:srgbClr val="FF0000"/>
                </a:solidFill>
                <a:latin typeface="微软雅黑" pitchFamily="34" charset="-122"/>
                <a:ea typeface="微软雅黑" pitchFamily="34" charset="-122"/>
              </a:rPr>
              <a:t>程序</a:t>
            </a:r>
            <a:r>
              <a:rPr lang="en-US" altLang="zh-CN" sz="1900" b="1">
                <a:solidFill>
                  <a:srgbClr val="FF0000"/>
                </a:solidFill>
                <a:latin typeface="微软雅黑" pitchFamily="34" charset="-122"/>
                <a:ea typeface="微软雅黑" pitchFamily="34" charset="-122"/>
              </a:rPr>
              <a:t>(</a:t>
            </a:r>
            <a:r>
              <a:rPr lang="zh-CN" altLang="en-US" sz="1900" b="1">
                <a:solidFill>
                  <a:srgbClr val="FF0000"/>
                </a:solidFill>
                <a:latin typeface="微软雅黑" pitchFamily="34" charset="-122"/>
                <a:ea typeface="微软雅黑" pitchFamily="34" charset="-122"/>
              </a:rPr>
              <a:t>段</a:t>
            </a:r>
            <a:r>
              <a:rPr lang="en-US" altLang="zh-CN" sz="1900" b="1">
                <a:solidFill>
                  <a:srgbClr val="FF0000"/>
                </a:solidFill>
                <a:latin typeface="微软雅黑" pitchFamily="34" charset="-122"/>
                <a:ea typeface="微软雅黑" pitchFamily="34" charset="-122"/>
              </a:rPr>
              <a:t>)</a:t>
            </a:r>
            <a:r>
              <a:rPr lang="zh-CN" altLang="en-US" sz="1900" b="1">
                <a:solidFill>
                  <a:srgbClr val="FF0000"/>
                </a:solidFill>
                <a:latin typeface="微软雅黑" pitchFamily="34" charset="-122"/>
                <a:ea typeface="微软雅黑" pitchFamily="34" charset="-122"/>
              </a:rPr>
              <a:t>头表描述如何映射</a:t>
            </a:r>
          </a:p>
        </p:txBody>
      </p:sp>
      <p:sp>
        <p:nvSpPr>
          <p:cNvPr id="33794" name="Rectangle 2"/>
          <p:cNvSpPr>
            <a:spLocks noChangeArrowheads="1"/>
          </p:cNvSpPr>
          <p:nvPr/>
        </p:nvSpPr>
        <p:spPr bwMode="auto">
          <a:xfrm>
            <a:off x="247650" y="1554163"/>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ELF </a:t>
            </a:r>
            <a:r>
              <a:rPr lang="zh-CN" altLang="en-GB" b="1">
                <a:latin typeface="微软雅黑" pitchFamily="34" charset="-122"/>
                <a:ea typeface="微软雅黑" pitchFamily="34" charset="-122"/>
                <a:cs typeface="msgothic"/>
              </a:rPr>
              <a:t>头</a:t>
            </a:r>
          </a:p>
        </p:txBody>
      </p:sp>
      <p:sp>
        <p:nvSpPr>
          <p:cNvPr id="33795" name="Rectangle 3"/>
          <p:cNvSpPr>
            <a:spLocks noChangeArrowheads="1"/>
          </p:cNvSpPr>
          <p:nvPr/>
        </p:nvSpPr>
        <p:spPr bwMode="auto">
          <a:xfrm>
            <a:off x="247650" y="1989138"/>
            <a:ext cx="2971800" cy="695325"/>
          </a:xfrm>
          <a:prstGeom prst="rect">
            <a:avLst/>
          </a:prstGeom>
          <a:solidFill>
            <a:srgbClr val="993366">
              <a:alpha val="9000"/>
            </a:srgb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solidFill>
                  <a:srgbClr val="FF0000"/>
                </a:solidFill>
                <a:latin typeface="微软雅黑" pitchFamily="34" charset="-122"/>
                <a:ea typeface="微软雅黑" pitchFamily="34" charset="-122"/>
                <a:cs typeface="msgothic"/>
              </a:rPr>
              <a:t>程序（段）头表</a:t>
            </a:r>
          </a:p>
        </p:txBody>
      </p:sp>
      <p:sp>
        <p:nvSpPr>
          <p:cNvPr id="706565" name="Rectangle 4"/>
          <p:cNvSpPr>
            <a:spLocks noChangeArrowheads="1"/>
          </p:cNvSpPr>
          <p:nvPr/>
        </p:nvSpPr>
        <p:spPr bwMode="auto">
          <a:xfrm>
            <a:off x="247650" y="3119438"/>
            <a:ext cx="2971800" cy="434975"/>
          </a:xfrm>
          <a:prstGeom prst="rect">
            <a:avLst/>
          </a:prstGeom>
          <a:solidFill>
            <a:srgbClr val="F6F5BD"/>
          </a:solidFill>
          <a:ln w="2556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.text </a:t>
            </a:r>
            <a:r>
              <a:rPr lang="zh-CN" altLang="en-GB" b="1">
                <a:latin typeface="微软雅黑" pitchFamily="34" charset="-122"/>
                <a:ea typeface="微软雅黑" pitchFamily="34" charset="-122"/>
                <a:cs typeface="msgothic"/>
              </a:rPr>
              <a:t>节</a:t>
            </a:r>
          </a:p>
        </p:txBody>
      </p:sp>
      <p:sp>
        <p:nvSpPr>
          <p:cNvPr id="33797" name="Rectangle 5"/>
          <p:cNvSpPr>
            <a:spLocks noChangeArrowheads="1"/>
          </p:cNvSpPr>
          <p:nvPr/>
        </p:nvSpPr>
        <p:spPr bwMode="auto">
          <a:xfrm>
            <a:off x="247650" y="3989388"/>
            <a:ext cx="2971800" cy="434975"/>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.data </a:t>
            </a:r>
            <a:r>
              <a:rPr lang="zh-CN" altLang="en-GB" b="1">
                <a:latin typeface="微软雅黑" pitchFamily="34" charset="-122"/>
                <a:ea typeface="微软雅黑" pitchFamily="34" charset="-122"/>
                <a:cs typeface="msgothic"/>
              </a:rPr>
              <a:t>节</a:t>
            </a:r>
          </a:p>
        </p:txBody>
      </p:sp>
      <p:sp>
        <p:nvSpPr>
          <p:cNvPr id="33798" name="Rectangle 6"/>
          <p:cNvSpPr>
            <a:spLocks noChangeArrowheads="1"/>
          </p:cNvSpPr>
          <p:nvPr/>
        </p:nvSpPr>
        <p:spPr bwMode="auto">
          <a:xfrm>
            <a:off x="247650" y="4424363"/>
            <a:ext cx="2971800" cy="433387"/>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.bss </a:t>
            </a:r>
            <a:r>
              <a:rPr lang="zh-CN" altLang="en-GB" b="1">
                <a:latin typeface="微软雅黑" pitchFamily="34" charset="-122"/>
                <a:ea typeface="微软雅黑" pitchFamily="34" charset="-122"/>
                <a:cs typeface="msgothic"/>
              </a:rPr>
              <a:t>节</a:t>
            </a:r>
          </a:p>
        </p:txBody>
      </p:sp>
      <p:sp>
        <p:nvSpPr>
          <p:cNvPr id="33799" name="Rectangle 7"/>
          <p:cNvSpPr>
            <a:spLocks noChangeArrowheads="1"/>
          </p:cNvSpPr>
          <p:nvPr/>
        </p:nvSpPr>
        <p:spPr bwMode="auto">
          <a:xfrm>
            <a:off x="247650" y="4857750"/>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.symtab </a:t>
            </a:r>
            <a:r>
              <a:rPr lang="zh-CN" altLang="en-GB" b="1">
                <a:latin typeface="微软雅黑" pitchFamily="34" charset="-122"/>
                <a:ea typeface="微软雅黑" pitchFamily="34" charset="-122"/>
                <a:cs typeface="msgothic"/>
              </a:rPr>
              <a:t>节</a:t>
            </a:r>
          </a:p>
        </p:txBody>
      </p:sp>
      <p:sp>
        <p:nvSpPr>
          <p:cNvPr id="33802" name="Rectangle 10"/>
          <p:cNvSpPr>
            <a:spLocks noChangeArrowheads="1"/>
          </p:cNvSpPr>
          <p:nvPr/>
        </p:nvSpPr>
        <p:spPr bwMode="auto">
          <a:xfrm>
            <a:off x="247650" y="5292725"/>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.debug </a:t>
            </a:r>
            <a:r>
              <a:rPr lang="zh-CN" altLang="en-GB" b="1">
                <a:latin typeface="微软雅黑" pitchFamily="34" charset="-122"/>
                <a:ea typeface="微软雅黑" pitchFamily="34" charset="-122"/>
                <a:cs typeface="msgothic"/>
              </a:rPr>
              <a:t>节</a:t>
            </a:r>
          </a:p>
        </p:txBody>
      </p:sp>
      <p:sp>
        <p:nvSpPr>
          <p:cNvPr id="706597" name="Rectangle 5"/>
          <p:cNvSpPr>
            <a:spLocks noChangeArrowheads="1"/>
          </p:cNvSpPr>
          <p:nvPr/>
        </p:nvSpPr>
        <p:spPr bwMode="auto">
          <a:xfrm>
            <a:off x="247650" y="3554413"/>
            <a:ext cx="2971800" cy="434975"/>
          </a:xfrm>
          <a:prstGeom prst="rect">
            <a:avLst/>
          </a:prstGeom>
          <a:solidFill>
            <a:srgbClr val="F6F5BD"/>
          </a:solidFill>
          <a:ln w="2556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.rodata </a:t>
            </a:r>
            <a:r>
              <a:rPr lang="zh-CN" altLang="en-GB" b="1">
                <a:latin typeface="微软雅黑" pitchFamily="34" charset="-122"/>
                <a:ea typeface="微软雅黑" pitchFamily="34" charset="-122"/>
                <a:cs typeface="msgothic"/>
              </a:rPr>
              <a:t>节</a:t>
            </a:r>
          </a:p>
        </p:txBody>
      </p:sp>
      <p:sp>
        <p:nvSpPr>
          <p:cNvPr id="40" name="Rectangle 10"/>
          <p:cNvSpPr>
            <a:spLocks noChangeArrowheads="1"/>
          </p:cNvSpPr>
          <p:nvPr/>
        </p:nvSpPr>
        <p:spPr bwMode="auto">
          <a:xfrm>
            <a:off x="247650" y="5727700"/>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.line </a:t>
            </a:r>
            <a:r>
              <a:rPr lang="zh-CN" altLang="en-GB" b="1">
                <a:latin typeface="微软雅黑" pitchFamily="34" charset="-122"/>
                <a:ea typeface="微软雅黑" pitchFamily="34" charset="-122"/>
                <a:cs typeface="msgothic"/>
              </a:rPr>
              <a:t>节</a:t>
            </a:r>
          </a:p>
        </p:txBody>
      </p:sp>
      <p:sp>
        <p:nvSpPr>
          <p:cNvPr id="706599" name="Rectangle 4"/>
          <p:cNvSpPr>
            <a:spLocks noChangeArrowheads="1"/>
          </p:cNvSpPr>
          <p:nvPr/>
        </p:nvSpPr>
        <p:spPr bwMode="auto">
          <a:xfrm>
            <a:off x="247650" y="2684463"/>
            <a:ext cx="2971800" cy="434975"/>
          </a:xfrm>
          <a:prstGeom prst="rect">
            <a:avLst/>
          </a:prstGeom>
          <a:solidFill>
            <a:srgbClr val="F6F5BD"/>
          </a:solidFill>
          <a:ln w="2556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.init </a:t>
            </a:r>
            <a:r>
              <a:rPr lang="zh-CN" altLang="en-GB" b="1">
                <a:latin typeface="微软雅黑" pitchFamily="34" charset="-122"/>
                <a:ea typeface="微软雅黑" pitchFamily="34" charset="-122"/>
                <a:cs typeface="msgothic"/>
              </a:rPr>
              <a:t>节</a:t>
            </a:r>
          </a:p>
        </p:txBody>
      </p:sp>
      <p:sp>
        <p:nvSpPr>
          <p:cNvPr id="42" name="Rectangle 10"/>
          <p:cNvSpPr>
            <a:spLocks noChangeArrowheads="1"/>
          </p:cNvSpPr>
          <p:nvPr/>
        </p:nvSpPr>
        <p:spPr bwMode="auto">
          <a:xfrm>
            <a:off x="247650" y="6162675"/>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.strtab </a:t>
            </a:r>
            <a:r>
              <a:rPr lang="zh-CN" altLang="en-GB" b="1">
                <a:latin typeface="微软雅黑" pitchFamily="34" charset="-122"/>
                <a:ea typeface="微软雅黑" pitchFamily="34" charset="-122"/>
                <a:cs typeface="msgothic"/>
              </a:rPr>
              <a:t>节</a:t>
            </a:r>
          </a:p>
        </p:txBody>
      </p:sp>
      <p:sp>
        <p:nvSpPr>
          <p:cNvPr id="706601" name="Line 41"/>
          <p:cNvSpPr>
            <a:spLocks noChangeShapeType="1"/>
          </p:cNvSpPr>
          <p:nvPr/>
        </p:nvSpPr>
        <p:spPr bwMode="auto">
          <a:xfrm>
            <a:off x="3671888" y="2841625"/>
            <a:ext cx="1333500" cy="2979738"/>
          </a:xfrm>
          <a:prstGeom prst="line">
            <a:avLst/>
          </a:prstGeom>
          <a:noFill/>
          <a:ln w="38100">
            <a:solidFill>
              <a:srgbClr val="FF0000"/>
            </a:solidFill>
            <a:round/>
            <a:headEnd/>
            <a:tailEnd type="triangle" w="med" len="med"/>
          </a:ln>
          <a:effectLst/>
        </p:spPr>
        <p:txBody>
          <a:bodyPr/>
          <a:lstStyle/>
          <a:p>
            <a:endParaRPr lang="zh-CN" altLang="en-US"/>
          </a:p>
        </p:txBody>
      </p:sp>
      <p:grpSp>
        <p:nvGrpSpPr>
          <p:cNvPr id="706612" name="Group 52"/>
          <p:cNvGrpSpPr>
            <a:grpSpLocks/>
          </p:cNvGrpSpPr>
          <p:nvPr/>
        </p:nvGrpSpPr>
        <p:grpSpPr bwMode="auto">
          <a:xfrm>
            <a:off x="3322638" y="3990975"/>
            <a:ext cx="1652587" cy="1214438"/>
            <a:chOff x="2039" y="2533"/>
            <a:chExt cx="1114" cy="746"/>
          </a:xfrm>
        </p:grpSpPr>
        <p:sp>
          <p:nvSpPr>
            <p:cNvPr id="706602" name="Line 42"/>
            <p:cNvSpPr>
              <a:spLocks noChangeShapeType="1"/>
            </p:cNvSpPr>
            <p:nvPr/>
          </p:nvSpPr>
          <p:spPr bwMode="auto">
            <a:xfrm>
              <a:off x="2257" y="2823"/>
              <a:ext cx="896" cy="456"/>
            </a:xfrm>
            <a:prstGeom prst="line">
              <a:avLst/>
            </a:prstGeom>
            <a:noFill/>
            <a:ln w="38100">
              <a:solidFill>
                <a:srgbClr val="FF0000"/>
              </a:solidFill>
              <a:round/>
              <a:headEnd/>
              <a:tailEnd type="triangle" w="med" len="med"/>
            </a:ln>
            <a:effectLst/>
          </p:spPr>
          <p:txBody>
            <a:bodyPr/>
            <a:lstStyle/>
            <a:p>
              <a:endParaRPr lang="zh-CN" altLang="en-US"/>
            </a:p>
          </p:txBody>
        </p:sp>
        <p:sp>
          <p:nvSpPr>
            <p:cNvPr id="706611" name="AutoShape 51"/>
            <p:cNvSpPr>
              <a:spLocks/>
            </p:cNvSpPr>
            <p:nvPr/>
          </p:nvSpPr>
          <p:spPr bwMode="auto">
            <a:xfrm>
              <a:off x="2039" y="2533"/>
              <a:ext cx="192" cy="539"/>
            </a:xfrm>
            <a:prstGeom prst="rightBrace">
              <a:avLst>
                <a:gd name="adj1" fmla="val 23394"/>
                <a:gd name="adj2" fmla="val 50000"/>
              </a:avLst>
            </a:prstGeom>
            <a:noFill/>
            <a:ln w="38100">
              <a:solidFill>
                <a:srgbClr val="FF0000"/>
              </a:solidFill>
              <a:round/>
              <a:headEnd/>
              <a:tailEnd/>
            </a:ln>
            <a:effectLst/>
          </p:spPr>
          <p:txBody>
            <a:bodyPr wrap="none" anchor="ctr"/>
            <a:lstStyle/>
            <a:p>
              <a:endParaRPr lang="zh-CN" altLang="en-US"/>
            </a:p>
          </p:txBody>
        </p:sp>
      </p:grpSp>
      <p:sp>
        <p:nvSpPr>
          <p:cNvPr id="706613" name="AutoShape 53"/>
          <p:cNvSpPr>
            <a:spLocks/>
          </p:cNvSpPr>
          <p:nvPr/>
        </p:nvSpPr>
        <p:spPr bwMode="auto">
          <a:xfrm>
            <a:off x="3424238" y="1698625"/>
            <a:ext cx="204787" cy="2249488"/>
          </a:xfrm>
          <a:prstGeom prst="rightBrace">
            <a:avLst>
              <a:gd name="adj1" fmla="val 91538"/>
              <a:gd name="adj2" fmla="val 50000"/>
            </a:avLst>
          </a:prstGeom>
          <a:noFill/>
          <a:ln w="38100">
            <a:solidFill>
              <a:srgbClr val="FF0000"/>
            </a:solidFill>
            <a:round/>
            <a:headEnd/>
            <a:tailEnd/>
          </a:ln>
          <a:effectLst/>
        </p:spPr>
        <p:txBody>
          <a:bodyPr wrap="none" anchor="ctr"/>
          <a:lstStyle/>
          <a:p>
            <a:endParaRPr lang="zh-CN" altLang="en-US"/>
          </a:p>
        </p:txBody>
      </p:sp>
    </p:spTree>
    <p:extLst>
      <p:ext uri="{BB962C8B-B14F-4D97-AF65-F5344CB8AC3E}">
        <p14:creationId xmlns:p14="http://schemas.microsoft.com/office/powerpoint/2010/main" val="169418654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06603">
                                            <p:txEl>
                                              <p:pRg st="0" end="0"/>
                                            </p:txEl>
                                          </p:spTgt>
                                        </p:tgtEl>
                                        <p:attrNameLst>
                                          <p:attrName>style.visibility</p:attrName>
                                        </p:attrNameLst>
                                      </p:cBhvr>
                                      <p:to>
                                        <p:strVal val="visible"/>
                                      </p:to>
                                    </p:set>
                                    <p:animEffect transition="in" filter="blinds(horizontal)">
                                      <p:cBhvr>
                                        <p:cTn id="7" dur="500"/>
                                        <p:tgtEl>
                                          <p:spTgt spid="706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06596"/>
                                        </p:tgtEl>
                                        <p:attrNameLst>
                                          <p:attrName>style.visibility</p:attrName>
                                        </p:attrNameLst>
                                      </p:cBhvr>
                                      <p:to>
                                        <p:strVal val="visible"/>
                                      </p:to>
                                    </p:set>
                                    <p:animEffect transition="in" filter="blinds(horizontal)">
                                      <p:cBhvr>
                                        <p:cTn id="12" dur="500"/>
                                        <p:tgtEl>
                                          <p:spTgt spid="706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4"/>
          <p:cNvSpPr>
            <a:spLocks noGrp="1" noChangeArrowheads="1"/>
          </p:cNvSpPr>
          <p:nvPr>
            <p:ph type="title" idx="4294967295"/>
          </p:nvPr>
        </p:nvSpPr>
        <p:spPr>
          <a:xfrm>
            <a:off x="1106488" y="0"/>
            <a:ext cx="6986587" cy="781050"/>
          </a:xfrm>
        </p:spPr>
        <p:txBody>
          <a:bodyPr/>
          <a:lstStyle/>
          <a:p>
            <a:r>
              <a:rPr lang="zh-CN" altLang="en-US" dirty="0"/>
              <a:t>链接操作的步骤</a:t>
            </a:r>
          </a:p>
        </p:txBody>
      </p:sp>
      <p:sp>
        <p:nvSpPr>
          <p:cNvPr id="603139" name="Rectangle 5"/>
          <p:cNvSpPr>
            <a:spLocks noGrp="1" noChangeArrowheads="1"/>
          </p:cNvSpPr>
          <p:nvPr>
            <p:ph type="body" idx="4294967295"/>
          </p:nvPr>
        </p:nvSpPr>
        <p:spPr>
          <a:xfrm>
            <a:off x="57150" y="915988"/>
            <a:ext cx="8920163" cy="5614987"/>
          </a:xfrm>
        </p:spPr>
        <p:txBody>
          <a:bodyPr/>
          <a:lstStyle/>
          <a:p>
            <a:pPr>
              <a:lnSpc>
                <a:spcPct val="100000"/>
              </a:lnSpc>
            </a:pPr>
            <a:r>
              <a:rPr lang="en-US" altLang="zh-CN">
                <a:latin typeface="微软雅黑" pitchFamily="34" charset="-122"/>
                <a:ea typeface="微软雅黑" pitchFamily="34" charset="-122"/>
              </a:rPr>
              <a:t>Step 1. </a:t>
            </a:r>
            <a:r>
              <a:rPr lang="zh-CN" altLang="en-US">
                <a:latin typeface="微软雅黑" pitchFamily="34" charset="-122"/>
                <a:ea typeface="微软雅黑" pitchFamily="34" charset="-122"/>
              </a:rPr>
              <a:t>符号解析（</a:t>
            </a:r>
            <a:r>
              <a:rPr lang="en-US" altLang="zh-CN">
                <a:latin typeface="微软雅黑" pitchFamily="34" charset="-122"/>
                <a:ea typeface="微软雅黑" pitchFamily="34" charset="-122"/>
              </a:rPr>
              <a:t>Symbol resolution</a:t>
            </a:r>
            <a:r>
              <a:rPr lang="zh-CN" altLang="en-US">
                <a:latin typeface="微软雅黑" pitchFamily="34" charset="-122"/>
                <a:ea typeface="微软雅黑" pitchFamily="34" charset="-122"/>
              </a:rPr>
              <a:t>）</a:t>
            </a:r>
          </a:p>
          <a:p>
            <a:pPr lvl="1">
              <a:lnSpc>
                <a:spcPct val="100000"/>
              </a:lnSpc>
            </a:pPr>
            <a:r>
              <a:rPr lang="zh-CN" altLang="en-US" sz="2200">
                <a:latin typeface="微软雅黑" pitchFamily="34" charset="-122"/>
                <a:ea typeface="微软雅黑" pitchFamily="34" charset="-122"/>
              </a:rPr>
              <a:t>程序中有定义和引用的符号</a:t>
            </a:r>
            <a:r>
              <a:rPr lang="en-US" altLang="zh-CN" sz="2200">
                <a:latin typeface="微软雅黑" pitchFamily="34" charset="-122"/>
                <a:ea typeface="微软雅黑" pitchFamily="34" charset="-122"/>
              </a:rPr>
              <a:t> (</a:t>
            </a:r>
            <a:r>
              <a:rPr lang="zh-CN" altLang="en-US" sz="2200">
                <a:latin typeface="微软雅黑" pitchFamily="34" charset="-122"/>
                <a:ea typeface="微软雅黑" pitchFamily="34" charset="-122"/>
              </a:rPr>
              <a:t>包括变量和函数等</a:t>
            </a:r>
            <a:r>
              <a:rPr lang="en-US" altLang="zh-CN" sz="2200">
                <a:latin typeface="微软雅黑" pitchFamily="34" charset="-122"/>
                <a:ea typeface="微软雅黑" pitchFamily="34" charset="-122"/>
              </a:rPr>
              <a:t>)</a:t>
            </a:r>
            <a:endParaRPr lang="zh-CN" altLang="en-US" sz="2200">
              <a:latin typeface="微软雅黑" pitchFamily="34" charset="-122"/>
              <a:ea typeface="微软雅黑" pitchFamily="34" charset="-122"/>
            </a:endParaRPr>
          </a:p>
          <a:p>
            <a:pPr lvl="2">
              <a:lnSpc>
                <a:spcPct val="100000"/>
              </a:lnSpc>
            </a:pPr>
            <a:r>
              <a:rPr lang="en-US" altLang="zh-CN" sz="2000">
                <a:latin typeface="微软雅黑" pitchFamily="34" charset="-122"/>
                <a:ea typeface="微软雅黑" pitchFamily="34" charset="-122"/>
              </a:rPr>
              <a:t>void swap() {…}  /* </a:t>
            </a:r>
            <a:r>
              <a:rPr lang="zh-CN" altLang="en-US" sz="2000">
                <a:latin typeface="微软雅黑" pitchFamily="34" charset="-122"/>
                <a:ea typeface="微软雅黑" pitchFamily="34" charset="-122"/>
              </a:rPr>
              <a:t>定义符号</a:t>
            </a:r>
            <a:r>
              <a:rPr lang="en-US" altLang="zh-CN" sz="2000">
                <a:latin typeface="微软雅黑" pitchFamily="34" charset="-122"/>
                <a:ea typeface="微软雅黑" pitchFamily="34" charset="-122"/>
              </a:rPr>
              <a:t>swap */</a:t>
            </a:r>
          </a:p>
          <a:p>
            <a:pPr lvl="2">
              <a:lnSpc>
                <a:spcPct val="100000"/>
              </a:lnSpc>
            </a:pPr>
            <a:r>
              <a:rPr lang="en-US" altLang="zh-CN" sz="2000">
                <a:latin typeface="微软雅黑" pitchFamily="34" charset="-122"/>
                <a:ea typeface="微软雅黑" pitchFamily="34" charset="-122"/>
              </a:rPr>
              <a:t>swap();          /* </a:t>
            </a:r>
            <a:r>
              <a:rPr lang="zh-CN" altLang="en-US" sz="2000">
                <a:latin typeface="微软雅黑" pitchFamily="34" charset="-122"/>
                <a:ea typeface="微软雅黑" pitchFamily="34" charset="-122"/>
              </a:rPr>
              <a:t>引用符号</a:t>
            </a:r>
            <a:r>
              <a:rPr lang="en-US" altLang="zh-CN" sz="2000">
                <a:latin typeface="微软雅黑" pitchFamily="34" charset="-122"/>
                <a:ea typeface="微软雅黑" pitchFamily="34" charset="-122"/>
              </a:rPr>
              <a:t>swap */</a:t>
            </a:r>
          </a:p>
          <a:p>
            <a:pPr lvl="2">
              <a:lnSpc>
                <a:spcPct val="100000"/>
              </a:lnSpc>
            </a:pPr>
            <a:r>
              <a:rPr lang="en-US" altLang="zh-CN" sz="2000">
                <a:latin typeface="微软雅黑" pitchFamily="34" charset="-122"/>
                <a:ea typeface="微软雅黑" pitchFamily="34" charset="-122"/>
              </a:rPr>
              <a:t>int *xp = &amp;x;    /* </a:t>
            </a:r>
            <a:r>
              <a:rPr lang="zh-CN" altLang="en-US" sz="2000">
                <a:latin typeface="微软雅黑" pitchFamily="34" charset="-122"/>
                <a:ea typeface="微软雅黑" pitchFamily="34" charset="-122"/>
              </a:rPr>
              <a:t>定义符号 </a:t>
            </a:r>
            <a:r>
              <a:rPr lang="en-US" altLang="zh-CN" sz="2000">
                <a:latin typeface="微软雅黑" pitchFamily="34" charset="-122"/>
                <a:ea typeface="微软雅黑" pitchFamily="34" charset="-122"/>
              </a:rPr>
              <a:t>xp, </a:t>
            </a:r>
            <a:r>
              <a:rPr lang="zh-CN" altLang="en-US" sz="2000">
                <a:latin typeface="微软雅黑" pitchFamily="34" charset="-122"/>
                <a:ea typeface="微软雅黑" pitchFamily="34" charset="-122"/>
              </a:rPr>
              <a:t>引用符号 </a:t>
            </a:r>
            <a:r>
              <a:rPr lang="en-US" altLang="zh-CN" sz="2000">
                <a:latin typeface="微软雅黑" pitchFamily="34" charset="-122"/>
                <a:ea typeface="微软雅黑" pitchFamily="34" charset="-122"/>
              </a:rPr>
              <a:t>x */</a:t>
            </a:r>
            <a:endParaRPr lang="en-US" altLang="zh-CN">
              <a:latin typeface="微软雅黑" pitchFamily="34" charset="-122"/>
              <a:ea typeface="微软雅黑" pitchFamily="34" charset="-122"/>
            </a:endParaRPr>
          </a:p>
          <a:p>
            <a:pPr lvl="1">
              <a:lnSpc>
                <a:spcPct val="100000"/>
              </a:lnSpc>
            </a:pPr>
            <a:r>
              <a:rPr lang="zh-CN" altLang="en-US" sz="2200">
                <a:latin typeface="微软雅黑" pitchFamily="34" charset="-122"/>
                <a:ea typeface="微软雅黑" pitchFamily="34" charset="-122"/>
              </a:rPr>
              <a:t>编译器将</a:t>
            </a:r>
            <a:r>
              <a:rPr lang="zh-CN" altLang="en-US" sz="2200">
                <a:solidFill>
                  <a:srgbClr val="FF3300"/>
                </a:solidFill>
                <a:latin typeface="微软雅黑" pitchFamily="34" charset="-122"/>
                <a:ea typeface="微软雅黑" pitchFamily="34" charset="-122"/>
              </a:rPr>
              <a:t>定义的符号</a:t>
            </a:r>
            <a:r>
              <a:rPr lang="zh-CN" altLang="en-US" sz="2200">
                <a:latin typeface="微软雅黑" pitchFamily="34" charset="-122"/>
                <a:ea typeface="微软雅黑" pitchFamily="34" charset="-122"/>
              </a:rPr>
              <a:t>存放在一个</a:t>
            </a:r>
            <a:r>
              <a:rPr lang="zh-CN" altLang="en-US" sz="2200">
                <a:solidFill>
                  <a:srgbClr val="FF3300"/>
                </a:solidFill>
                <a:latin typeface="微软雅黑" pitchFamily="34" charset="-122"/>
                <a:ea typeface="微软雅黑" pitchFamily="34" charset="-122"/>
              </a:rPr>
              <a:t>符号表</a:t>
            </a:r>
            <a:r>
              <a:rPr lang="zh-CN" altLang="en-US" sz="2200">
                <a:latin typeface="微软雅黑" pitchFamily="34" charset="-122"/>
                <a:ea typeface="微软雅黑" pitchFamily="34" charset="-122"/>
              </a:rPr>
              <a:t>（ </a:t>
            </a:r>
            <a:r>
              <a:rPr lang="en-US" altLang="zh-CN" sz="2200">
                <a:latin typeface="微软雅黑" pitchFamily="34" charset="-122"/>
                <a:ea typeface="微软雅黑" pitchFamily="34" charset="-122"/>
              </a:rPr>
              <a:t>symbol table</a:t>
            </a:r>
            <a:r>
              <a:rPr lang="zh-CN" altLang="en-US" sz="2200">
                <a:latin typeface="微软雅黑" pitchFamily="34" charset="-122"/>
                <a:ea typeface="微软雅黑" pitchFamily="34" charset="-122"/>
              </a:rPr>
              <a:t>）中</a:t>
            </a:r>
            <a:r>
              <a:rPr lang="en-US" altLang="zh-CN" sz="2200">
                <a:latin typeface="微软雅黑" pitchFamily="34" charset="-122"/>
                <a:ea typeface="微软雅黑" pitchFamily="34" charset="-122"/>
              </a:rPr>
              <a:t>.</a:t>
            </a:r>
          </a:p>
          <a:p>
            <a:pPr lvl="2">
              <a:lnSpc>
                <a:spcPct val="100000"/>
              </a:lnSpc>
              <a:buFontTx/>
              <a:buChar char="–"/>
            </a:pPr>
            <a:r>
              <a:rPr lang="zh-CN" altLang="en-US" sz="2200">
                <a:latin typeface="微软雅黑" pitchFamily="34" charset="-122"/>
                <a:ea typeface="微软雅黑" pitchFamily="34" charset="-122"/>
              </a:rPr>
              <a:t>符号表是一个结构数组</a:t>
            </a:r>
          </a:p>
          <a:p>
            <a:pPr lvl="2">
              <a:lnSpc>
                <a:spcPct val="100000"/>
              </a:lnSpc>
              <a:buFontTx/>
              <a:buChar char="–"/>
            </a:pPr>
            <a:r>
              <a:rPr lang="zh-CN" altLang="en-US" sz="2200">
                <a:latin typeface="微软雅黑" pitchFamily="34" charset="-122"/>
                <a:ea typeface="微软雅黑" pitchFamily="34" charset="-122"/>
              </a:rPr>
              <a:t>每个表项包含符号名、</a:t>
            </a:r>
            <a:r>
              <a:rPr lang="zh-CN" altLang="en-US" sz="2200">
                <a:solidFill>
                  <a:srgbClr val="CC3300"/>
                </a:solidFill>
                <a:latin typeface="微软雅黑" pitchFamily="34" charset="-122"/>
                <a:ea typeface="微软雅黑" pitchFamily="34" charset="-122"/>
              </a:rPr>
              <a:t>长度和位置</a:t>
            </a:r>
            <a:r>
              <a:rPr lang="zh-CN" altLang="en-US" sz="2200">
                <a:latin typeface="微软雅黑" pitchFamily="34" charset="-122"/>
                <a:ea typeface="微软雅黑" pitchFamily="34" charset="-122"/>
              </a:rPr>
              <a:t>等信息</a:t>
            </a:r>
            <a:endParaRPr lang="en-US" altLang="zh-CN" sz="2200">
              <a:latin typeface="微软雅黑" pitchFamily="34" charset="-122"/>
              <a:ea typeface="微软雅黑" pitchFamily="34" charset="-122"/>
            </a:endParaRPr>
          </a:p>
          <a:p>
            <a:pPr lvl="1">
              <a:lnSpc>
                <a:spcPct val="100000"/>
              </a:lnSpc>
            </a:pPr>
            <a:r>
              <a:rPr lang="zh-CN" altLang="en-US" sz="2200">
                <a:latin typeface="微软雅黑" pitchFamily="34" charset="-122"/>
                <a:ea typeface="微软雅黑" pitchFamily="34" charset="-122"/>
              </a:rPr>
              <a:t>链接器将每个</a:t>
            </a:r>
            <a:r>
              <a:rPr lang="zh-CN" altLang="en-US" sz="2200">
                <a:solidFill>
                  <a:srgbClr val="FF3300"/>
                </a:solidFill>
                <a:latin typeface="微软雅黑" pitchFamily="34" charset="-122"/>
                <a:ea typeface="微软雅黑" pitchFamily="34" charset="-122"/>
              </a:rPr>
              <a:t>符号的引用</a:t>
            </a:r>
            <a:r>
              <a:rPr lang="zh-CN" altLang="en-US" sz="2200">
                <a:latin typeface="微软雅黑" pitchFamily="34" charset="-122"/>
                <a:ea typeface="微软雅黑" pitchFamily="34" charset="-122"/>
              </a:rPr>
              <a:t>都与一个确定的</a:t>
            </a:r>
            <a:r>
              <a:rPr lang="zh-CN" altLang="en-US" sz="2200">
                <a:solidFill>
                  <a:srgbClr val="FF3300"/>
                </a:solidFill>
                <a:latin typeface="微软雅黑" pitchFamily="34" charset="-122"/>
                <a:ea typeface="微软雅黑" pitchFamily="34" charset="-122"/>
              </a:rPr>
              <a:t>符号定义</a:t>
            </a:r>
            <a:r>
              <a:rPr lang="zh-CN" altLang="en-US" sz="2200">
                <a:latin typeface="微软雅黑" pitchFamily="34" charset="-122"/>
                <a:ea typeface="微软雅黑" pitchFamily="34" charset="-122"/>
              </a:rPr>
              <a:t>建立关联</a:t>
            </a:r>
          </a:p>
          <a:p>
            <a:r>
              <a:rPr lang="en-US" altLang="zh-CN">
                <a:latin typeface="微软雅黑" pitchFamily="34" charset="-122"/>
                <a:ea typeface="微软雅黑" pitchFamily="34" charset="-122"/>
              </a:rPr>
              <a:t>Step 2. </a:t>
            </a:r>
            <a:r>
              <a:rPr lang="zh-CN" altLang="en-US">
                <a:latin typeface="微软雅黑" pitchFamily="34" charset="-122"/>
                <a:ea typeface="微软雅黑" pitchFamily="34" charset="-122"/>
              </a:rPr>
              <a:t>重定位</a:t>
            </a:r>
            <a:endParaRPr lang="en-US" altLang="zh-CN">
              <a:latin typeface="微软雅黑" pitchFamily="34" charset="-122"/>
              <a:ea typeface="微软雅黑" pitchFamily="34" charset="-122"/>
            </a:endParaRPr>
          </a:p>
          <a:p>
            <a:pPr lvl="1"/>
            <a:r>
              <a:rPr lang="zh-CN" altLang="en-US" sz="2200">
                <a:latin typeface="微软雅黑" pitchFamily="34" charset="-122"/>
                <a:ea typeface="微软雅黑" pitchFamily="34" charset="-122"/>
              </a:rPr>
              <a:t>将多个代码段与数据段分别</a:t>
            </a:r>
            <a:r>
              <a:rPr lang="zh-CN" altLang="en-US" sz="2200">
                <a:solidFill>
                  <a:srgbClr val="FF0000"/>
                </a:solidFill>
                <a:latin typeface="微软雅黑" pitchFamily="34" charset="-122"/>
                <a:ea typeface="微软雅黑" pitchFamily="34" charset="-122"/>
              </a:rPr>
              <a:t>合并为</a:t>
            </a:r>
            <a:r>
              <a:rPr lang="zh-CN" altLang="en-US" sz="2200">
                <a:latin typeface="微软雅黑" pitchFamily="34" charset="-122"/>
                <a:ea typeface="微软雅黑" pitchFamily="34" charset="-122"/>
              </a:rPr>
              <a:t>一个单独的代码段和数据段</a:t>
            </a:r>
            <a:endParaRPr lang="en-US" altLang="zh-CN" sz="2200">
              <a:latin typeface="微软雅黑" pitchFamily="34" charset="-122"/>
              <a:ea typeface="微软雅黑" pitchFamily="34" charset="-122"/>
            </a:endParaRPr>
          </a:p>
          <a:p>
            <a:pPr lvl="1"/>
            <a:r>
              <a:rPr lang="zh-CN" altLang="en-US" sz="2200">
                <a:latin typeface="微软雅黑" pitchFamily="34" charset="-122"/>
                <a:ea typeface="微软雅黑" pitchFamily="34" charset="-122"/>
              </a:rPr>
              <a:t>计算每个定义的符号在虚拟地址空间中的</a:t>
            </a:r>
            <a:r>
              <a:rPr lang="zh-CN" altLang="en-US" sz="2200">
                <a:solidFill>
                  <a:srgbClr val="FF3300"/>
                </a:solidFill>
                <a:latin typeface="微软雅黑" pitchFamily="34" charset="-122"/>
                <a:ea typeface="微软雅黑" pitchFamily="34" charset="-122"/>
              </a:rPr>
              <a:t>绝对地址</a:t>
            </a:r>
          </a:p>
          <a:p>
            <a:pPr lvl="1"/>
            <a:r>
              <a:rPr lang="zh-CN" altLang="en-US" sz="2200">
                <a:latin typeface="微软雅黑" pitchFamily="34" charset="-122"/>
                <a:ea typeface="微软雅黑" pitchFamily="34" charset="-122"/>
              </a:rPr>
              <a:t>将可执行文件中符号引用处的地址</a:t>
            </a:r>
            <a:r>
              <a:rPr lang="zh-CN" altLang="en-US" sz="2200">
                <a:solidFill>
                  <a:srgbClr val="FF0000"/>
                </a:solidFill>
                <a:latin typeface="微软雅黑" pitchFamily="34" charset="-122"/>
                <a:ea typeface="微软雅黑" pitchFamily="34" charset="-122"/>
              </a:rPr>
              <a:t>修改为重定位后的地址信息</a:t>
            </a:r>
            <a:endParaRPr lang="en-US" altLang="zh-CN" sz="2200">
              <a:solidFill>
                <a:srgbClr val="FF0000"/>
              </a:solidFill>
              <a:latin typeface="微软雅黑" pitchFamily="34" charset="-122"/>
              <a:ea typeface="微软雅黑" pitchFamily="34" charset="-122"/>
            </a:endParaRPr>
          </a:p>
        </p:txBody>
      </p:sp>
      <p:sp>
        <p:nvSpPr>
          <p:cNvPr id="603140" name="Text Box 4"/>
          <p:cNvSpPr txBox="1">
            <a:spLocks noChangeArrowheads="1"/>
          </p:cNvSpPr>
          <p:nvPr/>
        </p:nvSpPr>
        <p:spPr bwMode="auto">
          <a:xfrm>
            <a:off x="7092950" y="57150"/>
            <a:ext cx="1873250" cy="2436813"/>
          </a:xfrm>
          <a:prstGeom prst="rect">
            <a:avLst/>
          </a:prstGeom>
          <a:solidFill>
            <a:schemeClr val="bg1"/>
          </a:solidFill>
          <a:ln w="9525">
            <a:noFill/>
            <a:miter lim="800000"/>
            <a:headEnd/>
            <a:tailEnd/>
          </a:ln>
          <a:effectLst/>
        </p:spPr>
        <p:txBody>
          <a:bodyPr>
            <a:spAutoFit/>
          </a:bodyPr>
          <a:lstStyle/>
          <a:p>
            <a:r>
              <a:rPr lang="en-US" altLang="zh-CN" sz="2200" b="1">
                <a:latin typeface="微软雅黑" pitchFamily="34" charset="-122"/>
                <a:ea typeface="微软雅黑" pitchFamily="34" charset="-122"/>
              </a:rPr>
              <a:t>      add </a:t>
            </a:r>
            <a:r>
              <a:rPr lang="en-US" altLang="zh-CN" sz="2200" b="1">
                <a:solidFill>
                  <a:srgbClr val="FF0000"/>
                </a:solidFill>
                <a:latin typeface="微软雅黑" pitchFamily="34" charset="-122"/>
                <a:ea typeface="微软雅黑" pitchFamily="34" charset="-122"/>
              </a:rPr>
              <a:t>B</a:t>
            </a:r>
          </a:p>
          <a:p>
            <a:r>
              <a:rPr lang="en-US" altLang="zh-CN" sz="2200" b="1">
                <a:solidFill>
                  <a:srgbClr val="009242"/>
                </a:solidFill>
                <a:latin typeface="微软雅黑" pitchFamily="34" charset="-122"/>
                <a:ea typeface="微软雅黑" pitchFamily="34" charset="-122"/>
              </a:rPr>
              <a:t>      jmp </a:t>
            </a:r>
            <a:r>
              <a:rPr lang="en-US" altLang="zh-CN" sz="2200" b="1">
                <a:solidFill>
                  <a:srgbClr val="FF0000"/>
                </a:solidFill>
                <a:latin typeface="微软雅黑" pitchFamily="34" charset="-122"/>
                <a:ea typeface="微软雅黑" pitchFamily="34" charset="-122"/>
              </a:rPr>
              <a:t>L0</a:t>
            </a:r>
          </a:p>
          <a:p>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en-US" altLang="zh-CN" sz="2200" b="1">
                <a:latin typeface="微软雅黑" pitchFamily="34" charset="-122"/>
                <a:ea typeface="微软雅黑" pitchFamily="34" charset="-122"/>
              </a:rPr>
              <a:t>       ……</a:t>
            </a:r>
          </a:p>
          <a:p>
            <a:r>
              <a:rPr lang="en-US" altLang="zh-CN" sz="2200" b="1">
                <a:solidFill>
                  <a:srgbClr val="FF0000"/>
                </a:solidFill>
                <a:latin typeface="微软雅黑" pitchFamily="34" charset="-122"/>
                <a:ea typeface="微软雅黑" pitchFamily="34" charset="-122"/>
              </a:rPr>
              <a:t>L0</a:t>
            </a:r>
            <a:r>
              <a:rPr lang="zh-CN" altLang="en-US" sz="2200" b="1">
                <a:latin typeface="微软雅黑" pitchFamily="34" charset="-122"/>
                <a:ea typeface="微软雅黑" pitchFamily="34" charset="-122"/>
              </a:rPr>
              <a:t>：</a:t>
            </a:r>
            <a:r>
              <a:rPr lang="en-US" altLang="zh-CN" sz="2200" b="1">
                <a:latin typeface="微软雅黑" pitchFamily="34" charset="-122"/>
                <a:ea typeface="微软雅黑" pitchFamily="34" charset="-122"/>
              </a:rPr>
              <a:t>sub </a:t>
            </a:r>
            <a:r>
              <a:rPr lang="en-US" altLang="zh-CN" sz="2200" b="1">
                <a:solidFill>
                  <a:srgbClr val="FF0000"/>
                </a:solidFill>
                <a:latin typeface="微软雅黑" pitchFamily="34" charset="-122"/>
                <a:ea typeface="微软雅黑" pitchFamily="34" charset="-122"/>
              </a:rPr>
              <a:t>C</a:t>
            </a:r>
          </a:p>
          <a:p>
            <a:r>
              <a:rPr lang="en-US" altLang="zh-CN" sz="2200" b="1">
                <a:latin typeface="微软雅黑" pitchFamily="34" charset="-122"/>
                <a:ea typeface="微软雅黑" pitchFamily="34" charset="-122"/>
              </a:rPr>
              <a:t>       ……</a:t>
            </a:r>
          </a:p>
        </p:txBody>
      </p:sp>
      <p:sp>
        <p:nvSpPr>
          <p:cNvPr id="603141" name="Line 5"/>
          <p:cNvSpPr>
            <a:spLocks noChangeShapeType="1"/>
          </p:cNvSpPr>
          <p:nvPr/>
        </p:nvSpPr>
        <p:spPr bwMode="auto">
          <a:xfrm flipH="1">
            <a:off x="3730625" y="811213"/>
            <a:ext cx="4557713" cy="3279775"/>
          </a:xfrm>
          <a:prstGeom prst="line">
            <a:avLst/>
          </a:prstGeom>
          <a:noFill/>
          <a:ln w="38100">
            <a:solidFill>
              <a:srgbClr val="CC0066"/>
            </a:solidFill>
            <a:round/>
            <a:headEnd/>
            <a:tailEnd type="triangle" w="med" len="med"/>
          </a:ln>
          <a:effectLst/>
        </p:spPr>
        <p:txBody>
          <a:bodyPr/>
          <a:lstStyle/>
          <a:p>
            <a:endParaRPr lang="zh-CN" altLang="en-US"/>
          </a:p>
        </p:txBody>
      </p:sp>
      <p:sp>
        <p:nvSpPr>
          <p:cNvPr id="603142" name="Line 6"/>
          <p:cNvSpPr>
            <a:spLocks noChangeShapeType="1"/>
          </p:cNvSpPr>
          <p:nvPr/>
        </p:nvSpPr>
        <p:spPr bwMode="auto">
          <a:xfrm flipH="1">
            <a:off x="6430963" y="2116138"/>
            <a:ext cx="898525" cy="1974850"/>
          </a:xfrm>
          <a:prstGeom prst="line">
            <a:avLst/>
          </a:prstGeom>
          <a:noFill/>
          <a:ln w="38100">
            <a:solidFill>
              <a:srgbClr val="CC0066"/>
            </a:solidFill>
            <a:round/>
            <a:headEnd/>
            <a:tailEnd type="triangle" w="med" len="med"/>
          </a:ln>
          <a:effectLst/>
        </p:spPr>
        <p:txBody>
          <a:bodyPr/>
          <a:lstStyle/>
          <a:p>
            <a:endParaRPr lang="zh-CN" altLang="en-US"/>
          </a:p>
        </p:txBody>
      </p:sp>
    </p:spTree>
    <p:extLst>
      <p:ext uri="{BB962C8B-B14F-4D97-AF65-F5344CB8AC3E}">
        <p14:creationId xmlns:p14="http://schemas.microsoft.com/office/powerpoint/2010/main" val="2249573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03139">
                                            <p:txEl>
                                              <p:pRg st="1" end="1"/>
                                            </p:txEl>
                                          </p:spTgt>
                                        </p:tgtEl>
                                        <p:attrNameLst>
                                          <p:attrName>style.visibility</p:attrName>
                                        </p:attrNameLst>
                                      </p:cBhvr>
                                      <p:to>
                                        <p:strVal val="visible"/>
                                      </p:to>
                                    </p:set>
                                    <p:animEffect transition="in" filter="blinds(horizontal)">
                                      <p:cBhvr>
                                        <p:cTn id="7" dur="500"/>
                                        <p:tgtEl>
                                          <p:spTgt spid="60313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03139">
                                            <p:txEl>
                                              <p:pRg st="2" end="2"/>
                                            </p:txEl>
                                          </p:spTgt>
                                        </p:tgtEl>
                                        <p:attrNameLst>
                                          <p:attrName>style.visibility</p:attrName>
                                        </p:attrNameLst>
                                      </p:cBhvr>
                                      <p:to>
                                        <p:strVal val="visible"/>
                                      </p:to>
                                    </p:set>
                                    <p:animEffect transition="in" filter="blinds(horizontal)">
                                      <p:cBhvr>
                                        <p:cTn id="12" dur="500"/>
                                        <p:tgtEl>
                                          <p:spTgt spid="60313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03139">
                                            <p:txEl>
                                              <p:pRg st="3" end="3"/>
                                            </p:txEl>
                                          </p:spTgt>
                                        </p:tgtEl>
                                        <p:attrNameLst>
                                          <p:attrName>style.visibility</p:attrName>
                                        </p:attrNameLst>
                                      </p:cBhvr>
                                      <p:to>
                                        <p:strVal val="visible"/>
                                      </p:to>
                                    </p:set>
                                    <p:animEffect transition="in" filter="blinds(horizontal)">
                                      <p:cBhvr>
                                        <p:cTn id="17" dur="500"/>
                                        <p:tgtEl>
                                          <p:spTgt spid="60313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03139">
                                            <p:txEl>
                                              <p:pRg st="4" end="4"/>
                                            </p:txEl>
                                          </p:spTgt>
                                        </p:tgtEl>
                                        <p:attrNameLst>
                                          <p:attrName>style.visibility</p:attrName>
                                        </p:attrNameLst>
                                      </p:cBhvr>
                                      <p:to>
                                        <p:strVal val="visible"/>
                                      </p:to>
                                    </p:set>
                                    <p:animEffect transition="in" filter="blinds(horizontal)">
                                      <p:cBhvr>
                                        <p:cTn id="22" dur="500"/>
                                        <p:tgtEl>
                                          <p:spTgt spid="60313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03139">
                                            <p:txEl>
                                              <p:pRg st="5" end="5"/>
                                            </p:txEl>
                                          </p:spTgt>
                                        </p:tgtEl>
                                        <p:attrNameLst>
                                          <p:attrName>style.visibility</p:attrName>
                                        </p:attrNameLst>
                                      </p:cBhvr>
                                      <p:to>
                                        <p:strVal val="visible"/>
                                      </p:to>
                                    </p:set>
                                    <p:animEffect transition="in" filter="blinds(horizontal)">
                                      <p:cBhvr>
                                        <p:cTn id="27" dur="500"/>
                                        <p:tgtEl>
                                          <p:spTgt spid="60313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03139">
                                            <p:txEl>
                                              <p:pRg st="6" end="6"/>
                                            </p:txEl>
                                          </p:spTgt>
                                        </p:tgtEl>
                                        <p:attrNameLst>
                                          <p:attrName>style.visibility</p:attrName>
                                        </p:attrNameLst>
                                      </p:cBhvr>
                                      <p:to>
                                        <p:strVal val="visible"/>
                                      </p:to>
                                    </p:set>
                                    <p:animEffect transition="in" filter="blinds(horizontal)">
                                      <p:cBhvr>
                                        <p:cTn id="32" dur="500"/>
                                        <p:tgtEl>
                                          <p:spTgt spid="60313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03139">
                                            <p:txEl>
                                              <p:pRg st="7" end="7"/>
                                            </p:txEl>
                                          </p:spTgt>
                                        </p:tgtEl>
                                        <p:attrNameLst>
                                          <p:attrName>style.visibility</p:attrName>
                                        </p:attrNameLst>
                                      </p:cBhvr>
                                      <p:to>
                                        <p:strVal val="visible"/>
                                      </p:to>
                                    </p:set>
                                    <p:animEffect transition="in" filter="blinds(horizontal)">
                                      <p:cBhvr>
                                        <p:cTn id="37" dur="500"/>
                                        <p:tgtEl>
                                          <p:spTgt spid="603139">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03139">
                                            <p:txEl>
                                              <p:pRg st="8" end="8"/>
                                            </p:txEl>
                                          </p:spTgt>
                                        </p:tgtEl>
                                        <p:attrNameLst>
                                          <p:attrName>style.visibility</p:attrName>
                                        </p:attrNameLst>
                                      </p:cBhvr>
                                      <p:to>
                                        <p:strVal val="visible"/>
                                      </p:to>
                                    </p:set>
                                    <p:animEffect transition="in" filter="blinds(horizontal)">
                                      <p:cBhvr>
                                        <p:cTn id="42" dur="500"/>
                                        <p:tgtEl>
                                          <p:spTgt spid="603139">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03140"/>
                                        </p:tgtEl>
                                        <p:attrNameLst>
                                          <p:attrName>style.visibility</p:attrName>
                                        </p:attrNameLst>
                                      </p:cBhvr>
                                      <p:to>
                                        <p:strVal val="visible"/>
                                      </p:to>
                                    </p:set>
                                    <p:animEffect transition="in" filter="blinds(horizontal)">
                                      <p:cBhvr>
                                        <p:cTn id="47" dur="500"/>
                                        <p:tgtEl>
                                          <p:spTgt spid="60314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03141"/>
                                        </p:tgtEl>
                                        <p:attrNameLst>
                                          <p:attrName>style.visibility</p:attrName>
                                        </p:attrNameLst>
                                      </p:cBhvr>
                                      <p:to>
                                        <p:strVal val="visible"/>
                                      </p:to>
                                    </p:set>
                                    <p:animEffect transition="in" filter="blinds(horizontal)">
                                      <p:cBhvr>
                                        <p:cTn id="52" dur="500"/>
                                        <p:tgtEl>
                                          <p:spTgt spid="603141"/>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03142"/>
                                        </p:tgtEl>
                                        <p:attrNameLst>
                                          <p:attrName>style.visibility</p:attrName>
                                        </p:attrNameLst>
                                      </p:cBhvr>
                                      <p:to>
                                        <p:strVal val="visible"/>
                                      </p:to>
                                    </p:set>
                                    <p:animEffect transition="in" filter="blinds(horizontal)">
                                      <p:cBhvr>
                                        <p:cTn id="57" dur="500"/>
                                        <p:tgtEl>
                                          <p:spTgt spid="603142"/>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03139">
                                            <p:txEl>
                                              <p:pRg st="10" end="10"/>
                                            </p:txEl>
                                          </p:spTgt>
                                        </p:tgtEl>
                                        <p:attrNameLst>
                                          <p:attrName>style.visibility</p:attrName>
                                        </p:attrNameLst>
                                      </p:cBhvr>
                                      <p:to>
                                        <p:strVal val="visible"/>
                                      </p:to>
                                    </p:set>
                                    <p:animEffect transition="in" filter="blinds(horizontal)">
                                      <p:cBhvr>
                                        <p:cTn id="62" dur="500"/>
                                        <p:tgtEl>
                                          <p:spTgt spid="603139">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603139">
                                            <p:txEl>
                                              <p:pRg st="11" end="11"/>
                                            </p:txEl>
                                          </p:spTgt>
                                        </p:tgtEl>
                                        <p:attrNameLst>
                                          <p:attrName>style.visibility</p:attrName>
                                        </p:attrNameLst>
                                      </p:cBhvr>
                                      <p:to>
                                        <p:strVal val="visible"/>
                                      </p:to>
                                    </p:set>
                                    <p:animEffect transition="in" filter="blinds(horizontal)">
                                      <p:cBhvr>
                                        <p:cTn id="67" dur="500"/>
                                        <p:tgtEl>
                                          <p:spTgt spid="603139">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603139">
                                            <p:txEl>
                                              <p:pRg st="12" end="12"/>
                                            </p:txEl>
                                          </p:spTgt>
                                        </p:tgtEl>
                                        <p:attrNameLst>
                                          <p:attrName>style.visibility</p:attrName>
                                        </p:attrNameLst>
                                      </p:cBhvr>
                                      <p:to>
                                        <p:strVal val="visible"/>
                                      </p:to>
                                    </p:set>
                                    <p:animEffect transition="in" filter="blinds(horizontal)">
                                      <p:cBhvr>
                                        <p:cTn id="72" dur="500"/>
                                        <p:tgtEl>
                                          <p:spTgt spid="60313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3140" grpId="0" animBg="1"/>
      <p:bldP spid="603141" grpId="0" animBg="1"/>
      <p:bldP spid="60314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idx="4294967295"/>
          </p:nvPr>
        </p:nvSpPr>
        <p:spPr>
          <a:xfrm>
            <a:off x="385763" y="7938"/>
            <a:ext cx="7591425" cy="762000"/>
          </a:xfrm>
        </p:spPr>
        <p:txBody>
          <a:bodyPr/>
          <a:lstStyle/>
          <a:p>
            <a:r>
              <a:rPr lang="zh-CN" altLang="en-US" dirty="0"/>
              <a:t>三类目标文件</a:t>
            </a:r>
            <a:r>
              <a:rPr lang="en-US" altLang="zh-CN" dirty="0">
                <a:ea typeface="宋体" pitchFamily="2" charset="-122"/>
              </a:rPr>
              <a:t> </a:t>
            </a:r>
          </a:p>
        </p:txBody>
      </p:sp>
      <p:sp>
        <p:nvSpPr>
          <p:cNvPr id="607235" name="Rectangle 3"/>
          <p:cNvSpPr>
            <a:spLocks noGrp="1" noChangeArrowheads="1"/>
          </p:cNvSpPr>
          <p:nvPr>
            <p:ph type="body" idx="4294967295"/>
          </p:nvPr>
        </p:nvSpPr>
        <p:spPr>
          <a:xfrm>
            <a:off x="468313" y="836613"/>
            <a:ext cx="8359775" cy="5781675"/>
          </a:xfrm>
        </p:spPr>
        <p:txBody>
          <a:bodyPr/>
          <a:lstStyle/>
          <a:p>
            <a:pPr>
              <a:lnSpc>
                <a:spcPct val="125000"/>
              </a:lnSpc>
            </a:pPr>
            <a:r>
              <a:rPr lang="zh-CN" altLang="en-US" sz="2300">
                <a:latin typeface="微软雅黑" pitchFamily="34" charset="-122"/>
                <a:ea typeface="微软雅黑" pitchFamily="34" charset="-122"/>
              </a:rPr>
              <a:t>可重定位目标文件 </a:t>
            </a:r>
            <a:r>
              <a:rPr lang="en-US" altLang="zh-CN" sz="2300">
                <a:latin typeface="微软雅黑" pitchFamily="34" charset="-122"/>
                <a:ea typeface="微软雅黑" pitchFamily="34" charset="-122"/>
              </a:rPr>
              <a:t>(</a:t>
            </a:r>
            <a:r>
              <a:rPr lang="en-US" altLang="zh-CN" sz="2300">
                <a:latin typeface="微软雅黑" pitchFamily="34" charset="-122"/>
                <a:ea typeface="微软雅黑" pitchFamily="34" charset="-122"/>
                <a:cs typeface="Courier New" pitchFamily="49" charset="0"/>
              </a:rPr>
              <a:t>.o</a:t>
            </a:r>
            <a:r>
              <a:rPr lang="en-US" altLang="zh-CN" sz="2300">
                <a:latin typeface="微软雅黑" pitchFamily="34" charset="-122"/>
                <a:ea typeface="微软雅黑" pitchFamily="34" charset="-122"/>
              </a:rPr>
              <a:t>)</a:t>
            </a:r>
          </a:p>
          <a:p>
            <a:pPr lvl="1">
              <a:lnSpc>
                <a:spcPct val="125000"/>
              </a:lnSpc>
            </a:pPr>
            <a:r>
              <a:rPr lang="zh-CN" altLang="en-US" sz="2300">
                <a:latin typeface="微软雅黑" pitchFamily="34" charset="-122"/>
                <a:ea typeface="微软雅黑" pitchFamily="34" charset="-122"/>
              </a:rPr>
              <a:t>其代码和数据可和其他可重定位文件合并为可执行文件</a:t>
            </a:r>
          </a:p>
          <a:p>
            <a:pPr lvl="2">
              <a:lnSpc>
                <a:spcPct val="125000"/>
              </a:lnSpc>
            </a:pPr>
            <a:r>
              <a:rPr lang="zh-CN" altLang="en-US" sz="2300">
                <a:latin typeface="微软雅黑" pitchFamily="34" charset="-122"/>
                <a:ea typeface="微软雅黑" pitchFamily="34" charset="-122"/>
              </a:rPr>
              <a:t>每个</a:t>
            </a:r>
            <a:r>
              <a:rPr lang="en-US" altLang="zh-CN" sz="2300">
                <a:latin typeface="微软雅黑" pitchFamily="34" charset="-122"/>
                <a:ea typeface="微软雅黑" pitchFamily="34" charset="-122"/>
              </a:rPr>
              <a:t>.o </a:t>
            </a:r>
            <a:r>
              <a:rPr lang="zh-CN" altLang="en-US" sz="2300">
                <a:latin typeface="微软雅黑" pitchFamily="34" charset="-122"/>
                <a:ea typeface="微软雅黑" pitchFamily="34" charset="-122"/>
              </a:rPr>
              <a:t>文件由对应的</a:t>
            </a:r>
            <a:r>
              <a:rPr lang="en-US" altLang="zh-CN" sz="2300">
                <a:latin typeface="微软雅黑" pitchFamily="34" charset="-122"/>
                <a:ea typeface="微软雅黑" pitchFamily="34" charset="-122"/>
              </a:rPr>
              <a:t>.c</a:t>
            </a:r>
            <a:r>
              <a:rPr lang="zh-CN" altLang="en-US" sz="2300">
                <a:latin typeface="微软雅黑" pitchFamily="34" charset="-122"/>
                <a:ea typeface="微软雅黑" pitchFamily="34" charset="-122"/>
              </a:rPr>
              <a:t>文件生成</a:t>
            </a:r>
          </a:p>
          <a:p>
            <a:pPr lvl="2">
              <a:lnSpc>
                <a:spcPct val="125000"/>
              </a:lnSpc>
            </a:pPr>
            <a:r>
              <a:rPr lang="zh-CN" altLang="en-US" sz="2300">
                <a:latin typeface="微软雅黑" pitchFamily="34" charset="-122"/>
                <a:ea typeface="微软雅黑" pitchFamily="34" charset="-122"/>
              </a:rPr>
              <a:t>每个</a:t>
            </a:r>
            <a:r>
              <a:rPr lang="en-US" altLang="zh-CN" sz="2300">
                <a:latin typeface="微软雅黑" pitchFamily="34" charset="-122"/>
                <a:ea typeface="微软雅黑" pitchFamily="34" charset="-122"/>
              </a:rPr>
              <a:t>.o</a:t>
            </a:r>
            <a:r>
              <a:rPr lang="zh-CN" altLang="en-US" sz="2300">
                <a:latin typeface="微软雅黑" pitchFamily="34" charset="-122"/>
                <a:ea typeface="微软雅黑" pitchFamily="34" charset="-122"/>
              </a:rPr>
              <a:t>文件代码和数据</a:t>
            </a:r>
            <a:r>
              <a:rPr lang="zh-CN" altLang="en-US" sz="2300">
                <a:solidFill>
                  <a:srgbClr val="FF3300"/>
                </a:solidFill>
                <a:latin typeface="微软雅黑" pitchFamily="34" charset="-122"/>
                <a:ea typeface="微软雅黑" pitchFamily="34" charset="-122"/>
              </a:rPr>
              <a:t>地址都从</a:t>
            </a:r>
            <a:r>
              <a:rPr lang="en-US" altLang="zh-CN" sz="2300">
                <a:solidFill>
                  <a:srgbClr val="FF3300"/>
                </a:solidFill>
                <a:latin typeface="微软雅黑" pitchFamily="34" charset="-122"/>
                <a:ea typeface="微软雅黑" pitchFamily="34" charset="-122"/>
              </a:rPr>
              <a:t>0</a:t>
            </a:r>
            <a:r>
              <a:rPr lang="zh-CN" altLang="en-US" sz="2300">
                <a:solidFill>
                  <a:srgbClr val="FF3300"/>
                </a:solidFill>
                <a:latin typeface="微软雅黑" pitchFamily="34" charset="-122"/>
                <a:ea typeface="微软雅黑" pitchFamily="34" charset="-122"/>
              </a:rPr>
              <a:t>开始</a:t>
            </a:r>
          </a:p>
          <a:p>
            <a:pPr>
              <a:lnSpc>
                <a:spcPct val="125000"/>
              </a:lnSpc>
            </a:pPr>
            <a:r>
              <a:rPr lang="zh-CN" altLang="en-US" sz="2300">
                <a:latin typeface="微软雅黑" pitchFamily="34" charset="-122"/>
                <a:ea typeface="微软雅黑" pitchFamily="34" charset="-122"/>
              </a:rPr>
              <a:t>可执行目标文件</a:t>
            </a:r>
            <a:r>
              <a:rPr lang="en-US" altLang="zh-CN" sz="2300">
                <a:latin typeface="微软雅黑" pitchFamily="34" charset="-122"/>
                <a:ea typeface="微软雅黑" pitchFamily="34" charset="-122"/>
              </a:rPr>
              <a:t> (</a:t>
            </a:r>
            <a:r>
              <a:rPr lang="zh-CN" altLang="en-US" sz="2300">
                <a:latin typeface="微软雅黑" pitchFamily="34" charset="-122"/>
                <a:ea typeface="微软雅黑" pitchFamily="34" charset="-122"/>
              </a:rPr>
              <a:t>默认为</a:t>
            </a:r>
            <a:r>
              <a:rPr lang="en-US" altLang="zh-CN" sz="2300">
                <a:latin typeface="微软雅黑" pitchFamily="34" charset="-122"/>
                <a:ea typeface="微软雅黑" pitchFamily="34" charset="-122"/>
              </a:rPr>
              <a:t>a.out)</a:t>
            </a:r>
          </a:p>
          <a:p>
            <a:pPr lvl="1">
              <a:lnSpc>
                <a:spcPct val="125000"/>
              </a:lnSpc>
            </a:pPr>
            <a:r>
              <a:rPr lang="zh-CN" altLang="en-US" sz="2300">
                <a:latin typeface="微软雅黑" pitchFamily="34" charset="-122"/>
                <a:ea typeface="微软雅黑" pitchFamily="34" charset="-122"/>
              </a:rPr>
              <a:t>包含的代码和数据可以被直接复制到内存并被执行</a:t>
            </a:r>
          </a:p>
          <a:p>
            <a:pPr lvl="1">
              <a:lnSpc>
                <a:spcPct val="125000"/>
              </a:lnSpc>
            </a:pPr>
            <a:r>
              <a:rPr lang="zh-CN" altLang="en-US" sz="2300">
                <a:latin typeface="微软雅黑" pitchFamily="34" charset="-122"/>
                <a:ea typeface="微软雅黑" pitchFamily="34" charset="-122"/>
              </a:rPr>
              <a:t>代码和数据</a:t>
            </a:r>
            <a:r>
              <a:rPr lang="zh-CN" altLang="en-US" sz="2300">
                <a:solidFill>
                  <a:srgbClr val="FF3300"/>
                </a:solidFill>
                <a:latin typeface="微软雅黑" pitchFamily="34" charset="-122"/>
                <a:ea typeface="微软雅黑" pitchFamily="34" charset="-122"/>
              </a:rPr>
              <a:t>地址为虚拟地址</a:t>
            </a:r>
            <a:r>
              <a:rPr lang="zh-CN" altLang="en-US" sz="2300">
                <a:latin typeface="微软雅黑" pitchFamily="34" charset="-122"/>
                <a:ea typeface="微软雅黑" pitchFamily="34" charset="-122"/>
              </a:rPr>
              <a:t>空间中的地址</a:t>
            </a:r>
          </a:p>
          <a:p>
            <a:pPr>
              <a:lnSpc>
                <a:spcPct val="125000"/>
              </a:lnSpc>
            </a:pPr>
            <a:r>
              <a:rPr lang="zh-CN" altLang="en-US" sz="2300">
                <a:latin typeface="微软雅黑" pitchFamily="34" charset="-122"/>
                <a:ea typeface="微软雅黑" pitchFamily="34" charset="-122"/>
              </a:rPr>
              <a:t>共享的目标文件 </a:t>
            </a:r>
            <a:r>
              <a:rPr lang="en-US" altLang="zh-CN" sz="2300">
                <a:latin typeface="微软雅黑" pitchFamily="34" charset="-122"/>
                <a:ea typeface="微软雅黑" pitchFamily="34" charset="-122"/>
              </a:rPr>
              <a:t>(.so)</a:t>
            </a:r>
          </a:p>
          <a:p>
            <a:pPr lvl="1">
              <a:lnSpc>
                <a:spcPct val="125000"/>
              </a:lnSpc>
            </a:pPr>
            <a:r>
              <a:rPr lang="zh-CN" altLang="en-US" sz="2300">
                <a:latin typeface="微软雅黑" pitchFamily="34" charset="-122"/>
                <a:ea typeface="微软雅黑" pitchFamily="34" charset="-122"/>
              </a:rPr>
              <a:t>特殊的可重定位目标文件，能在装入或运行时被装入到内存并自动被链接，称为</a:t>
            </a:r>
            <a:r>
              <a:rPr lang="zh-CN" altLang="en-US" sz="2300">
                <a:solidFill>
                  <a:srgbClr val="FF0000"/>
                </a:solidFill>
                <a:latin typeface="微软雅黑" pitchFamily="34" charset="-122"/>
                <a:ea typeface="微软雅黑" pitchFamily="34" charset="-122"/>
              </a:rPr>
              <a:t>共享库文件</a:t>
            </a:r>
            <a:endParaRPr lang="en-US" altLang="zh-CN" sz="2300">
              <a:solidFill>
                <a:srgbClr val="FF0000"/>
              </a:solidFill>
              <a:latin typeface="微软雅黑" pitchFamily="34" charset="-122"/>
              <a:ea typeface="微软雅黑" pitchFamily="34" charset="-122"/>
            </a:endParaRPr>
          </a:p>
          <a:p>
            <a:pPr lvl="1">
              <a:lnSpc>
                <a:spcPct val="125000"/>
              </a:lnSpc>
            </a:pPr>
            <a:r>
              <a:rPr lang="en-US" altLang="zh-CN" sz="2300">
                <a:latin typeface="微软雅黑" pitchFamily="34" charset="-122"/>
                <a:ea typeface="微软雅黑" pitchFamily="34" charset="-122"/>
              </a:rPr>
              <a:t>Windows </a:t>
            </a:r>
            <a:r>
              <a:rPr lang="zh-CN" altLang="en-US" sz="2300">
                <a:latin typeface="微软雅黑" pitchFamily="34" charset="-122"/>
                <a:ea typeface="微软雅黑" pitchFamily="34" charset="-122"/>
              </a:rPr>
              <a:t>中称其为 </a:t>
            </a:r>
            <a:r>
              <a:rPr lang="en-US" altLang="zh-CN" sz="2300" i="1">
                <a:latin typeface="微软雅黑" pitchFamily="34" charset="-122"/>
                <a:ea typeface="微软雅黑" pitchFamily="34" charset="-122"/>
              </a:rPr>
              <a:t>Dynamic Link Libraries</a:t>
            </a:r>
            <a:r>
              <a:rPr lang="en-US" altLang="zh-CN" sz="2300">
                <a:latin typeface="微软雅黑" pitchFamily="34" charset="-122"/>
                <a:ea typeface="微软雅黑" pitchFamily="34" charset="-122"/>
              </a:rPr>
              <a:t> (DLLs)</a:t>
            </a:r>
            <a:r>
              <a:rPr lang="en-US" altLang="zh-CN" sz="2400"/>
              <a:t> </a:t>
            </a:r>
          </a:p>
        </p:txBody>
      </p:sp>
    </p:spTree>
    <p:extLst>
      <p:ext uri="{BB962C8B-B14F-4D97-AF65-F5344CB8AC3E}">
        <p14:creationId xmlns:p14="http://schemas.microsoft.com/office/powerpoint/2010/main" val="15936975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07235">
                                            <p:txEl>
                                              <p:pRg st="1" end="1"/>
                                            </p:txEl>
                                          </p:spTgt>
                                        </p:tgtEl>
                                        <p:attrNameLst>
                                          <p:attrName>style.visibility</p:attrName>
                                        </p:attrNameLst>
                                      </p:cBhvr>
                                      <p:to>
                                        <p:strVal val="visible"/>
                                      </p:to>
                                    </p:set>
                                    <p:animEffect transition="in" filter="blinds(horizontal)">
                                      <p:cBhvr>
                                        <p:cTn id="7" dur="500"/>
                                        <p:tgtEl>
                                          <p:spTgt spid="60723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07235">
                                            <p:txEl>
                                              <p:pRg st="2" end="2"/>
                                            </p:txEl>
                                          </p:spTgt>
                                        </p:tgtEl>
                                        <p:attrNameLst>
                                          <p:attrName>style.visibility</p:attrName>
                                        </p:attrNameLst>
                                      </p:cBhvr>
                                      <p:to>
                                        <p:strVal val="visible"/>
                                      </p:to>
                                    </p:set>
                                    <p:animEffect transition="in" filter="blinds(horizontal)">
                                      <p:cBhvr>
                                        <p:cTn id="12" dur="500"/>
                                        <p:tgtEl>
                                          <p:spTgt spid="607235">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607235">
                                            <p:txEl>
                                              <p:pRg st="3" end="3"/>
                                            </p:txEl>
                                          </p:spTgt>
                                        </p:tgtEl>
                                        <p:attrNameLst>
                                          <p:attrName>style.visibility</p:attrName>
                                        </p:attrNameLst>
                                      </p:cBhvr>
                                      <p:to>
                                        <p:strVal val="visible"/>
                                      </p:to>
                                    </p:set>
                                    <p:animEffect transition="in" filter="blinds(horizontal)">
                                      <p:cBhvr>
                                        <p:cTn id="15" dur="500"/>
                                        <p:tgtEl>
                                          <p:spTgt spid="60723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607235">
                                            <p:txEl>
                                              <p:pRg st="5" end="5"/>
                                            </p:txEl>
                                          </p:spTgt>
                                        </p:tgtEl>
                                        <p:attrNameLst>
                                          <p:attrName>style.visibility</p:attrName>
                                        </p:attrNameLst>
                                      </p:cBhvr>
                                      <p:to>
                                        <p:strVal val="visible"/>
                                      </p:to>
                                    </p:set>
                                    <p:animEffect transition="in" filter="blinds(horizontal)">
                                      <p:cBhvr>
                                        <p:cTn id="20" dur="500"/>
                                        <p:tgtEl>
                                          <p:spTgt spid="607235">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607235">
                                            <p:txEl>
                                              <p:pRg st="6" end="6"/>
                                            </p:txEl>
                                          </p:spTgt>
                                        </p:tgtEl>
                                        <p:attrNameLst>
                                          <p:attrName>style.visibility</p:attrName>
                                        </p:attrNameLst>
                                      </p:cBhvr>
                                      <p:to>
                                        <p:strVal val="visible"/>
                                      </p:to>
                                    </p:set>
                                    <p:animEffect transition="in" filter="blinds(horizontal)">
                                      <p:cBhvr>
                                        <p:cTn id="25" dur="500"/>
                                        <p:tgtEl>
                                          <p:spTgt spid="607235">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607235">
                                            <p:txEl>
                                              <p:pRg st="8" end="8"/>
                                            </p:txEl>
                                          </p:spTgt>
                                        </p:tgtEl>
                                        <p:attrNameLst>
                                          <p:attrName>style.visibility</p:attrName>
                                        </p:attrNameLst>
                                      </p:cBhvr>
                                      <p:to>
                                        <p:strVal val="visible"/>
                                      </p:to>
                                    </p:set>
                                    <p:animEffect transition="in" filter="blinds(horizontal)">
                                      <p:cBhvr>
                                        <p:cTn id="30" dur="500"/>
                                        <p:tgtEl>
                                          <p:spTgt spid="607235">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607235">
                                            <p:txEl>
                                              <p:pRg st="9" end="9"/>
                                            </p:txEl>
                                          </p:spTgt>
                                        </p:tgtEl>
                                        <p:attrNameLst>
                                          <p:attrName>style.visibility</p:attrName>
                                        </p:attrNameLst>
                                      </p:cBhvr>
                                      <p:to>
                                        <p:strVal val="visible"/>
                                      </p:to>
                                    </p:set>
                                    <p:animEffect transition="in" filter="blinds(horizontal)">
                                      <p:cBhvr>
                                        <p:cTn id="35" dur="500"/>
                                        <p:tgtEl>
                                          <p:spTgt spid="60723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idx="4294967295"/>
          </p:nvPr>
        </p:nvSpPr>
        <p:spPr>
          <a:xfrm>
            <a:off x="431800" y="128588"/>
            <a:ext cx="8229600" cy="600075"/>
          </a:xfrm>
        </p:spPr>
        <p:txBody>
          <a:bodyPr lIns="63500" tIns="25400" rIns="63500" bIns="25400" anchor="t">
            <a:spAutoFit/>
          </a:bodyPr>
          <a:lstStyle/>
          <a:p>
            <a:r>
              <a:rPr lang="en-US" altLang="zh-CN" sz="3600">
                <a:ea typeface="宋体" pitchFamily="2" charset="-122"/>
              </a:rPr>
              <a:t>C</a:t>
            </a:r>
            <a:r>
              <a:rPr lang="zh-CN" altLang="en-US" sz="3600">
                <a:ea typeface="宋体" pitchFamily="2" charset="-122"/>
              </a:rPr>
              <a:t>语言程序中涉及的运算</a:t>
            </a:r>
          </a:p>
        </p:txBody>
      </p:sp>
      <p:sp>
        <p:nvSpPr>
          <p:cNvPr id="393219" name="Rectangle 3"/>
          <p:cNvSpPr>
            <a:spLocks noGrp="1" noChangeArrowheads="1"/>
          </p:cNvSpPr>
          <p:nvPr>
            <p:ph type="body" idx="4294967295"/>
          </p:nvPr>
        </p:nvSpPr>
        <p:spPr>
          <a:xfrm>
            <a:off x="76200" y="831850"/>
            <a:ext cx="9067800" cy="5400675"/>
          </a:xfrm>
        </p:spPr>
        <p:txBody>
          <a:bodyPr lIns="63500" tIns="25400" rIns="63500" bIns="25400">
            <a:spAutoFit/>
          </a:bodyPr>
          <a:lstStyle/>
          <a:p>
            <a:pPr marL="203200" indent="-203200">
              <a:lnSpc>
                <a:spcPct val="100000"/>
              </a:lnSpc>
              <a:spcBef>
                <a:spcPct val="15000"/>
              </a:spcBef>
            </a:pPr>
            <a:r>
              <a:rPr lang="zh-CN" altLang="en-US" sz="2200">
                <a:ea typeface="黑体" pitchFamily="49" charset="-122"/>
              </a:rPr>
              <a:t>算术运算（最基本的运算）</a:t>
            </a:r>
          </a:p>
          <a:p>
            <a:pPr marL="685800" lvl="1" indent="-190500">
              <a:lnSpc>
                <a:spcPct val="100000"/>
              </a:lnSpc>
              <a:spcBef>
                <a:spcPct val="15000"/>
              </a:spcBef>
            </a:pPr>
            <a:r>
              <a:rPr lang="zh-CN" altLang="en-US" sz="2200">
                <a:ea typeface="黑体" pitchFamily="49" charset="-122"/>
              </a:rPr>
              <a:t>无符号数、带符号整数、浮点数的</a:t>
            </a:r>
            <a:r>
              <a:rPr lang="en-US" altLang="zh-CN" sz="2200">
                <a:ea typeface="黑体" pitchFamily="49" charset="-122"/>
              </a:rPr>
              <a:t>+</a:t>
            </a:r>
            <a:r>
              <a:rPr lang="zh-CN" altLang="en-US" sz="2200">
                <a:ea typeface="黑体" pitchFamily="49" charset="-122"/>
              </a:rPr>
              <a:t>、</a:t>
            </a:r>
            <a:r>
              <a:rPr lang="en-US" altLang="zh-CN" sz="2200">
                <a:ea typeface="黑体" pitchFamily="49" charset="-122"/>
              </a:rPr>
              <a:t>-</a:t>
            </a:r>
            <a:r>
              <a:rPr lang="zh-CN" altLang="en-US" sz="2200">
                <a:ea typeface="黑体" pitchFamily="49" charset="-122"/>
              </a:rPr>
              <a:t>、*、</a:t>
            </a:r>
            <a:r>
              <a:rPr lang="en-US" altLang="zh-CN" sz="2200">
                <a:ea typeface="黑体" pitchFamily="49" charset="-122"/>
              </a:rPr>
              <a:t>/ </a:t>
            </a:r>
            <a:r>
              <a:rPr lang="zh-CN" altLang="en-US" sz="2200">
                <a:ea typeface="黑体" pitchFamily="49" charset="-122"/>
              </a:rPr>
              <a:t>运算等</a:t>
            </a:r>
          </a:p>
          <a:p>
            <a:pPr marL="203200" indent="-203200">
              <a:lnSpc>
                <a:spcPct val="100000"/>
              </a:lnSpc>
              <a:spcBef>
                <a:spcPct val="15000"/>
              </a:spcBef>
            </a:pPr>
            <a:r>
              <a:rPr lang="zh-CN" altLang="en-US" sz="2200">
                <a:ea typeface="黑体" pitchFamily="49" charset="-122"/>
              </a:rPr>
              <a:t>按位运算</a:t>
            </a:r>
          </a:p>
          <a:p>
            <a:pPr marL="685800" lvl="1" indent="-190500">
              <a:lnSpc>
                <a:spcPct val="100000"/>
              </a:lnSpc>
              <a:spcBef>
                <a:spcPct val="15000"/>
              </a:spcBef>
            </a:pPr>
            <a:r>
              <a:rPr lang="zh-CN" altLang="en-US" sz="2200">
                <a:ea typeface="黑体" pitchFamily="49" charset="-122"/>
              </a:rPr>
              <a:t>用途</a:t>
            </a:r>
          </a:p>
          <a:p>
            <a:pPr marL="1257300" lvl="2" indent="-342900">
              <a:lnSpc>
                <a:spcPct val="100000"/>
              </a:lnSpc>
              <a:spcBef>
                <a:spcPct val="15000"/>
              </a:spcBef>
            </a:pPr>
            <a:r>
              <a:rPr lang="zh-CN" altLang="en-US" sz="2200">
                <a:ea typeface="黑体" pitchFamily="49" charset="-122"/>
              </a:rPr>
              <a:t>对</a:t>
            </a:r>
            <a:r>
              <a:rPr lang="zh-CN" altLang="en-US" sz="2200">
                <a:solidFill>
                  <a:srgbClr val="FF0066"/>
                </a:solidFill>
                <a:ea typeface="黑体" pitchFamily="49" charset="-122"/>
              </a:rPr>
              <a:t>位串</a:t>
            </a:r>
            <a:r>
              <a:rPr lang="zh-CN" altLang="en-US" sz="2200">
                <a:ea typeface="黑体" pitchFamily="49" charset="-122"/>
              </a:rPr>
              <a:t>实现“掩码”（</a:t>
            </a:r>
            <a:r>
              <a:rPr lang="en-US" altLang="zh-CN" sz="2200">
                <a:ea typeface="黑体" pitchFamily="49" charset="-122"/>
              </a:rPr>
              <a:t>mask</a:t>
            </a:r>
            <a:r>
              <a:rPr lang="zh-CN" altLang="en-US" sz="2200">
                <a:ea typeface="黑体" pitchFamily="49" charset="-122"/>
              </a:rPr>
              <a:t>）操作或相应的其他处理</a:t>
            </a:r>
          </a:p>
          <a:p>
            <a:pPr marL="1257300" lvl="2" indent="-342900">
              <a:lnSpc>
                <a:spcPct val="100000"/>
              </a:lnSpc>
              <a:spcBef>
                <a:spcPct val="15000"/>
              </a:spcBef>
              <a:buFontTx/>
              <a:buNone/>
            </a:pPr>
            <a:r>
              <a:rPr lang="zh-CN" altLang="en-US" sz="2200">
                <a:ea typeface="黑体" pitchFamily="49" charset="-122"/>
              </a:rPr>
              <a:t>（主要用于对</a:t>
            </a:r>
            <a:r>
              <a:rPr lang="zh-CN" altLang="en-US" sz="2200">
                <a:solidFill>
                  <a:srgbClr val="FF0066"/>
                </a:solidFill>
                <a:ea typeface="黑体" pitchFamily="49" charset="-122"/>
              </a:rPr>
              <a:t>多媒体数据或状态</a:t>
            </a:r>
            <a:r>
              <a:rPr lang="en-US" altLang="zh-CN" sz="2200">
                <a:solidFill>
                  <a:srgbClr val="FF0066"/>
                </a:solidFill>
                <a:ea typeface="黑体" pitchFamily="49" charset="-122"/>
              </a:rPr>
              <a:t>/</a:t>
            </a:r>
            <a:r>
              <a:rPr lang="zh-CN" altLang="en-US" sz="2200">
                <a:solidFill>
                  <a:srgbClr val="FF0066"/>
                </a:solidFill>
                <a:ea typeface="黑体" pitchFamily="49" charset="-122"/>
              </a:rPr>
              <a:t>控制信息</a:t>
            </a:r>
            <a:r>
              <a:rPr lang="zh-CN" altLang="en-US" sz="2200">
                <a:ea typeface="黑体" pitchFamily="49" charset="-122"/>
              </a:rPr>
              <a:t>进行处理）</a:t>
            </a:r>
          </a:p>
          <a:p>
            <a:pPr marL="685800" lvl="1" indent="-190500">
              <a:lnSpc>
                <a:spcPct val="100000"/>
              </a:lnSpc>
              <a:spcBef>
                <a:spcPct val="15000"/>
              </a:spcBef>
            </a:pPr>
            <a:r>
              <a:rPr lang="zh-CN" altLang="en-US" sz="2200">
                <a:ea typeface="黑体" pitchFamily="49" charset="-122"/>
              </a:rPr>
              <a:t>操作</a:t>
            </a:r>
          </a:p>
          <a:p>
            <a:pPr marL="1257300" lvl="2" indent="-342900">
              <a:lnSpc>
                <a:spcPct val="100000"/>
              </a:lnSpc>
              <a:spcBef>
                <a:spcPct val="15000"/>
              </a:spcBef>
            </a:pPr>
            <a:r>
              <a:rPr lang="zh-CN" altLang="en-US" sz="2200">
                <a:ea typeface="黑体" pitchFamily="49" charset="-122"/>
              </a:rPr>
              <a:t>按位或：“</a:t>
            </a:r>
            <a:r>
              <a:rPr lang="en-US" altLang="zh-CN" sz="2200">
                <a:ea typeface="黑体" pitchFamily="49" charset="-122"/>
              </a:rPr>
              <a:t>|” </a:t>
            </a:r>
          </a:p>
          <a:p>
            <a:pPr marL="1257300" lvl="2" indent="-342900">
              <a:lnSpc>
                <a:spcPct val="100000"/>
              </a:lnSpc>
              <a:spcBef>
                <a:spcPct val="15000"/>
              </a:spcBef>
            </a:pPr>
            <a:r>
              <a:rPr lang="zh-CN" altLang="en-US" sz="2200">
                <a:ea typeface="黑体" pitchFamily="49" charset="-122"/>
              </a:rPr>
              <a:t>按位与：“</a:t>
            </a:r>
            <a:r>
              <a:rPr lang="en-US" altLang="zh-CN" sz="2200">
                <a:ea typeface="黑体" pitchFamily="49" charset="-122"/>
              </a:rPr>
              <a:t>&amp;”</a:t>
            </a:r>
            <a:endParaRPr lang="zh-CN" altLang="en-US" sz="2200">
              <a:ea typeface="黑体" pitchFamily="49" charset="-122"/>
            </a:endParaRPr>
          </a:p>
          <a:p>
            <a:pPr marL="1257300" lvl="2" indent="-342900">
              <a:lnSpc>
                <a:spcPct val="100000"/>
              </a:lnSpc>
              <a:spcBef>
                <a:spcPct val="15000"/>
              </a:spcBef>
            </a:pPr>
            <a:r>
              <a:rPr lang="zh-CN" altLang="en-US" sz="2200">
                <a:ea typeface="黑体" pitchFamily="49" charset="-122"/>
              </a:rPr>
              <a:t>按位取反：“</a:t>
            </a:r>
            <a:r>
              <a:rPr lang="en-US" altLang="zh-CN" sz="2200">
                <a:ea typeface="黑体" pitchFamily="49" charset="-122"/>
              </a:rPr>
              <a:t>~”</a:t>
            </a:r>
          </a:p>
          <a:p>
            <a:pPr marL="1257300" lvl="2" indent="-342900">
              <a:lnSpc>
                <a:spcPct val="100000"/>
              </a:lnSpc>
              <a:spcBef>
                <a:spcPct val="15000"/>
              </a:spcBef>
            </a:pPr>
            <a:r>
              <a:rPr lang="zh-CN" altLang="en-US" sz="2200">
                <a:ea typeface="黑体" pitchFamily="49" charset="-122"/>
              </a:rPr>
              <a:t>按位异或：“</a:t>
            </a:r>
            <a:r>
              <a:rPr lang="en-US" altLang="zh-CN" sz="2200">
                <a:ea typeface="黑体" pitchFamily="49" charset="-122"/>
              </a:rPr>
              <a:t>^”</a:t>
            </a:r>
          </a:p>
          <a:p>
            <a:pPr marL="1257300" lvl="2" indent="-342900">
              <a:lnSpc>
                <a:spcPct val="100000"/>
              </a:lnSpc>
              <a:spcBef>
                <a:spcPct val="15000"/>
              </a:spcBef>
              <a:buFontTx/>
              <a:buNone/>
            </a:pPr>
            <a:r>
              <a:rPr lang="zh-CN" altLang="en-US" sz="2200">
                <a:solidFill>
                  <a:srgbClr val="CC0000"/>
                </a:solidFill>
                <a:ea typeface="黑体" pitchFamily="49" charset="-122"/>
              </a:rPr>
              <a:t>问题：如何从</a:t>
            </a:r>
            <a:r>
              <a:rPr lang="en-US" altLang="zh-CN" sz="2200">
                <a:solidFill>
                  <a:srgbClr val="CC0000"/>
                </a:solidFill>
                <a:ea typeface="黑体" pitchFamily="49" charset="-122"/>
              </a:rPr>
              <a:t>16</a:t>
            </a:r>
            <a:r>
              <a:rPr lang="zh-CN" altLang="en-US" sz="2200">
                <a:solidFill>
                  <a:srgbClr val="CC0000"/>
                </a:solidFill>
                <a:ea typeface="黑体" pitchFamily="49" charset="-122"/>
              </a:rPr>
              <a:t>位采样数据</a:t>
            </a:r>
            <a:r>
              <a:rPr lang="en-US" altLang="zh-CN" sz="2200">
                <a:solidFill>
                  <a:srgbClr val="CC0000"/>
                </a:solidFill>
                <a:ea typeface="黑体" pitchFamily="49" charset="-122"/>
              </a:rPr>
              <a:t>y</a:t>
            </a:r>
            <a:r>
              <a:rPr lang="zh-CN" altLang="en-US" sz="2200">
                <a:solidFill>
                  <a:srgbClr val="CC0000"/>
                </a:solidFill>
                <a:ea typeface="黑体" pitchFamily="49" charset="-122"/>
              </a:rPr>
              <a:t>中提取高位字节，并使低字节为</a:t>
            </a:r>
            <a:r>
              <a:rPr lang="en-US" altLang="zh-CN" sz="2200">
                <a:solidFill>
                  <a:srgbClr val="CC0000"/>
                </a:solidFill>
                <a:ea typeface="黑体" pitchFamily="49" charset="-122"/>
              </a:rPr>
              <a:t>0</a:t>
            </a:r>
            <a:r>
              <a:rPr lang="zh-CN" altLang="en-US" sz="2200">
                <a:solidFill>
                  <a:srgbClr val="CC0000"/>
                </a:solidFill>
                <a:ea typeface="黑体" pitchFamily="49" charset="-122"/>
              </a:rPr>
              <a:t>？</a:t>
            </a:r>
          </a:p>
          <a:p>
            <a:pPr marL="1257300" lvl="2" indent="-342900">
              <a:lnSpc>
                <a:spcPct val="100000"/>
              </a:lnSpc>
              <a:spcBef>
                <a:spcPct val="15000"/>
              </a:spcBef>
              <a:buFontTx/>
              <a:buNone/>
            </a:pPr>
            <a:r>
              <a:rPr lang="zh-CN" altLang="en-US" sz="2200">
                <a:ea typeface="黑体" pitchFamily="49" charset="-122"/>
              </a:rPr>
              <a:t>可用“</a:t>
            </a:r>
            <a:r>
              <a:rPr lang="en-US" altLang="zh-CN" sz="2200">
                <a:ea typeface="黑体" pitchFamily="49" charset="-122"/>
              </a:rPr>
              <a:t>&amp;”</a:t>
            </a:r>
            <a:r>
              <a:rPr lang="zh-CN" altLang="en-US" sz="2200">
                <a:ea typeface="黑体" pitchFamily="49" charset="-122"/>
              </a:rPr>
              <a:t>实现“掩码”操作：</a:t>
            </a:r>
            <a:r>
              <a:rPr lang="en-US" altLang="zh-CN" sz="2200">
                <a:ea typeface="黑体" pitchFamily="49" charset="-122"/>
              </a:rPr>
              <a:t>y &amp; 0xFF00</a:t>
            </a:r>
            <a:endParaRPr lang="zh-CN" altLang="en-US" sz="2200">
              <a:ea typeface="黑体" pitchFamily="49" charset="-122"/>
            </a:endParaRPr>
          </a:p>
          <a:p>
            <a:pPr marL="1257300" lvl="2" indent="-342900">
              <a:lnSpc>
                <a:spcPct val="100000"/>
              </a:lnSpc>
              <a:spcBef>
                <a:spcPct val="15000"/>
              </a:spcBef>
              <a:buFontTx/>
              <a:buNone/>
            </a:pPr>
            <a:r>
              <a:rPr lang="zh-CN" altLang="en-US" sz="2200">
                <a:ea typeface="黑体" pitchFamily="49" charset="-122"/>
              </a:rPr>
              <a:t>例如，当</a:t>
            </a:r>
            <a:r>
              <a:rPr lang="en-US" altLang="zh-CN" sz="2200">
                <a:ea typeface="黑体" pitchFamily="49" charset="-122"/>
              </a:rPr>
              <a:t>y=0x2C0B</a:t>
            </a:r>
            <a:r>
              <a:rPr lang="zh-CN" altLang="en-US" sz="2200">
                <a:ea typeface="黑体" pitchFamily="49" charset="-122"/>
              </a:rPr>
              <a:t>时，得到结果为：</a:t>
            </a:r>
            <a:r>
              <a:rPr lang="en-US" altLang="zh-CN" sz="2200">
                <a:ea typeface="黑体" pitchFamily="49" charset="-122"/>
              </a:rPr>
              <a:t>0x2C00</a:t>
            </a:r>
          </a:p>
        </p:txBody>
      </p:sp>
    </p:spTree>
    <p:extLst>
      <p:ext uri="{BB962C8B-B14F-4D97-AF65-F5344CB8AC3E}">
        <p14:creationId xmlns:p14="http://schemas.microsoft.com/office/powerpoint/2010/main" val="2654193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3219">
                                            <p:txEl>
                                              <p:pRg st="1" end="1"/>
                                            </p:txEl>
                                          </p:spTgt>
                                        </p:tgtEl>
                                        <p:attrNameLst>
                                          <p:attrName>style.visibility</p:attrName>
                                        </p:attrNameLst>
                                      </p:cBhvr>
                                      <p:to>
                                        <p:strVal val="visible"/>
                                      </p:to>
                                    </p:set>
                                    <p:animEffect transition="in" filter="blinds(horizontal)">
                                      <p:cBhvr>
                                        <p:cTn id="7" dur="500"/>
                                        <p:tgtEl>
                                          <p:spTgt spid="3932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3219">
                                            <p:txEl>
                                              <p:pRg st="4" end="4"/>
                                            </p:txEl>
                                          </p:spTgt>
                                        </p:tgtEl>
                                        <p:attrNameLst>
                                          <p:attrName>style.visibility</p:attrName>
                                        </p:attrNameLst>
                                      </p:cBhvr>
                                      <p:to>
                                        <p:strVal val="visible"/>
                                      </p:to>
                                    </p:set>
                                    <p:animEffect transition="in" filter="blinds(horizontal)">
                                      <p:cBhvr>
                                        <p:cTn id="12" dur="500"/>
                                        <p:tgtEl>
                                          <p:spTgt spid="393219">
                                            <p:txEl>
                                              <p:pRg st="4" end="4"/>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93219">
                                            <p:txEl>
                                              <p:pRg st="5" end="5"/>
                                            </p:txEl>
                                          </p:spTgt>
                                        </p:tgtEl>
                                        <p:attrNameLst>
                                          <p:attrName>style.visibility</p:attrName>
                                        </p:attrNameLst>
                                      </p:cBhvr>
                                      <p:to>
                                        <p:strVal val="visible"/>
                                      </p:to>
                                    </p:set>
                                    <p:animEffect transition="in" filter="blinds(horizontal)">
                                      <p:cBhvr>
                                        <p:cTn id="15" dur="500"/>
                                        <p:tgtEl>
                                          <p:spTgt spid="393219">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93219">
                                            <p:txEl>
                                              <p:pRg st="7" end="7"/>
                                            </p:txEl>
                                          </p:spTgt>
                                        </p:tgtEl>
                                        <p:attrNameLst>
                                          <p:attrName>style.visibility</p:attrName>
                                        </p:attrNameLst>
                                      </p:cBhvr>
                                      <p:to>
                                        <p:strVal val="visible"/>
                                      </p:to>
                                    </p:set>
                                    <p:animEffect transition="in" filter="blinds(horizontal)">
                                      <p:cBhvr>
                                        <p:cTn id="20" dur="500"/>
                                        <p:tgtEl>
                                          <p:spTgt spid="393219">
                                            <p:txEl>
                                              <p:pRg st="7" end="7"/>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93219">
                                            <p:txEl>
                                              <p:pRg st="8" end="8"/>
                                            </p:txEl>
                                          </p:spTgt>
                                        </p:tgtEl>
                                        <p:attrNameLst>
                                          <p:attrName>style.visibility</p:attrName>
                                        </p:attrNameLst>
                                      </p:cBhvr>
                                      <p:to>
                                        <p:strVal val="visible"/>
                                      </p:to>
                                    </p:set>
                                    <p:animEffect transition="in" filter="blinds(horizontal)">
                                      <p:cBhvr>
                                        <p:cTn id="23" dur="500"/>
                                        <p:tgtEl>
                                          <p:spTgt spid="393219">
                                            <p:txEl>
                                              <p:pRg st="8" end="8"/>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93219">
                                            <p:txEl>
                                              <p:pRg st="9" end="9"/>
                                            </p:txEl>
                                          </p:spTgt>
                                        </p:tgtEl>
                                        <p:attrNameLst>
                                          <p:attrName>style.visibility</p:attrName>
                                        </p:attrNameLst>
                                      </p:cBhvr>
                                      <p:to>
                                        <p:strVal val="visible"/>
                                      </p:to>
                                    </p:set>
                                    <p:animEffect transition="in" filter="blinds(horizontal)">
                                      <p:cBhvr>
                                        <p:cTn id="26" dur="500"/>
                                        <p:tgtEl>
                                          <p:spTgt spid="393219">
                                            <p:txEl>
                                              <p:pRg st="9" end="9"/>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93219">
                                            <p:txEl>
                                              <p:pRg st="10" end="10"/>
                                            </p:txEl>
                                          </p:spTgt>
                                        </p:tgtEl>
                                        <p:attrNameLst>
                                          <p:attrName>style.visibility</p:attrName>
                                        </p:attrNameLst>
                                      </p:cBhvr>
                                      <p:to>
                                        <p:strVal val="visible"/>
                                      </p:to>
                                    </p:set>
                                    <p:animEffect transition="in" filter="blinds(horizontal)">
                                      <p:cBhvr>
                                        <p:cTn id="29" dur="500"/>
                                        <p:tgtEl>
                                          <p:spTgt spid="393219">
                                            <p:txEl>
                                              <p:pRg st="10" end="10"/>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93219">
                                            <p:txEl>
                                              <p:pRg st="11" end="11"/>
                                            </p:txEl>
                                          </p:spTgt>
                                        </p:tgtEl>
                                        <p:attrNameLst>
                                          <p:attrName>style.visibility</p:attrName>
                                        </p:attrNameLst>
                                      </p:cBhvr>
                                      <p:to>
                                        <p:strVal val="visible"/>
                                      </p:to>
                                    </p:set>
                                    <p:animEffect transition="in" filter="blinds(horizontal)">
                                      <p:cBhvr>
                                        <p:cTn id="32" dur="500"/>
                                        <p:tgtEl>
                                          <p:spTgt spid="393219">
                                            <p:txEl>
                                              <p:pRg st="11" end="1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93219">
                                            <p:txEl>
                                              <p:pRg st="12" end="12"/>
                                            </p:txEl>
                                          </p:spTgt>
                                        </p:tgtEl>
                                        <p:attrNameLst>
                                          <p:attrName>style.visibility</p:attrName>
                                        </p:attrNameLst>
                                      </p:cBhvr>
                                      <p:to>
                                        <p:strVal val="visible"/>
                                      </p:to>
                                    </p:set>
                                    <p:animEffect transition="in" filter="blinds(horizontal)">
                                      <p:cBhvr>
                                        <p:cTn id="37" dur="500"/>
                                        <p:tgtEl>
                                          <p:spTgt spid="393219">
                                            <p:txEl>
                                              <p:pRg st="12" end="12"/>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393219">
                                            <p:txEl>
                                              <p:pRg st="13" end="13"/>
                                            </p:txEl>
                                          </p:spTgt>
                                        </p:tgtEl>
                                        <p:attrNameLst>
                                          <p:attrName>style.visibility</p:attrName>
                                        </p:attrNameLst>
                                      </p:cBhvr>
                                      <p:to>
                                        <p:strVal val="visible"/>
                                      </p:to>
                                    </p:set>
                                    <p:animEffect transition="in" filter="blinds(horizontal)">
                                      <p:cBhvr>
                                        <p:cTn id="40" dur="500"/>
                                        <p:tgtEl>
                                          <p:spTgt spid="39321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ChangeArrowheads="1"/>
          </p:cNvSpPr>
          <p:nvPr>
            <p:ph type="title" idx="4294967295"/>
          </p:nvPr>
        </p:nvSpPr>
        <p:spPr>
          <a:xfrm>
            <a:off x="522288" y="57150"/>
            <a:ext cx="7591425" cy="762000"/>
          </a:xfrm>
        </p:spPr>
        <p:txBody>
          <a:bodyPr/>
          <a:lstStyle/>
          <a:p>
            <a:r>
              <a:rPr lang="en-US" altLang="zh-CN" sz="3200" dirty="0">
                <a:ea typeface="宋体" pitchFamily="2" charset="-122"/>
              </a:rPr>
              <a:t>Executable and Linkable Format (ELF)</a:t>
            </a:r>
          </a:p>
        </p:txBody>
      </p:sp>
      <p:sp>
        <p:nvSpPr>
          <p:cNvPr id="609283" name="Rectangle 3"/>
          <p:cNvSpPr>
            <a:spLocks noGrp="1" noChangeArrowheads="1"/>
          </p:cNvSpPr>
          <p:nvPr>
            <p:ph type="body" idx="4294967295"/>
          </p:nvPr>
        </p:nvSpPr>
        <p:spPr>
          <a:xfrm>
            <a:off x="468313" y="822325"/>
            <a:ext cx="8229600" cy="1662113"/>
          </a:xfrm>
        </p:spPr>
        <p:txBody>
          <a:bodyPr/>
          <a:lstStyle/>
          <a:p>
            <a:r>
              <a:rPr lang="zh-CN" altLang="en-US">
                <a:latin typeface="微软雅黑" pitchFamily="34" charset="-122"/>
                <a:ea typeface="微软雅黑" pitchFamily="34" charset="-122"/>
              </a:rPr>
              <a:t>两种视图 </a:t>
            </a:r>
          </a:p>
          <a:p>
            <a:pPr lvl="1"/>
            <a:r>
              <a:rPr lang="zh-CN" altLang="en-US" sz="2400">
                <a:solidFill>
                  <a:srgbClr val="3366FF"/>
                </a:solidFill>
                <a:latin typeface="微软雅黑" pitchFamily="34" charset="-122"/>
                <a:ea typeface="微软雅黑" pitchFamily="34" charset="-122"/>
              </a:rPr>
              <a:t>链接视图（被链接）：</a:t>
            </a:r>
            <a:r>
              <a:rPr lang="en-US" altLang="zh-CN" sz="2400">
                <a:solidFill>
                  <a:srgbClr val="3366FF"/>
                </a:solidFill>
                <a:latin typeface="微软雅黑" pitchFamily="34" charset="-122"/>
                <a:ea typeface="微软雅黑" pitchFamily="34" charset="-122"/>
              </a:rPr>
              <a:t>Relocatable object files</a:t>
            </a:r>
          </a:p>
          <a:p>
            <a:pPr lvl="1"/>
            <a:r>
              <a:rPr lang="zh-CN" altLang="en-US" sz="2400">
                <a:solidFill>
                  <a:srgbClr val="3366FF"/>
                </a:solidFill>
                <a:latin typeface="微软雅黑" pitchFamily="34" charset="-122"/>
                <a:ea typeface="微软雅黑" pitchFamily="34" charset="-122"/>
              </a:rPr>
              <a:t>执行视图（被执行）：</a:t>
            </a:r>
            <a:r>
              <a:rPr lang="en-US" altLang="zh-CN" sz="2400">
                <a:solidFill>
                  <a:srgbClr val="3366FF"/>
                </a:solidFill>
                <a:latin typeface="微软雅黑" pitchFamily="34" charset="-122"/>
                <a:ea typeface="微软雅黑" pitchFamily="34" charset="-122"/>
              </a:rPr>
              <a:t>Executable object files </a:t>
            </a:r>
            <a:endParaRPr lang="en-US" altLang="zh-CN">
              <a:solidFill>
                <a:srgbClr val="3366FF"/>
              </a:solidFill>
              <a:latin typeface="微软雅黑" pitchFamily="34" charset="-122"/>
              <a:ea typeface="微软雅黑" pitchFamily="34" charset="-122"/>
            </a:endParaRPr>
          </a:p>
        </p:txBody>
      </p:sp>
      <p:sp>
        <p:nvSpPr>
          <p:cNvPr id="609288" name="Rectangle 8"/>
          <p:cNvSpPr>
            <a:spLocks noChangeArrowheads="1"/>
          </p:cNvSpPr>
          <p:nvPr/>
        </p:nvSpPr>
        <p:spPr bwMode="auto">
          <a:xfrm>
            <a:off x="2430463" y="2822575"/>
            <a:ext cx="2241550" cy="3368675"/>
          </a:xfrm>
          <a:prstGeom prst="rect">
            <a:avLst/>
          </a:prstGeom>
          <a:noFill/>
          <a:ln w="9525">
            <a:noFill/>
            <a:miter lim="800000"/>
            <a:headEnd/>
            <a:tailEnd/>
          </a:ln>
          <a:effectLst/>
        </p:spPr>
        <p:txBody>
          <a:bodyPr anchor="ctr">
            <a:spAutoFit/>
          </a:bodyPr>
          <a:lstStyle/>
          <a:p>
            <a:pPr eaLnBrk="0" hangingPunct="0">
              <a:lnSpc>
                <a:spcPct val="125000"/>
              </a:lnSpc>
            </a:pPr>
            <a:r>
              <a:rPr lang="zh-CN" altLang="en-US" sz="2000" b="1">
                <a:solidFill>
                  <a:srgbClr val="3366FF"/>
                </a:solidFill>
                <a:latin typeface="微软雅黑" pitchFamily="34" charset="-122"/>
                <a:ea typeface="微软雅黑" pitchFamily="34" charset="-122"/>
              </a:rPr>
              <a:t>节（</a:t>
            </a:r>
            <a:r>
              <a:rPr lang="en-US" altLang="zh-CN" sz="2000" b="1">
                <a:solidFill>
                  <a:srgbClr val="FF0000"/>
                </a:solidFill>
                <a:latin typeface="微软雅黑" pitchFamily="34" charset="-122"/>
                <a:ea typeface="微软雅黑" pitchFamily="34" charset="-122"/>
              </a:rPr>
              <a:t>section</a:t>
            </a:r>
            <a:r>
              <a:rPr lang="zh-CN" altLang="en-US" sz="2000" b="1">
                <a:solidFill>
                  <a:srgbClr val="3366FF"/>
                </a:solidFill>
                <a:latin typeface="微软雅黑" pitchFamily="34" charset="-122"/>
                <a:ea typeface="微软雅黑" pitchFamily="34" charset="-122"/>
              </a:rPr>
              <a:t>）是 </a:t>
            </a:r>
            <a:r>
              <a:rPr lang="en-US" altLang="zh-CN" sz="2000" b="1">
                <a:solidFill>
                  <a:srgbClr val="3366FF"/>
                </a:solidFill>
                <a:latin typeface="微软雅黑" pitchFamily="34" charset="-122"/>
                <a:ea typeface="微软雅黑" pitchFamily="34" charset="-122"/>
              </a:rPr>
              <a:t>ELF </a:t>
            </a:r>
            <a:r>
              <a:rPr lang="zh-CN" altLang="en-US" sz="2000" b="1">
                <a:solidFill>
                  <a:srgbClr val="3366FF"/>
                </a:solidFill>
                <a:latin typeface="微软雅黑" pitchFamily="34" charset="-122"/>
                <a:ea typeface="微软雅黑" pitchFamily="34" charset="-122"/>
              </a:rPr>
              <a:t>文件中具有相同特征的最小可处理单位</a:t>
            </a:r>
            <a:r>
              <a:rPr lang="zh-CN" altLang="en-US" sz="2000">
                <a:solidFill>
                  <a:srgbClr val="3366FF"/>
                </a:solidFill>
                <a:latin typeface="微软雅黑" pitchFamily="34" charset="-122"/>
                <a:ea typeface="微软雅黑" pitchFamily="34" charset="-122"/>
              </a:rPr>
              <a:t> </a:t>
            </a:r>
          </a:p>
          <a:p>
            <a:pPr eaLnBrk="0" hangingPunct="0">
              <a:lnSpc>
                <a:spcPct val="125000"/>
              </a:lnSpc>
            </a:pPr>
            <a:r>
              <a:rPr lang="en-US" altLang="zh-CN" sz="1900" b="1">
                <a:solidFill>
                  <a:srgbClr val="FF0000"/>
                </a:solidFill>
                <a:latin typeface="微软雅黑" pitchFamily="34" charset="-122"/>
                <a:ea typeface="微软雅黑" pitchFamily="34" charset="-122"/>
              </a:rPr>
              <a:t>.text</a:t>
            </a:r>
            <a:r>
              <a:rPr lang="zh-CN" altLang="en-US" sz="1900" b="1">
                <a:solidFill>
                  <a:srgbClr val="FF0000"/>
                </a:solidFill>
                <a:latin typeface="微软雅黑" pitchFamily="34" charset="-122"/>
                <a:ea typeface="微软雅黑" pitchFamily="34" charset="-122"/>
              </a:rPr>
              <a:t>节</a:t>
            </a:r>
            <a:r>
              <a:rPr lang="en-US" altLang="zh-CN" sz="1900" b="1">
                <a:solidFill>
                  <a:srgbClr val="FF0000"/>
                </a:solidFill>
                <a:latin typeface="微软雅黑" pitchFamily="34" charset="-122"/>
                <a:ea typeface="微软雅黑" pitchFamily="34" charset="-122"/>
              </a:rPr>
              <a:t>: </a:t>
            </a:r>
            <a:r>
              <a:rPr lang="zh-CN" altLang="en-US" sz="1900" b="1">
                <a:solidFill>
                  <a:srgbClr val="FF0000"/>
                </a:solidFill>
                <a:latin typeface="微软雅黑" pitchFamily="34" charset="-122"/>
                <a:ea typeface="微软雅黑" pitchFamily="34" charset="-122"/>
              </a:rPr>
              <a:t>代码</a:t>
            </a:r>
          </a:p>
          <a:p>
            <a:pPr eaLnBrk="0" hangingPunct="0">
              <a:lnSpc>
                <a:spcPct val="125000"/>
              </a:lnSpc>
            </a:pPr>
            <a:r>
              <a:rPr lang="en-US" altLang="zh-CN" sz="1900" b="1">
                <a:solidFill>
                  <a:srgbClr val="FF0000"/>
                </a:solidFill>
                <a:latin typeface="微软雅黑" pitchFamily="34" charset="-122"/>
                <a:ea typeface="微软雅黑" pitchFamily="34" charset="-122"/>
              </a:rPr>
              <a:t>.data</a:t>
            </a:r>
            <a:r>
              <a:rPr lang="zh-CN" altLang="en-US" sz="1900" b="1">
                <a:solidFill>
                  <a:srgbClr val="FF0000"/>
                </a:solidFill>
                <a:latin typeface="微软雅黑" pitchFamily="34" charset="-122"/>
                <a:ea typeface="微软雅黑" pitchFamily="34" charset="-122"/>
              </a:rPr>
              <a:t>节</a:t>
            </a:r>
            <a:r>
              <a:rPr lang="en-US" altLang="zh-CN" sz="1900" b="1">
                <a:solidFill>
                  <a:srgbClr val="FF0000"/>
                </a:solidFill>
                <a:latin typeface="微软雅黑" pitchFamily="34" charset="-122"/>
                <a:ea typeface="微软雅黑" pitchFamily="34" charset="-122"/>
              </a:rPr>
              <a:t>: </a:t>
            </a:r>
            <a:r>
              <a:rPr lang="zh-CN" altLang="en-US" sz="1900" b="1">
                <a:solidFill>
                  <a:srgbClr val="FF0000"/>
                </a:solidFill>
                <a:latin typeface="微软雅黑" pitchFamily="34" charset="-122"/>
                <a:ea typeface="微软雅黑" pitchFamily="34" charset="-122"/>
              </a:rPr>
              <a:t>数据</a:t>
            </a:r>
          </a:p>
          <a:p>
            <a:pPr eaLnBrk="0" hangingPunct="0">
              <a:lnSpc>
                <a:spcPct val="125000"/>
              </a:lnSpc>
            </a:pPr>
            <a:r>
              <a:rPr lang="en-US" altLang="zh-CN" sz="1900" b="1">
                <a:solidFill>
                  <a:srgbClr val="FF0000"/>
                </a:solidFill>
                <a:latin typeface="微软雅黑" pitchFamily="34" charset="-122"/>
                <a:ea typeface="微软雅黑" pitchFamily="34" charset="-122"/>
              </a:rPr>
              <a:t>.rodata: </a:t>
            </a:r>
            <a:r>
              <a:rPr lang="zh-CN" altLang="en-US" sz="1900" b="1">
                <a:solidFill>
                  <a:srgbClr val="FF0000"/>
                </a:solidFill>
                <a:latin typeface="微软雅黑" pitchFamily="34" charset="-122"/>
                <a:ea typeface="微软雅黑" pitchFamily="34" charset="-122"/>
              </a:rPr>
              <a:t>只读数据</a:t>
            </a:r>
          </a:p>
          <a:p>
            <a:pPr eaLnBrk="0" hangingPunct="0">
              <a:lnSpc>
                <a:spcPct val="125000"/>
              </a:lnSpc>
            </a:pPr>
            <a:r>
              <a:rPr lang="en-US" altLang="zh-CN" sz="1900" b="1">
                <a:solidFill>
                  <a:srgbClr val="FF0000"/>
                </a:solidFill>
                <a:latin typeface="微软雅黑" pitchFamily="34" charset="-122"/>
                <a:ea typeface="微软雅黑" pitchFamily="34" charset="-122"/>
              </a:rPr>
              <a:t>.bss: </a:t>
            </a:r>
            <a:r>
              <a:rPr lang="zh-CN" altLang="en-US" sz="1900" b="1">
                <a:solidFill>
                  <a:srgbClr val="FF0000"/>
                </a:solidFill>
                <a:latin typeface="微软雅黑" pitchFamily="34" charset="-122"/>
                <a:ea typeface="微软雅黑" pitchFamily="34" charset="-122"/>
              </a:rPr>
              <a:t>未初始化数据</a:t>
            </a:r>
          </a:p>
          <a:p>
            <a:pPr eaLnBrk="0" hangingPunct="0"/>
            <a:endParaRPr lang="zh-CN" altLang="en-US" sz="2000" b="1">
              <a:latin typeface="微软雅黑" pitchFamily="34" charset="-122"/>
              <a:ea typeface="微软雅黑" pitchFamily="34" charset="-122"/>
            </a:endParaRPr>
          </a:p>
        </p:txBody>
      </p:sp>
      <p:sp>
        <p:nvSpPr>
          <p:cNvPr id="609289" name="Rectangle 9"/>
          <p:cNvSpPr>
            <a:spLocks noChangeArrowheads="1"/>
          </p:cNvSpPr>
          <p:nvPr/>
        </p:nvSpPr>
        <p:spPr bwMode="auto">
          <a:xfrm>
            <a:off x="7134225" y="2287588"/>
            <a:ext cx="1835150" cy="4073525"/>
          </a:xfrm>
          <a:prstGeom prst="rect">
            <a:avLst/>
          </a:prstGeom>
          <a:noFill/>
          <a:ln w="9525">
            <a:noFill/>
            <a:miter lim="800000"/>
            <a:headEnd/>
            <a:tailEnd/>
          </a:ln>
          <a:effectLst/>
        </p:spPr>
        <p:txBody>
          <a:bodyPr anchor="ctr">
            <a:spAutoFit/>
          </a:bodyPr>
          <a:lstStyle/>
          <a:p>
            <a:pPr eaLnBrk="0" hangingPunct="0">
              <a:lnSpc>
                <a:spcPct val="125000"/>
              </a:lnSpc>
            </a:pPr>
            <a:r>
              <a:rPr lang="zh-CN" altLang="en-US" sz="1900" b="1">
                <a:solidFill>
                  <a:srgbClr val="3366FF"/>
                </a:solidFill>
                <a:latin typeface="微软雅黑" pitchFamily="34" charset="-122"/>
                <a:ea typeface="微软雅黑" pitchFamily="34" charset="-122"/>
              </a:rPr>
              <a:t>由不同的段（</a:t>
            </a:r>
            <a:r>
              <a:rPr lang="en-US" altLang="zh-CN" sz="1900" b="1">
                <a:solidFill>
                  <a:srgbClr val="FF0000"/>
                </a:solidFill>
                <a:latin typeface="微软雅黑" pitchFamily="34" charset="-122"/>
                <a:ea typeface="微软雅黑" pitchFamily="34" charset="-122"/>
              </a:rPr>
              <a:t>segment</a:t>
            </a:r>
            <a:r>
              <a:rPr lang="zh-CN" altLang="en-US" sz="1900" b="1">
                <a:solidFill>
                  <a:srgbClr val="3366FF"/>
                </a:solidFill>
                <a:latin typeface="微软雅黑" pitchFamily="34" charset="-122"/>
                <a:ea typeface="微软雅黑" pitchFamily="34" charset="-122"/>
              </a:rPr>
              <a:t>）组成，描述节如何映射到</a:t>
            </a:r>
            <a:r>
              <a:rPr lang="zh-CN" altLang="en-US" sz="1900" b="1">
                <a:solidFill>
                  <a:srgbClr val="CC0066"/>
                </a:solidFill>
                <a:latin typeface="微软雅黑" pitchFamily="34" charset="-122"/>
                <a:ea typeface="微软雅黑" pitchFamily="34" charset="-122"/>
              </a:rPr>
              <a:t>存储段</a:t>
            </a:r>
            <a:r>
              <a:rPr lang="zh-CN" altLang="en-US" sz="1900" b="1">
                <a:solidFill>
                  <a:srgbClr val="3366FF"/>
                </a:solidFill>
                <a:latin typeface="微软雅黑" pitchFamily="34" charset="-122"/>
                <a:ea typeface="微软雅黑" pitchFamily="34" charset="-122"/>
              </a:rPr>
              <a:t>中，可多个节映射到同一段，如：可合并</a:t>
            </a:r>
            <a:r>
              <a:rPr lang="en-US" altLang="zh-CN" sz="1900" b="1">
                <a:solidFill>
                  <a:srgbClr val="3366FF"/>
                </a:solidFill>
                <a:latin typeface="微软雅黑" pitchFamily="34" charset="-122"/>
                <a:ea typeface="微软雅黑" pitchFamily="34" charset="-122"/>
              </a:rPr>
              <a:t>.data</a:t>
            </a:r>
            <a:r>
              <a:rPr lang="zh-CN" altLang="en-US" sz="1900" b="1">
                <a:solidFill>
                  <a:srgbClr val="3366FF"/>
                </a:solidFill>
                <a:latin typeface="微软雅黑" pitchFamily="34" charset="-122"/>
                <a:ea typeface="微软雅黑" pitchFamily="34" charset="-122"/>
              </a:rPr>
              <a:t>节和</a:t>
            </a:r>
            <a:r>
              <a:rPr lang="en-US" altLang="zh-CN" sz="1900" b="1">
                <a:solidFill>
                  <a:srgbClr val="3366FF"/>
                </a:solidFill>
                <a:latin typeface="微软雅黑" pitchFamily="34" charset="-122"/>
                <a:ea typeface="微软雅黑" pitchFamily="34" charset="-122"/>
              </a:rPr>
              <a:t>.bss</a:t>
            </a:r>
            <a:r>
              <a:rPr lang="zh-CN" altLang="en-US" sz="1900" b="1">
                <a:solidFill>
                  <a:srgbClr val="3366FF"/>
                </a:solidFill>
                <a:latin typeface="微软雅黑" pitchFamily="34" charset="-122"/>
                <a:ea typeface="微软雅黑" pitchFamily="34" charset="-122"/>
              </a:rPr>
              <a:t>节</a:t>
            </a:r>
            <a:r>
              <a:rPr lang="en-US" altLang="zh-CN" sz="1900" b="1">
                <a:solidFill>
                  <a:srgbClr val="3366FF"/>
                </a:solidFill>
                <a:latin typeface="微软雅黑" pitchFamily="34" charset="-122"/>
                <a:ea typeface="微软雅黑" pitchFamily="34" charset="-122"/>
              </a:rPr>
              <a:t>,</a:t>
            </a:r>
            <a:r>
              <a:rPr lang="zh-CN" altLang="en-US" sz="1900" b="1">
                <a:solidFill>
                  <a:srgbClr val="3366FF"/>
                </a:solidFill>
                <a:latin typeface="微软雅黑" pitchFamily="34" charset="-122"/>
                <a:ea typeface="微软雅黑" pitchFamily="34" charset="-122"/>
              </a:rPr>
              <a:t>并映射到一个可读可写数据段中</a:t>
            </a:r>
            <a:r>
              <a:rPr lang="zh-CN" altLang="en-US">
                <a:solidFill>
                  <a:srgbClr val="3366FF"/>
                </a:solidFill>
              </a:rPr>
              <a:t> </a:t>
            </a:r>
          </a:p>
        </p:txBody>
      </p:sp>
      <p:grpSp>
        <p:nvGrpSpPr>
          <p:cNvPr id="609292" name="Group 12"/>
          <p:cNvGrpSpPr>
            <a:grpSpLocks/>
          </p:cNvGrpSpPr>
          <p:nvPr/>
        </p:nvGrpSpPr>
        <p:grpSpPr bwMode="auto">
          <a:xfrm>
            <a:off x="0" y="2428875"/>
            <a:ext cx="2465388" cy="4229100"/>
            <a:chOff x="0" y="1530"/>
            <a:chExt cx="1553" cy="2664"/>
          </a:xfrm>
        </p:grpSpPr>
        <p:pic>
          <p:nvPicPr>
            <p:cNvPr id="609284" name="Picture 4"/>
            <p:cNvPicPr>
              <a:picLocks noChangeAspect="1" noChangeArrowheads="1"/>
            </p:cNvPicPr>
            <p:nvPr/>
          </p:nvPicPr>
          <p:blipFill>
            <a:blip r:embed="rId3"/>
            <a:srcRect/>
            <a:stretch>
              <a:fillRect/>
            </a:stretch>
          </p:blipFill>
          <p:spPr bwMode="auto">
            <a:xfrm>
              <a:off x="0" y="1530"/>
              <a:ext cx="1553" cy="2412"/>
            </a:xfrm>
            <a:prstGeom prst="rect">
              <a:avLst/>
            </a:prstGeom>
            <a:noFill/>
          </p:spPr>
        </p:pic>
        <p:sp>
          <p:nvSpPr>
            <p:cNvPr id="609286" name="Text Box 6"/>
            <p:cNvSpPr txBox="1">
              <a:spLocks noChangeArrowheads="1"/>
            </p:cNvSpPr>
            <p:nvPr/>
          </p:nvSpPr>
          <p:spPr bwMode="auto">
            <a:xfrm>
              <a:off x="391" y="3944"/>
              <a:ext cx="795" cy="250"/>
            </a:xfrm>
            <a:prstGeom prst="rect">
              <a:avLst/>
            </a:prstGeom>
            <a:noFill/>
            <a:ln w="9525">
              <a:noFill/>
              <a:miter lim="800000"/>
              <a:headEnd/>
              <a:tailEnd/>
            </a:ln>
            <a:effectLst/>
          </p:spPr>
          <p:txBody>
            <a:bodyPr>
              <a:spAutoFit/>
            </a:bodyPr>
            <a:lstStyle/>
            <a:p>
              <a:pPr>
                <a:spcBef>
                  <a:spcPct val="50000"/>
                </a:spcBef>
              </a:pPr>
              <a:r>
                <a:rPr lang="zh-CN" altLang="en-US" sz="2000" b="1">
                  <a:solidFill>
                    <a:srgbClr val="3366FF"/>
                  </a:solidFill>
                  <a:ea typeface="微软雅黑" pitchFamily="34" charset="-122"/>
                </a:rPr>
                <a:t>链接视图</a:t>
              </a:r>
            </a:p>
          </p:txBody>
        </p:sp>
        <p:sp>
          <p:nvSpPr>
            <p:cNvPr id="609290" name="Rectangle 10"/>
            <p:cNvSpPr>
              <a:spLocks noChangeArrowheads="1"/>
            </p:cNvSpPr>
            <p:nvPr/>
          </p:nvSpPr>
          <p:spPr bwMode="auto">
            <a:xfrm>
              <a:off x="72" y="3493"/>
              <a:ext cx="1417" cy="393"/>
            </a:xfrm>
            <a:prstGeom prst="rect">
              <a:avLst/>
            </a:prstGeom>
            <a:solidFill>
              <a:schemeClr val="accent1">
                <a:alpha val="28000"/>
              </a:schemeClr>
            </a:solidFill>
            <a:ln w="9525">
              <a:solidFill>
                <a:schemeClr val="tx1"/>
              </a:solidFill>
              <a:miter lim="800000"/>
              <a:headEnd/>
              <a:tailEnd/>
            </a:ln>
            <a:effectLst/>
          </p:spPr>
          <p:txBody>
            <a:bodyPr wrap="none" anchor="ctr"/>
            <a:lstStyle/>
            <a:p>
              <a:endParaRPr lang="zh-CN" altLang="en-US"/>
            </a:p>
          </p:txBody>
        </p:sp>
      </p:grpSp>
      <p:grpSp>
        <p:nvGrpSpPr>
          <p:cNvPr id="609293" name="Group 13"/>
          <p:cNvGrpSpPr>
            <a:grpSpLocks/>
          </p:cNvGrpSpPr>
          <p:nvPr/>
        </p:nvGrpSpPr>
        <p:grpSpPr bwMode="auto">
          <a:xfrm>
            <a:off x="4786313" y="2386013"/>
            <a:ext cx="2257425" cy="4278312"/>
            <a:chOff x="3015" y="1503"/>
            <a:chExt cx="1422" cy="2695"/>
          </a:xfrm>
        </p:grpSpPr>
        <p:pic>
          <p:nvPicPr>
            <p:cNvPr id="609285" name="Picture 5"/>
            <p:cNvPicPr>
              <a:picLocks noChangeAspect="1" noChangeArrowheads="1"/>
            </p:cNvPicPr>
            <p:nvPr/>
          </p:nvPicPr>
          <p:blipFill>
            <a:blip r:embed="rId4"/>
            <a:srcRect/>
            <a:stretch>
              <a:fillRect/>
            </a:stretch>
          </p:blipFill>
          <p:spPr bwMode="auto">
            <a:xfrm>
              <a:off x="3015" y="1503"/>
              <a:ext cx="1422" cy="2449"/>
            </a:xfrm>
            <a:prstGeom prst="rect">
              <a:avLst/>
            </a:prstGeom>
            <a:noFill/>
          </p:spPr>
        </p:pic>
        <p:sp>
          <p:nvSpPr>
            <p:cNvPr id="609287" name="Text Box 7"/>
            <p:cNvSpPr txBox="1">
              <a:spLocks noChangeArrowheads="1"/>
            </p:cNvSpPr>
            <p:nvPr/>
          </p:nvSpPr>
          <p:spPr bwMode="auto">
            <a:xfrm>
              <a:off x="3387" y="3948"/>
              <a:ext cx="795" cy="250"/>
            </a:xfrm>
            <a:prstGeom prst="rect">
              <a:avLst/>
            </a:prstGeom>
            <a:noFill/>
            <a:ln w="9525">
              <a:noFill/>
              <a:miter lim="800000"/>
              <a:headEnd/>
              <a:tailEnd/>
            </a:ln>
            <a:effectLst/>
          </p:spPr>
          <p:txBody>
            <a:bodyPr>
              <a:spAutoFit/>
            </a:bodyPr>
            <a:lstStyle/>
            <a:p>
              <a:pPr>
                <a:spcBef>
                  <a:spcPct val="50000"/>
                </a:spcBef>
              </a:pPr>
              <a:r>
                <a:rPr lang="zh-CN" altLang="en-US" sz="2000" b="1">
                  <a:solidFill>
                    <a:srgbClr val="3366FF"/>
                  </a:solidFill>
                  <a:ea typeface="微软雅黑" pitchFamily="34" charset="-122"/>
                </a:rPr>
                <a:t>执行视图</a:t>
              </a:r>
            </a:p>
          </p:txBody>
        </p:sp>
        <p:sp>
          <p:nvSpPr>
            <p:cNvPr id="609291" name="Rectangle 11"/>
            <p:cNvSpPr>
              <a:spLocks noChangeArrowheads="1"/>
            </p:cNvSpPr>
            <p:nvPr/>
          </p:nvSpPr>
          <p:spPr bwMode="auto">
            <a:xfrm>
              <a:off x="3037" y="1796"/>
              <a:ext cx="1344" cy="393"/>
            </a:xfrm>
            <a:prstGeom prst="rect">
              <a:avLst/>
            </a:prstGeom>
            <a:solidFill>
              <a:schemeClr val="accent1">
                <a:alpha val="28000"/>
              </a:schemeClr>
            </a:solidFill>
            <a:ln w="9525">
              <a:solidFill>
                <a:schemeClr val="tx1"/>
              </a:solidFill>
              <a:miter lim="800000"/>
              <a:headEnd/>
              <a:tailEnd/>
            </a:ln>
            <a:effectLst/>
          </p:spPr>
          <p:txBody>
            <a:bodyPr wrap="none" anchor="ctr"/>
            <a:lstStyle/>
            <a:p>
              <a:endParaRPr lang="zh-CN" altLang="en-US"/>
            </a:p>
          </p:txBody>
        </p:sp>
      </p:grpSp>
    </p:spTree>
    <p:extLst>
      <p:ext uri="{BB962C8B-B14F-4D97-AF65-F5344CB8AC3E}">
        <p14:creationId xmlns:p14="http://schemas.microsoft.com/office/powerpoint/2010/main" val="3871590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09292"/>
                                        </p:tgtEl>
                                        <p:attrNameLst>
                                          <p:attrName>style.visibility</p:attrName>
                                        </p:attrNameLst>
                                      </p:cBhvr>
                                      <p:to>
                                        <p:strVal val="visible"/>
                                      </p:to>
                                    </p:set>
                                    <p:animEffect transition="in" filter="blinds(horizontal)">
                                      <p:cBhvr>
                                        <p:cTn id="7" dur="500"/>
                                        <p:tgtEl>
                                          <p:spTgt spid="60929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09293"/>
                                        </p:tgtEl>
                                        <p:attrNameLst>
                                          <p:attrName>style.visibility</p:attrName>
                                        </p:attrNameLst>
                                      </p:cBhvr>
                                      <p:to>
                                        <p:strVal val="visible"/>
                                      </p:to>
                                    </p:set>
                                    <p:animEffect transition="in" filter="blinds(horizontal)">
                                      <p:cBhvr>
                                        <p:cTn id="12" dur="500"/>
                                        <p:tgtEl>
                                          <p:spTgt spid="60929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09288"/>
                                        </p:tgtEl>
                                        <p:attrNameLst>
                                          <p:attrName>style.visibility</p:attrName>
                                        </p:attrNameLst>
                                      </p:cBhvr>
                                      <p:to>
                                        <p:strVal val="visible"/>
                                      </p:to>
                                    </p:set>
                                    <p:animEffect transition="in" filter="blinds(horizontal)">
                                      <p:cBhvr>
                                        <p:cTn id="17" dur="500"/>
                                        <p:tgtEl>
                                          <p:spTgt spid="60928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09289"/>
                                        </p:tgtEl>
                                        <p:attrNameLst>
                                          <p:attrName>style.visibility</p:attrName>
                                        </p:attrNameLst>
                                      </p:cBhvr>
                                      <p:to>
                                        <p:strVal val="visible"/>
                                      </p:to>
                                    </p:set>
                                    <p:animEffect transition="in" filter="blinds(horizontal)">
                                      <p:cBhvr>
                                        <p:cTn id="22" dur="500"/>
                                        <p:tgtEl>
                                          <p:spTgt spid="609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288" grpId="0"/>
      <p:bldP spid="609289"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p:txBody>
          <a:bodyPr/>
          <a:lstStyle/>
          <a:p>
            <a:r>
              <a:rPr lang="zh-CN" altLang="en-US"/>
              <a:t>全局符号的符号解析</a:t>
            </a:r>
          </a:p>
        </p:txBody>
      </p:sp>
      <p:sp>
        <p:nvSpPr>
          <p:cNvPr id="711684" name="Rectangle 2"/>
          <p:cNvSpPr>
            <a:spLocks noChangeArrowheads="1"/>
          </p:cNvSpPr>
          <p:nvPr/>
        </p:nvSpPr>
        <p:spPr bwMode="auto">
          <a:xfrm>
            <a:off x="519113" y="2322513"/>
            <a:ext cx="2476500" cy="2381250"/>
          </a:xfrm>
          <a:prstGeom prst="rect">
            <a:avLst/>
          </a:prstGeom>
          <a:solidFill>
            <a:srgbClr val="F7F5CD"/>
          </a:solidFill>
          <a:ln w="3240">
            <a:solidFill>
              <a:srgbClr val="000066"/>
            </a:solidFill>
            <a:miter lim="800000"/>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int buf[2] = {1, 2};</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a:latin typeface="微软雅黑" pitchFamily="34" charset="-122"/>
                <a:ea typeface="微软雅黑" pitchFamily="34" charset="-122"/>
                <a:cs typeface="msgothic"/>
              </a:rPr>
              <a:t>void swap();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b="1">
              <a:latin typeface="微软雅黑" pitchFamily="34" charset="-122"/>
              <a:ea typeface="微软雅黑" pitchFamily="34" charset="-122"/>
              <a:cs typeface="msgothic"/>
            </a:endParaRP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int main()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swap();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return 0;</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a:t>
            </a:r>
          </a:p>
        </p:txBody>
      </p:sp>
      <p:sp>
        <p:nvSpPr>
          <p:cNvPr id="6147" name="Rectangle 3"/>
          <p:cNvSpPr>
            <a:spLocks noChangeArrowheads="1"/>
          </p:cNvSpPr>
          <p:nvPr/>
        </p:nvSpPr>
        <p:spPr bwMode="auto">
          <a:xfrm>
            <a:off x="522288" y="1878013"/>
            <a:ext cx="1182687" cy="377825"/>
          </a:xfrm>
          <a:prstGeom prst="rect">
            <a:avLst/>
          </a:prstGeom>
          <a:noFill/>
          <a:ln w="3240">
            <a:noFill/>
            <a:miter lim="800000"/>
            <a:headEnd/>
            <a:tailEnd/>
          </a:ln>
        </p:spPr>
        <p:txBody>
          <a:bodyPr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0066CC"/>
                </a:solidFill>
                <a:latin typeface="微软雅黑" pitchFamily="34" charset="-122"/>
                <a:ea typeface="微软雅黑" pitchFamily="34" charset="-122"/>
                <a:cs typeface="msgothic"/>
              </a:rPr>
              <a:t>main.c</a:t>
            </a:r>
          </a:p>
        </p:txBody>
      </p:sp>
      <p:sp>
        <p:nvSpPr>
          <p:cNvPr id="711686" name="Rectangle 5"/>
          <p:cNvSpPr>
            <a:spLocks noChangeArrowheads="1"/>
          </p:cNvSpPr>
          <p:nvPr/>
        </p:nvSpPr>
        <p:spPr bwMode="auto">
          <a:xfrm>
            <a:off x="4487863" y="2324100"/>
            <a:ext cx="2936875" cy="4095750"/>
          </a:xfrm>
          <a:prstGeom prst="rect">
            <a:avLst/>
          </a:prstGeom>
          <a:solidFill>
            <a:srgbClr val="D5F1CF"/>
          </a:solidFill>
          <a:ln w="3240">
            <a:solidFill>
              <a:srgbClr val="000066"/>
            </a:solidFill>
            <a:miter lim="800000"/>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extern int buf[];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int *bufp0 = &amp;buf[0];</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static int *bufp1;</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b="1">
              <a:latin typeface="微软雅黑" pitchFamily="34" charset="-122"/>
              <a:ea typeface="微软雅黑" pitchFamily="34" charset="-122"/>
              <a:cs typeface="msgothic"/>
            </a:endParaRP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void swap()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int temp;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b="1">
              <a:solidFill>
                <a:srgbClr val="DBF2DA"/>
              </a:solidFill>
              <a:latin typeface="微软雅黑" pitchFamily="34" charset="-122"/>
              <a:ea typeface="微软雅黑" pitchFamily="34" charset="-122"/>
              <a:cs typeface="msgothic"/>
            </a:endParaRP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bufp1 = &amp;buf[1];</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temp = *bufp0;</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*bufp0 = *bufp1;</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*bufp1 = temp;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a:t>
            </a:r>
          </a:p>
        </p:txBody>
      </p:sp>
      <p:sp>
        <p:nvSpPr>
          <p:cNvPr id="6148" name="Rectangle 4"/>
          <p:cNvSpPr>
            <a:spLocks noChangeArrowheads="1"/>
          </p:cNvSpPr>
          <p:nvPr/>
        </p:nvSpPr>
        <p:spPr bwMode="auto">
          <a:xfrm>
            <a:off x="4591050" y="1782763"/>
            <a:ext cx="1333500" cy="377825"/>
          </a:xfrm>
          <a:prstGeom prst="rect">
            <a:avLst/>
          </a:prstGeom>
          <a:noFill/>
          <a:ln w="3240">
            <a:noFill/>
            <a:miter lim="800000"/>
            <a:headEnd/>
            <a:tailEnd/>
          </a:ln>
        </p:spPr>
        <p:txBody>
          <a:bodyPr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0066CC"/>
                </a:solidFill>
                <a:latin typeface="微软雅黑" pitchFamily="34" charset="-122"/>
                <a:ea typeface="微软雅黑" pitchFamily="34" charset="-122"/>
                <a:cs typeface="msgothic"/>
              </a:rPr>
              <a:t>swap.c</a:t>
            </a:r>
          </a:p>
        </p:txBody>
      </p:sp>
      <p:sp>
        <p:nvSpPr>
          <p:cNvPr id="14" name="TextBox 13"/>
          <p:cNvSpPr txBox="1">
            <a:spLocks noChangeArrowheads="1"/>
          </p:cNvSpPr>
          <p:nvPr/>
        </p:nvSpPr>
        <p:spPr bwMode="auto">
          <a:xfrm>
            <a:off x="506413" y="4938713"/>
            <a:ext cx="1454150" cy="396875"/>
          </a:xfrm>
          <a:prstGeom prst="rect">
            <a:avLst/>
          </a:prstGeom>
          <a:noFill/>
          <a:ln w="9525">
            <a:noFill/>
            <a:miter lim="800000"/>
            <a:headEnd/>
            <a:tailEnd/>
          </a:ln>
        </p:spPr>
        <p:txBody>
          <a:bodyPr wrap="none">
            <a:spAutoFit/>
          </a:bodyPr>
          <a:lstStyle/>
          <a:p>
            <a:pPr eaLnBrk="0" hangingPunct="0"/>
            <a:r>
              <a:rPr lang="zh-CN" altLang="en-US" sz="2000" b="1">
                <a:solidFill>
                  <a:srgbClr val="CC0066"/>
                </a:solidFill>
                <a:latin typeface="微软雅黑" pitchFamily="34" charset="-122"/>
                <a:ea typeface="微软雅黑" pitchFamily="34" charset="-122"/>
              </a:rPr>
              <a:t>此处为引用</a:t>
            </a:r>
          </a:p>
        </p:txBody>
      </p:sp>
      <p:cxnSp>
        <p:nvCxnSpPr>
          <p:cNvPr id="15" name="Straight Arrow Connector 14"/>
          <p:cNvCxnSpPr>
            <a:cxnSpLocks noChangeShapeType="1"/>
          </p:cNvCxnSpPr>
          <p:nvPr/>
        </p:nvCxnSpPr>
        <p:spPr bwMode="auto">
          <a:xfrm rot="16200000" flipV="1">
            <a:off x="796132" y="4499769"/>
            <a:ext cx="914400" cy="1587"/>
          </a:xfrm>
          <a:prstGeom prst="straightConnector1">
            <a:avLst/>
          </a:prstGeom>
          <a:noFill/>
          <a:ln w="25400" algn="ctr">
            <a:solidFill>
              <a:srgbClr val="009242"/>
            </a:solidFill>
            <a:round/>
            <a:headEnd/>
            <a:tailEnd type="arrow" w="med" len="med"/>
          </a:ln>
        </p:spPr>
      </p:cxnSp>
      <p:grpSp>
        <p:nvGrpSpPr>
          <p:cNvPr id="711712" name="Group 32"/>
          <p:cNvGrpSpPr>
            <a:grpSpLocks/>
          </p:cNvGrpSpPr>
          <p:nvPr/>
        </p:nvGrpSpPr>
        <p:grpSpPr bwMode="auto">
          <a:xfrm>
            <a:off x="6238875" y="1725613"/>
            <a:ext cx="2649538" cy="1593850"/>
            <a:chOff x="3930" y="1087"/>
            <a:chExt cx="1669" cy="1004"/>
          </a:xfrm>
        </p:grpSpPr>
        <p:sp>
          <p:nvSpPr>
            <p:cNvPr id="18" name="TextBox 17"/>
            <p:cNvSpPr txBox="1">
              <a:spLocks noChangeArrowheads="1"/>
            </p:cNvSpPr>
            <p:nvPr/>
          </p:nvSpPr>
          <p:spPr bwMode="auto">
            <a:xfrm>
              <a:off x="4492" y="1087"/>
              <a:ext cx="1107" cy="250"/>
            </a:xfrm>
            <a:prstGeom prst="rect">
              <a:avLst/>
            </a:prstGeom>
            <a:noFill/>
            <a:ln w="9525">
              <a:noFill/>
              <a:miter lim="800000"/>
              <a:headEnd/>
              <a:tailEnd/>
            </a:ln>
          </p:spPr>
          <p:txBody>
            <a:bodyPr>
              <a:spAutoFit/>
            </a:bodyPr>
            <a:lstStyle/>
            <a:p>
              <a:pPr eaLnBrk="0" hangingPunct="0"/>
              <a:r>
                <a:rPr lang="zh-CN" altLang="en-US" sz="2000" b="1">
                  <a:solidFill>
                    <a:srgbClr val="CC0066"/>
                  </a:solidFill>
                  <a:latin typeface="微软雅黑" pitchFamily="34" charset="-122"/>
                  <a:ea typeface="微软雅黑" pitchFamily="34" charset="-122"/>
                </a:rPr>
                <a:t>本地局部符号</a:t>
              </a:r>
            </a:p>
          </p:txBody>
        </p:sp>
        <p:cxnSp>
          <p:nvCxnSpPr>
            <p:cNvPr id="22" name="Straight Arrow Connector 21"/>
            <p:cNvCxnSpPr>
              <a:cxnSpLocks noChangeShapeType="1"/>
              <a:stCxn id="18" idx="1"/>
            </p:cNvCxnSpPr>
            <p:nvPr/>
          </p:nvCxnSpPr>
          <p:spPr bwMode="auto">
            <a:xfrm flipH="1">
              <a:off x="3930" y="1212"/>
              <a:ext cx="562" cy="879"/>
            </a:xfrm>
            <a:prstGeom prst="straightConnector1">
              <a:avLst/>
            </a:prstGeom>
            <a:noFill/>
            <a:ln w="25400" algn="ctr">
              <a:solidFill>
                <a:srgbClr val="990000"/>
              </a:solidFill>
              <a:round/>
              <a:headEnd/>
              <a:tailEnd type="arrow" w="med" len="med"/>
            </a:ln>
          </p:spPr>
        </p:cxnSp>
      </p:grpSp>
      <p:grpSp>
        <p:nvGrpSpPr>
          <p:cNvPr id="711713" name="Group 33"/>
          <p:cNvGrpSpPr>
            <a:grpSpLocks/>
          </p:cNvGrpSpPr>
          <p:nvPr/>
        </p:nvGrpSpPr>
        <p:grpSpPr bwMode="auto">
          <a:xfrm>
            <a:off x="2828925" y="4649788"/>
            <a:ext cx="2571750" cy="717550"/>
            <a:chOff x="1782" y="2929"/>
            <a:chExt cx="1620" cy="452"/>
          </a:xfrm>
        </p:grpSpPr>
        <p:sp>
          <p:nvSpPr>
            <p:cNvPr id="28" name="TextBox 27"/>
            <p:cNvSpPr txBox="1">
              <a:spLocks noChangeArrowheads="1"/>
            </p:cNvSpPr>
            <p:nvPr/>
          </p:nvSpPr>
          <p:spPr bwMode="auto">
            <a:xfrm>
              <a:off x="1782" y="3131"/>
              <a:ext cx="756" cy="250"/>
            </a:xfrm>
            <a:prstGeom prst="rect">
              <a:avLst/>
            </a:prstGeom>
            <a:noFill/>
            <a:ln w="9525">
              <a:noFill/>
              <a:miter lim="800000"/>
              <a:headEnd/>
              <a:tailEnd/>
            </a:ln>
          </p:spPr>
          <p:txBody>
            <a:bodyPr wrap="none">
              <a:spAutoFit/>
            </a:bodyPr>
            <a:lstStyle/>
            <a:p>
              <a:pPr algn="r" eaLnBrk="0" hangingPunct="0"/>
              <a:r>
                <a:rPr lang="zh-CN" altLang="en-US" sz="2000" b="1">
                  <a:solidFill>
                    <a:srgbClr val="004821"/>
                  </a:solidFill>
                  <a:latin typeface="微软雅黑" pitchFamily="34" charset="-122"/>
                  <a:ea typeface="微软雅黑" pitchFamily="34" charset="-122"/>
                </a:rPr>
                <a:t>局部变量</a:t>
              </a:r>
            </a:p>
          </p:txBody>
        </p:sp>
        <p:cxnSp>
          <p:nvCxnSpPr>
            <p:cNvPr id="32" name="Straight Arrow Connector 31"/>
            <p:cNvCxnSpPr>
              <a:cxnSpLocks noChangeShapeType="1"/>
            </p:cNvCxnSpPr>
            <p:nvPr/>
          </p:nvCxnSpPr>
          <p:spPr bwMode="auto">
            <a:xfrm flipV="1">
              <a:off x="2530" y="2929"/>
              <a:ext cx="872" cy="300"/>
            </a:xfrm>
            <a:prstGeom prst="straightConnector1">
              <a:avLst/>
            </a:prstGeom>
            <a:noFill/>
            <a:ln w="25400" algn="ctr">
              <a:solidFill>
                <a:srgbClr val="0A6A0A"/>
              </a:solidFill>
              <a:round/>
              <a:headEnd/>
              <a:tailEnd type="arrow" w="med" len="med"/>
            </a:ln>
          </p:spPr>
        </p:cxnSp>
      </p:grpSp>
      <p:sp>
        <p:nvSpPr>
          <p:cNvPr id="711705" name="Text Box 25"/>
          <p:cNvSpPr txBox="1">
            <a:spLocks noChangeArrowheads="1"/>
          </p:cNvSpPr>
          <p:nvPr/>
        </p:nvSpPr>
        <p:spPr bwMode="auto">
          <a:xfrm>
            <a:off x="450850" y="939800"/>
            <a:ext cx="6372225" cy="457200"/>
          </a:xfrm>
          <a:prstGeom prst="rect">
            <a:avLst/>
          </a:prstGeom>
          <a:noFill/>
          <a:ln w="9525">
            <a:noFill/>
            <a:miter lim="800000"/>
            <a:headEnd/>
            <a:tailEnd/>
          </a:ln>
          <a:effectLst/>
        </p:spPr>
        <p:txBody>
          <a:bodyPr>
            <a:spAutoFit/>
          </a:bodyPr>
          <a:lstStyle/>
          <a:p>
            <a:pPr>
              <a:spcBef>
                <a:spcPct val="50000"/>
              </a:spcBef>
            </a:pPr>
            <a:r>
              <a:rPr lang="zh-CN" altLang="en-US" sz="2400" b="1">
                <a:ea typeface="微软雅黑" pitchFamily="34" charset="-122"/>
              </a:rPr>
              <a:t>以下符号哪些是</a:t>
            </a:r>
            <a:r>
              <a:rPr lang="zh-CN" altLang="en-US" sz="2400" b="1">
                <a:solidFill>
                  <a:srgbClr val="FF0000"/>
                </a:solidFill>
                <a:ea typeface="微软雅黑" pitchFamily="34" charset="-122"/>
              </a:rPr>
              <a:t>强符号</a:t>
            </a:r>
            <a:r>
              <a:rPr lang="zh-CN" altLang="en-US" sz="2400" b="1">
                <a:ea typeface="微软雅黑" pitchFamily="34" charset="-122"/>
              </a:rPr>
              <a:t>？哪些是</a:t>
            </a:r>
            <a:r>
              <a:rPr lang="zh-CN" altLang="en-US" sz="2400" b="1">
                <a:solidFill>
                  <a:srgbClr val="FF0000"/>
                </a:solidFill>
                <a:ea typeface="微软雅黑" pitchFamily="34" charset="-122"/>
              </a:rPr>
              <a:t>弱符号</a:t>
            </a:r>
            <a:r>
              <a:rPr lang="zh-CN" altLang="en-US" sz="2400" b="1">
                <a:ea typeface="微软雅黑" pitchFamily="34" charset="-122"/>
              </a:rPr>
              <a:t>？</a:t>
            </a:r>
          </a:p>
        </p:txBody>
      </p:sp>
      <p:sp>
        <p:nvSpPr>
          <p:cNvPr id="711706" name="Line 26"/>
          <p:cNvSpPr>
            <a:spLocks noChangeShapeType="1"/>
          </p:cNvSpPr>
          <p:nvPr/>
        </p:nvSpPr>
        <p:spPr bwMode="auto">
          <a:xfrm flipH="1">
            <a:off x="1436688" y="1333500"/>
            <a:ext cx="1639887" cy="1916113"/>
          </a:xfrm>
          <a:prstGeom prst="line">
            <a:avLst/>
          </a:prstGeom>
          <a:noFill/>
          <a:ln w="28575">
            <a:solidFill>
              <a:srgbClr val="CC3300"/>
            </a:solidFill>
            <a:round/>
            <a:headEnd/>
            <a:tailEnd type="triangle" w="med" len="med"/>
          </a:ln>
          <a:effectLst/>
        </p:spPr>
        <p:txBody>
          <a:bodyPr/>
          <a:lstStyle/>
          <a:p>
            <a:endParaRPr lang="zh-CN" altLang="en-US"/>
          </a:p>
        </p:txBody>
      </p:sp>
      <p:sp>
        <p:nvSpPr>
          <p:cNvPr id="711708" name="Line 28"/>
          <p:cNvSpPr>
            <a:spLocks noChangeShapeType="1"/>
          </p:cNvSpPr>
          <p:nvPr/>
        </p:nvSpPr>
        <p:spPr bwMode="auto">
          <a:xfrm flipH="1">
            <a:off x="1254125" y="1338263"/>
            <a:ext cx="1741488" cy="1044575"/>
          </a:xfrm>
          <a:prstGeom prst="line">
            <a:avLst/>
          </a:prstGeom>
          <a:noFill/>
          <a:ln w="28575">
            <a:solidFill>
              <a:srgbClr val="CC3300"/>
            </a:solidFill>
            <a:round/>
            <a:headEnd/>
            <a:tailEnd type="triangle" w="med" len="med"/>
          </a:ln>
          <a:effectLst/>
        </p:spPr>
        <p:txBody>
          <a:bodyPr/>
          <a:lstStyle/>
          <a:p>
            <a:endParaRPr lang="zh-CN" altLang="en-US"/>
          </a:p>
        </p:txBody>
      </p:sp>
      <p:sp>
        <p:nvSpPr>
          <p:cNvPr id="711709" name="Line 29"/>
          <p:cNvSpPr>
            <a:spLocks noChangeShapeType="1"/>
          </p:cNvSpPr>
          <p:nvPr/>
        </p:nvSpPr>
        <p:spPr bwMode="auto">
          <a:xfrm>
            <a:off x="3341688" y="1354138"/>
            <a:ext cx="1987550" cy="1668462"/>
          </a:xfrm>
          <a:prstGeom prst="line">
            <a:avLst/>
          </a:prstGeom>
          <a:noFill/>
          <a:ln w="28575">
            <a:solidFill>
              <a:srgbClr val="CC3300"/>
            </a:solidFill>
            <a:round/>
            <a:headEnd/>
            <a:tailEnd type="triangle" w="med" len="med"/>
          </a:ln>
          <a:effectLst/>
        </p:spPr>
        <p:txBody>
          <a:bodyPr/>
          <a:lstStyle/>
          <a:p>
            <a:endParaRPr lang="zh-CN" altLang="en-US"/>
          </a:p>
        </p:txBody>
      </p:sp>
      <p:sp>
        <p:nvSpPr>
          <p:cNvPr id="711710" name="Line 30"/>
          <p:cNvSpPr>
            <a:spLocks noChangeShapeType="1"/>
          </p:cNvSpPr>
          <p:nvPr/>
        </p:nvSpPr>
        <p:spPr bwMode="auto">
          <a:xfrm>
            <a:off x="3182938" y="1397000"/>
            <a:ext cx="2192337" cy="2481263"/>
          </a:xfrm>
          <a:prstGeom prst="line">
            <a:avLst/>
          </a:prstGeom>
          <a:noFill/>
          <a:ln w="28575">
            <a:solidFill>
              <a:srgbClr val="CC3300"/>
            </a:solidFill>
            <a:round/>
            <a:headEnd/>
            <a:tailEnd type="triangle" w="med" len="med"/>
          </a:ln>
          <a:effectLst/>
        </p:spPr>
        <p:txBody>
          <a:bodyPr/>
          <a:lstStyle/>
          <a:p>
            <a:endParaRPr lang="zh-CN" altLang="en-US"/>
          </a:p>
        </p:txBody>
      </p:sp>
      <p:sp>
        <p:nvSpPr>
          <p:cNvPr id="711711" name="Line 31"/>
          <p:cNvSpPr>
            <a:spLocks noChangeShapeType="1"/>
          </p:cNvSpPr>
          <p:nvPr/>
        </p:nvSpPr>
        <p:spPr bwMode="auto">
          <a:xfrm>
            <a:off x="5284788" y="1381125"/>
            <a:ext cx="827087" cy="1030288"/>
          </a:xfrm>
          <a:prstGeom prst="line">
            <a:avLst/>
          </a:prstGeom>
          <a:noFill/>
          <a:ln w="28575">
            <a:solidFill>
              <a:srgbClr val="0066FF"/>
            </a:solidFill>
            <a:round/>
            <a:headEnd/>
            <a:tailEnd type="triangle" w="med" len="med"/>
          </a:ln>
          <a:effectLst/>
        </p:spPr>
        <p:txBody>
          <a:bodyPr/>
          <a:lstStyle/>
          <a:p>
            <a:endParaRPr lang="zh-CN" altLang="en-US"/>
          </a:p>
        </p:txBody>
      </p:sp>
    </p:spTree>
    <p:extLst>
      <p:ext uri="{BB962C8B-B14F-4D97-AF65-F5344CB8AC3E}">
        <p14:creationId xmlns:p14="http://schemas.microsoft.com/office/powerpoint/2010/main" val="58361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1708"/>
                                        </p:tgtEl>
                                        <p:attrNameLst>
                                          <p:attrName>style.visibility</p:attrName>
                                        </p:attrNameLst>
                                      </p:cBhvr>
                                      <p:to>
                                        <p:strVal val="visible"/>
                                      </p:to>
                                    </p:set>
                                    <p:animEffect transition="in" filter="blinds(horizontal)">
                                      <p:cBhvr>
                                        <p:cTn id="7" dur="500"/>
                                        <p:tgtEl>
                                          <p:spTgt spid="71170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1706"/>
                                        </p:tgtEl>
                                        <p:attrNameLst>
                                          <p:attrName>style.visibility</p:attrName>
                                        </p:attrNameLst>
                                      </p:cBhvr>
                                      <p:to>
                                        <p:strVal val="visible"/>
                                      </p:to>
                                    </p:set>
                                    <p:animEffect transition="in" filter="blinds(horizontal)">
                                      <p:cBhvr>
                                        <p:cTn id="12" dur="500"/>
                                        <p:tgtEl>
                                          <p:spTgt spid="71170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1710"/>
                                        </p:tgtEl>
                                        <p:attrNameLst>
                                          <p:attrName>style.visibility</p:attrName>
                                        </p:attrNameLst>
                                      </p:cBhvr>
                                      <p:to>
                                        <p:strVal val="visible"/>
                                      </p:to>
                                    </p:set>
                                    <p:animEffect transition="in" filter="blinds(horizontal)">
                                      <p:cBhvr>
                                        <p:cTn id="17" dur="500"/>
                                        <p:tgtEl>
                                          <p:spTgt spid="7117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11709"/>
                                        </p:tgtEl>
                                        <p:attrNameLst>
                                          <p:attrName>style.visibility</p:attrName>
                                        </p:attrNameLst>
                                      </p:cBhvr>
                                      <p:to>
                                        <p:strVal val="visible"/>
                                      </p:to>
                                    </p:set>
                                    <p:animEffect transition="in" filter="blinds(horizontal)">
                                      <p:cBhvr>
                                        <p:cTn id="22" dur="500"/>
                                        <p:tgtEl>
                                          <p:spTgt spid="71170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11711"/>
                                        </p:tgtEl>
                                        <p:attrNameLst>
                                          <p:attrName>style.visibility</p:attrName>
                                        </p:attrNameLst>
                                      </p:cBhvr>
                                      <p:to>
                                        <p:strVal val="visible"/>
                                      </p:to>
                                    </p:set>
                                    <p:animEffect transition="in" filter="blinds(horizontal)">
                                      <p:cBhvr>
                                        <p:cTn id="27" dur="500"/>
                                        <p:tgtEl>
                                          <p:spTgt spid="7117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11712"/>
                                        </p:tgtEl>
                                        <p:attrNameLst>
                                          <p:attrName>style.visibility</p:attrName>
                                        </p:attrNameLst>
                                      </p:cBhvr>
                                      <p:to>
                                        <p:strVal val="visible"/>
                                      </p:to>
                                    </p:set>
                                    <p:animEffect transition="in" filter="blinds(horizontal)">
                                      <p:cBhvr>
                                        <p:cTn id="32" dur="500"/>
                                        <p:tgtEl>
                                          <p:spTgt spid="71171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linds(horizontal)">
                                      <p:cBhvr>
                                        <p:cTn id="37" dur="500"/>
                                        <p:tgtEl>
                                          <p:spTgt spid="14"/>
                                        </p:tgtEl>
                                      </p:cBhvr>
                                    </p:animEffect>
                                  </p:childTnLst>
                                </p:cTn>
                              </p:par>
                              <p:par>
                                <p:cTn id="38" presetID="3" presetClass="entr" presetSubtype="10"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blinds(horizontal)">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711713"/>
                                        </p:tgtEl>
                                        <p:attrNameLst>
                                          <p:attrName>style.visibility</p:attrName>
                                        </p:attrNameLst>
                                      </p:cBhvr>
                                      <p:to>
                                        <p:strVal val="visible"/>
                                      </p:to>
                                    </p:set>
                                    <p:animEffect transition="in" filter="blinds(horizontal)">
                                      <p:cBhvr>
                                        <p:cTn id="45" dur="500"/>
                                        <p:tgtEl>
                                          <p:spTgt spid="7117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711706" grpId="0" animBg="1"/>
      <p:bldP spid="711708" grpId="0" animBg="1"/>
      <p:bldP spid="711709" grpId="0" animBg="1"/>
      <p:bldP spid="711710" grpId="0" animBg="1"/>
      <p:bldP spid="711711"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1"/>
          <p:cNvSpPr>
            <a:spLocks noGrp="1" noChangeArrowheads="1"/>
          </p:cNvSpPr>
          <p:nvPr>
            <p:ph type="title" idx="4294967295"/>
          </p:nvPr>
        </p:nvSpPr>
        <p:spPr>
          <a:xfrm>
            <a:off x="522288" y="44450"/>
            <a:ext cx="7431087" cy="684213"/>
          </a:xfrm>
        </p:spPr>
        <p:txBody>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a:t>链接器对符号的解析规则</a:t>
            </a:r>
          </a:p>
        </p:txBody>
      </p:sp>
      <p:sp>
        <p:nvSpPr>
          <p:cNvPr id="25602" name="Rectangle 2"/>
          <p:cNvSpPr>
            <a:spLocks noGrp="1" noChangeArrowheads="1"/>
          </p:cNvSpPr>
          <p:nvPr>
            <p:ph type="body" idx="4294967295"/>
          </p:nvPr>
        </p:nvSpPr>
        <p:spPr>
          <a:xfrm>
            <a:off x="385763" y="863600"/>
            <a:ext cx="8307387" cy="5540375"/>
          </a:xfrm>
        </p:spPr>
        <p:txBody>
          <a:bodyPr/>
          <a:lstStyle/>
          <a:p>
            <a:pPr>
              <a:lnSpc>
                <a:spcPct val="13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a:solidFill>
                  <a:srgbClr val="FF0000"/>
                </a:solidFill>
                <a:ea typeface="微软雅黑" pitchFamily="34" charset="-122"/>
              </a:rPr>
              <a:t>多重定义</a:t>
            </a:r>
            <a:r>
              <a:rPr lang="zh-CN" altLang="en-US">
                <a:ea typeface="微软雅黑" pitchFamily="34" charset="-122"/>
              </a:rPr>
              <a:t>符号的处理规则</a:t>
            </a:r>
            <a:endParaRPr lang="en-GB" altLang="zh-CN">
              <a:latin typeface="微软雅黑" pitchFamily="34" charset="-122"/>
              <a:ea typeface="微软雅黑" pitchFamily="34" charset="-122"/>
            </a:endParaRPr>
          </a:p>
          <a:p>
            <a:pPr>
              <a:lnSpc>
                <a:spcPct val="13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300">
                <a:latin typeface="微软雅黑" pitchFamily="34" charset="-122"/>
                <a:ea typeface="微软雅黑" pitchFamily="34" charset="-122"/>
              </a:rPr>
              <a:t>    </a:t>
            </a:r>
            <a:r>
              <a:rPr lang="en-GB" altLang="zh-CN" sz="2300">
                <a:solidFill>
                  <a:srgbClr val="CC3300"/>
                </a:solidFill>
                <a:latin typeface="微软雅黑" pitchFamily="34" charset="-122"/>
                <a:ea typeface="微软雅黑" pitchFamily="34" charset="-122"/>
              </a:rPr>
              <a:t>Rule 1: </a:t>
            </a:r>
            <a:r>
              <a:rPr lang="zh-CN" altLang="en-GB" sz="2300">
                <a:solidFill>
                  <a:srgbClr val="CC3300"/>
                </a:solidFill>
                <a:latin typeface="微软雅黑" pitchFamily="34" charset="-122"/>
                <a:ea typeface="微软雅黑" pitchFamily="34" charset="-122"/>
              </a:rPr>
              <a:t>强符号不能多次定义</a:t>
            </a:r>
          </a:p>
          <a:p>
            <a:pPr lvl="1">
              <a:lnSpc>
                <a:spcPct val="13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300">
                <a:latin typeface="微软雅黑" pitchFamily="34" charset="-122"/>
                <a:ea typeface="微软雅黑" pitchFamily="34" charset="-122"/>
              </a:rPr>
              <a:t>强符号只能被定义一次，否则链接错误</a:t>
            </a:r>
            <a:endParaRPr lang="en-GB" altLang="zh-CN" sz="2300">
              <a:latin typeface="微软雅黑" pitchFamily="34" charset="-122"/>
              <a:ea typeface="微软雅黑" pitchFamily="34" charset="-122"/>
            </a:endParaRPr>
          </a:p>
          <a:p>
            <a:pPr>
              <a:lnSpc>
                <a:spcPct val="13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300">
                <a:latin typeface="微软雅黑" pitchFamily="34" charset="-122"/>
                <a:ea typeface="微软雅黑" pitchFamily="34" charset="-122"/>
              </a:rPr>
              <a:t>    </a:t>
            </a:r>
            <a:r>
              <a:rPr lang="en-GB" altLang="zh-CN" sz="2300">
                <a:solidFill>
                  <a:srgbClr val="CC3300"/>
                </a:solidFill>
                <a:latin typeface="微软雅黑" pitchFamily="34" charset="-122"/>
                <a:ea typeface="微软雅黑" pitchFamily="34" charset="-122"/>
              </a:rPr>
              <a:t>Rule 2: </a:t>
            </a:r>
            <a:r>
              <a:rPr lang="zh-CN" altLang="en-GB" sz="2300">
                <a:solidFill>
                  <a:srgbClr val="CC3300"/>
                </a:solidFill>
                <a:latin typeface="微软雅黑" pitchFamily="34" charset="-122"/>
                <a:ea typeface="微软雅黑" pitchFamily="34" charset="-122"/>
              </a:rPr>
              <a:t>若一个符号被定义为一次强符号和多次弱符号，则按强定义为准</a:t>
            </a:r>
          </a:p>
          <a:p>
            <a:pPr lvl="1">
              <a:lnSpc>
                <a:spcPct val="13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300">
                <a:latin typeface="微软雅黑" pitchFamily="34" charset="-122"/>
                <a:ea typeface="微软雅黑" pitchFamily="34" charset="-122"/>
              </a:rPr>
              <a:t>对弱符号的引用被解析为其强定义符号</a:t>
            </a:r>
            <a:endParaRPr lang="en-GB" altLang="zh-CN" sz="2300">
              <a:latin typeface="微软雅黑" pitchFamily="34" charset="-122"/>
              <a:ea typeface="微软雅黑" pitchFamily="34" charset="-122"/>
            </a:endParaRPr>
          </a:p>
          <a:p>
            <a:pPr>
              <a:lnSpc>
                <a:spcPct val="13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300">
                <a:latin typeface="微软雅黑" pitchFamily="34" charset="-122"/>
                <a:ea typeface="微软雅黑" pitchFamily="34" charset="-122"/>
              </a:rPr>
              <a:t>    </a:t>
            </a:r>
            <a:r>
              <a:rPr lang="en-GB" altLang="zh-CN" sz="2300">
                <a:solidFill>
                  <a:srgbClr val="CC3300"/>
                </a:solidFill>
                <a:latin typeface="微软雅黑" pitchFamily="34" charset="-122"/>
                <a:ea typeface="微软雅黑" pitchFamily="34" charset="-122"/>
              </a:rPr>
              <a:t>Rule 3: </a:t>
            </a:r>
            <a:r>
              <a:rPr lang="zh-CN" altLang="en-GB" sz="2300">
                <a:solidFill>
                  <a:srgbClr val="CC3300"/>
                </a:solidFill>
                <a:latin typeface="微软雅黑" pitchFamily="34" charset="-122"/>
                <a:ea typeface="微软雅黑" pitchFamily="34" charset="-122"/>
              </a:rPr>
              <a:t>若有多个弱符号定义，则任选其中一个</a:t>
            </a:r>
          </a:p>
          <a:p>
            <a:pPr lvl="1">
              <a:lnSpc>
                <a:spcPct val="13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300">
                <a:latin typeface="微软雅黑" pitchFamily="34" charset="-122"/>
                <a:ea typeface="微软雅黑" pitchFamily="34" charset="-122"/>
              </a:rPr>
              <a:t>使用命令 </a:t>
            </a:r>
            <a:r>
              <a:rPr lang="en-GB" altLang="zh-CN" sz="2300">
                <a:latin typeface="微软雅黑" pitchFamily="34" charset="-122"/>
                <a:ea typeface="微软雅黑" pitchFamily="34" charset="-122"/>
              </a:rPr>
              <a:t>gcc –fno-common</a:t>
            </a:r>
            <a:r>
              <a:rPr lang="zh-CN" altLang="en-GB" sz="2300">
                <a:latin typeface="微软雅黑" pitchFamily="34" charset="-122"/>
                <a:ea typeface="微软雅黑" pitchFamily="34" charset="-122"/>
              </a:rPr>
              <a:t>链接时，会告诉链接器在遇到多个弱定义的全局符号时输出一条警告信息。</a:t>
            </a:r>
            <a:r>
              <a:rPr lang="en-GB" altLang="zh-CN" sz="2200">
                <a:latin typeface="微软雅黑" pitchFamily="34" charset="-122"/>
                <a:ea typeface="微软雅黑" pitchFamily="34" charset="-122"/>
              </a:rPr>
              <a:t>	</a:t>
            </a:r>
          </a:p>
        </p:txBody>
      </p:sp>
      <p:sp>
        <p:nvSpPr>
          <p:cNvPr id="635909" name="Text Box 5"/>
          <p:cNvSpPr txBox="1">
            <a:spLocks noChangeArrowheads="1"/>
          </p:cNvSpPr>
          <p:nvPr/>
        </p:nvSpPr>
        <p:spPr bwMode="auto">
          <a:xfrm>
            <a:off x="333375" y="5761038"/>
            <a:ext cx="8304213" cy="427037"/>
          </a:xfrm>
          <a:prstGeom prst="rect">
            <a:avLst/>
          </a:prstGeom>
          <a:noFill/>
          <a:ln w="9525">
            <a:noFill/>
            <a:miter lim="800000"/>
            <a:headEnd/>
            <a:tailEnd/>
          </a:ln>
          <a:effectLst/>
        </p:spPr>
        <p:txBody>
          <a:bodyPr>
            <a:spAutoFit/>
          </a:bodyPr>
          <a:lstStyle/>
          <a:p>
            <a:pPr fontAlgn="base">
              <a:spcBef>
                <a:spcPct val="50000"/>
              </a:spcBef>
              <a:spcAft>
                <a:spcPct val="0"/>
              </a:spcAft>
            </a:pPr>
            <a:r>
              <a:rPr lang="zh-CN" altLang="en-US" sz="2200" b="1">
                <a:solidFill>
                  <a:srgbClr val="000000"/>
                </a:solidFill>
                <a:ea typeface="微软雅黑" pitchFamily="34" charset="-122"/>
              </a:rPr>
              <a:t>符号解析时只能有一个确定的定义（即每个符号仅占一处存储空间）</a:t>
            </a:r>
          </a:p>
        </p:txBody>
      </p:sp>
    </p:spTree>
    <p:extLst>
      <p:ext uri="{BB962C8B-B14F-4D97-AF65-F5344CB8AC3E}">
        <p14:creationId xmlns:p14="http://schemas.microsoft.com/office/powerpoint/2010/main" val="308351165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602">
                                            <p:txEl>
                                              <p:pRg st="1" end="1"/>
                                            </p:txEl>
                                          </p:spTgt>
                                        </p:tgtEl>
                                        <p:attrNameLst>
                                          <p:attrName>style.visibility</p:attrName>
                                        </p:attrNameLst>
                                      </p:cBhvr>
                                      <p:to>
                                        <p:strVal val="visible"/>
                                      </p:to>
                                    </p:set>
                                    <p:animEffect transition="in" filter="blinds(horizontal)">
                                      <p:cBhvr>
                                        <p:cTn id="7" dur="500"/>
                                        <p:tgtEl>
                                          <p:spTgt spid="25602">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5602">
                                            <p:txEl>
                                              <p:pRg st="2" end="2"/>
                                            </p:txEl>
                                          </p:spTgt>
                                        </p:tgtEl>
                                        <p:attrNameLst>
                                          <p:attrName>style.visibility</p:attrName>
                                        </p:attrNameLst>
                                      </p:cBhvr>
                                      <p:to>
                                        <p:strVal val="visible"/>
                                      </p:to>
                                    </p:set>
                                    <p:animEffect transition="in" filter="blinds(horizontal)">
                                      <p:cBhvr>
                                        <p:cTn id="10" dur="500"/>
                                        <p:tgtEl>
                                          <p:spTgt spid="2560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0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60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602">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60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35909"/>
                                        </p:tgtEl>
                                        <p:attrNameLst>
                                          <p:attrName>style.visibility</p:attrName>
                                        </p:attrNameLst>
                                      </p:cBhvr>
                                      <p:to>
                                        <p:strVal val="visible"/>
                                      </p:to>
                                    </p:set>
                                    <p:animEffect transition="in" filter="blinds(horizontal)">
                                      <p:cBhvr>
                                        <p:cTn id="27" dur="500"/>
                                        <p:tgtEl>
                                          <p:spTgt spid="6359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909"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1"/>
          <p:cNvSpPr>
            <a:spLocks noGrp="1" noChangeArrowheads="1"/>
          </p:cNvSpPr>
          <p:nvPr>
            <p:ph type="title" idx="4294967295"/>
          </p:nvPr>
        </p:nvSpPr>
        <p:spPr>
          <a:xfrm>
            <a:off x="206375" y="53975"/>
            <a:ext cx="8716963" cy="669925"/>
          </a:xfrm>
        </p:spPr>
        <p:txBody>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a:t>静态共享库</a:t>
            </a:r>
          </a:p>
        </p:txBody>
      </p:sp>
      <p:sp>
        <p:nvSpPr>
          <p:cNvPr id="649219" name="Rectangle 2"/>
          <p:cNvSpPr>
            <a:spLocks noGrp="1" noChangeArrowheads="1"/>
          </p:cNvSpPr>
          <p:nvPr>
            <p:ph type="body" idx="4294967295"/>
          </p:nvPr>
        </p:nvSpPr>
        <p:spPr>
          <a:xfrm>
            <a:off x="284163" y="1084263"/>
            <a:ext cx="8415337" cy="4767262"/>
          </a:xfrm>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dirty="0">
                <a:solidFill>
                  <a:srgbClr val="990000"/>
                </a:solidFill>
                <a:latin typeface="微软雅黑" pitchFamily="34" charset="-122"/>
                <a:ea typeface="微软雅黑" pitchFamily="34" charset="-122"/>
              </a:rPr>
              <a:t>静态库 </a:t>
            </a:r>
            <a:r>
              <a:rPr lang="en-GB" altLang="zh-CN" dirty="0">
                <a:latin typeface="微软雅黑" pitchFamily="34" charset="-122"/>
                <a:ea typeface="微软雅黑" pitchFamily="34" charset="-122"/>
              </a:rPr>
              <a:t>(.a </a:t>
            </a:r>
            <a:r>
              <a:rPr lang="en-GB" altLang="zh-CN" dirty="0">
                <a:solidFill>
                  <a:srgbClr val="000004"/>
                </a:solidFill>
                <a:latin typeface="微软雅黑" pitchFamily="34" charset="-122"/>
                <a:ea typeface="微软雅黑" pitchFamily="34" charset="-122"/>
              </a:rPr>
              <a:t>archive files</a:t>
            </a:r>
            <a:r>
              <a:rPr lang="en-GB" altLang="zh-CN" dirty="0">
                <a:latin typeface="微软雅黑" pitchFamily="34" charset="-122"/>
                <a:ea typeface="微软雅黑" pitchFamily="34" charset="-122"/>
              </a:rPr>
              <a:t>)</a:t>
            </a:r>
          </a:p>
          <a:p>
            <a:pPr lvl="1">
              <a:spcBef>
                <a:spcPct val="400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400" dirty="0">
                <a:latin typeface="微软雅黑" pitchFamily="34" charset="-122"/>
                <a:ea typeface="微软雅黑" pitchFamily="34" charset="-122"/>
              </a:rPr>
              <a:t>将所有相关的目标模块（</a:t>
            </a:r>
            <a:r>
              <a:rPr lang="en-GB" altLang="zh-CN" sz="2400" dirty="0">
                <a:latin typeface="微软雅黑" pitchFamily="34" charset="-122"/>
                <a:ea typeface="微软雅黑" pitchFamily="34" charset="-122"/>
              </a:rPr>
              <a:t>.o</a:t>
            </a:r>
            <a:r>
              <a:rPr lang="zh-CN" altLang="en-GB" sz="2400" dirty="0">
                <a:latin typeface="微软雅黑" pitchFamily="34" charset="-122"/>
                <a:ea typeface="微软雅黑" pitchFamily="34" charset="-122"/>
              </a:rPr>
              <a:t>）打包为一个单独的库文件（</a:t>
            </a:r>
            <a:r>
              <a:rPr lang="en-GB" altLang="zh-CN" sz="2400" dirty="0">
                <a:latin typeface="微软雅黑" pitchFamily="34" charset="-122"/>
                <a:ea typeface="微软雅黑" pitchFamily="34" charset="-122"/>
              </a:rPr>
              <a:t>.a</a:t>
            </a:r>
            <a:r>
              <a:rPr lang="zh-CN" altLang="en-GB" sz="2400" dirty="0">
                <a:latin typeface="微软雅黑" pitchFamily="34" charset="-122"/>
                <a:ea typeface="微软雅黑" pitchFamily="34" charset="-122"/>
              </a:rPr>
              <a:t>），称为</a:t>
            </a:r>
            <a:r>
              <a:rPr lang="zh-CN" altLang="en-GB" sz="2400" dirty="0">
                <a:solidFill>
                  <a:srgbClr val="CC3300"/>
                </a:solidFill>
                <a:latin typeface="微软雅黑" pitchFamily="34" charset="-122"/>
                <a:ea typeface="微软雅黑" pitchFamily="34" charset="-122"/>
              </a:rPr>
              <a:t>静态库文件</a:t>
            </a:r>
            <a:r>
              <a:rPr lang="zh-CN" altLang="en-GB" sz="2400" dirty="0">
                <a:latin typeface="微软雅黑" pitchFamily="34" charset="-122"/>
                <a:ea typeface="微软雅黑" pitchFamily="34" charset="-122"/>
              </a:rPr>
              <a:t> ，也称</a:t>
            </a:r>
            <a:r>
              <a:rPr lang="zh-CN" altLang="en-GB" sz="2400" dirty="0">
                <a:solidFill>
                  <a:srgbClr val="CC3300"/>
                </a:solidFill>
                <a:latin typeface="微软雅黑" pitchFamily="34" charset="-122"/>
                <a:ea typeface="微软雅黑" pitchFamily="34" charset="-122"/>
              </a:rPr>
              <a:t>存档文件</a:t>
            </a:r>
            <a:r>
              <a:rPr lang="zh-CN" altLang="en-GB" sz="2400" dirty="0">
                <a:latin typeface="微软雅黑" pitchFamily="34" charset="-122"/>
                <a:ea typeface="微软雅黑" pitchFamily="34" charset="-122"/>
              </a:rPr>
              <a:t>（</a:t>
            </a:r>
            <a:r>
              <a:rPr lang="en-GB" altLang="zh-CN" sz="2400" dirty="0">
                <a:latin typeface="微软雅黑" pitchFamily="34" charset="-122"/>
                <a:ea typeface="微软雅黑" pitchFamily="34" charset="-122"/>
              </a:rPr>
              <a:t>archive</a:t>
            </a:r>
            <a:r>
              <a:rPr lang="zh-CN" altLang="en-GB" sz="2400" dirty="0">
                <a:latin typeface="微软雅黑" pitchFamily="34" charset="-122"/>
                <a:ea typeface="微软雅黑" pitchFamily="34" charset="-122"/>
              </a:rPr>
              <a:t>）</a:t>
            </a:r>
            <a:endParaRPr lang="en-GB" altLang="zh-CN" sz="2400" dirty="0">
              <a:latin typeface="微软雅黑" pitchFamily="34" charset="-122"/>
              <a:ea typeface="微软雅黑" pitchFamily="34" charset="-122"/>
            </a:endParaRPr>
          </a:p>
          <a:p>
            <a:pPr lvl="1">
              <a:spcBef>
                <a:spcPct val="400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400" dirty="0">
                <a:latin typeface="微软雅黑" pitchFamily="34" charset="-122"/>
                <a:ea typeface="微软雅黑" pitchFamily="34" charset="-122"/>
              </a:rPr>
              <a:t>增强链接器功能，使其能通过查找一个或多个库文件中的符号来解析符号</a:t>
            </a:r>
          </a:p>
          <a:p>
            <a:pPr lvl="1">
              <a:spcBef>
                <a:spcPct val="400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400" dirty="0">
                <a:latin typeface="微软雅黑" pitchFamily="34" charset="-122"/>
                <a:ea typeface="微软雅黑" pitchFamily="34" charset="-122"/>
              </a:rPr>
              <a:t>在构建可执行文件时只需指定库文件名，链接器会自动到库中寻找那些应用程序用到的目标模块，并且只</a:t>
            </a:r>
            <a:r>
              <a:rPr lang="zh-CN" altLang="en-GB" sz="2400" dirty="0">
                <a:solidFill>
                  <a:srgbClr val="CC3300"/>
                </a:solidFill>
                <a:latin typeface="微软雅黑" pitchFamily="34" charset="-122"/>
                <a:ea typeface="微软雅黑" pitchFamily="34" charset="-122"/>
              </a:rPr>
              <a:t>把用到的模块从库中拷贝出来</a:t>
            </a:r>
          </a:p>
          <a:p>
            <a:pPr lvl="1">
              <a:spcBef>
                <a:spcPct val="400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400" dirty="0">
                <a:solidFill>
                  <a:srgbClr val="FF0000"/>
                </a:solidFill>
                <a:latin typeface="微软雅黑" pitchFamily="34" charset="-122"/>
                <a:ea typeface="微软雅黑" pitchFamily="34" charset="-122"/>
              </a:rPr>
              <a:t>在</a:t>
            </a:r>
            <a:r>
              <a:rPr lang="en-GB" altLang="zh-CN" sz="2400" dirty="0" err="1">
                <a:solidFill>
                  <a:srgbClr val="FF0000"/>
                </a:solidFill>
                <a:latin typeface="微软雅黑" pitchFamily="34" charset="-122"/>
                <a:ea typeface="微软雅黑" pitchFamily="34" charset="-122"/>
              </a:rPr>
              <a:t>gcc</a:t>
            </a:r>
            <a:r>
              <a:rPr lang="zh-CN" altLang="en-GB" sz="2400" dirty="0">
                <a:solidFill>
                  <a:srgbClr val="FF0000"/>
                </a:solidFill>
                <a:latin typeface="微软雅黑" pitchFamily="34" charset="-122"/>
                <a:ea typeface="微软雅黑" pitchFamily="34" charset="-122"/>
              </a:rPr>
              <a:t>命令行中无需明显指定</a:t>
            </a:r>
            <a:r>
              <a:rPr lang="en-GB" altLang="zh-CN" sz="2400" dirty="0">
                <a:solidFill>
                  <a:srgbClr val="FF0000"/>
                </a:solidFill>
                <a:latin typeface="微软雅黑" pitchFamily="34" charset="-122"/>
                <a:ea typeface="微软雅黑" pitchFamily="34" charset="-122"/>
              </a:rPr>
              <a:t>C</a:t>
            </a:r>
            <a:r>
              <a:rPr lang="zh-CN" altLang="en-GB" sz="2400" dirty="0">
                <a:solidFill>
                  <a:srgbClr val="FF0000"/>
                </a:solidFill>
                <a:latin typeface="微软雅黑" pitchFamily="34" charset="-122"/>
                <a:ea typeface="微软雅黑" pitchFamily="34" charset="-122"/>
              </a:rPr>
              <a:t>标准库</a:t>
            </a:r>
            <a:r>
              <a:rPr lang="en-GB" altLang="zh-CN" sz="2400" dirty="0" err="1">
                <a:solidFill>
                  <a:srgbClr val="FF0000"/>
                </a:solidFill>
                <a:latin typeface="微软雅黑" pitchFamily="34" charset="-122"/>
                <a:ea typeface="微软雅黑" pitchFamily="34" charset="-122"/>
              </a:rPr>
              <a:t>libc.a</a:t>
            </a:r>
            <a:r>
              <a:rPr lang="en-GB" altLang="zh-CN" sz="2400" dirty="0">
                <a:solidFill>
                  <a:srgbClr val="FF0000"/>
                </a:solidFill>
                <a:latin typeface="微软雅黑" pitchFamily="34" charset="-122"/>
                <a:ea typeface="微软雅黑" pitchFamily="34" charset="-122"/>
              </a:rPr>
              <a:t>(</a:t>
            </a:r>
            <a:r>
              <a:rPr lang="zh-CN" altLang="en-GB" sz="2400" dirty="0">
                <a:solidFill>
                  <a:srgbClr val="FF0000"/>
                </a:solidFill>
                <a:latin typeface="微软雅黑" pitchFamily="34" charset="-122"/>
                <a:ea typeface="微软雅黑" pitchFamily="34" charset="-122"/>
              </a:rPr>
              <a:t>默认库</a:t>
            </a:r>
            <a:r>
              <a:rPr lang="en-GB" altLang="zh-CN" sz="2400" dirty="0">
                <a:solidFill>
                  <a:srgbClr val="FF0000"/>
                </a:solidFill>
                <a:latin typeface="微软雅黑" pitchFamily="34" charset="-122"/>
                <a:ea typeface="微软雅黑" pitchFamily="34" charset="-122"/>
              </a:rPr>
              <a:t>)</a:t>
            </a:r>
            <a:endParaRPr lang="zh-CN" altLang="en-GB" sz="2400"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3377439752"/>
      </p:ext>
    </p:extLst>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1"/>
          <p:cNvSpPr>
            <a:spLocks noGrp="1" noChangeArrowheads="1"/>
          </p:cNvSpPr>
          <p:nvPr>
            <p:ph type="title" idx="4294967295"/>
          </p:nvPr>
        </p:nvSpPr>
        <p:spPr>
          <a:xfrm>
            <a:off x="341313" y="25400"/>
            <a:ext cx="8716962" cy="696913"/>
          </a:xfrm>
        </p:spPr>
        <p:txBody>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a:t>静态库的创建</a:t>
            </a:r>
          </a:p>
        </p:txBody>
      </p:sp>
      <p:sp>
        <p:nvSpPr>
          <p:cNvPr id="651267" name="Line 2"/>
          <p:cNvSpPr>
            <a:spLocks noChangeShapeType="1"/>
          </p:cNvSpPr>
          <p:nvPr/>
        </p:nvSpPr>
        <p:spPr bwMode="auto">
          <a:xfrm>
            <a:off x="1295400" y="1376363"/>
            <a:ext cx="1588" cy="381000"/>
          </a:xfrm>
          <a:prstGeom prst="line">
            <a:avLst/>
          </a:prstGeom>
          <a:noFill/>
          <a:ln w="28440">
            <a:solidFill>
              <a:srgbClr val="000066"/>
            </a:solidFill>
            <a:miter lim="800000"/>
            <a:headEnd/>
            <a:tailEnd type="triangle" w="med" len="med"/>
          </a:ln>
        </p:spPr>
        <p:txBody>
          <a:bodyPr/>
          <a:lstStyle/>
          <a:p>
            <a:pPr fontAlgn="base">
              <a:spcBef>
                <a:spcPct val="0"/>
              </a:spcBef>
              <a:spcAft>
                <a:spcPct val="0"/>
              </a:spcAft>
            </a:pPr>
            <a:endParaRPr lang="zh-CN" altLang="en-US">
              <a:solidFill>
                <a:srgbClr val="000000"/>
              </a:solidFill>
            </a:endParaRPr>
          </a:p>
        </p:txBody>
      </p:sp>
      <p:sp>
        <p:nvSpPr>
          <p:cNvPr id="651268" name="Rectangle 3"/>
          <p:cNvSpPr>
            <a:spLocks noChangeArrowheads="1"/>
          </p:cNvSpPr>
          <p:nvPr/>
        </p:nvSpPr>
        <p:spPr bwMode="auto">
          <a:xfrm>
            <a:off x="349250" y="1738313"/>
            <a:ext cx="1747838" cy="714375"/>
          </a:xfrm>
          <a:prstGeom prst="rect">
            <a:avLst/>
          </a:prstGeom>
          <a:solidFill>
            <a:srgbClr val="DEDFF5"/>
          </a:solidFill>
          <a:ln w="28448">
            <a:solidFill>
              <a:schemeClr val="tx1"/>
            </a:solidFill>
            <a:miter lim="800000"/>
            <a:headEnd/>
            <a:tailEnd/>
          </a:ln>
        </p:spPr>
        <p:txBody>
          <a:bodyPr lIns="18000" tIns="44280" rIns="18000" bIns="44280">
            <a:spAutoFit/>
          </a:bodyPr>
          <a:lstStyle/>
          <a:p>
            <a:pPr algn="ctr" eaLnBrk="0" fontAlgn="base" hangingPunct="0">
              <a:lnSpc>
                <a:spcPct val="98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solidFill>
                  <a:srgbClr val="000000"/>
                </a:solidFill>
                <a:latin typeface="微软雅黑" pitchFamily="34" charset="-122"/>
                <a:ea typeface="微软雅黑" pitchFamily="34" charset="-122"/>
                <a:cs typeface="msgothic"/>
              </a:rPr>
              <a:t>转换</a:t>
            </a:r>
          </a:p>
          <a:p>
            <a:pPr algn="ctr" eaLnBrk="0" fontAlgn="base" hangingPunct="0">
              <a:lnSpc>
                <a:spcPct val="98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a:solidFill>
                  <a:srgbClr val="000000"/>
                </a:solidFill>
                <a:latin typeface="微软雅黑" pitchFamily="34" charset="-122"/>
                <a:ea typeface="微软雅黑" pitchFamily="34" charset="-122"/>
                <a:cs typeface="msgothic"/>
              </a:rPr>
              <a:t>(cpp,cc1,as)</a:t>
            </a:r>
            <a:endParaRPr lang="en-GB" altLang="zh-CN" sz="2000" b="1">
              <a:solidFill>
                <a:srgbClr val="000000"/>
              </a:solidFill>
              <a:latin typeface="微软雅黑" pitchFamily="34" charset="-122"/>
              <a:ea typeface="微软雅黑" pitchFamily="34" charset="-122"/>
              <a:cs typeface="msgothic"/>
            </a:endParaRPr>
          </a:p>
        </p:txBody>
      </p:sp>
      <p:sp>
        <p:nvSpPr>
          <p:cNvPr id="651269" name="Text Box 4"/>
          <p:cNvSpPr txBox="1">
            <a:spLocks noChangeArrowheads="1"/>
          </p:cNvSpPr>
          <p:nvPr/>
        </p:nvSpPr>
        <p:spPr bwMode="auto">
          <a:xfrm>
            <a:off x="771525" y="1071563"/>
            <a:ext cx="877888" cy="377825"/>
          </a:xfrm>
          <a:prstGeom prst="rect">
            <a:avLst/>
          </a:prstGeom>
          <a:noFill/>
          <a:ln w="9525">
            <a:noFill/>
            <a:round/>
            <a:headEnd/>
            <a:tailEnd/>
          </a:ln>
        </p:spPr>
        <p:txBody>
          <a:bodyPr wrap="none" lIns="90000" tIns="46800" rIns="90000" bIns="46800">
            <a:spAutoFit/>
          </a:bodyPr>
          <a:lstStyle/>
          <a:p>
            <a:pPr eaLnBrk="0" fontAlgn="base" hangingPunct="0">
              <a:lnSpc>
                <a:spcPct val="94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000000"/>
                </a:solidFill>
                <a:latin typeface="微软雅黑" pitchFamily="34" charset="-122"/>
                <a:ea typeface="微软雅黑" pitchFamily="34" charset="-122"/>
                <a:cs typeface="msgothic"/>
              </a:rPr>
              <a:t>atoi.c</a:t>
            </a:r>
          </a:p>
        </p:txBody>
      </p:sp>
      <p:sp>
        <p:nvSpPr>
          <p:cNvPr id="651270" name="Text Box 5"/>
          <p:cNvSpPr txBox="1">
            <a:spLocks noChangeArrowheads="1"/>
          </p:cNvSpPr>
          <p:nvPr/>
        </p:nvSpPr>
        <p:spPr bwMode="auto">
          <a:xfrm>
            <a:off x="955675" y="2871788"/>
            <a:ext cx="912813" cy="377825"/>
          </a:xfrm>
          <a:prstGeom prst="rect">
            <a:avLst/>
          </a:prstGeom>
          <a:noFill/>
          <a:ln w="9525">
            <a:noFill/>
            <a:round/>
            <a:headEnd/>
            <a:tailEnd/>
          </a:ln>
        </p:spPr>
        <p:txBody>
          <a:bodyPr wrap="none" lIns="90000" tIns="46800" rIns="90000" bIns="46800">
            <a:spAutoFit/>
          </a:bodyPr>
          <a:lstStyle/>
          <a:p>
            <a:pPr eaLnBrk="0" fontAlgn="base" hangingPunct="0">
              <a:lnSpc>
                <a:spcPct val="94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000000"/>
                </a:solidFill>
                <a:latin typeface="微软雅黑" pitchFamily="34" charset="-122"/>
                <a:ea typeface="微软雅黑" pitchFamily="34" charset="-122"/>
                <a:cs typeface="msgothic"/>
              </a:rPr>
              <a:t>atoi.o</a:t>
            </a:r>
          </a:p>
        </p:txBody>
      </p:sp>
      <p:sp>
        <p:nvSpPr>
          <p:cNvPr id="29702" name="Rectangle 6"/>
          <p:cNvSpPr>
            <a:spLocks noChangeArrowheads="1"/>
          </p:cNvSpPr>
          <p:nvPr/>
        </p:nvSpPr>
        <p:spPr bwMode="auto">
          <a:xfrm>
            <a:off x="2198688" y="1746250"/>
            <a:ext cx="1749425" cy="714375"/>
          </a:xfrm>
          <a:prstGeom prst="rect">
            <a:avLst/>
          </a:prstGeom>
          <a:solidFill>
            <a:schemeClr val="accent2">
              <a:lumMod val="20000"/>
              <a:lumOff val="80000"/>
            </a:schemeClr>
          </a:solidFill>
          <a:ln w="28440">
            <a:solidFill>
              <a:schemeClr val="tx1"/>
            </a:solidFill>
            <a:miter lim="800000"/>
            <a:headEnd/>
            <a:tailEnd/>
          </a:ln>
          <a:effectLst/>
        </p:spPr>
        <p:txBody>
          <a:bodyPr lIns="90360" tIns="44280" rIns="90360" bIns="44280">
            <a:spAutoFit/>
          </a:bodyPr>
          <a:lstStyle/>
          <a:p>
            <a:pPr algn="ctr" eaLnBrk="0" fontAlgn="base" hangingPunct="0">
              <a:lnSpc>
                <a:spcPct val="98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solidFill>
                  <a:srgbClr val="000000"/>
                </a:solidFill>
                <a:latin typeface="微软雅黑" pitchFamily="34" charset="-122"/>
                <a:ea typeface="微软雅黑" pitchFamily="34" charset="-122"/>
                <a:cs typeface="msgothic"/>
              </a:rPr>
              <a:t>转换</a:t>
            </a:r>
          </a:p>
          <a:p>
            <a:pPr algn="ctr" eaLnBrk="0" fontAlgn="base" hangingPunct="0">
              <a:lnSpc>
                <a:spcPct val="98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000000"/>
                </a:solidFill>
                <a:latin typeface="微软雅黑" pitchFamily="34" charset="-122"/>
                <a:ea typeface="微软雅黑" pitchFamily="34" charset="-122"/>
                <a:cs typeface="msgothic"/>
              </a:rPr>
              <a:t>(cpp,cc1,as)</a:t>
            </a:r>
            <a:endParaRPr lang="zh-CN" altLang="en-GB" sz="2000" b="1">
              <a:solidFill>
                <a:srgbClr val="000000"/>
              </a:solidFill>
              <a:latin typeface="微软雅黑" pitchFamily="34" charset="-122"/>
              <a:ea typeface="微软雅黑" pitchFamily="34" charset="-122"/>
              <a:cs typeface="msgothic"/>
            </a:endParaRPr>
          </a:p>
        </p:txBody>
      </p:sp>
      <p:sp>
        <p:nvSpPr>
          <p:cNvPr id="651272" name="Text Box 7"/>
          <p:cNvSpPr txBox="1">
            <a:spLocks noChangeArrowheads="1"/>
          </p:cNvSpPr>
          <p:nvPr/>
        </p:nvSpPr>
        <p:spPr bwMode="auto">
          <a:xfrm>
            <a:off x="2297113" y="1071563"/>
            <a:ext cx="1111250" cy="377825"/>
          </a:xfrm>
          <a:prstGeom prst="rect">
            <a:avLst/>
          </a:prstGeom>
          <a:noFill/>
          <a:ln w="9525">
            <a:noFill/>
            <a:round/>
            <a:headEnd/>
            <a:tailEnd/>
          </a:ln>
        </p:spPr>
        <p:txBody>
          <a:bodyPr wrap="none" lIns="90000" tIns="46800" rIns="90000" bIns="46800">
            <a:spAutoFit/>
          </a:bodyPr>
          <a:lstStyle/>
          <a:p>
            <a:pPr eaLnBrk="0" fontAlgn="base" hangingPunct="0">
              <a:lnSpc>
                <a:spcPct val="94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000000"/>
                </a:solidFill>
                <a:latin typeface="微软雅黑" pitchFamily="34" charset="-122"/>
                <a:ea typeface="微软雅黑" pitchFamily="34" charset="-122"/>
                <a:cs typeface="msgothic"/>
              </a:rPr>
              <a:t>printf.c</a:t>
            </a:r>
          </a:p>
        </p:txBody>
      </p:sp>
      <p:sp>
        <p:nvSpPr>
          <p:cNvPr id="651273" name="Text Box 8"/>
          <p:cNvSpPr txBox="1">
            <a:spLocks noChangeArrowheads="1"/>
          </p:cNvSpPr>
          <p:nvPr/>
        </p:nvSpPr>
        <p:spPr bwMode="auto">
          <a:xfrm>
            <a:off x="2316163" y="2871788"/>
            <a:ext cx="1146175" cy="377825"/>
          </a:xfrm>
          <a:prstGeom prst="rect">
            <a:avLst/>
          </a:prstGeom>
          <a:noFill/>
          <a:ln w="9525">
            <a:noFill/>
            <a:round/>
            <a:headEnd/>
            <a:tailEnd/>
          </a:ln>
        </p:spPr>
        <p:txBody>
          <a:bodyPr wrap="none" lIns="90000" tIns="46800" rIns="90000" bIns="46800">
            <a:spAutoFit/>
          </a:bodyPr>
          <a:lstStyle/>
          <a:p>
            <a:pPr eaLnBrk="0" fontAlgn="base" hangingPunct="0">
              <a:lnSpc>
                <a:spcPct val="94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000000"/>
                </a:solidFill>
                <a:latin typeface="微软雅黑" pitchFamily="34" charset="-122"/>
                <a:ea typeface="微软雅黑" pitchFamily="34" charset="-122"/>
                <a:cs typeface="msgothic"/>
              </a:rPr>
              <a:t>printf.o</a:t>
            </a:r>
          </a:p>
        </p:txBody>
      </p:sp>
      <p:sp>
        <p:nvSpPr>
          <p:cNvPr id="651274" name="Line 9"/>
          <p:cNvSpPr>
            <a:spLocks noChangeShapeType="1"/>
          </p:cNvSpPr>
          <p:nvPr/>
        </p:nvSpPr>
        <p:spPr bwMode="auto">
          <a:xfrm>
            <a:off x="2971800" y="1376363"/>
            <a:ext cx="1588" cy="381000"/>
          </a:xfrm>
          <a:prstGeom prst="line">
            <a:avLst/>
          </a:prstGeom>
          <a:noFill/>
          <a:ln w="28440">
            <a:solidFill>
              <a:srgbClr val="000066"/>
            </a:solidFill>
            <a:miter lim="800000"/>
            <a:headEnd/>
            <a:tailEnd type="triangle" w="med" len="med"/>
          </a:ln>
        </p:spPr>
        <p:txBody>
          <a:bodyPr/>
          <a:lstStyle/>
          <a:p>
            <a:pPr fontAlgn="base">
              <a:spcBef>
                <a:spcPct val="0"/>
              </a:spcBef>
              <a:spcAft>
                <a:spcPct val="0"/>
              </a:spcAft>
            </a:pPr>
            <a:endParaRPr lang="zh-CN" altLang="en-US">
              <a:solidFill>
                <a:srgbClr val="000000"/>
              </a:solidFill>
            </a:endParaRPr>
          </a:p>
        </p:txBody>
      </p:sp>
      <p:sp>
        <p:nvSpPr>
          <p:cNvPr id="651275" name="Line 10"/>
          <p:cNvSpPr>
            <a:spLocks noChangeShapeType="1"/>
          </p:cNvSpPr>
          <p:nvPr/>
        </p:nvSpPr>
        <p:spPr bwMode="auto">
          <a:xfrm>
            <a:off x="1252538" y="2524125"/>
            <a:ext cx="1587" cy="381000"/>
          </a:xfrm>
          <a:prstGeom prst="line">
            <a:avLst/>
          </a:prstGeom>
          <a:noFill/>
          <a:ln w="28440">
            <a:solidFill>
              <a:srgbClr val="000066"/>
            </a:solidFill>
            <a:miter lim="800000"/>
            <a:headEnd/>
            <a:tailEnd type="triangle" w="med" len="med"/>
          </a:ln>
        </p:spPr>
        <p:txBody>
          <a:bodyPr/>
          <a:lstStyle/>
          <a:p>
            <a:pPr fontAlgn="base">
              <a:spcBef>
                <a:spcPct val="0"/>
              </a:spcBef>
              <a:spcAft>
                <a:spcPct val="0"/>
              </a:spcAft>
            </a:pPr>
            <a:endParaRPr lang="zh-CN" altLang="en-US">
              <a:solidFill>
                <a:srgbClr val="000000"/>
              </a:solidFill>
            </a:endParaRPr>
          </a:p>
        </p:txBody>
      </p:sp>
      <p:sp>
        <p:nvSpPr>
          <p:cNvPr id="651276" name="Line 11"/>
          <p:cNvSpPr>
            <a:spLocks noChangeShapeType="1"/>
          </p:cNvSpPr>
          <p:nvPr/>
        </p:nvSpPr>
        <p:spPr bwMode="auto">
          <a:xfrm>
            <a:off x="2957513" y="2524125"/>
            <a:ext cx="1587" cy="381000"/>
          </a:xfrm>
          <a:prstGeom prst="line">
            <a:avLst/>
          </a:prstGeom>
          <a:noFill/>
          <a:ln w="28440">
            <a:solidFill>
              <a:srgbClr val="000066"/>
            </a:solidFill>
            <a:miter lim="800000"/>
            <a:headEnd/>
            <a:tailEnd type="triangle" w="med" len="med"/>
          </a:ln>
        </p:spPr>
        <p:txBody>
          <a:bodyPr/>
          <a:lstStyle/>
          <a:p>
            <a:pPr fontAlgn="base">
              <a:spcBef>
                <a:spcPct val="0"/>
              </a:spcBef>
              <a:spcAft>
                <a:spcPct val="0"/>
              </a:spcAft>
            </a:pPr>
            <a:endParaRPr lang="zh-CN" altLang="en-US">
              <a:solidFill>
                <a:srgbClr val="000000"/>
              </a:solidFill>
            </a:endParaRPr>
          </a:p>
        </p:txBody>
      </p:sp>
      <p:sp>
        <p:nvSpPr>
          <p:cNvPr id="651277" name="Line 12"/>
          <p:cNvSpPr>
            <a:spLocks noChangeShapeType="1"/>
          </p:cNvSpPr>
          <p:nvPr/>
        </p:nvSpPr>
        <p:spPr bwMode="auto">
          <a:xfrm>
            <a:off x="2971800" y="3249613"/>
            <a:ext cx="1588" cy="471487"/>
          </a:xfrm>
          <a:prstGeom prst="line">
            <a:avLst/>
          </a:prstGeom>
          <a:noFill/>
          <a:ln w="28440">
            <a:solidFill>
              <a:srgbClr val="000066"/>
            </a:solidFill>
            <a:miter lim="800000"/>
            <a:headEnd/>
            <a:tailEnd type="triangle" w="med" len="med"/>
          </a:ln>
        </p:spPr>
        <p:txBody>
          <a:bodyPr/>
          <a:lstStyle/>
          <a:p>
            <a:pPr fontAlgn="base">
              <a:spcBef>
                <a:spcPct val="0"/>
              </a:spcBef>
              <a:spcAft>
                <a:spcPct val="0"/>
              </a:spcAft>
            </a:pPr>
            <a:endParaRPr lang="zh-CN" altLang="en-US">
              <a:solidFill>
                <a:srgbClr val="000000"/>
              </a:solidFill>
            </a:endParaRPr>
          </a:p>
        </p:txBody>
      </p:sp>
      <p:sp>
        <p:nvSpPr>
          <p:cNvPr id="651278" name="Text Box 13"/>
          <p:cNvSpPr txBox="1">
            <a:spLocks noChangeArrowheads="1"/>
          </p:cNvSpPr>
          <p:nvPr/>
        </p:nvSpPr>
        <p:spPr bwMode="auto">
          <a:xfrm>
            <a:off x="2511425" y="4559300"/>
            <a:ext cx="917575" cy="406400"/>
          </a:xfrm>
          <a:prstGeom prst="rect">
            <a:avLst/>
          </a:prstGeom>
          <a:noFill/>
          <a:ln w="9525">
            <a:noFill/>
            <a:round/>
            <a:headEnd/>
            <a:tailEnd/>
          </a:ln>
        </p:spPr>
        <p:txBody>
          <a:bodyPr wrap="none" lIns="90000" tIns="46800" rIns="90000" bIns="46800">
            <a:spAutoFit/>
          </a:bodyPr>
          <a:lstStyle/>
          <a:p>
            <a:pPr eaLnBrk="0" fontAlgn="base" hangingPunct="0">
              <a:lnSpc>
                <a:spcPct val="94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200" b="1">
                <a:solidFill>
                  <a:srgbClr val="FF0000"/>
                </a:solidFill>
                <a:latin typeface="微软雅黑" pitchFamily="34" charset="-122"/>
                <a:ea typeface="微软雅黑" pitchFamily="34" charset="-122"/>
                <a:cs typeface="msgothic"/>
              </a:rPr>
              <a:t>libc.a</a:t>
            </a:r>
          </a:p>
        </p:txBody>
      </p:sp>
      <p:sp>
        <p:nvSpPr>
          <p:cNvPr id="651279" name="Line 14"/>
          <p:cNvSpPr>
            <a:spLocks noChangeShapeType="1"/>
          </p:cNvSpPr>
          <p:nvPr/>
        </p:nvSpPr>
        <p:spPr bwMode="auto">
          <a:xfrm flipH="1">
            <a:off x="3884613" y="3187700"/>
            <a:ext cx="1298575" cy="457200"/>
          </a:xfrm>
          <a:prstGeom prst="line">
            <a:avLst/>
          </a:prstGeom>
          <a:noFill/>
          <a:ln w="28440">
            <a:solidFill>
              <a:srgbClr val="000066"/>
            </a:solidFill>
            <a:miter lim="800000"/>
            <a:headEnd/>
            <a:tailEnd type="triangle" w="med" len="med"/>
          </a:ln>
        </p:spPr>
        <p:txBody>
          <a:bodyPr/>
          <a:lstStyle/>
          <a:p>
            <a:pPr fontAlgn="base">
              <a:spcBef>
                <a:spcPct val="0"/>
              </a:spcBef>
              <a:spcAft>
                <a:spcPct val="0"/>
              </a:spcAft>
            </a:pPr>
            <a:endParaRPr lang="zh-CN" altLang="en-US">
              <a:solidFill>
                <a:srgbClr val="000000"/>
              </a:solidFill>
            </a:endParaRPr>
          </a:p>
        </p:txBody>
      </p:sp>
      <p:sp>
        <p:nvSpPr>
          <p:cNvPr id="29711" name="Rectangle 15"/>
          <p:cNvSpPr>
            <a:spLocks noChangeArrowheads="1"/>
          </p:cNvSpPr>
          <p:nvPr/>
        </p:nvSpPr>
        <p:spPr bwMode="auto">
          <a:xfrm>
            <a:off x="1828800" y="3721100"/>
            <a:ext cx="2971800" cy="415925"/>
          </a:xfrm>
          <a:prstGeom prst="rect">
            <a:avLst/>
          </a:prstGeom>
          <a:solidFill>
            <a:schemeClr val="accent2">
              <a:lumMod val="20000"/>
              <a:lumOff val="80000"/>
            </a:schemeClr>
          </a:solidFill>
          <a:ln w="28440">
            <a:solidFill>
              <a:schemeClr val="tx1"/>
            </a:solidFill>
            <a:miter lim="800000"/>
            <a:headEnd/>
            <a:tailEnd/>
          </a:ln>
          <a:effectLst/>
        </p:spPr>
        <p:txBody>
          <a:bodyPr lIns="90360" tIns="44280" rIns="90360" bIns="44280">
            <a:spAutoFit/>
          </a:bodyPr>
          <a:lstStyle/>
          <a:p>
            <a:pPr algn="ctr" eaLnBrk="0" fontAlgn="base" hangingPunct="0">
              <a:lnSpc>
                <a:spcPct val="98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000000"/>
                </a:solidFill>
                <a:latin typeface="微软雅黑" pitchFamily="34" charset="-122"/>
                <a:ea typeface="微软雅黑" pitchFamily="34" charset="-122"/>
                <a:cs typeface="msgothic"/>
              </a:rPr>
              <a:t>Archiver (ar)</a:t>
            </a:r>
          </a:p>
        </p:txBody>
      </p:sp>
      <p:sp>
        <p:nvSpPr>
          <p:cNvPr id="651281" name="Text Box 16"/>
          <p:cNvSpPr txBox="1">
            <a:spLocks noChangeArrowheads="1"/>
          </p:cNvSpPr>
          <p:nvPr/>
        </p:nvSpPr>
        <p:spPr bwMode="auto">
          <a:xfrm>
            <a:off x="3886200" y="1616075"/>
            <a:ext cx="423863" cy="449263"/>
          </a:xfrm>
          <a:prstGeom prst="rect">
            <a:avLst/>
          </a:prstGeom>
          <a:noFill/>
          <a:ln w="9525">
            <a:noFill/>
            <a:round/>
            <a:headEnd/>
            <a:tailEnd/>
          </a:ln>
        </p:spPr>
        <p:txBody>
          <a:bodyPr wrap="none" lIns="90000" tIns="46800" rIns="90000" bIns="46800">
            <a:spAutoFit/>
          </a:bodyPr>
          <a:lstStyle/>
          <a:p>
            <a:pPr eaLnBrk="0" fontAlgn="base" hangingPunct="0">
              <a:lnSpc>
                <a:spcPct val="98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a:solidFill>
                  <a:srgbClr val="000000"/>
                </a:solidFill>
                <a:latin typeface="Calibri" pitchFamily="34" charset="0"/>
                <a:ea typeface="msgothic"/>
                <a:cs typeface="msgothic"/>
              </a:rPr>
              <a:t>...</a:t>
            </a:r>
          </a:p>
        </p:txBody>
      </p:sp>
      <p:sp>
        <p:nvSpPr>
          <p:cNvPr id="651283" name="Text Box 18"/>
          <p:cNvSpPr txBox="1">
            <a:spLocks noChangeArrowheads="1"/>
          </p:cNvSpPr>
          <p:nvPr/>
        </p:nvSpPr>
        <p:spPr bwMode="auto">
          <a:xfrm>
            <a:off x="4583113" y="1082675"/>
            <a:ext cx="1389062" cy="377825"/>
          </a:xfrm>
          <a:prstGeom prst="rect">
            <a:avLst/>
          </a:prstGeom>
          <a:noFill/>
          <a:ln w="9525">
            <a:noFill/>
            <a:round/>
            <a:headEnd/>
            <a:tailEnd/>
          </a:ln>
        </p:spPr>
        <p:txBody>
          <a:bodyPr wrap="none" lIns="90000" tIns="46800" rIns="90000" bIns="46800">
            <a:spAutoFit/>
          </a:bodyPr>
          <a:lstStyle/>
          <a:p>
            <a:pPr eaLnBrk="0" fontAlgn="base" hangingPunct="0">
              <a:lnSpc>
                <a:spcPct val="94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000000"/>
                </a:solidFill>
                <a:latin typeface="微软雅黑" pitchFamily="34" charset="-122"/>
                <a:ea typeface="微软雅黑" pitchFamily="34" charset="-122"/>
                <a:cs typeface="msgothic"/>
              </a:rPr>
              <a:t>random.c</a:t>
            </a:r>
          </a:p>
        </p:txBody>
      </p:sp>
      <p:sp>
        <p:nvSpPr>
          <p:cNvPr id="651284" name="Text Box 19"/>
          <p:cNvSpPr txBox="1">
            <a:spLocks noChangeArrowheads="1"/>
          </p:cNvSpPr>
          <p:nvPr/>
        </p:nvSpPr>
        <p:spPr bwMode="auto">
          <a:xfrm>
            <a:off x="4602163" y="2882900"/>
            <a:ext cx="1423987" cy="377825"/>
          </a:xfrm>
          <a:prstGeom prst="rect">
            <a:avLst/>
          </a:prstGeom>
          <a:noFill/>
          <a:ln w="9525">
            <a:noFill/>
            <a:round/>
            <a:headEnd/>
            <a:tailEnd/>
          </a:ln>
        </p:spPr>
        <p:txBody>
          <a:bodyPr wrap="none" lIns="90000" tIns="46800" rIns="90000" bIns="46800">
            <a:spAutoFit/>
          </a:bodyPr>
          <a:lstStyle/>
          <a:p>
            <a:pPr eaLnBrk="0" fontAlgn="base" hangingPunct="0">
              <a:lnSpc>
                <a:spcPct val="94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000000"/>
                </a:solidFill>
                <a:latin typeface="微软雅黑" pitchFamily="34" charset="-122"/>
                <a:ea typeface="微软雅黑" pitchFamily="34" charset="-122"/>
                <a:cs typeface="msgothic"/>
              </a:rPr>
              <a:t>random.o</a:t>
            </a:r>
          </a:p>
        </p:txBody>
      </p:sp>
      <p:sp>
        <p:nvSpPr>
          <p:cNvPr id="651285" name="Line 20"/>
          <p:cNvSpPr>
            <a:spLocks noChangeShapeType="1"/>
          </p:cNvSpPr>
          <p:nvPr/>
        </p:nvSpPr>
        <p:spPr bwMode="auto">
          <a:xfrm>
            <a:off x="5257800" y="1387475"/>
            <a:ext cx="1588" cy="381000"/>
          </a:xfrm>
          <a:prstGeom prst="line">
            <a:avLst/>
          </a:prstGeom>
          <a:noFill/>
          <a:ln w="28440">
            <a:solidFill>
              <a:srgbClr val="000066"/>
            </a:solidFill>
            <a:miter lim="800000"/>
            <a:headEnd/>
            <a:tailEnd type="triangle" w="med" len="med"/>
          </a:ln>
        </p:spPr>
        <p:txBody>
          <a:bodyPr/>
          <a:lstStyle/>
          <a:p>
            <a:pPr fontAlgn="base">
              <a:spcBef>
                <a:spcPct val="0"/>
              </a:spcBef>
              <a:spcAft>
                <a:spcPct val="0"/>
              </a:spcAft>
            </a:pPr>
            <a:endParaRPr lang="zh-CN" altLang="en-US">
              <a:solidFill>
                <a:srgbClr val="000000"/>
              </a:solidFill>
            </a:endParaRPr>
          </a:p>
        </p:txBody>
      </p:sp>
      <p:sp>
        <p:nvSpPr>
          <p:cNvPr id="651286" name="Line 21"/>
          <p:cNvSpPr>
            <a:spLocks noChangeShapeType="1"/>
          </p:cNvSpPr>
          <p:nvPr/>
        </p:nvSpPr>
        <p:spPr bwMode="auto">
          <a:xfrm>
            <a:off x="5257800" y="2533650"/>
            <a:ext cx="1588" cy="381000"/>
          </a:xfrm>
          <a:prstGeom prst="line">
            <a:avLst/>
          </a:prstGeom>
          <a:noFill/>
          <a:ln w="28440">
            <a:solidFill>
              <a:srgbClr val="000066"/>
            </a:solidFill>
            <a:miter lim="800000"/>
            <a:headEnd/>
            <a:tailEnd type="triangle" w="med" len="med"/>
          </a:ln>
        </p:spPr>
        <p:txBody>
          <a:bodyPr/>
          <a:lstStyle/>
          <a:p>
            <a:pPr fontAlgn="base">
              <a:spcBef>
                <a:spcPct val="0"/>
              </a:spcBef>
              <a:spcAft>
                <a:spcPct val="0"/>
              </a:spcAft>
            </a:pPr>
            <a:endParaRPr lang="zh-CN" altLang="en-US">
              <a:solidFill>
                <a:srgbClr val="000000"/>
              </a:solidFill>
            </a:endParaRPr>
          </a:p>
        </p:txBody>
      </p:sp>
      <p:sp>
        <p:nvSpPr>
          <p:cNvPr id="651287" name="Line 22"/>
          <p:cNvSpPr>
            <a:spLocks noChangeShapeType="1"/>
          </p:cNvSpPr>
          <p:nvPr/>
        </p:nvSpPr>
        <p:spPr bwMode="auto">
          <a:xfrm>
            <a:off x="1295400" y="3187700"/>
            <a:ext cx="1219200" cy="457200"/>
          </a:xfrm>
          <a:prstGeom prst="line">
            <a:avLst/>
          </a:prstGeom>
          <a:noFill/>
          <a:ln w="28440">
            <a:solidFill>
              <a:srgbClr val="000066"/>
            </a:solidFill>
            <a:miter lim="800000"/>
            <a:headEnd/>
            <a:tailEnd type="triangle" w="med" len="med"/>
          </a:ln>
        </p:spPr>
        <p:txBody>
          <a:bodyPr/>
          <a:lstStyle/>
          <a:p>
            <a:pPr fontAlgn="base">
              <a:spcBef>
                <a:spcPct val="0"/>
              </a:spcBef>
              <a:spcAft>
                <a:spcPct val="0"/>
              </a:spcAft>
            </a:pPr>
            <a:endParaRPr lang="zh-CN" altLang="en-US">
              <a:solidFill>
                <a:srgbClr val="000000"/>
              </a:solidFill>
            </a:endParaRPr>
          </a:p>
        </p:txBody>
      </p:sp>
      <p:sp>
        <p:nvSpPr>
          <p:cNvPr id="651288" name="Text Box 23"/>
          <p:cNvSpPr txBox="1">
            <a:spLocks noChangeArrowheads="1"/>
          </p:cNvSpPr>
          <p:nvPr/>
        </p:nvSpPr>
        <p:spPr bwMode="auto">
          <a:xfrm>
            <a:off x="4864100" y="3571875"/>
            <a:ext cx="3746500" cy="663575"/>
          </a:xfrm>
          <a:prstGeom prst="rect">
            <a:avLst/>
          </a:prstGeom>
          <a:noFill/>
          <a:ln w="9525">
            <a:noFill/>
            <a:round/>
            <a:headEnd/>
            <a:tailEnd/>
          </a:ln>
        </p:spPr>
        <p:txBody>
          <a:bodyPr wrap="none" lIns="90000" tIns="46800" rIns="90000" bIns="46800">
            <a:spAutoFit/>
          </a:bodyPr>
          <a:lstStyle/>
          <a:p>
            <a:pPr eaLnBrk="0" fontAlgn="base" hangingPunct="0">
              <a:lnSpc>
                <a:spcPct val="94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C00000"/>
                </a:solidFill>
                <a:latin typeface="微软雅黑" pitchFamily="34" charset="-122"/>
                <a:ea typeface="微软雅黑" pitchFamily="34" charset="-122"/>
                <a:cs typeface="msgothic"/>
              </a:rPr>
              <a:t>$ ar rs libc.a \</a:t>
            </a:r>
          </a:p>
          <a:p>
            <a:pPr eaLnBrk="0" fontAlgn="base" hangingPunct="0">
              <a:lnSpc>
                <a:spcPct val="94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C00000"/>
                </a:solidFill>
                <a:latin typeface="微软雅黑" pitchFamily="34" charset="-122"/>
                <a:ea typeface="微软雅黑" pitchFamily="34" charset="-122"/>
                <a:cs typeface="msgothic"/>
              </a:rPr>
              <a:t>  atoi.o printf.o … random.o</a:t>
            </a:r>
          </a:p>
        </p:txBody>
      </p:sp>
      <p:sp>
        <p:nvSpPr>
          <p:cNvPr id="651289" name="Line 24"/>
          <p:cNvSpPr>
            <a:spLocks noChangeShapeType="1"/>
          </p:cNvSpPr>
          <p:nvPr/>
        </p:nvSpPr>
        <p:spPr bwMode="auto">
          <a:xfrm>
            <a:off x="2971800" y="4164013"/>
            <a:ext cx="1588" cy="457200"/>
          </a:xfrm>
          <a:prstGeom prst="line">
            <a:avLst/>
          </a:prstGeom>
          <a:noFill/>
          <a:ln w="28440">
            <a:solidFill>
              <a:srgbClr val="000066"/>
            </a:solidFill>
            <a:miter lim="800000"/>
            <a:headEnd/>
            <a:tailEnd type="triangle" w="med" len="med"/>
          </a:ln>
        </p:spPr>
        <p:txBody>
          <a:bodyPr/>
          <a:lstStyle/>
          <a:p>
            <a:pPr fontAlgn="base">
              <a:spcBef>
                <a:spcPct val="0"/>
              </a:spcBef>
              <a:spcAft>
                <a:spcPct val="0"/>
              </a:spcAft>
            </a:pPr>
            <a:endParaRPr lang="zh-CN" altLang="en-US">
              <a:solidFill>
                <a:srgbClr val="000000"/>
              </a:solidFill>
            </a:endParaRPr>
          </a:p>
        </p:txBody>
      </p:sp>
      <p:sp>
        <p:nvSpPr>
          <p:cNvPr id="651290" name="Text Box 26"/>
          <p:cNvSpPr txBox="1">
            <a:spLocks noChangeArrowheads="1"/>
          </p:cNvSpPr>
          <p:nvPr/>
        </p:nvSpPr>
        <p:spPr bwMode="auto">
          <a:xfrm>
            <a:off x="3552825" y="4540250"/>
            <a:ext cx="2971800" cy="420688"/>
          </a:xfrm>
          <a:prstGeom prst="rect">
            <a:avLst/>
          </a:prstGeom>
          <a:noFill/>
          <a:ln w="9525">
            <a:noFill/>
            <a:round/>
            <a:headEnd/>
            <a:tailEnd/>
          </a:ln>
        </p:spPr>
        <p:txBody>
          <a:bodyPr lIns="90000" tIns="46800" rIns="90000" bIns="46800">
            <a:spAutoFit/>
          </a:bodyPr>
          <a:lstStyle/>
          <a:p>
            <a:pPr eaLnBrk="0" fontAlgn="base" hangingPunct="0">
              <a:lnSpc>
                <a:spcPct val="98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200" b="1" dirty="0">
                <a:solidFill>
                  <a:srgbClr val="C00000"/>
                </a:solidFill>
                <a:latin typeface="微软雅黑" pitchFamily="34" charset="-122"/>
                <a:ea typeface="微软雅黑" pitchFamily="34" charset="-122"/>
                <a:cs typeface="msgothic"/>
              </a:rPr>
              <a:t>C</a:t>
            </a:r>
            <a:r>
              <a:rPr lang="zh-CN" altLang="en-GB" sz="2200" b="1" dirty="0">
                <a:solidFill>
                  <a:srgbClr val="C00000"/>
                </a:solidFill>
                <a:latin typeface="微软雅黑" pitchFamily="34" charset="-122"/>
                <a:ea typeface="微软雅黑" pitchFamily="34" charset="-122"/>
                <a:cs typeface="msgothic"/>
              </a:rPr>
              <a:t>标准静态库</a:t>
            </a:r>
          </a:p>
        </p:txBody>
      </p:sp>
      <p:sp>
        <p:nvSpPr>
          <p:cNvPr id="28" name="Rectangle 2"/>
          <p:cNvSpPr txBox="1">
            <a:spLocks noChangeArrowheads="1"/>
          </p:cNvSpPr>
          <p:nvPr/>
        </p:nvSpPr>
        <p:spPr bwMode="auto">
          <a:xfrm>
            <a:off x="398463" y="5286375"/>
            <a:ext cx="8307387" cy="1066800"/>
          </a:xfrm>
          <a:prstGeom prst="rect">
            <a:avLst/>
          </a:prstGeom>
          <a:noFill/>
          <a:ln w="9525">
            <a:noFill/>
            <a:miter lim="800000"/>
            <a:headEnd/>
            <a:tailEnd/>
          </a:ln>
        </p:spPr>
        <p:txBody>
          <a:bodyPr/>
          <a:lstStyle/>
          <a:p>
            <a:pPr marL="342900" indent="-342900" fontAlgn="base">
              <a:spcBef>
                <a:spcPct val="20000"/>
              </a:spcBef>
              <a:spcAft>
                <a:spcPct val="0"/>
              </a:spcAft>
              <a:buClr>
                <a:srgbClr val="990000"/>
              </a:buClr>
              <a:buSzPct val="60000"/>
              <a:buFont typeface="Wingdings 2" pitchFamily="18" charset="2"/>
              <a:buChar cha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200" b="1" dirty="0" err="1">
                <a:solidFill>
                  <a:srgbClr val="000000"/>
                </a:solidFill>
                <a:latin typeface="微软雅黑" pitchFamily="34" charset="-122"/>
                <a:ea typeface="微软雅黑" pitchFamily="34" charset="-122"/>
              </a:rPr>
              <a:t>Archiver</a:t>
            </a:r>
            <a:r>
              <a:rPr lang="zh-CN" altLang="en-GB" sz="2200" b="1" dirty="0">
                <a:solidFill>
                  <a:srgbClr val="000000"/>
                </a:solidFill>
                <a:latin typeface="微软雅黑" pitchFamily="34" charset="-122"/>
                <a:ea typeface="微软雅黑" pitchFamily="34" charset="-122"/>
              </a:rPr>
              <a:t>（归档器）允许增量更新，只要重新编译需修改的源码并将其</a:t>
            </a:r>
            <a:r>
              <a:rPr lang="en-GB" altLang="zh-CN" sz="2200" b="1" dirty="0">
                <a:solidFill>
                  <a:srgbClr val="000000"/>
                </a:solidFill>
                <a:latin typeface="微软雅黑" pitchFamily="34" charset="-122"/>
                <a:ea typeface="微软雅黑" pitchFamily="34" charset="-122"/>
              </a:rPr>
              <a:t>.o</a:t>
            </a:r>
            <a:r>
              <a:rPr lang="zh-CN" altLang="en-GB" sz="2200" b="1" dirty="0">
                <a:solidFill>
                  <a:srgbClr val="000000"/>
                </a:solidFill>
                <a:latin typeface="微软雅黑" pitchFamily="34" charset="-122"/>
                <a:ea typeface="微软雅黑" pitchFamily="34" charset="-122"/>
              </a:rPr>
              <a:t>文件替换到静态库中。</a:t>
            </a:r>
            <a:endParaRPr lang="en-US" altLang="zh-CN" sz="2200" b="1" dirty="0">
              <a:solidFill>
                <a:srgbClr val="000000"/>
              </a:solidFill>
              <a:latin typeface="微软雅黑" pitchFamily="34" charset="-122"/>
              <a:ea typeface="微软雅黑" pitchFamily="34" charset="-122"/>
            </a:endParaRPr>
          </a:p>
          <a:p>
            <a:pPr marL="342900" indent="-342900" fontAlgn="base">
              <a:spcBef>
                <a:spcPct val="20000"/>
              </a:spcBef>
              <a:spcAft>
                <a:spcPct val="0"/>
              </a:spcAft>
              <a:buClr>
                <a:srgbClr val="990000"/>
              </a:buClr>
              <a:buSzPct val="60000"/>
              <a:buFont typeface="Wingdings 2" pitchFamily="18" charset="2"/>
              <a:buChar cha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altLang="zh-CN" sz="2000" b="1" dirty="0">
              <a:solidFill>
                <a:srgbClr val="000000"/>
              </a:solidFill>
              <a:latin typeface="Calibri" pitchFamily="34" charset="0"/>
            </a:endParaRPr>
          </a:p>
        </p:txBody>
      </p:sp>
      <p:sp>
        <p:nvSpPr>
          <p:cNvPr id="2" name="Rectangle 6"/>
          <p:cNvSpPr>
            <a:spLocks noChangeArrowheads="1"/>
          </p:cNvSpPr>
          <p:nvPr/>
        </p:nvSpPr>
        <p:spPr bwMode="auto">
          <a:xfrm>
            <a:off x="4379913" y="1766888"/>
            <a:ext cx="1749425" cy="714375"/>
          </a:xfrm>
          <a:prstGeom prst="rect">
            <a:avLst/>
          </a:prstGeom>
          <a:solidFill>
            <a:schemeClr val="accent2">
              <a:lumMod val="20000"/>
              <a:lumOff val="80000"/>
            </a:schemeClr>
          </a:solidFill>
          <a:ln w="28440">
            <a:solidFill>
              <a:schemeClr val="tx1"/>
            </a:solidFill>
            <a:miter lim="800000"/>
            <a:headEnd/>
            <a:tailEnd/>
          </a:ln>
          <a:effectLst/>
        </p:spPr>
        <p:txBody>
          <a:bodyPr lIns="90360" tIns="44280" rIns="90360" bIns="44280">
            <a:spAutoFit/>
          </a:bodyPr>
          <a:lstStyle/>
          <a:p>
            <a:pPr algn="ctr" eaLnBrk="0" fontAlgn="base" hangingPunct="0">
              <a:lnSpc>
                <a:spcPct val="98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solidFill>
                  <a:srgbClr val="000000"/>
                </a:solidFill>
                <a:latin typeface="微软雅黑" pitchFamily="34" charset="-122"/>
                <a:ea typeface="微软雅黑" pitchFamily="34" charset="-122"/>
                <a:cs typeface="msgothic"/>
              </a:rPr>
              <a:t>转换</a:t>
            </a:r>
          </a:p>
          <a:p>
            <a:pPr algn="ctr" eaLnBrk="0" fontAlgn="base" hangingPunct="0">
              <a:lnSpc>
                <a:spcPct val="98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000000"/>
                </a:solidFill>
                <a:latin typeface="微软雅黑" pitchFamily="34" charset="-122"/>
                <a:ea typeface="微软雅黑" pitchFamily="34" charset="-122"/>
                <a:cs typeface="msgothic"/>
              </a:rPr>
              <a:t>(cpp,cc1,as)</a:t>
            </a:r>
            <a:endParaRPr lang="zh-CN" altLang="en-GB" sz="2000" b="1">
              <a:solidFill>
                <a:srgbClr val="000000"/>
              </a:solidFill>
              <a:latin typeface="微软雅黑" pitchFamily="34" charset="-122"/>
              <a:ea typeface="微软雅黑" pitchFamily="34" charset="-122"/>
              <a:cs typeface="msgothic"/>
            </a:endParaRPr>
          </a:p>
        </p:txBody>
      </p:sp>
    </p:spTree>
    <p:extLst>
      <p:ext uri="{BB962C8B-B14F-4D97-AF65-F5344CB8AC3E}">
        <p14:creationId xmlns:p14="http://schemas.microsoft.com/office/powerpoint/2010/main" val="183233769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2"/>
          <p:cNvSpPr>
            <a:spLocks noGrp="1" noChangeArrowheads="1"/>
          </p:cNvSpPr>
          <p:nvPr>
            <p:ph type="title"/>
          </p:nvPr>
        </p:nvSpPr>
        <p:spPr>
          <a:xfrm>
            <a:off x="457200" y="96838"/>
            <a:ext cx="8229600" cy="561975"/>
          </a:xfrm>
        </p:spPr>
        <p:txBody>
          <a:bodyPr/>
          <a:lstStyle/>
          <a:p>
            <a:r>
              <a:rPr lang="zh-CN" altLang="en-US"/>
              <a:t>链接器中符号解析的全过程</a:t>
            </a:r>
            <a:r>
              <a:rPr lang="zh-CN" altLang="en-US" sz="3200"/>
              <a:t> </a:t>
            </a:r>
          </a:p>
        </p:txBody>
      </p:sp>
      <p:sp>
        <p:nvSpPr>
          <p:cNvPr id="721928" name="Text Box 8"/>
          <p:cNvSpPr txBox="1">
            <a:spLocks noChangeArrowheads="1"/>
          </p:cNvSpPr>
          <p:nvPr/>
        </p:nvSpPr>
        <p:spPr bwMode="auto">
          <a:xfrm>
            <a:off x="441325" y="831850"/>
            <a:ext cx="1450975"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FF0000"/>
                </a:solidFill>
                <a:latin typeface="微软雅黑" pitchFamily="34" charset="-122"/>
                <a:ea typeface="微软雅黑" pitchFamily="34" charset="-122"/>
              </a:rPr>
              <a:t>main.c</a:t>
            </a:r>
          </a:p>
        </p:txBody>
      </p:sp>
      <p:sp>
        <p:nvSpPr>
          <p:cNvPr id="721929" name="Rectangle 9"/>
          <p:cNvSpPr>
            <a:spLocks noChangeArrowheads="1"/>
          </p:cNvSpPr>
          <p:nvPr/>
        </p:nvSpPr>
        <p:spPr bwMode="auto">
          <a:xfrm>
            <a:off x="447675" y="1225550"/>
            <a:ext cx="2686050" cy="1835150"/>
          </a:xfrm>
          <a:prstGeom prst="rect">
            <a:avLst/>
          </a:prstGeom>
          <a:noFill/>
          <a:ln w="9525">
            <a:solidFill>
              <a:schemeClr val="tx1"/>
            </a:solidFill>
            <a:miter lim="800000"/>
            <a:headEnd/>
            <a:tailEnd/>
          </a:ln>
          <a:effectLst/>
        </p:spPr>
        <p:txBody>
          <a:bodyPr>
            <a:spAutoFit/>
          </a:bodyPr>
          <a:lstStyle/>
          <a:p>
            <a:r>
              <a:rPr lang="en-US" altLang="zh-CN" sz="1900" b="1">
                <a:solidFill>
                  <a:srgbClr val="3366FF"/>
                </a:solidFill>
                <a:latin typeface="微软雅黑" pitchFamily="34" charset="-122"/>
                <a:ea typeface="微软雅黑" pitchFamily="34" charset="-122"/>
              </a:rPr>
              <a:t>void myfunc1(viod); </a:t>
            </a:r>
          </a:p>
          <a:p>
            <a:r>
              <a:rPr lang="en-US" altLang="zh-CN" sz="1900" b="1">
                <a:solidFill>
                  <a:srgbClr val="3366FF"/>
                </a:solidFill>
                <a:latin typeface="微软雅黑" pitchFamily="34" charset="-122"/>
                <a:ea typeface="微软雅黑" pitchFamily="34" charset="-122"/>
              </a:rPr>
              <a:t>int main() </a:t>
            </a:r>
          </a:p>
          <a:p>
            <a:r>
              <a:rPr lang="en-US" altLang="zh-CN" sz="1900" b="1">
                <a:solidFill>
                  <a:srgbClr val="3366FF"/>
                </a:solidFill>
                <a:latin typeface="微软雅黑" pitchFamily="34" charset="-122"/>
                <a:ea typeface="微软雅黑" pitchFamily="34" charset="-122"/>
              </a:rPr>
              <a:t>{ </a:t>
            </a:r>
          </a:p>
          <a:p>
            <a:r>
              <a:rPr lang="en-US" altLang="zh-CN" sz="1900" b="1">
                <a:solidFill>
                  <a:srgbClr val="3366FF"/>
                </a:solidFill>
                <a:latin typeface="微软雅黑" pitchFamily="34" charset="-122"/>
                <a:ea typeface="微软雅黑" pitchFamily="34" charset="-122"/>
              </a:rPr>
              <a:t>   myfunc1(); </a:t>
            </a:r>
          </a:p>
          <a:p>
            <a:r>
              <a:rPr lang="en-US" altLang="zh-CN" sz="1900" b="1">
                <a:solidFill>
                  <a:srgbClr val="3366FF"/>
                </a:solidFill>
                <a:latin typeface="微软雅黑" pitchFamily="34" charset="-122"/>
                <a:ea typeface="微软雅黑" pitchFamily="34" charset="-122"/>
              </a:rPr>
              <a:t>   return 0; </a:t>
            </a:r>
          </a:p>
          <a:p>
            <a:r>
              <a:rPr lang="en-US" altLang="zh-CN" sz="1900" b="1">
                <a:solidFill>
                  <a:srgbClr val="3366FF"/>
                </a:solidFill>
                <a:latin typeface="微软雅黑" pitchFamily="34" charset="-122"/>
                <a:ea typeface="微软雅黑" pitchFamily="34" charset="-122"/>
              </a:rPr>
              <a:t>}</a:t>
            </a:r>
            <a:r>
              <a:rPr lang="en-US" altLang="zh-CN" sz="1900">
                <a:latin typeface="微软雅黑" pitchFamily="34" charset="-122"/>
                <a:ea typeface="微软雅黑" pitchFamily="34" charset="-122"/>
              </a:rPr>
              <a:t> </a:t>
            </a:r>
          </a:p>
        </p:txBody>
      </p:sp>
      <p:sp>
        <p:nvSpPr>
          <p:cNvPr id="721930" name="Rectangle 10"/>
          <p:cNvSpPr>
            <a:spLocks noChangeArrowheads="1"/>
          </p:cNvSpPr>
          <p:nvPr/>
        </p:nvSpPr>
        <p:spPr bwMode="auto">
          <a:xfrm>
            <a:off x="3349625" y="915988"/>
            <a:ext cx="5427663" cy="396875"/>
          </a:xfrm>
          <a:prstGeom prst="rect">
            <a:avLst/>
          </a:prstGeom>
          <a:noFill/>
          <a:ln w="9525">
            <a:noFill/>
            <a:miter lim="800000"/>
            <a:headEnd/>
            <a:tailEnd/>
          </a:ln>
          <a:effectLst/>
        </p:spPr>
        <p:txBody>
          <a:bodyPr>
            <a:spAutoFit/>
          </a:bodyPr>
          <a:lstStyle/>
          <a:p>
            <a:r>
              <a:rPr lang="en-US" altLang="zh-CN" sz="2000" b="1">
                <a:solidFill>
                  <a:srgbClr val="FF0000"/>
                </a:solidFill>
                <a:latin typeface="微软雅黑" pitchFamily="34" charset="-122"/>
                <a:ea typeface="微软雅黑" pitchFamily="34" charset="-122"/>
              </a:rPr>
              <a:t>$ gcc –static –o myproc main.o ./mylib.a</a:t>
            </a:r>
          </a:p>
        </p:txBody>
      </p:sp>
      <p:sp>
        <p:nvSpPr>
          <p:cNvPr id="721931" name="Text Box 11"/>
          <p:cNvSpPr txBox="1">
            <a:spLocks noChangeArrowheads="1"/>
          </p:cNvSpPr>
          <p:nvPr/>
        </p:nvSpPr>
        <p:spPr bwMode="auto">
          <a:xfrm>
            <a:off x="128588" y="4025900"/>
            <a:ext cx="8824912"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CC3300"/>
                </a:solidFill>
                <a:latin typeface="微软雅黑" pitchFamily="34" charset="-122"/>
                <a:ea typeface="微软雅黑" pitchFamily="34" charset="-122"/>
              </a:rPr>
              <a:t>若命令为：</a:t>
            </a:r>
            <a:r>
              <a:rPr lang="en-US" altLang="zh-CN" sz="2000" b="1">
                <a:solidFill>
                  <a:srgbClr val="FF0000"/>
                </a:solidFill>
                <a:latin typeface="微软雅黑" pitchFamily="34" charset="-122"/>
                <a:ea typeface="微软雅黑" pitchFamily="34" charset="-122"/>
              </a:rPr>
              <a:t>$</a:t>
            </a:r>
            <a:r>
              <a:rPr lang="en-US" altLang="zh-CN" sz="2000" b="1">
                <a:solidFill>
                  <a:srgbClr val="CC3300"/>
                </a:solidFill>
                <a:latin typeface="微软雅黑" pitchFamily="34" charset="-122"/>
                <a:ea typeface="微软雅黑" pitchFamily="34" charset="-122"/>
              </a:rPr>
              <a:t> </a:t>
            </a:r>
            <a:r>
              <a:rPr lang="en-US" altLang="zh-CN" sz="2000" b="1">
                <a:solidFill>
                  <a:srgbClr val="FF0000"/>
                </a:solidFill>
                <a:latin typeface="微软雅黑" pitchFamily="34" charset="-122"/>
                <a:ea typeface="微软雅黑" pitchFamily="34" charset="-122"/>
              </a:rPr>
              <a:t>gcc –static –o myproc ./mylib.a main.o</a:t>
            </a:r>
            <a:r>
              <a:rPr lang="zh-CN" altLang="en-US" sz="2000" b="1">
                <a:solidFill>
                  <a:srgbClr val="CC3300"/>
                </a:solidFill>
                <a:latin typeface="微软雅黑" pitchFamily="34" charset="-122"/>
                <a:ea typeface="微软雅黑" pitchFamily="34" charset="-122"/>
              </a:rPr>
              <a:t>， 结果怎样？</a:t>
            </a:r>
          </a:p>
        </p:txBody>
      </p:sp>
      <p:sp>
        <p:nvSpPr>
          <p:cNvPr id="721935" name="Text Box 15"/>
          <p:cNvSpPr txBox="1">
            <a:spLocks noChangeArrowheads="1"/>
          </p:cNvSpPr>
          <p:nvPr/>
        </p:nvSpPr>
        <p:spPr bwMode="auto">
          <a:xfrm>
            <a:off x="257175" y="4648200"/>
            <a:ext cx="8696325" cy="1830388"/>
          </a:xfrm>
          <a:prstGeom prst="rect">
            <a:avLst/>
          </a:prstGeom>
          <a:noFill/>
          <a:ln w="9525">
            <a:noFill/>
            <a:miter lim="800000"/>
            <a:headEnd/>
            <a:tailEnd/>
          </a:ln>
          <a:effectLst/>
        </p:spPr>
        <p:txBody>
          <a:bodyPr>
            <a:spAutoFit/>
          </a:bodyPr>
          <a:lstStyle/>
          <a:p>
            <a:pPr>
              <a:spcBef>
                <a:spcPct val="15000"/>
              </a:spcBef>
            </a:pPr>
            <a:r>
              <a:rPr lang="zh-CN" altLang="en-US" sz="2000" b="1">
                <a:latin typeface="微软雅黑" pitchFamily="34" charset="-122"/>
                <a:ea typeface="微软雅黑" pitchFamily="34" charset="-122"/>
              </a:rPr>
              <a:t>首先，扫描</a:t>
            </a:r>
            <a:r>
              <a:rPr lang="en-US" altLang="zh-CN" sz="2000" b="1">
                <a:latin typeface="微软雅黑" pitchFamily="34" charset="-122"/>
                <a:ea typeface="微软雅黑" pitchFamily="34" charset="-122"/>
              </a:rPr>
              <a:t>mylib</a:t>
            </a:r>
            <a:r>
              <a:rPr lang="zh-CN" altLang="en-US" sz="2000" b="1">
                <a:latin typeface="微软雅黑" pitchFamily="34" charset="-122"/>
                <a:ea typeface="微软雅黑" pitchFamily="34" charset="-122"/>
              </a:rPr>
              <a:t>，因是静态库，应根据其中是否存在</a:t>
            </a:r>
            <a:r>
              <a:rPr lang="en-US" altLang="zh-CN" sz="2000" b="1">
                <a:latin typeface="微软雅黑" pitchFamily="34" charset="-122"/>
                <a:ea typeface="微软雅黑" pitchFamily="34" charset="-122"/>
              </a:rPr>
              <a:t>U</a:t>
            </a:r>
            <a:r>
              <a:rPr lang="zh-CN" altLang="en-US" sz="2000" b="1">
                <a:latin typeface="微软雅黑" pitchFamily="34" charset="-122"/>
                <a:ea typeface="微软雅黑" pitchFamily="34" charset="-122"/>
              </a:rPr>
              <a:t>中未解析符号对应的定义符号来确定哪个</a:t>
            </a:r>
            <a:r>
              <a:rPr lang="en-US" altLang="zh-CN" sz="2000" b="1">
                <a:latin typeface="微软雅黑" pitchFamily="34" charset="-122"/>
                <a:ea typeface="微软雅黑" pitchFamily="34" charset="-122"/>
              </a:rPr>
              <a:t>.o</a:t>
            </a:r>
            <a:r>
              <a:rPr lang="zh-CN" altLang="en-US" sz="2000" b="1">
                <a:latin typeface="微软雅黑" pitchFamily="34" charset="-122"/>
                <a:ea typeface="微软雅黑" pitchFamily="34" charset="-122"/>
              </a:rPr>
              <a:t>被加入</a:t>
            </a:r>
            <a:r>
              <a:rPr lang="en-US" altLang="zh-CN" sz="2000" b="1">
                <a:latin typeface="微软雅黑" pitchFamily="34" charset="-122"/>
                <a:ea typeface="微软雅黑" pitchFamily="34" charset="-122"/>
              </a:rPr>
              <a:t>E</a:t>
            </a:r>
            <a:r>
              <a:rPr lang="zh-CN" altLang="en-US" sz="2000" b="1">
                <a:latin typeface="微软雅黑" pitchFamily="34" charset="-122"/>
                <a:ea typeface="微软雅黑" pitchFamily="34" charset="-122"/>
              </a:rPr>
              <a:t>。因为开始</a:t>
            </a:r>
            <a:r>
              <a:rPr lang="en-US" altLang="zh-CN" sz="2000" b="1">
                <a:latin typeface="微软雅黑" pitchFamily="34" charset="-122"/>
                <a:ea typeface="微软雅黑" pitchFamily="34" charset="-122"/>
              </a:rPr>
              <a:t>U</a:t>
            </a:r>
            <a:r>
              <a:rPr lang="zh-CN" altLang="en-US" sz="2000" b="1">
                <a:latin typeface="微软雅黑" pitchFamily="34" charset="-122"/>
                <a:ea typeface="微软雅黑" pitchFamily="34" charset="-122"/>
              </a:rPr>
              <a:t>为空，故其中两个</a:t>
            </a:r>
            <a:r>
              <a:rPr lang="en-US" altLang="zh-CN" sz="2000" b="1">
                <a:latin typeface="微软雅黑" pitchFamily="34" charset="-122"/>
                <a:ea typeface="微软雅黑" pitchFamily="34" charset="-122"/>
              </a:rPr>
              <a:t>.o</a:t>
            </a:r>
            <a:r>
              <a:rPr lang="zh-CN" altLang="en-US" sz="2000" b="1">
                <a:latin typeface="微软雅黑" pitchFamily="34" charset="-122"/>
                <a:ea typeface="微软雅黑" pitchFamily="34" charset="-122"/>
              </a:rPr>
              <a:t>模块都不被加入</a:t>
            </a:r>
            <a:r>
              <a:rPr lang="en-US" altLang="zh-CN" sz="2000" b="1">
                <a:latin typeface="微软雅黑" pitchFamily="34" charset="-122"/>
                <a:ea typeface="微软雅黑" pitchFamily="34" charset="-122"/>
              </a:rPr>
              <a:t>E</a:t>
            </a:r>
            <a:r>
              <a:rPr lang="zh-CN" altLang="en-US" sz="2000" b="1">
                <a:latin typeface="微软雅黑" pitchFamily="34" charset="-122"/>
                <a:ea typeface="微软雅黑" pitchFamily="34" charset="-122"/>
              </a:rPr>
              <a:t>中而被丢弃。</a:t>
            </a:r>
          </a:p>
          <a:p>
            <a:pPr>
              <a:spcBef>
                <a:spcPct val="15000"/>
              </a:spcBef>
            </a:pPr>
            <a:r>
              <a:rPr lang="zh-CN" altLang="en-US" sz="2000" b="1">
                <a:latin typeface="微软雅黑" pitchFamily="34" charset="-122"/>
                <a:ea typeface="微软雅黑" pitchFamily="34" charset="-122"/>
              </a:rPr>
              <a:t>然后，扫描</a:t>
            </a:r>
            <a:r>
              <a:rPr lang="en-US" altLang="zh-CN" sz="2000" b="1">
                <a:latin typeface="微软雅黑" pitchFamily="34" charset="-122"/>
                <a:ea typeface="微软雅黑" pitchFamily="34" charset="-122"/>
              </a:rPr>
              <a:t>main.o</a:t>
            </a:r>
            <a:r>
              <a:rPr lang="zh-CN" altLang="en-US" sz="2000" b="1">
                <a:latin typeface="微软雅黑" pitchFamily="34" charset="-122"/>
                <a:ea typeface="微软雅黑" pitchFamily="34" charset="-122"/>
              </a:rPr>
              <a:t>，将</a:t>
            </a:r>
            <a:r>
              <a:rPr lang="en-US" altLang="zh-CN" sz="2000" b="1">
                <a:latin typeface="微软雅黑" pitchFamily="34" charset="-122"/>
                <a:ea typeface="微软雅黑" pitchFamily="34" charset="-122"/>
              </a:rPr>
              <a:t>myfunc1</a:t>
            </a:r>
            <a:r>
              <a:rPr lang="zh-CN" altLang="en-US" sz="2000" b="1">
                <a:latin typeface="微软雅黑" pitchFamily="34" charset="-122"/>
                <a:ea typeface="微软雅黑" pitchFamily="34" charset="-122"/>
              </a:rPr>
              <a:t>加入</a:t>
            </a:r>
            <a:r>
              <a:rPr lang="en-US" altLang="zh-CN" sz="2000" b="1">
                <a:latin typeface="微软雅黑" pitchFamily="34" charset="-122"/>
                <a:ea typeface="微软雅黑" pitchFamily="34" charset="-122"/>
              </a:rPr>
              <a:t>U</a:t>
            </a:r>
            <a:r>
              <a:rPr lang="zh-CN" altLang="en-US" sz="2000" b="1">
                <a:latin typeface="微软雅黑" pitchFamily="34" charset="-122"/>
                <a:ea typeface="微软雅黑" pitchFamily="34" charset="-122"/>
              </a:rPr>
              <a:t>，直到最后它都不能被解析。</a:t>
            </a:r>
          </a:p>
          <a:p>
            <a:pPr>
              <a:spcBef>
                <a:spcPct val="55000"/>
              </a:spcBef>
            </a:pPr>
            <a:r>
              <a:rPr lang="zh-CN" altLang="en-US" sz="2000" b="1">
                <a:solidFill>
                  <a:srgbClr val="FF0000"/>
                </a:solidFill>
                <a:latin typeface="微软雅黑" pitchFamily="34" charset="-122"/>
                <a:ea typeface="微软雅黑" pitchFamily="34" charset="-122"/>
              </a:rPr>
              <a:t>因此，出现链接错误！</a:t>
            </a:r>
          </a:p>
        </p:txBody>
      </p:sp>
      <p:sp>
        <p:nvSpPr>
          <p:cNvPr id="721936" name="Text Box 16"/>
          <p:cNvSpPr txBox="1">
            <a:spLocks noChangeArrowheads="1"/>
          </p:cNvSpPr>
          <p:nvPr/>
        </p:nvSpPr>
        <p:spPr bwMode="auto">
          <a:xfrm>
            <a:off x="3365500" y="1409700"/>
            <a:ext cx="5457825" cy="1343025"/>
          </a:xfrm>
          <a:prstGeom prst="rect">
            <a:avLst/>
          </a:prstGeom>
          <a:noFill/>
          <a:ln w="9525">
            <a:noFill/>
            <a:miter lim="800000"/>
            <a:headEnd/>
            <a:tailEnd/>
          </a:ln>
          <a:effectLst/>
        </p:spPr>
        <p:txBody>
          <a:bodyPr>
            <a:spAutoFit/>
          </a:bodyPr>
          <a:lstStyle/>
          <a:p>
            <a:pPr>
              <a:spcBef>
                <a:spcPct val="5000"/>
              </a:spcBef>
            </a:pPr>
            <a:r>
              <a:rPr lang="zh-CN" altLang="en-US" sz="2000" b="1" dirty="0">
                <a:latin typeface="微软雅黑" pitchFamily="34" charset="-122"/>
                <a:ea typeface="微软雅黑" pitchFamily="34" charset="-122"/>
              </a:rPr>
              <a:t>解析结果：</a:t>
            </a:r>
          </a:p>
          <a:p>
            <a:pPr>
              <a:spcBef>
                <a:spcPct val="5000"/>
              </a:spcBef>
            </a:pPr>
            <a:r>
              <a:rPr lang="en-US" altLang="zh-CN" sz="2000" b="1" dirty="0">
                <a:solidFill>
                  <a:srgbClr val="CC3300"/>
                </a:solidFill>
                <a:latin typeface="微软雅黑" pitchFamily="34" charset="-122"/>
                <a:ea typeface="微软雅黑" pitchFamily="34" charset="-122"/>
              </a:rPr>
              <a:t>E</a:t>
            </a:r>
            <a:r>
              <a:rPr lang="zh-CN" altLang="en-US" sz="2000" b="1" dirty="0">
                <a:solidFill>
                  <a:srgbClr val="CC3300"/>
                </a:solidFill>
                <a:latin typeface="微软雅黑" pitchFamily="34" charset="-122"/>
                <a:ea typeface="微软雅黑" pitchFamily="34" charset="-122"/>
              </a:rPr>
              <a:t>中有</a:t>
            </a:r>
            <a:r>
              <a:rPr lang="en-US" altLang="zh-CN" sz="2000" b="1" dirty="0" err="1">
                <a:solidFill>
                  <a:srgbClr val="CC3300"/>
                </a:solidFill>
                <a:latin typeface="微软雅黑" pitchFamily="34" charset="-122"/>
                <a:ea typeface="微软雅黑" pitchFamily="34" charset="-122"/>
              </a:rPr>
              <a:t>main.o</a:t>
            </a:r>
            <a:r>
              <a:rPr lang="zh-CN" altLang="en-US" sz="2000" b="1" dirty="0">
                <a:solidFill>
                  <a:srgbClr val="CC3300"/>
                </a:solidFill>
                <a:latin typeface="微软雅黑" pitchFamily="34" charset="-122"/>
                <a:ea typeface="微软雅黑" pitchFamily="34" charset="-122"/>
              </a:rPr>
              <a:t>、</a:t>
            </a:r>
            <a:r>
              <a:rPr lang="en-US" altLang="zh-CN" sz="2000" b="1" dirty="0">
                <a:solidFill>
                  <a:srgbClr val="CC3300"/>
                </a:solidFill>
                <a:latin typeface="微软雅黑" pitchFamily="34" charset="-122"/>
                <a:ea typeface="微软雅黑" pitchFamily="34" charset="-122"/>
              </a:rPr>
              <a:t>myfunc1.o</a:t>
            </a:r>
            <a:r>
              <a:rPr lang="zh-CN" altLang="en-US" sz="2000" b="1" dirty="0">
                <a:solidFill>
                  <a:srgbClr val="CC3300"/>
                </a:solidFill>
                <a:latin typeface="微软雅黑" pitchFamily="34" charset="-122"/>
                <a:ea typeface="微软雅黑" pitchFamily="34" charset="-122"/>
              </a:rPr>
              <a:t>、</a:t>
            </a:r>
            <a:r>
              <a:rPr lang="en-US" altLang="zh-CN" sz="2000" b="1" dirty="0" err="1">
                <a:solidFill>
                  <a:srgbClr val="CC3300"/>
                </a:solidFill>
                <a:latin typeface="微软雅黑" pitchFamily="34" charset="-122"/>
                <a:ea typeface="微软雅黑" pitchFamily="34" charset="-122"/>
              </a:rPr>
              <a:t>printf.o</a:t>
            </a:r>
            <a:r>
              <a:rPr lang="zh-CN" altLang="en-US" sz="2000" b="1" dirty="0">
                <a:solidFill>
                  <a:srgbClr val="CC3300"/>
                </a:solidFill>
                <a:latin typeface="微软雅黑" pitchFamily="34" charset="-122"/>
                <a:ea typeface="微软雅黑" pitchFamily="34" charset="-122"/>
              </a:rPr>
              <a:t>及其调用的模块</a:t>
            </a:r>
          </a:p>
          <a:p>
            <a:pPr>
              <a:spcBef>
                <a:spcPct val="5000"/>
              </a:spcBef>
            </a:pPr>
            <a:r>
              <a:rPr lang="en-US" altLang="zh-CN" sz="2000" b="1" dirty="0">
                <a:solidFill>
                  <a:srgbClr val="CC3300"/>
                </a:solidFill>
                <a:latin typeface="微软雅黑" pitchFamily="34" charset="-122"/>
                <a:ea typeface="微软雅黑" pitchFamily="34" charset="-122"/>
              </a:rPr>
              <a:t>D</a:t>
            </a:r>
            <a:r>
              <a:rPr lang="zh-CN" altLang="en-US" sz="2000" b="1" dirty="0">
                <a:solidFill>
                  <a:srgbClr val="CC3300"/>
                </a:solidFill>
                <a:latin typeface="微软雅黑" pitchFamily="34" charset="-122"/>
                <a:ea typeface="微软雅黑" pitchFamily="34" charset="-122"/>
              </a:rPr>
              <a:t>中有</a:t>
            </a:r>
            <a:r>
              <a:rPr lang="en-US" altLang="zh-CN" sz="2000" b="1" dirty="0">
                <a:solidFill>
                  <a:srgbClr val="CC3300"/>
                </a:solidFill>
                <a:latin typeface="微软雅黑" pitchFamily="34" charset="-122"/>
                <a:ea typeface="微软雅黑" pitchFamily="34" charset="-122"/>
              </a:rPr>
              <a:t>main</a:t>
            </a:r>
            <a:r>
              <a:rPr lang="zh-CN" altLang="en-US" sz="2000" b="1" dirty="0">
                <a:solidFill>
                  <a:srgbClr val="CC3300"/>
                </a:solidFill>
                <a:latin typeface="微软雅黑" pitchFamily="34" charset="-122"/>
                <a:ea typeface="微软雅黑" pitchFamily="34" charset="-122"/>
              </a:rPr>
              <a:t>、</a:t>
            </a:r>
            <a:r>
              <a:rPr lang="en-US" altLang="zh-CN" sz="2000" b="1" dirty="0">
                <a:solidFill>
                  <a:srgbClr val="CC3300"/>
                </a:solidFill>
                <a:latin typeface="微软雅黑" pitchFamily="34" charset="-122"/>
                <a:ea typeface="微软雅黑" pitchFamily="34" charset="-122"/>
              </a:rPr>
              <a:t>myfunc1</a:t>
            </a:r>
            <a:r>
              <a:rPr lang="zh-CN" altLang="en-US" sz="2000" b="1" dirty="0">
                <a:solidFill>
                  <a:srgbClr val="CC3300"/>
                </a:solidFill>
                <a:latin typeface="微软雅黑" pitchFamily="34" charset="-122"/>
                <a:ea typeface="微软雅黑" pitchFamily="34" charset="-122"/>
              </a:rPr>
              <a:t>、</a:t>
            </a:r>
            <a:r>
              <a:rPr lang="en-US" altLang="zh-CN" sz="2000" b="1" dirty="0" err="1">
                <a:solidFill>
                  <a:srgbClr val="CC3300"/>
                </a:solidFill>
                <a:latin typeface="微软雅黑" pitchFamily="34" charset="-122"/>
                <a:ea typeface="微软雅黑" pitchFamily="34" charset="-122"/>
              </a:rPr>
              <a:t>printf</a:t>
            </a:r>
            <a:r>
              <a:rPr lang="zh-CN" altLang="en-US" sz="2000" b="1" dirty="0">
                <a:solidFill>
                  <a:srgbClr val="CC3300"/>
                </a:solidFill>
                <a:latin typeface="微软雅黑" pitchFamily="34" charset="-122"/>
                <a:ea typeface="微软雅黑" pitchFamily="34" charset="-122"/>
              </a:rPr>
              <a:t>及其引用符号</a:t>
            </a:r>
          </a:p>
        </p:txBody>
      </p:sp>
      <p:sp>
        <p:nvSpPr>
          <p:cNvPr id="721937" name="Text Box 17"/>
          <p:cNvSpPr txBox="1">
            <a:spLocks noChangeArrowheads="1"/>
          </p:cNvSpPr>
          <p:nvPr/>
        </p:nvSpPr>
        <p:spPr bwMode="auto">
          <a:xfrm>
            <a:off x="358775" y="3252788"/>
            <a:ext cx="3294063"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0A6A0A"/>
                </a:solidFill>
                <a:latin typeface="微软雅黑" pitchFamily="34" charset="-122"/>
                <a:ea typeface="微软雅黑" pitchFamily="34" charset="-122"/>
              </a:rPr>
              <a:t>main</a:t>
            </a:r>
            <a:r>
              <a:rPr lang="en-US" altLang="zh-CN" sz="2000" b="1">
                <a:solidFill>
                  <a:srgbClr val="0A6A0A"/>
                </a:solidFill>
                <a:latin typeface="微软雅黑" pitchFamily="34" charset="-122"/>
                <a:ea typeface="微软雅黑" pitchFamily="34" charset="-122"/>
                <a:cs typeface="Arial" pitchFamily="34" charset="0"/>
              </a:rPr>
              <a:t>→myfunc1</a:t>
            </a:r>
            <a:r>
              <a:rPr lang="en-US" altLang="zh-CN" sz="2000" b="1">
                <a:solidFill>
                  <a:srgbClr val="0A6A0A"/>
                </a:solidFill>
                <a:latin typeface="微软雅黑" pitchFamily="34" charset="-122"/>
                <a:ea typeface="微软雅黑" pitchFamily="34" charset="-122"/>
              </a:rPr>
              <a:t>→printf</a:t>
            </a:r>
            <a:endParaRPr lang="zh-CN" altLang="en-US" sz="2000" b="1">
              <a:solidFill>
                <a:srgbClr val="0A6A0A"/>
              </a:solidFill>
              <a:latin typeface="微软雅黑" pitchFamily="34" charset="-122"/>
              <a:ea typeface="微软雅黑" pitchFamily="34" charset="-122"/>
            </a:endParaRPr>
          </a:p>
        </p:txBody>
      </p:sp>
      <p:grpSp>
        <p:nvGrpSpPr>
          <p:cNvPr id="721940" name="Group 20"/>
          <p:cNvGrpSpPr>
            <a:grpSpLocks/>
          </p:cNvGrpSpPr>
          <p:nvPr/>
        </p:nvGrpSpPr>
        <p:grpSpPr bwMode="auto">
          <a:xfrm>
            <a:off x="5630863" y="1247775"/>
            <a:ext cx="1930400" cy="2830513"/>
            <a:chOff x="3547" y="786"/>
            <a:chExt cx="1216" cy="1783"/>
          </a:xfrm>
        </p:grpSpPr>
        <p:sp>
          <p:nvSpPr>
            <p:cNvPr id="721938" name="Line 18"/>
            <p:cNvSpPr>
              <a:spLocks noChangeShapeType="1"/>
            </p:cNvSpPr>
            <p:nvPr/>
          </p:nvSpPr>
          <p:spPr bwMode="auto">
            <a:xfrm flipH="1">
              <a:off x="3547" y="786"/>
              <a:ext cx="1216" cy="1783"/>
            </a:xfrm>
            <a:prstGeom prst="line">
              <a:avLst/>
            </a:prstGeom>
            <a:noFill/>
            <a:ln w="28575">
              <a:solidFill>
                <a:schemeClr val="tx1"/>
              </a:solidFill>
              <a:round/>
              <a:headEnd/>
              <a:tailEnd type="triangle" w="med" len="med"/>
            </a:ln>
            <a:effectLst/>
          </p:spPr>
          <p:txBody>
            <a:bodyPr/>
            <a:lstStyle/>
            <a:p>
              <a:endParaRPr lang="zh-CN" altLang="en-US"/>
            </a:p>
          </p:txBody>
        </p:sp>
        <p:sp>
          <p:nvSpPr>
            <p:cNvPr id="721939" name="Line 19"/>
            <p:cNvSpPr>
              <a:spLocks noChangeShapeType="1"/>
            </p:cNvSpPr>
            <p:nvPr/>
          </p:nvSpPr>
          <p:spPr bwMode="auto">
            <a:xfrm>
              <a:off x="4050" y="787"/>
              <a:ext cx="274" cy="1773"/>
            </a:xfrm>
            <a:prstGeom prst="line">
              <a:avLst/>
            </a:prstGeom>
            <a:noFill/>
            <a:ln w="28575">
              <a:solidFill>
                <a:schemeClr val="tx1"/>
              </a:solidFill>
              <a:round/>
              <a:headEnd/>
              <a:tailEnd type="triangle" w="med" len="med"/>
            </a:ln>
            <a:effectLst/>
          </p:spPr>
          <p:txBody>
            <a:bodyPr/>
            <a:lstStyle/>
            <a:p>
              <a:endParaRPr lang="zh-CN" altLang="en-US"/>
            </a:p>
          </p:txBody>
        </p:sp>
      </p:grpSp>
      <p:sp>
        <p:nvSpPr>
          <p:cNvPr id="721941" name="Text Box 21"/>
          <p:cNvSpPr txBox="1">
            <a:spLocks noChangeArrowheads="1"/>
          </p:cNvSpPr>
          <p:nvPr/>
        </p:nvSpPr>
        <p:spPr bwMode="auto">
          <a:xfrm>
            <a:off x="8053388" y="5616575"/>
            <a:ext cx="946150" cy="427038"/>
          </a:xfrm>
          <a:prstGeom prst="rect">
            <a:avLst/>
          </a:prstGeom>
          <a:noFill/>
          <a:ln w="9525">
            <a:noFill/>
            <a:miter lim="800000"/>
            <a:headEnd/>
            <a:tailEnd/>
          </a:ln>
          <a:effectLst/>
        </p:spPr>
        <p:txBody>
          <a:bodyPr lIns="18000" rIns="0">
            <a:spAutoFit/>
          </a:bodyPr>
          <a:lstStyle/>
          <a:p>
            <a:pPr>
              <a:spcBef>
                <a:spcPct val="50000"/>
              </a:spcBef>
            </a:pPr>
            <a:r>
              <a:rPr lang="en-US" altLang="zh-CN" sz="2200" b="1">
                <a:solidFill>
                  <a:srgbClr val="3366FF"/>
                </a:solidFill>
                <a:latin typeface="微软雅黑" pitchFamily="34" charset="-122"/>
                <a:ea typeface="微软雅黑" pitchFamily="34" charset="-122"/>
              </a:rPr>
              <a:t>Why</a:t>
            </a:r>
            <a:r>
              <a:rPr lang="zh-CN" altLang="en-US" sz="2200" b="1">
                <a:solidFill>
                  <a:srgbClr val="3366FF"/>
                </a:solidFill>
                <a:latin typeface="微软雅黑" pitchFamily="34" charset="-122"/>
                <a:ea typeface="微软雅黑" pitchFamily="34" charset="-122"/>
              </a:rPr>
              <a:t>？</a:t>
            </a:r>
          </a:p>
        </p:txBody>
      </p:sp>
      <p:sp>
        <p:nvSpPr>
          <p:cNvPr id="721942" name="Text Box 22"/>
          <p:cNvSpPr txBox="1">
            <a:spLocks noChangeArrowheads="1"/>
          </p:cNvSpPr>
          <p:nvPr/>
        </p:nvSpPr>
        <p:spPr bwMode="auto">
          <a:xfrm>
            <a:off x="3716338" y="2917825"/>
            <a:ext cx="2233612" cy="762000"/>
          </a:xfrm>
          <a:prstGeom prst="rect">
            <a:avLst/>
          </a:prstGeom>
          <a:noFill/>
          <a:ln w="9525">
            <a:noFill/>
            <a:miter lim="800000"/>
            <a:headEnd/>
            <a:tailEnd/>
          </a:ln>
          <a:effectLst/>
        </p:spPr>
        <p:txBody>
          <a:bodyPr>
            <a:spAutoFit/>
          </a:bodyPr>
          <a:lstStyle/>
          <a:p>
            <a:pPr>
              <a:spcBef>
                <a:spcPct val="50000"/>
              </a:spcBef>
            </a:pPr>
            <a:r>
              <a:rPr lang="zh-CN" altLang="en-US" sz="2200" b="1">
                <a:solidFill>
                  <a:srgbClr val="0A6A0A"/>
                </a:solidFill>
                <a:ea typeface="微软雅黑" pitchFamily="34" charset="-122"/>
              </a:rPr>
              <a:t>被链接模块应按调用顺序指定！</a:t>
            </a:r>
          </a:p>
        </p:txBody>
      </p:sp>
      <p:sp>
        <p:nvSpPr>
          <p:cNvPr id="721943" name="Text Box 23"/>
          <p:cNvSpPr txBox="1">
            <a:spLocks noChangeArrowheads="1"/>
          </p:cNvSpPr>
          <p:nvPr/>
        </p:nvSpPr>
        <p:spPr bwMode="auto">
          <a:xfrm>
            <a:off x="3810000" y="5970588"/>
            <a:ext cx="4522788" cy="7016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3366FF"/>
                </a:solidFill>
                <a:ea typeface="微软雅黑" pitchFamily="34" charset="-122"/>
              </a:rPr>
              <a:t>它只能用</a:t>
            </a:r>
            <a:r>
              <a:rPr lang="en-US" altLang="zh-CN" sz="2000" b="1">
                <a:solidFill>
                  <a:srgbClr val="3366FF"/>
                </a:solidFill>
                <a:ea typeface="微软雅黑" pitchFamily="34" charset="-122"/>
              </a:rPr>
              <a:t>mylib.a</a:t>
            </a:r>
            <a:r>
              <a:rPr lang="zh-CN" altLang="en-US" sz="2000" b="1">
                <a:solidFill>
                  <a:srgbClr val="3366FF"/>
                </a:solidFill>
                <a:ea typeface="微软雅黑" pitchFamily="34" charset="-122"/>
              </a:rPr>
              <a:t>中符号来解析，而</a:t>
            </a:r>
            <a:r>
              <a:rPr lang="en-US" altLang="zh-CN" sz="2000" b="1">
                <a:solidFill>
                  <a:srgbClr val="3366FF"/>
                </a:solidFill>
                <a:ea typeface="微软雅黑" pitchFamily="34" charset="-122"/>
              </a:rPr>
              <a:t>mylib</a:t>
            </a:r>
            <a:r>
              <a:rPr lang="zh-CN" altLang="en-US" sz="2000" b="1">
                <a:solidFill>
                  <a:srgbClr val="3366FF"/>
                </a:solidFill>
                <a:ea typeface="微软雅黑" pitchFamily="34" charset="-122"/>
              </a:rPr>
              <a:t>中两个</a:t>
            </a:r>
            <a:r>
              <a:rPr lang="en-US" altLang="zh-CN" sz="2000" b="1">
                <a:solidFill>
                  <a:srgbClr val="3366FF"/>
                </a:solidFill>
                <a:ea typeface="微软雅黑" pitchFamily="34" charset="-122"/>
              </a:rPr>
              <a:t>.o</a:t>
            </a:r>
            <a:r>
              <a:rPr lang="zh-CN" altLang="en-US" sz="2000" b="1">
                <a:solidFill>
                  <a:srgbClr val="3366FF"/>
                </a:solidFill>
                <a:ea typeface="微软雅黑" pitchFamily="34" charset="-122"/>
              </a:rPr>
              <a:t>模块都已被丢弃！</a:t>
            </a:r>
          </a:p>
        </p:txBody>
      </p:sp>
    </p:spTree>
    <p:extLst>
      <p:ext uri="{BB962C8B-B14F-4D97-AF65-F5344CB8AC3E}">
        <p14:creationId xmlns:p14="http://schemas.microsoft.com/office/powerpoint/2010/main" val="2871341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1931"/>
                                        </p:tgtEl>
                                        <p:attrNameLst>
                                          <p:attrName>style.visibility</p:attrName>
                                        </p:attrNameLst>
                                      </p:cBhvr>
                                      <p:to>
                                        <p:strVal val="visible"/>
                                      </p:to>
                                    </p:set>
                                    <p:animEffect transition="in" filter="blinds(horizontal)">
                                      <p:cBhvr>
                                        <p:cTn id="7" dur="500"/>
                                        <p:tgtEl>
                                          <p:spTgt spid="7219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21940"/>
                                        </p:tgtEl>
                                        <p:attrNameLst>
                                          <p:attrName>style.visibility</p:attrName>
                                        </p:attrNameLst>
                                      </p:cBhvr>
                                      <p:to>
                                        <p:strVal val="visible"/>
                                      </p:to>
                                    </p:set>
                                    <p:animEffect transition="in" filter="blinds(horizontal)">
                                      <p:cBhvr>
                                        <p:cTn id="12" dur="500"/>
                                        <p:tgtEl>
                                          <p:spTgt spid="72194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21935">
                                            <p:txEl>
                                              <p:pRg st="0" end="0"/>
                                            </p:txEl>
                                          </p:spTgt>
                                        </p:tgtEl>
                                        <p:attrNameLst>
                                          <p:attrName>style.visibility</p:attrName>
                                        </p:attrNameLst>
                                      </p:cBhvr>
                                      <p:to>
                                        <p:strVal val="visible"/>
                                      </p:to>
                                    </p:set>
                                    <p:animEffect transition="in" filter="blinds(horizontal)">
                                      <p:cBhvr>
                                        <p:cTn id="17" dur="500"/>
                                        <p:tgtEl>
                                          <p:spTgt spid="72193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21935">
                                            <p:txEl>
                                              <p:pRg st="1" end="1"/>
                                            </p:txEl>
                                          </p:spTgt>
                                        </p:tgtEl>
                                        <p:attrNameLst>
                                          <p:attrName>style.visibility</p:attrName>
                                        </p:attrNameLst>
                                      </p:cBhvr>
                                      <p:to>
                                        <p:strVal val="visible"/>
                                      </p:to>
                                    </p:set>
                                    <p:animEffect transition="in" filter="blinds(horizontal)">
                                      <p:cBhvr>
                                        <p:cTn id="22" dur="500"/>
                                        <p:tgtEl>
                                          <p:spTgt spid="72193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21941"/>
                                        </p:tgtEl>
                                        <p:attrNameLst>
                                          <p:attrName>style.visibility</p:attrName>
                                        </p:attrNameLst>
                                      </p:cBhvr>
                                      <p:to>
                                        <p:strVal val="visible"/>
                                      </p:to>
                                    </p:set>
                                    <p:animEffect transition="in" filter="blinds(horizontal)">
                                      <p:cBhvr>
                                        <p:cTn id="27" dur="500"/>
                                        <p:tgtEl>
                                          <p:spTgt spid="72194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21943"/>
                                        </p:tgtEl>
                                        <p:attrNameLst>
                                          <p:attrName>style.visibility</p:attrName>
                                        </p:attrNameLst>
                                      </p:cBhvr>
                                      <p:to>
                                        <p:strVal val="visible"/>
                                      </p:to>
                                    </p:set>
                                    <p:animEffect transition="in" filter="blinds(horizontal)">
                                      <p:cBhvr>
                                        <p:cTn id="32" dur="500"/>
                                        <p:tgtEl>
                                          <p:spTgt spid="72194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21935">
                                            <p:txEl>
                                              <p:pRg st="2" end="2"/>
                                            </p:txEl>
                                          </p:spTgt>
                                        </p:tgtEl>
                                        <p:attrNameLst>
                                          <p:attrName>style.visibility</p:attrName>
                                        </p:attrNameLst>
                                      </p:cBhvr>
                                      <p:to>
                                        <p:strVal val="visible"/>
                                      </p:to>
                                    </p:set>
                                    <p:animEffect transition="in" filter="blinds(horizontal)">
                                      <p:cBhvr>
                                        <p:cTn id="37" dur="500"/>
                                        <p:tgtEl>
                                          <p:spTgt spid="721935">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21942"/>
                                        </p:tgtEl>
                                        <p:attrNameLst>
                                          <p:attrName>style.visibility</p:attrName>
                                        </p:attrNameLst>
                                      </p:cBhvr>
                                      <p:to>
                                        <p:strVal val="visible"/>
                                      </p:to>
                                    </p:set>
                                    <p:animEffect transition="in" filter="blinds(horizontal)">
                                      <p:cBhvr>
                                        <p:cTn id="42" dur="500"/>
                                        <p:tgtEl>
                                          <p:spTgt spid="721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1931" grpId="0"/>
      <p:bldP spid="721941" grpId="0"/>
      <p:bldP spid="721942" grpId="0"/>
      <p:bldP spid="721943"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Rectangle 2"/>
          <p:cNvSpPr>
            <a:spLocks noGrp="1" noChangeArrowheads="1"/>
          </p:cNvSpPr>
          <p:nvPr>
            <p:ph type="title"/>
          </p:nvPr>
        </p:nvSpPr>
        <p:spPr/>
        <p:txBody>
          <a:bodyPr/>
          <a:lstStyle/>
          <a:p>
            <a:r>
              <a:rPr lang="zh-CN" altLang="en-US"/>
              <a:t>链接顺序问题</a:t>
            </a:r>
          </a:p>
        </p:txBody>
      </p:sp>
      <p:sp>
        <p:nvSpPr>
          <p:cNvPr id="723971" name="Rectangle 3"/>
          <p:cNvSpPr>
            <a:spLocks noGrp="1" noChangeArrowheads="1"/>
          </p:cNvSpPr>
          <p:nvPr>
            <p:ph type="body" idx="1"/>
          </p:nvPr>
        </p:nvSpPr>
        <p:spPr>
          <a:xfrm>
            <a:off x="468313" y="836613"/>
            <a:ext cx="8229600" cy="5810250"/>
          </a:xfrm>
        </p:spPr>
        <p:txBody>
          <a:bodyPr/>
          <a:lstStyle/>
          <a:p>
            <a:pPr>
              <a:lnSpc>
                <a:spcPct val="105000"/>
              </a:lnSpc>
              <a:spcBef>
                <a:spcPct val="15000"/>
              </a:spcBef>
            </a:pPr>
            <a:r>
              <a:rPr lang="zh-CN" altLang="en-US" dirty="0">
                <a:latin typeface="微软雅黑" pitchFamily="34" charset="-122"/>
                <a:ea typeface="微软雅黑" pitchFamily="34" charset="-122"/>
              </a:rPr>
              <a:t>假设调用关系如下：</a:t>
            </a:r>
          </a:p>
          <a:p>
            <a:pPr>
              <a:lnSpc>
                <a:spcPct val="105000"/>
              </a:lnSpc>
              <a:spcBef>
                <a:spcPct val="15000"/>
              </a:spcBef>
              <a:buFontTx/>
              <a:buNone/>
            </a:pP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func.o</a:t>
            </a:r>
            <a:r>
              <a:rPr lang="en-US" altLang="zh-CN" dirty="0">
                <a:latin typeface="微软雅黑" pitchFamily="34" charset="-122"/>
                <a:ea typeface="微软雅黑" pitchFamily="34" charset="-122"/>
              </a:rPr>
              <a:t> </a:t>
            </a:r>
            <a:r>
              <a:rPr lang="en-US" altLang="zh-CN" dirty="0">
                <a:ea typeface="微软雅黑" pitchFamily="34" charset="-122"/>
                <a:cs typeface="Arial" pitchFamily="34" charset="0"/>
              </a:rPr>
              <a:t>→ </a:t>
            </a:r>
            <a:r>
              <a:rPr lang="en-US" altLang="zh-CN" dirty="0" err="1">
                <a:latin typeface="微软雅黑" pitchFamily="34" charset="-122"/>
                <a:ea typeface="微软雅黑" pitchFamily="34" charset="-122"/>
              </a:rPr>
              <a:t>libx.a</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和 </a:t>
            </a:r>
            <a:r>
              <a:rPr lang="en-US" altLang="zh-CN" dirty="0" err="1">
                <a:latin typeface="微软雅黑" pitchFamily="34" charset="-122"/>
                <a:ea typeface="微软雅黑" pitchFamily="34" charset="-122"/>
              </a:rPr>
              <a:t>liby.a</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中的函数</a:t>
            </a:r>
          </a:p>
          <a:p>
            <a:pPr>
              <a:lnSpc>
                <a:spcPct val="105000"/>
              </a:lnSpc>
              <a:spcBef>
                <a:spcPct val="15000"/>
              </a:spcBef>
              <a:buFontTx/>
              <a:buNone/>
            </a:pPr>
            <a:r>
              <a:rPr lang="zh-CN" altLang="en-US" dirty="0">
                <a:latin typeface="微软雅黑" pitchFamily="34" charset="-122"/>
                <a:ea typeface="微软雅黑" pitchFamily="34" charset="-122"/>
              </a:rPr>
              <a:t>     </a:t>
            </a:r>
            <a:r>
              <a:rPr lang="en-US" altLang="zh-CN" dirty="0" err="1">
                <a:latin typeface="微软雅黑" pitchFamily="34" charset="-122"/>
                <a:ea typeface="微软雅黑" pitchFamily="34" charset="-122"/>
              </a:rPr>
              <a:t>libx.a</a:t>
            </a:r>
            <a:r>
              <a:rPr lang="en-US" altLang="zh-CN" dirty="0">
                <a:latin typeface="微软雅黑" pitchFamily="34" charset="-122"/>
                <a:ea typeface="微软雅黑" pitchFamily="34" charset="-122"/>
              </a:rPr>
              <a:t> </a:t>
            </a:r>
            <a:r>
              <a:rPr lang="en-US" altLang="zh-CN" dirty="0">
                <a:ea typeface="微软雅黑" pitchFamily="34" charset="-122"/>
              </a:rPr>
              <a:t>→</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libz.a</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中的函数</a:t>
            </a:r>
          </a:p>
          <a:p>
            <a:pPr>
              <a:lnSpc>
                <a:spcPct val="105000"/>
              </a:lnSpc>
              <a:spcBef>
                <a:spcPct val="15000"/>
              </a:spcBef>
              <a:buFontTx/>
              <a:buNone/>
            </a:pPr>
            <a:r>
              <a:rPr lang="zh-CN" altLang="en-US" dirty="0">
                <a:latin typeface="微软雅黑" pitchFamily="34" charset="-122"/>
                <a:ea typeface="微软雅黑" pitchFamily="34" charset="-122"/>
              </a:rPr>
              <a:t>     </a:t>
            </a:r>
            <a:r>
              <a:rPr lang="en-US" altLang="zh-CN" dirty="0" err="1">
                <a:latin typeface="微软雅黑" pitchFamily="34" charset="-122"/>
                <a:ea typeface="微软雅黑" pitchFamily="34" charset="-122"/>
              </a:rPr>
              <a:t>libx.a</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和 </a:t>
            </a:r>
            <a:r>
              <a:rPr lang="en-US" altLang="zh-CN" dirty="0" err="1">
                <a:latin typeface="微软雅黑" pitchFamily="34" charset="-122"/>
                <a:ea typeface="微软雅黑" pitchFamily="34" charset="-122"/>
              </a:rPr>
              <a:t>liby.a</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之间、</a:t>
            </a:r>
            <a:r>
              <a:rPr lang="en-US" altLang="zh-CN" dirty="0" err="1">
                <a:latin typeface="微软雅黑" pitchFamily="34" charset="-122"/>
                <a:ea typeface="微软雅黑" pitchFamily="34" charset="-122"/>
              </a:rPr>
              <a:t>liby.a</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和 </a:t>
            </a:r>
            <a:r>
              <a:rPr lang="en-US" altLang="zh-CN" dirty="0" err="1">
                <a:latin typeface="微软雅黑" pitchFamily="34" charset="-122"/>
                <a:ea typeface="微软雅黑" pitchFamily="34" charset="-122"/>
              </a:rPr>
              <a:t>libz.a</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相互独立</a:t>
            </a:r>
          </a:p>
          <a:p>
            <a:pPr>
              <a:lnSpc>
                <a:spcPct val="105000"/>
              </a:lnSpc>
              <a:spcBef>
                <a:spcPct val="15000"/>
              </a:spcBef>
              <a:buFontTx/>
              <a:buNone/>
            </a:pPr>
            <a:r>
              <a:rPr lang="zh-CN" altLang="en-US" dirty="0">
                <a:latin typeface="微软雅黑" pitchFamily="34" charset="-122"/>
                <a:ea typeface="微软雅黑" pitchFamily="34" charset="-122"/>
              </a:rPr>
              <a:t>     则以下几个命令行都是可行的：</a:t>
            </a:r>
          </a:p>
          <a:p>
            <a:pPr lvl="1">
              <a:lnSpc>
                <a:spcPct val="105000"/>
              </a:lnSpc>
              <a:spcBef>
                <a:spcPct val="15000"/>
              </a:spcBef>
            </a:pPr>
            <a:r>
              <a:rPr lang="en-US" altLang="zh-CN" sz="2200" dirty="0" err="1">
                <a:latin typeface="微软雅黑" pitchFamily="34" charset="-122"/>
                <a:ea typeface="微软雅黑" pitchFamily="34" charset="-122"/>
              </a:rPr>
              <a:t>gcc</a:t>
            </a:r>
            <a:r>
              <a:rPr lang="en-US" altLang="zh-CN" sz="2200" dirty="0">
                <a:latin typeface="微软雅黑" pitchFamily="34" charset="-122"/>
                <a:ea typeface="微软雅黑" pitchFamily="34" charset="-122"/>
              </a:rPr>
              <a:t> -static –o </a:t>
            </a:r>
            <a:r>
              <a:rPr lang="en-US" altLang="zh-CN" sz="2200" dirty="0" err="1">
                <a:latin typeface="微软雅黑" pitchFamily="34" charset="-122"/>
                <a:ea typeface="微软雅黑" pitchFamily="34" charset="-122"/>
              </a:rPr>
              <a:t>myfunc</a:t>
            </a:r>
            <a:r>
              <a:rPr lang="en-US" altLang="zh-CN" sz="2200" dirty="0">
                <a:latin typeface="微软雅黑" pitchFamily="34" charset="-122"/>
                <a:ea typeface="微软雅黑" pitchFamily="34" charset="-122"/>
              </a:rPr>
              <a:t> </a:t>
            </a:r>
            <a:r>
              <a:rPr lang="en-US" altLang="zh-CN" sz="2200" dirty="0" err="1">
                <a:latin typeface="微软雅黑" pitchFamily="34" charset="-122"/>
                <a:ea typeface="微软雅黑" pitchFamily="34" charset="-122"/>
              </a:rPr>
              <a:t>func.o</a:t>
            </a:r>
            <a:r>
              <a:rPr lang="en-US" altLang="zh-CN" sz="2200" dirty="0">
                <a:latin typeface="微软雅黑" pitchFamily="34" charset="-122"/>
                <a:ea typeface="微软雅黑" pitchFamily="34" charset="-122"/>
              </a:rPr>
              <a:t> </a:t>
            </a:r>
            <a:r>
              <a:rPr lang="en-US" altLang="zh-CN" sz="2200" dirty="0" err="1">
                <a:latin typeface="微软雅黑" pitchFamily="34" charset="-122"/>
                <a:ea typeface="微软雅黑" pitchFamily="34" charset="-122"/>
              </a:rPr>
              <a:t>libx.a</a:t>
            </a:r>
            <a:r>
              <a:rPr lang="en-US" altLang="zh-CN" sz="2200" dirty="0">
                <a:latin typeface="微软雅黑" pitchFamily="34" charset="-122"/>
                <a:ea typeface="微软雅黑" pitchFamily="34" charset="-122"/>
              </a:rPr>
              <a:t> </a:t>
            </a:r>
            <a:r>
              <a:rPr lang="en-US" altLang="zh-CN" sz="2200" dirty="0" err="1">
                <a:latin typeface="微软雅黑" pitchFamily="34" charset="-122"/>
                <a:ea typeface="微软雅黑" pitchFamily="34" charset="-122"/>
              </a:rPr>
              <a:t>liby.a</a:t>
            </a:r>
            <a:r>
              <a:rPr lang="en-US" altLang="zh-CN" sz="2200" dirty="0">
                <a:latin typeface="微软雅黑" pitchFamily="34" charset="-122"/>
                <a:ea typeface="微软雅黑" pitchFamily="34" charset="-122"/>
              </a:rPr>
              <a:t> </a:t>
            </a:r>
            <a:r>
              <a:rPr lang="en-US" altLang="zh-CN" sz="2200" dirty="0" err="1">
                <a:latin typeface="微软雅黑" pitchFamily="34" charset="-122"/>
                <a:ea typeface="微软雅黑" pitchFamily="34" charset="-122"/>
              </a:rPr>
              <a:t>libz.a</a:t>
            </a:r>
            <a:endParaRPr lang="en-US" altLang="zh-CN" sz="2200" dirty="0">
              <a:latin typeface="微软雅黑" pitchFamily="34" charset="-122"/>
              <a:ea typeface="微软雅黑" pitchFamily="34" charset="-122"/>
            </a:endParaRPr>
          </a:p>
          <a:p>
            <a:pPr lvl="1">
              <a:lnSpc>
                <a:spcPct val="105000"/>
              </a:lnSpc>
              <a:spcBef>
                <a:spcPct val="15000"/>
              </a:spcBef>
            </a:pPr>
            <a:r>
              <a:rPr lang="en-US" altLang="zh-CN" sz="2200" dirty="0" err="1">
                <a:latin typeface="微软雅黑" pitchFamily="34" charset="-122"/>
                <a:ea typeface="微软雅黑" pitchFamily="34" charset="-122"/>
              </a:rPr>
              <a:t>gcc</a:t>
            </a:r>
            <a:r>
              <a:rPr lang="en-US" altLang="zh-CN" sz="2200" dirty="0">
                <a:latin typeface="微软雅黑" pitchFamily="34" charset="-122"/>
                <a:ea typeface="微软雅黑" pitchFamily="34" charset="-122"/>
              </a:rPr>
              <a:t> -static –o </a:t>
            </a:r>
            <a:r>
              <a:rPr lang="en-US" altLang="zh-CN" sz="2200" dirty="0" err="1">
                <a:latin typeface="微软雅黑" pitchFamily="34" charset="-122"/>
                <a:ea typeface="微软雅黑" pitchFamily="34" charset="-122"/>
              </a:rPr>
              <a:t>myfunc</a:t>
            </a:r>
            <a:r>
              <a:rPr lang="en-US" altLang="zh-CN" sz="2200" dirty="0">
                <a:latin typeface="微软雅黑" pitchFamily="34" charset="-122"/>
                <a:ea typeface="微软雅黑" pitchFamily="34" charset="-122"/>
              </a:rPr>
              <a:t> </a:t>
            </a:r>
            <a:r>
              <a:rPr lang="en-US" altLang="zh-CN" sz="2200" dirty="0" err="1">
                <a:latin typeface="微软雅黑" pitchFamily="34" charset="-122"/>
                <a:ea typeface="微软雅黑" pitchFamily="34" charset="-122"/>
              </a:rPr>
              <a:t>func.o</a:t>
            </a:r>
            <a:r>
              <a:rPr lang="en-US" altLang="zh-CN" sz="2200" dirty="0">
                <a:latin typeface="微软雅黑" pitchFamily="34" charset="-122"/>
                <a:ea typeface="微软雅黑" pitchFamily="34" charset="-122"/>
              </a:rPr>
              <a:t> </a:t>
            </a:r>
            <a:r>
              <a:rPr lang="en-US" altLang="zh-CN" sz="2200" dirty="0" err="1">
                <a:latin typeface="微软雅黑" pitchFamily="34" charset="-122"/>
                <a:ea typeface="微软雅黑" pitchFamily="34" charset="-122"/>
              </a:rPr>
              <a:t>liby.a</a:t>
            </a:r>
            <a:r>
              <a:rPr lang="en-US" altLang="zh-CN" sz="2200" dirty="0">
                <a:latin typeface="微软雅黑" pitchFamily="34" charset="-122"/>
                <a:ea typeface="微软雅黑" pitchFamily="34" charset="-122"/>
              </a:rPr>
              <a:t> </a:t>
            </a:r>
            <a:r>
              <a:rPr lang="en-US" altLang="zh-CN" sz="2200" dirty="0" err="1">
                <a:latin typeface="微软雅黑" pitchFamily="34" charset="-122"/>
                <a:ea typeface="微软雅黑" pitchFamily="34" charset="-122"/>
              </a:rPr>
              <a:t>libx.a</a:t>
            </a:r>
            <a:r>
              <a:rPr lang="en-US" altLang="zh-CN" sz="2200" dirty="0">
                <a:latin typeface="微软雅黑" pitchFamily="34" charset="-122"/>
                <a:ea typeface="微软雅黑" pitchFamily="34" charset="-122"/>
              </a:rPr>
              <a:t> </a:t>
            </a:r>
            <a:r>
              <a:rPr lang="en-US" altLang="zh-CN" sz="2200" dirty="0" err="1">
                <a:latin typeface="微软雅黑" pitchFamily="34" charset="-122"/>
                <a:ea typeface="微软雅黑" pitchFamily="34" charset="-122"/>
              </a:rPr>
              <a:t>libz.a</a:t>
            </a:r>
            <a:endParaRPr lang="en-US" altLang="zh-CN" sz="2200" dirty="0">
              <a:latin typeface="微软雅黑" pitchFamily="34" charset="-122"/>
              <a:ea typeface="微软雅黑" pitchFamily="34" charset="-122"/>
            </a:endParaRPr>
          </a:p>
          <a:p>
            <a:pPr lvl="1">
              <a:lnSpc>
                <a:spcPct val="105000"/>
              </a:lnSpc>
              <a:spcBef>
                <a:spcPct val="15000"/>
              </a:spcBef>
            </a:pPr>
            <a:r>
              <a:rPr lang="en-US" altLang="zh-CN" sz="2200" dirty="0" err="1">
                <a:latin typeface="微软雅黑" pitchFamily="34" charset="-122"/>
                <a:ea typeface="微软雅黑" pitchFamily="34" charset="-122"/>
              </a:rPr>
              <a:t>gcc</a:t>
            </a:r>
            <a:r>
              <a:rPr lang="en-US" altLang="zh-CN" sz="2200" dirty="0">
                <a:latin typeface="微软雅黑" pitchFamily="34" charset="-122"/>
                <a:ea typeface="微软雅黑" pitchFamily="34" charset="-122"/>
              </a:rPr>
              <a:t> -static –o </a:t>
            </a:r>
            <a:r>
              <a:rPr lang="en-US" altLang="zh-CN" sz="2200" dirty="0" err="1">
                <a:latin typeface="微软雅黑" pitchFamily="34" charset="-122"/>
                <a:ea typeface="微软雅黑" pitchFamily="34" charset="-122"/>
              </a:rPr>
              <a:t>myfunc</a:t>
            </a:r>
            <a:r>
              <a:rPr lang="en-US" altLang="zh-CN" sz="2200" dirty="0">
                <a:latin typeface="微软雅黑" pitchFamily="34" charset="-122"/>
                <a:ea typeface="微软雅黑" pitchFamily="34" charset="-122"/>
              </a:rPr>
              <a:t> </a:t>
            </a:r>
            <a:r>
              <a:rPr lang="en-US" altLang="zh-CN" sz="2200" dirty="0" err="1">
                <a:latin typeface="微软雅黑" pitchFamily="34" charset="-122"/>
                <a:ea typeface="微软雅黑" pitchFamily="34" charset="-122"/>
              </a:rPr>
              <a:t>func.o</a:t>
            </a:r>
            <a:r>
              <a:rPr lang="en-US" altLang="zh-CN" sz="2200" dirty="0">
                <a:latin typeface="微软雅黑" pitchFamily="34" charset="-122"/>
                <a:ea typeface="微软雅黑" pitchFamily="34" charset="-122"/>
              </a:rPr>
              <a:t> </a:t>
            </a:r>
            <a:r>
              <a:rPr lang="en-US" altLang="zh-CN" sz="2200" dirty="0" err="1">
                <a:latin typeface="微软雅黑" pitchFamily="34" charset="-122"/>
                <a:ea typeface="微软雅黑" pitchFamily="34" charset="-122"/>
              </a:rPr>
              <a:t>libx.a</a:t>
            </a:r>
            <a:r>
              <a:rPr lang="en-US" altLang="zh-CN" sz="2200" dirty="0">
                <a:latin typeface="微软雅黑" pitchFamily="34" charset="-122"/>
                <a:ea typeface="微软雅黑" pitchFamily="34" charset="-122"/>
              </a:rPr>
              <a:t> </a:t>
            </a:r>
            <a:r>
              <a:rPr lang="en-US" altLang="zh-CN" sz="2200" dirty="0" err="1">
                <a:latin typeface="微软雅黑" pitchFamily="34" charset="-122"/>
                <a:ea typeface="微软雅黑" pitchFamily="34" charset="-122"/>
              </a:rPr>
              <a:t>libz.a</a:t>
            </a:r>
            <a:r>
              <a:rPr lang="en-US" altLang="zh-CN" sz="2200" dirty="0">
                <a:latin typeface="微软雅黑" pitchFamily="34" charset="-122"/>
                <a:ea typeface="微软雅黑" pitchFamily="34" charset="-122"/>
              </a:rPr>
              <a:t> </a:t>
            </a:r>
            <a:r>
              <a:rPr lang="en-US" altLang="zh-CN" sz="2200" dirty="0" err="1">
                <a:latin typeface="微软雅黑" pitchFamily="34" charset="-122"/>
                <a:ea typeface="微软雅黑" pitchFamily="34" charset="-122"/>
              </a:rPr>
              <a:t>liby.a</a:t>
            </a:r>
            <a:endParaRPr lang="en-US" altLang="zh-CN" sz="2200" dirty="0">
              <a:latin typeface="微软雅黑" pitchFamily="34" charset="-122"/>
              <a:ea typeface="微软雅黑" pitchFamily="34" charset="-122"/>
            </a:endParaRPr>
          </a:p>
          <a:p>
            <a:pPr>
              <a:lnSpc>
                <a:spcPct val="105000"/>
              </a:lnSpc>
              <a:spcBef>
                <a:spcPct val="15000"/>
              </a:spcBef>
            </a:pPr>
            <a:r>
              <a:rPr lang="zh-CN" altLang="en-US" dirty="0">
                <a:latin typeface="微软雅黑" pitchFamily="34" charset="-122"/>
                <a:ea typeface="微软雅黑" pitchFamily="34" charset="-122"/>
              </a:rPr>
              <a:t>假设调用关系如下：</a:t>
            </a:r>
          </a:p>
          <a:p>
            <a:pPr>
              <a:lnSpc>
                <a:spcPct val="105000"/>
              </a:lnSpc>
              <a:spcBef>
                <a:spcPct val="15000"/>
              </a:spcBef>
              <a:buFontTx/>
              <a:buNone/>
            </a:pP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func.o</a:t>
            </a:r>
            <a:r>
              <a:rPr lang="en-US" altLang="zh-CN" dirty="0">
                <a:latin typeface="微软雅黑" pitchFamily="34" charset="-122"/>
                <a:ea typeface="微软雅黑" pitchFamily="34" charset="-122"/>
              </a:rPr>
              <a:t> </a:t>
            </a:r>
            <a:r>
              <a:rPr lang="en-US" altLang="zh-CN" dirty="0">
                <a:ea typeface="微软雅黑" pitchFamily="34" charset="-122"/>
              </a:rPr>
              <a:t>→ </a:t>
            </a:r>
            <a:r>
              <a:rPr lang="en-US" altLang="zh-CN" dirty="0" err="1">
                <a:latin typeface="微软雅黑" pitchFamily="34" charset="-122"/>
                <a:ea typeface="微软雅黑" pitchFamily="34" charset="-122"/>
              </a:rPr>
              <a:t>libx.a</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和 </a:t>
            </a:r>
            <a:r>
              <a:rPr lang="en-US" altLang="zh-CN" dirty="0" err="1">
                <a:latin typeface="微软雅黑" pitchFamily="34" charset="-122"/>
                <a:ea typeface="微软雅黑" pitchFamily="34" charset="-122"/>
              </a:rPr>
              <a:t>liby.a</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中的函数</a:t>
            </a:r>
          </a:p>
          <a:p>
            <a:pPr>
              <a:lnSpc>
                <a:spcPct val="105000"/>
              </a:lnSpc>
              <a:spcBef>
                <a:spcPct val="15000"/>
              </a:spcBef>
              <a:buFontTx/>
              <a:buNone/>
            </a:pPr>
            <a:r>
              <a:rPr lang="zh-CN" altLang="en-US" dirty="0">
                <a:latin typeface="微软雅黑" pitchFamily="34" charset="-122"/>
                <a:ea typeface="微软雅黑" pitchFamily="34" charset="-122"/>
              </a:rPr>
              <a:t>     </a:t>
            </a:r>
            <a:r>
              <a:rPr lang="en-US" altLang="zh-CN" dirty="0" err="1">
                <a:latin typeface="微软雅黑" pitchFamily="34" charset="-122"/>
                <a:ea typeface="微软雅黑" pitchFamily="34" charset="-122"/>
              </a:rPr>
              <a:t>libx.a</a:t>
            </a:r>
            <a:r>
              <a:rPr lang="en-US" altLang="zh-CN" dirty="0">
                <a:latin typeface="微软雅黑" pitchFamily="34" charset="-122"/>
                <a:ea typeface="微软雅黑" pitchFamily="34" charset="-122"/>
              </a:rPr>
              <a:t> </a:t>
            </a:r>
            <a:r>
              <a:rPr lang="en-US" altLang="zh-CN" dirty="0">
                <a:ea typeface="微软雅黑" pitchFamily="34" charset="-122"/>
              </a:rPr>
              <a:t>→</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liby.a</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同时 </a:t>
            </a:r>
            <a:r>
              <a:rPr lang="en-US" altLang="zh-CN" dirty="0" err="1">
                <a:latin typeface="微软雅黑" pitchFamily="34" charset="-122"/>
                <a:ea typeface="微软雅黑" pitchFamily="34" charset="-122"/>
              </a:rPr>
              <a:t>liby.a</a:t>
            </a:r>
            <a:r>
              <a:rPr lang="en-US" altLang="zh-CN" dirty="0">
                <a:latin typeface="微软雅黑" pitchFamily="34" charset="-122"/>
                <a:ea typeface="微软雅黑" pitchFamily="34" charset="-122"/>
              </a:rPr>
              <a:t> </a:t>
            </a:r>
            <a:r>
              <a:rPr lang="en-US" altLang="zh-CN" dirty="0">
                <a:ea typeface="微软雅黑" pitchFamily="34" charset="-122"/>
              </a:rPr>
              <a:t>→</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libx.a</a:t>
            </a:r>
            <a:r>
              <a:rPr lang="en-US" altLang="zh-CN" dirty="0">
                <a:latin typeface="微软雅黑" pitchFamily="34" charset="-122"/>
                <a:ea typeface="微软雅黑" pitchFamily="34" charset="-122"/>
              </a:rPr>
              <a:t>  </a:t>
            </a:r>
          </a:p>
          <a:p>
            <a:pPr>
              <a:lnSpc>
                <a:spcPct val="105000"/>
              </a:lnSpc>
              <a:spcBef>
                <a:spcPct val="15000"/>
              </a:spcBef>
              <a:buFontTx/>
              <a:buNone/>
            </a:pPr>
            <a:r>
              <a:rPr lang="zh-CN" altLang="en-US" dirty="0">
                <a:latin typeface="微软雅黑" pitchFamily="34" charset="-122"/>
                <a:ea typeface="微软雅黑" pitchFamily="34" charset="-122"/>
              </a:rPr>
              <a:t>     则以下命令行可行：</a:t>
            </a:r>
          </a:p>
          <a:p>
            <a:pPr lvl="1">
              <a:lnSpc>
                <a:spcPct val="105000"/>
              </a:lnSpc>
              <a:spcBef>
                <a:spcPct val="15000"/>
              </a:spcBef>
            </a:pPr>
            <a:r>
              <a:rPr lang="en-US" altLang="zh-CN" sz="2200" dirty="0" err="1">
                <a:latin typeface="微软雅黑" pitchFamily="34" charset="-122"/>
                <a:ea typeface="微软雅黑" pitchFamily="34" charset="-122"/>
              </a:rPr>
              <a:t>gcc</a:t>
            </a:r>
            <a:r>
              <a:rPr lang="en-US" altLang="zh-CN" sz="2200" dirty="0">
                <a:latin typeface="微软雅黑" pitchFamily="34" charset="-122"/>
                <a:ea typeface="微软雅黑" pitchFamily="34" charset="-122"/>
              </a:rPr>
              <a:t> -static –o </a:t>
            </a:r>
            <a:r>
              <a:rPr lang="en-US" altLang="zh-CN" sz="2200" dirty="0" err="1">
                <a:latin typeface="微软雅黑" pitchFamily="34" charset="-122"/>
                <a:ea typeface="微软雅黑" pitchFamily="34" charset="-122"/>
              </a:rPr>
              <a:t>myfunc</a:t>
            </a:r>
            <a:r>
              <a:rPr lang="en-US" altLang="zh-CN" sz="2200" dirty="0">
                <a:latin typeface="微软雅黑" pitchFamily="34" charset="-122"/>
                <a:ea typeface="微软雅黑" pitchFamily="34" charset="-122"/>
              </a:rPr>
              <a:t> </a:t>
            </a:r>
            <a:r>
              <a:rPr lang="en-US" altLang="zh-CN" sz="2200" dirty="0" err="1">
                <a:latin typeface="微软雅黑" pitchFamily="34" charset="-122"/>
                <a:ea typeface="微软雅黑" pitchFamily="34" charset="-122"/>
              </a:rPr>
              <a:t>func.o</a:t>
            </a:r>
            <a:r>
              <a:rPr lang="en-US" altLang="zh-CN" sz="2200" dirty="0">
                <a:latin typeface="微软雅黑" pitchFamily="34" charset="-122"/>
                <a:ea typeface="微软雅黑" pitchFamily="34" charset="-122"/>
              </a:rPr>
              <a:t> </a:t>
            </a:r>
            <a:r>
              <a:rPr lang="en-US" altLang="zh-CN" sz="2200" dirty="0" err="1">
                <a:latin typeface="微软雅黑" pitchFamily="34" charset="-122"/>
                <a:ea typeface="微软雅黑" pitchFamily="34" charset="-122"/>
              </a:rPr>
              <a:t>libx.a</a:t>
            </a:r>
            <a:r>
              <a:rPr lang="en-US" altLang="zh-CN" sz="2200" dirty="0">
                <a:latin typeface="微软雅黑" pitchFamily="34" charset="-122"/>
                <a:ea typeface="微软雅黑" pitchFamily="34" charset="-122"/>
              </a:rPr>
              <a:t> </a:t>
            </a:r>
            <a:r>
              <a:rPr lang="en-US" altLang="zh-CN" sz="2200" dirty="0" err="1">
                <a:latin typeface="微软雅黑" pitchFamily="34" charset="-122"/>
                <a:ea typeface="微软雅黑" pitchFamily="34" charset="-122"/>
              </a:rPr>
              <a:t>liby.a</a:t>
            </a:r>
            <a:r>
              <a:rPr lang="en-US" altLang="zh-CN" sz="2200" dirty="0">
                <a:latin typeface="微软雅黑" pitchFamily="34" charset="-122"/>
                <a:ea typeface="微软雅黑" pitchFamily="34" charset="-122"/>
              </a:rPr>
              <a:t> </a:t>
            </a:r>
            <a:r>
              <a:rPr lang="en-US" altLang="zh-CN" sz="2200" dirty="0" err="1">
                <a:latin typeface="微软雅黑" pitchFamily="34" charset="-122"/>
                <a:ea typeface="微软雅黑" pitchFamily="34" charset="-122"/>
              </a:rPr>
              <a:t>libx.a</a:t>
            </a:r>
            <a:endParaRPr lang="zh-CN" altLang="en-US" sz="2200" dirty="0">
              <a:latin typeface="微软雅黑" pitchFamily="34" charset="-122"/>
              <a:ea typeface="微软雅黑" pitchFamily="34" charset="-122"/>
            </a:endParaRPr>
          </a:p>
        </p:txBody>
      </p:sp>
    </p:spTree>
    <p:extLst>
      <p:ext uri="{BB962C8B-B14F-4D97-AF65-F5344CB8AC3E}">
        <p14:creationId xmlns:p14="http://schemas.microsoft.com/office/powerpoint/2010/main" val="134975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23971">
                                            <p:txEl>
                                              <p:pRg st="1" end="1"/>
                                            </p:txEl>
                                          </p:spTgt>
                                        </p:tgtEl>
                                        <p:attrNameLst>
                                          <p:attrName>style.visibility</p:attrName>
                                        </p:attrNameLst>
                                      </p:cBhvr>
                                      <p:to>
                                        <p:strVal val="visible"/>
                                      </p:to>
                                    </p:set>
                                    <p:animEffect transition="in" filter="blinds(horizontal)">
                                      <p:cBhvr>
                                        <p:cTn id="7" dur="500"/>
                                        <p:tgtEl>
                                          <p:spTgt spid="72397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23971">
                                            <p:txEl>
                                              <p:pRg st="2" end="2"/>
                                            </p:txEl>
                                          </p:spTgt>
                                        </p:tgtEl>
                                        <p:attrNameLst>
                                          <p:attrName>style.visibility</p:attrName>
                                        </p:attrNameLst>
                                      </p:cBhvr>
                                      <p:to>
                                        <p:strVal val="visible"/>
                                      </p:to>
                                    </p:set>
                                    <p:animEffect transition="in" filter="blinds(horizontal)">
                                      <p:cBhvr>
                                        <p:cTn id="10" dur="500"/>
                                        <p:tgtEl>
                                          <p:spTgt spid="723971">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23971">
                                            <p:txEl>
                                              <p:pRg st="3" end="3"/>
                                            </p:txEl>
                                          </p:spTgt>
                                        </p:tgtEl>
                                        <p:attrNameLst>
                                          <p:attrName>style.visibility</p:attrName>
                                        </p:attrNameLst>
                                      </p:cBhvr>
                                      <p:to>
                                        <p:strVal val="visible"/>
                                      </p:to>
                                    </p:set>
                                    <p:animEffect transition="in" filter="blinds(horizontal)">
                                      <p:cBhvr>
                                        <p:cTn id="13" dur="500"/>
                                        <p:tgtEl>
                                          <p:spTgt spid="723971">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723971">
                                            <p:txEl>
                                              <p:pRg st="4" end="4"/>
                                            </p:txEl>
                                          </p:spTgt>
                                        </p:tgtEl>
                                        <p:attrNameLst>
                                          <p:attrName>style.visibility</p:attrName>
                                        </p:attrNameLst>
                                      </p:cBhvr>
                                      <p:to>
                                        <p:strVal val="visible"/>
                                      </p:to>
                                    </p:set>
                                    <p:animEffect transition="in" filter="blinds(horizontal)">
                                      <p:cBhvr>
                                        <p:cTn id="18" dur="500"/>
                                        <p:tgtEl>
                                          <p:spTgt spid="723971">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723971">
                                            <p:txEl>
                                              <p:pRg st="5" end="5"/>
                                            </p:txEl>
                                          </p:spTgt>
                                        </p:tgtEl>
                                        <p:attrNameLst>
                                          <p:attrName>style.visibility</p:attrName>
                                        </p:attrNameLst>
                                      </p:cBhvr>
                                      <p:to>
                                        <p:strVal val="visible"/>
                                      </p:to>
                                    </p:set>
                                    <p:animEffect transition="in" filter="blinds(horizontal)">
                                      <p:cBhvr>
                                        <p:cTn id="21" dur="500"/>
                                        <p:tgtEl>
                                          <p:spTgt spid="723971">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723971">
                                            <p:txEl>
                                              <p:pRg st="6" end="6"/>
                                            </p:txEl>
                                          </p:spTgt>
                                        </p:tgtEl>
                                        <p:attrNameLst>
                                          <p:attrName>style.visibility</p:attrName>
                                        </p:attrNameLst>
                                      </p:cBhvr>
                                      <p:to>
                                        <p:strVal val="visible"/>
                                      </p:to>
                                    </p:set>
                                    <p:animEffect transition="in" filter="blinds(horizontal)">
                                      <p:cBhvr>
                                        <p:cTn id="24" dur="500"/>
                                        <p:tgtEl>
                                          <p:spTgt spid="723971">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723971">
                                            <p:txEl>
                                              <p:pRg st="7" end="7"/>
                                            </p:txEl>
                                          </p:spTgt>
                                        </p:tgtEl>
                                        <p:attrNameLst>
                                          <p:attrName>style.visibility</p:attrName>
                                        </p:attrNameLst>
                                      </p:cBhvr>
                                      <p:to>
                                        <p:strVal val="visible"/>
                                      </p:to>
                                    </p:set>
                                    <p:animEffect transition="in" filter="blinds(horizontal)">
                                      <p:cBhvr>
                                        <p:cTn id="27" dur="500"/>
                                        <p:tgtEl>
                                          <p:spTgt spid="723971">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23971">
                                            <p:txEl>
                                              <p:pRg st="9" end="9"/>
                                            </p:txEl>
                                          </p:spTgt>
                                        </p:tgtEl>
                                        <p:attrNameLst>
                                          <p:attrName>style.visibility</p:attrName>
                                        </p:attrNameLst>
                                      </p:cBhvr>
                                      <p:to>
                                        <p:strVal val="visible"/>
                                      </p:to>
                                    </p:set>
                                    <p:animEffect transition="in" filter="blinds(horizontal)">
                                      <p:cBhvr>
                                        <p:cTn id="32" dur="500"/>
                                        <p:tgtEl>
                                          <p:spTgt spid="723971">
                                            <p:txEl>
                                              <p:pRg st="9" end="9"/>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723971">
                                            <p:txEl>
                                              <p:pRg st="10" end="10"/>
                                            </p:txEl>
                                          </p:spTgt>
                                        </p:tgtEl>
                                        <p:attrNameLst>
                                          <p:attrName>style.visibility</p:attrName>
                                        </p:attrNameLst>
                                      </p:cBhvr>
                                      <p:to>
                                        <p:strVal val="visible"/>
                                      </p:to>
                                    </p:set>
                                    <p:animEffect transition="in" filter="blinds(horizontal)">
                                      <p:cBhvr>
                                        <p:cTn id="35" dur="500"/>
                                        <p:tgtEl>
                                          <p:spTgt spid="723971">
                                            <p:txEl>
                                              <p:pRg st="10" end="1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723971">
                                            <p:txEl>
                                              <p:pRg st="11" end="11"/>
                                            </p:txEl>
                                          </p:spTgt>
                                        </p:tgtEl>
                                        <p:attrNameLst>
                                          <p:attrName>style.visibility</p:attrName>
                                        </p:attrNameLst>
                                      </p:cBhvr>
                                      <p:to>
                                        <p:strVal val="visible"/>
                                      </p:to>
                                    </p:set>
                                    <p:animEffect transition="in" filter="blinds(horizontal)">
                                      <p:cBhvr>
                                        <p:cTn id="40" dur="500"/>
                                        <p:tgtEl>
                                          <p:spTgt spid="723971">
                                            <p:txEl>
                                              <p:pRg st="11" end="11"/>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723971">
                                            <p:txEl>
                                              <p:pRg st="12" end="12"/>
                                            </p:txEl>
                                          </p:spTgt>
                                        </p:tgtEl>
                                        <p:attrNameLst>
                                          <p:attrName>style.visibility</p:attrName>
                                        </p:attrNameLst>
                                      </p:cBhvr>
                                      <p:to>
                                        <p:strVal val="visible"/>
                                      </p:to>
                                    </p:set>
                                    <p:animEffect transition="in" filter="blinds(horizontal)">
                                      <p:cBhvr>
                                        <p:cTn id="43" dur="500"/>
                                        <p:tgtEl>
                                          <p:spTgt spid="72397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1"/>
          <p:cNvSpPr>
            <a:spLocks noGrp="1" noChangeArrowheads="1"/>
          </p:cNvSpPr>
          <p:nvPr>
            <p:ph type="title" idx="4294967295"/>
          </p:nvPr>
        </p:nvSpPr>
        <p:spPr>
          <a:xfrm>
            <a:off x="427038" y="0"/>
            <a:ext cx="8716962" cy="782638"/>
          </a:xfrm>
        </p:spPr>
        <p:txBody>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dirty="0"/>
              <a:t>可重定位目标文件格式</a:t>
            </a:r>
          </a:p>
        </p:txBody>
      </p:sp>
      <p:sp>
        <p:nvSpPr>
          <p:cNvPr id="611331" name="Rectangle 2"/>
          <p:cNvSpPr>
            <a:spLocks noGrp="1" noChangeArrowheads="1"/>
          </p:cNvSpPr>
          <p:nvPr>
            <p:ph type="body" idx="4294967295"/>
          </p:nvPr>
        </p:nvSpPr>
        <p:spPr>
          <a:xfrm>
            <a:off x="236538" y="892175"/>
            <a:ext cx="5346700" cy="5743575"/>
          </a:xfrm>
        </p:spPr>
        <p:txBody>
          <a:bodyPr/>
          <a:lstStyle/>
          <a:p>
            <a:pPr>
              <a:lnSpc>
                <a:spcPct val="100000"/>
              </a:lnSpc>
              <a:spcBef>
                <a:spcPct val="25000"/>
              </a:spcBef>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a:latin typeface="微软雅黑" pitchFamily="34" charset="-122"/>
                <a:ea typeface="微软雅黑" pitchFamily="34" charset="-122"/>
              </a:rPr>
              <a:t>ELF </a:t>
            </a:r>
            <a:r>
              <a:rPr lang="zh-CN" altLang="en-GB" sz="2000">
                <a:latin typeface="微软雅黑" pitchFamily="34" charset="-122"/>
                <a:ea typeface="微软雅黑" pitchFamily="34" charset="-122"/>
              </a:rPr>
              <a:t>头</a:t>
            </a:r>
          </a:p>
          <a:p>
            <a:pPr lvl="1">
              <a:lnSpc>
                <a:spcPct val="100000"/>
              </a:lnSpc>
              <a:spcBef>
                <a:spcPct val="25000"/>
              </a:spcBef>
              <a:buFont typeface="Wingdings" pitchFamily="2" charset="2"/>
              <a:buChar char="ü"/>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a:latin typeface="微软雅黑" pitchFamily="34" charset="-122"/>
                <a:ea typeface="微软雅黑" pitchFamily="34" charset="-122"/>
              </a:rPr>
              <a:t>占</a:t>
            </a:r>
            <a:r>
              <a:rPr lang="en-GB" altLang="zh-CN">
                <a:latin typeface="微软雅黑" pitchFamily="34" charset="-122"/>
                <a:ea typeface="微软雅黑" pitchFamily="34" charset="-122"/>
              </a:rPr>
              <a:t>16</a:t>
            </a:r>
            <a:r>
              <a:rPr lang="zh-CN" altLang="en-GB">
                <a:latin typeface="微软雅黑" pitchFamily="34" charset="-122"/>
                <a:ea typeface="微软雅黑" pitchFamily="34" charset="-122"/>
              </a:rPr>
              <a:t>字节，包括字长、字节序（大端</a:t>
            </a:r>
            <a:r>
              <a:rPr lang="en-GB" altLang="zh-CN">
                <a:latin typeface="微软雅黑" pitchFamily="34" charset="-122"/>
                <a:ea typeface="微软雅黑" pitchFamily="34" charset="-122"/>
              </a:rPr>
              <a:t>/</a:t>
            </a:r>
            <a:r>
              <a:rPr lang="zh-CN" altLang="en-GB">
                <a:latin typeface="微软雅黑" pitchFamily="34" charset="-122"/>
                <a:ea typeface="微软雅黑" pitchFamily="34" charset="-122"/>
              </a:rPr>
              <a:t>小端）、文件类型</a:t>
            </a:r>
            <a:r>
              <a:rPr lang="en-GB" altLang="zh-CN">
                <a:latin typeface="微软雅黑" pitchFamily="34" charset="-122"/>
                <a:ea typeface="微软雅黑" pitchFamily="34" charset="-122"/>
              </a:rPr>
              <a:t> (.o, exec, .so)</a:t>
            </a:r>
            <a:r>
              <a:rPr lang="zh-CN" altLang="en-GB">
                <a:latin typeface="微软雅黑" pitchFamily="34" charset="-122"/>
                <a:ea typeface="微软雅黑" pitchFamily="34" charset="-122"/>
              </a:rPr>
              <a:t>、机器类型（如 </a:t>
            </a:r>
            <a:r>
              <a:rPr lang="en-GB" altLang="zh-CN">
                <a:latin typeface="微软雅黑" pitchFamily="34" charset="-122"/>
                <a:ea typeface="微软雅黑" pitchFamily="34" charset="-122"/>
              </a:rPr>
              <a:t>IA-32</a:t>
            </a:r>
            <a:r>
              <a:rPr lang="zh-CN" altLang="en-GB">
                <a:latin typeface="微软雅黑" pitchFamily="34" charset="-122"/>
                <a:ea typeface="微软雅黑" pitchFamily="34" charset="-122"/>
              </a:rPr>
              <a:t>）、节头表的偏移、节头表的表项大小及表项个数</a:t>
            </a:r>
            <a:endParaRPr lang="en-GB" altLang="zh-CN">
              <a:latin typeface="微软雅黑" pitchFamily="34" charset="-122"/>
              <a:ea typeface="微软雅黑" pitchFamily="34" charset="-122"/>
            </a:endParaRPr>
          </a:p>
          <a:p>
            <a:pPr>
              <a:lnSpc>
                <a:spcPct val="100000"/>
              </a:lnSpc>
              <a:spcBef>
                <a:spcPct val="25000"/>
              </a:spcBef>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a:latin typeface="微软雅黑" pitchFamily="34" charset="-122"/>
                <a:ea typeface="微软雅黑" pitchFamily="34" charset="-122"/>
              </a:rPr>
              <a:t>.text </a:t>
            </a:r>
            <a:r>
              <a:rPr lang="zh-CN" altLang="en-GB" sz="2000">
                <a:latin typeface="微软雅黑" pitchFamily="34" charset="-122"/>
                <a:ea typeface="微软雅黑" pitchFamily="34" charset="-122"/>
              </a:rPr>
              <a:t>节</a:t>
            </a:r>
          </a:p>
          <a:p>
            <a:pPr lvl="1">
              <a:lnSpc>
                <a:spcPct val="100000"/>
              </a:lnSpc>
              <a:spcBef>
                <a:spcPct val="25000"/>
              </a:spcBef>
              <a:buFont typeface="Wingdings" pitchFamily="2" charset="2"/>
              <a:buChar char="ü"/>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a:latin typeface="微软雅黑" pitchFamily="34" charset="-122"/>
                <a:ea typeface="微软雅黑" pitchFamily="34" charset="-122"/>
              </a:rPr>
              <a:t>编译后的代码部分</a:t>
            </a:r>
          </a:p>
          <a:p>
            <a:pPr>
              <a:lnSpc>
                <a:spcPct val="100000"/>
              </a:lnSpc>
              <a:spcBef>
                <a:spcPct val="25000"/>
              </a:spcBef>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a:latin typeface="微软雅黑" pitchFamily="34" charset="-122"/>
                <a:ea typeface="微软雅黑" pitchFamily="34" charset="-122"/>
              </a:rPr>
              <a:t>.rodata </a:t>
            </a:r>
            <a:r>
              <a:rPr lang="zh-CN" altLang="en-GB" sz="2000">
                <a:latin typeface="微软雅黑" pitchFamily="34" charset="-122"/>
                <a:ea typeface="微软雅黑" pitchFamily="34" charset="-122"/>
              </a:rPr>
              <a:t>节</a:t>
            </a:r>
          </a:p>
          <a:p>
            <a:pPr lvl="1">
              <a:lnSpc>
                <a:spcPct val="100000"/>
              </a:lnSpc>
              <a:spcBef>
                <a:spcPct val="25000"/>
              </a:spcBef>
              <a:buFont typeface="Wingdings" pitchFamily="2" charset="2"/>
              <a:buChar char="ü"/>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a:latin typeface="微软雅黑" pitchFamily="34" charset="-122"/>
                <a:ea typeface="微软雅黑" pitchFamily="34" charset="-122"/>
              </a:rPr>
              <a:t>只读数据，如 </a:t>
            </a:r>
            <a:r>
              <a:rPr lang="en-GB" altLang="zh-CN">
                <a:latin typeface="微软雅黑" pitchFamily="34" charset="-122"/>
                <a:ea typeface="微软雅黑" pitchFamily="34" charset="-122"/>
              </a:rPr>
              <a:t>printf </a:t>
            </a:r>
            <a:r>
              <a:rPr lang="zh-CN" altLang="en-GB">
                <a:latin typeface="微软雅黑" pitchFamily="34" charset="-122"/>
                <a:ea typeface="微软雅黑" pitchFamily="34" charset="-122"/>
              </a:rPr>
              <a:t>格式串、</a:t>
            </a:r>
            <a:r>
              <a:rPr lang="en-GB" altLang="zh-CN">
                <a:latin typeface="微软雅黑" pitchFamily="34" charset="-122"/>
                <a:ea typeface="微软雅黑" pitchFamily="34" charset="-122"/>
                <a:hlinkClick r:id="" action="ppaction://hlinkshowjump?jump=nextslide"/>
              </a:rPr>
              <a:t>switch </a:t>
            </a:r>
            <a:r>
              <a:rPr lang="zh-CN" altLang="en-GB">
                <a:latin typeface="微软雅黑" pitchFamily="34" charset="-122"/>
                <a:ea typeface="微软雅黑" pitchFamily="34" charset="-122"/>
                <a:hlinkClick r:id="" action="ppaction://hlinkshowjump?jump=nextslide"/>
              </a:rPr>
              <a:t>跳转表</a:t>
            </a:r>
            <a:r>
              <a:rPr lang="zh-CN" altLang="en-GB">
                <a:latin typeface="微软雅黑" pitchFamily="34" charset="-122"/>
                <a:ea typeface="微软雅黑" pitchFamily="34" charset="-122"/>
              </a:rPr>
              <a:t>等</a:t>
            </a:r>
          </a:p>
          <a:p>
            <a:pPr>
              <a:lnSpc>
                <a:spcPct val="100000"/>
              </a:lnSpc>
              <a:spcBef>
                <a:spcPct val="25000"/>
              </a:spcBef>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a:latin typeface="微软雅黑" pitchFamily="34" charset="-122"/>
                <a:ea typeface="微软雅黑" pitchFamily="34" charset="-122"/>
              </a:rPr>
              <a:t>.data </a:t>
            </a:r>
            <a:r>
              <a:rPr lang="zh-CN" altLang="en-GB" sz="2000">
                <a:latin typeface="微软雅黑" pitchFamily="34" charset="-122"/>
                <a:ea typeface="微软雅黑" pitchFamily="34" charset="-122"/>
              </a:rPr>
              <a:t>节</a:t>
            </a:r>
          </a:p>
          <a:p>
            <a:pPr lvl="1">
              <a:lnSpc>
                <a:spcPct val="100000"/>
              </a:lnSpc>
              <a:spcBef>
                <a:spcPct val="25000"/>
              </a:spcBef>
              <a:buFont typeface="Wingdings" pitchFamily="2" charset="2"/>
              <a:buChar char="ü"/>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a:latin typeface="微软雅黑" pitchFamily="34" charset="-122"/>
                <a:ea typeface="微软雅黑" pitchFamily="34" charset="-122"/>
              </a:rPr>
              <a:t>已初始化的全局变量</a:t>
            </a:r>
          </a:p>
          <a:p>
            <a:pPr>
              <a:lnSpc>
                <a:spcPct val="100000"/>
              </a:lnSpc>
              <a:spcBef>
                <a:spcPct val="25000"/>
              </a:spcBef>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a:latin typeface="微软雅黑" pitchFamily="34" charset="-122"/>
                <a:ea typeface="微软雅黑" pitchFamily="34" charset="-122"/>
              </a:rPr>
              <a:t>.bss </a:t>
            </a:r>
            <a:r>
              <a:rPr lang="zh-CN" altLang="en-GB" sz="2000">
                <a:latin typeface="微软雅黑" pitchFamily="34" charset="-122"/>
                <a:ea typeface="微软雅黑" pitchFamily="34" charset="-122"/>
              </a:rPr>
              <a:t>节</a:t>
            </a:r>
          </a:p>
          <a:p>
            <a:pPr lvl="1">
              <a:lnSpc>
                <a:spcPct val="100000"/>
              </a:lnSpc>
              <a:spcBef>
                <a:spcPct val="25000"/>
              </a:spcBef>
              <a:buFont typeface="Wingdings" pitchFamily="2" charset="2"/>
              <a:buChar char="ü"/>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a:latin typeface="微软雅黑" pitchFamily="34" charset="-122"/>
                <a:ea typeface="微软雅黑" pitchFamily="34" charset="-122"/>
              </a:rPr>
              <a:t>未初始化全局变量，仅是占位符，不占据任何实际磁盘空间。区分初始化和非初始化是为了空间效率</a:t>
            </a:r>
            <a:endParaRPr lang="en-GB" altLang="zh-CN">
              <a:latin typeface="微软雅黑" pitchFamily="34" charset="-122"/>
              <a:ea typeface="微软雅黑" pitchFamily="34" charset="-122"/>
            </a:endParaRPr>
          </a:p>
        </p:txBody>
      </p:sp>
      <p:grpSp>
        <p:nvGrpSpPr>
          <p:cNvPr id="611347" name="Group 19"/>
          <p:cNvGrpSpPr>
            <a:grpSpLocks/>
          </p:cNvGrpSpPr>
          <p:nvPr/>
        </p:nvGrpSpPr>
        <p:grpSpPr bwMode="auto">
          <a:xfrm>
            <a:off x="5883275" y="493713"/>
            <a:ext cx="3260725" cy="6149975"/>
            <a:chOff x="3693" y="912"/>
            <a:chExt cx="2054" cy="3104"/>
          </a:xfrm>
        </p:grpSpPr>
        <p:sp>
          <p:nvSpPr>
            <p:cNvPr id="14339" name="Rectangle 3"/>
            <p:cNvSpPr>
              <a:spLocks noChangeArrowheads="1"/>
            </p:cNvSpPr>
            <p:nvPr/>
          </p:nvSpPr>
          <p:spPr bwMode="auto">
            <a:xfrm>
              <a:off x="3696" y="1008"/>
              <a:ext cx="1872" cy="24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fontAlgn="base" hangingPunct="0">
                <a:lnSpc>
                  <a:spcPct val="98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000000"/>
                  </a:solidFill>
                  <a:latin typeface="微软雅黑" pitchFamily="34" charset="-122"/>
                  <a:ea typeface="微软雅黑" pitchFamily="34" charset="-122"/>
                  <a:cs typeface="msgothic"/>
                </a:rPr>
                <a:t>ELF </a:t>
              </a:r>
              <a:r>
                <a:rPr lang="zh-CN" altLang="en-GB" sz="2000" b="1">
                  <a:solidFill>
                    <a:srgbClr val="000000"/>
                  </a:solidFill>
                  <a:latin typeface="微软雅黑" pitchFamily="34" charset="-122"/>
                  <a:ea typeface="微软雅黑" pitchFamily="34" charset="-122"/>
                  <a:cs typeface="msgothic"/>
                </a:rPr>
                <a:t>头</a:t>
              </a:r>
            </a:p>
          </p:txBody>
        </p:sp>
        <p:sp>
          <p:nvSpPr>
            <p:cNvPr id="14341" name="Rectangle 5"/>
            <p:cNvSpPr>
              <a:spLocks noChangeArrowheads="1"/>
            </p:cNvSpPr>
            <p:nvPr/>
          </p:nvSpPr>
          <p:spPr bwMode="auto">
            <a:xfrm>
              <a:off x="3696" y="1236"/>
              <a:ext cx="1872" cy="24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fontAlgn="base" hangingPunct="0">
                <a:lnSpc>
                  <a:spcPct val="94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000000"/>
                  </a:solidFill>
                  <a:latin typeface="微软雅黑" pitchFamily="34" charset="-122"/>
                  <a:ea typeface="微软雅黑" pitchFamily="34" charset="-122"/>
                  <a:cs typeface="msgothic"/>
                </a:rPr>
                <a:t>.text </a:t>
              </a:r>
              <a:r>
                <a:rPr lang="zh-CN" altLang="en-GB" sz="2000" b="1">
                  <a:solidFill>
                    <a:srgbClr val="000000"/>
                  </a:solidFill>
                  <a:latin typeface="微软雅黑" pitchFamily="34" charset="-122"/>
                  <a:ea typeface="微软雅黑" pitchFamily="34" charset="-122"/>
                  <a:cs typeface="msgothic"/>
                </a:rPr>
                <a:t>节</a:t>
              </a:r>
            </a:p>
          </p:txBody>
        </p:sp>
        <p:sp>
          <p:nvSpPr>
            <p:cNvPr id="14342" name="Rectangle 6"/>
            <p:cNvSpPr>
              <a:spLocks noChangeArrowheads="1"/>
            </p:cNvSpPr>
            <p:nvPr/>
          </p:nvSpPr>
          <p:spPr bwMode="auto">
            <a:xfrm>
              <a:off x="3696" y="1476"/>
              <a:ext cx="1872" cy="24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fontAlgn="base" hangingPunct="0">
                <a:lnSpc>
                  <a:spcPct val="94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000000"/>
                  </a:solidFill>
                  <a:latin typeface="微软雅黑" pitchFamily="34" charset="-122"/>
                  <a:ea typeface="微软雅黑" pitchFamily="34" charset="-122"/>
                  <a:cs typeface="msgothic"/>
                </a:rPr>
                <a:t>.rodata </a:t>
              </a:r>
              <a:r>
                <a:rPr lang="zh-CN" altLang="en-GB" sz="2000" b="1">
                  <a:solidFill>
                    <a:srgbClr val="000000"/>
                  </a:solidFill>
                  <a:latin typeface="微软雅黑" pitchFamily="34" charset="-122"/>
                  <a:ea typeface="微软雅黑" pitchFamily="34" charset="-122"/>
                  <a:cs typeface="msgothic"/>
                </a:rPr>
                <a:t>节</a:t>
              </a:r>
            </a:p>
          </p:txBody>
        </p:sp>
        <p:sp>
          <p:nvSpPr>
            <p:cNvPr id="14343" name="Rectangle 7"/>
            <p:cNvSpPr>
              <a:spLocks noChangeArrowheads="1"/>
            </p:cNvSpPr>
            <p:nvPr/>
          </p:nvSpPr>
          <p:spPr bwMode="auto">
            <a:xfrm>
              <a:off x="3696" y="1956"/>
              <a:ext cx="1872" cy="24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fontAlgn="base" hangingPunct="0">
                <a:lnSpc>
                  <a:spcPct val="94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000000"/>
                  </a:solidFill>
                  <a:latin typeface="微软雅黑" pitchFamily="34" charset="-122"/>
                  <a:ea typeface="微软雅黑" pitchFamily="34" charset="-122"/>
                  <a:cs typeface="msgothic"/>
                </a:rPr>
                <a:t>.bss </a:t>
              </a:r>
              <a:r>
                <a:rPr lang="zh-CN" altLang="en-GB" sz="2000" b="1">
                  <a:solidFill>
                    <a:srgbClr val="000000"/>
                  </a:solidFill>
                  <a:latin typeface="微软雅黑" pitchFamily="34" charset="-122"/>
                  <a:ea typeface="微软雅黑" pitchFamily="34" charset="-122"/>
                  <a:cs typeface="msgothic"/>
                </a:rPr>
                <a:t>节</a:t>
              </a:r>
            </a:p>
          </p:txBody>
        </p:sp>
        <p:sp>
          <p:nvSpPr>
            <p:cNvPr id="14344" name="Rectangle 8"/>
            <p:cNvSpPr>
              <a:spLocks noChangeArrowheads="1"/>
            </p:cNvSpPr>
            <p:nvPr/>
          </p:nvSpPr>
          <p:spPr bwMode="auto">
            <a:xfrm>
              <a:off x="3696" y="2196"/>
              <a:ext cx="1872" cy="24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fontAlgn="base" hangingPunct="0">
                <a:lnSpc>
                  <a:spcPct val="94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000000"/>
                  </a:solidFill>
                  <a:latin typeface="微软雅黑" pitchFamily="34" charset="-122"/>
                  <a:ea typeface="微软雅黑" pitchFamily="34" charset="-122"/>
                  <a:cs typeface="msgothic"/>
                </a:rPr>
                <a:t>.symtab </a:t>
              </a:r>
              <a:r>
                <a:rPr lang="zh-CN" altLang="en-GB" sz="2000" b="1">
                  <a:solidFill>
                    <a:srgbClr val="000000"/>
                  </a:solidFill>
                  <a:latin typeface="微软雅黑" pitchFamily="34" charset="-122"/>
                  <a:ea typeface="微软雅黑" pitchFamily="34" charset="-122"/>
                  <a:cs typeface="msgothic"/>
                </a:rPr>
                <a:t>节</a:t>
              </a:r>
            </a:p>
          </p:txBody>
        </p:sp>
        <p:sp>
          <p:nvSpPr>
            <p:cNvPr id="14345" name="Rectangle 9"/>
            <p:cNvSpPr>
              <a:spLocks noChangeArrowheads="1"/>
            </p:cNvSpPr>
            <p:nvPr/>
          </p:nvSpPr>
          <p:spPr bwMode="auto">
            <a:xfrm>
              <a:off x="3696" y="2436"/>
              <a:ext cx="1872" cy="24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fontAlgn="base" hangingPunct="0">
                <a:lnSpc>
                  <a:spcPct val="94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000000"/>
                  </a:solidFill>
                  <a:latin typeface="微软雅黑" pitchFamily="34" charset="-122"/>
                  <a:ea typeface="微软雅黑" pitchFamily="34" charset="-122"/>
                  <a:cs typeface="msgothic"/>
                </a:rPr>
                <a:t>.rel.txt </a:t>
              </a:r>
              <a:r>
                <a:rPr lang="zh-CN" altLang="en-GB" sz="2000" b="1">
                  <a:solidFill>
                    <a:srgbClr val="000000"/>
                  </a:solidFill>
                  <a:latin typeface="微软雅黑" pitchFamily="34" charset="-122"/>
                  <a:ea typeface="微软雅黑" pitchFamily="34" charset="-122"/>
                  <a:cs typeface="msgothic"/>
                </a:rPr>
                <a:t>节</a:t>
              </a:r>
            </a:p>
          </p:txBody>
        </p:sp>
        <p:sp>
          <p:nvSpPr>
            <p:cNvPr id="14346" name="Rectangle 10"/>
            <p:cNvSpPr>
              <a:spLocks noChangeArrowheads="1"/>
            </p:cNvSpPr>
            <p:nvPr/>
          </p:nvSpPr>
          <p:spPr bwMode="auto">
            <a:xfrm>
              <a:off x="3696" y="2676"/>
              <a:ext cx="1872" cy="24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fontAlgn="base" hangingPunct="0">
                <a:lnSpc>
                  <a:spcPct val="94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000000"/>
                  </a:solidFill>
                  <a:latin typeface="微软雅黑" pitchFamily="34" charset="-122"/>
                  <a:ea typeface="微软雅黑" pitchFamily="34" charset="-122"/>
                  <a:cs typeface="msgothic"/>
                </a:rPr>
                <a:t>.rel.data </a:t>
              </a:r>
              <a:r>
                <a:rPr lang="zh-CN" altLang="en-GB" sz="2000" b="1">
                  <a:solidFill>
                    <a:srgbClr val="000000"/>
                  </a:solidFill>
                  <a:latin typeface="微软雅黑" pitchFamily="34" charset="-122"/>
                  <a:ea typeface="微软雅黑" pitchFamily="34" charset="-122"/>
                  <a:cs typeface="msgothic"/>
                </a:rPr>
                <a:t>节</a:t>
              </a:r>
            </a:p>
          </p:txBody>
        </p:sp>
        <p:sp>
          <p:nvSpPr>
            <p:cNvPr id="14347" name="Rectangle 11"/>
            <p:cNvSpPr>
              <a:spLocks noChangeArrowheads="1"/>
            </p:cNvSpPr>
            <p:nvPr/>
          </p:nvSpPr>
          <p:spPr bwMode="auto">
            <a:xfrm>
              <a:off x="3696" y="2916"/>
              <a:ext cx="1872" cy="24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fontAlgn="base" hangingPunct="0">
                <a:lnSpc>
                  <a:spcPct val="94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solidFill>
                    <a:srgbClr val="000000"/>
                  </a:solidFill>
                  <a:latin typeface="Courier New" pitchFamily="49" charset="0"/>
                  <a:ea typeface="msgothic"/>
                  <a:cs typeface="msgothic"/>
                </a:rPr>
                <a:t>.</a:t>
              </a:r>
              <a:r>
                <a:rPr lang="en-GB" altLang="zh-CN" sz="2000" b="1">
                  <a:solidFill>
                    <a:srgbClr val="000000"/>
                  </a:solidFill>
                  <a:latin typeface="微软雅黑" pitchFamily="34" charset="-122"/>
                  <a:ea typeface="微软雅黑" pitchFamily="34" charset="-122"/>
                  <a:cs typeface="msgothic"/>
                </a:rPr>
                <a:t>debug </a:t>
              </a:r>
              <a:r>
                <a:rPr lang="zh-CN" altLang="en-GB" sz="2000" b="1">
                  <a:solidFill>
                    <a:srgbClr val="000000"/>
                  </a:solidFill>
                  <a:latin typeface="微软雅黑" pitchFamily="34" charset="-122"/>
                  <a:ea typeface="微软雅黑" pitchFamily="34" charset="-122"/>
                  <a:cs typeface="msgothic"/>
                </a:rPr>
                <a:t>节</a:t>
              </a:r>
            </a:p>
          </p:txBody>
        </p:sp>
        <p:sp>
          <p:nvSpPr>
            <p:cNvPr id="14348" name="Rectangle 12"/>
            <p:cNvSpPr>
              <a:spLocks noChangeArrowheads="1"/>
            </p:cNvSpPr>
            <p:nvPr/>
          </p:nvSpPr>
          <p:spPr bwMode="auto">
            <a:xfrm>
              <a:off x="3695" y="3632"/>
              <a:ext cx="1872" cy="384"/>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fontAlgn="base" hangingPunct="0">
                <a:lnSpc>
                  <a:spcPct val="98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000000"/>
                  </a:solidFill>
                  <a:latin typeface="微软雅黑" pitchFamily="34" charset="-122"/>
                  <a:ea typeface="微软雅黑" pitchFamily="34" charset="-122"/>
                  <a:cs typeface="msgothic"/>
                </a:rPr>
                <a:t>Section header table</a:t>
              </a:r>
            </a:p>
            <a:p>
              <a:pPr algn="ctr" eaLnBrk="0" fontAlgn="base" hangingPunct="0">
                <a:lnSpc>
                  <a:spcPct val="98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solidFill>
                    <a:srgbClr val="FF0000"/>
                  </a:solidFill>
                  <a:latin typeface="微软雅黑" pitchFamily="34" charset="-122"/>
                  <a:ea typeface="微软雅黑" pitchFamily="34" charset="-122"/>
                  <a:cs typeface="msgothic"/>
                </a:rPr>
                <a:t>（节头表</a:t>
              </a:r>
              <a:r>
                <a:rPr lang="zh-CN" altLang="en-GB" sz="2000" b="1">
                  <a:solidFill>
                    <a:srgbClr val="000000"/>
                  </a:solidFill>
                  <a:latin typeface="微软雅黑" pitchFamily="34" charset="-122"/>
                  <a:ea typeface="微软雅黑" pitchFamily="34" charset="-122"/>
                  <a:cs typeface="msgothic"/>
                </a:rPr>
                <a:t>）</a:t>
              </a:r>
            </a:p>
          </p:txBody>
        </p:sp>
        <p:sp>
          <p:nvSpPr>
            <p:cNvPr id="611342" name="Text Box 13"/>
            <p:cNvSpPr txBox="1">
              <a:spLocks noChangeArrowheads="1"/>
            </p:cNvSpPr>
            <p:nvPr/>
          </p:nvSpPr>
          <p:spPr bwMode="auto">
            <a:xfrm>
              <a:off x="5568" y="912"/>
              <a:ext cx="179" cy="167"/>
            </a:xfrm>
            <a:prstGeom prst="rect">
              <a:avLst/>
            </a:prstGeom>
            <a:noFill/>
            <a:ln w="9525">
              <a:noFill/>
              <a:round/>
              <a:headEnd/>
              <a:tailEnd/>
            </a:ln>
          </p:spPr>
          <p:txBody>
            <a:bodyPr wrap="none" lIns="90000" tIns="46800" rIns="90000" bIns="46800">
              <a:spAutoFit/>
            </a:bodyPr>
            <a:lstStyle/>
            <a:p>
              <a:pPr eaLnBrk="0" fontAlgn="base" hangingPunct="0">
                <a:lnSpc>
                  <a:spcPct val="98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solidFill>
                    <a:srgbClr val="000066"/>
                  </a:solidFill>
                  <a:latin typeface="Calibri" pitchFamily="34" charset="0"/>
                  <a:ea typeface="msgothic"/>
                  <a:cs typeface="msgothic"/>
                </a:rPr>
                <a:t>0</a:t>
              </a:r>
            </a:p>
          </p:txBody>
        </p:sp>
        <p:sp>
          <p:nvSpPr>
            <p:cNvPr id="15" name="Rectangle 6"/>
            <p:cNvSpPr>
              <a:spLocks noChangeArrowheads="1"/>
            </p:cNvSpPr>
            <p:nvPr/>
          </p:nvSpPr>
          <p:spPr bwMode="auto">
            <a:xfrm>
              <a:off x="3696" y="1716"/>
              <a:ext cx="1872" cy="24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fontAlgn="base" hangingPunct="0">
                <a:lnSpc>
                  <a:spcPct val="94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000000"/>
                  </a:solidFill>
                  <a:latin typeface="微软雅黑" pitchFamily="34" charset="-122"/>
                  <a:ea typeface="微软雅黑" pitchFamily="34" charset="-122"/>
                  <a:cs typeface="msgothic"/>
                </a:rPr>
                <a:t>.data </a:t>
              </a:r>
              <a:r>
                <a:rPr lang="zh-CN" altLang="en-GB" sz="2000" b="1">
                  <a:solidFill>
                    <a:srgbClr val="000000"/>
                  </a:solidFill>
                  <a:latin typeface="微软雅黑" pitchFamily="34" charset="-122"/>
                  <a:ea typeface="微软雅黑" pitchFamily="34" charset="-122"/>
                  <a:cs typeface="msgothic"/>
                </a:rPr>
                <a:t>节</a:t>
              </a:r>
            </a:p>
          </p:txBody>
        </p:sp>
        <p:sp>
          <p:nvSpPr>
            <p:cNvPr id="34" name="Rectangle 11"/>
            <p:cNvSpPr>
              <a:spLocks noChangeArrowheads="1"/>
            </p:cNvSpPr>
            <p:nvPr/>
          </p:nvSpPr>
          <p:spPr bwMode="auto">
            <a:xfrm>
              <a:off x="3693" y="3155"/>
              <a:ext cx="1872" cy="240"/>
            </a:xfrm>
            <a:prstGeom prst="rect">
              <a:avLst/>
            </a:prstGeom>
            <a:solidFill>
              <a:srgbClr val="D6D6F5">
                <a:alpha val="19000"/>
              </a:srgbClr>
            </a:solidFill>
            <a:ln w="25527">
              <a:solidFill>
                <a:schemeClr val="tx1"/>
              </a:solidFill>
              <a:miter lim="800000"/>
              <a:headEnd/>
              <a:tailEnd/>
            </a:ln>
          </p:spPr>
          <p:txBody>
            <a:bodyPr wrap="none" lIns="90000" tIns="46800" rIns="90000" bIns="46800" anchor="ctr"/>
            <a:lstStyle/>
            <a:p>
              <a:pPr algn="ctr" eaLnBrk="0" fontAlgn="base" hangingPunct="0">
                <a:lnSpc>
                  <a:spcPct val="94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000000"/>
                  </a:solidFill>
                  <a:latin typeface="微软雅黑" pitchFamily="34" charset="-122"/>
                  <a:ea typeface="微软雅黑" pitchFamily="34" charset="-122"/>
                  <a:cs typeface="msgothic"/>
                </a:rPr>
                <a:t>.strtab </a:t>
              </a:r>
              <a:r>
                <a:rPr lang="zh-CN" altLang="en-GB" sz="2000" b="1">
                  <a:solidFill>
                    <a:srgbClr val="000000"/>
                  </a:solidFill>
                  <a:latin typeface="微软雅黑" pitchFamily="34" charset="-122"/>
                  <a:ea typeface="微软雅黑" pitchFamily="34" charset="-122"/>
                  <a:cs typeface="msgothic"/>
                </a:rPr>
                <a:t>节</a:t>
              </a:r>
            </a:p>
          </p:txBody>
        </p:sp>
        <p:sp>
          <p:nvSpPr>
            <p:cNvPr id="2" name="Rectangle 11"/>
            <p:cNvSpPr>
              <a:spLocks noChangeArrowheads="1"/>
            </p:cNvSpPr>
            <p:nvPr/>
          </p:nvSpPr>
          <p:spPr bwMode="auto">
            <a:xfrm>
              <a:off x="3697" y="3387"/>
              <a:ext cx="1872" cy="240"/>
            </a:xfrm>
            <a:prstGeom prst="rect">
              <a:avLst/>
            </a:prstGeom>
            <a:solidFill>
              <a:srgbClr val="D6D6F5">
                <a:alpha val="19000"/>
              </a:srgbClr>
            </a:solidFill>
            <a:ln w="25527">
              <a:solidFill>
                <a:schemeClr val="tx1"/>
              </a:solidFill>
              <a:miter lim="800000"/>
              <a:headEnd/>
              <a:tailEnd/>
            </a:ln>
          </p:spPr>
          <p:txBody>
            <a:bodyPr wrap="none" lIns="90000" tIns="46800" rIns="90000" bIns="46800" anchor="ctr"/>
            <a:lstStyle/>
            <a:p>
              <a:pPr algn="ctr" eaLnBrk="0" fontAlgn="base" hangingPunct="0">
                <a:lnSpc>
                  <a:spcPct val="94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000000"/>
                  </a:solidFill>
                  <a:latin typeface="微软雅黑" pitchFamily="34" charset="-122"/>
                  <a:ea typeface="微软雅黑" pitchFamily="34" charset="-122"/>
                  <a:cs typeface="msgothic"/>
                </a:rPr>
                <a:t>.line </a:t>
              </a:r>
              <a:r>
                <a:rPr lang="zh-CN" altLang="en-GB" sz="2000" b="1">
                  <a:solidFill>
                    <a:srgbClr val="000000"/>
                  </a:solidFill>
                  <a:latin typeface="微软雅黑" pitchFamily="34" charset="-122"/>
                  <a:ea typeface="微软雅黑" pitchFamily="34" charset="-122"/>
                  <a:cs typeface="msgothic"/>
                </a:rPr>
                <a:t>节</a:t>
              </a:r>
            </a:p>
          </p:txBody>
        </p:sp>
      </p:grpSp>
      <p:sp>
        <p:nvSpPr>
          <p:cNvPr id="611348" name="Line 20"/>
          <p:cNvSpPr>
            <a:spLocks noChangeShapeType="1"/>
          </p:cNvSpPr>
          <p:nvPr/>
        </p:nvSpPr>
        <p:spPr bwMode="auto">
          <a:xfrm flipV="1">
            <a:off x="1247775" y="942975"/>
            <a:ext cx="4687888" cy="73025"/>
          </a:xfrm>
          <a:prstGeom prst="line">
            <a:avLst/>
          </a:prstGeom>
          <a:noFill/>
          <a:ln w="28575">
            <a:solidFill>
              <a:srgbClr val="FF0000"/>
            </a:solid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611349" name="Line 21"/>
          <p:cNvSpPr>
            <a:spLocks noChangeShapeType="1"/>
          </p:cNvSpPr>
          <p:nvPr/>
        </p:nvSpPr>
        <p:spPr bwMode="auto">
          <a:xfrm flipV="1">
            <a:off x="1292225" y="1597025"/>
            <a:ext cx="4730750" cy="1160463"/>
          </a:xfrm>
          <a:prstGeom prst="line">
            <a:avLst/>
          </a:prstGeom>
          <a:noFill/>
          <a:ln w="28575">
            <a:solidFill>
              <a:srgbClr val="FF0000"/>
            </a:solid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611350" name="Line 22"/>
          <p:cNvSpPr>
            <a:spLocks noChangeShapeType="1"/>
          </p:cNvSpPr>
          <p:nvPr/>
        </p:nvSpPr>
        <p:spPr bwMode="auto">
          <a:xfrm flipV="1">
            <a:off x="1582738" y="2003425"/>
            <a:ext cx="4470400" cy="1538288"/>
          </a:xfrm>
          <a:prstGeom prst="line">
            <a:avLst/>
          </a:prstGeom>
          <a:noFill/>
          <a:ln w="28575">
            <a:solidFill>
              <a:srgbClr val="FF0000"/>
            </a:solid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611351" name="Line 23"/>
          <p:cNvSpPr>
            <a:spLocks noChangeShapeType="1"/>
          </p:cNvSpPr>
          <p:nvPr/>
        </p:nvSpPr>
        <p:spPr bwMode="auto">
          <a:xfrm flipV="1">
            <a:off x="1363663" y="2554288"/>
            <a:ext cx="4602162" cy="2046287"/>
          </a:xfrm>
          <a:prstGeom prst="line">
            <a:avLst/>
          </a:prstGeom>
          <a:noFill/>
          <a:ln w="28575">
            <a:solidFill>
              <a:srgbClr val="FF0000"/>
            </a:solid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sp>
        <p:nvSpPr>
          <p:cNvPr id="611352" name="Line 24"/>
          <p:cNvSpPr>
            <a:spLocks noChangeShapeType="1"/>
          </p:cNvSpPr>
          <p:nvPr/>
        </p:nvSpPr>
        <p:spPr bwMode="auto">
          <a:xfrm flipV="1">
            <a:off x="1176338" y="3019425"/>
            <a:ext cx="4745037" cy="2292350"/>
          </a:xfrm>
          <a:prstGeom prst="line">
            <a:avLst/>
          </a:prstGeom>
          <a:noFill/>
          <a:ln w="28575">
            <a:solidFill>
              <a:srgbClr val="FF0000"/>
            </a:solidFill>
            <a:round/>
            <a:headEnd/>
            <a:tailEnd type="triangle" w="med" len="med"/>
          </a:ln>
          <a:effectLst/>
        </p:spPr>
        <p:txBody>
          <a:bodyPr/>
          <a:lstStyle/>
          <a:p>
            <a:pPr fontAlgn="base">
              <a:spcBef>
                <a:spcPct val="0"/>
              </a:spcBef>
              <a:spcAft>
                <a:spcPct val="0"/>
              </a:spcAft>
            </a:pPr>
            <a:endParaRPr lang="zh-CN" altLang="en-US">
              <a:solidFill>
                <a:srgbClr val="000000"/>
              </a:solidFill>
            </a:endParaRPr>
          </a:p>
        </p:txBody>
      </p:sp>
    </p:spTree>
    <p:extLst>
      <p:ext uri="{BB962C8B-B14F-4D97-AF65-F5344CB8AC3E}">
        <p14:creationId xmlns:p14="http://schemas.microsoft.com/office/powerpoint/2010/main" val="362338826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1348"/>
                                        </p:tgtEl>
                                        <p:attrNameLst>
                                          <p:attrName>style.visibility</p:attrName>
                                        </p:attrNameLst>
                                      </p:cBhvr>
                                      <p:to>
                                        <p:strVal val="visible"/>
                                      </p:to>
                                    </p:set>
                                    <p:animEffect transition="in" filter="blinds(horizontal)">
                                      <p:cBhvr>
                                        <p:cTn id="7" dur="500"/>
                                        <p:tgtEl>
                                          <p:spTgt spid="61134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1349"/>
                                        </p:tgtEl>
                                        <p:attrNameLst>
                                          <p:attrName>style.visibility</p:attrName>
                                        </p:attrNameLst>
                                      </p:cBhvr>
                                      <p:to>
                                        <p:strVal val="visible"/>
                                      </p:to>
                                    </p:set>
                                    <p:animEffect transition="in" filter="blinds(horizontal)">
                                      <p:cBhvr>
                                        <p:cTn id="12" dur="500"/>
                                        <p:tgtEl>
                                          <p:spTgt spid="61134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1350"/>
                                        </p:tgtEl>
                                        <p:attrNameLst>
                                          <p:attrName>style.visibility</p:attrName>
                                        </p:attrNameLst>
                                      </p:cBhvr>
                                      <p:to>
                                        <p:strVal val="visible"/>
                                      </p:to>
                                    </p:set>
                                    <p:animEffect transition="in" filter="blinds(horizontal)">
                                      <p:cBhvr>
                                        <p:cTn id="17" dur="500"/>
                                        <p:tgtEl>
                                          <p:spTgt spid="61135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11351"/>
                                        </p:tgtEl>
                                        <p:attrNameLst>
                                          <p:attrName>style.visibility</p:attrName>
                                        </p:attrNameLst>
                                      </p:cBhvr>
                                      <p:to>
                                        <p:strVal val="visible"/>
                                      </p:to>
                                    </p:set>
                                    <p:animEffect transition="in" filter="blinds(horizontal)">
                                      <p:cBhvr>
                                        <p:cTn id="22" dur="500"/>
                                        <p:tgtEl>
                                          <p:spTgt spid="61135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11352"/>
                                        </p:tgtEl>
                                        <p:attrNameLst>
                                          <p:attrName>style.visibility</p:attrName>
                                        </p:attrNameLst>
                                      </p:cBhvr>
                                      <p:to>
                                        <p:strVal val="visible"/>
                                      </p:to>
                                    </p:set>
                                    <p:animEffect transition="in" filter="blinds(horizontal)">
                                      <p:cBhvr>
                                        <p:cTn id="27" dur="500"/>
                                        <p:tgtEl>
                                          <p:spTgt spid="611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348" grpId="0" animBg="1"/>
      <p:bldP spid="611349" grpId="0" animBg="1"/>
      <p:bldP spid="611350" grpId="0" animBg="1"/>
      <p:bldP spid="611351" grpId="0" animBg="1"/>
      <p:bldP spid="61135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a:xfrm>
            <a:off x="457200" y="71438"/>
            <a:ext cx="8229600" cy="561975"/>
          </a:xfrm>
        </p:spPr>
        <p:txBody>
          <a:bodyPr/>
          <a:lstStyle/>
          <a:p>
            <a:r>
              <a:rPr lang="zh-CN" altLang="en-US"/>
              <a:t>重定位信息</a:t>
            </a:r>
          </a:p>
        </p:txBody>
      </p:sp>
      <p:sp>
        <p:nvSpPr>
          <p:cNvPr id="691203" name="Rectangle 3"/>
          <p:cNvSpPr>
            <a:spLocks noGrp="1" noChangeArrowheads="1"/>
          </p:cNvSpPr>
          <p:nvPr>
            <p:ph type="body" idx="1"/>
          </p:nvPr>
        </p:nvSpPr>
        <p:spPr>
          <a:xfrm>
            <a:off x="325438" y="722313"/>
            <a:ext cx="8521700" cy="4986337"/>
          </a:xfrm>
        </p:spPr>
        <p:txBody>
          <a:bodyPr/>
          <a:lstStyle/>
          <a:p>
            <a:pPr>
              <a:lnSpc>
                <a:spcPct val="110000"/>
              </a:lnSpc>
            </a:pPr>
            <a:r>
              <a:rPr lang="zh-CN" altLang="en-US" sz="2200">
                <a:solidFill>
                  <a:srgbClr val="FF0000"/>
                </a:solidFill>
                <a:latin typeface="微软雅黑" pitchFamily="34" charset="-122"/>
                <a:ea typeface="微软雅黑" pitchFamily="34" charset="-122"/>
              </a:rPr>
              <a:t>汇编器</a:t>
            </a:r>
            <a:r>
              <a:rPr lang="zh-CN" altLang="en-US" sz="2200">
                <a:latin typeface="微软雅黑" pitchFamily="34" charset="-122"/>
                <a:ea typeface="微软雅黑" pitchFamily="34" charset="-122"/>
              </a:rPr>
              <a:t>遇到</a:t>
            </a:r>
            <a:r>
              <a:rPr lang="zh-CN" altLang="en-US" sz="2200">
                <a:solidFill>
                  <a:srgbClr val="FF0000"/>
                </a:solidFill>
                <a:latin typeface="微软雅黑" pitchFamily="34" charset="-122"/>
                <a:ea typeface="微软雅黑" pitchFamily="34" charset="-122"/>
              </a:rPr>
              <a:t>引用</a:t>
            </a:r>
            <a:r>
              <a:rPr lang="zh-CN" altLang="en-US" sz="2200">
                <a:latin typeface="微软雅黑" pitchFamily="34" charset="-122"/>
                <a:ea typeface="微软雅黑" pitchFamily="34" charset="-122"/>
              </a:rPr>
              <a:t>时，生成一个重定位条目</a:t>
            </a:r>
          </a:p>
          <a:p>
            <a:pPr>
              <a:lnSpc>
                <a:spcPct val="110000"/>
              </a:lnSpc>
            </a:pPr>
            <a:r>
              <a:rPr lang="zh-CN" altLang="en-US" sz="2200">
                <a:latin typeface="微软雅黑" pitchFamily="34" charset="-122"/>
                <a:ea typeface="微软雅黑" pitchFamily="34" charset="-122"/>
              </a:rPr>
              <a:t>数据引用的重定位条目在</a:t>
            </a:r>
            <a:r>
              <a:rPr lang="en-US" altLang="zh-CN" sz="2200">
                <a:latin typeface="微软雅黑" pitchFamily="34" charset="-122"/>
                <a:ea typeface="微软雅黑" pitchFamily="34" charset="-122"/>
              </a:rPr>
              <a:t>.rel_data</a:t>
            </a:r>
            <a:r>
              <a:rPr lang="zh-CN" altLang="en-US" sz="2200">
                <a:latin typeface="微软雅黑" pitchFamily="34" charset="-122"/>
                <a:ea typeface="微软雅黑" pitchFamily="34" charset="-122"/>
              </a:rPr>
              <a:t>节中</a:t>
            </a:r>
          </a:p>
          <a:p>
            <a:pPr>
              <a:lnSpc>
                <a:spcPct val="110000"/>
              </a:lnSpc>
            </a:pPr>
            <a:r>
              <a:rPr lang="zh-CN" altLang="en-US" sz="2200">
                <a:latin typeface="微软雅黑" pitchFamily="34" charset="-122"/>
                <a:ea typeface="微软雅黑" pitchFamily="34" charset="-122"/>
              </a:rPr>
              <a:t>指令中引用的重定位条目在</a:t>
            </a:r>
            <a:r>
              <a:rPr lang="en-US" altLang="zh-CN" sz="2200">
                <a:latin typeface="微软雅黑" pitchFamily="34" charset="-122"/>
                <a:ea typeface="微软雅黑" pitchFamily="34" charset="-122"/>
              </a:rPr>
              <a:t>.rel_text</a:t>
            </a:r>
            <a:r>
              <a:rPr lang="zh-CN" altLang="en-US" sz="2200">
                <a:latin typeface="微软雅黑" pitchFamily="34" charset="-122"/>
                <a:ea typeface="微软雅黑" pitchFamily="34" charset="-122"/>
              </a:rPr>
              <a:t>节中</a:t>
            </a:r>
            <a:endParaRPr lang="en-US" altLang="zh-CN" sz="2200">
              <a:latin typeface="微软雅黑" pitchFamily="34" charset="-122"/>
              <a:ea typeface="微软雅黑" pitchFamily="34" charset="-122"/>
            </a:endParaRPr>
          </a:p>
          <a:p>
            <a:pPr>
              <a:lnSpc>
                <a:spcPct val="110000"/>
              </a:lnSpc>
            </a:pPr>
            <a:r>
              <a:rPr lang="en-US" altLang="zh-CN" sz="2200">
                <a:latin typeface="微软雅黑" pitchFamily="34" charset="-122"/>
                <a:ea typeface="微软雅黑" pitchFamily="34" charset="-122"/>
              </a:rPr>
              <a:t>ELF</a:t>
            </a:r>
            <a:r>
              <a:rPr lang="zh-CN" altLang="en-US" sz="2200">
                <a:latin typeface="微软雅黑" pitchFamily="34" charset="-122"/>
                <a:ea typeface="微软雅黑" pitchFamily="34" charset="-122"/>
              </a:rPr>
              <a:t>中重定位条目格式如下：</a:t>
            </a:r>
          </a:p>
          <a:p>
            <a:pPr>
              <a:lnSpc>
                <a:spcPct val="110000"/>
              </a:lnSpc>
            </a:pPr>
            <a:endParaRPr lang="en-US" altLang="zh-CN" sz="2200"/>
          </a:p>
          <a:p>
            <a:pPr>
              <a:lnSpc>
                <a:spcPct val="110000"/>
              </a:lnSpc>
            </a:pPr>
            <a:endParaRPr lang="en-US" altLang="zh-CN" sz="2200"/>
          </a:p>
          <a:p>
            <a:pPr>
              <a:lnSpc>
                <a:spcPct val="110000"/>
              </a:lnSpc>
            </a:pPr>
            <a:endParaRPr lang="en-US" altLang="zh-CN" sz="2200"/>
          </a:p>
          <a:p>
            <a:pPr>
              <a:lnSpc>
                <a:spcPct val="110000"/>
              </a:lnSpc>
            </a:pPr>
            <a:endParaRPr lang="zh-CN" altLang="en-US" sz="2200"/>
          </a:p>
          <a:p>
            <a:pPr>
              <a:lnSpc>
                <a:spcPct val="110000"/>
              </a:lnSpc>
            </a:pPr>
            <a:r>
              <a:rPr lang="en-US" altLang="zh-CN" sz="2200">
                <a:latin typeface="微软雅黑" pitchFamily="34" charset="-122"/>
                <a:ea typeface="微软雅黑" pitchFamily="34" charset="-122"/>
              </a:rPr>
              <a:t>IA-32</a:t>
            </a:r>
            <a:r>
              <a:rPr lang="zh-CN" altLang="en-US" sz="2200">
                <a:latin typeface="微软雅黑" pitchFamily="34" charset="-122"/>
                <a:ea typeface="微软雅黑" pitchFamily="34" charset="-122"/>
              </a:rPr>
              <a:t>有两种最基本的重定位类型</a:t>
            </a:r>
          </a:p>
          <a:p>
            <a:pPr lvl="1">
              <a:lnSpc>
                <a:spcPct val="110000"/>
              </a:lnSpc>
            </a:pPr>
            <a:r>
              <a:rPr lang="en-US" altLang="zh-CN">
                <a:latin typeface="微软雅黑" pitchFamily="34" charset="-122"/>
                <a:ea typeface="微软雅黑" pitchFamily="34" charset="-122"/>
              </a:rPr>
              <a:t>R_386_32: </a:t>
            </a:r>
            <a:r>
              <a:rPr lang="zh-CN" altLang="en-US">
                <a:latin typeface="微软雅黑" pitchFamily="34" charset="-122"/>
                <a:ea typeface="微软雅黑" pitchFamily="34" charset="-122"/>
              </a:rPr>
              <a:t>绝对地址</a:t>
            </a:r>
          </a:p>
          <a:p>
            <a:pPr lvl="1">
              <a:lnSpc>
                <a:spcPct val="110000"/>
              </a:lnSpc>
            </a:pPr>
            <a:r>
              <a:rPr lang="en-US" altLang="zh-CN">
                <a:latin typeface="微软雅黑" pitchFamily="34" charset="-122"/>
                <a:ea typeface="微软雅黑" pitchFamily="34" charset="-122"/>
              </a:rPr>
              <a:t>R_386_PC32: PC</a:t>
            </a:r>
            <a:r>
              <a:rPr lang="zh-CN" altLang="en-US">
                <a:latin typeface="微软雅黑" pitchFamily="34" charset="-122"/>
                <a:ea typeface="微软雅黑" pitchFamily="34" charset="-122"/>
              </a:rPr>
              <a:t>相对地址</a:t>
            </a:r>
            <a:endParaRPr lang="en-US" altLang="zh-CN">
              <a:latin typeface="微软雅黑" pitchFamily="34" charset="-122"/>
              <a:ea typeface="微软雅黑" pitchFamily="34" charset="-122"/>
            </a:endParaRPr>
          </a:p>
        </p:txBody>
      </p:sp>
      <p:sp>
        <p:nvSpPr>
          <p:cNvPr id="691204" name="Text Box 4"/>
          <p:cNvSpPr txBox="1">
            <a:spLocks noChangeArrowheads="1"/>
          </p:cNvSpPr>
          <p:nvPr/>
        </p:nvSpPr>
        <p:spPr bwMode="auto">
          <a:xfrm>
            <a:off x="893763" y="2389188"/>
            <a:ext cx="5013325" cy="1800225"/>
          </a:xfrm>
          <a:prstGeom prst="rect">
            <a:avLst/>
          </a:prstGeom>
          <a:noFill/>
          <a:ln w="9525">
            <a:noFill/>
            <a:miter lim="800000"/>
            <a:headEnd/>
            <a:tailEnd/>
          </a:ln>
          <a:effectLst/>
        </p:spPr>
        <p:txBody>
          <a:bodyPr>
            <a:spAutoFit/>
          </a:bodyPr>
          <a:lstStyle/>
          <a:p>
            <a:pPr>
              <a:spcBef>
                <a:spcPct val="15000"/>
              </a:spcBef>
            </a:pPr>
            <a:r>
              <a:rPr lang="en-US" altLang="zh-CN" sz="2000" b="1">
                <a:solidFill>
                  <a:srgbClr val="CC3300"/>
                </a:solidFill>
                <a:latin typeface="微软雅黑" pitchFamily="34" charset="-122"/>
                <a:ea typeface="微软雅黑" pitchFamily="34" charset="-122"/>
              </a:rPr>
              <a:t>typedef  struct {</a:t>
            </a:r>
          </a:p>
          <a:p>
            <a:pPr>
              <a:spcBef>
                <a:spcPct val="15000"/>
              </a:spcBef>
            </a:pPr>
            <a:r>
              <a:rPr lang="en-US" altLang="zh-CN" sz="2000" b="1">
                <a:solidFill>
                  <a:srgbClr val="CC3300"/>
                </a:solidFill>
                <a:latin typeface="微软雅黑" pitchFamily="34" charset="-122"/>
                <a:ea typeface="微软雅黑" pitchFamily="34" charset="-122"/>
              </a:rPr>
              <a:t>	int  offset;          /*</a:t>
            </a:r>
            <a:r>
              <a:rPr lang="zh-CN" altLang="en-US" sz="2000" b="1">
                <a:solidFill>
                  <a:srgbClr val="CC3300"/>
                </a:solidFill>
                <a:latin typeface="微软雅黑" pitchFamily="34" charset="-122"/>
                <a:ea typeface="微软雅黑" pitchFamily="34" charset="-122"/>
              </a:rPr>
              <a:t>节内偏移*</a:t>
            </a:r>
            <a:r>
              <a:rPr lang="en-US" altLang="zh-CN" sz="2000" b="1">
                <a:solidFill>
                  <a:srgbClr val="CC3300"/>
                </a:solidFill>
                <a:latin typeface="微软雅黑" pitchFamily="34" charset="-122"/>
                <a:ea typeface="微软雅黑" pitchFamily="34" charset="-122"/>
              </a:rPr>
              <a:t>/</a:t>
            </a:r>
          </a:p>
          <a:p>
            <a:pPr>
              <a:spcBef>
                <a:spcPct val="15000"/>
              </a:spcBef>
            </a:pPr>
            <a:r>
              <a:rPr lang="en-US" altLang="zh-CN" sz="2000" b="1">
                <a:solidFill>
                  <a:srgbClr val="CC3300"/>
                </a:solidFill>
                <a:latin typeface="微软雅黑" pitchFamily="34" charset="-122"/>
                <a:ea typeface="微软雅黑" pitchFamily="34" charset="-122"/>
              </a:rPr>
              <a:t>  	int  symbol:24, </a:t>
            </a:r>
            <a:r>
              <a:rPr lang="zh-CN" altLang="en-US" sz="2000" b="1">
                <a:solidFill>
                  <a:srgbClr val="CC3300"/>
                </a:solidFill>
                <a:latin typeface="微软雅黑" pitchFamily="34" charset="-122"/>
                <a:ea typeface="微软雅黑" pitchFamily="34" charset="-122"/>
              </a:rPr>
              <a:t> </a:t>
            </a:r>
            <a:r>
              <a:rPr lang="en-US" altLang="zh-CN" sz="2000" b="1">
                <a:solidFill>
                  <a:srgbClr val="CC3300"/>
                </a:solidFill>
                <a:latin typeface="微软雅黑" pitchFamily="34" charset="-122"/>
                <a:ea typeface="微软雅黑" pitchFamily="34" charset="-122"/>
              </a:rPr>
              <a:t>/*</a:t>
            </a:r>
            <a:r>
              <a:rPr lang="zh-CN" altLang="en-US" sz="2000" b="1">
                <a:solidFill>
                  <a:srgbClr val="CC3300"/>
                </a:solidFill>
                <a:latin typeface="微软雅黑" pitchFamily="34" charset="-122"/>
                <a:ea typeface="微软雅黑" pitchFamily="34" charset="-122"/>
              </a:rPr>
              <a:t>所绑定符号*</a:t>
            </a:r>
            <a:r>
              <a:rPr lang="en-US" altLang="zh-CN" sz="2000" b="1">
                <a:solidFill>
                  <a:srgbClr val="CC3300"/>
                </a:solidFill>
                <a:latin typeface="微软雅黑" pitchFamily="34" charset="-122"/>
                <a:ea typeface="微软雅黑" pitchFamily="34" charset="-122"/>
              </a:rPr>
              <a:t>/</a:t>
            </a:r>
          </a:p>
          <a:p>
            <a:pPr>
              <a:spcBef>
                <a:spcPct val="15000"/>
              </a:spcBef>
            </a:pPr>
            <a:r>
              <a:rPr lang="en-US" altLang="zh-CN" sz="2000" b="1">
                <a:solidFill>
                  <a:srgbClr val="CC3300"/>
                </a:solidFill>
                <a:latin typeface="微软雅黑" pitchFamily="34" charset="-122"/>
                <a:ea typeface="微软雅黑" pitchFamily="34" charset="-122"/>
              </a:rPr>
              <a:t>                    type: 8;       /*</a:t>
            </a:r>
            <a:r>
              <a:rPr lang="zh-CN" altLang="en-US" sz="2000" b="1">
                <a:solidFill>
                  <a:srgbClr val="CC3300"/>
                </a:solidFill>
                <a:latin typeface="微软雅黑" pitchFamily="34" charset="-122"/>
                <a:ea typeface="微软雅黑" pitchFamily="34" charset="-122"/>
              </a:rPr>
              <a:t>重定位类型*</a:t>
            </a:r>
            <a:r>
              <a:rPr lang="en-US" altLang="zh-CN" sz="2000" b="1">
                <a:solidFill>
                  <a:srgbClr val="CC3300"/>
                </a:solidFill>
                <a:latin typeface="微软雅黑" pitchFamily="34" charset="-122"/>
                <a:ea typeface="微软雅黑" pitchFamily="34" charset="-122"/>
              </a:rPr>
              <a:t>/</a:t>
            </a:r>
            <a:endParaRPr lang="zh-CN" altLang="en-US" sz="2000" b="1">
              <a:solidFill>
                <a:srgbClr val="CC3300"/>
              </a:solidFill>
              <a:latin typeface="微软雅黑" pitchFamily="34" charset="-122"/>
              <a:ea typeface="微软雅黑" pitchFamily="34" charset="-122"/>
            </a:endParaRPr>
          </a:p>
          <a:p>
            <a:pPr>
              <a:spcBef>
                <a:spcPct val="15000"/>
              </a:spcBef>
            </a:pPr>
            <a:r>
              <a:rPr lang="en-US" altLang="zh-CN" sz="2000" b="1">
                <a:solidFill>
                  <a:srgbClr val="CC3300"/>
                </a:solidFill>
                <a:latin typeface="微软雅黑" pitchFamily="34" charset="-122"/>
                <a:ea typeface="微软雅黑" pitchFamily="34" charset="-122"/>
              </a:rPr>
              <a:t>	} Elf32_Rel;</a:t>
            </a:r>
          </a:p>
        </p:txBody>
      </p:sp>
      <p:sp>
        <p:nvSpPr>
          <p:cNvPr id="691206" name="Rectangle 6"/>
          <p:cNvSpPr>
            <a:spLocks noChangeArrowheads="1"/>
          </p:cNvSpPr>
          <p:nvPr/>
        </p:nvSpPr>
        <p:spPr bwMode="auto">
          <a:xfrm>
            <a:off x="93663" y="5478463"/>
            <a:ext cx="4351337" cy="1311275"/>
          </a:xfrm>
          <a:prstGeom prst="rect">
            <a:avLst/>
          </a:prstGeom>
          <a:noFill/>
          <a:ln w="9525">
            <a:noFill/>
            <a:miter lim="800000"/>
            <a:headEnd/>
            <a:tailEnd/>
          </a:ln>
          <a:effectLst/>
        </p:spPr>
        <p:txBody>
          <a:bodyPr>
            <a:spAutoFit/>
          </a:bodyPr>
          <a:lstStyle/>
          <a:p>
            <a:r>
              <a:rPr lang="zh-CN" altLang="en-US" sz="2000" b="1">
                <a:solidFill>
                  <a:srgbClr val="FF0000"/>
                </a:solidFill>
                <a:latin typeface="微软雅黑" pitchFamily="34" charset="-122"/>
                <a:ea typeface="微软雅黑" pitchFamily="34" charset="-122"/>
              </a:rPr>
              <a:t>例如，在</a:t>
            </a:r>
            <a:r>
              <a:rPr lang="en-US" altLang="zh-CN" sz="2000" b="1">
                <a:solidFill>
                  <a:srgbClr val="FF0000"/>
                </a:solidFill>
                <a:latin typeface="微软雅黑" pitchFamily="34" charset="-122"/>
                <a:ea typeface="微软雅黑" pitchFamily="34" charset="-122"/>
              </a:rPr>
              <a:t>rel_text</a:t>
            </a:r>
            <a:r>
              <a:rPr lang="zh-CN" altLang="en-US" sz="2000" b="1">
                <a:solidFill>
                  <a:srgbClr val="FF0000"/>
                </a:solidFill>
                <a:latin typeface="微软雅黑" pitchFamily="34" charset="-122"/>
                <a:ea typeface="微软雅黑" pitchFamily="34" charset="-122"/>
              </a:rPr>
              <a:t>节中有重定位条目</a:t>
            </a:r>
          </a:p>
          <a:p>
            <a:r>
              <a:rPr lang="en-US" altLang="zh-CN" sz="2000" b="1">
                <a:solidFill>
                  <a:srgbClr val="FF0000"/>
                </a:solidFill>
                <a:latin typeface="微软雅黑" pitchFamily="34" charset="-122"/>
                <a:ea typeface="微软雅黑" pitchFamily="34" charset="-122"/>
              </a:rPr>
              <a:t>     offset: 0x1</a:t>
            </a:r>
          </a:p>
          <a:p>
            <a:r>
              <a:rPr lang="en-US" altLang="zh-CN" sz="2000" b="1">
                <a:solidFill>
                  <a:srgbClr val="FF0000"/>
                </a:solidFill>
                <a:latin typeface="微软雅黑" pitchFamily="34" charset="-122"/>
                <a:ea typeface="微软雅黑" pitchFamily="34" charset="-122"/>
              </a:rPr>
              <a:t>     symbol: B</a:t>
            </a:r>
          </a:p>
          <a:p>
            <a:r>
              <a:rPr lang="en-US" altLang="zh-CN" sz="2000" b="1">
                <a:solidFill>
                  <a:srgbClr val="FF0000"/>
                </a:solidFill>
                <a:latin typeface="微软雅黑" pitchFamily="34" charset="-122"/>
                <a:ea typeface="微软雅黑" pitchFamily="34" charset="-122"/>
              </a:rPr>
              <a:t>     type:  R_386_32</a:t>
            </a:r>
            <a:endParaRPr lang="zh-CN" altLang="en-US" sz="2000" b="1">
              <a:solidFill>
                <a:srgbClr val="FF0000"/>
              </a:solidFill>
              <a:latin typeface="微软雅黑" pitchFamily="34" charset="-122"/>
              <a:ea typeface="微软雅黑" pitchFamily="34" charset="-122"/>
            </a:endParaRPr>
          </a:p>
        </p:txBody>
      </p:sp>
      <p:sp>
        <p:nvSpPr>
          <p:cNvPr id="691208" name="Text Box 8"/>
          <p:cNvSpPr txBox="1">
            <a:spLocks noChangeArrowheads="1"/>
          </p:cNvSpPr>
          <p:nvPr/>
        </p:nvSpPr>
        <p:spPr bwMode="auto">
          <a:xfrm>
            <a:off x="7081838" y="688975"/>
            <a:ext cx="1873250" cy="2111375"/>
          </a:xfrm>
          <a:prstGeom prst="rect">
            <a:avLst/>
          </a:prstGeom>
          <a:noFill/>
          <a:ln w="9525">
            <a:solidFill>
              <a:schemeClr val="tx1"/>
            </a:solidFill>
            <a:miter lim="800000"/>
            <a:headEnd/>
            <a:tailEnd/>
          </a:ln>
          <a:effectLst/>
        </p:spPr>
        <p:txBody>
          <a:bodyPr>
            <a:spAutoFit/>
          </a:bodyPr>
          <a:lstStyle/>
          <a:p>
            <a:r>
              <a:rPr lang="en-US" altLang="zh-CN" sz="2200" b="1">
                <a:latin typeface="微软雅黑" pitchFamily="34" charset="-122"/>
                <a:ea typeface="微软雅黑" pitchFamily="34" charset="-122"/>
              </a:rPr>
              <a:t>      add </a:t>
            </a:r>
            <a:r>
              <a:rPr lang="en-US" altLang="zh-CN" sz="2200" b="1">
                <a:solidFill>
                  <a:srgbClr val="FF0000"/>
                </a:solidFill>
                <a:latin typeface="微软雅黑" pitchFamily="34" charset="-122"/>
                <a:ea typeface="微软雅黑" pitchFamily="34" charset="-122"/>
              </a:rPr>
              <a:t>B</a:t>
            </a:r>
          </a:p>
          <a:p>
            <a:r>
              <a:rPr lang="en-US" altLang="zh-CN" sz="2200" b="1">
                <a:solidFill>
                  <a:srgbClr val="009242"/>
                </a:solidFill>
                <a:latin typeface="微软雅黑" pitchFamily="34" charset="-122"/>
                <a:ea typeface="微软雅黑" pitchFamily="34" charset="-122"/>
              </a:rPr>
              <a:t>      jmp </a:t>
            </a:r>
            <a:r>
              <a:rPr lang="en-US" altLang="zh-CN" sz="2200" b="1">
                <a:solidFill>
                  <a:srgbClr val="FF0000"/>
                </a:solidFill>
                <a:latin typeface="微软雅黑" pitchFamily="34" charset="-122"/>
                <a:ea typeface="微软雅黑" pitchFamily="34" charset="-122"/>
              </a:rPr>
              <a:t>L0</a:t>
            </a:r>
          </a:p>
          <a:p>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en-US" altLang="zh-CN" sz="2200" b="1">
                <a:solidFill>
                  <a:srgbClr val="FF0000"/>
                </a:solidFill>
                <a:latin typeface="微软雅黑" pitchFamily="34" charset="-122"/>
                <a:ea typeface="微软雅黑" pitchFamily="34" charset="-122"/>
              </a:rPr>
              <a:t>L0</a:t>
            </a:r>
            <a:r>
              <a:rPr lang="zh-CN" altLang="en-US" sz="2200" b="1">
                <a:latin typeface="微软雅黑" pitchFamily="34" charset="-122"/>
                <a:ea typeface="微软雅黑" pitchFamily="34" charset="-122"/>
              </a:rPr>
              <a:t>：</a:t>
            </a:r>
            <a:r>
              <a:rPr lang="en-US" altLang="zh-CN" sz="2200" b="1">
                <a:latin typeface="微软雅黑" pitchFamily="34" charset="-122"/>
                <a:ea typeface="微软雅黑" pitchFamily="34" charset="-122"/>
              </a:rPr>
              <a:t>sub 23</a:t>
            </a:r>
          </a:p>
          <a:p>
            <a:r>
              <a:rPr lang="en-US" altLang="zh-CN" sz="2200" b="1">
                <a:latin typeface="微软雅黑" pitchFamily="34" charset="-122"/>
                <a:ea typeface="微软雅黑" pitchFamily="34" charset="-122"/>
              </a:rPr>
              <a:t>        ……</a:t>
            </a:r>
          </a:p>
          <a:p>
            <a:r>
              <a:rPr lang="en-US" altLang="zh-CN" sz="2200" b="1">
                <a:solidFill>
                  <a:srgbClr val="FF0000"/>
                </a:solidFill>
                <a:latin typeface="微软雅黑" pitchFamily="34" charset="-122"/>
                <a:ea typeface="微软雅黑" pitchFamily="34" charset="-122"/>
              </a:rPr>
              <a:t>B</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p:txBody>
      </p:sp>
      <p:sp>
        <p:nvSpPr>
          <p:cNvPr id="691209" name="Line 9"/>
          <p:cNvSpPr>
            <a:spLocks noChangeShapeType="1"/>
          </p:cNvSpPr>
          <p:nvPr/>
        </p:nvSpPr>
        <p:spPr bwMode="auto">
          <a:xfrm>
            <a:off x="4887913" y="2132013"/>
            <a:ext cx="2543175" cy="1397000"/>
          </a:xfrm>
          <a:prstGeom prst="line">
            <a:avLst/>
          </a:prstGeom>
          <a:noFill/>
          <a:ln w="28575">
            <a:solidFill>
              <a:schemeClr val="accent2"/>
            </a:solidFill>
            <a:round/>
            <a:headEnd/>
            <a:tailEnd type="triangle" w="med" len="med"/>
          </a:ln>
          <a:effectLst/>
        </p:spPr>
        <p:txBody>
          <a:bodyPr/>
          <a:lstStyle/>
          <a:p>
            <a:endParaRPr lang="zh-CN" altLang="en-US"/>
          </a:p>
        </p:txBody>
      </p:sp>
      <p:sp>
        <p:nvSpPr>
          <p:cNvPr id="691210" name="Line 10"/>
          <p:cNvSpPr>
            <a:spLocks noChangeShapeType="1"/>
          </p:cNvSpPr>
          <p:nvPr/>
        </p:nvSpPr>
        <p:spPr bwMode="auto">
          <a:xfrm>
            <a:off x="4922838" y="2058988"/>
            <a:ext cx="2538412" cy="1017587"/>
          </a:xfrm>
          <a:prstGeom prst="line">
            <a:avLst/>
          </a:prstGeom>
          <a:noFill/>
          <a:ln w="28575">
            <a:solidFill>
              <a:schemeClr val="accent2"/>
            </a:solidFill>
            <a:round/>
            <a:headEnd/>
            <a:tailEnd type="triangle" w="med" len="med"/>
          </a:ln>
          <a:effectLst/>
        </p:spPr>
        <p:txBody>
          <a:bodyPr/>
          <a:lstStyle/>
          <a:p>
            <a:endParaRPr lang="zh-CN" altLang="en-US"/>
          </a:p>
        </p:txBody>
      </p:sp>
      <p:sp>
        <p:nvSpPr>
          <p:cNvPr id="691211" name="Text Box 11"/>
          <p:cNvSpPr txBox="1">
            <a:spLocks noChangeArrowheads="1"/>
          </p:cNvSpPr>
          <p:nvPr/>
        </p:nvSpPr>
        <p:spPr bwMode="auto">
          <a:xfrm>
            <a:off x="6981825" y="3082925"/>
            <a:ext cx="2044700" cy="2025650"/>
          </a:xfrm>
          <a:prstGeom prst="rect">
            <a:avLst/>
          </a:prstGeom>
          <a:noFill/>
          <a:ln w="9525">
            <a:solidFill>
              <a:schemeClr val="tx1"/>
            </a:solidFill>
            <a:miter lim="800000"/>
            <a:headEnd/>
            <a:tailEnd/>
          </a:ln>
          <a:effectLst/>
        </p:spPr>
        <p:txBody>
          <a:bodyPr>
            <a:spAutoFit/>
          </a:bodyPr>
          <a:lstStyle/>
          <a:p>
            <a:r>
              <a:rPr lang="en-US" altLang="zh-CN" sz="2100" b="1">
                <a:solidFill>
                  <a:srgbClr val="FF0000"/>
                </a:solidFill>
                <a:latin typeface="微软雅黑" pitchFamily="34" charset="-122"/>
                <a:ea typeface="微软雅黑" pitchFamily="34" charset="-122"/>
              </a:rPr>
              <a:t>05 00000000</a:t>
            </a:r>
          </a:p>
          <a:p>
            <a:r>
              <a:rPr lang="en-US" altLang="zh-CN" sz="2100" b="1">
                <a:solidFill>
                  <a:srgbClr val="009242"/>
                </a:solidFill>
                <a:latin typeface="微软雅黑" pitchFamily="34" charset="-122"/>
                <a:ea typeface="微软雅黑" pitchFamily="34" charset="-122"/>
              </a:rPr>
              <a:t>02 </a:t>
            </a:r>
            <a:r>
              <a:rPr lang="en-US" altLang="zh-CN" sz="2100" b="1">
                <a:solidFill>
                  <a:srgbClr val="FF0000"/>
                </a:solidFill>
                <a:latin typeface="微软雅黑" pitchFamily="34" charset="-122"/>
                <a:ea typeface="微软雅黑" pitchFamily="34" charset="-122"/>
              </a:rPr>
              <a:t>FCFFFFFF</a:t>
            </a:r>
          </a:p>
          <a:p>
            <a:r>
              <a:rPr lang="zh-CN" altLang="en-US" sz="2100" b="1">
                <a:latin typeface="微软雅黑" pitchFamily="34" charset="-122"/>
                <a:ea typeface="微软雅黑" pitchFamily="34" charset="-122"/>
              </a:rPr>
              <a:t>        </a:t>
            </a:r>
            <a:r>
              <a:rPr lang="en-US" altLang="zh-CN" sz="2100" b="1">
                <a:latin typeface="微软雅黑" pitchFamily="34" charset="-122"/>
                <a:ea typeface="微软雅黑" pitchFamily="34" charset="-122"/>
              </a:rPr>
              <a:t>……</a:t>
            </a:r>
          </a:p>
          <a:p>
            <a:r>
              <a:rPr lang="en-US" altLang="zh-CN" sz="2100" b="1">
                <a:solidFill>
                  <a:srgbClr val="FF0000"/>
                </a:solidFill>
                <a:latin typeface="微软雅黑" pitchFamily="34" charset="-122"/>
                <a:ea typeface="微软雅黑" pitchFamily="34" charset="-122"/>
              </a:rPr>
              <a:t>L0</a:t>
            </a:r>
            <a:r>
              <a:rPr lang="zh-CN" altLang="en-US" sz="2100" b="1">
                <a:latin typeface="微软雅黑" pitchFamily="34" charset="-122"/>
                <a:ea typeface="微软雅黑" pitchFamily="34" charset="-122"/>
              </a:rPr>
              <a:t>：</a:t>
            </a:r>
            <a:r>
              <a:rPr lang="en-US" altLang="zh-CN" sz="2100" b="1">
                <a:latin typeface="微软雅黑" pitchFamily="34" charset="-122"/>
                <a:ea typeface="微软雅黑" pitchFamily="34" charset="-122"/>
              </a:rPr>
              <a:t>sub 23</a:t>
            </a:r>
          </a:p>
          <a:p>
            <a:r>
              <a:rPr lang="en-US" altLang="zh-CN" sz="2100" b="1">
                <a:latin typeface="微软雅黑" pitchFamily="34" charset="-122"/>
                <a:ea typeface="微软雅黑" pitchFamily="34" charset="-122"/>
              </a:rPr>
              <a:t>        ……</a:t>
            </a:r>
          </a:p>
          <a:p>
            <a:r>
              <a:rPr lang="en-US" altLang="zh-CN" sz="2100" b="1">
                <a:solidFill>
                  <a:srgbClr val="FF0000"/>
                </a:solidFill>
                <a:latin typeface="微软雅黑" pitchFamily="34" charset="-122"/>
                <a:ea typeface="微软雅黑" pitchFamily="34" charset="-122"/>
              </a:rPr>
              <a:t>B</a:t>
            </a:r>
            <a:r>
              <a:rPr lang="zh-CN" altLang="en-US" sz="2100" b="1">
                <a:latin typeface="微软雅黑" pitchFamily="34" charset="-122"/>
                <a:ea typeface="微软雅黑" pitchFamily="34" charset="-122"/>
              </a:rPr>
              <a:t>：  </a:t>
            </a:r>
            <a:r>
              <a:rPr lang="en-US" altLang="zh-CN" sz="2100" b="1">
                <a:latin typeface="微软雅黑" pitchFamily="34" charset="-122"/>
                <a:ea typeface="微软雅黑" pitchFamily="34" charset="-122"/>
              </a:rPr>
              <a:t>……</a:t>
            </a:r>
          </a:p>
        </p:txBody>
      </p:sp>
      <p:sp>
        <p:nvSpPr>
          <p:cNvPr id="691212" name="Rectangle 12"/>
          <p:cNvSpPr>
            <a:spLocks noChangeArrowheads="1"/>
          </p:cNvSpPr>
          <p:nvPr/>
        </p:nvSpPr>
        <p:spPr bwMode="auto">
          <a:xfrm>
            <a:off x="7440613" y="3106738"/>
            <a:ext cx="1414462" cy="306387"/>
          </a:xfrm>
          <a:prstGeom prst="rect">
            <a:avLst/>
          </a:prstGeom>
          <a:solidFill>
            <a:srgbClr val="000080">
              <a:alpha val="34000"/>
            </a:srgbClr>
          </a:solidFill>
          <a:ln w="9525">
            <a:solidFill>
              <a:schemeClr val="tx1"/>
            </a:solidFill>
            <a:miter lim="800000"/>
            <a:headEnd/>
            <a:tailEnd/>
          </a:ln>
          <a:effectLst/>
        </p:spPr>
        <p:txBody>
          <a:bodyPr wrap="none" anchor="ctr"/>
          <a:lstStyle/>
          <a:p>
            <a:endParaRPr lang="zh-CN" altLang="en-US"/>
          </a:p>
        </p:txBody>
      </p:sp>
      <p:sp>
        <p:nvSpPr>
          <p:cNvPr id="691214" name="Rectangle 14"/>
          <p:cNvSpPr>
            <a:spLocks noChangeArrowheads="1"/>
          </p:cNvSpPr>
          <p:nvPr/>
        </p:nvSpPr>
        <p:spPr bwMode="auto">
          <a:xfrm>
            <a:off x="7451725" y="3489325"/>
            <a:ext cx="1398588" cy="304800"/>
          </a:xfrm>
          <a:prstGeom prst="rect">
            <a:avLst/>
          </a:prstGeom>
          <a:solidFill>
            <a:srgbClr val="000080">
              <a:alpha val="34000"/>
            </a:srgbClr>
          </a:solidFill>
          <a:ln w="9525">
            <a:solidFill>
              <a:schemeClr val="tx1"/>
            </a:solidFill>
            <a:miter lim="800000"/>
            <a:headEnd/>
            <a:tailEnd/>
          </a:ln>
          <a:effectLst/>
        </p:spPr>
        <p:txBody>
          <a:bodyPr wrap="none" anchor="ctr"/>
          <a:lstStyle/>
          <a:p>
            <a:endParaRPr lang="zh-CN" altLang="en-US"/>
          </a:p>
        </p:txBody>
      </p:sp>
      <p:sp>
        <p:nvSpPr>
          <p:cNvPr id="691217" name="Line 17"/>
          <p:cNvSpPr>
            <a:spLocks noChangeShapeType="1"/>
          </p:cNvSpPr>
          <p:nvPr/>
        </p:nvSpPr>
        <p:spPr bwMode="auto">
          <a:xfrm flipV="1">
            <a:off x="3498850" y="3178175"/>
            <a:ext cx="3917950" cy="1600200"/>
          </a:xfrm>
          <a:prstGeom prst="line">
            <a:avLst/>
          </a:prstGeom>
          <a:noFill/>
          <a:ln w="28575">
            <a:solidFill>
              <a:srgbClr val="CC0066"/>
            </a:solidFill>
            <a:round/>
            <a:headEnd/>
            <a:tailEnd type="triangle" w="med" len="med"/>
          </a:ln>
          <a:effectLst/>
        </p:spPr>
        <p:txBody>
          <a:bodyPr/>
          <a:lstStyle/>
          <a:p>
            <a:endParaRPr lang="zh-CN" altLang="en-US"/>
          </a:p>
        </p:txBody>
      </p:sp>
      <p:sp>
        <p:nvSpPr>
          <p:cNvPr id="691218" name="Line 18"/>
          <p:cNvSpPr>
            <a:spLocks noChangeShapeType="1"/>
          </p:cNvSpPr>
          <p:nvPr/>
        </p:nvSpPr>
        <p:spPr bwMode="auto">
          <a:xfrm flipV="1">
            <a:off x="4165600" y="3744913"/>
            <a:ext cx="3279775" cy="1466850"/>
          </a:xfrm>
          <a:prstGeom prst="line">
            <a:avLst/>
          </a:prstGeom>
          <a:noFill/>
          <a:ln w="28575">
            <a:solidFill>
              <a:srgbClr val="CC0066"/>
            </a:solidFill>
            <a:round/>
            <a:headEnd/>
            <a:tailEnd type="triangle" w="med" len="med"/>
          </a:ln>
          <a:effectLst/>
        </p:spPr>
        <p:txBody>
          <a:bodyPr/>
          <a:lstStyle/>
          <a:p>
            <a:endParaRPr lang="zh-CN" altLang="en-US"/>
          </a:p>
        </p:txBody>
      </p:sp>
      <p:sp>
        <p:nvSpPr>
          <p:cNvPr id="691219" name="Rectangle 19"/>
          <p:cNvSpPr>
            <a:spLocks noChangeArrowheads="1"/>
          </p:cNvSpPr>
          <p:nvPr/>
        </p:nvSpPr>
        <p:spPr bwMode="auto">
          <a:xfrm>
            <a:off x="2847975" y="5489575"/>
            <a:ext cx="3713163" cy="1311275"/>
          </a:xfrm>
          <a:prstGeom prst="rect">
            <a:avLst/>
          </a:prstGeom>
          <a:noFill/>
          <a:ln w="9525">
            <a:noFill/>
            <a:miter lim="800000"/>
            <a:headEnd/>
            <a:tailEnd/>
          </a:ln>
          <a:effectLst/>
        </p:spPr>
        <p:txBody>
          <a:bodyPr>
            <a:spAutoFit/>
          </a:bodyPr>
          <a:lstStyle/>
          <a:p>
            <a:endParaRPr lang="zh-CN" altLang="en-US" sz="2000" b="1">
              <a:solidFill>
                <a:srgbClr val="FF0000"/>
              </a:solidFill>
              <a:latin typeface="微软雅黑" pitchFamily="34" charset="-122"/>
              <a:ea typeface="微软雅黑" pitchFamily="34" charset="-122"/>
            </a:endParaRPr>
          </a:p>
          <a:p>
            <a:r>
              <a:rPr lang="en-US" altLang="zh-CN" sz="2000" b="1">
                <a:solidFill>
                  <a:srgbClr val="3366FF"/>
                </a:solidFill>
                <a:latin typeface="微软雅黑" pitchFamily="34" charset="-122"/>
                <a:ea typeface="微软雅黑" pitchFamily="34" charset="-122"/>
              </a:rPr>
              <a:t>offset: 0x6</a:t>
            </a:r>
          </a:p>
          <a:p>
            <a:r>
              <a:rPr lang="en-US" altLang="zh-CN" sz="2000" b="1">
                <a:solidFill>
                  <a:srgbClr val="3366FF"/>
                </a:solidFill>
                <a:latin typeface="微软雅黑" pitchFamily="34" charset="-122"/>
                <a:ea typeface="微软雅黑" pitchFamily="34" charset="-122"/>
              </a:rPr>
              <a:t>symbol: L0</a:t>
            </a:r>
          </a:p>
          <a:p>
            <a:r>
              <a:rPr lang="en-US" altLang="zh-CN" sz="2000" b="1">
                <a:solidFill>
                  <a:srgbClr val="3366FF"/>
                </a:solidFill>
                <a:latin typeface="微软雅黑" pitchFamily="34" charset="-122"/>
                <a:ea typeface="微软雅黑" pitchFamily="34" charset="-122"/>
              </a:rPr>
              <a:t>type:  R_386_PC32</a:t>
            </a:r>
            <a:endParaRPr lang="zh-CN" altLang="en-US" sz="2000" b="1">
              <a:solidFill>
                <a:srgbClr val="3366FF"/>
              </a:solidFill>
              <a:latin typeface="微软雅黑" pitchFamily="34" charset="-122"/>
              <a:ea typeface="微软雅黑" pitchFamily="34" charset="-122"/>
            </a:endParaRPr>
          </a:p>
        </p:txBody>
      </p:sp>
      <p:sp>
        <p:nvSpPr>
          <p:cNvPr id="691220" name="Text Box 20"/>
          <p:cNvSpPr txBox="1">
            <a:spLocks noChangeArrowheads="1"/>
          </p:cNvSpPr>
          <p:nvPr/>
        </p:nvSpPr>
        <p:spPr bwMode="auto">
          <a:xfrm>
            <a:off x="5400675" y="5268913"/>
            <a:ext cx="3686175" cy="701675"/>
          </a:xfrm>
          <a:prstGeom prst="rect">
            <a:avLst/>
          </a:prstGeom>
          <a:noFill/>
          <a:ln w="9525">
            <a:noFill/>
            <a:miter lim="800000"/>
            <a:headEnd/>
            <a:tailEnd/>
          </a:ln>
          <a:effectLst/>
        </p:spPr>
        <p:txBody>
          <a:bodyPr>
            <a:spAutoFit/>
          </a:bodyPr>
          <a:lstStyle/>
          <a:p>
            <a:pPr>
              <a:spcBef>
                <a:spcPct val="50000"/>
              </a:spcBef>
            </a:pPr>
            <a:r>
              <a:rPr lang="zh-CN" altLang="en-US" sz="2000" b="1">
                <a:ea typeface="微软雅黑" pitchFamily="34" charset="-122"/>
              </a:rPr>
              <a:t>问题：重定位条目和汇编后的机器代码在哪种目标文件中？</a:t>
            </a:r>
          </a:p>
        </p:txBody>
      </p:sp>
      <p:sp>
        <p:nvSpPr>
          <p:cNvPr id="691221" name="Text Box 21"/>
          <p:cNvSpPr txBox="1">
            <a:spLocks noChangeArrowheads="1"/>
          </p:cNvSpPr>
          <p:nvPr/>
        </p:nvSpPr>
        <p:spPr bwMode="auto">
          <a:xfrm>
            <a:off x="6567488" y="5970588"/>
            <a:ext cx="2162175" cy="7016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CC3300"/>
                </a:solidFill>
                <a:latin typeface="微软雅黑" pitchFamily="34" charset="-122"/>
                <a:ea typeface="微软雅黑" pitchFamily="34" charset="-122"/>
              </a:rPr>
              <a:t>在可重定位目标（</a:t>
            </a:r>
            <a:r>
              <a:rPr lang="en-US" altLang="zh-CN" sz="2000" b="1">
                <a:solidFill>
                  <a:srgbClr val="CC3300"/>
                </a:solidFill>
                <a:latin typeface="微软雅黑" pitchFamily="34" charset="-122"/>
                <a:ea typeface="微软雅黑" pitchFamily="34" charset="-122"/>
              </a:rPr>
              <a:t>.o</a:t>
            </a:r>
            <a:r>
              <a:rPr lang="zh-CN" altLang="en-US" sz="2000" b="1">
                <a:solidFill>
                  <a:srgbClr val="CC3300"/>
                </a:solidFill>
                <a:latin typeface="微软雅黑" pitchFamily="34" charset="-122"/>
                <a:ea typeface="微软雅黑" pitchFamily="34" charset="-122"/>
              </a:rPr>
              <a:t>）文件中！</a:t>
            </a:r>
          </a:p>
        </p:txBody>
      </p:sp>
    </p:spTree>
    <p:extLst>
      <p:ext uri="{BB962C8B-B14F-4D97-AF65-F5344CB8AC3E}">
        <p14:creationId xmlns:p14="http://schemas.microsoft.com/office/powerpoint/2010/main" val="70382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1203">
                                            <p:txEl>
                                              <p:pRg st="0" end="0"/>
                                            </p:txEl>
                                          </p:spTgt>
                                        </p:tgtEl>
                                        <p:attrNameLst>
                                          <p:attrName>style.visibility</p:attrName>
                                        </p:attrNameLst>
                                      </p:cBhvr>
                                      <p:to>
                                        <p:strVal val="visible"/>
                                      </p:to>
                                    </p:set>
                                    <p:animEffect transition="in" filter="blinds(horizontal)">
                                      <p:cBhvr>
                                        <p:cTn id="7" dur="500"/>
                                        <p:tgtEl>
                                          <p:spTgt spid="6912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1208"/>
                                        </p:tgtEl>
                                        <p:attrNameLst>
                                          <p:attrName>style.visibility</p:attrName>
                                        </p:attrNameLst>
                                      </p:cBhvr>
                                      <p:to>
                                        <p:strVal val="visible"/>
                                      </p:to>
                                    </p:set>
                                    <p:animEffect transition="in" filter="blinds(horizontal)">
                                      <p:cBhvr>
                                        <p:cTn id="12" dur="500"/>
                                        <p:tgtEl>
                                          <p:spTgt spid="69120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91211"/>
                                        </p:tgtEl>
                                        <p:attrNameLst>
                                          <p:attrName>style.visibility</p:attrName>
                                        </p:attrNameLst>
                                      </p:cBhvr>
                                      <p:to>
                                        <p:strVal val="visible"/>
                                      </p:to>
                                    </p:set>
                                    <p:animEffect transition="in" filter="blinds(horizontal)">
                                      <p:cBhvr>
                                        <p:cTn id="17" dur="500"/>
                                        <p:tgtEl>
                                          <p:spTgt spid="6912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91212"/>
                                        </p:tgtEl>
                                        <p:attrNameLst>
                                          <p:attrName>style.visibility</p:attrName>
                                        </p:attrNameLst>
                                      </p:cBhvr>
                                      <p:to>
                                        <p:strVal val="visible"/>
                                      </p:to>
                                    </p:set>
                                    <p:animEffect transition="in" filter="blinds(horizontal)">
                                      <p:cBhvr>
                                        <p:cTn id="22" dur="500"/>
                                        <p:tgtEl>
                                          <p:spTgt spid="6912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91214"/>
                                        </p:tgtEl>
                                        <p:attrNameLst>
                                          <p:attrName>style.visibility</p:attrName>
                                        </p:attrNameLst>
                                      </p:cBhvr>
                                      <p:to>
                                        <p:strVal val="visible"/>
                                      </p:to>
                                    </p:set>
                                    <p:animEffect transition="in" filter="blinds(horizontal)">
                                      <p:cBhvr>
                                        <p:cTn id="27" dur="500"/>
                                        <p:tgtEl>
                                          <p:spTgt spid="69121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91203">
                                            <p:txEl>
                                              <p:pRg st="1" end="1"/>
                                            </p:txEl>
                                          </p:spTgt>
                                        </p:tgtEl>
                                        <p:attrNameLst>
                                          <p:attrName>style.visibility</p:attrName>
                                        </p:attrNameLst>
                                      </p:cBhvr>
                                      <p:to>
                                        <p:strVal val="visible"/>
                                      </p:to>
                                    </p:set>
                                    <p:animEffect transition="in" filter="blinds(horizontal)">
                                      <p:cBhvr>
                                        <p:cTn id="32" dur="500"/>
                                        <p:tgtEl>
                                          <p:spTgt spid="691203">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91203">
                                            <p:txEl>
                                              <p:pRg st="2" end="2"/>
                                            </p:txEl>
                                          </p:spTgt>
                                        </p:tgtEl>
                                        <p:attrNameLst>
                                          <p:attrName>style.visibility</p:attrName>
                                        </p:attrNameLst>
                                      </p:cBhvr>
                                      <p:to>
                                        <p:strVal val="visible"/>
                                      </p:to>
                                    </p:set>
                                    <p:animEffect transition="in" filter="blinds(horizontal)">
                                      <p:cBhvr>
                                        <p:cTn id="37" dur="500"/>
                                        <p:tgtEl>
                                          <p:spTgt spid="691203">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91209"/>
                                        </p:tgtEl>
                                        <p:attrNameLst>
                                          <p:attrName>style.visibility</p:attrName>
                                        </p:attrNameLst>
                                      </p:cBhvr>
                                      <p:to>
                                        <p:strVal val="visible"/>
                                      </p:to>
                                    </p:set>
                                    <p:animEffect transition="in" filter="blinds(horizontal)">
                                      <p:cBhvr>
                                        <p:cTn id="42" dur="500"/>
                                        <p:tgtEl>
                                          <p:spTgt spid="69120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91210"/>
                                        </p:tgtEl>
                                        <p:attrNameLst>
                                          <p:attrName>style.visibility</p:attrName>
                                        </p:attrNameLst>
                                      </p:cBhvr>
                                      <p:to>
                                        <p:strVal val="visible"/>
                                      </p:to>
                                    </p:set>
                                    <p:animEffect transition="in" filter="blinds(horizontal)">
                                      <p:cBhvr>
                                        <p:cTn id="47" dur="500"/>
                                        <p:tgtEl>
                                          <p:spTgt spid="69121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91203">
                                            <p:txEl>
                                              <p:pRg st="3" end="3"/>
                                            </p:txEl>
                                          </p:spTgt>
                                        </p:tgtEl>
                                        <p:attrNameLst>
                                          <p:attrName>style.visibility</p:attrName>
                                        </p:attrNameLst>
                                      </p:cBhvr>
                                      <p:to>
                                        <p:strVal val="visible"/>
                                      </p:to>
                                    </p:set>
                                    <p:animEffect transition="in" filter="blinds(horizontal)">
                                      <p:cBhvr>
                                        <p:cTn id="52" dur="500"/>
                                        <p:tgtEl>
                                          <p:spTgt spid="691203">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91204"/>
                                        </p:tgtEl>
                                        <p:attrNameLst>
                                          <p:attrName>style.visibility</p:attrName>
                                        </p:attrNameLst>
                                      </p:cBhvr>
                                      <p:to>
                                        <p:strVal val="visible"/>
                                      </p:to>
                                    </p:set>
                                    <p:animEffect transition="in" filter="blinds(horizontal)">
                                      <p:cBhvr>
                                        <p:cTn id="57" dur="500"/>
                                        <p:tgtEl>
                                          <p:spTgt spid="691204"/>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91203">
                                            <p:txEl>
                                              <p:pRg st="8" end="8"/>
                                            </p:txEl>
                                          </p:spTgt>
                                        </p:tgtEl>
                                        <p:attrNameLst>
                                          <p:attrName>style.visibility</p:attrName>
                                        </p:attrNameLst>
                                      </p:cBhvr>
                                      <p:to>
                                        <p:strVal val="visible"/>
                                      </p:to>
                                    </p:set>
                                    <p:animEffect transition="in" filter="blinds(horizontal)">
                                      <p:cBhvr>
                                        <p:cTn id="62" dur="500"/>
                                        <p:tgtEl>
                                          <p:spTgt spid="691203">
                                            <p:txEl>
                                              <p:pRg st="8" end="8"/>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691203">
                                            <p:txEl>
                                              <p:pRg st="9" end="9"/>
                                            </p:txEl>
                                          </p:spTgt>
                                        </p:tgtEl>
                                        <p:attrNameLst>
                                          <p:attrName>style.visibility</p:attrName>
                                        </p:attrNameLst>
                                      </p:cBhvr>
                                      <p:to>
                                        <p:strVal val="visible"/>
                                      </p:to>
                                    </p:set>
                                    <p:animEffect transition="in" filter="blinds(horizontal)">
                                      <p:cBhvr>
                                        <p:cTn id="67" dur="500"/>
                                        <p:tgtEl>
                                          <p:spTgt spid="691203">
                                            <p:txEl>
                                              <p:pRg st="9" end="9"/>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691217"/>
                                        </p:tgtEl>
                                        <p:attrNameLst>
                                          <p:attrName>style.visibility</p:attrName>
                                        </p:attrNameLst>
                                      </p:cBhvr>
                                      <p:to>
                                        <p:strVal val="visible"/>
                                      </p:to>
                                    </p:set>
                                    <p:animEffect transition="in" filter="blinds(horizontal)">
                                      <p:cBhvr>
                                        <p:cTn id="72" dur="500"/>
                                        <p:tgtEl>
                                          <p:spTgt spid="691217"/>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691203">
                                            <p:txEl>
                                              <p:pRg st="10" end="10"/>
                                            </p:txEl>
                                          </p:spTgt>
                                        </p:tgtEl>
                                        <p:attrNameLst>
                                          <p:attrName>style.visibility</p:attrName>
                                        </p:attrNameLst>
                                      </p:cBhvr>
                                      <p:to>
                                        <p:strVal val="visible"/>
                                      </p:to>
                                    </p:set>
                                    <p:animEffect transition="in" filter="blinds(horizontal)">
                                      <p:cBhvr>
                                        <p:cTn id="77" dur="500"/>
                                        <p:tgtEl>
                                          <p:spTgt spid="691203">
                                            <p:txEl>
                                              <p:pRg st="10" end="1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691218"/>
                                        </p:tgtEl>
                                        <p:attrNameLst>
                                          <p:attrName>style.visibility</p:attrName>
                                        </p:attrNameLst>
                                      </p:cBhvr>
                                      <p:to>
                                        <p:strVal val="visible"/>
                                      </p:to>
                                    </p:set>
                                    <p:animEffect transition="in" filter="blinds(horizontal)">
                                      <p:cBhvr>
                                        <p:cTn id="82" dur="500"/>
                                        <p:tgtEl>
                                          <p:spTgt spid="691218"/>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691206"/>
                                        </p:tgtEl>
                                        <p:attrNameLst>
                                          <p:attrName>style.visibility</p:attrName>
                                        </p:attrNameLst>
                                      </p:cBhvr>
                                      <p:to>
                                        <p:strVal val="visible"/>
                                      </p:to>
                                    </p:set>
                                    <p:animEffect transition="in" filter="blinds(horizontal)">
                                      <p:cBhvr>
                                        <p:cTn id="87" dur="500"/>
                                        <p:tgtEl>
                                          <p:spTgt spid="691206"/>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691219"/>
                                        </p:tgtEl>
                                        <p:attrNameLst>
                                          <p:attrName>style.visibility</p:attrName>
                                        </p:attrNameLst>
                                      </p:cBhvr>
                                      <p:to>
                                        <p:strVal val="visible"/>
                                      </p:to>
                                    </p:set>
                                    <p:animEffect transition="in" filter="blinds(horizontal)">
                                      <p:cBhvr>
                                        <p:cTn id="92" dur="500"/>
                                        <p:tgtEl>
                                          <p:spTgt spid="691219"/>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691220"/>
                                        </p:tgtEl>
                                        <p:attrNameLst>
                                          <p:attrName>style.visibility</p:attrName>
                                        </p:attrNameLst>
                                      </p:cBhvr>
                                      <p:to>
                                        <p:strVal val="visible"/>
                                      </p:to>
                                    </p:set>
                                    <p:animEffect transition="in" filter="blinds(horizontal)">
                                      <p:cBhvr>
                                        <p:cTn id="97" dur="500"/>
                                        <p:tgtEl>
                                          <p:spTgt spid="691220"/>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691221"/>
                                        </p:tgtEl>
                                        <p:attrNameLst>
                                          <p:attrName>style.visibility</p:attrName>
                                        </p:attrNameLst>
                                      </p:cBhvr>
                                      <p:to>
                                        <p:strVal val="visible"/>
                                      </p:to>
                                    </p:set>
                                    <p:animEffect transition="in" filter="blinds(horizontal)">
                                      <p:cBhvr>
                                        <p:cTn id="102" dur="500"/>
                                        <p:tgtEl>
                                          <p:spTgt spid="691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204" grpId="0"/>
      <p:bldP spid="691206" grpId="0"/>
      <p:bldP spid="691208" grpId="0" animBg="1"/>
      <p:bldP spid="691209" grpId="0" animBg="1"/>
      <p:bldP spid="691210" grpId="0" animBg="1"/>
      <p:bldP spid="691211" grpId="0" animBg="1"/>
      <p:bldP spid="691212" grpId="0" animBg="1"/>
      <p:bldP spid="691214" grpId="0" animBg="1"/>
      <p:bldP spid="691217" grpId="0" animBg="1"/>
      <p:bldP spid="691218" grpId="0" animBg="1"/>
      <p:bldP spid="691219" grpId="0"/>
      <p:bldP spid="691220" grpId="0"/>
      <p:bldP spid="691221"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5"/>
          <p:cNvSpPr>
            <a:spLocks noChangeArrowheads="1"/>
          </p:cNvSpPr>
          <p:nvPr/>
        </p:nvSpPr>
        <p:spPr bwMode="auto">
          <a:xfrm>
            <a:off x="180975" y="1038225"/>
            <a:ext cx="2505075" cy="2119684"/>
          </a:xfrm>
          <a:prstGeom prst="rect">
            <a:avLst/>
          </a:prstGeom>
          <a:solidFill>
            <a:srgbClr val="F6F5BD"/>
          </a:solidFill>
          <a:ln w="3240">
            <a:solidFill>
              <a:schemeClr val="tx1"/>
            </a:solidFill>
            <a:miter lim="800000"/>
            <a:headEnd/>
            <a:tailEnd/>
          </a:ln>
        </p:spPr>
        <p:txBody>
          <a:bodyPr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err="1">
                <a:latin typeface="微软雅黑" pitchFamily="34" charset="-122"/>
                <a:ea typeface="微软雅黑" pitchFamily="34" charset="-122"/>
                <a:cs typeface="msgothic"/>
              </a:rPr>
              <a:t>int</a:t>
            </a:r>
            <a:r>
              <a:rPr lang="en-GB" altLang="zh-CN" sz="2000" b="1" dirty="0">
                <a:latin typeface="微软雅黑" pitchFamily="34" charset="-122"/>
                <a:ea typeface="微软雅黑" pitchFamily="34" charset="-122"/>
                <a:cs typeface="msgothic"/>
              </a:rPr>
              <a:t> </a:t>
            </a:r>
            <a:r>
              <a:rPr lang="en-GB" altLang="zh-CN" sz="2000" b="1" dirty="0" err="1">
                <a:latin typeface="微软雅黑" pitchFamily="34" charset="-122"/>
                <a:ea typeface="微软雅黑" pitchFamily="34" charset="-122"/>
                <a:cs typeface="msgothic"/>
              </a:rPr>
              <a:t>buf</a:t>
            </a:r>
            <a:r>
              <a:rPr lang="en-GB" altLang="zh-CN" sz="2000" b="1" dirty="0">
                <a:latin typeface="微软雅黑" pitchFamily="34" charset="-122"/>
                <a:ea typeface="微软雅黑" pitchFamily="34" charset="-122"/>
                <a:cs typeface="msgothic"/>
              </a:rPr>
              <a:t>[2]={1,2};</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itchFamily="34" charset="-122"/>
                <a:ea typeface="微软雅黑" pitchFamily="34" charset="-122"/>
                <a:cs typeface="msgothic"/>
              </a:rPr>
              <a:t>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err="1">
                <a:latin typeface="微软雅黑" pitchFamily="34" charset="-122"/>
                <a:ea typeface="微软雅黑" pitchFamily="34" charset="-122"/>
                <a:cs typeface="msgothic"/>
              </a:rPr>
              <a:t>int</a:t>
            </a:r>
            <a:r>
              <a:rPr lang="en-GB" altLang="zh-CN" sz="2000" b="1" dirty="0">
                <a:latin typeface="微软雅黑" pitchFamily="34" charset="-122"/>
                <a:ea typeface="微软雅黑" pitchFamily="34" charset="-122"/>
                <a:cs typeface="msgothic"/>
              </a:rPr>
              <a:t> main()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itchFamily="34" charset="-122"/>
                <a:ea typeface="微软雅黑" pitchFamily="34" charset="-122"/>
                <a:cs typeface="msgothic"/>
              </a:rPr>
              <a:t>{</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i="1" dirty="0">
                <a:latin typeface="微软雅黑" pitchFamily="34" charset="-122"/>
                <a:ea typeface="微软雅黑" pitchFamily="34" charset="-122"/>
                <a:cs typeface="msgothic"/>
              </a:rPr>
              <a:t>  swap();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itchFamily="34" charset="-122"/>
                <a:ea typeface="微软雅黑" pitchFamily="34" charset="-122"/>
                <a:cs typeface="msgothic"/>
              </a:rPr>
              <a:t>  return 0;</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itchFamily="34" charset="-122"/>
                <a:ea typeface="微软雅黑" pitchFamily="34" charset="-122"/>
                <a:cs typeface="msgothic"/>
              </a:rPr>
              <a:t>} </a:t>
            </a:r>
          </a:p>
        </p:txBody>
      </p:sp>
      <p:sp>
        <p:nvSpPr>
          <p:cNvPr id="621571" name="Rectangle 1"/>
          <p:cNvSpPr>
            <a:spLocks noGrp="1" noChangeArrowheads="1"/>
          </p:cNvSpPr>
          <p:nvPr>
            <p:ph type="title" idx="4294967295"/>
          </p:nvPr>
        </p:nvSpPr>
        <p:spPr>
          <a:xfrm>
            <a:off x="427038" y="0"/>
            <a:ext cx="8716962" cy="782638"/>
          </a:xfrm>
        </p:spPr>
        <p:txBody>
          <a:bodyPr/>
          <a:lstStyle/>
          <a:p>
            <a:pPr marL="119063" indent="-119063">
              <a:lnSpc>
                <a:spcPct val="8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dirty="0"/>
              <a:t>重定位</a:t>
            </a:r>
            <a:r>
              <a:rPr lang="en-US" altLang="zh-CN" dirty="0"/>
              <a:t>PC</a:t>
            </a:r>
            <a:r>
              <a:rPr lang="zh-CN" altLang="en-US" dirty="0"/>
              <a:t>相对引用</a:t>
            </a:r>
            <a:endParaRPr lang="en-GB" altLang="zh-CN" dirty="0"/>
          </a:p>
        </p:txBody>
      </p:sp>
      <p:sp>
        <p:nvSpPr>
          <p:cNvPr id="621574" name="TextBox 6"/>
          <p:cNvSpPr txBox="1">
            <a:spLocks noChangeArrowheads="1"/>
          </p:cNvSpPr>
          <p:nvPr/>
        </p:nvSpPr>
        <p:spPr bwMode="auto">
          <a:xfrm>
            <a:off x="381000" y="687388"/>
            <a:ext cx="1023938" cy="396875"/>
          </a:xfrm>
          <a:prstGeom prst="rect">
            <a:avLst/>
          </a:prstGeom>
          <a:noFill/>
          <a:ln w="9525">
            <a:noFill/>
            <a:miter lim="800000"/>
            <a:headEnd/>
            <a:tailEnd/>
          </a:ln>
        </p:spPr>
        <p:txBody>
          <a:bodyPr wrap="none">
            <a:spAutoFit/>
          </a:bodyPr>
          <a:lstStyle/>
          <a:p>
            <a:pPr eaLnBrk="0" hangingPunct="0"/>
            <a:r>
              <a:rPr lang="en-US" altLang="zh-CN" sz="2000" b="1">
                <a:solidFill>
                  <a:srgbClr val="3366FF"/>
                </a:solidFill>
                <a:latin typeface="微软雅黑" pitchFamily="34" charset="-122"/>
                <a:ea typeface="微软雅黑" pitchFamily="34" charset="-122"/>
                <a:cs typeface="Courier New" pitchFamily="49" charset="0"/>
              </a:rPr>
              <a:t>main.c</a:t>
            </a:r>
          </a:p>
        </p:txBody>
      </p:sp>
      <p:grpSp>
        <p:nvGrpSpPr>
          <p:cNvPr id="621581" name="Group 13"/>
          <p:cNvGrpSpPr>
            <a:grpSpLocks/>
          </p:cNvGrpSpPr>
          <p:nvPr/>
        </p:nvGrpSpPr>
        <p:grpSpPr bwMode="auto">
          <a:xfrm>
            <a:off x="2971800" y="735013"/>
            <a:ext cx="6000750" cy="3495675"/>
            <a:chOff x="1872" y="463"/>
            <a:chExt cx="3780" cy="2202"/>
          </a:xfrm>
        </p:grpSpPr>
        <p:sp>
          <p:nvSpPr>
            <p:cNvPr id="621575" name="TextBox 7"/>
            <p:cNvSpPr txBox="1">
              <a:spLocks noChangeArrowheads="1"/>
            </p:cNvSpPr>
            <p:nvPr/>
          </p:nvSpPr>
          <p:spPr bwMode="auto">
            <a:xfrm>
              <a:off x="3328" y="463"/>
              <a:ext cx="667" cy="250"/>
            </a:xfrm>
            <a:prstGeom prst="rect">
              <a:avLst/>
            </a:prstGeom>
            <a:noFill/>
            <a:ln w="9525">
              <a:noFill/>
              <a:miter lim="800000"/>
              <a:headEnd/>
              <a:tailEnd/>
            </a:ln>
          </p:spPr>
          <p:txBody>
            <a:bodyPr wrap="none">
              <a:spAutoFit/>
            </a:bodyPr>
            <a:lstStyle/>
            <a:p>
              <a:pPr eaLnBrk="0" hangingPunct="0"/>
              <a:r>
                <a:rPr lang="en-US" altLang="zh-CN" sz="2000" b="1">
                  <a:solidFill>
                    <a:srgbClr val="3366FF"/>
                  </a:solidFill>
                  <a:latin typeface="微软雅黑" pitchFamily="34" charset="-122"/>
                  <a:ea typeface="微软雅黑" pitchFamily="34" charset="-122"/>
                  <a:cs typeface="Courier New" pitchFamily="49" charset="0"/>
                </a:rPr>
                <a:t>main.o</a:t>
              </a:r>
            </a:p>
          </p:txBody>
        </p:sp>
        <p:sp>
          <p:nvSpPr>
            <p:cNvPr id="621580" name="Rectangle 12"/>
            <p:cNvSpPr>
              <a:spLocks noChangeArrowheads="1"/>
            </p:cNvSpPr>
            <p:nvPr/>
          </p:nvSpPr>
          <p:spPr bwMode="auto">
            <a:xfrm>
              <a:off x="1872" y="687"/>
              <a:ext cx="3780" cy="1978"/>
            </a:xfrm>
            <a:prstGeom prst="rect">
              <a:avLst/>
            </a:prstGeom>
            <a:solidFill>
              <a:schemeClr val="accent1">
                <a:alpha val="17999"/>
              </a:schemeClr>
            </a:solidFill>
            <a:ln w="9525">
              <a:noFill/>
              <a:miter lim="800000"/>
              <a:headEnd/>
              <a:tailEnd/>
            </a:ln>
            <a:effectLst/>
          </p:spPr>
          <p:txBody>
            <a:bodyPr wrap="none" anchor="ctr">
              <a:spAutoFit/>
            </a:bodyPr>
            <a:lstStyle/>
            <a:p>
              <a:r>
                <a:rPr lang="en-US" altLang="zh-CN" sz="2000" b="1">
                  <a:latin typeface="微软雅黑" pitchFamily="34" charset="-122"/>
                  <a:ea typeface="微软雅黑" pitchFamily="34" charset="-122"/>
                </a:rPr>
                <a:t>Disassembly of section .text:</a:t>
              </a:r>
            </a:p>
            <a:p>
              <a:r>
                <a:rPr lang="en-US" altLang="zh-CN" sz="2000" b="1">
                  <a:latin typeface="微软雅黑" pitchFamily="34" charset="-122"/>
                  <a:ea typeface="微软雅黑" pitchFamily="34" charset="-122"/>
                </a:rPr>
                <a:t>00000000 &lt;main&gt;:</a:t>
              </a:r>
            </a:p>
            <a:p>
              <a:r>
                <a:rPr lang="en-US" altLang="zh-CN" sz="2000" b="1">
                  <a:latin typeface="微软雅黑" pitchFamily="34" charset="-122"/>
                  <a:ea typeface="微软雅黑" pitchFamily="34" charset="-122"/>
                </a:rPr>
                <a:t>   0:	55                   	  push   %ebp</a:t>
              </a:r>
            </a:p>
            <a:p>
              <a:r>
                <a:rPr lang="en-US" altLang="zh-CN" sz="2000" b="1">
                  <a:latin typeface="微软雅黑" pitchFamily="34" charset="-122"/>
                  <a:ea typeface="微软雅黑" pitchFamily="34" charset="-122"/>
                </a:rPr>
                <a:t>   1:	89 e5              	  mov   %esp,%ebp</a:t>
              </a:r>
            </a:p>
            <a:p>
              <a:r>
                <a:rPr lang="en-US" altLang="zh-CN" sz="2000" b="1">
                  <a:latin typeface="微软雅黑" pitchFamily="34" charset="-122"/>
                  <a:ea typeface="微软雅黑" pitchFamily="34" charset="-122"/>
                </a:rPr>
                <a:t>   3:	83 e4 f0             and    $0xfffffff0,%esp</a:t>
              </a:r>
            </a:p>
            <a:p>
              <a:r>
                <a:rPr lang="en-US" altLang="zh-CN" sz="2000" b="1">
                  <a:latin typeface="微软雅黑" pitchFamily="34" charset="-122"/>
                  <a:ea typeface="微软雅黑" pitchFamily="34" charset="-122"/>
                </a:rPr>
                <a:t>   6:	e8 </a:t>
              </a:r>
              <a:r>
                <a:rPr lang="en-US" altLang="zh-CN" sz="2000" b="1">
                  <a:solidFill>
                    <a:srgbClr val="FF0000"/>
                  </a:solidFill>
                  <a:latin typeface="微软雅黑" pitchFamily="34" charset="-122"/>
                  <a:ea typeface="微软雅黑" pitchFamily="34" charset="-122"/>
                </a:rPr>
                <a:t>fc ff ff ff</a:t>
              </a:r>
              <a:r>
                <a:rPr lang="en-US" altLang="zh-CN" sz="2000" b="1">
                  <a:latin typeface="微软雅黑" pitchFamily="34" charset="-122"/>
                  <a:ea typeface="微软雅黑" pitchFamily="34" charset="-122"/>
                </a:rPr>
                <a:t>       call     7 &lt;main+0x7&gt;</a:t>
              </a:r>
            </a:p>
            <a:p>
              <a:r>
                <a:rPr lang="en-US" altLang="zh-CN" sz="2000" b="1">
                  <a:latin typeface="微软雅黑" pitchFamily="34" charset="-122"/>
                  <a:ea typeface="微软雅黑" pitchFamily="34" charset="-122"/>
                </a:rPr>
                <a:t>		           </a:t>
              </a:r>
              <a:r>
                <a:rPr lang="en-US" altLang="zh-CN" sz="2000" b="1">
                  <a:solidFill>
                    <a:srgbClr val="FF0000"/>
                  </a:solidFill>
                  <a:latin typeface="微软雅黑" pitchFamily="34" charset="-122"/>
                  <a:ea typeface="微软雅黑" pitchFamily="34" charset="-122"/>
                </a:rPr>
                <a:t>7: R_386_PC32 swap</a:t>
              </a:r>
            </a:p>
            <a:p>
              <a:r>
                <a:rPr lang="en-US" altLang="zh-CN" sz="2000" b="1">
                  <a:latin typeface="微软雅黑" pitchFamily="34" charset="-122"/>
                  <a:ea typeface="微软雅黑" pitchFamily="34" charset="-122"/>
                </a:rPr>
                <a:t>   b:	b8 00 00 00 00  mov    $0x0,%eax</a:t>
              </a:r>
            </a:p>
            <a:p>
              <a:r>
                <a:rPr lang="en-US" altLang="zh-CN" sz="2000" b="1">
                  <a:latin typeface="微软雅黑" pitchFamily="34" charset="-122"/>
                  <a:ea typeface="微软雅黑" pitchFamily="34" charset="-122"/>
                </a:rPr>
                <a:t>  10:	c9                   	   leave  </a:t>
              </a:r>
            </a:p>
            <a:p>
              <a:r>
                <a:rPr lang="en-US" altLang="zh-CN" sz="2000" b="1">
                  <a:latin typeface="微软雅黑" pitchFamily="34" charset="-122"/>
                  <a:ea typeface="微软雅黑" pitchFamily="34" charset="-122"/>
                </a:rPr>
                <a:t>  11:	c3                   	   ret  </a:t>
              </a:r>
            </a:p>
          </p:txBody>
        </p:sp>
      </p:grpSp>
      <p:sp>
        <p:nvSpPr>
          <p:cNvPr id="621583" name="Rectangle 15"/>
          <p:cNvSpPr>
            <a:spLocks noChangeArrowheads="1"/>
          </p:cNvSpPr>
          <p:nvPr/>
        </p:nvSpPr>
        <p:spPr bwMode="auto">
          <a:xfrm>
            <a:off x="4311650" y="2640013"/>
            <a:ext cx="1231900" cy="347662"/>
          </a:xfrm>
          <a:prstGeom prst="rect">
            <a:avLst/>
          </a:prstGeom>
          <a:solidFill>
            <a:schemeClr val="accent1">
              <a:alpha val="39999"/>
            </a:schemeClr>
          </a:solidFill>
          <a:ln w="9525">
            <a:solidFill>
              <a:schemeClr val="tx1"/>
            </a:solidFill>
            <a:miter lim="800000"/>
            <a:headEnd/>
            <a:tailEnd/>
          </a:ln>
          <a:effectLst/>
        </p:spPr>
        <p:txBody>
          <a:bodyPr wrap="none" anchor="ctr"/>
          <a:lstStyle/>
          <a:p>
            <a:endParaRPr lang="zh-CN" altLang="en-US"/>
          </a:p>
        </p:txBody>
      </p:sp>
      <p:sp>
        <p:nvSpPr>
          <p:cNvPr id="14" name="Text Box 3"/>
          <p:cNvSpPr txBox="1">
            <a:spLocks noChangeArrowheads="1"/>
          </p:cNvSpPr>
          <p:nvPr/>
        </p:nvSpPr>
        <p:spPr bwMode="auto">
          <a:xfrm>
            <a:off x="191278" y="4443962"/>
            <a:ext cx="2780522" cy="673134"/>
          </a:xfrm>
          <a:prstGeom prst="rect">
            <a:avLst/>
          </a:prstGeom>
          <a:solidFill>
            <a:schemeClr val="bg1">
              <a:lumMod val="95000"/>
            </a:schemeClr>
          </a:solidFill>
          <a:ln w="3240">
            <a:solidFill>
              <a:schemeClr val="tx1"/>
            </a:solidFill>
            <a:miter lim="800000"/>
            <a:headEnd/>
            <a:tailEnd/>
          </a:ln>
          <a:effectLst/>
        </p:spPr>
        <p:txBody>
          <a:bodyPr wrap="squar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itchFamily="34" charset="-122"/>
                <a:ea typeface="微软雅黑" pitchFamily="34" charset="-122"/>
                <a:cs typeface="msgothic"/>
              </a:rPr>
              <a:t>Call</a:t>
            </a:r>
            <a:r>
              <a:rPr lang="zh-CN" altLang="en-US" sz="2000" b="1" dirty="0">
                <a:latin typeface="微软雅黑" pitchFamily="34" charset="-122"/>
                <a:ea typeface="微软雅黑" pitchFamily="34" charset="-122"/>
                <a:cs typeface="msgothic"/>
              </a:rPr>
              <a:t>指令开始于节偏移</a:t>
            </a:r>
            <a:r>
              <a:rPr lang="en-US" altLang="zh-CN" sz="2000" b="1" dirty="0">
                <a:latin typeface="微软雅黑" pitchFamily="34" charset="-122"/>
                <a:ea typeface="微软雅黑" pitchFamily="34" charset="-122"/>
                <a:cs typeface="msgothic"/>
              </a:rPr>
              <a:t>0x6</a:t>
            </a:r>
            <a:r>
              <a:rPr lang="zh-CN" altLang="en-US" sz="2000" b="1" dirty="0">
                <a:latin typeface="微软雅黑" pitchFamily="34" charset="-122"/>
                <a:ea typeface="微软雅黑" pitchFamily="34" charset="-122"/>
                <a:cs typeface="msgothic"/>
              </a:rPr>
              <a:t>处</a:t>
            </a:r>
            <a:endParaRPr lang="en-GB" altLang="zh-CN" sz="2000" b="1" dirty="0">
              <a:latin typeface="微软雅黑" pitchFamily="34" charset="-122"/>
              <a:ea typeface="微软雅黑" pitchFamily="34" charset="-122"/>
              <a:cs typeface="msgothic"/>
            </a:endParaRPr>
          </a:p>
        </p:txBody>
      </p:sp>
      <p:sp>
        <p:nvSpPr>
          <p:cNvPr id="2" name="矩形 1"/>
          <p:cNvSpPr/>
          <p:nvPr/>
        </p:nvSpPr>
        <p:spPr>
          <a:xfrm>
            <a:off x="1627467" y="5454663"/>
            <a:ext cx="5769528" cy="613117"/>
          </a:xfrm>
          <a:prstGeom prst="rect">
            <a:avLst/>
          </a:prstGeom>
        </p:spPr>
        <p:txBody>
          <a:bodyPr wrap="none">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itchFamily="34" charset="-122"/>
                <a:ea typeface="微软雅黑" pitchFamily="34" charset="-122"/>
                <a:cs typeface="msgothic"/>
              </a:rPr>
              <a:t>1</a:t>
            </a:r>
            <a:r>
              <a:rPr lang="zh-CN" altLang="en-US" b="1" dirty="0">
                <a:latin typeface="微软雅黑" pitchFamily="34" charset="-122"/>
                <a:ea typeface="微软雅黑" pitchFamily="34" charset="-122"/>
                <a:cs typeface="msgothic"/>
              </a:rPr>
              <a:t>个字节的操作码： </a:t>
            </a:r>
            <a:r>
              <a:rPr lang="en-US" altLang="zh-CN" b="1" dirty="0">
                <a:latin typeface="微软雅黑" pitchFamily="34" charset="-122"/>
                <a:ea typeface="微软雅黑" pitchFamily="34" charset="-122"/>
                <a:cs typeface="msgothic"/>
              </a:rPr>
              <a:t>0xe8</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dirty="0">
                <a:latin typeface="微软雅黑" pitchFamily="34" charset="-122"/>
                <a:ea typeface="微软雅黑" pitchFamily="34" charset="-122"/>
                <a:cs typeface="msgothic"/>
              </a:rPr>
              <a:t>32</a:t>
            </a:r>
            <a:r>
              <a:rPr lang="zh-CN" altLang="en-US" b="1" dirty="0">
                <a:latin typeface="微软雅黑" pitchFamily="34" charset="-122"/>
                <a:ea typeface="微软雅黑" pitchFamily="34" charset="-122"/>
                <a:cs typeface="msgothic"/>
              </a:rPr>
              <a:t>位引用： </a:t>
            </a:r>
            <a:r>
              <a:rPr lang="en-US" altLang="zh-CN" b="1" dirty="0">
                <a:latin typeface="微软雅黑" pitchFamily="34" charset="-122"/>
                <a:ea typeface="微软雅黑" pitchFamily="34" charset="-122"/>
                <a:cs typeface="msgothic"/>
              </a:rPr>
              <a:t>0xff </a:t>
            </a:r>
            <a:r>
              <a:rPr lang="en-US" altLang="zh-CN" b="1" dirty="0" err="1">
                <a:latin typeface="微软雅黑" pitchFamily="34" charset="-122"/>
                <a:ea typeface="微软雅黑" pitchFamily="34" charset="-122"/>
                <a:cs typeface="msgothic"/>
              </a:rPr>
              <a:t>ff</a:t>
            </a:r>
            <a:r>
              <a:rPr lang="en-US" altLang="zh-CN" b="1" dirty="0">
                <a:latin typeface="微软雅黑" pitchFamily="34" charset="-122"/>
                <a:ea typeface="微软雅黑" pitchFamily="34" charset="-122"/>
                <a:cs typeface="msgothic"/>
              </a:rPr>
              <a:t> </a:t>
            </a:r>
            <a:r>
              <a:rPr lang="en-US" altLang="zh-CN" b="1" dirty="0" err="1">
                <a:latin typeface="微软雅黑" pitchFamily="34" charset="-122"/>
                <a:ea typeface="微软雅黑" pitchFamily="34" charset="-122"/>
                <a:cs typeface="msgothic"/>
              </a:rPr>
              <a:t>ff</a:t>
            </a:r>
            <a:r>
              <a:rPr lang="en-US" altLang="zh-CN" b="1" dirty="0">
                <a:latin typeface="微软雅黑" pitchFamily="34" charset="-122"/>
                <a:ea typeface="微软雅黑" pitchFamily="34" charset="-122"/>
                <a:cs typeface="msgothic"/>
              </a:rPr>
              <a:t> fc </a:t>
            </a:r>
            <a:r>
              <a:rPr lang="zh-CN" altLang="en-US" b="1" dirty="0">
                <a:latin typeface="微软雅黑" pitchFamily="34" charset="-122"/>
                <a:ea typeface="微软雅黑" pitchFamily="34" charset="-122"/>
                <a:cs typeface="msgothic"/>
              </a:rPr>
              <a:t>（小端法）</a:t>
            </a:r>
            <a:r>
              <a:rPr lang="en-US" altLang="zh-CN" b="1" dirty="0">
                <a:latin typeface="微软雅黑" pitchFamily="34" charset="-122"/>
                <a:ea typeface="微软雅黑" pitchFamily="34" charset="-122"/>
                <a:cs typeface="msgothic"/>
              </a:rPr>
              <a:t> </a:t>
            </a:r>
            <a:r>
              <a:rPr lang="en-US" altLang="zh-CN" b="1" dirty="0">
                <a:latin typeface="微软雅黑" pitchFamily="34" charset="-122"/>
                <a:ea typeface="微软雅黑" pitchFamily="34" charset="-122"/>
                <a:cs typeface="msgothic"/>
                <a:sym typeface="Wingdings" panose="05000000000000000000" pitchFamily="2" charset="2"/>
              </a:rPr>
              <a:t> -4 </a:t>
            </a:r>
            <a:r>
              <a:rPr lang="zh-CN" altLang="en-US" b="1" dirty="0">
                <a:latin typeface="微软雅黑" pitchFamily="34" charset="-122"/>
                <a:ea typeface="微软雅黑" pitchFamily="34" charset="-122"/>
                <a:cs typeface="msgothic"/>
                <a:sym typeface="Wingdings" panose="05000000000000000000" pitchFamily="2" charset="2"/>
              </a:rPr>
              <a:t>（十进制）</a:t>
            </a:r>
            <a:endParaRPr lang="en-GB" altLang="zh-CN" b="1" dirty="0">
              <a:latin typeface="微软雅黑" pitchFamily="34" charset="-122"/>
              <a:ea typeface="微软雅黑" pitchFamily="34" charset="-122"/>
              <a:cs typeface="msgothic"/>
            </a:endParaRPr>
          </a:p>
        </p:txBody>
      </p:sp>
    </p:spTree>
    <p:extLst>
      <p:ext uri="{BB962C8B-B14F-4D97-AF65-F5344CB8AC3E}">
        <p14:creationId xmlns:p14="http://schemas.microsoft.com/office/powerpoint/2010/main" val="211663123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idx="4294967295"/>
          </p:nvPr>
        </p:nvSpPr>
        <p:spPr>
          <a:xfrm>
            <a:off x="522288" y="128588"/>
            <a:ext cx="8229600" cy="600075"/>
          </a:xfrm>
        </p:spPr>
        <p:txBody>
          <a:bodyPr lIns="63500" tIns="25400" rIns="63500" bIns="25400" anchor="t">
            <a:spAutoFit/>
          </a:bodyPr>
          <a:lstStyle/>
          <a:p>
            <a:r>
              <a:rPr lang="en-US" altLang="zh-CN" sz="3600">
                <a:ea typeface="宋体" pitchFamily="2" charset="-122"/>
              </a:rPr>
              <a:t>C</a:t>
            </a:r>
            <a:r>
              <a:rPr lang="zh-CN" altLang="en-US" sz="3600">
                <a:ea typeface="宋体" pitchFamily="2" charset="-122"/>
              </a:rPr>
              <a:t>语言程序中涉及的运算</a:t>
            </a:r>
          </a:p>
        </p:txBody>
      </p:sp>
      <p:sp>
        <p:nvSpPr>
          <p:cNvPr id="394243" name="Rectangle 3"/>
          <p:cNvSpPr>
            <a:spLocks noGrp="1" noChangeArrowheads="1"/>
          </p:cNvSpPr>
          <p:nvPr>
            <p:ph type="body" idx="4294967295"/>
          </p:nvPr>
        </p:nvSpPr>
        <p:spPr>
          <a:xfrm>
            <a:off x="444500" y="784225"/>
            <a:ext cx="8191500" cy="5865813"/>
          </a:xfrm>
        </p:spPr>
        <p:txBody>
          <a:bodyPr lIns="63500" tIns="25400" rIns="63500" bIns="25400">
            <a:spAutoFit/>
          </a:bodyPr>
          <a:lstStyle/>
          <a:p>
            <a:pPr marL="203200" indent="-203200"/>
            <a:r>
              <a:rPr lang="zh-CN" altLang="en-US" sz="2200">
                <a:ea typeface="黑体" pitchFamily="49" charset="-122"/>
              </a:rPr>
              <a:t>逻辑运算</a:t>
            </a:r>
          </a:p>
          <a:p>
            <a:pPr marL="685800" lvl="1" indent="-190500"/>
            <a:r>
              <a:rPr lang="zh-CN" altLang="en-US" sz="2200">
                <a:ea typeface="黑体" pitchFamily="49" charset="-122"/>
              </a:rPr>
              <a:t>用途</a:t>
            </a:r>
          </a:p>
          <a:p>
            <a:pPr marL="1257300" lvl="2" indent="-342900"/>
            <a:r>
              <a:rPr lang="zh-CN" altLang="en-US" sz="2200">
                <a:ea typeface="黑体" pitchFamily="49" charset="-122"/>
              </a:rPr>
              <a:t>用于关系表达式的运算</a:t>
            </a:r>
          </a:p>
          <a:p>
            <a:pPr marL="1257300" lvl="2" indent="-342900">
              <a:buFontTx/>
              <a:buNone/>
            </a:pPr>
            <a:r>
              <a:rPr lang="zh-CN" altLang="en-US" sz="2200">
                <a:ea typeface="黑体" pitchFamily="49" charset="-122"/>
              </a:rPr>
              <a:t>例如，</a:t>
            </a:r>
            <a:r>
              <a:rPr lang="en-US" altLang="zh-CN" sz="2200">
                <a:ea typeface="黑体" pitchFamily="49" charset="-122"/>
              </a:rPr>
              <a:t>if </a:t>
            </a:r>
            <a:r>
              <a:rPr lang="zh-CN" altLang="en-US" sz="2200">
                <a:ea typeface="黑体" pitchFamily="49" charset="-122"/>
              </a:rPr>
              <a:t>（</a:t>
            </a:r>
            <a:r>
              <a:rPr lang="en-US" altLang="zh-CN" sz="2200">
                <a:ea typeface="黑体" pitchFamily="49" charset="-122"/>
              </a:rPr>
              <a:t>x&gt;y and i&lt;100</a:t>
            </a:r>
            <a:r>
              <a:rPr lang="zh-CN" altLang="en-US" sz="2200">
                <a:ea typeface="黑体" pitchFamily="49" charset="-122"/>
              </a:rPr>
              <a:t>）</a:t>
            </a:r>
            <a:r>
              <a:rPr lang="en-US" altLang="zh-CN" sz="2200">
                <a:ea typeface="黑体" pitchFamily="49" charset="-122"/>
              </a:rPr>
              <a:t>then ……</a:t>
            </a:r>
            <a:r>
              <a:rPr lang="zh-CN" altLang="en-US" sz="2200">
                <a:ea typeface="黑体" pitchFamily="49" charset="-122"/>
              </a:rPr>
              <a:t>中的“</a:t>
            </a:r>
            <a:r>
              <a:rPr lang="en-US" altLang="zh-CN" sz="2200">
                <a:ea typeface="黑体" pitchFamily="49" charset="-122"/>
              </a:rPr>
              <a:t>and”</a:t>
            </a:r>
            <a:r>
              <a:rPr lang="zh-CN" altLang="en-US" sz="2200">
                <a:ea typeface="黑体" pitchFamily="49" charset="-122"/>
              </a:rPr>
              <a:t>运算</a:t>
            </a:r>
          </a:p>
          <a:p>
            <a:pPr marL="685800" lvl="1" indent="-190500"/>
            <a:r>
              <a:rPr lang="zh-CN" altLang="en-US" sz="2200">
                <a:ea typeface="黑体" pitchFamily="49" charset="-122"/>
              </a:rPr>
              <a:t>操作</a:t>
            </a:r>
          </a:p>
          <a:p>
            <a:pPr marL="1257300" lvl="2" indent="-342900"/>
            <a:r>
              <a:rPr lang="zh-CN" altLang="en-US" sz="2200">
                <a:ea typeface="黑体" pitchFamily="49" charset="-122"/>
              </a:rPr>
              <a:t>“</a:t>
            </a:r>
            <a:r>
              <a:rPr lang="en-US" altLang="zh-CN" sz="2200">
                <a:ea typeface="黑体" pitchFamily="49" charset="-122"/>
              </a:rPr>
              <a:t>‖”</a:t>
            </a:r>
            <a:r>
              <a:rPr lang="zh-CN" altLang="en-US" sz="2200">
                <a:ea typeface="黑体" pitchFamily="49" charset="-122"/>
              </a:rPr>
              <a:t>表示“</a:t>
            </a:r>
            <a:r>
              <a:rPr lang="en-US" altLang="zh-CN" sz="2200">
                <a:ea typeface="黑体" pitchFamily="49" charset="-122"/>
              </a:rPr>
              <a:t>OR”</a:t>
            </a:r>
            <a:r>
              <a:rPr lang="zh-CN" altLang="en-US" sz="2200">
                <a:ea typeface="黑体" pitchFamily="49" charset="-122"/>
              </a:rPr>
              <a:t>运算</a:t>
            </a:r>
          </a:p>
          <a:p>
            <a:pPr marL="1257300" lvl="2" indent="-342900"/>
            <a:r>
              <a:rPr lang="zh-CN" altLang="en-US" sz="2200">
                <a:ea typeface="黑体" pitchFamily="49" charset="-122"/>
              </a:rPr>
              <a:t>“</a:t>
            </a:r>
            <a:r>
              <a:rPr lang="en-US" altLang="zh-CN" sz="2200">
                <a:ea typeface="黑体" pitchFamily="49" charset="-122"/>
              </a:rPr>
              <a:t>&amp;&amp;”</a:t>
            </a:r>
            <a:r>
              <a:rPr lang="zh-CN" altLang="en-US" sz="2200">
                <a:ea typeface="黑体" pitchFamily="49" charset="-122"/>
              </a:rPr>
              <a:t>表示“</a:t>
            </a:r>
            <a:r>
              <a:rPr lang="en-US" altLang="zh-CN" sz="2200">
                <a:ea typeface="黑体" pitchFamily="49" charset="-122"/>
              </a:rPr>
              <a:t>AND”</a:t>
            </a:r>
            <a:r>
              <a:rPr lang="zh-CN" altLang="en-US" sz="2200">
                <a:ea typeface="黑体" pitchFamily="49" charset="-122"/>
              </a:rPr>
              <a:t>运算</a:t>
            </a:r>
          </a:p>
          <a:p>
            <a:pPr marL="1257300" lvl="2" indent="-342900">
              <a:buFontTx/>
              <a:buNone/>
            </a:pPr>
            <a:r>
              <a:rPr lang="en-US" altLang="zh-CN" sz="2200">
                <a:ea typeface="黑体" pitchFamily="49" charset="-122"/>
              </a:rPr>
              <a:t>       </a:t>
            </a:r>
            <a:r>
              <a:rPr lang="zh-CN" altLang="en-US" sz="2200">
                <a:ea typeface="黑体" pitchFamily="49" charset="-122"/>
              </a:rPr>
              <a:t>例如， </a:t>
            </a:r>
            <a:r>
              <a:rPr lang="en-US" altLang="zh-CN" sz="2200">
                <a:ea typeface="黑体" pitchFamily="49" charset="-122"/>
              </a:rPr>
              <a:t>if ((x&gt;y) &amp;&amp; (i&lt;100)) then ……</a:t>
            </a:r>
            <a:endParaRPr lang="zh-CN" altLang="en-US" sz="2200">
              <a:ea typeface="黑体" pitchFamily="49" charset="-122"/>
            </a:endParaRPr>
          </a:p>
          <a:p>
            <a:pPr marL="1257300" lvl="2" indent="-342900"/>
            <a:r>
              <a:rPr lang="zh-CN" altLang="en-US" sz="2200">
                <a:ea typeface="黑体" pitchFamily="49" charset="-122"/>
              </a:rPr>
              <a:t>“</a:t>
            </a:r>
            <a:r>
              <a:rPr lang="en-US" altLang="zh-CN" sz="2200">
                <a:ea typeface="黑体" pitchFamily="49" charset="-122"/>
              </a:rPr>
              <a:t>!”</a:t>
            </a:r>
            <a:r>
              <a:rPr lang="zh-CN" altLang="en-US" sz="2200">
                <a:ea typeface="黑体" pitchFamily="49" charset="-122"/>
              </a:rPr>
              <a:t>表示“</a:t>
            </a:r>
            <a:r>
              <a:rPr lang="en-US" altLang="zh-CN" sz="2200">
                <a:ea typeface="黑体" pitchFamily="49" charset="-122"/>
              </a:rPr>
              <a:t>NOT”</a:t>
            </a:r>
            <a:r>
              <a:rPr lang="zh-CN" altLang="en-US" sz="2200">
                <a:ea typeface="黑体" pitchFamily="49" charset="-122"/>
              </a:rPr>
              <a:t>运算 </a:t>
            </a:r>
          </a:p>
          <a:p>
            <a:pPr marL="685800" lvl="1" indent="-190500"/>
            <a:r>
              <a:rPr lang="zh-CN" altLang="en-US" sz="2200">
                <a:ea typeface="黑体" pitchFamily="49" charset="-122"/>
              </a:rPr>
              <a:t>与按位运算的差别</a:t>
            </a:r>
          </a:p>
          <a:p>
            <a:pPr marL="1257300" lvl="2" indent="-342900"/>
            <a:r>
              <a:rPr lang="zh-CN" altLang="en-US" sz="2200">
                <a:ea typeface="黑体" pitchFamily="49" charset="-122"/>
              </a:rPr>
              <a:t>符号表示不同：</a:t>
            </a:r>
            <a:r>
              <a:rPr lang="en-US" altLang="zh-CN" sz="2200">
                <a:solidFill>
                  <a:srgbClr val="009900"/>
                </a:solidFill>
                <a:ea typeface="黑体" pitchFamily="49" charset="-122"/>
              </a:rPr>
              <a:t>&amp; </a:t>
            </a:r>
            <a:r>
              <a:rPr lang="en-US" altLang="zh-CN" sz="2200">
                <a:solidFill>
                  <a:srgbClr val="009900"/>
                </a:solidFill>
                <a:ea typeface="黑体" pitchFamily="49" charset="-122"/>
                <a:cs typeface="Times New Roman" pitchFamily="18" charset="0"/>
              </a:rPr>
              <a:t>~ </a:t>
            </a:r>
            <a:r>
              <a:rPr lang="en-US" altLang="zh-CN" sz="2200">
                <a:solidFill>
                  <a:srgbClr val="009900"/>
                </a:solidFill>
                <a:ea typeface="黑体" pitchFamily="49" charset="-122"/>
              </a:rPr>
              <a:t>&amp;&amp; </a:t>
            </a:r>
            <a:r>
              <a:rPr lang="zh-CN" altLang="en-US" sz="2200">
                <a:solidFill>
                  <a:srgbClr val="009900"/>
                </a:solidFill>
                <a:ea typeface="黑体" pitchFamily="49" charset="-122"/>
              </a:rPr>
              <a:t>；</a:t>
            </a:r>
            <a:r>
              <a:rPr lang="en-US" altLang="zh-CN" sz="2200">
                <a:solidFill>
                  <a:srgbClr val="009900"/>
                </a:solidFill>
                <a:ea typeface="黑体" pitchFamily="49" charset="-122"/>
              </a:rPr>
              <a:t>| ~ ‖</a:t>
            </a:r>
            <a:r>
              <a:rPr lang="zh-CN" altLang="en-US" sz="2200">
                <a:solidFill>
                  <a:srgbClr val="009900"/>
                </a:solidFill>
                <a:ea typeface="黑体" pitchFamily="49" charset="-122"/>
              </a:rPr>
              <a:t>； </a:t>
            </a:r>
            <a:r>
              <a:rPr lang="en-US" altLang="zh-CN" sz="2200">
                <a:solidFill>
                  <a:srgbClr val="009900"/>
                </a:solidFill>
                <a:ea typeface="黑体" pitchFamily="49" charset="-122"/>
              </a:rPr>
              <a:t>……</a:t>
            </a:r>
          </a:p>
          <a:p>
            <a:pPr marL="1257300" lvl="2" indent="-342900"/>
            <a:r>
              <a:rPr lang="zh-CN" altLang="en-US" sz="2200">
                <a:ea typeface="黑体" pitchFamily="49" charset="-122"/>
              </a:rPr>
              <a:t>运算过程不同：</a:t>
            </a:r>
            <a:r>
              <a:rPr lang="zh-CN" altLang="en-US" sz="2200">
                <a:solidFill>
                  <a:srgbClr val="009900"/>
                </a:solidFill>
                <a:ea typeface="黑体" pitchFamily="49" charset="-122"/>
              </a:rPr>
              <a:t>按位 </a:t>
            </a:r>
            <a:r>
              <a:rPr lang="en-US" altLang="zh-CN" sz="2200">
                <a:solidFill>
                  <a:srgbClr val="009900"/>
                </a:solidFill>
                <a:ea typeface="黑体" pitchFamily="49" charset="-122"/>
              </a:rPr>
              <a:t>~ </a:t>
            </a:r>
            <a:r>
              <a:rPr lang="zh-CN" altLang="en-US" sz="2200">
                <a:solidFill>
                  <a:srgbClr val="009900"/>
                </a:solidFill>
                <a:ea typeface="黑体" pitchFamily="49" charset="-122"/>
              </a:rPr>
              <a:t>整体</a:t>
            </a:r>
          </a:p>
          <a:p>
            <a:pPr marL="1257300" lvl="2" indent="-342900"/>
            <a:r>
              <a:rPr lang="zh-CN" altLang="en-US" sz="2200">
                <a:ea typeface="黑体" pitchFamily="49" charset="-122"/>
              </a:rPr>
              <a:t>结果类型不同：</a:t>
            </a:r>
            <a:r>
              <a:rPr lang="zh-CN" altLang="en-US" sz="2200">
                <a:solidFill>
                  <a:srgbClr val="009900"/>
                </a:solidFill>
                <a:ea typeface="黑体" pitchFamily="49" charset="-122"/>
              </a:rPr>
              <a:t>位串 </a:t>
            </a:r>
            <a:r>
              <a:rPr lang="en-US" altLang="zh-CN" sz="2200">
                <a:solidFill>
                  <a:srgbClr val="009900"/>
                </a:solidFill>
                <a:ea typeface="黑体" pitchFamily="49" charset="-122"/>
              </a:rPr>
              <a:t>~ </a:t>
            </a:r>
            <a:r>
              <a:rPr lang="zh-CN" altLang="en-US" sz="2200">
                <a:solidFill>
                  <a:srgbClr val="009900"/>
                </a:solidFill>
                <a:ea typeface="黑体" pitchFamily="49" charset="-122"/>
              </a:rPr>
              <a:t>逻辑值</a:t>
            </a:r>
            <a:endParaRPr lang="en-US" altLang="zh-CN" sz="2200">
              <a:solidFill>
                <a:srgbClr val="009900"/>
              </a:solidFill>
              <a:ea typeface="黑体" pitchFamily="49" charset="-122"/>
            </a:endParaRPr>
          </a:p>
        </p:txBody>
      </p:sp>
    </p:spTree>
    <p:extLst>
      <p:ext uri="{BB962C8B-B14F-4D97-AF65-F5344CB8AC3E}">
        <p14:creationId xmlns:p14="http://schemas.microsoft.com/office/powerpoint/2010/main" val="1750544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4243">
                                            <p:txEl>
                                              <p:pRg st="2" end="2"/>
                                            </p:txEl>
                                          </p:spTgt>
                                        </p:tgtEl>
                                        <p:attrNameLst>
                                          <p:attrName>style.visibility</p:attrName>
                                        </p:attrNameLst>
                                      </p:cBhvr>
                                      <p:to>
                                        <p:strVal val="visible"/>
                                      </p:to>
                                    </p:set>
                                    <p:animEffect transition="in" filter="blinds(horizontal)">
                                      <p:cBhvr>
                                        <p:cTn id="7" dur="500"/>
                                        <p:tgtEl>
                                          <p:spTgt spid="39424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94243">
                                            <p:txEl>
                                              <p:pRg st="3" end="3"/>
                                            </p:txEl>
                                          </p:spTgt>
                                        </p:tgtEl>
                                        <p:attrNameLst>
                                          <p:attrName>style.visibility</p:attrName>
                                        </p:attrNameLst>
                                      </p:cBhvr>
                                      <p:to>
                                        <p:strVal val="visible"/>
                                      </p:to>
                                    </p:set>
                                    <p:animEffect transition="in" filter="blinds(horizontal)">
                                      <p:cBhvr>
                                        <p:cTn id="10" dur="500"/>
                                        <p:tgtEl>
                                          <p:spTgt spid="39424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94243">
                                            <p:txEl>
                                              <p:pRg st="5" end="5"/>
                                            </p:txEl>
                                          </p:spTgt>
                                        </p:tgtEl>
                                        <p:attrNameLst>
                                          <p:attrName>style.visibility</p:attrName>
                                        </p:attrNameLst>
                                      </p:cBhvr>
                                      <p:to>
                                        <p:strVal val="visible"/>
                                      </p:to>
                                    </p:set>
                                    <p:animEffect transition="in" filter="blinds(horizontal)">
                                      <p:cBhvr>
                                        <p:cTn id="15" dur="500"/>
                                        <p:tgtEl>
                                          <p:spTgt spid="394243">
                                            <p:txEl>
                                              <p:pRg st="5" end="5"/>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94243">
                                            <p:txEl>
                                              <p:pRg st="6" end="6"/>
                                            </p:txEl>
                                          </p:spTgt>
                                        </p:tgtEl>
                                        <p:attrNameLst>
                                          <p:attrName>style.visibility</p:attrName>
                                        </p:attrNameLst>
                                      </p:cBhvr>
                                      <p:to>
                                        <p:strVal val="visible"/>
                                      </p:to>
                                    </p:set>
                                    <p:animEffect transition="in" filter="blinds(horizontal)">
                                      <p:cBhvr>
                                        <p:cTn id="18" dur="500"/>
                                        <p:tgtEl>
                                          <p:spTgt spid="394243">
                                            <p:txEl>
                                              <p:pRg st="6" end="6"/>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94243">
                                            <p:txEl>
                                              <p:pRg st="7" end="7"/>
                                            </p:txEl>
                                          </p:spTgt>
                                        </p:tgtEl>
                                        <p:attrNameLst>
                                          <p:attrName>style.visibility</p:attrName>
                                        </p:attrNameLst>
                                      </p:cBhvr>
                                      <p:to>
                                        <p:strVal val="visible"/>
                                      </p:to>
                                    </p:set>
                                    <p:animEffect transition="in" filter="blinds(horizontal)">
                                      <p:cBhvr>
                                        <p:cTn id="21" dur="500"/>
                                        <p:tgtEl>
                                          <p:spTgt spid="394243">
                                            <p:txEl>
                                              <p:pRg st="7" end="7"/>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94243">
                                            <p:txEl>
                                              <p:pRg st="8" end="8"/>
                                            </p:txEl>
                                          </p:spTgt>
                                        </p:tgtEl>
                                        <p:attrNameLst>
                                          <p:attrName>style.visibility</p:attrName>
                                        </p:attrNameLst>
                                      </p:cBhvr>
                                      <p:to>
                                        <p:strVal val="visible"/>
                                      </p:to>
                                    </p:set>
                                    <p:animEffect transition="in" filter="blinds(horizontal)">
                                      <p:cBhvr>
                                        <p:cTn id="24" dur="500"/>
                                        <p:tgtEl>
                                          <p:spTgt spid="394243">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94243">
                                            <p:txEl>
                                              <p:pRg st="10" end="10"/>
                                            </p:txEl>
                                          </p:spTgt>
                                        </p:tgtEl>
                                        <p:attrNameLst>
                                          <p:attrName>style.visibility</p:attrName>
                                        </p:attrNameLst>
                                      </p:cBhvr>
                                      <p:to>
                                        <p:strVal val="visible"/>
                                      </p:to>
                                    </p:set>
                                    <p:animEffect transition="in" filter="blinds(horizontal)">
                                      <p:cBhvr>
                                        <p:cTn id="29" dur="500"/>
                                        <p:tgtEl>
                                          <p:spTgt spid="394243">
                                            <p:txEl>
                                              <p:pRg st="10" end="10"/>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94243">
                                            <p:txEl>
                                              <p:pRg st="11" end="11"/>
                                            </p:txEl>
                                          </p:spTgt>
                                        </p:tgtEl>
                                        <p:attrNameLst>
                                          <p:attrName>style.visibility</p:attrName>
                                        </p:attrNameLst>
                                      </p:cBhvr>
                                      <p:to>
                                        <p:strVal val="visible"/>
                                      </p:to>
                                    </p:set>
                                    <p:animEffect transition="in" filter="blinds(horizontal)">
                                      <p:cBhvr>
                                        <p:cTn id="32" dur="500"/>
                                        <p:tgtEl>
                                          <p:spTgt spid="394243">
                                            <p:txEl>
                                              <p:pRg st="11" end="11"/>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94243">
                                            <p:txEl>
                                              <p:pRg st="12" end="12"/>
                                            </p:txEl>
                                          </p:spTgt>
                                        </p:tgtEl>
                                        <p:attrNameLst>
                                          <p:attrName>style.visibility</p:attrName>
                                        </p:attrNameLst>
                                      </p:cBhvr>
                                      <p:to>
                                        <p:strVal val="visible"/>
                                      </p:to>
                                    </p:set>
                                    <p:animEffect transition="in" filter="blinds(horizontal)">
                                      <p:cBhvr>
                                        <p:cTn id="35" dur="500"/>
                                        <p:tgtEl>
                                          <p:spTgt spid="39424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5"/>
          <p:cNvSpPr>
            <a:spLocks noChangeArrowheads="1"/>
          </p:cNvSpPr>
          <p:nvPr/>
        </p:nvSpPr>
        <p:spPr bwMode="auto">
          <a:xfrm>
            <a:off x="180975" y="1038225"/>
            <a:ext cx="2505075" cy="2119684"/>
          </a:xfrm>
          <a:prstGeom prst="rect">
            <a:avLst/>
          </a:prstGeom>
          <a:solidFill>
            <a:srgbClr val="F6F5BD"/>
          </a:solidFill>
          <a:ln w="3240">
            <a:solidFill>
              <a:schemeClr val="tx1"/>
            </a:solidFill>
            <a:miter lim="800000"/>
            <a:headEnd/>
            <a:tailEnd/>
          </a:ln>
        </p:spPr>
        <p:txBody>
          <a:bodyPr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err="1">
                <a:latin typeface="微软雅黑" pitchFamily="34" charset="-122"/>
                <a:ea typeface="微软雅黑" pitchFamily="34" charset="-122"/>
                <a:cs typeface="msgothic"/>
              </a:rPr>
              <a:t>int</a:t>
            </a:r>
            <a:r>
              <a:rPr lang="en-GB" altLang="zh-CN" sz="2000" b="1" dirty="0">
                <a:latin typeface="微软雅黑" pitchFamily="34" charset="-122"/>
                <a:ea typeface="微软雅黑" pitchFamily="34" charset="-122"/>
                <a:cs typeface="msgothic"/>
              </a:rPr>
              <a:t> </a:t>
            </a:r>
            <a:r>
              <a:rPr lang="en-GB" altLang="zh-CN" sz="2000" b="1" dirty="0" err="1">
                <a:latin typeface="微软雅黑" pitchFamily="34" charset="-122"/>
                <a:ea typeface="微软雅黑" pitchFamily="34" charset="-122"/>
                <a:cs typeface="msgothic"/>
              </a:rPr>
              <a:t>buf</a:t>
            </a:r>
            <a:r>
              <a:rPr lang="en-GB" altLang="zh-CN" sz="2000" b="1" dirty="0">
                <a:latin typeface="微软雅黑" pitchFamily="34" charset="-122"/>
                <a:ea typeface="微软雅黑" pitchFamily="34" charset="-122"/>
                <a:cs typeface="msgothic"/>
              </a:rPr>
              <a:t>[2]={1,2};</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itchFamily="34" charset="-122"/>
                <a:ea typeface="微软雅黑" pitchFamily="34" charset="-122"/>
                <a:cs typeface="msgothic"/>
              </a:rPr>
              <a:t>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err="1">
                <a:latin typeface="微软雅黑" pitchFamily="34" charset="-122"/>
                <a:ea typeface="微软雅黑" pitchFamily="34" charset="-122"/>
                <a:cs typeface="msgothic"/>
              </a:rPr>
              <a:t>int</a:t>
            </a:r>
            <a:r>
              <a:rPr lang="en-GB" altLang="zh-CN" sz="2000" b="1" dirty="0">
                <a:latin typeface="微软雅黑" pitchFamily="34" charset="-122"/>
                <a:ea typeface="微软雅黑" pitchFamily="34" charset="-122"/>
                <a:cs typeface="msgothic"/>
              </a:rPr>
              <a:t> main()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itchFamily="34" charset="-122"/>
                <a:ea typeface="微软雅黑" pitchFamily="34" charset="-122"/>
                <a:cs typeface="msgothic"/>
              </a:rPr>
              <a:t>{</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i="1" dirty="0">
                <a:latin typeface="微软雅黑" pitchFamily="34" charset="-122"/>
                <a:ea typeface="微软雅黑" pitchFamily="34" charset="-122"/>
                <a:cs typeface="msgothic"/>
              </a:rPr>
              <a:t>  swap();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itchFamily="34" charset="-122"/>
                <a:ea typeface="微软雅黑" pitchFamily="34" charset="-122"/>
                <a:cs typeface="msgothic"/>
              </a:rPr>
              <a:t>  return 0;</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itchFamily="34" charset="-122"/>
                <a:ea typeface="微软雅黑" pitchFamily="34" charset="-122"/>
                <a:cs typeface="msgothic"/>
              </a:rPr>
              <a:t>} </a:t>
            </a:r>
          </a:p>
        </p:txBody>
      </p:sp>
      <p:sp>
        <p:nvSpPr>
          <p:cNvPr id="621571" name="Rectangle 1"/>
          <p:cNvSpPr>
            <a:spLocks noGrp="1" noChangeArrowheads="1"/>
          </p:cNvSpPr>
          <p:nvPr>
            <p:ph type="title" idx="4294967295"/>
          </p:nvPr>
        </p:nvSpPr>
        <p:spPr>
          <a:xfrm>
            <a:off x="427038" y="0"/>
            <a:ext cx="8716962" cy="782638"/>
          </a:xfrm>
        </p:spPr>
        <p:txBody>
          <a:bodyPr/>
          <a:lstStyle/>
          <a:p>
            <a:pPr marL="119063" indent="-119063">
              <a:lnSpc>
                <a:spcPct val="8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dirty="0"/>
              <a:t>重定位</a:t>
            </a:r>
            <a:r>
              <a:rPr lang="en-US" altLang="zh-CN" dirty="0"/>
              <a:t>PC</a:t>
            </a:r>
            <a:r>
              <a:rPr lang="zh-CN" altLang="en-US" dirty="0"/>
              <a:t>相对引用</a:t>
            </a:r>
            <a:endParaRPr lang="en-GB" altLang="zh-CN" dirty="0"/>
          </a:p>
        </p:txBody>
      </p:sp>
      <p:sp>
        <p:nvSpPr>
          <p:cNvPr id="621574" name="TextBox 6"/>
          <p:cNvSpPr txBox="1">
            <a:spLocks noChangeArrowheads="1"/>
          </p:cNvSpPr>
          <p:nvPr/>
        </p:nvSpPr>
        <p:spPr bwMode="auto">
          <a:xfrm>
            <a:off x="381000" y="687388"/>
            <a:ext cx="1023938" cy="396875"/>
          </a:xfrm>
          <a:prstGeom prst="rect">
            <a:avLst/>
          </a:prstGeom>
          <a:noFill/>
          <a:ln w="9525">
            <a:noFill/>
            <a:miter lim="800000"/>
            <a:headEnd/>
            <a:tailEnd/>
          </a:ln>
        </p:spPr>
        <p:txBody>
          <a:bodyPr wrap="none">
            <a:spAutoFit/>
          </a:bodyPr>
          <a:lstStyle/>
          <a:p>
            <a:pPr eaLnBrk="0" hangingPunct="0"/>
            <a:r>
              <a:rPr lang="en-US" altLang="zh-CN" sz="2000" b="1">
                <a:solidFill>
                  <a:srgbClr val="3366FF"/>
                </a:solidFill>
                <a:latin typeface="微软雅黑" pitchFamily="34" charset="-122"/>
                <a:ea typeface="微软雅黑" pitchFamily="34" charset="-122"/>
                <a:cs typeface="Courier New" pitchFamily="49" charset="0"/>
              </a:rPr>
              <a:t>main.c</a:t>
            </a:r>
          </a:p>
        </p:txBody>
      </p:sp>
      <p:grpSp>
        <p:nvGrpSpPr>
          <p:cNvPr id="621581" name="Group 13"/>
          <p:cNvGrpSpPr>
            <a:grpSpLocks/>
          </p:cNvGrpSpPr>
          <p:nvPr/>
        </p:nvGrpSpPr>
        <p:grpSpPr bwMode="auto">
          <a:xfrm>
            <a:off x="2971800" y="735013"/>
            <a:ext cx="6000750" cy="3495675"/>
            <a:chOff x="1872" y="463"/>
            <a:chExt cx="3780" cy="2202"/>
          </a:xfrm>
        </p:grpSpPr>
        <p:sp>
          <p:nvSpPr>
            <p:cNvPr id="621575" name="TextBox 7"/>
            <p:cNvSpPr txBox="1">
              <a:spLocks noChangeArrowheads="1"/>
            </p:cNvSpPr>
            <p:nvPr/>
          </p:nvSpPr>
          <p:spPr bwMode="auto">
            <a:xfrm>
              <a:off x="3328" y="463"/>
              <a:ext cx="667" cy="250"/>
            </a:xfrm>
            <a:prstGeom prst="rect">
              <a:avLst/>
            </a:prstGeom>
            <a:noFill/>
            <a:ln w="9525">
              <a:noFill/>
              <a:miter lim="800000"/>
              <a:headEnd/>
              <a:tailEnd/>
            </a:ln>
          </p:spPr>
          <p:txBody>
            <a:bodyPr wrap="none">
              <a:spAutoFit/>
            </a:bodyPr>
            <a:lstStyle/>
            <a:p>
              <a:pPr eaLnBrk="0" hangingPunct="0"/>
              <a:r>
                <a:rPr lang="en-US" altLang="zh-CN" sz="2000" b="1">
                  <a:solidFill>
                    <a:srgbClr val="3366FF"/>
                  </a:solidFill>
                  <a:latin typeface="微软雅黑" pitchFamily="34" charset="-122"/>
                  <a:ea typeface="微软雅黑" pitchFamily="34" charset="-122"/>
                  <a:cs typeface="Courier New" pitchFamily="49" charset="0"/>
                </a:rPr>
                <a:t>main.o</a:t>
              </a:r>
            </a:p>
          </p:txBody>
        </p:sp>
        <p:sp>
          <p:nvSpPr>
            <p:cNvPr id="621580" name="Rectangle 12"/>
            <p:cNvSpPr>
              <a:spLocks noChangeArrowheads="1"/>
            </p:cNvSpPr>
            <p:nvPr/>
          </p:nvSpPr>
          <p:spPr bwMode="auto">
            <a:xfrm>
              <a:off x="1872" y="687"/>
              <a:ext cx="3780" cy="1978"/>
            </a:xfrm>
            <a:prstGeom prst="rect">
              <a:avLst/>
            </a:prstGeom>
            <a:solidFill>
              <a:schemeClr val="accent1">
                <a:alpha val="17999"/>
              </a:schemeClr>
            </a:solidFill>
            <a:ln w="9525">
              <a:noFill/>
              <a:miter lim="800000"/>
              <a:headEnd/>
              <a:tailEnd/>
            </a:ln>
            <a:effectLst/>
          </p:spPr>
          <p:txBody>
            <a:bodyPr wrap="none" anchor="ctr">
              <a:spAutoFit/>
            </a:bodyPr>
            <a:lstStyle/>
            <a:p>
              <a:r>
                <a:rPr lang="en-US" altLang="zh-CN" sz="2000" b="1">
                  <a:latin typeface="微软雅黑" pitchFamily="34" charset="-122"/>
                  <a:ea typeface="微软雅黑" pitchFamily="34" charset="-122"/>
                </a:rPr>
                <a:t>Disassembly of section .text:</a:t>
              </a:r>
            </a:p>
            <a:p>
              <a:r>
                <a:rPr lang="en-US" altLang="zh-CN" sz="2000" b="1">
                  <a:latin typeface="微软雅黑" pitchFamily="34" charset="-122"/>
                  <a:ea typeface="微软雅黑" pitchFamily="34" charset="-122"/>
                </a:rPr>
                <a:t>00000000 &lt;main&gt;:</a:t>
              </a:r>
            </a:p>
            <a:p>
              <a:r>
                <a:rPr lang="en-US" altLang="zh-CN" sz="2000" b="1">
                  <a:latin typeface="微软雅黑" pitchFamily="34" charset="-122"/>
                  <a:ea typeface="微软雅黑" pitchFamily="34" charset="-122"/>
                </a:rPr>
                <a:t>   0:	55                   	  push   %ebp</a:t>
              </a:r>
            </a:p>
            <a:p>
              <a:r>
                <a:rPr lang="en-US" altLang="zh-CN" sz="2000" b="1">
                  <a:latin typeface="微软雅黑" pitchFamily="34" charset="-122"/>
                  <a:ea typeface="微软雅黑" pitchFamily="34" charset="-122"/>
                </a:rPr>
                <a:t>   1:	89 e5              	  mov   %esp,%ebp</a:t>
              </a:r>
            </a:p>
            <a:p>
              <a:r>
                <a:rPr lang="en-US" altLang="zh-CN" sz="2000" b="1">
                  <a:latin typeface="微软雅黑" pitchFamily="34" charset="-122"/>
                  <a:ea typeface="微软雅黑" pitchFamily="34" charset="-122"/>
                </a:rPr>
                <a:t>   3:	83 e4 f0             and    $0xfffffff0,%esp</a:t>
              </a:r>
            </a:p>
            <a:p>
              <a:r>
                <a:rPr lang="en-US" altLang="zh-CN" sz="2000" b="1">
                  <a:latin typeface="微软雅黑" pitchFamily="34" charset="-122"/>
                  <a:ea typeface="微软雅黑" pitchFamily="34" charset="-122"/>
                </a:rPr>
                <a:t>   6:	e8 </a:t>
              </a:r>
              <a:r>
                <a:rPr lang="en-US" altLang="zh-CN" sz="2000" b="1">
                  <a:solidFill>
                    <a:srgbClr val="FF0000"/>
                  </a:solidFill>
                  <a:latin typeface="微软雅黑" pitchFamily="34" charset="-122"/>
                  <a:ea typeface="微软雅黑" pitchFamily="34" charset="-122"/>
                </a:rPr>
                <a:t>fc ff ff ff</a:t>
              </a:r>
              <a:r>
                <a:rPr lang="en-US" altLang="zh-CN" sz="2000" b="1">
                  <a:latin typeface="微软雅黑" pitchFamily="34" charset="-122"/>
                  <a:ea typeface="微软雅黑" pitchFamily="34" charset="-122"/>
                </a:rPr>
                <a:t>       call     7 &lt;main+0x7&gt;</a:t>
              </a:r>
            </a:p>
            <a:p>
              <a:r>
                <a:rPr lang="en-US" altLang="zh-CN" sz="2000" b="1">
                  <a:latin typeface="微软雅黑" pitchFamily="34" charset="-122"/>
                  <a:ea typeface="微软雅黑" pitchFamily="34" charset="-122"/>
                </a:rPr>
                <a:t>		           </a:t>
              </a:r>
              <a:r>
                <a:rPr lang="en-US" altLang="zh-CN" sz="2000" b="1">
                  <a:solidFill>
                    <a:srgbClr val="FF0000"/>
                  </a:solidFill>
                  <a:latin typeface="微软雅黑" pitchFamily="34" charset="-122"/>
                  <a:ea typeface="微软雅黑" pitchFamily="34" charset="-122"/>
                </a:rPr>
                <a:t>7: R_386_PC32 swap</a:t>
              </a:r>
            </a:p>
            <a:p>
              <a:r>
                <a:rPr lang="en-US" altLang="zh-CN" sz="2000" b="1">
                  <a:latin typeface="微软雅黑" pitchFamily="34" charset="-122"/>
                  <a:ea typeface="微软雅黑" pitchFamily="34" charset="-122"/>
                </a:rPr>
                <a:t>   b:	b8 00 00 00 00  mov    $0x0,%eax</a:t>
              </a:r>
            </a:p>
            <a:p>
              <a:r>
                <a:rPr lang="en-US" altLang="zh-CN" sz="2000" b="1">
                  <a:latin typeface="微软雅黑" pitchFamily="34" charset="-122"/>
                  <a:ea typeface="微软雅黑" pitchFamily="34" charset="-122"/>
                </a:rPr>
                <a:t>  10:	c9                   	   leave  </a:t>
              </a:r>
            </a:p>
            <a:p>
              <a:r>
                <a:rPr lang="en-US" altLang="zh-CN" sz="2000" b="1">
                  <a:latin typeface="微软雅黑" pitchFamily="34" charset="-122"/>
                  <a:ea typeface="微软雅黑" pitchFamily="34" charset="-122"/>
                </a:rPr>
                <a:t>  11:	c3                   	   ret  </a:t>
              </a:r>
            </a:p>
          </p:txBody>
        </p:sp>
      </p:grpSp>
      <p:sp>
        <p:nvSpPr>
          <p:cNvPr id="621583" name="Rectangle 15"/>
          <p:cNvSpPr>
            <a:spLocks noChangeArrowheads="1"/>
          </p:cNvSpPr>
          <p:nvPr/>
        </p:nvSpPr>
        <p:spPr bwMode="auto">
          <a:xfrm>
            <a:off x="4311650" y="2640013"/>
            <a:ext cx="1231900" cy="347662"/>
          </a:xfrm>
          <a:prstGeom prst="rect">
            <a:avLst/>
          </a:prstGeom>
          <a:solidFill>
            <a:schemeClr val="accent1">
              <a:alpha val="39999"/>
            </a:schemeClr>
          </a:solidFill>
          <a:ln w="9525">
            <a:solidFill>
              <a:schemeClr val="tx1"/>
            </a:solidFill>
            <a:miter lim="800000"/>
            <a:headEnd/>
            <a:tailEnd/>
          </a:ln>
          <a:effectLst/>
        </p:spPr>
        <p:txBody>
          <a:bodyPr wrap="none" anchor="ctr"/>
          <a:lstStyle/>
          <a:p>
            <a:endParaRPr lang="zh-CN" altLang="en-US"/>
          </a:p>
        </p:txBody>
      </p:sp>
      <p:sp>
        <p:nvSpPr>
          <p:cNvPr id="17" name="Text Box 3"/>
          <p:cNvSpPr txBox="1">
            <a:spLocks noChangeArrowheads="1"/>
          </p:cNvSpPr>
          <p:nvPr/>
        </p:nvSpPr>
        <p:spPr bwMode="auto">
          <a:xfrm>
            <a:off x="85920" y="3557554"/>
            <a:ext cx="2780522" cy="673134"/>
          </a:xfrm>
          <a:prstGeom prst="rect">
            <a:avLst/>
          </a:prstGeom>
          <a:solidFill>
            <a:schemeClr val="bg1">
              <a:lumMod val="95000"/>
            </a:schemeClr>
          </a:solidFill>
          <a:ln w="3240">
            <a:solidFill>
              <a:schemeClr val="tx1"/>
            </a:solidFill>
            <a:miter lim="800000"/>
            <a:headEnd/>
            <a:tailEnd/>
          </a:ln>
          <a:effectLst/>
        </p:spPr>
        <p:txBody>
          <a:bodyPr wrap="squar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latin typeface="微软雅黑" pitchFamily="34" charset="-122"/>
                <a:ea typeface="微软雅黑" pitchFamily="34" charset="-122"/>
                <a:cs typeface="msgothic"/>
              </a:rPr>
              <a:t>重定位条目和指令存放在目标文件的不同节中</a:t>
            </a:r>
            <a:endParaRPr lang="en-GB" altLang="zh-CN" sz="2000" b="1" dirty="0">
              <a:latin typeface="微软雅黑" pitchFamily="34" charset="-122"/>
              <a:ea typeface="微软雅黑" pitchFamily="34" charset="-122"/>
              <a:cs typeface="msgothic"/>
            </a:endParaRPr>
          </a:p>
        </p:txBody>
      </p:sp>
      <p:sp>
        <p:nvSpPr>
          <p:cNvPr id="18" name="矩形 17"/>
          <p:cNvSpPr/>
          <p:nvPr/>
        </p:nvSpPr>
        <p:spPr>
          <a:xfrm>
            <a:off x="157714" y="4943840"/>
            <a:ext cx="2551596" cy="873509"/>
          </a:xfrm>
          <a:prstGeom prst="rect">
            <a:avLst/>
          </a:prstGeom>
        </p:spPr>
        <p:txBody>
          <a:bodyPr wrap="none">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err="1">
                <a:latin typeface="微软雅黑" pitchFamily="34" charset="-122"/>
                <a:ea typeface="微软雅黑" pitchFamily="34" charset="-122"/>
                <a:cs typeface="msgothic"/>
              </a:rPr>
              <a:t>r.offset</a:t>
            </a:r>
            <a:r>
              <a:rPr lang="en-GB" altLang="zh-CN" b="1" dirty="0">
                <a:latin typeface="微软雅黑" pitchFamily="34" charset="-122"/>
                <a:ea typeface="微软雅黑" pitchFamily="34" charset="-122"/>
                <a:cs typeface="msgothic"/>
              </a:rPr>
              <a:t> = 0x7</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err="1">
                <a:latin typeface="微软雅黑" pitchFamily="34" charset="-122"/>
                <a:ea typeface="微软雅黑" pitchFamily="34" charset="-122"/>
                <a:cs typeface="msgothic"/>
              </a:rPr>
              <a:t>r.symbol</a:t>
            </a:r>
            <a:r>
              <a:rPr lang="en-GB" altLang="zh-CN" b="1" dirty="0">
                <a:latin typeface="微软雅黑" pitchFamily="34" charset="-122"/>
                <a:ea typeface="微软雅黑" pitchFamily="34" charset="-122"/>
                <a:cs typeface="msgothic"/>
              </a:rPr>
              <a:t> = swap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err="1">
                <a:latin typeface="微软雅黑" pitchFamily="34" charset="-122"/>
                <a:ea typeface="微软雅黑" pitchFamily="34" charset="-122"/>
                <a:cs typeface="msgothic"/>
              </a:rPr>
              <a:t>r.type</a:t>
            </a:r>
            <a:r>
              <a:rPr lang="en-GB" altLang="zh-CN" b="1" dirty="0">
                <a:latin typeface="微软雅黑" pitchFamily="34" charset="-122"/>
                <a:ea typeface="微软雅黑" pitchFamily="34" charset="-122"/>
                <a:cs typeface="msgothic"/>
              </a:rPr>
              <a:t> = R_386_PC32</a:t>
            </a:r>
          </a:p>
        </p:txBody>
      </p:sp>
      <p:sp>
        <p:nvSpPr>
          <p:cNvPr id="13" name="矩形 12"/>
          <p:cNvSpPr/>
          <p:nvPr/>
        </p:nvSpPr>
        <p:spPr>
          <a:xfrm>
            <a:off x="3420301" y="5074035"/>
            <a:ext cx="4784660" cy="613117"/>
          </a:xfrm>
          <a:prstGeom prst="rect">
            <a:avLst/>
          </a:prstGeom>
        </p:spPr>
        <p:txBody>
          <a:bodyPr wrap="square">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latin typeface="微软雅黑" pitchFamily="34" charset="-122"/>
                <a:ea typeface="微软雅黑" pitchFamily="34" charset="-122"/>
                <a:cs typeface="msgothic"/>
              </a:rPr>
              <a:t>告知链接器修改开始于偏移量</a:t>
            </a:r>
            <a:r>
              <a:rPr lang="en-US" altLang="zh-CN" b="1" dirty="0">
                <a:latin typeface="微软雅黑" pitchFamily="34" charset="-122"/>
                <a:ea typeface="微软雅黑" pitchFamily="34" charset="-122"/>
                <a:cs typeface="msgothic"/>
              </a:rPr>
              <a:t>0x7</a:t>
            </a:r>
            <a:r>
              <a:rPr lang="zh-CN" altLang="en-US" b="1" dirty="0">
                <a:latin typeface="微软雅黑" pitchFamily="34" charset="-122"/>
                <a:ea typeface="微软雅黑" pitchFamily="34" charset="-122"/>
                <a:cs typeface="msgothic"/>
              </a:rPr>
              <a:t>处的</a:t>
            </a:r>
            <a:r>
              <a:rPr lang="en-US" altLang="zh-CN" b="1" dirty="0">
                <a:latin typeface="微软雅黑" pitchFamily="34" charset="-122"/>
                <a:ea typeface="微软雅黑" pitchFamily="34" charset="-122"/>
                <a:cs typeface="msgothic"/>
              </a:rPr>
              <a:t>32</a:t>
            </a:r>
            <a:r>
              <a:rPr lang="zh-CN" altLang="en-US" b="1" dirty="0">
                <a:latin typeface="微软雅黑" pitchFamily="34" charset="-122"/>
                <a:ea typeface="微软雅黑" pitchFamily="34" charset="-122"/>
                <a:cs typeface="msgothic"/>
              </a:rPr>
              <a:t>位</a:t>
            </a:r>
            <a:r>
              <a:rPr lang="en-US" altLang="zh-CN" b="1" dirty="0">
                <a:latin typeface="微软雅黑" pitchFamily="34" charset="-122"/>
                <a:ea typeface="微软雅黑" pitchFamily="34" charset="-122"/>
                <a:cs typeface="msgothic"/>
              </a:rPr>
              <a:t>PC</a:t>
            </a:r>
            <a:r>
              <a:rPr lang="zh-CN" altLang="en-US" b="1" dirty="0">
                <a:latin typeface="微软雅黑" pitchFamily="34" charset="-122"/>
                <a:ea typeface="微软雅黑" pitchFamily="34" charset="-122"/>
                <a:cs typeface="msgothic"/>
              </a:rPr>
              <a:t>相对引用，使得在运行时指向</a:t>
            </a:r>
            <a:r>
              <a:rPr lang="en-US" altLang="zh-CN" b="1" dirty="0">
                <a:latin typeface="微软雅黑" pitchFamily="34" charset="-122"/>
                <a:ea typeface="微软雅黑" pitchFamily="34" charset="-122"/>
                <a:cs typeface="msgothic"/>
              </a:rPr>
              <a:t>swap</a:t>
            </a:r>
            <a:r>
              <a:rPr lang="zh-CN" altLang="en-US" b="1" dirty="0">
                <a:latin typeface="微软雅黑" pitchFamily="34" charset="-122"/>
                <a:ea typeface="微软雅黑" pitchFamily="34" charset="-122"/>
                <a:cs typeface="msgothic"/>
              </a:rPr>
              <a:t>程序</a:t>
            </a:r>
            <a:endParaRPr lang="en-GB" altLang="zh-CN" b="1" dirty="0">
              <a:latin typeface="微软雅黑" pitchFamily="34" charset="-122"/>
              <a:ea typeface="微软雅黑" pitchFamily="34" charset="-122"/>
              <a:cs typeface="msgothic"/>
            </a:endParaRPr>
          </a:p>
        </p:txBody>
      </p:sp>
    </p:spTree>
    <p:extLst>
      <p:ext uri="{BB962C8B-B14F-4D97-AF65-F5344CB8AC3E}">
        <p14:creationId xmlns:p14="http://schemas.microsoft.com/office/powerpoint/2010/main" val="1604114724"/>
      </p:ext>
    </p:extLst>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1" name="Rectangle 1"/>
          <p:cNvSpPr>
            <a:spLocks noGrp="1" noChangeArrowheads="1"/>
          </p:cNvSpPr>
          <p:nvPr>
            <p:ph type="title" idx="4294967295"/>
          </p:nvPr>
        </p:nvSpPr>
        <p:spPr>
          <a:xfrm>
            <a:off x="427038" y="0"/>
            <a:ext cx="8716962" cy="782638"/>
          </a:xfrm>
        </p:spPr>
        <p:txBody>
          <a:bodyPr/>
          <a:lstStyle/>
          <a:p>
            <a:pPr marL="119063" indent="-119063">
              <a:lnSpc>
                <a:spcPct val="8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dirty="0"/>
              <a:t>PC</a:t>
            </a:r>
            <a:r>
              <a:rPr lang="zh-CN" altLang="en-US" dirty="0"/>
              <a:t>相对引用重定位算法</a:t>
            </a:r>
            <a:endParaRPr lang="en-GB" altLang="zh-CN" dirty="0"/>
          </a:p>
        </p:txBody>
      </p:sp>
      <p:sp>
        <p:nvSpPr>
          <p:cNvPr id="2" name="矩形 1"/>
          <p:cNvSpPr/>
          <p:nvPr/>
        </p:nvSpPr>
        <p:spPr>
          <a:xfrm>
            <a:off x="270587" y="941133"/>
            <a:ext cx="8556171" cy="923330"/>
          </a:xfrm>
          <a:prstGeom prst="rect">
            <a:avLst/>
          </a:prstGeom>
        </p:spPr>
        <p:txBody>
          <a:bodyPr wrap="square">
            <a:spAutoFit/>
          </a:bodyPr>
          <a:lstStyle/>
          <a:p>
            <a:r>
              <a:rPr lang="en-US" altLang="en-US" b="1" dirty="0" err="1">
                <a:solidFill>
                  <a:srgbClr val="0A6A0A"/>
                </a:solidFill>
                <a:latin typeface="微软雅黑" pitchFamily="34" charset="-122"/>
                <a:ea typeface="微软雅黑" pitchFamily="34" charset="-122"/>
              </a:rPr>
              <a:t>refaddr</a:t>
            </a:r>
            <a:r>
              <a:rPr lang="en-US" altLang="en-US" b="1" dirty="0">
                <a:solidFill>
                  <a:srgbClr val="0A6A0A"/>
                </a:solidFill>
                <a:latin typeface="微软雅黑" pitchFamily="34" charset="-122"/>
                <a:ea typeface="微软雅黑" pitchFamily="34" charset="-122"/>
              </a:rPr>
              <a:t> = ADDR(s) + r. offset;           //ref’s run-time address</a:t>
            </a:r>
          </a:p>
          <a:p>
            <a:endParaRPr lang="en-US" altLang="en-US" b="1" dirty="0">
              <a:solidFill>
                <a:srgbClr val="0A6A0A"/>
              </a:solidFill>
              <a:latin typeface="微软雅黑" pitchFamily="34" charset="-122"/>
              <a:ea typeface="微软雅黑" pitchFamily="34" charset="-122"/>
            </a:endParaRPr>
          </a:p>
          <a:p>
            <a:r>
              <a:rPr lang="en-US" altLang="en-US" b="1" dirty="0">
                <a:solidFill>
                  <a:srgbClr val="0A6A0A"/>
                </a:solidFill>
                <a:latin typeface="微软雅黑" pitchFamily="34" charset="-122"/>
                <a:ea typeface="微软雅黑" pitchFamily="34" charset="-122"/>
              </a:rPr>
              <a:t>*</a:t>
            </a:r>
            <a:r>
              <a:rPr lang="en-US" altLang="en-US" b="1" dirty="0" err="1">
                <a:solidFill>
                  <a:srgbClr val="0A6A0A"/>
                </a:solidFill>
                <a:latin typeface="微软雅黑" pitchFamily="34" charset="-122"/>
                <a:ea typeface="微软雅黑" pitchFamily="34" charset="-122"/>
              </a:rPr>
              <a:t>refptr</a:t>
            </a:r>
            <a:r>
              <a:rPr lang="en-US" altLang="en-US" b="1" dirty="0">
                <a:solidFill>
                  <a:srgbClr val="0A6A0A"/>
                </a:solidFill>
                <a:latin typeface="微软雅黑" pitchFamily="34" charset="-122"/>
                <a:ea typeface="微软雅黑" pitchFamily="34" charset="-122"/>
              </a:rPr>
              <a:t> = (unsigned) (ADDR(</a:t>
            </a:r>
            <a:r>
              <a:rPr lang="en-US" altLang="en-US" b="1" dirty="0" err="1">
                <a:solidFill>
                  <a:srgbClr val="0A6A0A"/>
                </a:solidFill>
                <a:latin typeface="微软雅黑" pitchFamily="34" charset="-122"/>
                <a:ea typeface="微软雅黑" pitchFamily="34" charset="-122"/>
              </a:rPr>
              <a:t>r.symbol</a:t>
            </a:r>
            <a:r>
              <a:rPr lang="en-US" altLang="en-US" b="1" dirty="0">
                <a:solidFill>
                  <a:srgbClr val="0A6A0A"/>
                </a:solidFill>
                <a:latin typeface="微软雅黑" pitchFamily="34" charset="-122"/>
                <a:ea typeface="微软雅黑" pitchFamily="34" charset="-122"/>
              </a:rPr>
              <a:t>) + *</a:t>
            </a:r>
            <a:r>
              <a:rPr lang="en-US" altLang="en-US" b="1" dirty="0" err="1">
                <a:solidFill>
                  <a:srgbClr val="0A6A0A"/>
                </a:solidFill>
                <a:latin typeface="微软雅黑" pitchFamily="34" charset="-122"/>
                <a:ea typeface="微软雅黑" pitchFamily="34" charset="-122"/>
              </a:rPr>
              <a:t>refptr</a:t>
            </a:r>
            <a:r>
              <a:rPr lang="en-US" altLang="en-US" b="1" dirty="0">
                <a:solidFill>
                  <a:srgbClr val="0A6A0A"/>
                </a:solidFill>
                <a:latin typeface="微软雅黑" pitchFamily="34" charset="-122"/>
                <a:ea typeface="微软雅黑" pitchFamily="34" charset="-122"/>
              </a:rPr>
              <a:t> </a:t>
            </a:r>
            <a:r>
              <a:rPr lang="zh-CN" altLang="en-US" b="1" dirty="0">
                <a:latin typeface="微软雅黑" pitchFamily="34" charset="-122"/>
                <a:ea typeface="微软雅黑" pitchFamily="34" charset="-122"/>
              </a:rPr>
              <a:t>当前值</a:t>
            </a:r>
            <a:r>
              <a:rPr lang="en-US" altLang="en-US" b="1" dirty="0">
                <a:solidFill>
                  <a:srgbClr val="0A6A0A"/>
                </a:solidFill>
                <a:latin typeface="微软雅黑" pitchFamily="34" charset="-122"/>
                <a:ea typeface="微软雅黑" pitchFamily="34" charset="-122"/>
              </a:rPr>
              <a:t>  - </a:t>
            </a:r>
            <a:r>
              <a:rPr lang="en-US" altLang="en-US" b="1" dirty="0" err="1">
                <a:solidFill>
                  <a:srgbClr val="0A6A0A"/>
                </a:solidFill>
                <a:latin typeface="微软雅黑" pitchFamily="34" charset="-122"/>
                <a:ea typeface="微软雅黑" pitchFamily="34" charset="-122"/>
              </a:rPr>
              <a:t>refaddr</a:t>
            </a:r>
            <a:r>
              <a:rPr lang="en-US" altLang="en-US" b="1" dirty="0">
                <a:solidFill>
                  <a:srgbClr val="0A6A0A"/>
                </a:solidFill>
                <a:latin typeface="微软雅黑" pitchFamily="34" charset="-122"/>
                <a:ea typeface="微软雅黑" pitchFamily="34" charset="-122"/>
              </a:rPr>
              <a:t>) </a:t>
            </a:r>
            <a:endParaRPr lang="zh-CN" altLang="en-US" dirty="0"/>
          </a:p>
        </p:txBody>
      </p:sp>
      <p:sp>
        <p:nvSpPr>
          <p:cNvPr id="15" name="Text Box 3"/>
          <p:cNvSpPr txBox="1">
            <a:spLocks noChangeArrowheads="1"/>
          </p:cNvSpPr>
          <p:nvPr/>
        </p:nvSpPr>
        <p:spPr bwMode="auto">
          <a:xfrm>
            <a:off x="301932" y="2046014"/>
            <a:ext cx="7051998" cy="673134"/>
          </a:xfrm>
          <a:prstGeom prst="rect">
            <a:avLst/>
          </a:prstGeom>
          <a:solidFill>
            <a:schemeClr val="bg1">
              <a:lumMod val="95000"/>
            </a:schemeClr>
          </a:solidFill>
          <a:ln w="3240">
            <a:solidFill>
              <a:schemeClr val="tx1"/>
            </a:solidFill>
            <a:miter lim="800000"/>
            <a:headEnd/>
            <a:tailEnd/>
          </a:ln>
          <a:effectLst/>
        </p:spPr>
        <p:txBody>
          <a:bodyPr wrap="squar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latin typeface="微软雅黑" pitchFamily="34" charset="-122"/>
                <a:ea typeface="微软雅黑" pitchFamily="34" charset="-122"/>
                <a:cs typeface="msgothic"/>
              </a:rPr>
              <a:t>假设： </a:t>
            </a:r>
            <a:r>
              <a:rPr lang="en-US" altLang="zh-CN" sz="2000" b="1" dirty="0">
                <a:latin typeface="微软雅黑" pitchFamily="34" charset="-122"/>
                <a:ea typeface="微软雅黑" pitchFamily="34" charset="-122"/>
                <a:cs typeface="msgothic"/>
              </a:rPr>
              <a:t>ADDR(s) = ADDR(.text) = 0x80483b4</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dirty="0">
                <a:latin typeface="微软雅黑" pitchFamily="34" charset="-122"/>
                <a:ea typeface="微软雅黑" pitchFamily="34" charset="-122"/>
                <a:cs typeface="msgothic"/>
              </a:rPr>
              <a:t>           ADDR(</a:t>
            </a:r>
            <a:r>
              <a:rPr lang="en-US" altLang="zh-CN" sz="2000" b="1" dirty="0" err="1">
                <a:latin typeface="微软雅黑" pitchFamily="34" charset="-122"/>
                <a:ea typeface="微软雅黑" pitchFamily="34" charset="-122"/>
                <a:cs typeface="msgothic"/>
              </a:rPr>
              <a:t>r.symbol</a:t>
            </a:r>
            <a:r>
              <a:rPr lang="en-US" altLang="zh-CN" sz="2000" b="1" dirty="0">
                <a:latin typeface="微软雅黑" pitchFamily="34" charset="-122"/>
                <a:ea typeface="微软雅黑" pitchFamily="34" charset="-122"/>
                <a:cs typeface="msgothic"/>
              </a:rPr>
              <a:t>) = ADDR(swap) = 0x80483c8</a:t>
            </a:r>
            <a:endParaRPr lang="en-GB" altLang="zh-CN" sz="2000" b="1" dirty="0">
              <a:latin typeface="微软雅黑" pitchFamily="34" charset="-122"/>
              <a:ea typeface="微软雅黑" pitchFamily="34" charset="-122"/>
              <a:cs typeface="msgothic"/>
            </a:endParaRPr>
          </a:p>
        </p:txBody>
      </p:sp>
      <p:sp>
        <p:nvSpPr>
          <p:cNvPr id="16" name="矩形 15"/>
          <p:cNvSpPr/>
          <p:nvPr/>
        </p:nvSpPr>
        <p:spPr>
          <a:xfrm>
            <a:off x="322206" y="3029764"/>
            <a:ext cx="4784660" cy="352725"/>
          </a:xfrm>
          <a:prstGeom prst="rect">
            <a:avLst/>
          </a:prstGeom>
        </p:spPr>
        <p:txBody>
          <a:bodyPr wrap="square">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latin typeface="微软雅黑" pitchFamily="34" charset="-122"/>
                <a:ea typeface="微软雅黑" pitchFamily="34" charset="-122"/>
                <a:cs typeface="msgothic"/>
              </a:rPr>
              <a:t>第一步： 计算引用的运行时地址</a:t>
            </a:r>
            <a:endParaRPr lang="en-GB" altLang="zh-CN" b="1" dirty="0">
              <a:latin typeface="微软雅黑" pitchFamily="34" charset="-122"/>
              <a:ea typeface="微软雅黑" pitchFamily="34" charset="-122"/>
              <a:cs typeface="msgothic"/>
            </a:endParaRPr>
          </a:p>
        </p:txBody>
      </p:sp>
      <p:sp>
        <p:nvSpPr>
          <p:cNvPr id="19" name="矩形 18"/>
          <p:cNvSpPr/>
          <p:nvPr/>
        </p:nvSpPr>
        <p:spPr>
          <a:xfrm>
            <a:off x="353307" y="3387991"/>
            <a:ext cx="8556171" cy="646331"/>
          </a:xfrm>
          <a:prstGeom prst="rect">
            <a:avLst/>
          </a:prstGeom>
        </p:spPr>
        <p:txBody>
          <a:bodyPr wrap="square">
            <a:spAutoFit/>
          </a:bodyPr>
          <a:lstStyle/>
          <a:p>
            <a:r>
              <a:rPr lang="en-US" altLang="en-US" b="1" dirty="0" err="1">
                <a:solidFill>
                  <a:srgbClr val="0A6A0A"/>
                </a:solidFill>
                <a:latin typeface="微软雅黑" pitchFamily="34" charset="-122"/>
                <a:ea typeface="微软雅黑" pitchFamily="34" charset="-122"/>
              </a:rPr>
              <a:t>refaddr</a:t>
            </a:r>
            <a:r>
              <a:rPr lang="en-US" altLang="en-US" b="1" dirty="0">
                <a:solidFill>
                  <a:srgbClr val="0A6A0A"/>
                </a:solidFill>
                <a:latin typeface="微软雅黑" pitchFamily="34" charset="-122"/>
                <a:ea typeface="微软雅黑" pitchFamily="34" charset="-122"/>
              </a:rPr>
              <a:t> = ADDR(s) + r. offset </a:t>
            </a:r>
            <a:r>
              <a:rPr lang="en-US" altLang="zh-CN" b="1" dirty="0">
                <a:solidFill>
                  <a:srgbClr val="0A6A0A"/>
                </a:solidFill>
                <a:latin typeface="微软雅黑" pitchFamily="34" charset="-122"/>
                <a:ea typeface="微软雅黑" pitchFamily="34" charset="-122"/>
              </a:rPr>
              <a:t>= 0x80483b4 + 0x7</a:t>
            </a:r>
          </a:p>
          <a:p>
            <a:r>
              <a:rPr lang="en-US" altLang="zh-CN" b="1" dirty="0">
                <a:solidFill>
                  <a:srgbClr val="0A6A0A"/>
                </a:solidFill>
                <a:latin typeface="微软雅黑" pitchFamily="34" charset="-122"/>
                <a:ea typeface="微软雅黑" pitchFamily="34" charset="-122"/>
              </a:rPr>
              <a:t>                                                  = 0x80483bb</a:t>
            </a:r>
            <a:endParaRPr lang="zh-CN" altLang="en-US" dirty="0"/>
          </a:p>
        </p:txBody>
      </p:sp>
      <p:sp>
        <p:nvSpPr>
          <p:cNvPr id="20" name="矩形 19"/>
          <p:cNvSpPr/>
          <p:nvPr/>
        </p:nvSpPr>
        <p:spPr>
          <a:xfrm>
            <a:off x="6433452" y="3013879"/>
            <a:ext cx="2551596" cy="873509"/>
          </a:xfrm>
          <a:prstGeom prst="rect">
            <a:avLst/>
          </a:prstGeom>
        </p:spPr>
        <p:txBody>
          <a:bodyPr wrap="none">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err="1">
                <a:latin typeface="微软雅黑" pitchFamily="34" charset="-122"/>
                <a:ea typeface="微软雅黑" pitchFamily="34" charset="-122"/>
                <a:cs typeface="msgothic"/>
              </a:rPr>
              <a:t>r.offset</a:t>
            </a:r>
            <a:r>
              <a:rPr lang="en-GB" altLang="zh-CN" b="1" dirty="0">
                <a:latin typeface="微软雅黑" pitchFamily="34" charset="-122"/>
                <a:ea typeface="微软雅黑" pitchFamily="34" charset="-122"/>
                <a:cs typeface="msgothic"/>
              </a:rPr>
              <a:t> = 0x7</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err="1">
                <a:latin typeface="微软雅黑" pitchFamily="34" charset="-122"/>
                <a:ea typeface="微软雅黑" pitchFamily="34" charset="-122"/>
                <a:cs typeface="msgothic"/>
              </a:rPr>
              <a:t>r.symbol</a:t>
            </a:r>
            <a:r>
              <a:rPr lang="en-GB" altLang="zh-CN" b="1" dirty="0">
                <a:latin typeface="微软雅黑" pitchFamily="34" charset="-122"/>
                <a:ea typeface="微软雅黑" pitchFamily="34" charset="-122"/>
                <a:cs typeface="msgothic"/>
              </a:rPr>
              <a:t> = swap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err="1">
                <a:latin typeface="微软雅黑" pitchFamily="34" charset="-122"/>
                <a:ea typeface="微软雅黑" pitchFamily="34" charset="-122"/>
                <a:cs typeface="msgothic"/>
              </a:rPr>
              <a:t>r.type</a:t>
            </a:r>
            <a:r>
              <a:rPr lang="en-GB" altLang="zh-CN" b="1" dirty="0">
                <a:latin typeface="微软雅黑" pitchFamily="34" charset="-122"/>
                <a:ea typeface="微软雅黑" pitchFamily="34" charset="-122"/>
                <a:cs typeface="msgothic"/>
              </a:rPr>
              <a:t> = R_386_PC32</a:t>
            </a:r>
          </a:p>
        </p:txBody>
      </p:sp>
      <p:sp>
        <p:nvSpPr>
          <p:cNvPr id="21" name="矩形 20"/>
          <p:cNvSpPr/>
          <p:nvPr/>
        </p:nvSpPr>
        <p:spPr>
          <a:xfrm>
            <a:off x="344307" y="4101875"/>
            <a:ext cx="4784660" cy="352725"/>
          </a:xfrm>
          <a:prstGeom prst="rect">
            <a:avLst/>
          </a:prstGeom>
        </p:spPr>
        <p:txBody>
          <a:bodyPr wrap="square">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latin typeface="微软雅黑" pitchFamily="34" charset="-122"/>
                <a:ea typeface="微软雅黑" pitchFamily="34" charset="-122"/>
                <a:cs typeface="msgothic"/>
              </a:rPr>
              <a:t>第二步： 计算重定位地址</a:t>
            </a:r>
            <a:endParaRPr lang="en-GB" altLang="zh-CN" b="1" dirty="0">
              <a:latin typeface="微软雅黑" pitchFamily="34" charset="-122"/>
              <a:ea typeface="微软雅黑" pitchFamily="34" charset="-122"/>
              <a:cs typeface="msgothic"/>
            </a:endParaRPr>
          </a:p>
        </p:txBody>
      </p:sp>
      <p:sp>
        <p:nvSpPr>
          <p:cNvPr id="22" name="矩形 21"/>
          <p:cNvSpPr/>
          <p:nvPr/>
        </p:nvSpPr>
        <p:spPr>
          <a:xfrm>
            <a:off x="151233" y="4445269"/>
            <a:ext cx="5769528" cy="613117"/>
          </a:xfrm>
          <a:prstGeom prst="rect">
            <a:avLst/>
          </a:prstGeom>
        </p:spPr>
        <p:txBody>
          <a:bodyPr wrap="none">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itchFamily="34" charset="-122"/>
                <a:ea typeface="微软雅黑" pitchFamily="34" charset="-122"/>
                <a:cs typeface="msgothic"/>
              </a:rPr>
              <a:t>1</a:t>
            </a:r>
            <a:r>
              <a:rPr lang="zh-CN" altLang="en-US" b="1" dirty="0">
                <a:latin typeface="微软雅黑" pitchFamily="34" charset="-122"/>
                <a:ea typeface="微软雅黑" pitchFamily="34" charset="-122"/>
                <a:cs typeface="msgothic"/>
              </a:rPr>
              <a:t>个字节的操作码： </a:t>
            </a:r>
            <a:r>
              <a:rPr lang="en-US" altLang="zh-CN" b="1" dirty="0">
                <a:latin typeface="微软雅黑" pitchFamily="34" charset="-122"/>
                <a:ea typeface="微软雅黑" pitchFamily="34" charset="-122"/>
                <a:cs typeface="msgothic"/>
              </a:rPr>
              <a:t>0xe8</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dirty="0">
                <a:latin typeface="微软雅黑" pitchFamily="34" charset="-122"/>
                <a:ea typeface="微软雅黑" pitchFamily="34" charset="-122"/>
                <a:cs typeface="msgothic"/>
              </a:rPr>
              <a:t>32</a:t>
            </a:r>
            <a:r>
              <a:rPr lang="zh-CN" altLang="en-US" b="1" dirty="0">
                <a:latin typeface="微软雅黑" pitchFamily="34" charset="-122"/>
                <a:ea typeface="微软雅黑" pitchFamily="34" charset="-122"/>
                <a:cs typeface="msgothic"/>
              </a:rPr>
              <a:t>位引用： </a:t>
            </a:r>
            <a:r>
              <a:rPr lang="en-US" altLang="zh-CN" b="1" dirty="0">
                <a:latin typeface="微软雅黑" pitchFamily="34" charset="-122"/>
                <a:ea typeface="微软雅黑" pitchFamily="34" charset="-122"/>
                <a:cs typeface="msgothic"/>
              </a:rPr>
              <a:t>0xff </a:t>
            </a:r>
            <a:r>
              <a:rPr lang="en-US" altLang="zh-CN" b="1" dirty="0" err="1">
                <a:latin typeface="微软雅黑" pitchFamily="34" charset="-122"/>
                <a:ea typeface="微软雅黑" pitchFamily="34" charset="-122"/>
                <a:cs typeface="msgothic"/>
              </a:rPr>
              <a:t>ff</a:t>
            </a:r>
            <a:r>
              <a:rPr lang="en-US" altLang="zh-CN" b="1" dirty="0">
                <a:latin typeface="微软雅黑" pitchFamily="34" charset="-122"/>
                <a:ea typeface="微软雅黑" pitchFamily="34" charset="-122"/>
                <a:cs typeface="msgothic"/>
              </a:rPr>
              <a:t> </a:t>
            </a:r>
            <a:r>
              <a:rPr lang="en-US" altLang="zh-CN" b="1" dirty="0" err="1">
                <a:latin typeface="微软雅黑" pitchFamily="34" charset="-122"/>
                <a:ea typeface="微软雅黑" pitchFamily="34" charset="-122"/>
                <a:cs typeface="msgothic"/>
              </a:rPr>
              <a:t>ff</a:t>
            </a:r>
            <a:r>
              <a:rPr lang="en-US" altLang="zh-CN" b="1" dirty="0">
                <a:latin typeface="微软雅黑" pitchFamily="34" charset="-122"/>
                <a:ea typeface="微软雅黑" pitchFamily="34" charset="-122"/>
                <a:cs typeface="msgothic"/>
              </a:rPr>
              <a:t> fc </a:t>
            </a:r>
            <a:r>
              <a:rPr lang="zh-CN" altLang="en-US" b="1" dirty="0">
                <a:latin typeface="微软雅黑" pitchFamily="34" charset="-122"/>
                <a:ea typeface="微软雅黑" pitchFamily="34" charset="-122"/>
                <a:cs typeface="msgothic"/>
              </a:rPr>
              <a:t>（小端法）</a:t>
            </a:r>
            <a:r>
              <a:rPr lang="en-US" altLang="zh-CN" b="1" dirty="0">
                <a:latin typeface="微软雅黑" pitchFamily="34" charset="-122"/>
                <a:ea typeface="微软雅黑" pitchFamily="34" charset="-122"/>
                <a:cs typeface="msgothic"/>
              </a:rPr>
              <a:t> </a:t>
            </a:r>
            <a:r>
              <a:rPr lang="en-US" altLang="zh-CN" b="1" dirty="0">
                <a:latin typeface="微软雅黑" pitchFamily="34" charset="-122"/>
                <a:ea typeface="微软雅黑" pitchFamily="34" charset="-122"/>
                <a:cs typeface="msgothic"/>
                <a:sym typeface="Wingdings" panose="05000000000000000000" pitchFamily="2" charset="2"/>
              </a:rPr>
              <a:t> -4 </a:t>
            </a:r>
            <a:r>
              <a:rPr lang="zh-CN" altLang="en-US" b="1" dirty="0">
                <a:latin typeface="微软雅黑" pitchFamily="34" charset="-122"/>
                <a:ea typeface="微软雅黑" pitchFamily="34" charset="-122"/>
                <a:cs typeface="msgothic"/>
                <a:sym typeface="Wingdings" panose="05000000000000000000" pitchFamily="2" charset="2"/>
              </a:rPr>
              <a:t>（十进制）</a:t>
            </a:r>
            <a:endParaRPr lang="en-GB" altLang="zh-CN" b="1" dirty="0">
              <a:latin typeface="微软雅黑" pitchFamily="34" charset="-122"/>
              <a:ea typeface="微软雅黑" pitchFamily="34" charset="-122"/>
              <a:cs typeface="msgothic"/>
            </a:endParaRPr>
          </a:p>
        </p:txBody>
      </p:sp>
      <p:sp>
        <p:nvSpPr>
          <p:cNvPr id="3" name="矩形 2"/>
          <p:cNvSpPr/>
          <p:nvPr/>
        </p:nvSpPr>
        <p:spPr>
          <a:xfrm>
            <a:off x="6173422" y="4595154"/>
            <a:ext cx="1526828" cy="369332"/>
          </a:xfrm>
          <a:prstGeom prst="rect">
            <a:avLst/>
          </a:prstGeom>
        </p:spPr>
        <p:txBody>
          <a:bodyPr wrap="none">
            <a:spAutoFit/>
          </a:bodyPr>
          <a:lstStyle/>
          <a:p>
            <a:r>
              <a:rPr lang="en-US" altLang="en-US" b="1" dirty="0">
                <a:solidFill>
                  <a:srgbClr val="0A6A0A"/>
                </a:solidFill>
                <a:latin typeface="微软雅黑" pitchFamily="34" charset="-122"/>
                <a:ea typeface="微软雅黑" pitchFamily="34" charset="-122"/>
              </a:rPr>
              <a:t>*</a:t>
            </a:r>
            <a:r>
              <a:rPr lang="en-US" altLang="en-US" b="1" dirty="0" err="1">
                <a:solidFill>
                  <a:srgbClr val="0A6A0A"/>
                </a:solidFill>
                <a:latin typeface="微软雅黑" pitchFamily="34" charset="-122"/>
                <a:ea typeface="微软雅黑" pitchFamily="34" charset="-122"/>
              </a:rPr>
              <a:t>refptr</a:t>
            </a:r>
            <a:r>
              <a:rPr lang="en-US" altLang="en-US" b="1" dirty="0">
                <a:solidFill>
                  <a:srgbClr val="0A6A0A"/>
                </a:solidFill>
                <a:latin typeface="微软雅黑" pitchFamily="34" charset="-122"/>
                <a:ea typeface="微软雅黑" pitchFamily="34" charset="-122"/>
              </a:rPr>
              <a:t> = -4</a:t>
            </a:r>
            <a:endParaRPr lang="zh-CN" altLang="en-US" dirty="0"/>
          </a:p>
        </p:txBody>
      </p:sp>
      <p:sp>
        <p:nvSpPr>
          <p:cNvPr id="24" name="矩形 23"/>
          <p:cNvSpPr/>
          <p:nvPr/>
        </p:nvSpPr>
        <p:spPr>
          <a:xfrm>
            <a:off x="344307" y="5022511"/>
            <a:ext cx="8556171" cy="923330"/>
          </a:xfrm>
          <a:prstGeom prst="rect">
            <a:avLst/>
          </a:prstGeom>
        </p:spPr>
        <p:txBody>
          <a:bodyPr wrap="square">
            <a:spAutoFit/>
          </a:bodyPr>
          <a:lstStyle/>
          <a:p>
            <a:r>
              <a:rPr lang="en-US" altLang="en-US" b="1" dirty="0">
                <a:solidFill>
                  <a:srgbClr val="0A6A0A"/>
                </a:solidFill>
                <a:latin typeface="微软雅黑" pitchFamily="34" charset="-122"/>
                <a:ea typeface="微软雅黑" pitchFamily="34" charset="-122"/>
              </a:rPr>
              <a:t>*</a:t>
            </a:r>
            <a:r>
              <a:rPr lang="en-US" altLang="en-US" b="1" dirty="0" err="1">
                <a:solidFill>
                  <a:srgbClr val="0A6A0A"/>
                </a:solidFill>
                <a:latin typeface="微软雅黑" pitchFamily="34" charset="-122"/>
                <a:ea typeface="微软雅黑" pitchFamily="34" charset="-122"/>
              </a:rPr>
              <a:t>refptr</a:t>
            </a:r>
            <a:r>
              <a:rPr lang="en-US" altLang="en-US" b="1" dirty="0">
                <a:solidFill>
                  <a:srgbClr val="0A6A0A"/>
                </a:solidFill>
                <a:latin typeface="微软雅黑" pitchFamily="34" charset="-122"/>
                <a:ea typeface="微软雅黑" pitchFamily="34" charset="-122"/>
              </a:rPr>
              <a:t> = (unsigned) (ADDR(</a:t>
            </a:r>
            <a:r>
              <a:rPr lang="en-US" altLang="en-US" b="1" dirty="0" err="1">
                <a:solidFill>
                  <a:srgbClr val="0A6A0A"/>
                </a:solidFill>
                <a:latin typeface="微软雅黑" pitchFamily="34" charset="-122"/>
                <a:ea typeface="微软雅黑" pitchFamily="34" charset="-122"/>
              </a:rPr>
              <a:t>r.symbol</a:t>
            </a:r>
            <a:r>
              <a:rPr lang="en-US" altLang="en-US" b="1" dirty="0">
                <a:solidFill>
                  <a:srgbClr val="0A6A0A"/>
                </a:solidFill>
                <a:latin typeface="微软雅黑" pitchFamily="34" charset="-122"/>
                <a:ea typeface="微软雅黑" pitchFamily="34" charset="-122"/>
              </a:rPr>
              <a:t>) + *</a:t>
            </a:r>
            <a:r>
              <a:rPr lang="en-US" altLang="en-US" b="1" dirty="0" err="1">
                <a:solidFill>
                  <a:srgbClr val="0A6A0A"/>
                </a:solidFill>
                <a:latin typeface="微软雅黑" pitchFamily="34" charset="-122"/>
                <a:ea typeface="微软雅黑" pitchFamily="34" charset="-122"/>
              </a:rPr>
              <a:t>refptr</a:t>
            </a:r>
            <a:r>
              <a:rPr lang="en-US" altLang="en-US" b="1" dirty="0">
                <a:solidFill>
                  <a:srgbClr val="0A6A0A"/>
                </a:solidFill>
                <a:latin typeface="微软雅黑" pitchFamily="34" charset="-122"/>
                <a:ea typeface="微软雅黑" pitchFamily="34" charset="-122"/>
              </a:rPr>
              <a:t>  - </a:t>
            </a:r>
            <a:r>
              <a:rPr lang="en-US" altLang="en-US" b="1" dirty="0" err="1">
                <a:solidFill>
                  <a:srgbClr val="0A6A0A"/>
                </a:solidFill>
                <a:latin typeface="微软雅黑" pitchFamily="34" charset="-122"/>
                <a:ea typeface="微软雅黑" pitchFamily="34" charset="-122"/>
              </a:rPr>
              <a:t>refaddr</a:t>
            </a:r>
            <a:r>
              <a:rPr lang="en-US" altLang="en-US" b="1" dirty="0">
                <a:solidFill>
                  <a:srgbClr val="0A6A0A"/>
                </a:solidFill>
                <a:latin typeface="微软雅黑" pitchFamily="34" charset="-122"/>
                <a:ea typeface="微软雅黑" pitchFamily="34" charset="-122"/>
              </a:rPr>
              <a:t>) </a:t>
            </a:r>
          </a:p>
          <a:p>
            <a:r>
              <a:rPr lang="en-US" altLang="zh-CN" b="1" dirty="0">
                <a:solidFill>
                  <a:srgbClr val="0A6A0A"/>
                </a:solidFill>
                <a:latin typeface="微软雅黑" pitchFamily="34" charset="-122"/>
                <a:ea typeface="微软雅黑" pitchFamily="34" charset="-122"/>
              </a:rPr>
              <a:t>             = </a:t>
            </a:r>
            <a:r>
              <a:rPr lang="en-US" altLang="en-US" b="1" dirty="0">
                <a:solidFill>
                  <a:srgbClr val="0A6A0A"/>
                </a:solidFill>
                <a:latin typeface="微软雅黑" pitchFamily="34" charset="-122"/>
                <a:ea typeface="微软雅黑" pitchFamily="34" charset="-122"/>
              </a:rPr>
              <a:t>(unsigned)  (</a:t>
            </a:r>
            <a:r>
              <a:rPr lang="en-US" altLang="zh-CN" b="1" dirty="0">
                <a:solidFill>
                  <a:srgbClr val="0A6A0A"/>
                </a:solidFill>
                <a:latin typeface="微软雅黑" pitchFamily="34" charset="-122"/>
                <a:ea typeface="微软雅黑" pitchFamily="34" charset="-122"/>
              </a:rPr>
              <a:t>0x80483c8 +  (-4)  - 0x80483bb) </a:t>
            </a:r>
          </a:p>
          <a:p>
            <a:r>
              <a:rPr lang="en-US" altLang="zh-CN" b="1" dirty="0">
                <a:solidFill>
                  <a:srgbClr val="0A6A0A"/>
                </a:solidFill>
                <a:latin typeface="微软雅黑" pitchFamily="34" charset="-122"/>
                <a:ea typeface="微软雅黑" pitchFamily="34" charset="-122"/>
              </a:rPr>
              <a:t>             =</a:t>
            </a:r>
            <a:r>
              <a:rPr lang="en-US" altLang="en-US" b="1" dirty="0">
                <a:solidFill>
                  <a:srgbClr val="0A6A0A"/>
                </a:solidFill>
                <a:latin typeface="微软雅黑" pitchFamily="34" charset="-122"/>
                <a:ea typeface="微软雅黑" pitchFamily="34" charset="-122"/>
              </a:rPr>
              <a:t> (unsigned)  (0x9)</a:t>
            </a:r>
            <a:endParaRPr lang="zh-CN" altLang="en-US" dirty="0"/>
          </a:p>
        </p:txBody>
      </p:sp>
      <p:sp>
        <p:nvSpPr>
          <p:cNvPr id="26" name="Text Box 3"/>
          <p:cNvSpPr txBox="1">
            <a:spLocks noChangeArrowheads="1"/>
          </p:cNvSpPr>
          <p:nvPr/>
        </p:nvSpPr>
        <p:spPr bwMode="auto">
          <a:xfrm>
            <a:off x="93306" y="6249131"/>
            <a:ext cx="9050693" cy="354906"/>
          </a:xfrm>
          <a:prstGeom prst="rect">
            <a:avLst/>
          </a:prstGeom>
          <a:solidFill>
            <a:schemeClr val="bg1">
              <a:lumMod val="95000"/>
            </a:schemeClr>
          </a:solidFill>
          <a:ln w="3240">
            <a:solidFill>
              <a:schemeClr val="tx1"/>
            </a:solidFill>
            <a:miter lim="800000"/>
            <a:headEnd/>
            <a:tailEnd/>
          </a:ln>
          <a:effectLst/>
        </p:spPr>
        <p:txBody>
          <a:bodyPr wrap="squar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dirty="0">
                <a:latin typeface="微软雅黑" pitchFamily="34" charset="-122"/>
                <a:ea typeface="微软雅黑" pitchFamily="34" charset="-122"/>
                <a:cs typeface="msgothic"/>
              </a:rPr>
              <a:t>Call</a:t>
            </a:r>
            <a:r>
              <a:rPr lang="zh-CN" altLang="en-US" b="1" dirty="0">
                <a:latin typeface="微软雅黑" pitchFamily="34" charset="-122"/>
                <a:ea typeface="微软雅黑" pitchFamily="34" charset="-122"/>
                <a:cs typeface="msgothic"/>
              </a:rPr>
              <a:t>指令的重定位形式      </a:t>
            </a:r>
            <a:r>
              <a:rPr lang="en-US" altLang="zh-CN" b="1" dirty="0">
                <a:latin typeface="微软雅黑" pitchFamily="34" charset="-122"/>
                <a:ea typeface="微软雅黑" pitchFamily="34" charset="-122"/>
                <a:cs typeface="msgothic"/>
              </a:rPr>
              <a:t>80483ba: e8 09 00 00 00    call 80483c8 &lt;swap&gt;</a:t>
            </a:r>
            <a:endParaRPr lang="en-GB" altLang="zh-CN" b="1" dirty="0">
              <a:latin typeface="微软雅黑" pitchFamily="34" charset="-122"/>
              <a:ea typeface="微软雅黑" pitchFamily="34" charset="-122"/>
              <a:cs typeface="msgothic"/>
            </a:endParaRPr>
          </a:p>
        </p:txBody>
      </p:sp>
    </p:spTree>
    <p:extLst>
      <p:ext uri="{BB962C8B-B14F-4D97-AF65-F5344CB8AC3E}">
        <p14:creationId xmlns:p14="http://schemas.microsoft.com/office/powerpoint/2010/main" val="540223348"/>
      </p:ext>
    </p:extLst>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1" name="Rectangle 1"/>
          <p:cNvSpPr>
            <a:spLocks noGrp="1" noChangeArrowheads="1"/>
          </p:cNvSpPr>
          <p:nvPr>
            <p:ph type="title" idx="4294967295"/>
          </p:nvPr>
        </p:nvSpPr>
        <p:spPr>
          <a:xfrm>
            <a:off x="427038" y="0"/>
            <a:ext cx="8716962" cy="782638"/>
          </a:xfrm>
        </p:spPr>
        <p:txBody>
          <a:bodyPr/>
          <a:lstStyle/>
          <a:p>
            <a:pPr marL="119063" indent="-119063">
              <a:lnSpc>
                <a:spcPct val="8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dirty="0"/>
              <a:t>PC</a:t>
            </a:r>
            <a:r>
              <a:rPr lang="zh-CN" altLang="en-US" dirty="0"/>
              <a:t>相对引用重定位算法</a:t>
            </a:r>
            <a:endParaRPr lang="en-GB" altLang="zh-CN" dirty="0"/>
          </a:p>
        </p:txBody>
      </p:sp>
      <p:sp>
        <p:nvSpPr>
          <p:cNvPr id="2" name="矩形 1"/>
          <p:cNvSpPr/>
          <p:nvPr/>
        </p:nvSpPr>
        <p:spPr>
          <a:xfrm>
            <a:off x="270587" y="941133"/>
            <a:ext cx="8556171" cy="923330"/>
          </a:xfrm>
          <a:prstGeom prst="rect">
            <a:avLst/>
          </a:prstGeom>
        </p:spPr>
        <p:txBody>
          <a:bodyPr wrap="square">
            <a:spAutoFit/>
          </a:bodyPr>
          <a:lstStyle/>
          <a:p>
            <a:r>
              <a:rPr lang="en-US" altLang="en-US" b="1" dirty="0" err="1">
                <a:solidFill>
                  <a:srgbClr val="0A6A0A"/>
                </a:solidFill>
                <a:latin typeface="微软雅黑" pitchFamily="34" charset="-122"/>
                <a:ea typeface="微软雅黑" pitchFamily="34" charset="-122"/>
              </a:rPr>
              <a:t>refaddr</a:t>
            </a:r>
            <a:r>
              <a:rPr lang="en-US" altLang="en-US" b="1" dirty="0">
                <a:solidFill>
                  <a:srgbClr val="0A6A0A"/>
                </a:solidFill>
                <a:latin typeface="微软雅黑" pitchFamily="34" charset="-122"/>
                <a:ea typeface="微软雅黑" pitchFamily="34" charset="-122"/>
              </a:rPr>
              <a:t> = ADDR(s) + r. offset;           //ref’s run-time address</a:t>
            </a:r>
          </a:p>
          <a:p>
            <a:endParaRPr lang="en-US" altLang="en-US" b="1" dirty="0">
              <a:solidFill>
                <a:srgbClr val="0A6A0A"/>
              </a:solidFill>
              <a:latin typeface="微软雅黑" pitchFamily="34" charset="-122"/>
              <a:ea typeface="微软雅黑" pitchFamily="34" charset="-122"/>
            </a:endParaRPr>
          </a:p>
          <a:p>
            <a:r>
              <a:rPr lang="en-US" altLang="en-US" b="1" dirty="0">
                <a:solidFill>
                  <a:srgbClr val="0A6A0A"/>
                </a:solidFill>
                <a:latin typeface="微软雅黑" pitchFamily="34" charset="-122"/>
                <a:ea typeface="微软雅黑" pitchFamily="34" charset="-122"/>
              </a:rPr>
              <a:t>*</a:t>
            </a:r>
            <a:r>
              <a:rPr lang="en-US" altLang="en-US" b="1" dirty="0" err="1">
                <a:solidFill>
                  <a:srgbClr val="0A6A0A"/>
                </a:solidFill>
                <a:latin typeface="微软雅黑" pitchFamily="34" charset="-122"/>
                <a:ea typeface="微软雅黑" pitchFamily="34" charset="-122"/>
              </a:rPr>
              <a:t>refptr</a:t>
            </a:r>
            <a:r>
              <a:rPr lang="en-US" altLang="en-US" b="1" dirty="0">
                <a:solidFill>
                  <a:srgbClr val="0A6A0A"/>
                </a:solidFill>
                <a:latin typeface="微软雅黑" pitchFamily="34" charset="-122"/>
                <a:ea typeface="微软雅黑" pitchFamily="34" charset="-122"/>
              </a:rPr>
              <a:t> = (unsigned) (ADDR(</a:t>
            </a:r>
            <a:r>
              <a:rPr lang="en-US" altLang="en-US" b="1" dirty="0" err="1">
                <a:solidFill>
                  <a:srgbClr val="0A6A0A"/>
                </a:solidFill>
                <a:latin typeface="微软雅黑" pitchFamily="34" charset="-122"/>
                <a:ea typeface="微软雅黑" pitchFamily="34" charset="-122"/>
              </a:rPr>
              <a:t>r.symbol</a:t>
            </a:r>
            <a:r>
              <a:rPr lang="en-US" altLang="en-US" b="1" dirty="0">
                <a:solidFill>
                  <a:srgbClr val="0A6A0A"/>
                </a:solidFill>
                <a:latin typeface="微软雅黑" pitchFamily="34" charset="-122"/>
                <a:ea typeface="微软雅黑" pitchFamily="34" charset="-122"/>
              </a:rPr>
              <a:t>) + *</a:t>
            </a:r>
            <a:r>
              <a:rPr lang="en-US" altLang="en-US" b="1" dirty="0" err="1">
                <a:solidFill>
                  <a:srgbClr val="0A6A0A"/>
                </a:solidFill>
                <a:latin typeface="微软雅黑" pitchFamily="34" charset="-122"/>
                <a:ea typeface="微软雅黑" pitchFamily="34" charset="-122"/>
              </a:rPr>
              <a:t>refptr</a:t>
            </a:r>
            <a:r>
              <a:rPr lang="en-US" altLang="en-US" b="1" dirty="0">
                <a:solidFill>
                  <a:srgbClr val="0A6A0A"/>
                </a:solidFill>
                <a:latin typeface="微软雅黑" pitchFamily="34" charset="-122"/>
                <a:ea typeface="微软雅黑" pitchFamily="34" charset="-122"/>
              </a:rPr>
              <a:t> </a:t>
            </a:r>
            <a:r>
              <a:rPr lang="zh-CN" altLang="en-US" b="1" dirty="0">
                <a:latin typeface="微软雅黑" pitchFamily="34" charset="-122"/>
                <a:ea typeface="微软雅黑" pitchFamily="34" charset="-122"/>
              </a:rPr>
              <a:t>当前值</a:t>
            </a:r>
            <a:r>
              <a:rPr lang="en-US" altLang="en-US" b="1" dirty="0">
                <a:solidFill>
                  <a:srgbClr val="0A6A0A"/>
                </a:solidFill>
                <a:latin typeface="微软雅黑" pitchFamily="34" charset="-122"/>
                <a:ea typeface="微软雅黑" pitchFamily="34" charset="-122"/>
              </a:rPr>
              <a:t>  - </a:t>
            </a:r>
            <a:r>
              <a:rPr lang="en-US" altLang="en-US" b="1" dirty="0" err="1">
                <a:solidFill>
                  <a:srgbClr val="0A6A0A"/>
                </a:solidFill>
                <a:latin typeface="微软雅黑" pitchFamily="34" charset="-122"/>
                <a:ea typeface="微软雅黑" pitchFamily="34" charset="-122"/>
              </a:rPr>
              <a:t>refaddr</a:t>
            </a:r>
            <a:r>
              <a:rPr lang="en-US" altLang="en-US" b="1" dirty="0">
                <a:solidFill>
                  <a:srgbClr val="0A6A0A"/>
                </a:solidFill>
                <a:latin typeface="微软雅黑" pitchFamily="34" charset="-122"/>
                <a:ea typeface="微软雅黑" pitchFamily="34" charset="-122"/>
              </a:rPr>
              <a:t>) </a:t>
            </a:r>
            <a:endParaRPr lang="zh-CN" altLang="en-US" dirty="0"/>
          </a:p>
        </p:txBody>
      </p:sp>
      <p:sp>
        <p:nvSpPr>
          <p:cNvPr id="4" name="矩形 3"/>
          <p:cNvSpPr/>
          <p:nvPr/>
        </p:nvSpPr>
        <p:spPr>
          <a:xfrm>
            <a:off x="1489821" y="1994032"/>
            <a:ext cx="3058851" cy="369332"/>
          </a:xfrm>
          <a:prstGeom prst="rect">
            <a:avLst/>
          </a:prstGeom>
        </p:spPr>
        <p:txBody>
          <a:bodyPr wrap="none">
            <a:spAutoFit/>
          </a:bodyPr>
          <a:lstStyle/>
          <a:p>
            <a:r>
              <a:rPr lang="zh-CN" altLang="en-US" b="1" dirty="0">
                <a:solidFill>
                  <a:srgbClr val="FF0000"/>
                </a:solidFill>
                <a:latin typeface="微软雅黑" pitchFamily="34" charset="-122"/>
                <a:ea typeface="微软雅黑" pitchFamily="34" charset="-122"/>
              </a:rPr>
              <a:t>重定位值</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转移目标地址</a:t>
            </a:r>
            <a:r>
              <a:rPr lang="en-US" altLang="zh-CN" b="1" dirty="0">
                <a:latin typeface="微软雅黑" pitchFamily="34" charset="-122"/>
                <a:ea typeface="微软雅黑" pitchFamily="34" charset="-122"/>
              </a:rPr>
              <a:t>-PC</a:t>
            </a:r>
            <a:endParaRPr lang="zh-CN" altLang="en-US" b="1" dirty="0"/>
          </a:p>
        </p:txBody>
      </p:sp>
      <p:sp>
        <p:nvSpPr>
          <p:cNvPr id="27" name="Text Box 3"/>
          <p:cNvSpPr txBox="1">
            <a:spLocks noChangeArrowheads="1"/>
          </p:cNvSpPr>
          <p:nvPr/>
        </p:nvSpPr>
        <p:spPr bwMode="auto">
          <a:xfrm>
            <a:off x="93307" y="2563540"/>
            <a:ext cx="9050693" cy="354906"/>
          </a:xfrm>
          <a:prstGeom prst="rect">
            <a:avLst/>
          </a:prstGeom>
          <a:solidFill>
            <a:schemeClr val="bg1">
              <a:lumMod val="95000"/>
            </a:schemeClr>
          </a:solidFill>
          <a:ln w="3240">
            <a:solidFill>
              <a:schemeClr val="tx1"/>
            </a:solidFill>
            <a:miter lim="800000"/>
            <a:headEnd/>
            <a:tailEnd/>
          </a:ln>
          <a:effectLst/>
        </p:spPr>
        <p:txBody>
          <a:bodyPr wrap="squar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dirty="0">
                <a:latin typeface="微软雅黑" pitchFamily="34" charset="-122"/>
                <a:ea typeface="微软雅黑" pitchFamily="34" charset="-122"/>
                <a:cs typeface="msgothic"/>
              </a:rPr>
              <a:t>Call</a:t>
            </a:r>
            <a:r>
              <a:rPr lang="zh-CN" altLang="en-US" b="1" dirty="0">
                <a:latin typeface="微软雅黑" pitchFamily="34" charset="-122"/>
                <a:ea typeface="微软雅黑" pitchFamily="34" charset="-122"/>
                <a:cs typeface="msgothic"/>
              </a:rPr>
              <a:t>指令的重定位形式      </a:t>
            </a:r>
            <a:r>
              <a:rPr lang="en-US" altLang="zh-CN" b="1" dirty="0">
                <a:latin typeface="微软雅黑" pitchFamily="34" charset="-122"/>
                <a:ea typeface="微软雅黑" pitchFamily="34" charset="-122"/>
                <a:cs typeface="msgothic"/>
              </a:rPr>
              <a:t>80483ba: e8 09 00 00 00    call 80483c8 &lt;swap&gt;</a:t>
            </a:r>
            <a:endParaRPr lang="en-GB" altLang="zh-CN" b="1" dirty="0">
              <a:latin typeface="微软雅黑" pitchFamily="34" charset="-122"/>
              <a:ea typeface="微软雅黑" pitchFamily="34" charset="-122"/>
              <a:cs typeface="msgothic"/>
            </a:endParaRPr>
          </a:p>
        </p:txBody>
      </p:sp>
      <p:sp>
        <p:nvSpPr>
          <p:cNvPr id="6" name="矩形 5"/>
          <p:cNvSpPr/>
          <p:nvPr/>
        </p:nvSpPr>
        <p:spPr>
          <a:xfrm>
            <a:off x="675611" y="3186404"/>
            <a:ext cx="3915367" cy="352725"/>
          </a:xfrm>
          <a:prstGeom prst="rect">
            <a:avLst/>
          </a:prstGeom>
        </p:spPr>
        <p:txBody>
          <a:bodyPr wrap="none">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dirty="0">
                <a:latin typeface="微软雅黑" pitchFamily="34" charset="-122"/>
                <a:ea typeface="微软雅黑" pitchFamily="34" charset="-122"/>
                <a:cs typeface="msgothic"/>
              </a:rPr>
              <a:t>Call </a:t>
            </a:r>
            <a:r>
              <a:rPr lang="zh-CN" altLang="en-US" b="1" dirty="0">
                <a:latin typeface="微软雅黑" pitchFamily="34" charset="-122"/>
                <a:ea typeface="微软雅黑" pitchFamily="34" charset="-122"/>
                <a:cs typeface="msgothic"/>
              </a:rPr>
              <a:t>指令存放在地址    </a:t>
            </a:r>
            <a:r>
              <a:rPr lang="en-US" altLang="zh-CN" b="1" dirty="0">
                <a:latin typeface="微软雅黑" pitchFamily="34" charset="-122"/>
                <a:ea typeface="微软雅黑" pitchFamily="34" charset="-122"/>
                <a:cs typeface="msgothic"/>
              </a:rPr>
              <a:t>0x80483ba </a:t>
            </a:r>
            <a:endParaRPr lang="en-GB" altLang="zh-CN" b="1" dirty="0">
              <a:latin typeface="微软雅黑" pitchFamily="34" charset="-122"/>
              <a:ea typeface="微软雅黑" pitchFamily="34" charset="-122"/>
              <a:cs typeface="msgothic"/>
            </a:endParaRPr>
          </a:p>
        </p:txBody>
      </p:sp>
      <p:sp>
        <p:nvSpPr>
          <p:cNvPr id="29" name="矩形 28"/>
          <p:cNvSpPr/>
          <p:nvPr/>
        </p:nvSpPr>
        <p:spPr>
          <a:xfrm>
            <a:off x="703286" y="3688136"/>
            <a:ext cx="6773970" cy="613117"/>
          </a:xfrm>
          <a:prstGeom prst="rect">
            <a:avLst/>
          </a:prstGeom>
        </p:spPr>
        <p:txBody>
          <a:bodyPr wrap="none">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dirty="0">
                <a:latin typeface="微软雅黑" pitchFamily="34" charset="-122"/>
                <a:ea typeface="微软雅黑" pitchFamily="34" charset="-122"/>
                <a:cs typeface="msgothic"/>
              </a:rPr>
              <a:t>CPU</a:t>
            </a:r>
            <a:r>
              <a:rPr lang="zh-CN" altLang="en-US" b="1" dirty="0">
                <a:latin typeface="微软雅黑" pitchFamily="34" charset="-122"/>
                <a:ea typeface="微软雅黑" pitchFamily="34" charset="-122"/>
                <a:cs typeface="msgothic"/>
              </a:rPr>
              <a:t>执行</a:t>
            </a:r>
            <a:r>
              <a:rPr lang="en-US" altLang="zh-CN" b="1" dirty="0">
                <a:latin typeface="微软雅黑" pitchFamily="34" charset="-122"/>
                <a:ea typeface="微软雅黑" pitchFamily="34" charset="-122"/>
                <a:cs typeface="msgothic"/>
              </a:rPr>
              <a:t>call</a:t>
            </a:r>
            <a:r>
              <a:rPr lang="zh-CN" altLang="en-US" b="1" dirty="0">
                <a:latin typeface="微软雅黑" pitchFamily="34" charset="-122"/>
                <a:ea typeface="微软雅黑" pitchFamily="34" charset="-122"/>
                <a:cs typeface="msgothic"/>
              </a:rPr>
              <a:t>指令时，</a:t>
            </a:r>
            <a:r>
              <a:rPr lang="en-US" altLang="zh-CN" b="1" dirty="0">
                <a:latin typeface="微软雅黑" pitchFamily="34" charset="-122"/>
                <a:ea typeface="微软雅黑" pitchFamily="34" charset="-122"/>
                <a:cs typeface="msgothic"/>
              </a:rPr>
              <a:t>PC</a:t>
            </a:r>
            <a:r>
              <a:rPr lang="zh-CN" altLang="en-US" b="1" dirty="0">
                <a:latin typeface="微软雅黑" pitchFamily="34" charset="-122"/>
                <a:ea typeface="微软雅黑" pitchFamily="34" charset="-122"/>
                <a:cs typeface="msgothic"/>
              </a:rPr>
              <a:t>值为 </a:t>
            </a:r>
            <a:r>
              <a:rPr lang="en-US" altLang="zh-CN" b="1" dirty="0">
                <a:latin typeface="微软雅黑" pitchFamily="34" charset="-122"/>
                <a:ea typeface="微软雅黑" pitchFamily="34" charset="-122"/>
                <a:cs typeface="msgothic"/>
              </a:rPr>
              <a:t>0x80483bf</a:t>
            </a:r>
            <a:r>
              <a:rPr lang="zh-CN" altLang="en-US" b="1" dirty="0">
                <a:latin typeface="微软雅黑" pitchFamily="34" charset="-122"/>
                <a:ea typeface="微软雅黑" pitchFamily="34" charset="-122"/>
                <a:cs typeface="msgothic"/>
              </a:rPr>
              <a:t>   </a:t>
            </a:r>
            <a:r>
              <a:rPr lang="en-US" altLang="zh-CN" b="1" dirty="0">
                <a:latin typeface="微软雅黑" pitchFamily="34" charset="-122"/>
                <a:ea typeface="微软雅黑" pitchFamily="34" charset="-122"/>
                <a:cs typeface="msgothic"/>
              </a:rPr>
              <a:t>= 0x80483ba  + 4</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dirty="0">
                <a:latin typeface="微软雅黑" pitchFamily="34" charset="-122"/>
                <a:ea typeface="微软雅黑" pitchFamily="34" charset="-122"/>
                <a:cs typeface="msgothic"/>
              </a:rPr>
              <a:t>                                  </a:t>
            </a:r>
            <a:r>
              <a:rPr lang="zh-CN" altLang="en-US" b="1" dirty="0">
                <a:latin typeface="微软雅黑" pitchFamily="34" charset="-122"/>
                <a:ea typeface="微软雅黑" pitchFamily="34" charset="-122"/>
                <a:cs typeface="msgothic"/>
              </a:rPr>
              <a:t>紧随</a:t>
            </a:r>
            <a:r>
              <a:rPr lang="en-US" altLang="zh-CN" b="1" dirty="0">
                <a:latin typeface="微软雅黑" pitchFamily="34" charset="-122"/>
                <a:ea typeface="微软雅黑" pitchFamily="34" charset="-122"/>
                <a:cs typeface="msgothic"/>
              </a:rPr>
              <a:t>call</a:t>
            </a:r>
            <a:r>
              <a:rPr lang="zh-CN" altLang="en-US" b="1" dirty="0">
                <a:latin typeface="微软雅黑" pitchFamily="34" charset="-122"/>
                <a:ea typeface="微软雅黑" pitchFamily="34" charset="-122"/>
                <a:cs typeface="msgothic"/>
              </a:rPr>
              <a:t>指令之后的指令的地址</a:t>
            </a:r>
            <a:endParaRPr lang="en-GB" altLang="zh-CN" b="1" dirty="0">
              <a:latin typeface="微软雅黑" pitchFamily="34" charset="-122"/>
              <a:ea typeface="微软雅黑" pitchFamily="34" charset="-122"/>
              <a:cs typeface="msgothic"/>
            </a:endParaRPr>
          </a:p>
        </p:txBody>
      </p:sp>
      <p:sp>
        <p:nvSpPr>
          <p:cNvPr id="30" name="矩形 29"/>
          <p:cNvSpPr/>
          <p:nvPr/>
        </p:nvSpPr>
        <p:spPr>
          <a:xfrm>
            <a:off x="781041" y="4792258"/>
            <a:ext cx="5818068" cy="352725"/>
          </a:xfrm>
          <a:prstGeom prst="rect">
            <a:avLst/>
          </a:prstGeom>
        </p:spPr>
        <p:txBody>
          <a:bodyPr wrap="none">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itchFamily="34" charset="-122"/>
                <a:ea typeface="微软雅黑" pitchFamily="34" charset="-122"/>
                <a:cs typeface="msgothic"/>
              </a:rPr>
              <a:t>PC </a:t>
            </a:r>
            <a:r>
              <a:rPr lang="en-GB" altLang="zh-CN" b="1" dirty="0">
                <a:latin typeface="微软雅黑" pitchFamily="34" charset="-122"/>
                <a:ea typeface="微软雅黑" pitchFamily="34" charset="-122"/>
                <a:cs typeface="msgothic"/>
                <a:sym typeface="Wingdings" panose="05000000000000000000" pitchFamily="2" charset="2"/>
              </a:rPr>
              <a:t> PC + 0x9  = 0x80483bf + 0x9 = 0x80483c8</a:t>
            </a:r>
            <a:endParaRPr lang="en-GB" altLang="zh-CN" b="1" dirty="0">
              <a:latin typeface="微软雅黑" pitchFamily="34" charset="-122"/>
              <a:ea typeface="微软雅黑" pitchFamily="34" charset="-122"/>
              <a:cs typeface="msgothic"/>
            </a:endParaRPr>
          </a:p>
        </p:txBody>
      </p:sp>
    </p:spTree>
    <p:extLst>
      <p:ext uri="{BB962C8B-B14F-4D97-AF65-F5344CB8AC3E}">
        <p14:creationId xmlns:p14="http://schemas.microsoft.com/office/powerpoint/2010/main" val="327212793"/>
      </p:ext>
    </p:extLst>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1" name="Rectangle 1"/>
          <p:cNvSpPr>
            <a:spLocks noGrp="1" noChangeArrowheads="1"/>
          </p:cNvSpPr>
          <p:nvPr>
            <p:ph type="title" idx="4294967295"/>
          </p:nvPr>
        </p:nvSpPr>
        <p:spPr>
          <a:xfrm>
            <a:off x="427038" y="0"/>
            <a:ext cx="8716962" cy="782638"/>
          </a:xfrm>
        </p:spPr>
        <p:txBody>
          <a:bodyPr/>
          <a:lstStyle/>
          <a:p>
            <a:pPr marL="119063" indent="-119063">
              <a:lnSpc>
                <a:spcPct val="8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重定位绝对引用算法</a:t>
            </a:r>
            <a:endParaRPr lang="en-GB" altLang="zh-CN" dirty="0"/>
          </a:p>
        </p:txBody>
      </p:sp>
      <p:sp>
        <p:nvSpPr>
          <p:cNvPr id="2" name="矩形 1"/>
          <p:cNvSpPr/>
          <p:nvPr/>
        </p:nvSpPr>
        <p:spPr>
          <a:xfrm>
            <a:off x="270587" y="941133"/>
            <a:ext cx="8556171" cy="369332"/>
          </a:xfrm>
          <a:prstGeom prst="rect">
            <a:avLst/>
          </a:prstGeom>
        </p:spPr>
        <p:txBody>
          <a:bodyPr wrap="square">
            <a:spAutoFit/>
          </a:bodyPr>
          <a:lstStyle/>
          <a:p>
            <a:r>
              <a:rPr lang="en-US" altLang="en-US" b="1" dirty="0">
                <a:solidFill>
                  <a:srgbClr val="0A6A0A"/>
                </a:solidFill>
                <a:latin typeface="微软雅黑" pitchFamily="34" charset="-122"/>
                <a:ea typeface="微软雅黑" pitchFamily="34" charset="-122"/>
              </a:rPr>
              <a:t>*</a:t>
            </a:r>
            <a:r>
              <a:rPr lang="en-US" altLang="en-US" b="1" dirty="0" err="1">
                <a:solidFill>
                  <a:srgbClr val="0A6A0A"/>
                </a:solidFill>
                <a:latin typeface="微软雅黑" pitchFamily="34" charset="-122"/>
                <a:ea typeface="微软雅黑" pitchFamily="34" charset="-122"/>
              </a:rPr>
              <a:t>refptr</a:t>
            </a:r>
            <a:r>
              <a:rPr lang="en-US" altLang="en-US" b="1" dirty="0">
                <a:solidFill>
                  <a:srgbClr val="0A6A0A"/>
                </a:solidFill>
                <a:latin typeface="微软雅黑" pitchFamily="34" charset="-122"/>
                <a:ea typeface="微软雅黑" pitchFamily="34" charset="-122"/>
              </a:rPr>
              <a:t> = (unsigned) (ADDR(</a:t>
            </a:r>
            <a:r>
              <a:rPr lang="en-US" altLang="en-US" b="1" dirty="0" err="1">
                <a:solidFill>
                  <a:srgbClr val="0A6A0A"/>
                </a:solidFill>
                <a:latin typeface="微软雅黑" pitchFamily="34" charset="-122"/>
                <a:ea typeface="微软雅黑" pitchFamily="34" charset="-122"/>
              </a:rPr>
              <a:t>r.symbol</a:t>
            </a:r>
            <a:r>
              <a:rPr lang="en-US" altLang="en-US" b="1" dirty="0">
                <a:solidFill>
                  <a:srgbClr val="0A6A0A"/>
                </a:solidFill>
                <a:latin typeface="微软雅黑" pitchFamily="34" charset="-122"/>
                <a:ea typeface="微软雅黑" pitchFamily="34" charset="-122"/>
              </a:rPr>
              <a:t>) + *</a:t>
            </a:r>
            <a:r>
              <a:rPr lang="en-US" altLang="en-US" b="1" dirty="0" err="1">
                <a:solidFill>
                  <a:srgbClr val="0A6A0A"/>
                </a:solidFill>
                <a:latin typeface="微软雅黑" pitchFamily="34" charset="-122"/>
                <a:ea typeface="微软雅黑" pitchFamily="34" charset="-122"/>
              </a:rPr>
              <a:t>refptr</a:t>
            </a:r>
            <a:r>
              <a:rPr lang="en-US" altLang="en-US" b="1" dirty="0">
                <a:solidFill>
                  <a:srgbClr val="0A6A0A"/>
                </a:solidFill>
                <a:latin typeface="微软雅黑" pitchFamily="34" charset="-122"/>
                <a:ea typeface="微软雅黑" pitchFamily="34" charset="-122"/>
              </a:rPr>
              <a:t>) </a:t>
            </a:r>
            <a:endParaRPr lang="zh-CN" altLang="en-US" dirty="0"/>
          </a:p>
        </p:txBody>
      </p:sp>
      <p:sp>
        <p:nvSpPr>
          <p:cNvPr id="9" name="Text Box 3"/>
          <p:cNvSpPr txBox="1">
            <a:spLocks noChangeArrowheads="1"/>
          </p:cNvSpPr>
          <p:nvPr/>
        </p:nvSpPr>
        <p:spPr bwMode="auto">
          <a:xfrm>
            <a:off x="684487" y="2540537"/>
            <a:ext cx="7051998" cy="383824"/>
          </a:xfrm>
          <a:prstGeom prst="rect">
            <a:avLst/>
          </a:prstGeom>
          <a:solidFill>
            <a:schemeClr val="bg1">
              <a:lumMod val="95000"/>
            </a:schemeClr>
          </a:solidFill>
          <a:ln w="3240">
            <a:solidFill>
              <a:schemeClr val="tx1"/>
            </a:solidFill>
            <a:miter lim="800000"/>
            <a:headEnd/>
            <a:tailEnd/>
          </a:ln>
          <a:effectLst/>
        </p:spPr>
        <p:txBody>
          <a:bodyPr wrap="squar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latin typeface="微软雅黑" pitchFamily="34" charset="-122"/>
                <a:ea typeface="微软雅黑" pitchFamily="34" charset="-122"/>
                <a:cs typeface="msgothic"/>
              </a:rPr>
              <a:t>假设： </a:t>
            </a:r>
            <a:r>
              <a:rPr lang="en-US" altLang="zh-CN" sz="2000" b="1" dirty="0">
                <a:latin typeface="微软雅黑" pitchFamily="34" charset="-122"/>
                <a:ea typeface="微软雅黑" pitchFamily="34" charset="-122"/>
                <a:cs typeface="msgothic"/>
              </a:rPr>
              <a:t>ADDR(</a:t>
            </a:r>
            <a:r>
              <a:rPr lang="en-US" altLang="zh-CN" sz="2000" b="1" dirty="0" err="1">
                <a:latin typeface="微软雅黑" pitchFamily="34" charset="-122"/>
                <a:ea typeface="微软雅黑" pitchFamily="34" charset="-122"/>
                <a:cs typeface="msgothic"/>
              </a:rPr>
              <a:t>r.symbol</a:t>
            </a:r>
            <a:r>
              <a:rPr lang="en-US" altLang="zh-CN" sz="2000" b="1" dirty="0">
                <a:latin typeface="微软雅黑" pitchFamily="34" charset="-122"/>
                <a:ea typeface="微软雅黑" pitchFamily="34" charset="-122"/>
                <a:cs typeface="msgothic"/>
              </a:rPr>
              <a:t>) = ADDR(</a:t>
            </a:r>
            <a:r>
              <a:rPr lang="en-US" altLang="zh-CN" sz="2000" b="1" dirty="0" err="1">
                <a:latin typeface="微软雅黑" pitchFamily="34" charset="-122"/>
                <a:ea typeface="微软雅黑" pitchFamily="34" charset="-122"/>
                <a:cs typeface="msgothic"/>
              </a:rPr>
              <a:t>buf</a:t>
            </a:r>
            <a:r>
              <a:rPr lang="en-US" altLang="zh-CN" sz="2000" b="1" dirty="0">
                <a:latin typeface="微软雅黑" pitchFamily="34" charset="-122"/>
                <a:ea typeface="微软雅黑" pitchFamily="34" charset="-122"/>
                <a:cs typeface="msgothic"/>
              </a:rPr>
              <a:t>) = 0x8049454</a:t>
            </a:r>
            <a:endParaRPr lang="en-GB" altLang="zh-CN" sz="2000" b="1" dirty="0">
              <a:latin typeface="微软雅黑" pitchFamily="34" charset="-122"/>
              <a:ea typeface="微软雅黑" pitchFamily="34" charset="-122"/>
              <a:cs typeface="msgothic"/>
            </a:endParaRPr>
          </a:p>
        </p:txBody>
      </p:sp>
      <p:sp>
        <p:nvSpPr>
          <p:cNvPr id="10" name="矩形 9"/>
          <p:cNvSpPr/>
          <p:nvPr/>
        </p:nvSpPr>
        <p:spPr>
          <a:xfrm>
            <a:off x="519783" y="1517213"/>
            <a:ext cx="4491935" cy="873509"/>
          </a:xfrm>
          <a:prstGeom prst="rect">
            <a:avLst/>
          </a:prstGeom>
        </p:spPr>
        <p:txBody>
          <a:bodyPr wrap="none">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itchFamily="34" charset="-122"/>
                <a:ea typeface="微软雅黑" pitchFamily="34" charset="-122"/>
                <a:cs typeface="msgothic"/>
              </a:rPr>
              <a:t>00000000 &lt;bufp0&gt;:</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itchFamily="34" charset="-122"/>
                <a:ea typeface="微软雅黑" pitchFamily="34" charset="-122"/>
                <a:cs typeface="msgothic"/>
              </a:rPr>
              <a:t>    0:  00 00 00 00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itchFamily="34" charset="-122"/>
                <a:ea typeface="微软雅黑" pitchFamily="34" charset="-122"/>
                <a:cs typeface="msgothic"/>
              </a:rPr>
              <a:t>                                     0:R_386_32 </a:t>
            </a:r>
            <a:r>
              <a:rPr lang="en-GB" altLang="zh-CN" b="1" dirty="0" err="1">
                <a:latin typeface="微软雅黑" pitchFamily="34" charset="-122"/>
                <a:ea typeface="微软雅黑" pitchFamily="34" charset="-122"/>
                <a:cs typeface="msgothic"/>
              </a:rPr>
              <a:t>buf</a:t>
            </a:r>
            <a:endParaRPr lang="en-GB" altLang="zh-CN" b="1" dirty="0">
              <a:latin typeface="微软雅黑" pitchFamily="34" charset="-122"/>
              <a:ea typeface="微软雅黑" pitchFamily="34" charset="-122"/>
              <a:cs typeface="msgothic"/>
            </a:endParaRPr>
          </a:p>
        </p:txBody>
      </p:sp>
      <p:sp>
        <p:nvSpPr>
          <p:cNvPr id="11" name="矩形 10"/>
          <p:cNvSpPr/>
          <p:nvPr/>
        </p:nvSpPr>
        <p:spPr>
          <a:xfrm>
            <a:off x="5850293" y="1517213"/>
            <a:ext cx="3144417" cy="613117"/>
          </a:xfrm>
          <a:prstGeom prst="rect">
            <a:avLst/>
          </a:prstGeom>
        </p:spPr>
        <p:txBody>
          <a:bodyPr wrap="square">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latin typeface="微软雅黑" pitchFamily="34" charset="-122"/>
                <a:ea typeface="微软雅黑" pitchFamily="34" charset="-122"/>
                <a:cs typeface="msgothic"/>
              </a:rPr>
              <a:t>告知链接器</a:t>
            </a:r>
            <a:r>
              <a:rPr lang="en-US" altLang="zh-CN" b="1" dirty="0">
                <a:latin typeface="微软雅黑" pitchFamily="34" charset="-122"/>
                <a:ea typeface="微软雅黑" pitchFamily="34" charset="-122"/>
                <a:cs typeface="msgothic"/>
              </a:rPr>
              <a:t>32</a:t>
            </a:r>
            <a:r>
              <a:rPr lang="zh-CN" altLang="en-US" b="1" dirty="0">
                <a:latin typeface="微软雅黑" pitchFamily="34" charset="-122"/>
                <a:ea typeface="微软雅黑" pitchFamily="34" charset="-122"/>
                <a:cs typeface="msgothic"/>
              </a:rPr>
              <a:t>位绝对引用，</a:t>
            </a:r>
            <a:endParaRPr lang="en-US" altLang="zh-CN" b="1" dirty="0">
              <a:latin typeface="微软雅黑" pitchFamily="34" charset="-122"/>
              <a:ea typeface="微软雅黑" pitchFamily="34" charset="-122"/>
              <a:cs typeface="msgothic"/>
            </a:endParaRP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latin typeface="微软雅黑" pitchFamily="34" charset="-122"/>
                <a:ea typeface="微软雅黑" pitchFamily="34" charset="-122"/>
                <a:cs typeface="msgothic"/>
              </a:rPr>
              <a:t>开始于偏移</a:t>
            </a:r>
            <a:r>
              <a:rPr lang="en-US" altLang="zh-CN" b="1" dirty="0">
                <a:latin typeface="微软雅黑" pitchFamily="34" charset="-122"/>
                <a:ea typeface="微软雅黑" pitchFamily="34" charset="-122"/>
                <a:cs typeface="msgothic"/>
              </a:rPr>
              <a:t>0</a:t>
            </a:r>
            <a:r>
              <a:rPr lang="zh-CN" altLang="en-US" b="1" dirty="0">
                <a:latin typeface="微软雅黑" pitchFamily="34" charset="-122"/>
                <a:ea typeface="微软雅黑" pitchFamily="34" charset="-122"/>
                <a:cs typeface="msgothic"/>
              </a:rPr>
              <a:t>处</a:t>
            </a:r>
            <a:endParaRPr lang="en-GB" altLang="zh-CN" b="1" dirty="0">
              <a:latin typeface="微软雅黑" pitchFamily="34" charset="-122"/>
              <a:ea typeface="微软雅黑" pitchFamily="34" charset="-122"/>
              <a:cs typeface="msgothic"/>
            </a:endParaRPr>
          </a:p>
        </p:txBody>
      </p:sp>
      <p:sp>
        <p:nvSpPr>
          <p:cNvPr id="12" name="矩形 11"/>
          <p:cNvSpPr/>
          <p:nvPr/>
        </p:nvSpPr>
        <p:spPr>
          <a:xfrm>
            <a:off x="270587" y="3240364"/>
            <a:ext cx="8556171" cy="923330"/>
          </a:xfrm>
          <a:prstGeom prst="rect">
            <a:avLst/>
          </a:prstGeom>
        </p:spPr>
        <p:txBody>
          <a:bodyPr wrap="square">
            <a:spAutoFit/>
          </a:bodyPr>
          <a:lstStyle/>
          <a:p>
            <a:r>
              <a:rPr lang="en-US" altLang="en-US" b="1" dirty="0">
                <a:solidFill>
                  <a:srgbClr val="0A6A0A"/>
                </a:solidFill>
                <a:latin typeface="微软雅黑" pitchFamily="34" charset="-122"/>
                <a:ea typeface="微软雅黑" pitchFamily="34" charset="-122"/>
              </a:rPr>
              <a:t>*</a:t>
            </a:r>
            <a:r>
              <a:rPr lang="en-US" altLang="en-US" b="1" dirty="0" err="1">
                <a:solidFill>
                  <a:srgbClr val="0A6A0A"/>
                </a:solidFill>
                <a:latin typeface="微软雅黑" pitchFamily="34" charset="-122"/>
                <a:ea typeface="微软雅黑" pitchFamily="34" charset="-122"/>
              </a:rPr>
              <a:t>refptr</a:t>
            </a:r>
            <a:r>
              <a:rPr lang="en-US" altLang="en-US" b="1" dirty="0">
                <a:solidFill>
                  <a:srgbClr val="0A6A0A"/>
                </a:solidFill>
                <a:latin typeface="微软雅黑" pitchFamily="34" charset="-122"/>
                <a:ea typeface="微软雅黑" pitchFamily="34" charset="-122"/>
              </a:rPr>
              <a:t> = (unsigned) (ADDR(</a:t>
            </a:r>
            <a:r>
              <a:rPr lang="en-US" altLang="en-US" b="1" dirty="0" err="1">
                <a:solidFill>
                  <a:srgbClr val="0A6A0A"/>
                </a:solidFill>
                <a:latin typeface="微软雅黑" pitchFamily="34" charset="-122"/>
                <a:ea typeface="微软雅黑" pitchFamily="34" charset="-122"/>
              </a:rPr>
              <a:t>r.symbol</a:t>
            </a:r>
            <a:r>
              <a:rPr lang="en-US" altLang="en-US" b="1" dirty="0">
                <a:solidFill>
                  <a:srgbClr val="0A6A0A"/>
                </a:solidFill>
                <a:latin typeface="微软雅黑" pitchFamily="34" charset="-122"/>
                <a:ea typeface="微软雅黑" pitchFamily="34" charset="-122"/>
              </a:rPr>
              <a:t>) + *</a:t>
            </a:r>
            <a:r>
              <a:rPr lang="en-US" altLang="en-US" b="1" dirty="0" err="1">
                <a:solidFill>
                  <a:srgbClr val="0A6A0A"/>
                </a:solidFill>
                <a:latin typeface="微软雅黑" pitchFamily="34" charset="-122"/>
                <a:ea typeface="微软雅黑" pitchFamily="34" charset="-122"/>
              </a:rPr>
              <a:t>refptr</a:t>
            </a:r>
            <a:r>
              <a:rPr lang="en-US" altLang="en-US" b="1" dirty="0">
                <a:solidFill>
                  <a:srgbClr val="0A6A0A"/>
                </a:solidFill>
                <a:latin typeface="微软雅黑" pitchFamily="34" charset="-122"/>
                <a:ea typeface="微软雅黑" pitchFamily="34" charset="-122"/>
              </a:rPr>
              <a:t> ) </a:t>
            </a:r>
          </a:p>
          <a:p>
            <a:r>
              <a:rPr lang="en-US" altLang="zh-CN" b="1" dirty="0">
                <a:solidFill>
                  <a:srgbClr val="0A6A0A"/>
                </a:solidFill>
                <a:latin typeface="微软雅黑" pitchFamily="34" charset="-122"/>
                <a:ea typeface="微软雅黑" pitchFamily="34" charset="-122"/>
              </a:rPr>
              <a:t>             = </a:t>
            </a:r>
            <a:r>
              <a:rPr lang="en-US" altLang="en-US" b="1" dirty="0">
                <a:solidFill>
                  <a:srgbClr val="0A6A0A"/>
                </a:solidFill>
                <a:latin typeface="微软雅黑" pitchFamily="34" charset="-122"/>
                <a:ea typeface="微软雅黑" pitchFamily="34" charset="-122"/>
              </a:rPr>
              <a:t>(unsigned)  (</a:t>
            </a:r>
            <a:r>
              <a:rPr lang="en-US" altLang="zh-CN" b="1" dirty="0">
                <a:solidFill>
                  <a:srgbClr val="0A6A0A"/>
                </a:solidFill>
                <a:latin typeface="微软雅黑" pitchFamily="34" charset="-122"/>
                <a:ea typeface="微软雅黑" pitchFamily="34" charset="-122"/>
              </a:rPr>
              <a:t>0x8049454+0) </a:t>
            </a:r>
          </a:p>
          <a:p>
            <a:r>
              <a:rPr lang="en-US" altLang="zh-CN" b="1" dirty="0">
                <a:solidFill>
                  <a:srgbClr val="0A6A0A"/>
                </a:solidFill>
                <a:latin typeface="微软雅黑" pitchFamily="34" charset="-122"/>
                <a:ea typeface="微软雅黑" pitchFamily="34" charset="-122"/>
              </a:rPr>
              <a:t>             =</a:t>
            </a:r>
            <a:r>
              <a:rPr lang="en-US" altLang="en-US" b="1" dirty="0">
                <a:solidFill>
                  <a:srgbClr val="0A6A0A"/>
                </a:solidFill>
                <a:latin typeface="微软雅黑" pitchFamily="34" charset="-122"/>
                <a:ea typeface="微软雅黑" pitchFamily="34" charset="-122"/>
              </a:rPr>
              <a:t> (unsigned)  (0x8049454)</a:t>
            </a:r>
            <a:endParaRPr lang="zh-CN" altLang="en-US" dirty="0"/>
          </a:p>
        </p:txBody>
      </p:sp>
      <p:sp>
        <p:nvSpPr>
          <p:cNvPr id="13" name="Text Box 3"/>
          <p:cNvSpPr txBox="1">
            <a:spLocks noChangeArrowheads="1"/>
          </p:cNvSpPr>
          <p:nvPr/>
        </p:nvSpPr>
        <p:spPr bwMode="auto">
          <a:xfrm>
            <a:off x="2080725" y="4634935"/>
            <a:ext cx="4935894" cy="875690"/>
          </a:xfrm>
          <a:prstGeom prst="rect">
            <a:avLst/>
          </a:prstGeom>
          <a:solidFill>
            <a:schemeClr val="bg1">
              <a:lumMod val="95000"/>
            </a:schemeClr>
          </a:solidFill>
          <a:ln w="3240">
            <a:solidFill>
              <a:schemeClr val="tx1"/>
            </a:solidFill>
            <a:miter lim="800000"/>
            <a:headEnd/>
            <a:tailEnd/>
          </a:ln>
          <a:effectLst/>
        </p:spPr>
        <p:txBody>
          <a:bodyPr wrap="squar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latin typeface="微软雅黑" pitchFamily="34" charset="-122"/>
                <a:ea typeface="微软雅黑" pitchFamily="34" charset="-122"/>
                <a:cs typeface="msgothic"/>
              </a:rPr>
              <a:t>重定位形式      </a:t>
            </a:r>
            <a:endParaRPr lang="en-US" altLang="zh-CN" b="1" dirty="0">
              <a:latin typeface="微软雅黑" pitchFamily="34" charset="-122"/>
              <a:ea typeface="微软雅黑" pitchFamily="34" charset="-122"/>
              <a:cs typeface="msgothic"/>
            </a:endParaRP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dirty="0">
                <a:latin typeface="微软雅黑" pitchFamily="34" charset="-122"/>
                <a:ea typeface="微软雅黑" pitchFamily="34" charset="-122"/>
                <a:cs typeface="msgothic"/>
              </a:rPr>
              <a:t>0804945c  &lt;bufp0&gt;:</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dirty="0">
                <a:latin typeface="微软雅黑" pitchFamily="34" charset="-122"/>
                <a:ea typeface="微软雅黑" pitchFamily="34" charset="-122"/>
                <a:cs typeface="msgothic"/>
              </a:rPr>
              <a:t>     804945c:  54 94 04 08</a:t>
            </a:r>
            <a:endParaRPr lang="en-GB" altLang="zh-CN" b="1" dirty="0">
              <a:latin typeface="微软雅黑" pitchFamily="34" charset="-122"/>
              <a:ea typeface="微软雅黑" pitchFamily="34" charset="-122"/>
              <a:cs typeface="msgothic"/>
            </a:endParaRPr>
          </a:p>
        </p:txBody>
      </p:sp>
    </p:spTree>
    <p:extLst>
      <p:ext uri="{BB962C8B-B14F-4D97-AF65-F5344CB8AC3E}">
        <p14:creationId xmlns:p14="http://schemas.microsoft.com/office/powerpoint/2010/main" val="3612665067"/>
      </p:ext>
    </p:extLst>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1"/>
          <p:cNvSpPr>
            <a:spLocks noGrp="1" noChangeArrowheads="1"/>
          </p:cNvSpPr>
          <p:nvPr>
            <p:ph type="title" idx="4294967295"/>
          </p:nvPr>
        </p:nvSpPr>
        <p:spPr>
          <a:xfrm>
            <a:off x="250825" y="28575"/>
            <a:ext cx="8716963" cy="674688"/>
          </a:xfrm>
        </p:spPr>
        <p:txBody>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a:t>共享库（</a:t>
            </a:r>
            <a:r>
              <a:rPr lang="en-GB" altLang="zh-CN"/>
              <a:t>Shared Libraries</a:t>
            </a:r>
            <a:r>
              <a:rPr lang="zh-CN" altLang="en-GB"/>
              <a:t>）</a:t>
            </a:r>
            <a:endParaRPr lang="en-GB" altLang="zh-CN"/>
          </a:p>
        </p:txBody>
      </p:sp>
      <p:sp>
        <p:nvSpPr>
          <p:cNvPr id="35842" name="Rectangle 2"/>
          <p:cNvSpPr>
            <a:spLocks noGrp="1" noChangeArrowheads="1"/>
          </p:cNvSpPr>
          <p:nvPr>
            <p:ph type="body" idx="4294967295"/>
          </p:nvPr>
        </p:nvSpPr>
        <p:spPr>
          <a:xfrm>
            <a:off x="382588" y="825500"/>
            <a:ext cx="8496300" cy="5748338"/>
          </a:xfrm>
        </p:spPr>
        <p:txBody>
          <a:bodyPr/>
          <a:lstStyle/>
          <a:p>
            <a:pPr>
              <a:lnSpc>
                <a:spcPct val="12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200">
                <a:latin typeface="微软雅黑" pitchFamily="34" charset="-122"/>
                <a:ea typeface="微软雅黑" pitchFamily="34" charset="-122"/>
              </a:rPr>
              <a:t>动态链接可以按以下两种方式进行：</a:t>
            </a:r>
          </a:p>
          <a:p>
            <a:pPr>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200">
                <a:solidFill>
                  <a:srgbClr val="0A6A0A"/>
                </a:solidFill>
                <a:latin typeface="微软雅黑" pitchFamily="34" charset="-122"/>
                <a:ea typeface="微软雅黑" pitchFamily="34" charset="-122"/>
              </a:rPr>
              <a:t>在第一次加载并运行时进行</a:t>
            </a:r>
            <a:r>
              <a:rPr lang="zh-CN" altLang="en-GB" sz="2200">
                <a:latin typeface="微软雅黑" pitchFamily="34" charset="-122"/>
                <a:ea typeface="微软雅黑" pitchFamily="34" charset="-122"/>
              </a:rPr>
              <a:t> </a:t>
            </a:r>
            <a:r>
              <a:rPr lang="en-GB" altLang="zh-CN" sz="2200">
                <a:solidFill>
                  <a:srgbClr val="FF0000"/>
                </a:solidFill>
                <a:latin typeface="微软雅黑" pitchFamily="34" charset="-122"/>
                <a:ea typeface="微软雅黑" pitchFamily="34" charset="-122"/>
              </a:rPr>
              <a:t>(load-time linking).</a:t>
            </a:r>
          </a:p>
          <a:p>
            <a:pPr lvl="1">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200">
                <a:latin typeface="微软雅黑" pitchFamily="34" charset="-122"/>
                <a:ea typeface="微软雅黑" pitchFamily="34" charset="-122"/>
              </a:rPr>
              <a:t>Linux</a:t>
            </a:r>
            <a:r>
              <a:rPr lang="zh-CN" altLang="en-GB" sz="2200">
                <a:latin typeface="微软雅黑" pitchFamily="34" charset="-122"/>
                <a:ea typeface="微软雅黑" pitchFamily="34" charset="-122"/>
              </a:rPr>
              <a:t>通常由</a:t>
            </a:r>
            <a:r>
              <a:rPr lang="zh-CN" altLang="en-GB" sz="2200">
                <a:solidFill>
                  <a:srgbClr val="FF0000"/>
                </a:solidFill>
                <a:latin typeface="微软雅黑" pitchFamily="34" charset="-122"/>
                <a:ea typeface="微软雅黑" pitchFamily="34" charset="-122"/>
              </a:rPr>
              <a:t>动态链接器</a:t>
            </a:r>
            <a:r>
              <a:rPr lang="en-GB" altLang="zh-CN" sz="2200">
                <a:latin typeface="微软雅黑" pitchFamily="34" charset="-122"/>
                <a:ea typeface="微软雅黑" pitchFamily="34" charset="-122"/>
              </a:rPr>
              <a:t>(ld-linux.so)</a:t>
            </a:r>
            <a:r>
              <a:rPr lang="zh-CN" altLang="en-GB" sz="2200">
                <a:latin typeface="微软雅黑" pitchFamily="34" charset="-122"/>
                <a:ea typeface="微软雅黑" pitchFamily="34" charset="-122"/>
              </a:rPr>
              <a:t>自动处理 </a:t>
            </a:r>
            <a:endParaRPr lang="en-GB" altLang="zh-CN" sz="2200">
              <a:latin typeface="微软雅黑" pitchFamily="34" charset="-122"/>
              <a:ea typeface="微软雅黑" pitchFamily="34" charset="-122"/>
            </a:endParaRPr>
          </a:p>
          <a:p>
            <a:pPr lvl="1">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200">
                <a:latin typeface="微软雅黑" pitchFamily="34" charset="-122"/>
                <a:ea typeface="微软雅黑" pitchFamily="34" charset="-122"/>
              </a:rPr>
              <a:t>标准</a:t>
            </a:r>
            <a:r>
              <a:rPr lang="en-GB" altLang="zh-CN" sz="2200">
                <a:latin typeface="微软雅黑" pitchFamily="34" charset="-122"/>
                <a:ea typeface="微软雅黑" pitchFamily="34" charset="-122"/>
              </a:rPr>
              <a:t>C</a:t>
            </a:r>
            <a:r>
              <a:rPr lang="zh-CN" altLang="en-GB" sz="2200">
                <a:latin typeface="微软雅黑" pitchFamily="34" charset="-122"/>
                <a:ea typeface="微软雅黑" pitchFamily="34" charset="-122"/>
              </a:rPr>
              <a:t>库 </a:t>
            </a:r>
            <a:r>
              <a:rPr lang="en-GB" altLang="zh-CN" sz="2200">
                <a:latin typeface="微软雅黑" pitchFamily="34" charset="-122"/>
                <a:ea typeface="微软雅黑" pitchFamily="34" charset="-122"/>
              </a:rPr>
              <a:t>(libc.so) </a:t>
            </a:r>
            <a:r>
              <a:rPr lang="zh-CN" altLang="en-GB" sz="2200">
                <a:latin typeface="微软雅黑" pitchFamily="34" charset="-122"/>
                <a:ea typeface="微软雅黑" pitchFamily="34" charset="-122"/>
              </a:rPr>
              <a:t>通常按这种方式动态被链接</a:t>
            </a:r>
          </a:p>
          <a:p>
            <a:pPr>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200">
                <a:solidFill>
                  <a:srgbClr val="0A6A0A"/>
                </a:solidFill>
                <a:latin typeface="微软雅黑" pitchFamily="34" charset="-122"/>
                <a:ea typeface="微软雅黑" pitchFamily="34" charset="-122"/>
              </a:rPr>
              <a:t>在已经开始运行后进行</a:t>
            </a:r>
            <a:r>
              <a:rPr lang="en-GB" altLang="zh-CN" sz="2200">
                <a:solidFill>
                  <a:srgbClr val="FF0000"/>
                </a:solidFill>
                <a:latin typeface="微软雅黑" pitchFamily="34" charset="-122"/>
                <a:ea typeface="微软雅黑" pitchFamily="34" charset="-122"/>
              </a:rPr>
              <a:t>(run-time linking).</a:t>
            </a:r>
          </a:p>
          <a:p>
            <a:pPr lvl="1">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200">
                <a:latin typeface="微软雅黑" pitchFamily="34" charset="-122"/>
                <a:ea typeface="微软雅黑" pitchFamily="34" charset="-122"/>
              </a:rPr>
              <a:t>在</a:t>
            </a:r>
            <a:r>
              <a:rPr lang="en-GB" altLang="zh-CN" sz="2200">
                <a:latin typeface="微软雅黑" pitchFamily="34" charset="-122"/>
                <a:ea typeface="微软雅黑" pitchFamily="34" charset="-122"/>
              </a:rPr>
              <a:t>Linux</a:t>
            </a:r>
            <a:r>
              <a:rPr lang="zh-CN" altLang="en-GB" sz="2200">
                <a:latin typeface="微软雅黑" pitchFamily="34" charset="-122"/>
                <a:ea typeface="微软雅黑" pitchFamily="34" charset="-122"/>
              </a:rPr>
              <a:t>中，通过调用</a:t>
            </a:r>
            <a:r>
              <a:rPr lang="en-GB" altLang="zh-CN" sz="2200">
                <a:latin typeface="微软雅黑" pitchFamily="34" charset="-122"/>
                <a:ea typeface="微软雅黑" pitchFamily="34" charset="-122"/>
              </a:rPr>
              <a:t> dlopen()</a:t>
            </a:r>
            <a:r>
              <a:rPr lang="zh-CN" altLang="en-GB" sz="2200">
                <a:latin typeface="微软雅黑" pitchFamily="34" charset="-122"/>
                <a:ea typeface="微软雅黑" pitchFamily="34" charset="-122"/>
              </a:rPr>
              <a:t>接口来实现</a:t>
            </a:r>
            <a:endParaRPr lang="en-GB" altLang="zh-CN" sz="2200">
              <a:latin typeface="微软雅黑" pitchFamily="34" charset="-122"/>
              <a:ea typeface="微软雅黑" pitchFamily="34" charset="-122"/>
            </a:endParaRPr>
          </a:p>
          <a:p>
            <a:pPr lvl="2">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200">
                <a:solidFill>
                  <a:srgbClr val="CC3300"/>
                </a:solidFill>
                <a:latin typeface="微软雅黑" pitchFamily="34" charset="-122"/>
                <a:ea typeface="微软雅黑" pitchFamily="34" charset="-122"/>
              </a:rPr>
              <a:t>分发软件包、构建高性能</a:t>
            </a:r>
            <a:r>
              <a:rPr lang="en-GB" altLang="zh-CN" sz="2200">
                <a:solidFill>
                  <a:srgbClr val="CC3300"/>
                </a:solidFill>
                <a:latin typeface="微软雅黑" pitchFamily="34" charset="-122"/>
                <a:ea typeface="微软雅黑" pitchFamily="34" charset="-122"/>
              </a:rPr>
              <a:t>Web</a:t>
            </a:r>
            <a:r>
              <a:rPr lang="zh-CN" altLang="en-GB" sz="2200">
                <a:solidFill>
                  <a:srgbClr val="CC3300"/>
                </a:solidFill>
                <a:latin typeface="微软雅黑" pitchFamily="34" charset="-122"/>
                <a:ea typeface="微软雅黑" pitchFamily="34" charset="-122"/>
              </a:rPr>
              <a:t>服务器等</a:t>
            </a:r>
            <a:r>
              <a:rPr lang="zh-CN" altLang="en-GB" sz="2200">
                <a:latin typeface="微软雅黑" pitchFamily="34" charset="-122"/>
                <a:ea typeface="微软雅黑" pitchFamily="34" charset="-122"/>
              </a:rPr>
              <a:t> </a:t>
            </a:r>
            <a:endParaRPr lang="en-GB" altLang="zh-CN" sz="2200">
              <a:latin typeface="微软雅黑" pitchFamily="34" charset="-122"/>
              <a:ea typeface="微软雅黑" pitchFamily="34" charset="-122"/>
            </a:endParaRPr>
          </a:p>
          <a:p>
            <a:pPr>
              <a:lnSpc>
                <a:spcPct val="12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200">
                <a:latin typeface="微软雅黑" pitchFamily="34" charset="-122"/>
                <a:ea typeface="微软雅黑" pitchFamily="34" charset="-122"/>
              </a:rPr>
              <a:t>在内存中只有一个备份，被所有进程共享，</a:t>
            </a:r>
            <a:r>
              <a:rPr lang="zh-CN" altLang="en-GB" sz="2200">
                <a:solidFill>
                  <a:srgbClr val="FF0000"/>
                </a:solidFill>
                <a:latin typeface="微软雅黑" pitchFamily="34" charset="-122"/>
                <a:ea typeface="微软雅黑" pitchFamily="34" charset="-122"/>
              </a:rPr>
              <a:t>节省内存空间</a:t>
            </a:r>
          </a:p>
          <a:p>
            <a:pPr>
              <a:lnSpc>
                <a:spcPct val="12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200">
                <a:latin typeface="微软雅黑" pitchFamily="34" charset="-122"/>
                <a:ea typeface="微软雅黑" pitchFamily="34" charset="-122"/>
              </a:rPr>
              <a:t>一个共享库目标文件被所有程序共享链接，</a:t>
            </a:r>
            <a:r>
              <a:rPr lang="zh-CN" altLang="en-GB" sz="2200">
                <a:solidFill>
                  <a:srgbClr val="FF0000"/>
                </a:solidFill>
                <a:latin typeface="微软雅黑" pitchFamily="34" charset="-122"/>
                <a:ea typeface="微软雅黑" pitchFamily="34" charset="-122"/>
              </a:rPr>
              <a:t>节省磁盘空间</a:t>
            </a:r>
          </a:p>
          <a:p>
            <a:pPr>
              <a:lnSpc>
                <a:spcPct val="12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200">
                <a:latin typeface="微软雅黑" pitchFamily="34" charset="-122"/>
                <a:ea typeface="微软雅黑" pitchFamily="34" charset="-122"/>
              </a:rPr>
              <a:t>共享库升级时，被自动加载到内存和程序动态链接，</a:t>
            </a:r>
            <a:r>
              <a:rPr lang="zh-CN" altLang="en-GB" sz="2200">
                <a:solidFill>
                  <a:srgbClr val="FF0000"/>
                </a:solidFill>
                <a:latin typeface="微软雅黑" pitchFamily="34" charset="-122"/>
                <a:ea typeface="微软雅黑" pitchFamily="34" charset="-122"/>
              </a:rPr>
              <a:t>使用方便</a:t>
            </a:r>
          </a:p>
          <a:p>
            <a:pPr>
              <a:lnSpc>
                <a:spcPct val="12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200">
                <a:latin typeface="微软雅黑" pitchFamily="34" charset="-122"/>
                <a:ea typeface="微软雅黑" pitchFamily="34" charset="-122"/>
              </a:rPr>
              <a:t>共享库可分模块、独立、用不同编程语言进行开发，</a:t>
            </a:r>
            <a:r>
              <a:rPr lang="zh-CN" altLang="en-GB" sz="2200">
                <a:solidFill>
                  <a:srgbClr val="FF0000"/>
                </a:solidFill>
                <a:latin typeface="微软雅黑" pitchFamily="34" charset="-122"/>
                <a:ea typeface="微软雅黑" pitchFamily="34" charset="-122"/>
              </a:rPr>
              <a:t>效率高</a:t>
            </a:r>
          </a:p>
          <a:p>
            <a:pPr>
              <a:lnSpc>
                <a:spcPct val="12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200">
                <a:latin typeface="微软雅黑" pitchFamily="34" charset="-122"/>
                <a:ea typeface="微软雅黑" pitchFamily="34" charset="-122"/>
              </a:rPr>
              <a:t>第三方开发的共享库可作为程序插件，使程序功能</a:t>
            </a:r>
            <a:r>
              <a:rPr lang="zh-CN" altLang="en-GB" sz="2200">
                <a:solidFill>
                  <a:srgbClr val="FF0000"/>
                </a:solidFill>
                <a:latin typeface="微软雅黑" pitchFamily="34" charset="-122"/>
                <a:ea typeface="微软雅黑" pitchFamily="34" charset="-122"/>
              </a:rPr>
              <a:t>易于扩展</a:t>
            </a:r>
          </a:p>
        </p:txBody>
      </p:sp>
    </p:spTree>
    <p:extLst>
      <p:ext uri="{BB962C8B-B14F-4D97-AF65-F5344CB8AC3E}">
        <p14:creationId xmlns:p14="http://schemas.microsoft.com/office/powerpoint/2010/main" val="39605378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2">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842">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2">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842">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842">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84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6" name="Rectangle 2"/>
          <p:cNvSpPr>
            <a:spLocks noGrp="1" noChangeArrowheads="1"/>
          </p:cNvSpPr>
          <p:nvPr>
            <p:ph type="title"/>
          </p:nvPr>
        </p:nvSpPr>
        <p:spPr/>
        <p:txBody>
          <a:bodyPr/>
          <a:lstStyle/>
          <a:p>
            <a:r>
              <a:rPr lang="zh-CN" altLang="en-US" sz="3200" dirty="0"/>
              <a:t>链接小结</a:t>
            </a:r>
          </a:p>
        </p:txBody>
      </p:sp>
      <p:sp>
        <p:nvSpPr>
          <p:cNvPr id="753667" name="Rectangle 3"/>
          <p:cNvSpPr>
            <a:spLocks noGrp="1" noChangeArrowheads="1"/>
          </p:cNvSpPr>
          <p:nvPr>
            <p:ph type="body" idx="1"/>
          </p:nvPr>
        </p:nvSpPr>
        <p:spPr>
          <a:xfrm>
            <a:off x="468313" y="836613"/>
            <a:ext cx="8229600" cy="5711825"/>
          </a:xfrm>
        </p:spPr>
        <p:txBody>
          <a:bodyPr/>
          <a:lstStyle/>
          <a:p>
            <a:pPr>
              <a:lnSpc>
                <a:spcPct val="130000"/>
              </a:lnSpc>
            </a:pPr>
            <a:r>
              <a:rPr lang="zh-CN" altLang="en-US" sz="2000">
                <a:ea typeface="微软雅黑" pitchFamily="34" charset="-122"/>
              </a:rPr>
              <a:t>链接过程需要完成符号解析和重定位两方面的工作</a:t>
            </a:r>
          </a:p>
          <a:p>
            <a:pPr lvl="1">
              <a:lnSpc>
                <a:spcPct val="130000"/>
              </a:lnSpc>
            </a:pPr>
            <a:r>
              <a:rPr lang="zh-CN" altLang="en-US">
                <a:ea typeface="微软雅黑" pitchFamily="34" charset="-122"/>
              </a:rPr>
              <a:t>符号解析的目的就是将符号的引用与符号的定义关联起来</a:t>
            </a:r>
          </a:p>
          <a:p>
            <a:pPr lvl="1">
              <a:lnSpc>
                <a:spcPct val="130000"/>
              </a:lnSpc>
            </a:pPr>
            <a:r>
              <a:rPr lang="zh-CN" altLang="en-US">
                <a:ea typeface="微软雅黑" pitchFamily="34" charset="-122"/>
              </a:rPr>
              <a:t>重定位的目的是分别合并代码和数据，并根据代码和数据在虚拟地址空间中的位置，确定每个符号的最终存储地址，然后根据符号的确切地址来修改符号的引用处的地址。</a:t>
            </a:r>
          </a:p>
          <a:p>
            <a:pPr>
              <a:lnSpc>
                <a:spcPct val="130000"/>
              </a:lnSpc>
            </a:pPr>
            <a:r>
              <a:rPr lang="zh-CN" altLang="en-US" sz="2000">
                <a:ea typeface="微软雅黑" pitchFamily="34" charset="-122"/>
              </a:rPr>
              <a:t>在不同目标模块中可能会定义相同符号，因为相同的多个符号只能分配一个地址，因而链接器需要确定以哪个符号为准。</a:t>
            </a:r>
          </a:p>
          <a:p>
            <a:pPr>
              <a:lnSpc>
                <a:spcPct val="130000"/>
              </a:lnSpc>
            </a:pPr>
            <a:r>
              <a:rPr lang="zh-CN" altLang="en-US" sz="2000">
                <a:ea typeface="微软雅黑" pitchFamily="34" charset="-122"/>
              </a:rPr>
              <a:t>编译器通过对定义符号标识其为强符号还是弱符号，由链接器根据一套规则来确定多重定义符号中哪个是唯一的定义符号，如果不了解这些规则，则可能无法理解程序执行的有些结果。</a:t>
            </a:r>
          </a:p>
          <a:p>
            <a:pPr>
              <a:lnSpc>
                <a:spcPct val="130000"/>
              </a:lnSpc>
            </a:pPr>
            <a:r>
              <a:rPr lang="zh-CN" altLang="en-US" sz="2000">
                <a:ea typeface="微软雅黑" pitchFamily="34" charset="-122"/>
              </a:rPr>
              <a:t>加载器在加载可执行目标文件时，实际上只是把可执行目标文件中的只读代码段和可读写数据段通过页表映射到了虚拟地址空间中确定的位置，并没有真正把代码和数据从磁盘装入主存。</a:t>
            </a:r>
            <a:endParaRPr lang="zh-CN" altLang="en-US" sz="2000"/>
          </a:p>
        </p:txBody>
      </p:sp>
    </p:spTree>
    <p:extLst>
      <p:ext uri="{BB962C8B-B14F-4D97-AF65-F5344CB8AC3E}">
        <p14:creationId xmlns:p14="http://schemas.microsoft.com/office/powerpoint/2010/main" val="1844173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53667">
                                            <p:txEl>
                                              <p:pRg st="0" end="0"/>
                                            </p:txEl>
                                          </p:spTgt>
                                        </p:tgtEl>
                                        <p:attrNameLst>
                                          <p:attrName>style.visibility</p:attrName>
                                        </p:attrNameLst>
                                      </p:cBhvr>
                                      <p:to>
                                        <p:strVal val="visible"/>
                                      </p:to>
                                    </p:set>
                                    <p:animEffect transition="in" filter="blinds(horizontal)">
                                      <p:cBhvr>
                                        <p:cTn id="7" dur="500"/>
                                        <p:tgtEl>
                                          <p:spTgt spid="7536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53667">
                                            <p:txEl>
                                              <p:pRg st="1" end="1"/>
                                            </p:txEl>
                                          </p:spTgt>
                                        </p:tgtEl>
                                        <p:attrNameLst>
                                          <p:attrName>style.visibility</p:attrName>
                                        </p:attrNameLst>
                                      </p:cBhvr>
                                      <p:to>
                                        <p:strVal val="visible"/>
                                      </p:to>
                                    </p:set>
                                    <p:animEffect transition="in" filter="blinds(horizontal)">
                                      <p:cBhvr>
                                        <p:cTn id="12" dur="500"/>
                                        <p:tgtEl>
                                          <p:spTgt spid="7536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53667">
                                            <p:txEl>
                                              <p:pRg st="2" end="2"/>
                                            </p:txEl>
                                          </p:spTgt>
                                        </p:tgtEl>
                                        <p:attrNameLst>
                                          <p:attrName>style.visibility</p:attrName>
                                        </p:attrNameLst>
                                      </p:cBhvr>
                                      <p:to>
                                        <p:strVal val="visible"/>
                                      </p:to>
                                    </p:set>
                                    <p:animEffect transition="in" filter="blinds(horizontal)">
                                      <p:cBhvr>
                                        <p:cTn id="17" dur="500"/>
                                        <p:tgtEl>
                                          <p:spTgt spid="7536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53667">
                                            <p:txEl>
                                              <p:pRg st="3" end="3"/>
                                            </p:txEl>
                                          </p:spTgt>
                                        </p:tgtEl>
                                        <p:attrNameLst>
                                          <p:attrName>style.visibility</p:attrName>
                                        </p:attrNameLst>
                                      </p:cBhvr>
                                      <p:to>
                                        <p:strVal val="visible"/>
                                      </p:to>
                                    </p:set>
                                    <p:animEffect transition="in" filter="blinds(horizontal)">
                                      <p:cBhvr>
                                        <p:cTn id="22" dur="500"/>
                                        <p:tgtEl>
                                          <p:spTgt spid="7536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53667">
                                            <p:txEl>
                                              <p:pRg st="4" end="4"/>
                                            </p:txEl>
                                          </p:spTgt>
                                        </p:tgtEl>
                                        <p:attrNameLst>
                                          <p:attrName>style.visibility</p:attrName>
                                        </p:attrNameLst>
                                      </p:cBhvr>
                                      <p:to>
                                        <p:strVal val="visible"/>
                                      </p:to>
                                    </p:set>
                                    <p:animEffect transition="in" filter="blinds(horizontal)">
                                      <p:cBhvr>
                                        <p:cTn id="27" dur="500"/>
                                        <p:tgtEl>
                                          <p:spTgt spid="7536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53667">
                                            <p:txEl>
                                              <p:pRg st="5" end="5"/>
                                            </p:txEl>
                                          </p:spTgt>
                                        </p:tgtEl>
                                        <p:attrNameLst>
                                          <p:attrName>style.visibility</p:attrName>
                                        </p:attrNameLst>
                                      </p:cBhvr>
                                      <p:to>
                                        <p:strVal val="visible"/>
                                      </p:to>
                                    </p:set>
                                    <p:animEffect transition="in" filter="blinds(horizontal)">
                                      <p:cBhvr>
                                        <p:cTn id="32" dur="500"/>
                                        <p:tgtEl>
                                          <p:spTgt spid="7536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欢迎大家选修计算机系统（</a:t>
            </a:r>
            <a:r>
              <a:rPr lang="en-US" altLang="zh-CN" dirty="0"/>
              <a:t>3</a:t>
            </a:r>
            <a:r>
              <a:rPr lang="zh-CN" altLang="en-US" dirty="0"/>
              <a:t>）</a:t>
            </a:r>
          </a:p>
        </p:txBody>
      </p:sp>
      <p:sp>
        <p:nvSpPr>
          <p:cNvPr id="3" name="内容占位符 2"/>
          <p:cNvSpPr>
            <a:spLocks noGrp="1"/>
          </p:cNvSpPr>
          <p:nvPr>
            <p:ph idx="1"/>
          </p:nvPr>
        </p:nvSpPr>
        <p:spPr/>
        <p:txBody>
          <a:bodyPr/>
          <a:lstStyle/>
          <a:p>
            <a:r>
              <a:rPr lang="zh-CN" altLang="en-US" dirty="0"/>
              <a:t>考研</a:t>
            </a:r>
            <a:r>
              <a:rPr lang="en-US" altLang="zh-CN" dirty="0"/>
              <a:t>408</a:t>
            </a:r>
            <a:r>
              <a:rPr lang="zh-CN" altLang="en-US" dirty="0"/>
              <a:t>专业科目中计算机组成的重点知识</a:t>
            </a:r>
            <a:endParaRPr lang="en-US" altLang="zh-CN" dirty="0"/>
          </a:p>
          <a:p>
            <a:r>
              <a:rPr lang="zh-CN" altLang="en-US" dirty="0"/>
              <a:t>对打算在计算机专业继续深造的同学非常重要</a:t>
            </a:r>
            <a:endParaRPr lang="en-US" altLang="zh-CN" dirty="0"/>
          </a:p>
          <a:p>
            <a:r>
              <a:rPr lang="en-US" altLang="zh-CN" dirty="0"/>
              <a:t>2018</a:t>
            </a:r>
            <a:r>
              <a:rPr lang="zh-CN" altLang="en-US" dirty="0"/>
              <a:t>级和</a:t>
            </a:r>
            <a:r>
              <a:rPr lang="en-US" altLang="zh-CN" dirty="0"/>
              <a:t>2019</a:t>
            </a:r>
            <a:r>
              <a:rPr lang="zh-CN" altLang="en-US" dirty="0"/>
              <a:t>级培养方案又把计系</a:t>
            </a:r>
            <a:r>
              <a:rPr lang="en-US" altLang="zh-CN" dirty="0"/>
              <a:t>3</a:t>
            </a:r>
            <a:r>
              <a:rPr lang="zh-CN" altLang="en-US" dirty="0"/>
              <a:t>列入必修课程</a:t>
            </a:r>
          </a:p>
          <a:p>
            <a:endParaRPr lang="zh-CN" altLang="en-US" dirty="0"/>
          </a:p>
        </p:txBody>
      </p:sp>
    </p:spTree>
    <p:extLst>
      <p:ext uri="{BB962C8B-B14F-4D97-AF65-F5344CB8AC3E}">
        <p14:creationId xmlns:p14="http://schemas.microsoft.com/office/powerpoint/2010/main" val="1630475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idx="4294967295"/>
          </p:nvPr>
        </p:nvSpPr>
        <p:spPr>
          <a:xfrm>
            <a:off x="457200" y="53975"/>
            <a:ext cx="8229600" cy="660400"/>
          </a:xfrm>
        </p:spPr>
        <p:txBody>
          <a:bodyPr lIns="63500" tIns="25400" rIns="63500" bIns="25400" anchor="t">
            <a:spAutoFit/>
          </a:bodyPr>
          <a:lstStyle/>
          <a:p>
            <a:r>
              <a:rPr lang="en-US" altLang="zh-CN">
                <a:ea typeface="宋体" pitchFamily="2" charset="-122"/>
              </a:rPr>
              <a:t>C</a:t>
            </a:r>
            <a:r>
              <a:rPr lang="zh-CN" altLang="en-US">
                <a:ea typeface="宋体" pitchFamily="2" charset="-122"/>
              </a:rPr>
              <a:t>语言程序中涉及的运算</a:t>
            </a:r>
          </a:p>
        </p:txBody>
      </p:sp>
      <p:sp>
        <p:nvSpPr>
          <p:cNvPr id="395267" name="Rectangle 3"/>
          <p:cNvSpPr>
            <a:spLocks noGrp="1" noChangeArrowheads="1"/>
          </p:cNvSpPr>
          <p:nvPr>
            <p:ph type="body" idx="4294967295"/>
          </p:nvPr>
        </p:nvSpPr>
        <p:spPr>
          <a:xfrm>
            <a:off x="192088" y="1131888"/>
            <a:ext cx="8559800" cy="5229225"/>
          </a:xfrm>
        </p:spPr>
        <p:txBody>
          <a:bodyPr lIns="63500" tIns="25400" rIns="63500" bIns="25400">
            <a:spAutoFit/>
          </a:bodyPr>
          <a:lstStyle/>
          <a:p>
            <a:pPr marL="203200" indent="-203200">
              <a:lnSpc>
                <a:spcPct val="100000"/>
              </a:lnSpc>
              <a:spcBef>
                <a:spcPct val="10000"/>
              </a:spcBef>
            </a:pPr>
            <a:r>
              <a:rPr lang="zh-CN" altLang="en-US" sz="2000">
                <a:ea typeface="黑体" pitchFamily="49" charset="-122"/>
              </a:rPr>
              <a:t>移位运算</a:t>
            </a:r>
          </a:p>
          <a:p>
            <a:pPr marL="685800" lvl="1" indent="-190500">
              <a:lnSpc>
                <a:spcPct val="100000"/>
              </a:lnSpc>
              <a:spcBef>
                <a:spcPct val="10000"/>
              </a:spcBef>
            </a:pPr>
            <a:r>
              <a:rPr lang="zh-CN" altLang="en-US">
                <a:ea typeface="黑体" pitchFamily="49" charset="-122"/>
              </a:rPr>
              <a:t>用途</a:t>
            </a:r>
          </a:p>
          <a:p>
            <a:pPr marL="1257300" lvl="2" indent="-342900">
              <a:lnSpc>
                <a:spcPct val="100000"/>
              </a:lnSpc>
              <a:spcBef>
                <a:spcPct val="10000"/>
              </a:spcBef>
            </a:pPr>
            <a:r>
              <a:rPr lang="zh-CN" altLang="en-US" sz="2000">
                <a:ea typeface="黑体" pitchFamily="49" charset="-122"/>
              </a:rPr>
              <a:t>提取部分信息</a:t>
            </a:r>
          </a:p>
          <a:p>
            <a:pPr marL="1257300" lvl="2" indent="-342900">
              <a:lnSpc>
                <a:spcPct val="100000"/>
              </a:lnSpc>
              <a:spcBef>
                <a:spcPct val="10000"/>
              </a:spcBef>
            </a:pPr>
            <a:r>
              <a:rPr lang="zh-CN" altLang="en-US" sz="2000">
                <a:ea typeface="黑体" pitchFamily="49" charset="-122"/>
              </a:rPr>
              <a:t>扩大或缩小数值的</a:t>
            </a:r>
            <a:r>
              <a:rPr lang="en-US" altLang="zh-CN" sz="2000">
                <a:ea typeface="黑体" pitchFamily="49" charset="-122"/>
              </a:rPr>
              <a:t>2</a:t>
            </a:r>
            <a:r>
              <a:rPr lang="zh-CN" altLang="en-US" sz="2000">
                <a:ea typeface="黑体" pitchFamily="49" charset="-122"/>
              </a:rPr>
              <a:t>、</a:t>
            </a:r>
            <a:r>
              <a:rPr lang="en-US" altLang="zh-CN" sz="2000">
                <a:ea typeface="黑体" pitchFamily="49" charset="-122"/>
              </a:rPr>
              <a:t>4</a:t>
            </a:r>
            <a:r>
              <a:rPr lang="zh-CN" altLang="en-US" sz="2000">
                <a:ea typeface="黑体" pitchFamily="49" charset="-122"/>
              </a:rPr>
              <a:t>、</a:t>
            </a:r>
            <a:r>
              <a:rPr lang="en-US" altLang="zh-CN" sz="2000">
                <a:ea typeface="黑体" pitchFamily="49" charset="-122"/>
              </a:rPr>
              <a:t>8…</a:t>
            </a:r>
            <a:r>
              <a:rPr lang="zh-CN" altLang="en-US" sz="2000">
                <a:ea typeface="黑体" pitchFamily="49" charset="-122"/>
              </a:rPr>
              <a:t>倍</a:t>
            </a:r>
          </a:p>
          <a:p>
            <a:pPr marL="685800" lvl="1" indent="-190500">
              <a:lnSpc>
                <a:spcPct val="100000"/>
              </a:lnSpc>
              <a:spcBef>
                <a:spcPct val="10000"/>
              </a:spcBef>
            </a:pPr>
            <a:r>
              <a:rPr lang="zh-CN" altLang="en-US">
                <a:ea typeface="黑体" pitchFamily="49" charset="-122"/>
              </a:rPr>
              <a:t>操作</a:t>
            </a:r>
          </a:p>
          <a:p>
            <a:pPr marL="1257300" lvl="2" indent="-342900">
              <a:lnSpc>
                <a:spcPct val="100000"/>
              </a:lnSpc>
              <a:spcBef>
                <a:spcPct val="10000"/>
              </a:spcBef>
            </a:pPr>
            <a:r>
              <a:rPr lang="zh-CN" altLang="en-US" sz="2000">
                <a:ea typeface="黑体" pitchFamily="49" charset="-122"/>
              </a:rPr>
              <a:t>左移</a:t>
            </a:r>
            <a:r>
              <a:rPr lang="en-US" altLang="zh-CN" sz="2000">
                <a:ea typeface="黑体" pitchFamily="49" charset="-122"/>
              </a:rPr>
              <a:t>:</a:t>
            </a:r>
            <a:r>
              <a:rPr lang="zh-CN" altLang="en-US" sz="2000">
                <a:ea typeface="黑体" pitchFamily="49" charset="-122"/>
              </a:rPr>
              <a:t>：</a:t>
            </a:r>
            <a:r>
              <a:rPr lang="en-US" altLang="zh-CN" sz="2000">
                <a:ea typeface="黑体" pitchFamily="49" charset="-122"/>
              </a:rPr>
              <a:t>x&lt;&lt;k;   </a:t>
            </a:r>
            <a:r>
              <a:rPr lang="zh-CN" altLang="en-US" sz="2000">
                <a:ea typeface="黑体" pitchFamily="49" charset="-122"/>
              </a:rPr>
              <a:t>右移： </a:t>
            </a:r>
            <a:r>
              <a:rPr lang="en-US" altLang="zh-CN" sz="2000">
                <a:ea typeface="黑体" pitchFamily="49" charset="-122"/>
              </a:rPr>
              <a:t>x&gt;&gt;k</a:t>
            </a:r>
          </a:p>
          <a:p>
            <a:pPr marL="1257300" lvl="2" indent="-342900">
              <a:lnSpc>
                <a:spcPct val="100000"/>
              </a:lnSpc>
              <a:spcBef>
                <a:spcPct val="10000"/>
              </a:spcBef>
            </a:pPr>
            <a:r>
              <a:rPr lang="zh-CN" altLang="en-US" sz="2000">
                <a:ea typeface="黑体" pitchFamily="49" charset="-122"/>
              </a:rPr>
              <a:t>不区分是逻辑移位还是算术移位，由</a:t>
            </a:r>
            <a:r>
              <a:rPr lang="en-US" altLang="zh-CN" sz="2000">
                <a:ea typeface="黑体" pitchFamily="49" charset="-122"/>
              </a:rPr>
              <a:t>x</a:t>
            </a:r>
            <a:r>
              <a:rPr lang="zh-CN" altLang="en-US" sz="2000">
                <a:ea typeface="黑体" pitchFamily="49" charset="-122"/>
              </a:rPr>
              <a:t>的类型确定</a:t>
            </a:r>
          </a:p>
          <a:p>
            <a:pPr marL="1257300" lvl="2" indent="-342900">
              <a:lnSpc>
                <a:spcPct val="100000"/>
              </a:lnSpc>
              <a:spcBef>
                <a:spcPct val="10000"/>
              </a:spcBef>
            </a:pPr>
            <a:r>
              <a:rPr lang="zh-CN" altLang="en-US" sz="2000">
                <a:ea typeface="黑体" pitchFamily="49" charset="-122"/>
              </a:rPr>
              <a:t>无符号数：逻辑左移、逻辑右移</a:t>
            </a:r>
          </a:p>
          <a:p>
            <a:pPr marL="1714500" lvl="3" indent="-342900">
              <a:spcBef>
                <a:spcPct val="10000"/>
              </a:spcBef>
              <a:buFontTx/>
              <a:buNone/>
            </a:pPr>
            <a:r>
              <a:rPr lang="zh-CN" altLang="en-US" sz="2000">
                <a:solidFill>
                  <a:srgbClr val="CC0000"/>
                </a:solidFill>
                <a:ea typeface="黑体" pitchFamily="49" charset="-122"/>
              </a:rPr>
              <a:t>高（低）位移出，低（高）位补</a:t>
            </a:r>
            <a:r>
              <a:rPr lang="en-US" altLang="zh-CN" sz="2000">
                <a:solidFill>
                  <a:srgbClr val="CC0000"/>
                </a:solidFill>
                <a:ea typeface="黑体" pitchFamily="49" charset="-122"/>
              </a:rPr>
              <a:t>0</a:t>
            </a:r>
            <a:r>
              <a:rPr lang="zh-CN" altLang="en-US" sz="2000">
                <a:solidFill>
                  <a:srgbClr val="CC0000"/>
                </a:solidFill>
                <a:ea typeface="黑体" pitchFamily="49" charset="-122"/>
              </a:rPr>
              <a:t>，可能溢出！</a:t>
            </a:r>
          </a:p>
          <a:p>
            <a:pPr marL="1714500" lvl="3" indent="-342900">
              <a:spcBef>
                <a:spcPct val="10000"/>
              </a:spcBef>
              <a:buFontTx/>
              <a:buNone/>
            </a:pPr>
            <a:r>
              <a:rPr lang="zh-CN" altLang="en-US" sz="2000">
                <a:solidFill>
                  <a:schemeClr val="accent2"/>
                </a:solidFill>
                <a:ea typeface="黑体" pitchFamily="49" charset="-122"/>
              </a:rPr>
              <a:t>问题：何时可能发生溢出？如何判断溢出？</a:t>
            </a:r>
            <a:endParaRPr lang="en-US" altLang="zh-CN" sz="2000">
              <a:solidFill>
                <a:schemeClr val="accent2"/>
              </a:solidFill>
              <a:ea typeface="黑体" pitchFamily="49" charset="-122"/>
            </a:endParaRPr>
          </a:p>
          <a:p>
            <a:pPr marL="1257300" lvl="2" indent="-342900">
              <a:lnSpc>
                <a:spcPct val="100000"/>
              </a:lnSpc>
              <a:spcBef>
                <a:spcPct val="10000"/>
              </a:spcBef>
              <a:buFontTx/>
              <a:buNone/>
            </a:pPr>
            <a:r>
              <a:rPr lang="zh-CN" altLang="en-US" sz="2000">
                <a:solidFill>
                  <a:srgbClr val="009900"/>
                </a:solidFill>
                <a:ea typeface="黑体" pitchFamily="49" charset="-122"/>
              </a:rPr>
              <a:t>          若高位移出的是</a:t>
            </a:r>
            <a:r>
              <a:rPr lang="en-US" altLang="zh-CN" sz="2000">
                <a:solidFill>
                  <a:srgbClr val="009900"/>
                </a:solidFill>
                <a:ea typeface="黑体" pitchFamily="49" charset="-122"/>
              </a:rPr>
              <a:t>1</a:t>
            </a:r>
            <a:r>
              <a:rPr lang="zh-CN" altLang="en-US" sz="2000">
                <a:solidFill>
                  <a:srgbClr val="009900"/>
                </a:solidFill>
                <a:ea typeface="黑体" pitchFamily="49" charset="-122"/>
              </a:rPr>
              <a:t>，则左移时发生溢出</a:t>
            </a:r>
          </a:p>
          <a:p>
            <a:pPr marL="1257300" lvl="2" indent="-342900">
              <a:lnSpc>
                <a:spcPct val="100000"/>
              </a:lnSpc>
              <a:spcBef>
                <a:spcPct val="10000"/>
              </a:spcBef>
            </a:pPr>
            <a:r>
              <a:rPr lang="zh-CN" altLang="en-US" sz="2000">
                <a:ea typeface="黑体" pitchFamily="49" charset="-122"/>
              </a:rPr>
              <a:t>带符号整数：算术左移、算术右移</a:t>
            </a:r>
          </a:p>
          <a:p>
            <a:pPr marL="1714500" lvl="3" indent="-342900">
              <a:spcBef>
                <a:spcPct val="10000"/>
              </a:spcBef>
              <a:buFontTx/>
              <a:buNone/>
            </a:pPr>
            <a:r>
              <a:rPr lang="zh-CN" altLang="en-US" sz="2000">
                <a:solidFill>
                  <a:srgbClr val="CC0000"/>
                </a:solidFill>
                <a:ea typeface="黑体" pitchFamily="49" charset="-122"/>
              </a:rPr>
              <a:t>左移：高位移出，低位补</a:t>
            </a:r>
            <a:r>
              <a:rPr lang="en-US" altLang="zh-CN" sz="2000">
                <a:solidFill>
                  <a:srgbClr val="CC0000"/>
                </a:solidFill>
                <a:ea typeface="黑体" pitchFamily="49" charset="-122"/>
              </a:rPr>
              <a:t>0</a:t>
            </a:r>
            <a:r>
              <a:rPr lang="zh-CN" altLang="en-US" sz="2000">
                <a:solidFill>
                  <a:srgbClr val="CC0000"/>
                </a:solidFill>
                <a:ea typeface="黑体" pitchFamily="49" charset="-122"/>
              </a:rPr>
              <a:t>。可能溢出！</a:t>
            </a:r>
          </a:p>
          <a:p>
            <a:pPr marL="1257300" lvl="2" indent="-342900">
              <a:lnSpc>
                <a:spcPct val="100000"/>
              </a:lnSpc>
              <a:spcBef>
                <a:spcPct val="10000"/>
              </a:spcBef>
              <a:buFontTx/>
              <a:buNone/>
            </a:pPr>
            <a:r>
              <a:rPr lang="zh-CN" altLang="en-US" sz="2000">
                <a:solidFill>
                  <a:srgbClr val="CC0000"/>
                </a:solidFill>
                <a:ea typeface="黑体" pitchFamily="49" charset="-122"/>
              </a:rPr>
              <a:t>       </a:t>
            </a:r>
            <a:r>
              <a:rPr lang="zh-CN" altLang="en-US" sz="2000">
                <a:solidFill>
                  <a:schemeClr val="accent2"/>
                </a:solidFill>
                <a:ea typeface="黑体" pitchFamily="49" charset="-122"/>
              </a:rPr>
              <a:t>溢出判断：</a:t>
            </a:r>
            <a:r>
              <a:rPr lang="zh-CN" altLang="en-US" sz="2000">
                <a:solidFill>
                  <a:srgbClr val="009900"/>
                </a:solidFill>
                <a:ea typeface="黑体" pitchFamily="49" charset="-122"/>
              </a:rPr>
              <a:t>若移出的位不等于新的符号位，则溢出。</a:t>
            </a:r>
            <a:endParaRPr lang="en-US" altLang="zh-CN" sz="2000">
              <a:solidFill>
                <a:srgbClr val="009900"/>
              </a:solidFill>
              <a:ea typeface="黑体" pitchFamily="49" charset="-122"/>
            </a:endParaRPr>
          </a:p>
          <a:p>
            <a:pPr marL="1714500" lvl="3" indent="-342900">
              <a:spcBef>
                <a:spcPct val="10000"/>
              </a:spcBef>
              <a:buFontTx/>
              <a:buNone/>
            </a:pPr>
            <a:r>
              <a:rPr lang="zh-CN" altLang="en-US" sz="2000">
                <a:solidFill>
                  <a:srgbClr val="CC0000"/>
                </a:solidFill>
                <a:ea typeface="黑体" pitchFamily="49" charset="-122"/>
              </a:rPr>
              <a:t>右移：低位移出，高位补符，可能发生有效数据丢失。</a:t>
            </a:r>
          </a:p>
        </p:txBody>
      </p:sp>
      <p:sp>
        <p:nvSpPr>
          <p:cNvPr id="5" name="矩形 4"/>
          <p:cNvSpPr>
            <a:spLocks noChangeArrowheads="1"/>
          </p:cNvSpPr>
          <p:nvPr/>
        </p:nvSpPr>
        <p:spPr bwMode="auto">
          <a:xfrm>
            <a:off x="3194050" y="735013"/>
            <a:ext cx="5772150" cy="1096962"/>
          </a:xfrm>
          <a:prstGeom prst="rect">
            <a:avLst/>
          </a:prstGeom>
          <a:noFill/>
          <a:ln w="9525">
            <a:noFill/>
            <a:miter lim="800000"/>
            <a:headEnd/>
            <a:tailEnd/>
          </a:ln>
        </p:spPr>
        <p:txBody>
          <a:bodyPr>
            <a:spAutoFit/>
          </a:bodyPr>
          <a:lstStyle/>
          <a:p>
            <a:pPr eaLnBrk="0" fontAlgn="base" hangingPunct="0">
              <a:spcBef>
                <a:spcPct val="0"/>
              </a:spcBef>
              <a:spcAft>
                <a:spcPct val="0"/>
              </a:spcAft>
            </a:pPr>
            <a:r>
              <a:rPr lang="zh-CN" altLang="en-US" sz="2200" b="1">
                <a:solidFill>
                  <a:srgbClr val="009900"/>
                </a:solidFill>
                <a:latin typeface="黑体" pitchFamily="49" charset="-122"/>
                <a:ea typeface="黑体" pitchFamily="49" charset="-122"/>
              </a:rPr>
              <a:t>如何从</a:t>
            </a:r>
            <a:r>
              <a:rPr lang="en-US" altLang="zh-CN" sz="2200" b="1">
                <a:solidFill>
                  <a:srgbClr val="009900"/>
                </a:solidFill>
                <a:latin typeface="黑体" pitchFamily="49" charset="-122"/>
                <a:ea typeface="黑体" pitchFamily="49" charset="-122"/>
              </a:rPr>
              <a:t>16</a:t>
            </a:r>
            <a:r>
              <a:rPr lang="zh-CN" altLang="en-US" sz="2200" b="1">
                <a:solidFill>
                  <a:srgbClr val="009900"/>
                </a:solidFill>
                <a:latin typeface="黑体" pitchFamily="49" charset="-122"/>
                <a:ea typeface="黑体" pitchFamily="49" charset="-122"/>
              </a:rPr>
              <a:t>位数据</a:t>
            </a:r>
            <a:r>
              <a:rPr lang="en-US" altLang="zh-CN" sz="2200" b="1">
                <a:solidFill>
                  <a:srgbClr val="009900"/>
                </a:solidFill>
                <a:latin typeface="黑体" pitchFamily="49" charset="-122"/>
                <a:ea typeface="黑体" pitchFamily="49" charset="-122"/>
              </a:rPr>
              <a:t>y</a:t>
            </a:r>
            <a:r>
              <a:rPr lang="zh-CN" altLang="en-US" sz="2200" b="1">
                <a:solidFill>
                  <a:srgbClr val="009900"/>
                </a:solidFill>
                <a:latin typeface="黑体" pitchFamily="49" charset="-122"/>
                <a:ea typeface="黑体" pitchFamily="49" charset="-122"/>
              </a:rPr>
              <a:t>中提取高位字节？</a:t>
            </a:r>
          </a:p>
          <a:p>
            <a:pPr eaLnBrk="0" fontAlgn="base" hangingPunct="0">
              <a:spcBef>
                <a:spcPct val="0"/>
              </a:spcBef>
              <a:spcAft>
                <a:spcPct val="0"/>
              </a:spcAft>
            </a:pPr>
            <a:r>
              <a:rPr lang="zh-CN" altLang="en-US" sz="2200" b="1">
                <a:solidFill>
                  <a:srgbClr val="FF0000"/>
                </a:solidFill>
                <a:latin typeface="黑体" pitchFamily="49" charset="-122"/>
                <a:ea typeface="黑体" pitchFamily="49" charset="-122"/>
              </a:rPr>
              <a:t>某字长为</a:t>
            </a:r>
            <a:r>
              <a:rPr lang="en-US" altLang="zh-CN" sz="2200" b="1">
                <a:solidFill>
                  <a:srgbClr val="FF0000"/>
                </a:solidFill>
                <a:latin typeface="黑体" pitchFamily="49" charset="-122"/>
                <a:ea typeface="黑体" pitchFamily="49" charset="-122"/>
              </a:rPr>
              <a:t>8</a:t>
            </a:r>
            <a:r>
              <a:rPr lang="zh-CN" altLang="en-US" sz="2200" b="1">
                <a:solidFill>
                  <a:srgbClr val="FF0000"/>
                </a:solidFill>
                <a:latin typeface="黑体" pitchFamily="49" charset="-122"/>
                <a:ea typeface="黑体" pitchFamily="49" charset="-122"/>
              </a:rPr>
              <a:t>的机器中，</a:t>
            </a:r>
            <a:r>
              <a:rPr lang="en-US" altLang="zh-CN" sz="2200" b="1">
                <a:solidFill>
                  <a:srgbClr val="FF0000"/>
                </a:solidFill>
                <a:latin typeface="黑体" pitchFamily="49" charset="-122"/>
                <a:ea typeface="黑体" pitchFamily="49" charset="-122"/>
              </a:rPr>
              <a:t>x</a:t>
            </a:r>
            <a:r>
              <a:rPr lang="zh-CN" altLang="en-US" sz="2200" b="1">
                <a:solidFill>
                  <a:srgbClr val="FF0000"/>
                </a:solidFill>
                <a:latin typeface="黑体" pitchFamily="49" charset="-122"/>
                <a:ea typeface="黑体" pitchFamily="49" charset="-122"/>
              </a:rPr>
              <a:t>、</a:t>
            </a:r>
            <a:r>
              <a:rPr lang="en-US" altLang="zh-CN" sz="2200" b="1">
                <a:solidFill>
                  <a:srgbClr val="FF0000"/>
                </a:solidFill>
                <a:latin typeface="黑体" pitchFamily="49" charset="-122"/>
                <a:ea typeface="黑体" pitchFamily="49" charset="-122"/>
              </a:rPr>
              <a:t>y</a:t>
            </a:r>
            <a:r>
              <a:rPr lang="zh-CN" altLang="en-US" sz="2200" b="1">
                <a:solidFill>
                  <a:srgbClr val="FF0000"/>
                </a:solidFill>
                <a:latin typeface="黑体" pitchFamily="49" charset="-122"/>
                <a:ea typeface="黑体" pitchFamily="49" charset="-122"/>
              </a:rPr>
              <a:t>和</a:t>
            </a:r>
            <a:r>
              <a:rPr lang="en-US" altLang="zh-CN" sz="2200" b="1">
                <a:solidFill>
                  <a:srgbClr val="FF0000"/>
                </a:solidFill>
                <a:latin typeface="黑体" pitchFamily="49" charset="-122"/>
                <a:ea typeface="黑体" pitchFamily="49" charset="-122"/>
              </a:rPr>
              <a:t>z</a:t>
            </a:r>
            <a:r>
              <a:rPr lang="zh-CN" altLang="en-US" sz="2200" b="1">
                <a:solidFill>
                  <a:srgbClr val="FF0000"/>
                </a:solidFill>
                <a:latin typeface="黑体" pitchFamily="49" charset="-122"/>
                <a:ea typeface="黑体" pitchFamily="49" charset="-122"/>
              </a:rPr>
              <a:t>都是</a:t>
            </a:r>
            <a:r>
              <a:rPr lang="en-US" altLang="zh-CN" sz="2200" b="1">
                <a:solidFill>
                  <a:srgbClr val="FF0000"/>
                </a:solidFill>
                <a:latin typeface="黑体" pitchFamily="49" charset="-122"/>
                <a:ea typeface="黑体" pitchFamily="49" charset="-122"/>
              </a:rPr>
              <a:t>8</a:t>
            </a:r>
            <a:r>
              <a:rPr lang="zh-CN" altLang="en-US" sz="2200" b="1">
                <a:solidFill>
                  <a:srgbClr val="FF0000"/>
                </a:solidFill>
                <a:latin typeface="黑体" pitchFamily="49" charset="-122"/>
                <a:ea typeface="黑体" pitchFamily="49" charset="-122"/>
              </a:rPr>
              <a:t>位带符号整数，已知</a:t>
            </a:r>
            <a:r>
              <a:rPr lang="en-US" altLang="zh-CN" sz="2200" b="1">
                <a:solidFill>
                  <a:srgbClr val="FF0000"/>
                </a:solidFill>
                <a:latin typeface="黑体" pitchFamily="49" charset="-122"/>
                <a:ea typeface="黑体" pitchFamily="49" charset="-122"/>
              </a:rPr>
              <a:t>x=-81</a:t>
            </a:r>
            <a:r>
              <a:rPr lang="zh-CN" altLang="en-US" sz="2200" b="1">
                <a:solidFill>
                  <a:srgbClr val="FF0000"/>
                </a:solidFill>
                <a:latin typeface="黑体" pitchFamily="49" charset="-122"/>
                <a:ea typeface="黑体" pitchFamily="49" charset="-122"/>
              </a:rPr>
              <a:t>，则</a:t>
            </a:r>
            <a:r>
              <a:rPr lang="en-US" altLang="zh-CN" sz="2200" b="1">
                <a:solidFill>
                  <a:srgbClr val="FF0000"/>
                </a:solidFill>
                <a:latin typeface="黑体" pitchFamily="49" charset="-122"/>
                <a:ea typeface="黑体" pitchFamily="49" charset="-122"/>
              </a:rPr>
              <a:t>y=x/2=</a:t>
            </a:r>
            <a:r>
              <a:rPr lang="zh-CN" altLang="en-US" sz="2200" b="1">
                <a:solidFill>
                  <a:srgbClr val="FF0000"/>
                </a:solidFill>
                <a:latin typeface="黑体" pitchFamily="49" charset="-122"/>
                <a:ea typeface="黑体" pitchFamily="49" charset="-122"/>
              </a:rPr>
              <a:t>？</a:t>
            </a:r>
            <a:r>
              <a:rPr lang="en-US" altLang="zh-CN" sz="2200" b="1">
                <a:solidFill>
                  <a:srgbClr val="FF0000"/>
                </a:solidFill>
                <a:latin typeface="黑体" pitchFamily="49" charset="-122"/>
                <a:ea typeface="黑体" pitchFamily="49" charset="-122"/>
              </a:rPr>
              <a:t>z=2x=</a:t>
            </a:r>
            <a:r>
              <a:rPr lang="zh-CN" altLang="en-US" sz="2200" b="1">
                <a:solidFill>
                  <a:srgbClr val="FF0000"/>
                </a:solidFill>
                <a:latin typeface="黑体" pitchFamily="49" charset="-122"/>
                <a:ea typeface="黑体" pitchFamily="49" charset="-122"/>
              </a:rPr>
              <a:t>？</a:t>
            </a:r>
          </a:p>
        </p:txBody>
      </p:sp>
      <p:sp>
        <p:nvSpPr>
          <p:cNvPr id="529413" name="Text Box 5"/>
          <p:cNvSpPr txBox="1">
            <a:spLocks noChangeArrowheads="1"/>
          </p:cNvSpPr>
          <p:nvPr/>
        </p:nvSpPr>
        <p:spPr bwMode="auto">
          <a:xfrm>
            <a:off x="5921375" y="1936750"/>
            <a:ext cx="2990850" cy="854075"/>
          </a:xfrm>
          <a:prstGeom prst="rect">
            <a:avLst/>
          </a:prstGeom>
          <a:noFill/>
          <a:ln w="12700">
            <a:noFill/>
            <a:miter lim="800000"/>
            <a:headEnd/>
            <a:tailEnd/>
          </a:ln>
          <a:effectLst/>
        </p:spPr>
        <p:txBody>
          <a:bodyPr>
            <a:spAutoFit/>
          </a:bodyPr>
          <a:lstStyle/>
          <a:p>
            <a:pPr eaLnBrk="0" fontAlgn="base" hangingPunct="0">
              <a:spcBef>
                <a:spcPct val="50000"/>
              </a:spcBef>
              <a:spcAft>
                <a:spcPct val="0"/>
              </a:spcAft>
            </a:pPr>
            <a:r>
              <a:rPr lang="en-US" altLang="zh-CN" sz="2000" b="1">
                <a:solidFill>
                  <a:srgbClr val="009900"/>
                </a:solidFill>
                <a:ea typeface="黑体" pitchFamily="49" charset="-122"/>
              </a:rPr>
              <a:t>(y&gt;&gt;8) </a:t>
            </a:r>
            <a:r>
              <a:rPr lang="zh-CN" altLang="en-US" sz="2000" b="1">
                <a:solidFill>
                  <a:srgbClr val="009900"/>
                </a:solidFill>
                <a:ea typeface="黑体" pitchFamily="49" charset="-122"/>
              </a:rPr>
              <a:t>送</a:t>
            </a:r>
            <a:r>
              <a:rPr lang="en-US" altLang="zh-CN" sz="2000" b="1">
                <a:solidFill>
                  <a:srgbClr val="009900"/>
                </a:solidFill>
                <a:ea typeface="黑体" pitchFamily="49" charset="-122"/>
              </a:rPr>
              <a:t>8</a:t>
            </a:r>
            <a:r>
              <a:rPr lang="zh-CN" altLang="en-US" sz="2000" b="1">
                <a:solidFill>
                  <a:srgbClr val="009900"/>
                </a:solidFill>
                <a:ea typeface="黑体" pitchFamily="49" charset="-122"/>
              </a:rPr>
              <a:t>位寄存器</a:t>
            </a:r>
          </a:p>
          <a:p>
            <a:pPr eaLnBrk="0" fontAlgn="base" hangingPunct="0">
              <a:spcBef>
                <a:spcPct val="50000"/>
              </a:spcBef>
              <a:spcAft>
                <a:spcPct val="0"/>
              </a:spcAft>
            </a:pPr>
            <a:r>
              <a:rPr lang="zh-CN" altLang="en-US" sz="2000" b="1">
                <a:solidFill>
                  <a:srgbClr val="FF0000"/>
                </a:solidFill>
                <a:ea typeface="黑体" pitchFamily="49" charset="-122"/>
              </a:rPr>
              <a:t>移位！</a:t>
            </a:r>
            <a:r>
              <a:rPr lang="en-US" altLang="zh-CN" sz="2000" b="1">
                <a:solidFill>
                  <a:srgbClr val="FF0000"/>
                </a:solidFill>
                <a:ea typeface="黑体" pitchFamily="49" charset="-122"/>
              </a:rPr>
              <a:t>y=</a:t>
            </a:r>
            <a:r>
              <a:rPr lang="en-US" altLang="zh-CN" sz="2000" b="1">
                <a:solidFill>
                  <a:srgbClr val="FF0000"/>
                </a:solidFill>
                <a:effectLst>
                  <a:outerShdw blurRad="38100" dist="38100" dir="2700000" algn="tl">
                    <a:srgbClr val="C0C0C0"/>
                  </a:outerShdw>
                </a:effectLst>
                <a:latin typeface="宋体" pitchFamily="2" charset="-122"/>
              </a:rPr>
              <a:t>-</a:t>
            </a:r>
            <a:r>
              <a:rPr lang="en-US" altLang="zh-CN" sz="2000" b="1">
                <a:solidFill>
                  <a:srgbClr val="FF0000"/>
                </a:solidFill>
                <a:ea typeface="黑体" pitchFamily="49" charset="-122"/>
              </a:rPr>
              <a:t>40</a:t>
            </a:r>
            <a:r>
              <a:rPr lang="zh-CN" altLang="en-US" sz="2000" b="1">
                <a:solidFill>
                  <a:srgbClr val="FF0000"/>
                </a:solidFill>
                <a:ea typeface="黑体" pitchFamily="49" charset="-122"/>
              </a:rPr>
              <a:t>？ </a:t>
            </a:r>
            <a:r>
              <a:rPr lang="en-US" altLang="zh-CN" sz="2000" b="1">
                <a:solidFill>
                  <a:srgbClr val="FF0000"/>
                </a:solidFill>
                <a:ea typeface="黑体" pitchFamily="49" charset="-122"/>
              </a:rPr>
              <a:t>z=</a:t>
            </a:r>
            <a:r>
              <a:rPr lang="en-US" altLang="zh-CN" sz="2000" b="1">
                <a:solidFill>
                  <a:srgbClr val="FF0000"/>
                </a:solidFill>
                <a:effectLst>
                  <a:outerShdw blurRad="38100" dist="38100" dir="2700000" algn="tl">
                    <a:srgbClr val="C0C0C0"/>
                  </a:outerShdw>
                </a:effectLst>
                <a:latin typeface="宋体" pitchFamily="2" charset="-122"/>
              </a:rPr>
              <a:t>-</a:t>
            </a:r>
            <a:r>
              <a:rPr lang="en-US" altLang="zh-CN" sz="2000" b="1">
                <a:solidFill>
                  <a:srgbClr val="FF0000"/>
                </a:solidFill>
                <a:ea typeface="黑体" pitchFamily="49" charset="-122"/>
              </a:rPr>
              <a:t>162?</a:t>
            </a:r>
          </a:p>
        </p:txBody>
      </p:sp>
    </p:spTree>
    <p:extLst>
      <p:ext uri="{BB962C8B-B14F-4D97-AF65-F5344CB8AC3E}">
        <p14:creationId xmlns:p14="http://schemas.microsoft.com/office/powerpoint/2010/main" val="1668028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29413">
                                            <p:txEl>
                                              <p:pRg st="0" end="0"/>
                                            </p:txEl>
                                          </p:spTgt>
                                        </p:tgtEl>
                                        <p:attrNameLst>
                                          <p:attrName>style.visibility</p:attrName>
                                        </p:attrNameLst>
                                      </p:cBhvr>
                                      <p:to>
                                        <p:strVal val="visible"/>
                                      </p:to>
                                    </p:set>
                                    <p:animEffect transition="in" filter="blinds(horizontal)">
                                      <p:cBhvr>
                                        <p:cTn id="12" dur="500"/>
                                        <p:tgtEl>
                                          <p:spTgt spid="5294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blinds(horizontal)">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29413">
                                            <p:txEl>
                                              <p:pRg st="1" end="1"/>
                                            </p:txEl>
                                          </p:spTgt>
                                        </p:tgtEl>
                                        <p:attrNameLst>
                                          <p:attrName>style.visibility</p:attrName>
                                        </p:attrNameLst>
                                      </p:cBhvr>
                                      <p:to>
                                        <p:strVal val="visible"/>
                                      </p:to>
                                    </p:set>
                                    <p:animEffect transition="in" filter="blinds(horizontal)">
                                      <p:cBhvr>
                                        <p:cTn id="22" dur="500"/>
                                        <p:tgtEl>
                                          <p:spTgt spid="52941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95267">
                                            <p:txEl>
                                              <p:pRg st="2" end="2"/>
                                            </p:txEl>
                                          </p:spTgt>
                                        </p:tgtEl>
                                        <p:attrNameLst>
                                          <p:attrName>style.visibility</p:attrName>
                                        </p:attrNameLst>
                                      </p:cBhvr>
                                      <p:to>
                                        <p:strVal val="visible"/>
                                      </p:to>
                                    </p:set>
                                    <p:animEffect transition="in" filter="blinds(horizontal)">
                                      <p:cBhvr>
                                        <p:cTn id="27" dur="500"/>
                                        <p:tgtEl>
                                          <p:spTgt spid="395267">
                                            <p:txEl>
                                              <p:pRg st="2" end="2"/>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95267">
                                            <p:txEl>
                                              <p:pRg st="3" end="3"/>
                                            </p:txEl>
                                          </p:spTgt>
                                        </p:tgtEl>
                                        <p:attrNameLst>
                                          <p:attrName>style.visibility</p:attrName>
                                        </p:attrNameLst>
                                      </p:cBhvr>
                                      <p:to>
                                        <p:strVal val="visible"/>
                                      </p:to>
                                    </p:set>
                                    <p:animEffect transition="in" filter="blinds(horizontal)">
                                      <p:cBhvr>
                                        <p:cTn id="30" dur="500"/>
                                        <p:tgtEl>
                                          <p:spTgt spid="395267">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95267">
                                            <p:txEl>
                                              <p:pRg st="5" end="5"/>
                                            </p:txEl>
                                          </p:spTgt>
                                        </p:tgtEl>
                                        <p:attrNameLst>
                                          <p:attrName>style.visibility</p:attrName>
                                        </p:attrNameLst>
                                      </p:cBhvr>
                                      <p:to>
                                        <p:strVal val="visible"/>
                                      </p:to>
                                    </p:set>
                                    <p:animEffect transition="in" filter="blinds(horizontal)">
                                      <p:cBhvr>
                                        <p:cTn id="35" dur="500"/>
                                        <p:tgtEl>
                                          <p:spTgt spid="395267">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395267">
                                            <p:txEl>
                                              <p:pRg st="6" end="6"/>
                                            </p:txEl>
                                          </p:spTgt>
                                        </p:tgtEl>
                                        <p:attrNameLst>
                                          <p:attrName>style.visibility</p:attrName>
                                        </p:attrNameLst>
                                      </p:cBhvr>
                                      <p:to>
                                        <p:strVal val="visible"/>
                                      </p:to>
                                    </p:set>
                                    <p:animEffect transition="in" filter="blinds(horizontal)">
                                      <p:cBhvr>
                                        <p:cTn id="40" dur="500"/>
                                        <p:tgtEl>
                                          <p:spTgt spid="395267">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395267">
                                            <p:txEl>
                                              <p:pRg st="7" end="7"/>
                                            </p:txEl>
                                          </p:spTgt>
                                        </p:tgtEl>
                                        <p:attrNameLst>
                                          <p:attrName>style.visibility</p:attrName>
                                        </p:attrNameLst>
                                      </p:cBhvr>
                                      <p:to>
                                        <p:strVal val="visible"/>
                                      </p:to>
                                    </p:set>
                                    <p:animEffect transition="in" filter="blinds(horizontal)">
                                      <p:cBhvr>
                                        <p:cTn id="45" dur="500"/>
                                        <p:tgtEl>
                                          <p:spTgt spid="395267">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395267">
                                            <p:txEl>
                                              <p:pRg st="8" end="8"/>
                                            </p:txEl>
                                          </p:spTgt>
                                        </p:tgtEl>
                                        <p:attrNameLst>
                                          <p:attrName>style.visibility</p:attrName>
                                        </p:attrNameLst>
                                      </p:cBhvr>
                                      <p:to>
                                        <p:strVal val="visible"/>
                                      </p:to>
                                    </p:set>
                                    <p:animEffect transition="in" filter="blinds(horizontal)">
                                      <p:cBhvr>
                                        <p:cTn id="50" dur="500"/>
                                        <p:tgtEl>
                                          <p:spTgt spid="395267">
                                            <p:txEl>
                                              <p:pRg st="8" end="8"/>
                                            </p:txEl>
                                          </p:spTgt>
                                        </p:tgtEl>
                                      </p:cBhvr>
                                    </p:animEffect>
                                  </p:childTnLst>
                                </p:cTn>
                              </p:par>
                              <p:par>
                                <p:cTn id="51" presetID="3" presetClass="entr" presetSubtype="10" fill="hold" nodeType="withEffect">
                                  <p:stCondLst>
                                    <p:cond delay="0"/>
                                  </p:stCondLst>
                                  <p:childTnLst>
                                    <p:set>
                                      <p:cBhvr>
                                        <p:cTn id="52" dur="1" fill="hold">
                                          <p:stCondLst>
                                            <p:cond delay="0"/>
                                          </p:stCondLst>
                                        </p:cTn>
                                        <p:tgtEl>
                                          <p:spTgt spid="395267">
                                            <p:txEl>
                                              <p:pRg st="9" end="9"/>
                                            </p:txEl>
                                          </p:spTgt>
                                        </p:tgtEl>
                                        <p:attrNameLst>
                                          <p:attrName>style.visibility</p:attrName>
                                        </p:attrNameLst>
                                      </p:cBhvr>
                                      <p:to>
                                        <p:strVal val="visible"/>
                                      </p:to>
                                    </p:set>
                                    <p:animEffect transition="in" filter="blinds(horizontal)">
                                      <p:cBhvr>
                                        <p:cTn id="53" dur="500"/>
                                        <p:tgtEl>
                                          <p:spTgt spid="395267">
                                            <p:txEl>
                                              <p:pRg st="9" end="9"/>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395267">
                                            <p:txEl>
                                              <p:pRg st="10" end="10"/>
                                            </p:txEl>
                                          </p:spTgt>
                                        </p:tgtEl>
                                        <p:attrNameLst>
                                          <p:attrName>style.visibility</p:attrName>
                                        </p:attrNameLst>
                                      </p:cBhvr>
                                      <p:to>
                                        <p:strVal val="visible"/>
                                      </p:to>
                                    </p:set>
                                    <p:animEffect transition="in" filter="blinds(horizontal)">
                                      <p:cBhvr>
                                        <p:cTn id="58" dur="500"/>
                                        <p:tgtEl>
                                          <p:spTgt spid="395267">
                                            <p:txEl>
                                              <p:pRg st="10" end="1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395267">
                                            <p:txEl>
                                              <p:pRg st="11" end="11"/>
                                            </p:txEl>
                                          </p:spTgt>
                                        </p:tgtEl>
                                        <p:attrNameLst>
                                          <p:attrName>style.visibility</p:attrName>
                                        </p:attrNameLst>
                                      </p:cBhvr>
                                      <p:to>
                                        <p:strVal val="visible"/>
                                      </p:to>
                                    </p:set>
                                    <p:animEffect transition="in" filter="blinds(horizontal)">
                                      <p:cBhvr>
                                        <p:cTn id="63" dur="500"/>
                                        <p:tgtEl>
                                          <p:spTgt spid="395267">
                                            <p:txEl>
                                              <p:pRg st="11" end="11"/>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395267">
                                            <p:txEl>
                                              <p:pRg st="12" end="12"/>
                                            </p:txEl>
                                          </p:spTgt>
                                        </p:tgtEl>
                                        <p:attrNameLst>
                                          <p:attrName>style.visibility</p:attrName>
                                        </p:attrNameLst>
                                      </p:cBhvr>
                                      <p:to>
                                        <p:strVal val="visible"/>
                                      </p:to>
                                    </p:set>
                                    <p:animEffect transition="in" filter="blinds(horizontal)">
                                      <p:cBhvr>
                                        <p:cTn id="68" dur="500"/>
                                        <p:tgtEl>
                                          <p:spTgt spid="395267">
                                            <p:txEl>
                                              <p:pRg st="12" end="12"/>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395267">
                                            <p:txEl>
                                              <p:pRg st="13" end="13"/>
                                            </p:txEl>
                                          </p:spTgt>
                                        </p:tgtEl>
                                        <p:attrNameLst>
                                          <p:attrName>style.visibility</p:attrName>
                                        </p:attrNameLst>
                                      </p:cBhvr>
                                      <p:to>
                                        <p:strVal val="visible"/>
                                      </p:to>
                                    </p:set>
                                    <p:animEffect transition="in" filter="blinds(horizontal)">
                                      <p:cBhvr>
                                        <p:cTn id="73" dur="500"/>
                                        <p:tgtEl>
                                          <p:spTgt spid="395267">
                                            <p:txEl>
                                              <p:pRg st="13" end="13"/>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nodeType="clickEffect">
                                  <p:stCondLst>
                                    <p:cond delay="0"/>
                                  </p:stCondLst>
                                  <p:childTnLst>
                                    <p:set>
                                      <p:cBhvr>
                                        <p:cTn id="77" dur="1" fill="hold">
                                          <p:stCondLst>
                                            <p:cond delay="0"/>
                                          </p:stCondLst>
                                        </p:cTn>
                                        <p:tgtEl>
                                          <p:spTgt spid="395267">
                                            <p:txEl>
                                              <p:pRg st="14" end="14"/>
                                            </p:txEl>
                                          </p:spTgt>
                                        </p:tgtEl>
                                        <p:attrNameLst>
                                          <p:attrName>style.visibility</p:attrName>
                                        </p:attrNameLst>
                                      </p:cBhvr>
                                      <p:to>
                                        <p:strVal val="visible"/>
                                      </p:to>
                                    </p:set>
                                    <p:animEffect transition="in" filter="blinds(horizontal)">
                                      <p:cBhvr>
                                        <p:cTn id="78" dur="500"/>
                                        <p:tgtEl>
                                          <p:spTgt spid="39526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idx="4294967295"/>
          </p:nvPr>
        </p:nvSpPr>
        <p:spPr>
          <a:xfrm>
            <a:off x="476250" y="0"/>
            <a:ext cx="8229600" cy="600075"/>
          </a:xfrm>
        </p:spPr>
        <p:txBody>
          <a:bodyPr lIns="63500" tIns="25400" rIns="63500" bIns="25400" anchor="t">
            <a:spAutoFit/>
          </a:bodyPr>
          <a:lstStyle/>
          <a:p>
            <a:pPr algn="l"/>
            <a:r>
              <a:rPr lang="en-US" altLang="zh-CN" sz="3600">
                <a:ea typeface="宋体" pitchFamily="2" charset="-122"/>
              </a:rPr>
              <a:t>C</a:t>
            </a:r>
            <a:r>
              <a:rPr lang="zh-CN" altLang="en-US" sz="3600">
                <a:ea typeface="宋体" pitchFamily="2" charset="-122"/>
              </a:rPr>
              <a:t>语言程序中涉及的运算</a:t>
            </a:r>
          </a:p>
        </p:txBody>
      </p:sp>
      <p:sp>
        <p:nvSpPr>
          <p:cNvPr id="396291" name="Rectangle 3"/>
          <p:cNvSpPr>
            <a:spLocks noGrp="1" noChangeArrowheads="1"/>
          </p:cNvSpPr>
          <p:nvPr>
            <p:ph type="body" idx="4294967295"/>
          </p:nvPr>
        </p:nvSpPr>
        <p:spPr>
          <a:xfrm>
            <a:off x="269875" y="998538"/>
            <a:ext cx="8532813" cy="4635500"/>
          </a:xfrm>
        </p:spPr>
        <p:txBody>
          <a:bodyPr lIns="63500" tIns="25400" rIns="63500" bIns="25400">
            <a:spAutoFit/>
          </a:bodyPr>
          <a:lstStyle/>
          <a:p>
            <a:pPr marL="203200" indent="-203200">
              <a:lnSpc>
                <a:spcPct val="100000"/>
              </a:lnSpc>
              <a:spcBef>
                <a:spcPct val="30000"/>
              </a:spcBef>
            </a:pPr>
            <a:r>
              <a:rPr lang="zh-CN" altLang="en-US" sz="2200">
                <a:latin typeface="微软雅黑" pitchFamily="34" charset="-122"/>
                <a:ea typeface="微软雅黑" pitchFamily="34" charset="-122"/>
              </a:rPr>
              <a:t>位扩展和位截断运算</a:t>
            </a:r>
          </a:p>
          <a:p>
            <a:pPr marL="685800" lvl="1" indent="-190500">
              <a:lnSpc>
                <a:spcPct val="100000"/>
              </a:lnSpc>
              <a:spcBef>
                <a:spcPct val="30000"/>
              </a:spcBef>
            </a:pPr>
            <a:r>
              <a:rPr lang="zh-CN" altLang="en-US" sz="2200">
                <a:latin typeface="微软雅黑" pitchFamily="34" charset="-122"/>
                <a:ea typeface="微软雅黑" pitchFamily="34" charset="-122"/>
              </a:rPr>
              <a:t>用途</a:t>
            </a:r>
          </a:p>
          <a:p>
            <a:pPr marL="1257300" lvl="2" indent="-342900">
              <a:lnSpc>
                <a:spcPct val="100000"/>
              </a:lnSpc>
              <a:spcBef>
                <a:spcPct val="30000"/>
              </a:spcBef>
            </a:pPr>
            <a:r>
              <a:rPr lang="zh-CN" altLang="en-US" sz="2200">
                <a:latin typeface="微软雅黑" pitchFamily="34" charset="-122"/>
                <a:ea typeface="微软雅黑" pitchFamily="34" charset="-122"/>
              </a:rPr>
              <a:t>类型转换时可能需要数据扩展或截断</a:t>
            </a:r>
          </a:p>
          <a:p>
            <a:pPr marL="685800" lvl="1" indent="-190500">
              <a:lnSpc>
                <a:spcPct val="100000"/>
              </a:lnSpc>
              <a:spcBef>
                <a:spcPct val="30000"/>
              </a:spcBef>
            </a:pPr>
            <a:r>
              <a:rPr lang="zh-CN" altLang="en-US" sz="2200">
                <a:latin typeface="微软雅黑" pitchFamily="34" charset="-122"/>
                <a:ea typeface="微软雅黑" pitchFamily="34" charset="-122"/>
              </a:rPr>
              <a:t>操作</a:t>
            </a:r>
          </a:p>
          <a:p>
            <a:pPr marL="1257300" lvl="2" indent="-342900">
              <a:lnSpc>
                <a:spcPct val="100000"/>
              </a:lnSpc>
              <a:spcBef>
                <a:spcPct val="30000"/>
              </a:spcBef>
            </a:pPr>
            <a:r>
              <a:rPr lang="zh-CN" altLang="en-US" sz="2200">
                <a:latin typeface="微软雅黑" pitchFamily="34" charset="-122"/>
                <a:ea typeface="微软雅黑" pitchFamily="34" charset="-122"/>
              </a:rPr>
              <a:t>没有专门操作运算符，根据类型转换前后数据长短确定是扩展还是截断</a:t>
            </a:r>
          </a:p>
          <a:p>
            <a:pPr marL="1257300" lvl="2" indent="-342900">
              <a:lnSpc>
                <a:spcPct val="100000"/>
              </a:lnSpc>
              <a:spcBef>
                <a:spcPct val="30000"/>
              </a:spcBef>
            </a:pPr>
            <a:r>
              <a:rPr lang="zh-CN" altLang="en-US" sz="2200">
                <a:latin typeface="微软雅黑" pitchFamily="34" charset="-122"/>
                <a:ea typeface="微软雅黑" pitchFamily="34" charset="-122"/>
              </a:rPr>
              <a:t>扩展：短转长</a:t>
            </a:r>
          </a:p>
          <a:p>
            <a:pPr marL="1257300" lvl="2" indent="-342900">
              <a:lnSpc>
                <a:spcPct val="100000"/>
              </a:lnSpc>
              <a:spcBef>
                <a:spcPct val="30000"/>
              </a:spcBef>
              <a:buFontTx/>
              <a:buNone/>
            </a:pPr>
            <a:r>
              <a:rPr lang="zh-CN" altLang="en-US" sz="2200">
                <a:solidFill>
                  <a:srgbClr val="009900"/>
                </a:solidFill>
                <a:latin typeface="微软雅黑" pitchFamily="34" charset="-122"/>
                <a:ea typeface="微软雅黑" pitchFamily="34" charset="-122"/>
              </a:rPr>
              <a:t>       无符号数：</a:t>
            </a:r>
            <a:r>
              <a:rPr lang="en-US" altLang="zh-CN" sz="2200">
                <a:solidFill>
                  <a:srgbClr val="009900"/>
                </a:solidFill>
                <a:latin typeface="微软雅黑" pitchFamily="34" charset="-122"/>
                <a:ea typeface="微软雅黑" pitchFamily="34" charset="-122"/>
              </a:rPr>
              <a:t>0</a:t>
            </a:r>
            <a:r>
              <a:rPr lang="zh-CN" altLang="en-US" sz="2200">
                <a:solidFill>
                  <a:srgbClr val="009900"/>
                </a:solidFill>
                <a:latin typeface="微软雅黑" pitchFamily="34" charset="-122"/>
                <a:ea typeface="微软雅黑" pitchFamily="34" charset="-122"/>
              </a:rPr>
              <a:t>扩展，前面补</a:t>
            </a:r>
            <a:r>
              <a:rPr lang="en-US" altLang="zh-CN" sz="2200">
                <a:solidFill>
                  <a:srgbClr val="009900"/>
                </a:solidFill>
                <a:latin typeface="微软雅黑" pitchFamily="34" charset="-122"/>
                <a:ea typeface="微软雅黑" pitchFamily="34" charset="-122"/>
              </a:rPr>
              <a:t>0 </a:t>
            </a:r>
          </a:p>
          <a:p>
            <a:pPr marL="1257300" lvl="2" indent="-342900">
              <a:lnSpc>
                <a:spcPct val="100000"/>
              </a:lnSpc>
              <a:spcBef>
                <a:spcPct val="30000"/>
              </a:spcBef>
              <a:buFontTx/>
              <a:buNone/>
            </a:pPr>
            <a:r>
              <a:rPr lang="zh-CN" altLang="en-US" sz="2200">
                <a:solidFill>
                  <a:srgbClr val="009900"/>
                </a:solidFill>
                <a:latin typeface="微软雅黑" pitchFamily="34" charset="-122"/>
                <a:ea typeface="微软雅黑" pitchFamily="34" charset="-122"/>
              </a:rPr>
              <a:t>       带符号整数：符号扩展，前面补符</a:t>
            </a:r>
          </a:p>
          <a:p>
            <a:pPr marL="1257300" lvl="2" indent="-342900">
              <a:lnSpc>
                <a:spcPct val="100000"/>
              </a:lnSpc>
              <a:spcBef>
                <a:spcPct val="30000"/>
              </a:spcBef>
            </a:pPr>
            <a:r>
              <a:rPr lang="zh-CN" altLang="en-US" sz="2200">
                <a:latin typeface="微软雅黑" pitchFamily="34" charset="-122"/>
                <a:ea typeface="微软雅黑" pitchFamily="34" charset="-122"/>
              </a:rPr>
              <a:t>截断：长转短</a:t>
            </a:r>
          </a:p>
          <a:p>
            <a:pPr marL="1257300" lvl="2" indent="-342900">
              <a:lnSpc>
                <a:spcPct val="100000"/>
              </a:lnSpc>
              <a:spcBef>
                <a:spcPct val="30000"/>
              </a:spcBef>
              <a:buFontTx/>
              <a:buNone/>
            </a:pPr>
            <a:r>
              <a:rPr lang="zh-CN" altLang="en-US" sz="2200">
                <a:latin typeface="微软雅黑" pitchFamily="34" charset="-122"/>
                <a:ea typeface="微软雅黑" pitchFamily="34" charset="-122"/>
              </a:rPr>
              <a:t>      </a:t>
            </a:r>
            <a:r>
              <a:rPr lang="zh-CN" altLang="en-US" sz="2200">
                <a:solidFill>
                  <a:srgbClr val="009900"/>
                </a:solidFill>
                <a:latin typeface="微软雅黑" pitchFamily="34" charset="-122"/>
                <a:ea typeface="微软雅黑" pitchFamily="34" charset="-122"/>
              </a:rPr>
              <a:t>强行将高位丢弃，故可能发生“溢出”</a:t>
            </a:r>
          </a:p>
        </p:txBody>
      </p:sp>
    </p:spTree>
    <p:extLst>
      <p:ext uri="{BB962C8B-B14F-4D97-AF65-F5344CB8AC3E}">
        <p14:creationId xmlns:p14="http://schemas.microsoft.com/office/powerpoint/2010/main" val="3163754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6291">
                                            <p:txEl>
                                              <p:pRg st="2" end="2"/>
                                            </p:txEl>
                                          </p:spTgt>
                                        </p:tgtEl>
                                        <p:attrNameLst>
                                          <p:attrName>style.visibility</p:attrName>
                                        </p:attrNameLst>
                                      </p:cBhvr>
                                      <p:to>
                                        <p:strVal val="visible"/>
                                      </p:to>
                                    </p:set>
                                    <p:animEffect transition="in" filter="blinds(horizontal)">
                                      <p:cBhvr>
                                        <p:cTn id="7" dur="500"/>
                                        <p:tgtEl>
                                          <p:spTgt spid="39629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6291">
                                            <p:txEl>
                                              <p:pRg st="4" end="4"/>
                                            </p:txEl>
                                          </p:spTgt>
                                        </p:tgtEl>
                                        <p:attrNameLst>
                                          <p:attrName>style.visibility</p:attrName>
                                        </p:attrNameLst>
                                      </p:cBhvr>
                                      <p:to>
                                        <p:strVal val="visible"/>
                                      </p:to>
                                    </p:set>
                                    <p:animEffect transition="in" filter="blinds(horizontal)">
                                      <p:cBhvr>
                                        <p:cTn id="12" dur="500"/>
                                        <p:tgtEl>
                                          <p:spTgt spid="396291">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96291">
                                            <p:txEl>
                                              <p:pRg st="5" end="5"/>
                                            </p:txEl>
                                          </p:spTgt>
                                        </p:tgtEl>
                                        <p:attrNameLst>
                                          <p:attrName>style.visibility</p:attrName>
                                        </p:attrNameLst>
                                      </p:cBhvr>
                                      <p:to>
                                        <p:strVal val="visible"/>
                                      </p:to>
                                    </p:set>
                                    <p:animEffect transition="in" filter="blinds(horizontal)">
                                      <p:cBhvr>
                                        <p:cTn id="17" dur="500"/>
                                        <p:tgtEl>
                                          <p:spTgt spid="396291">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96291">
                                            <p:txEl>
                                              <p:pRg st="6" end="6"/>
                                            </p:txEl>
                                          </p:spTgt>
                                        </p:tgtEl>
                                        <p:attrNameLst>
                                          <p:attrName>style.visibility</p:attrName>
                                        </p:attrNameLst>
                                      </p:cBhvr>
                                      <p:to>
                                        <p:strVal val="visible"/>
                                      </p:to>
                                    </p:set>
                                    <p:animEffect transition="in" filter="blinds(horizontal)">
                                      <p:cBhvr>
                                        <p:cTn id="22" dur="500"/>
                                        <p:tgtEl>
                                          <p:spTgt spid="396291">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96291">
                                            <p:txEl>
                                              <p:pRg st="7" end="7"/>
                                            </p:txEl>
                                          </p:spTgt>
                                        </p:tgtEl>
                                        <p:attrNameLst>
                                          <p:attrName>style.visibility</p:attrName>
                                        </p:attrNameLst>
                                      </p:cBhvr>
                                      <p:to>
                                        <p:strVal val="visible"/>
                                      </p:to>
                                    </p:set>
                                    <p:animEffect transition="in" filter="blinds(horizontal)">
                                      <p:cBhvr>
                                        <p:cTn id="27" dur="500"/>
                                        <p:tgtEl>
                                          <p:spTgt spid="396291">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96291">
                                            <p:txEl>
                                              <p:pRg st="8" end="8"/>
                                            </p:txEl>
                                          </p:spTgt>
                                        </p:tgtEl>
                                        <p:attrNameLst>
                                          <p:attrName>style.visibility</p:attrName>
                                        </p:attrNameLst>
                                      </p:cBhvr>
                                      <p:to>
                                        <p:strVal val="visible"/>
                                      </p:to>
                                    </p:set>
                                    <p:animEffect transition="in" filter="blinds(horizontal)">
                                      <p:cBhvr>
                                        <p:cTn id="32" dur="500"/>
                                        <p:tgtEl>
                                          <p:spTgt spid="396291">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96291">
                                            <p:txEl>
                                              <p:pRg st="9" end="9"/>
                                            </p:txEl>
                                          </p:spTgt>
                                        </p:tgtEl>
                                        <p:attrNameLst>
                                          <p:attrName>style.visibility</p:attrName>
                                        </p:attrNameLst>
                                      </p:cBhvr>
                                      <p:to>
                                        <p:strVal val="visible"/>
                                      </p:to>
                                    </p:set>
                                    <p:animEffect transition="in" filter="blinds(horizontal)">
                                      <p:cBhvr>
                                        <p:cTn id="37" dur="500"/>
                                        <p:tgtEl>
                                          <p:spTgt spid="39629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2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3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4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8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9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0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2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3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4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5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16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17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18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19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0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2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3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24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28575" cap="flat" cmpd="sng" algn="ctr">
          <a:solidFill>
            <a:schemeClr val="tx1"/>
          </a:solidFill>
          <a:prstDash val="solid"/>
          <a:round/>
          <a:headEnd type="none" w="med" len="med"/>
          <a:tailEnd type="triangle" w="med" len="med"/>
        </a:ln>
      </a:spPr>
      <a:bodyPr vert="horz" wrap="square" lIns="91440" tIns="45720" rIns="91440" bIns="45720" numCol="1" rtlCol="0" anchor="ctr" anchorCtr="1" compatLnSpc="1"/>
      <a:lstStyle>
        <a:defPPr marL="0" marR="0" indent="0" algn="ctr" defTabSz="914400" rtl="0" eaLnBrk="0" fontAlgn="base" latinLnBrk="0" hangingPunct="0">
          <a:spcBef>
            <a:spcPct val="0"/>
          </a:spcBef>
          <a:spcAft>
            <a:spcPct val="0"/>
          </a:spcAft>
          <a:buClrTx/>
          <a:buSzTx/>
          <a:buFontTx/>
          <a:buNone/>
          <a:defRPr dirty="0" smtClean="0">
            <a:latin typeface="Calibri" pitchFamily="34" charset="0"/>
          </a:defRPr>
        </a:defPPr>
      </a:lstStyle>
    </a:spDef>
    <a:lnDef>
      <a:spPr bwMode="auto">
        <a:noFill/>
        <a:ln w="25400" cap="flat" cmpd="sng" algn="ctr">
          <a:solidFill>
            <a:schemeClr val="tx1"/>
          </a:solidFill>
          <a:prstDash val="solid"/>
          <a:round/>
          <a:headEnd type="none" w="med" len="med"/>
          <a:tailEnd type="none" w="med" len="med"/>
        </a:ln>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0.xml><?xml version="1.0" encoding="utf-8"?>
<a:theme xmlns:a="http://schemas.openxmlformats.org/drawingml/2006/main" name="25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26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2.xml><?xml version="1.0" encoding="utf-8"?>
<a:theme xmlns:a="http://schemas.openxmlformats.org/drawingml/2006/main" name="27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3.xml><?xml version="1.0" encoding="utf-8"?>
<a:theme xmlns:a="http://schemas.openxmlformats.org/drawingml/2006/main" name="28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4.xml><?xml version="1.0" encoding="utf-8"?>
<a:theme xmlns:a="http://schemas.openxmlformats.org/drawingml/2006/main" name="30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5.xml><?xml version="1.0" encoding="utf-8"?>
<a:theme xmlns:a="http://schemas.openxmlformats.org/drawingml/2006/main" name="29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6.xml><?xml version="1.0" encoding="utf-8"?>
<a:theme xmlns:a="http://schemas.openxmlformats.org/drawingml/2006/main" name="3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7.xml><?xml version="1.0" encoding="utf-8"?>
<a:theme xmlns:a="http://schemas.openxmlformats.org/drawingml/2006/main" name="32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8.xml><?xml version="1.0" encoding="utf-8"?>
<a:theme xmlns:a="http://schemas.openxmlformats.org/drawingml/2006/main" name="33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9.xml><?xml version="1.0" encoding="utf-8"?>
<a:theme xmlns:a="http://schemas.openxmlformats.org/drawingml/2006/main" name="34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28575" cap="flat" cmpd="sng" algn="ctr">
          <a:solidFill>
            <a:schemeClr val="tx1"/>
          </a:solidFill>
          <a:prstDash val="solid"/>
          <a:round/>
          <a:headEnd type="none" w="med" len="med"/>
          <a:tailEnd type="triangle" w="med" len="med"/>
        </a:ln>
      </a:spPr>
      <a:bodyPr vert="horz" wrap="square" lIns="91440" tIns="45720" rIns="91440" bIns="45720" numCol="1" rtlCol="0" anchor="ctr" anchorCtr="1" compatLnSpc="1"/>
      <a:lstStyle>
        <a:defPPr marL="0" marR="0" indent="0" algn="ctr" defTabSz="914400" rtl="0" eaLnBrk="0" fontAlgn="base" latinLnBrk="0" hangingPunct="0">
          <a:spcBef>
            <a:spcPct val="0"/>
          </a:spcBef>
          <a:spcAft>
            <a:spcPct val="0"/>
          </a:spcAft>
          <a:buClrTx/>
          <a:buSzTx/>
          <a:buFontTx/>
          <a:buNone/>
          <a:defRPr dirty="0" smtClean="0">
            <a:latin typeface="Calibri" pitchFamily="34" charset="0"/>
          </a:defRPr>
        </a:defPPr>
      </a:lstStyle>
    </a:spDef>
    <a:lnDef>
      <a:spPr bwMode="auto">
        <a:noFill/>
        <a:ln w="25400" cap="flat" cmpd="sng" algn="ctr">
          <a:solidFill>
            <a:schemeClr val="tx1"/>
          </a:solidFill>
          <a:prstDash val="solid"/>
          <a:round/>
          <a:headEnd type="none" w="med" len="med"/>
          <a:tailEnd type="none" w="med" len="med"/>
        </a:ln>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0.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28575" cap="flat" cmpd="sng" algn="ctr">
          <a:solidFill>
            <a:schemeClr val="tx1"/>
          </a:solidFill>
          <a:prstDash val="solid"/>
          <a:round/>
          <a:headEnd type="none" w="med" len="med"/>
          <a:tailEnd type="triangle" w="med" len="med"/>
        </a:ln>
      </a:spPr>
      <a:bodyPr vert="horz" wrap="square" lIns="91440" tIns="45720" rIns="91440" bIns="45720" numCol="1" rtlCol="0" anchor="ctr" anchorCtr="1" compatLnSpc="1"/>
      <a:lstStyle>
        <a:defPPr marL="0" marR="0" indent="0" algn="ctr" defTabSz="914400" rtl="0" eaLnBrk="0" fontAlgn="base" latinLnBrk="0" hangingPunct="0">
          <a:spcBef>
            <a:spcPct val="0"/>
          </a:spcBef>
          <a:spcAft>
            <a:spcPct val="0"/>
          </a:spcAft>
          <a:buClrTx/>
          <a:buSzTx/>
          <a:buFontTx/>
          <a:buNone/>
          <a:defRPr dirty="0" smtClean="0">
            <a:latin typeface="Calibri" pitchFamily="34" charset="0"/>
          </a:defRPr>
        </a:defPPr>
      </a:lstStyle>
    </a:spDef>
    <a:lnDef>
      <a:spPr bwMode="auto">
        <a:noFill/>
        <a:ln w="25400" cap="flat" cmpd="sng" algn="ctr">
          <a:solidFill>
            <a:schemeClr val="tx1"/>
          </a:solidFill>
          <a:prstDash val="solid"/>
          <a:round/>
          <a:headEnd type="none" w="med" len="med"/>
          <a:tailEnd type="none" w="med" len="med"/>
        </a:ln>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3_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28575" cap="flat" cmpd="sng" algn="ctr">
          <a:solidFill>
            <a:schemeClr val="tx1"/>
          </a:solidFill>
          <a:prstDash val="solid"/>
          <a:round/>
          <a:headEnd type="none" w="med" len="med"/>
          <a:tailEnd type="triangle" w="med" len="med"/>
        </a:ln>
      </a:spPr>
      <a:bodyPr vert="horz" wrap="square" lIns="91440" tIns="45720" rIns="91440" bIns="45720" numCol="1" rtlCol="0" anchor="ctr" anchorCtr="1" compatLnSpc="1"/>
      <a:lstStyle>
        <a:defPPr marL="0" marR="0" indent="0" algn="ctr" defTabSz="914400" rtl="0" eaLnBrk="0" fontAlgn="base" latinLnBrk="0" hangingPunct="0">
          <a:spcBef>
            <a:spcPct val="0"/>
          </a:spcBef>
          <a:spcAft>
            <a:spcPct val="0"/>
          </a:spcAft>
          <a:buClrTx/>
          <a:buSzTx/>
          <a:buFontTx/>
          <a:buNone/>
          <a:defRPr dirty="0" smtClean="0">
            <a:latin typeface="Calibri" pitchFamily="34" charset="0"/>
          </a:defRPr>
        </a:defPPr>
      </a:lstStyle>
    </a:spDef>
    <a:lnDef>
      <a:spPr bwMode="auto">
        <a:noFill/>
        <a:ln w="25400" cap="flat" cmpd="sng" algn="ctr">
          <a:solidFill>
            <a:schemeClr val="tx1"/>
          </a:solidFill>
          <a:prstDash val="solid"/>
          <a:round/>
          <a:headEnd type="none" w="med" len="med"/>
          <a:tailEnd type="none" w="med" len="med"/>
        </a:ln>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4_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28575" cap="flat" cmpd="sng" algn="ctr">
          <a:solidFill>
            <a:schemeClr val="tx1"/>
          </a:solidFill>
          <a:prstDash val="solid"/>
          <a:round/>
          <a:headEnd type="none" w="med" len="med"/>
          <a:tailEnd type="triangle" w="med" len="med"/>
        </a:ln>
      </a:spPr>
      <a:bodyPr vert="horz" wrap="square" lIns="91440" tIns="45720" rIns="91440" bIns="45720" numCol="1" rtlCol="0" anchor="ctr" anchorCtr="1" compatLnSpc="1"/>
      <a:lstStyle>
        <a:defPPr marL="0" marR="0" indent="0" algn="ctr" defTabSz="914400" rtl="0" eaLnBrk="0" fontAlgn="base" latinLnBrk="0" hangingPunct="0">
          <a:spcBef>
            <a:spcPct val="0"/>
          </a:spcBef>
          <a:spcAft>
            <a:spcPct val="0"/>
          </a:spcAft>
          <a:buClrTx/>
          <a:buSzTx/>
          <a:buFontTx/>
          <a:buNone/>
          <a:defRPr dirty="0" smtClean="0">
            <a:latin typeface="Calibri" pitchFamily="34" charset="0"/>
          </a:defRPr>
        </a:defPPr>
      </a:lstStyle>
    </a:spDef>
    <a:lnDef>
      <a:spPr bwMode="auto">
        <a:noFill/>
        <a:ln w="25400" cap="flat" cmpd="sng" algn="ctr">
          <a:solidFill>
            <a:schemeClr val="tx1"/>
          </a:solidFill>
          <a:prstDash val="solid"/>
          <a:round/>
          <a:headEnd type="none" w="med" len="med"/>
          <a:tailEnd type="none" w="med" len="med"/>
        </a:ln>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5_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28575" cap="flat" cmpd="sng" algn="ctr">
          <a:solidFill>
            <a:schemeClr val="tx1"/>
          </a:solidFill>
          <a:prstDash val="solid"/>
          <a:round/>
          <a:headEnd type="none" w="med" len="med"/>
          <a:tailEnd type="triangle" w="med" len="med"/>
        </a:ln>
      </a:spPr>
      <a:bodyPr vert="horz" wrap="square" lIns="91440" tIns="45720" rIns="91440" bIns="45720" numCol="1" rtlCol="0" anchor="ctr" anchorCtr="1" compatLnSpc="1"/>
      <a:lstStyle>
        <a:defPPr marL="0" marR="0" indent="0" algn="ctr" defTabSz="914400" rtl="0" eaLnBrk="0" fontAlgn="base" latinLnBrk="0" hangingPunct="0">
          <a:spcBef>
            <a:spcPct val="0"/>
          </a:spcBef>
          <a:spcAft>
            <a:spcPct val="0"/>
          </a:spcAft>
          <a:buClrTx/>
          <a:buSzTx/>
          <a:buFontTx/>
          <a:buNone/>
          <a:defRPr dirty="0" smtClean="0">
            <a:latin typeface="Calibri" pitchFamily="34" charset="0"/>
          </a:defRPr>
        </a:defPPr>
      </a:lstStyle>
    </a:spDef>
    <a:lnDef>
      <a:spPr bwMode="auto">
        <a:noFill/>
        <a:ln w="25400" cap="flat" cmpd="sng" algn="ctr">
          <a:solidFill>
            <a:schemeClr val="tx1"/>
          </a:solidFill>
          <a:prstDash val="solid"/>
          <a:round/>
          <a:headEnd type="none" w="med" len="med"/>
          <a:tailEnd type="none" w="med" len="med"/>
        </a:ln>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9_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28575" cap="flat" cmpd="sng" algn="ctr">
          <a:solidFill>
            <a:schemeClr val="tx1"/>
          </a:solidFill>
          <a:prstDash val="solid"/>
          <a:round/>
          <a:headEnd type="none" w="med" len="med"/>
          <a:tailEnd type="triangle" w="med" len="med"/>
        </a:ln>
      </a:spPr>
      <a:bodyPr vert="horz" wrap="square" lIns="91440" tIns="45720" rIns="91440" bIns="45720" numCol="1" rtlCol="0" anchor="ctr" anchorCtr="1" compatLnSpc="1"/>
      <a:lstStyle>
        <a:defPPr marL="0" marR="0" indent="0" algn="ctr" defTabSz="914400" rtl="0" eaLnBrk="0" fontAlgn="base" latinLnBrk="0" hangingPunct="0">
          <a:spcBef>
            <a:spcPct val="0"/>
          </a:spcBef>
          <a:spcAft>
            <a:spcPct val="0"/>
          </a:spcAft>
          <a:buClrTx/>
          <a:buSzTx/>
          <a:buFontTx/>
          <a:buNone/>
          <a:defRPr dirty="0" smtClean="0">
            <a:latin typeface="Calibri" pitchFamily="34" charset="0"/>
          </a:defRPr>
        </a:defPPr>
      </a:lstStyle>
    </a:spDef>
    <a:lnDef>
      <a:spPr bwMode="auto">
        <a:noFill/>
        <a:ln w="25400" cap="flat" cmpd="sng" algn="ctr">
          <a:solidFill>
            <a:schemeClr val="tx1"/>
          </a:solidFill>
          <a:prstDash val="solid"/>
          <a:round/>
          <a:headEnd type="none" w="med" len="med"/>
          <a:tailEnd type="none" w="med" len="med"/>
        </a:ln>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TotalTime>
  <Words>10167</Words>
  <Application>Microsoft Office PowerPoint</Application>
  <PresentationFormat>全屏显示(4:3)</PresentationFormat>
  <Paragraphs>1294</Paragraphs>
  <Slides>76</Slides>
  <Notes>28</Notes>
  <HiddenSlides>0</HiddenSlides>
  <MMClips>0</MMClips>
  <ScaleCrop>false</ScaleCrop>
  <HeadingPairs>
    <vt:vector size="6" baseType="variant">
      <vt:variant>
        <vt:lpstr>已用的字体</vt:lpstr>
      </vt:variant>
      <vt:variant>
        <vt:i4>13</vt:i4>
      </vt:variant>
      <vt:variant>
        <vt:lpstr>主题</vt:lpstr>
      </vt:variant>
      <vt:variant>
        <vt:i4>39</vt:i4>
      </vt:variant>
      <vt:variant>
        <vt:lpstr>幻灯片标题</vt:lpstr>
      </vt:variant>
      <vt:variant>
        <vt:i4>76</vt:i4>
      </vt:variant>
    </vt:vector>
  </HeadingPairs>
  <TitlesOfParts>
    <vt:vector size="128" baseType="lpstr">
      <vt:lpstr>Gill Sans</vt:lpstr>
      <vt:lpstr>黑体</vt:lpstr>
      <vt:lpstr>宋体</vt:lpstr>
      <vt:lpstr>Arial</vt:lpstr>
      <vt:lpstr>Arial Black</vt:lpstr>
      <vt:lpstr>Arial Narrow</vt:lpstr>
      <vt:lpstr>Calibri</vt:lpstr>
      <vt:lpstr>Calibri Bold</vt:lpstr>
      <vt:lpstr>Courier New</vt:lpstr>
      <vt:lpstr>Times New Roman</vt:lpstr>
      <vt:lpstr>Wingdings</vt:lpstr>
      <vt:lpstr>Wingdings 2</vt:lpstr>
      <vt:lpstr>微软雅黑</vt:lpstr>
      <vt:lpstr>Office 主题</vt:lpstr>
      <vt:lpstr>1_默认设计模板</vt:lpstr>
      <vt:lpstr>template2007</vt:lpstr>
      <vt:lpstr>1_template2007</vt:lpstr>
      <vt:lpstr>2_template2007</vt:lpstr>
      <vt:lpstr>3_template2007</vt:lpstr>
      <vt:lpstr>4_template2007</vt:lpstr>
      <vt:lpstr>5_template2007</vt:lpstr>
      <vt:lpstr>9_template2007</vt:lpstr>
      <vt:lpstr>2_默认设计模板</vt:lpstr>
      <vt:lpstr>3_默认设计模板</vt:lpstr>
      <vt:lpstr>4_默认设计模板</vt:lpstr>
      <vt:lpstr>8_默认设计模板</vt:lpstr>
      <vt:lpstr>9_默认设计模板</vt:lpstr>
      <vt:lpstr>10_默认设计模板</vt:lpstr>
      <vt:lpstr>11_默认设计模板</vt:lpstr>
      <vt:lpstr>12_默认设计模板</vt:lpstr>
      <vt:lpstr>13_默认设计模板</vt:lpstr>
      <vt:lpstr>14_默认设计模板</vt:lpstr>
      <vt:lpstr>15_默认设计模板</vt:lpstr>
      <vt:lpstr>16_默认设计模板</vt:lpstr>
      <vt:lpstr>17_默认设计模板</vt:lpstr>
      <vt:lpstr>18_默认设计模板</vt:lpstr>
      <vt:lpstr>19_默认设计模板</vt:lpstr>
      <vt:lpstr>20_默认设计模板</vt:lpstr>
      <vt:lpstr>21_默认设计模板</vt:lpstr>
      <vt:lpstr>22_默认设计模板</vt:lpstr>
      <vt:lpstr>23_默认设计模板</vt:lpstr>
      <vt:lpstr>24_默认设计模板</vt:lpstr>
      <vt:lpstr>25_默认设计模板</vt:lpstr>
      <vt:lpstr>26_默认设计模板</vt:lpstr>
      <vt:lpstr>27_默认设计模板</vt:lpstr>
      <vt:lpstr>28_默认设计模板</vt:lpstr>
      <vt:lpstr>30_默认设计模板</vt:lpstr>
      <vt:lpstr>29_默认设计模板</vt:lpstr>
      <vt:lpstr>31_默认设计模板</vt:lpstr>
      <vt:lpstr>32_默认设计模板</vt:lpstr>
      <vt:lpstr>33_默认设计模板</vt:lpstr>
      <vt:lpstr>34_默认设计模板</vt:lpstr>
      <vt:lpstr>第一章</vt:lpstr>
      <vt:lpstr>一个典型程序的转换处理过程</vt:lpstr>
      <vt:lpstr>PowerPoint 演示文稿</vt:lpstr>
      <vt:lpstr>PowerPoint 演示文稿</vt:lpstr>
      <vt:lpstr>C语言程序中的整数</vt:lpstr>
      <vt:lpstr>C语言程序中涉及的运算</vt:lpstr>
      <vt:lpstr>C语言程序中涉及的运算</vt:lpstr>
      <vt:lpstr>C语言程序中涉及的运算</vt:lpstr>
      <vt:lpstr>C语言程序中涉及的运算</vt:lpstr>
      <vt:lpstr>C语言程序中涉及的运算</vt:lpstr>
      <vt:lpstr>数据的基本宽度</vt:lpstr>
      <vt:lpstr>数据的基本宽度</vt:lpstr>
      <vt:lpstr>程序中数据类型的宽度</vt:lpstr>
      <vt:lpstr>Alignment(对齐) 举例</vt:lpstr>
      <vt:lpstr>PowerPoint 演示文稿</vt:lpstr>
      <vt:lpstr>PowerPoint 演示文稿</vt:lpstr>
      <vt:lpstr>PowerPoint 演示文稿</vt:lpstr>
      <vt:lpstr>机器级指令</vt:lpstr>
      <vt:lpstr>IA-32的寄存器组织</vt:lpstr>
      <vt:lpstr>IA-32的寄存器组织</vt:lpstr>
      <vt:lpstr>IA-32的标志寄存器</vt:lpstr>
      <vt:lpstr>保护模式下的寻址方式</vt:lpstr>
      <vt:lpstr>PowerPoint 演示文稿</vt:lpstr>
      <vt:lpstr>IA-32常用指令类型</vt:lpstr>
      <vt:lpstr>IA-32常用指令类型</vt:lpstr>
      <vt:lpstr>IA-32常用指令类型</vt:lpstr>
      <vt:lpstr>IA-32常用指令类型</vt:lpstr>
      <vt:lpstr>例子：C表达式类型转换顺序</vt:lpstr>
      <vt:lpstr>选择结构的机器级表示</vt:lpstr>
      <vt:lpstr>    switch-case语句举例</vt:lpstr>
      <vt:lpstr>         循环结构的机器级表示 </vt:lpstr>
      <vt:lpstr>过程调用的机器级表示</vt:lpstr>
      <vt:lpstr>过程调用的机器级表示</vt:lpstr>
      <vt:lpstr>入口参数的位置</vt:lpstr>
      <vt:lpstr>过程调用举例</vt:lpstr>
      <vt:lpstr>逆向工程举例</vt:lpstr>
      <vt:lpstr>数组的分配和访问</vt:lpstr>
      <vt:lpstr>                        结构体数据的分配和访问</vt:lpstr>
      <vt:lpstr>数据的对齐 </vt:lpstr>
      <vt:lpstr>越界访问和缓冲区溢出 </vt:lpstr>
      <vt:lpstr>越界访问和缓冲区溢出</vt:lpstr>
      <vt:lpstr>PowerPoint 演示文稿</vt:lpstr>
      <vt:lpstr>存储器 层次结构举例</vt:lpstr>
      <vt:lpstr>随机访问存储器 (RAM)</vt:lpstr>
      <vt:lpstr>磁盘结构</vt:lpstr>
      <vt:lpstr> 计算磁盘容量</vt:lpstr>
      <vt:lpstr>磁盘访问时间</vt:lpstr>
      <vt:lpstr>局部性</vt:lpstr>
      <vt:lpstr>Caches</vt:lpstr>
      <vt:lpstr>高速缓冲存储器(CACHE)的运行原理</vt:lpstr>
      <vt:lpstr>Cache的几个参数</vt:lpstr>
      <vt:lpstr>PowerPoint 演示文稿</vt:lpstr>
      <vt:lpstr>一个C语言程序举例</vt:lpstr>
      <vt:lpstr>可执行文件的生成</vt:lpstr>
      <vt:lpstr>链接过程的本质</vt:lpstr>
      <vt:lpstr>链接操作的步骤</vt:lpstr>
      <vt:lpstr>可执行文件的存储器映像</vt:lpstr>
      <vt:lpstr>链接操作的步骤</vt:lpstr>
      <vt:lpstr>三类目标文件 </vt:lpstr>
      <vt:lpstr>Executable and Linkable Format (ELF)</vt:lpstr>
      <vt:lpstr>全局符号的符号解析</vt:lpstr>
      <vt:lpstr>链接器对符号的解析规则</vt:lpstr>
      <vt:lpstr>静态共享库</vt:lpstr>
      <vt:lpstr>静态库的创建</vt:lpstr>
      <vt:lpstr>链接器中符号解析的全过程 </vt:lpstr>
      <vt:lpstr>链接顺序问题</vt:lpstr>
      <vt:lpstr>可重定位目标文件格式</vt:lpstr>
      <vt:lpstr>重定位信息</vt:lpstr>
      <vt:lpstr>重定位PC相对引用</vt:lpstr>
      <vt:lpstr>重定位PC相对引用</vt:lpstr>
      <vt:lpstr>PC相对引用重定位算法</vt:lpstr>
      <vt:lpstr>PC相对引用重定位算法</vt:lpstr>
      <vt:lpstr>重定位绝对引用算法</vt:lpstr>
      <vt:lpstr>共享库（Shared Libraries）</vt:lpstr>
      <vt:lpstr>链接小结</vt:lpstr>
      <vt:lpstr>欢迎大家选修计算机系统（3）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Wenjun Lee</cp:lastModifiedBy>
  <cp:revision>19</cp:revision>
  <dcterms:created xsi:type="dcterms:W3CDTF">2016-06-20T11:05:46Z</dcterms:created>
  <dcterms:modified xsi:type="dcterms:W3CDTF">2025-06-09T15:52:50Z</dcterms:modified>
</cp:coreProperties>
</file>