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2" r:id="rId2"/>
  </p:sldMasterIdLst>
  <p:notesMasterIdLst>
    <p:notesMasterId r:id="rId46"/>
  </p:notesMasterIdLst>
  <p:handoutMasterIdLst>
    <p:handoutMasterId r:id="rId47"/>
  </p:handoutMasterIdLst>
  <p:sldIdLst>
    <p:sldId id="542" r:id="rId3"/>
    <p:sldId id="1085" r:id="rId4"/>
    <p:sldId id="1241" r:id="rId5"/>
    <p:sldId id="1157" r:id="rId6"/>
    <p:sldId id="1244" r:id="rId7"/>
    <p:sldId id="1242" r:id="rId8"/>
    <p:sldId id="1164" r:id="rId9"/>
    <p:sldId id="1165" r:id="rId10"/>
    <p:sldId id="1249" r:id="rId11"/>
    <p:sldId id="1250" r:id="rId12"/>
    <p:sldId id="1251" r:id="rId13"/>
    <p:sldId id="1201" r:id="rId14"/>
    <p:sldId id="1173" r:id="rId15"/>
    <p:sldId id="1174" r:id="rId16"/>
    <p:sldId id="1252" r:id="rId17"/>
    <p:sldId id="1253" r:id="rId18"/>
    <p:sldId id="1175" r:id="rId19"/>
    <p:sldId id="1176" r:id="rId20"/>
    <p:sldId id="1177" r:id="rId21"/>
    <p:sldId id="1178" r:id="rId22"/>
    <p:sldId id="1202" r:id="rId23"/>
    <p:sldId id="1211" r:id="rId24"/>
    <p:sldId id="1254" r:id="rId25"/>
    <p:sldId id="1255" r:id="rId26"/>
    <p:sldId id="1179" r:id="rId27"/>
    <p:sldId id="1180" r:id="rId28"/>
    <p:sldId id="1181" r:id="rId29"/>
    <p:sldId id="1182" r:id="rId30"/>
    <p:sldId id="1183" r:id="rId31"/>
    <p:sldId id="1184" r:id="rId32"/>
    <p:sldId id="1185" r:id="rId33"/>
    <p:sldId id="1214" r:id="rId34"/>
    <p:sldId id="1216" r:id="rId35"/>
    <p:sldId id="1217" r:id="rId36"/>
    <p:sldId id="1245" r:id="rId37"/>
    <p:sldId id="1227" r:id="rId38"/>
    <p:sldId id="1218" r:id="rId39"/>
    <p:sldId id="1231" r:id="rId40"/>
    <p:sldId id="1243" r:id="rId41"/>
    <p:sldId id="1246" r:id="rId42"/>
    <p:sldId id="1247" r:id="rId43"/>
    <p:sldId id="1193" r:id="rId44"/>
    <p:sldId id="1228" r:id="rId45"/>
  </p:sldIdLst>
  <p:sldSz cx="9144000" cy="6858000" type="screen4x3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9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3847C-B35B-4803-B655-736BB6B0D04D}" v="10" dt="2025-05-10T17:05:41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1634" autoAdjust="0"/>
  </p:normalViewPr>
  <p:slideViewPr>
    <p:cSldViewPr snapToGrid="0" snapToObjects="1">
      <p:cViewPr varScale="1">
        <p:scale>
          <a:sx n="129" d="100"/>
          <a:sy n="129" d="100"/>
        </p:scale>
        <p:origin x="2724" y="126"/>
      </p:cViewPr>
      <p:guideLst>
        <p:guide orient="horz" pos="1699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9CDBAB02-5A83-4F4E-BA42-A116DB92F77B}"/>
    <pc:docChg chg="undo redo custSel modSld">
      <pc:chgData name="Wenjun Lee" userId="ba2d9a24ccc042b8" providerId="LiveId" clId="{9CDBAB02-5A83-4F4E-BA42-A116DB92F77B}" dt="2025-04-23T01:48:31.057" v="405" actId="20577"/>
      <pc:docMkLst>
        <pc:docMk/>
      </pc:docMkLst>
      <pc:sldChg chg="modSp mod">
        <pc:chgData name="Wenjun Lee" userId="ba2d9a24ccc042b8" providerId="LiveId" clId="{9CDBAB02-5A83-4F4E-BA42-A116DB92F77B}" dt="2025-04-23T00:47:59.930" v="22" actId="113"/>
        <pc:sldMkLst>
          <pc:docMk/>
          <pc:sldMk cId="0" sldId="1175"/>
        </pc:sldMkLst>
        <pc:spChg chg="mod">
          <ac:chgData name="Wenjun Lee" userId="ba2d9a24ccc042b8" providerId="LiveId" clId="{9CDBAB02-5A83-4F4E-BA42-A116DB92F77B}" dt="2025-04-23T00:47:59.930" v="22" actId="113"/>
          <ac:spMkLst>
            <pc:docMk/>
            <pc:sldMk cId="0" sldId="1175"/>
            <ac:spMk id="32771" creationId="{00000000-0000-0000-0000-000000000000}"/>
          </ac:spMkLst>
        </pc:spChg>
      </pc:sldChg>
      <pc:sldChg chg="modSp modNotesTx">
        <pc:chgData name="Wenjun Lee" userId="ba2d9a24ccc042b8" providerId="LiveId" clId="{9CDBAB02-5A83-4F4E-BA42-A116DB92F77B}" dt="2025-04-23T00:45:55.998" v="15" actId="20577"/>
        <pc:sldMkLst>
          <pc:docMk/>
          <pc:sldMk cId="0" sldId="1176"/>
        </pc:sldMkLst>
        <pc:spChg chg="mod">
          <ac:chgData name="Wenjun Lee" userId="ba2d9a24ccc042b8" providerId="LiveId" clId="{9CDBAB02-5A83-4F4E-BA42-A116DB92F77B}" dt="2025-04-23T00:44:01.354" v="1" actId="20578"/>
          <ac:spMkLst>
            <pc:docMk/>
            <pc:sldMk cId="0" sldId="1176"/>
            <ac:spMk id="34819" creationId="{00000000-0000-0000-0000-000000000000}"/>
          </ac:spMkLst>
        </pc:spChg>
      </pc:sldChg>
      <pc:sldChg chg="modSp mod">
        <pc:chgData name="Wenjun Lee" userId="ba2d9a24ccc042b8" providerId="LiveId" clId="{9CDBAB02-5A83-4F4E-BA42-A116DB92F77B}" dt="2025-04-23T01:09:01.626" v="25" actId="207"/>
        <pc:sldMkLst>
          <pc:docMk/>
          <pc:sldMk cId="0" sldId="1181"/>
        </pc:sldMkLst>
        <pc:spChg chg="mod">
          <ac:chgData name="Wenjun Lee" userId="ba2d9a24ccc042b8" providerId="LiveId" clId="{9CDBAB02-5A83-4F4E-BA42-A116DB92F77B}" dt="2025-04-23T01:09:01.626" v="25" actId="207"/>
          <ac:spMkLst>
            <pc:docMk/>
            <pc:sldMk cId="0" sldId="1181"/>
            <ac:spMk id="51203" creationId="{00000000-0000-0000-0000-000000000000}"/>
          </ac:spMkLst>
        </pc:spChg>
      </pc:sldChg>
      <pc:sldChg chg="modSp mod">
        <pc:chgData name="Wenjun Lee" userId="ba2d9a24ccc042b8" providerId="LiveId" clId="{9CDBAB02-5A83-4F4E-BA42-A116DB92F77B}" dt="2025-04-23T01:11:30.769" v="27" actId="207"/>
        <pc:sldMkLst>
          <pc:docMk/>
          <pc:sldMk cId="0" sldId="1183"/>
        </pc:sldMkLst>
        <pc:spChg chg="mod">
          <ac:chgData name="Wenjun Lee" userId="ba2d9a24ccc042b8" providerId="LiveId" clId="{9CDBAB02-5A83-4F4E-BA42-A116DB92F77B}" dt="2025-04-23T01:11:30.769" v="27" actId="207"/>
          <ac:spMkLst>
            <pc:docMk/>
            <pc:sldMk cId="0" sldId="1183"/>
            <ac:spMk id="55341" creationId="{00000000-0000-0000-0000-000000000000}"/>
          </ac:spMkLst>
        </pc:spChg>
      </pc:sldChg>
      <pc:sldChg chg="modSp mod">
        <pc:chgData name="Wenjun Lee" userId="ba2d9a24ccc042b8" providerId="LiveId" clId="{9CDBAB02-5A83-4F4E-BA42-A116DB92F77B}" dt="2025-04-23T01:15:58.275" v="29" actId="207"/>
        <pc:sldMkLst>
          <pc:docMk/>
          <pc:sldMk cId="0" sldId="1185"/>
        </pc:sldMkLst>
        <pc:spChg chg="mod">
          <ac:chgData name="Wenjun Lee" userId="ba2d9a24ccc042b8" providerId="LiveId" clId="{9CDBAB02-5A83-4F4E-BA42-A116DB92F77B}" dt="2025-04-23T01:15:58.275" v="29" actId="207"/>
          <ac:spMkLst>
            <pc:docMk/>
            <pc:sldMk cId="0" sldId="1185"/>
            <ac:spMk id="59437" creationId="{00000000-0000-0000-0000-000000000000}"/>
          </ac:spMkLst>
        </pc:spChg>
      </pc:sldChg>
      <pc:sldChg chg="modSp mod modNotesTx">
        <pc:chgData name="Wenjun Lee" userId="ba2d9a24ccc042b8" providerId="LiveId" clId="{9CDBAB02-5A83-4F4E-BA42-A116DB92F77B}" dt="2025-04-23T01:37:04.104" v="319" actId="207"/>
        <pc:sldMkLst>
          <pc:docMk/>
          <pc:sldMk cId="0" sldId="1214"/>
        </pc:sldMkLst>
        <pc:spChg chg="mod">
          <ac:chgData name="Wenjun Lee" userId="ba2d9a24ccc042b8" providerId="LiveId" clId="{9CDBAB02-5A83-4F4E-BA42-A116DB92F77B}" dt="2025-04-23T01:20:08.486" v="37" actId="113"/>
          <ac:spMkLst>
            <pc:docMk/>
            <pc:sldMk cId="0" sldId="1214"/>
            <ac:spMk id="63" creationId="{00000000-0000-0000-0000-000000000000}"/>
          </ac:spMkLst>
        </pc:spChg>
        <pc:spChg chg="mod">
          <ac:chgData name="Wenjun Lee" userId="ba2d9a24ccc042b8" providerId="LiveId" clId="{9CDBAB02-5A83-4F4E-BA42-A116DB92F77B}" dt="2025-04-23T01:37:04.104" v="319" actId="207"/>
          <ac:spMkLst>
            <pc:docMk/>
            <pc:sldMk cId="0" sldId="1214"/>
            <ac:spMk id="61444" creationId="{00000000-0000-0000-0000-000000000000}"/>
          </ac:spMkLst>
        </pc:spChg>
      </pc:sldChg>
      <pc:sldChg chg="modSp mod">
        <pc:chgData name="Wenjun Lee" userId="ba2d9a24ccc042b8" providerId="LiveId" clId="{9CDBAB02-5A83-4F4E-BA42-A116DB92F77B}" dt="2025-04-23T01:40:34.906" v="328" actId="1076"/>
        <pc:sldMkLst>
          <pc:docMk/>
          <pc:sldMk cId="0" sldId="1216"/>
        </pc:sldMkLst>
        <pc:picChg chg="mod">
          <ac:chgData name="Wenjun Lee" userId="ba2d9a24ccc042b8" providerId="LiveId" clId="{9CDBAB02-5A83-4F4E-BA42-A116DB92F77B}" dt="2025-04-23T01:29:43.919" v="223" actId="1076"/>
          <ac:picMkLst>
            <pc:docMk/>
            <pc:sldMk cId="0" sldId="1216"/>
            <ac:picMk id="2" creationId="{00000000-0000-0000-0000-000000000000}"/>
          </ac:picMkLst>
        </pc:picChg>
        <pc:picChg chg="mod">
          <ac:chgData name="Wenjun Lee" userId="ba2d9a24ccc042b8" providerId="LiveId" clId="{9CDBAB02-5A83-4F4E-BA42-A116DB92F77B}" dt="2025-04-23T01:40:34.906" v="328" actId="1076"/>
          <ac:picMkLst>
            <pc:docMk/>
            <pc:sldMk cId="0" sldId="1216"/>
            <ac:picMk id="3" creationId="{00000000-0000-0000-0000-000000000000}"/>
          </ac:picMkLst>
        </pc:picChg>
      </pc:sldChg>
      <pc:sldChg chg="modSp mod">
        <pc:chgData name="Wenjun Lee" userId="ba2d9a24ccc042b8" providerId="LiveId" clId="{9CDBAB02-5A83-4F4E-BA42-A116DB92F77B}" dt="2025-04-23T01:43:18.189" v="336" actId="20577"/>
        <pc:sldMkLst>
          <pc:docMk/>
          <pc:sldMk cId="0" sldId="1217"/>
        </pc:sldMkLst>
        <pc:spChg chg="mod">
          <ac:chgData name="Wenjun Lee" userId="ba2d9a24ccc042b8" providerId="LiveId" clId="{9CDBAB02-5A83-4F4E-BA42-A116DB92F77B}" dt="2025-04-23T01:43:18.189" v="336" actId="20577"/>
          <ac:spMkLst>
            <pc:docMk/>
            <pc:sldMk cId="0" sldId="1217"/>
            <ac:spMk id="63490" creationId="{00000000-0000-0000-0000-000000000000}"/>
          </ac:spMkLst>
        </pc:spChg>
      </pc:sldChg>
      <pc:sldChg chg="modNotesTx">
        <pc:chgData name="Wenjun Lee" userId="ba2d9a24ccc042b8" providerId="LiveId" clId="{9CDBAB02-5A83-4F4E-BA42-A116DB92F77B}" dt="2025-04-23T01:48:31.057" v="405" actId="20577"/>
        <pc:sldMkLst>
          <pc:docMk/>
          <pc:sldMk cId="0" sldId="1245"/>
        </pc:sldMkLst>
      </pc:sldChg>
      <pc:sldChg chg="modSp mod">
        <pc:chgData name="Wenjun Lee" userId="ba2d9a24ccc042b8" providerId="LiveId" clId="{9CDBAB02-5A83-4F4E-BA42-A116DB92F77B}" dt="2025-04-23T00:57:17.378" v="24" actId="207"/>
        <pc:sldMkLst>
          <pc:docMk/>
          <pc:sldMk cId="0" sldId="1254"/>
        </pc:sldMkLst>
        <pc:spChg chg="mod">
          <ac:chgData name="Wenjun Lee" userId="ba2d9a24ccc042b8" providerId="LiveId" clId="{9CDBAB02-5A83-4F4E-BA42-A116DB92F77B}" dt="2025-04-23T00:57:17.378" v="24" actId="207"/>
          <ac:spMkLst>
            <pc:docMk/>
            <pc:sldMk cId="0" sldId="1254"/>
            <ac:spMk id="15" creationId="{00000000-0000-0000-0000-000000000000}"/>
          </ac:spMkLst>
        </pc:spChg>
      </pc:sldChg>
    </pc:docChg>
  </pc:docChgLst>
  <pc:docChgLst>
    <pc:chgData name="Wenjun Lee" userId="ba2d9a24ccc042b8" providerId="LiveId" clId="{F4A3847C-B35B-4803-B655-736BB6B0D04D}"/>
    <pc:docChg chg="undo custSel modSld">
      <pc:chgData name="Wenjun Lee" userId="ba2d9a24ccc042b8" providerId="LiveId" clId="{F4A3847C-B35B-4803-B655-736BB6B0D04D}" dt="2025-05-10T17:05:41.035" v="41"/>
      <pc:docMkLst>
        <pc:docMk/>
      </pc:docMkLst>
      <pc:sldChg chg="modSp mod">
        <pc:chgData name="Wenjun Lee" userId="ba2d9a24ccc042b8" providerId="LiveId" clId="{F4A3847C-B35B-4803-B655-736BB6B0D04D}" dt="2025-05-10T08:07:22.522" v="21" actId="1076"/>
        <pc:sldMkLst>
          <pc:docMk/>
          <pc:sldMk cId="0" sldId="1157"/>
        </pc:sldMkLst>
        <pc:picChg chg="mod">
          <ac:chgData name="Wenjun Lee" userId="ba2d9a24ccc042b8" providerId="LiveId" clId="{F4A3847C-B35B-4803-B655-736BB6B0D04D}" dt="2025-05-10T08:07:22.522" v="21" actId="1076"/>
          <ac:picMkLst>
            <pc:docMk/>
            <pc:sldMk cId="0" sldId="1157"/>
            <ac:picMk id="2" creationId="{00000000-0000-0000-0000-000000000000}"/>
          </ac:picMkLst>
        </pc:picChg>
      </pc:sldChg>
      <pc:sldChg chg="modSp">
        <pc:chgData name="Wenjun Lee" userId="ba2d9a24ccc042b8" providerId="LiveId" clId="{F4A3847C-B35B-4803-B655-736BB6B0D04D}" dt="2025-05-10T13:45:24.060" v="27" actId="1076"/>
        <pc:sldMkLst>
          <pc:docMk/>
          <pc:sldMk cId="0" sldId="1177"/>
        </pc:sldMkLst>
        <pc:picChg chg="mod">
          <ac:chgData name="Wenjun Lee" userId="ba2d9a24ccc042b8" providerId="LiveId" clId="{F4A3847C-B35B-4803-B655-736BB6B0D04D}" dt="2025-05-10T13:45:24.060" v="27" actId="1076"/>
          <ac:picMkLst>
            <pc:docMk/>
            <pc:sldMk cId="0" sldId="1177"/>
            <ac:picMk id="36866" creationId="{00000000-0000-0000-0000-000000000000}"/>
          </ac:picMkLst>
        </pc:picChg>
      </pc:sldChg>
      <pc:sldChg chg="addSp delSp modSp mod addAnim delAnim">
        <pc:chgData name="Wenjun Lee" userId="ba2d9a24ccc042b8" providerId="LiveId" clId="{F4A3847C-B35B-4803-B655-736BB6B0D04D}" dt="2025-05-10T17:05:41.035" v="41"/>
        <pc:sldMkLst>
          <pc:docMk/>
          <pc:sldMk cId="0" sldId="1216"/>
        </pc:sldMkLst>
        <pc:spChg chg="mod">
          <ac:chgData name="Wenjun Lee" userId="ba2d9a24ccc042b8" providerId="LiveId" clId="{F4A3847C-B35B-4803-B655-736BB6B0D04D}" dt="2025-05-10T17:05:41.035" v="41"/>
          <ac:spMkLst>
            <pc:docMk/>
            <pc:sldMk cId="0" sldId="1216"/>
            <ac:spMk id="62467" creationId="{00000000-0000-0000-0000-000000000000}"/>
          </ac:spMkLst>
        </pc:spChg>
        <pc:picChg chg="del">
          <ac:chgData name="Wenjun Lee" userId="ba2d9a24ccc042b8" providerId="LiveId" clId="{F4A3847C-B35B-4803-B655-736BB6B0D04D}" dt="2025-05-10T17:04:53.507" v="38" actId="478"/>
          <ac:picMkLst>
            <pc:docMk/>
            <pc:sldMk cId="0" sldId="1216"/>
            <ac:picMk id="2" creationId="{00000000-0000-0000-0000-000000000000}"/>
          </ac:picMkLst>
        </pc:picChg>
        <pc:picChg chg="del mod">
          <ac:chgData name="Wenjun Lee" userId="ba2d9a24ccc042b8" providerId="LiveId" clId="{F4A3847C-B35B-4803-B655-736BB6B0D04D}" dt="2025-05-10T17:04:46.399" v="37" actId="478"/>
          <ac:picMkLst>
            <pc:docMk/>
            <pc:sldMk cId="0" sldId="1216"/>
            <ac:picMk id="3" creationId="{00000000-0000-0000-0000-000000000000}"/>
          </ac:picMkLst>
        </pc:picChg>
        <pc:picChg chg="add del mod">
          <ac:chgData name="Wenjun Lee" userId="ba2d9a24ccc042b8" providerId="LiveId" clId="{F4A3847C-B35B-4803-B655-736BB6B0D04D}" dt="2025-05-10T17:04:44.910" v="36" actId="478"/>
          <ac:picMkLst>
            <pc:docMk/>
            <pc:sldMk cId="0" sldId="1216"/>
            <ac:picMk id="4" creationId="{00000000-0000-0000-0000-000000000000}"/>
          </ac:picMkLst>
        </pc:picChg>
      </pc:sldChg>
      <pc:sldChg chg="modSp mod">
        <pc:chgData name="Wenjun Lee" userId="ba2d9a24ccc042b8" providerId="LiveId" clId="{F4A3847C-B35B-4803-B655-736BB6B0D04D}" dt="2025-05-08T10:16:34.794" v="20" actId="20577"/>
        <pc:sldMkLst>
          <pc:docMk/>
          <pc:sldMk cId="0" sldId="1242"/>
        </pc:sldMkLst>
        <pc:spChg chg="mod">
          <ac:chgData name="Wenjun Lee" userId="ba2d9a24ccc042b8" providerId="LiveId" clId="{F4A3847C-B35B-4803-B655-736BB6B0D04D}" dt="2025-05-08T10:16:34.794" v="20" actId="20577"/>
          <ac:spMkLst>
            <pc:docMk/>
            <pc:sldMk cId="0" sldId="1242"/>
            <ac:spMk id="15363" creationId="{00000000-0000-0000-0000-000000000000}"/>
          </ac:spMkLst>
        </pc:spChg>
      </pc:sldChg>
      <pc:sldChg chg="modSp">
        <pc:chgData name="Wenjun Lee" userId="ba2d9a24ccc042b8" providerId="LiveId" clId="{F4A3847C-B35B-4803-B655-736BB6B0D04D}" dt="2025-05-10T09:01:36.039" v="23" actId="1076"/>
        <pc:sldMkLst>
          <pc:docMk/>
          <pc:sldMk cId="0" sldId="1250"/>
        </pc:sldMkLst>
        <pc:picChg chg="mod">
          <ac:chgData name="Wenjun Lee" userId="ba2d9a24ccc042b8" providerId="LiveId" clId="{F4A3847C-B35B-4803-B655-736BB6B0D04D}" dt="2025-05-10T09:01:36.039" v="23" actId="1076"/>
          <ac:picMkLst>
            <pc:docMk/>
            <pc:sldMk cId="0" sldId="1250"/>
            <ac:picMk id="22531" creationId="{00000000-0000-0000-0000-000000000000}"/>
          </ac:picMkLst>
        </pc:picChg>
      </pc:sldChg>
      <pc:sldChg chg="modSp">
        <pc:chgData name="Wenjun Lee" userId="ba2d9a24ccc042b8" providerId="LiveId" clId="{F4A3847C-B35B-4803-B655-736BB6B0D04D}" dt="2025-05-10T12:32:38.073" v="24" actId="1076"/>
        <pc:sldMkLst>
          <pc:docMk/>
          <pc:sldMk cId="0" sldId="1252"/>
        </pc:sldMkLst>
        <pc:spChg chg="mod">
          <ac:chgData name="Wenjun Lee" userId="ba2d9a24ccc042b8" providerId="LiveId" clId="{F4A3847C-B35B-4803-B655-736BB6B0D04D}" dt="2025-05-10T12:32:38.073" v="24" actId="1076"/>
          <ac:spMkLst>
            <pc:docMk/>
            <pc:sldMk cId="0" sldId="1252"/>
            <ac:spMk id="6" creationId="{00000000-0000-0000-0000-000000000000}"/>
          </ac:spMkLst>
        </pc:spChg>
      </pc:sldChg>
      <pc:sldChg chg="modSp">
        <pc:chgData name="Wenjun Lee" userId="ba2d9a24ccc042b8" providerId="LiveId" clId="{F4A3847C-B35B-4803-B655-736BB6B0D04D}" dt="2025-05-10T13:14:35.725" v="25" actId="1076"/>
        <pc:sldMkLst>
          <pc:docMk/>
          <pc:sldMk cId="0" sldId="1253"/>
        </pc:sldMkLst>
        <pc:picChg chg="mod">
          <ac:chgData name="Wenjun Lee" userId="ba2d9a24ccc042b8" providerId="LiveId" clId="{F4A3847C-B35B-4803-B655-736BB6B0D04D}" dt="2025-05-10T13:14:35.725" v="25" actId="1076"/>
          <ac:picMkLst>
            <pc:docMk/>
            <pc:sldMk cId="0" sldId="1253"/>
            <ac:picMk id="31748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ap="rnd" cmpd="sng" algn="ctr">
              <a:solidFill>
                <a:schemeClr val="tx1"/>
              </a:solidFill>
              <a:prstDash val="solid"/>
              <a:round/>
            </a:ln>
          </c:spPr>
          <c:marker>
            <c:symbol val="diamond"/>
            <c:size val="8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3-4797-98E9-1828FA1FC47C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 cap="rnd" cmpd="sng" algn="ctr">
              <a:solidFill>
                <a:schemeClr val="tx1"/>
              </a:solidFill>
              <a:prstDash val="solid"/>
              <a:round/>
            </a:ln>
          </c:spPr>
          <c:marker>
            <c:symbol val="triangle"/>
            <c:size val="8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3-4797-98E9-1828FA1FC47C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 cap="rnd" cmpd="sng" algn="ctr">
              <a:solidFill>
                <a:schemeClr val="tx1"/>
              </a:solidFill>
              <a:prstDash val="solid"/>
              <a:round/>
            </a:ln>
          </c:spPr>
          <c:marker>
            <c:symbol val="square"/>
            <c:size val="8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3-4797-98E9-1828FA1FC47C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 cap="rnd" cmpd="sng" algn="ctr">
              <a:solidFill>
                <a:schemeClr val="tx1"/>
              </a:solidFill>
              <a:prstDash val="solid"/>
              <a:round/>
            </a:ln>
          </c:spPr>
          <c:marker>
            <c:symbol val="circle"/>
            <c:size val="8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3-4797-98E9-1828FA1FC47C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 cap="rnd" cmpd="sng" algn="ctr">
              <a:solidFill>
                <a:schemeClr val="tx1"/>
              </a:solidFill>
              <a:prstDash val="solid"/>
              <a:round/>
            </a:ln>
          </c:spPr>
          <c:marker>
            <c:symbol val="square"/>
            <c:size val="8"/>
            <c:spPr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3-4797-98E9-1828FA1FC47C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 cap="rnd" cmpd="sng" algn="ctr">
              <a:solidFill>
                <a:schemeClr val="tx1"/>
              </a:solidFill>
              <a:prstDash val="solid"/>
              <a:round/>
            </a:ln>
          </c:spPr>
          <c:marker>
            <c:symbol val="circle"/>
            <c:size val="8"/>
            <c:spPr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03-4797-98E9-1828FA1FC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2593976"/>
        <c:axId val="2122887992"/>
      </c:lineChart>
      <c:catAx>
        <c:axId val="21225939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200" b="1" i="0" u="none" strike="noStrike" kern="1200" baseline="0">
                    <a:solidFill>
                      <a:schemeClr val="tx1"/>
                    </a:solidFill>
                    <a:latin typeface="Arial" panose="020B0604020202090204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/>
                </a:solidFill>
                <a:latin typeface="Arial" panose="020B0604020202090204"/>
                <a:ea typeface="+mn-ea"/>
                <a:cs typeface="+mn-cs"/>
              </a:defRPr>
            </a:pPr>
            <a:endParaRPr lang="zh-CN"/>
          </a:p>
        </c:txPr>
        <c:crossAx val="2122887992"/>
        <c:crossesAt val="0"/>
        <c:auto val="1"/>
        <c:lblAlgn val="ctr"/>
        <c:lblOffset val="100"/>
        <c:noMultiLvlLbl val="0"/>
      </c:catAx>
      <c:valAx>
        <c:axId val="2122887992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200" b="1" i="0" u="none" strike="noStrike" kern="1200" baseline="0">
                    <a:solidFill>
                      <a:schemeClr val="tx1"/>
                    </a:solidFill>
                    <a:latin typeface="Arial" panose="020B0604020202090204"/>
                    <a:ea typeface="+mn-ea"/>
                    <a:cs typeface="+mn-cs"/>
                  </a:defRPr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/>
                </a:solidFill>
                <a:latin typeface="Arial" panose="020B0604020202090204"/>
                <a:ea typeface="+mn-ea"/>
                <a:cs typeface="+mn-cs"/>
              </a:defRPr>
            </a:pPr>
            <a:endParaRPr lang="zh-CN"/>
          </a:p>
        </c:txPr>
        <c:crossAx val="2122593976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90204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en-US" sz="1200">
          <a:latin typeface="Arial" panose="020B0604020202090204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 eaLnBrk="0" hangingPunct="0">
              <a:defRPr sz="1200">
                <a:latin typeface="Times New Roman" panose="0202050305040509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50" y="0"/>
            <a:ext cx="3044825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 eaLnBrk="0" hangingPunct="0">
              <a:defRPr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4388"/>
            <a:ext cx="3044825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 eaLnBrk="0" hangingPunct="0">
              <a:defRPr sz="120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50" y="9704388"/>
            <a:ext cx="3044825" cy="51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>
                <a:latin typeface="Times New Roman" panose="02020503050405090304" pitchFamily="18" charset="0"/>
              </a:defRPr>
            </a:lvl1pPr>
          </a:lstStyle>
          <a:p>
            <a:fld id="{99D24494-1C90-904B-8A55-B11D6C71B51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2088" y="0"/>
            <a:ext cx="3113087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31838"/>
            <a:ext cx="5203825" cy="390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613" y="4879975"/>
            <a:ext cx="5187950" cy="4554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9950"/>
            <a:ext cx="3113088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2088" y="9759950"/>
            <a:ext cx="3113087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503050405090304" pitchFamily="18" charset="0"/>
              </a:defRPr>
            </a:lvl1pPr>
          </a:lstStyle>
          <a:p>
            <a:fld id="{3E06E8E9-704B-CF4C-9DC5-E9809585877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B91958-0BF3-8E43-A470-CA3BA8B42207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SCSI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SATA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PCI-E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6E8E9-704B-CF4C-9DC5-E98095858773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731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427038"/>
            <a:ext cx="5114925" cy="3836987"/>
          </a:xfrm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4533900"/>
            <a:ext cx="6761163" cy="5529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Platter </a:t>
            </a:r>
            <a:r>
              <a:rPr lang="zh-CN" altLang="en-US" dirty="0"/>
              <a:t>饼</a:t>
            </a:r>
            <a:r>
              <a:rPr lang="en-US" altLang="zh-CN" dirty="0"/>
              <a:t>-&gt; surfaces  </a:t>
            </a:r>
            <a:r>
              <a:rPr lang="zh-CN" altLang="en-US" dirty="0"/>
              <a:t>面</a:t>
            </a:r>
            <a:r>
              <a:rPr lang="en-US" altLang="zh-CN" dirty="0"/>
              <a:t>-&gt; tracks </a:t>
            </a:r>
            <a:r>
              <a:rPr lang="zh-CN" altLang="en-US" dirty="0"/>
              <a:t>磁道</a:t>
            </a:r>
            <a:r>
              <a:rPr lang="en-US" altLang="zh-CN" dirty="0"/>
              <a:t>-&gt; </a:t>
            </a:r>
            <a:r>
              <a:rPr lang="en-US" altLang="zh-CN" dirty="0" err="1"/>
              <a:t>secter</a:t>
            </a:r>
            <a:r>
              <a:rPr lang="zh-CN" altLang="en-US" dirty="0"/>
              <a:t>扇区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扇区相当于格子，目的是求有多少个扇区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758825"/>
            <a:ext cx="5157788" cy="3868738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879975"/>
            <a:ext cx="5238750" cy="462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758825"/>
            <a:ext cx="5157788" cy="3868738"/>
          </a:xfrm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879975"/>
            <a:ext cx="5238750" cy="462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/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DDC292-568A-034C-B285-2666F035CA6C}" type="slidenum">
              <a:rPr lang="en-US" altLang="zh-CN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6E8E9-704B-CF4C-9DC5-E98095858773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519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固态硬盘浅尝辄止</a:t>
            </a:r>
            <a:r>
              <a:rPr lang="en-US" altLang="zh-CN" b="1" dirty="0"/>
              <a:t>!!!</a:t>
            </a:r>
          </a:p>
          <a:p>
            <a:endParaRPr lang="en-US" altLang="zh-CN" b="1" dirty="0"/>
          </a:p>
          <a:p>
            <a:r>
              <a:rPr lang="en-US" altLang="zh-CN" b="1" dirty="0"/>
              <a:t>FTL:</a:t>
            </a:r>
          </a:p>
          <a:p>
            <a:r>
              <a:rPr lang="en-US" altLang="zh-CN" b="1" dirty="0"/>
              <a:t>1.</a:t>
            </a:r>
            <a:r>
              <a:rPr lang="zh-CN" altLang="en-US" b="1" dirty="0"/>
              <a:t>地址映射 </a:t>
            </a:r>
            <a:r>
              <a:rPr lang="en-US" altLang="zh-CN" b="1" dirty="0"/>
              <a:t>mapping</a:t>
            </a:r>
            <a:r>
              <a:rPr lang="zh-CN" altLang="en-US" b="1" dirty="0"/>
              <a:t> </a:t>
            </a:r>
            <a:r>
              <a:rPr lang="en-US" altLang="zh-CN" b="1" dirty="0"/>
              <a:t>CPU</a:t>
            </a:r>
            <a:r>
              <a:rPr lang="zh-CN" altLang="en-US" b="1" dirty="0"/>
              <a:t>看到的房间号和物理的房间号的关系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磨损均衡</a:t>
            </a:r>
            <a:r>
              <a:rPr lang="en-US" altLang="zh-CN" b="1" dirty="0"/>
              <a:t> wear-leveling </a:t>
            </a:r>
            <a:r>
              <a:rPr lang="zh-CN" altLang="en-US" b="1" dirty="0"/>
              <a:t>： 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物理特性：在硬盘里块 </a:t>
            </a:r>
            <a:r>
              <a:rPr lang="en-US" altLang="zh-CN" b="1" dirty="0"/>
              <a:t>flash block </a:t>
            </a:r>
            <a:r>
              <a:rPr lang="zh-CN" altLang="en-US" b="1" dirty="0"/>
              <a:t>以直接写入，但是在</a:t>
            </a:r>
            <a:r>
              <a:rPr lang="en-US" altLang="zh-CN" b="1" dirty="0"/>
              <a:t>SSD</a:t>
            </a:r>
            <a:r>
              <a:rPr lang="zh-CN" altLang="en-US" b="1" dirty="0"/>
              <a:t>块要先擦除，才能写入数据，块</a:t>
            </a:r>
            <a:r>
              <a:rPr lang="en-US" altLang="zh-CN" b="1" dirty="0"/>
              <a:t>Block ,</a:t>
            </a:r>
            <a:r>
              <a:rPr lang="zh-CN" altLang="en-US" b="1" dirty="0"/>
              <a:t>每个</a:t>
            </a:r>
            <a:r>
              <a:rPr lang="en-US" altLang="zh-CN" b="1" dirty="0"/>
              <a:t>block </a:t>
            </a:r>
            <a:r>
              <a:rPr lang="zh-CN" altLang="en-US" b="1" dirty="0"/>
              <a:t>有很多页，相当于一栋楼，擦除只能把整栋楼擦掉，但是读写可以基于某一页</a:t>
            </a:r>
            <a:endParaRPr lang="en-US" altLang="zh-CN" b="1" dirty="0"/>
          </a:p>
          <a:p>
            <a:r>
              <a:rPr lang="zh-CN" altLang="en-US" b="1" dirty="0"/>
              <a:t>通俗： 很多房间，每个房间只能使用</a:t>
            </a:r>
            <a:r>
              <a:rPr lang="en-US" altLang="zh-CN" b="1" dirty="0"/>
              <a:t>10w</a:t>
            </a:r>
            <a:r>
              <a:rPr lang="zh-CN" altLang="en-US" b="1" dirty="0"/>
              <a:t>次，每次用完都要清洗，清洗完再使用，一旦用完了就不能使用了</a:t>
            </a:r>
            <a:endParaRPr lang="en-US" altLang="zh-CN" b="1" dirty="0"/>
          </a:p>
          <a:p>
            <a:r>
              <a:rPr lang="zh-CN" altLang="en-US" b="1" dirty="0"/>
              <a:t>磨损均衡：把压力分摊到其他块，使用寿命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垃圾回收 </a:t>
            </a:r>
            <a:r>
              <a:rPr lang="en-US" altLang="zh-CN" b="1" dirty="0"/>
              <a:t>garbage collection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6E8E9-704B-CF4C-9DC5-E98095858773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955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6E8E9-704B-CF4C-9DC5-E98095858773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55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200150" y="774700"/>
            <a:ext cx="4702175" cy="3822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/>
          </p:nvPr>
        </p:nvSpPr>
        <p:spPr>
          <a:xfrm>
            <a:off x="947738" y="4860925"/>
            <a:ext cx="5208587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/>
              <a:t>摩尔定律</a:t>
            </a:r>
            <a:r>
              <a:rPr lang="zh-CN" altLang="en-US" dirty="0"/>
              <a:t>：</a:t>
            </a:r>
            <a:r>
              <a:rPr lang="en-US" altLang="zh-CN" b="1" dirty="0"/>
              <a:t>CPU</a:t>
            </a:r>
            <a:r>
              <a:rPr lang="zh-CN" altLang="en-US" dirty="0"/>
              <a:t>性能每两年翻一番</a:t>
            </a:r>
            <a:endParaRPr lang="en-US" altLang="zh-CN" dirty="0"/>
          </a:p>
          <a:p>
            <a:r>
              <a:rPr lang="zh-CN" altLang="en-US" dirty="0"/>
              <a:t>但是存储的性能没有提升这么快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Gap</a:t>
            </a:r>
            <a:r>
              <a:rPr lang="zh-CN" altLang="en-US" dirty="0"/>
              <a:t>：存储墙</a:t>
            </a:r>
            <a:r>
              <a:rPr lang="en-US" altLang="zh-CN" dirty="0"/>
              <a:t>——</a:t>
            </a:r>
            <a:r>
              <a:rPr lang="zh-CN" altLang="en-US" dirty="0"/>
              <a:t>无法跨越的墙 </a:t>
            </a:r>
            <a:r>
              <a:rPr lang="en-US" altLang="zh-CN" dirty="0"/>
              <a:t>Memory Board </a:t>
            </a:r>
          </a:p>
          <a:p>
            <a:endParaRPr lang="en-US" altLang="zh-CN" dirty="0"/>
          </a:p>
          <a:p>
            <a:r>
              <a:rPr lang="zh-CN" altLang="en-US" b="1" dirty="0"/>
              <a:t>假如程序从</a:t>
            </a:r>
            <a:r>
              <a:rPr lang="en-US" altLang="zh-CN" b="1" dirty="0"/>
              <a:t>Disk</a:t>
            </a:r>
            <a:r>
              <a:rPr lang="zh-CN" altLang="en-US" b="1" dirty="0"/>
              <a:t>中取数据，程序需要上千万个周期来完成，所以程序从</a:t>
            </a:r>
            <a:r>
              <a:rPr lang="en-US" altLang="zh-CN" b="1" dirty="0"/>
              <a:t>Disk</a:t>
            </a:r>
            <a:r>
              <a:rPr lang="zh-CN" altLang="en-US" b="1" dirty="0"/>
              <a:t>中取数据是极不合理的。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How to bridge the Gap? ——</a:t>
            </a:r>
            <a:r>
              <a:rPr lang="zh-CN" altLang="en-US" b="1" dirty="0"/>
              <a:t>缓存</a:t>
            </a:r>
            <a:endParaRPr lang="en-US" altLang="zh-CN" b="1" dirty="0"/>
          </a:p>
          <a:p>
            <a:r>
              <a:rPr lang="zh-CN" altLang="en-US" b="1" dirty="0"/>
              <a:t>可以提前把</a:t>
            </a:r>
            <a:r>
              <a:rPr lang="en-US" altLang="zh-CN" b="1" dirty="0"/>
              <a:t>Disk</a:t>
            </a:r>
            <a:r>
              <a:rPr lang="zh-CN" altLang="en-US" b="1" dirty="0"/>
              <a:t>数据存到 </a:t>
            </a:r>
            <a:r>
              <a:rPr lang="en-US" altLang="zh-CN" b="1" dirty="0"/>
              <a:t>DRAM</a:t>
            </a:r>
            <a:r>
              <a:rPr lang="zh-CN" altLang="en-US" b="1" dirty="0"/>
              <a:t>里（</a:t>
            </a:r>
            <a:r>
              <a:rPr lang="en-US" altLang="zh-CN" b="1" dirty="0"/>
              <a:t>main memory </a:t>
            </a:r>
            <a:r>
              <a:rPr lang="zh-CN" altLang="en-US" b="1" dirty="0"/>
              <a:t>） </a:t>
            </a:r>
            <a:r>
              <a:rPr lang="en-US" altLang="zh-CN" b="1" dirty="0"/>
              <a:t>,  DRAM &lt;- Disk </a:t>
            </a:r>
            <a:r>
              <a:rPr lang="zh-CN" altLang="en-US" b="1" dirty="0"/>
              <a:t>会快几个量级</a:t>
            </a:r>
            <a:endParaRPr lang="en-US" altLang="zh-CN" b="1" dirty="0"/>
          </a:p>
          <a:p>
            <a:r>
              <a:rPr lang="zh-CN" altLang="en-US" b="1" dirty="0"/>
              <a:t>每一个上层的存储层次都是下层的缓存</a:t>
            </a:r>
            <a:r>
              <a:rPr lang="en-US" altLang="zh-CN" b="1" dirty="0"/>
              <a:t>——</a:t>
            </a:r>
            <a:r>
              <a:rPr lang="zh-CN" altLang="en-US" b="1" dirty="0"/>
              <a:t>广义的缓存</a:t>
            </a:r>
            <a:endParaRPr lang="en-US" altLang="zh-CN" b="1" dirty="0"/>
          </a:p>
          <a:p>
            <a:r>
              <a:rPr lang="zh-CN" altLang="en-US" b="1" dirty="0"/>
              <a:t>因此，我还可以 </a:t>
            </a:r>
            <a:r>
              <a:rPr lang="en-US" altLang="zh-CN" b="1" dirty="0"/>
              <a:t>Cache &lt;-- DRAM</a:t>
            </a:r>
            <a:r>
              <a:rPr lang="zh-CN" altLang="en-US" b="1" dirty="0"/>
              <a:t>，又快几个量级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这就是局部性。</a:t>
            </a:r>
            <a:endParaRPr lang="en-US" altLang="zh-CN" b="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1CB077-F052-AE4C-AB82-0BBCB67428D0}" type="slidenum">
              <a:rPr lang="en-US" altLang="zh-CN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问题是：越快的存储结构容量越少，怎么利用局部性特点来解决这个问题？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6E8E9-704B-CF4C-9DC5-E98095858773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766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举例：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=0;i&lt;100;i++) sum+=a[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r>
              <a:rPr lang="zh-CN" altLang="en-US" dirty="0"/>
              <a:t>这个程序会频繁地访问 </a:t>
            </a:r>
            <a:r>
              <a:rPr lang="en-US" altLang="zh-CN" dirty="0"/>
              <a:t>sum </a:t>
            </a:r>
            <a:r>
              <a:rPr lang="zh-CN" altLang="en-US" dirty="0"/>
              <a:t>和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</a:p>
          <a:p>
            <a:endParaRPr lang="en-US" altLang="zh-CN" dirty="0"/>
          </a:p>
          <a:p>
            <a:r>
              <a:rPr lang="zh-CN" altLang="en-US" dirty="0"/>
              <a:t>时间局部性：在短时间内对</a:t>
            </a:r>
            <a:r>
              <a:rPr lang="en-US" altLang="zh-CN" dirty="0"/>
              <a:t>sum</a:t>
            </a:r>
            <a:r>
              <a:rPr lang="zh-CN" altLang="en-US" dirty="0"/>
              <a:t>频繁访问，程序倾向于访问最近频繁被访问的数据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空间局部性： 遍历数组 </a:t>
            </a:r>
            <a:r>
              <a:rPr lang="en-US" altLang="zh-CN" dirty="0"/>
              <a:t>0-&gt;1-&gt;2-&gt;3</a:t>
            </a:r>
            <a:r>
              <a:rPr lang="zh-CN" altLang="en-US" dirty="0"/>
              <a:t> ，访问地址附近区域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疑惑：所以这是一种预测？</a:t>
            </a:r>
            <a:r>
              <a:rPr lang="zh-CN" altLang="en-US" b="1" dirty="0"/>
              <a:t>经验总结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46D6BF-3B79-0448-A8CB-F5CDDA89D278}" type="slidenum">
              <a:rPr lang="en-US" altLang="zh-CN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01D9C6-DE77-6740-BC89-C1D2FAD8CB9C}" type="slidenum">
              <a:rPr lang="en-US" altLang="zh-CN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一个经典的问题：为什么矩阵按行访问 比 按列访问 效率更高？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空间局部性！ 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根据空间局部性，按行访问程序会将行的元素放入</a:t>
            </a:r>
            <a:r>
              <a:rPr lang="en-US" altLang="zh-CN" b="1" dirty="0"/>
              <a:t>cache</a:t>
            </a:r>
            <a:r>
              <a:rPr lang="zh-CN" altLang="en-US" b="1" dirty="0"/>
              <a:t>，其他元素放在</a:t>
            </a:r>
            <a:r>
              <a:rPr lang="en-US" altLang="zh-CN" b="1" dirty="0"/>
              <a:t>DRAM</a:t>
            </a:r>
            <a:r>
              <a:rPr lang="zh-CN" altLang="en-US" b="1" dirty="0"/>
              <a:t>中（这就是</a:t>
            </a:r>
            <a:r>
              <a:rPr lang="en-US" altLang="zh-CN" b="1" dirty="0"/>
              <a:t>cache</a:t>
            </a:r>
            <a:r>
              <a:rPr lang="zh-CN" altLang="en-US" b="1" dirty="0"/>
              <a:t>命中率的意思？）</a:t>
            </a:r>
            <a:endParaRPr lang="en-US" altLang="zh-CN" b="1" dirty="0"/>
          </a:p>
          <a:p>
            <a:r>
              <a:rPr lang="zh-CN" altLang="en-US" b="1" dirty="0"/>
              <a:t>如果你反其道而行，</a:t>
            </a:r>
            <a:r>
              <a:rPr lang="en-US" altLang="zh-CN" b="1" dirty="0"/>
              <a:t>cache</a:t>
            </a:r>
            <a:r>
              <a:rPr lang="zh-CN" altLang="en-US" b="1" dirty="0"/>
              <a:t>命中率为</a:t>
            </a:r>
            <a:r>
              <a:rPr lang="en-US" altLang="zh-CN" b="1" dirty="0"/>
              <a:t>0</a:t>
            </a:r>
            <a:r>
              <a:rPr lang="zh-CN" altLang="en-US" b="1" dirty="0"/>
              <a:t>，每次访问都会清空和置换</a:t>
            </a:r>
            <a:r>
              <a:rPr lang="en-US" altLang="zh-CN" b="1" dirty="0"/>
              <a:t>cache</a:t>
            </a:r>
            <a:r>
              <a:rPr lang="zh-CN" altLang="en-US" b="1" dirty="0"/>
              <a:t>，而一直在访问</a:t>
            </a:r>
            <a:r>
              <a:rPr lang="en-US" altLang="zh-CN" b="1" dirty="0"/>
              <a:t>DRAM</a:t>
            </a:r>
            <a:r>
              <a:rPr lang="zh-CN" altLang="en-US" b="1" dirty="0"/>
              <a:t>，享受不到</a:t>
            </a:r>
            <a:r>
              <a:rPr lang="en-US" altLang="zh-CN" b="1" dirty="0"/>
              <a:t>cache</a:t>
            </a:r>
            <a:r>
              <a:rPr lang="zh-CN" altLang="en-US" b="1" dirty="0"/>
              <a:t>的性能，所以时间就慢。</a:t>
            </a:r>
            <a:endParaRPr lang="en-US" altLang="zh-CN" b="1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907374-D7C3-7D49-8406-419F091DD521}" type="slidenum">
              <a:rPr lang="en-US" altLang="zh-CN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Courier New" panose="02070409020205090404" pitchFamily="49" charset="0"/>
              </a:rPr>
              <a:t>改成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409020205090404" pitchFamily="49" charset="0"/>
              </a:rPr>
              <a:t>sum+=a[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409020205090404" pitchFamily="49" charset="0"/>
              </a:rPr>
              <a:t>i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409020205090404" pitchFamily="49" charset="0"/>
              </a:rPr>
              <a:t>][j][k]</a:t>
            </a:r>
            <a:endParaRPr lang="en-US" altLang="en-US" sz="1200" dirty="0">
              <a:solidFill>
                <a:srgbClr val="FF0000"/>
              </a:solidFill>
              <a:latin typeface="Courier New" panose="02070409020205090404" pitchFamily="49" charset="0"/>
            </a:endParaRPr>
          </a:p>
          <a:p>
            <a:endParaRPr lang="en-US" altLang="zh-CN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391194-2815-D94B-AD25-EDA6CD50862C}" type="slidenum">
              <a:rPr lang="en-US" altLang="zh-CN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EAC63C-8EA3-BE45-871D-5D57CEBFEB9A}" type="slidenum">
              <a:rPr lang="en-US" altLang="zh-CN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RAM: Random Access Memory </a:t>
            </a:r>
          </a:p>
          <a:p>
            <a:r>
              <a:rPr lang="zh-CN" altLang="en-US" dirty="0"/>
              <a:t>随机：可以随机写入和读取数据 </a:t>
            </a:r>
            <a:r>
              <a:rPr lang="en-US" altLang="zh-CN" dirty="0"/>
              <a:t>a[4]=1;  </a:t>
            </a:r>
            <a:r>
              <a:rPr lang="zh-CN" altLang="en-US" dirty="0"/>
              <a:t>只要有地址，就可操作，没有限制</a:t>
            </a:r>
            <a:endParaRPr lang="en-US" altLang="zh-CN" dirty="0"/>
          </a:p>
          <a:p>
            <a:r>
              <a:rPr lang="en-US" altLang="zh-CN" dirty="0"/>
              <a:t>DRAM: Dynamic  </a:t>
            </a:r>
            <a:r>
              <a:rPr lang="zh-CN" altLang="en-US" dirty="0"/>
              <a:t>不断刷新电流，电压才能保持</a:t>
            </a:r>
            <a:r>
              <a:rPr lang="en-US" altLang="zh-CN" dirty="0"/>
              <a:t>0 1 </a:t>
            </a:r>
            <a:r>
              <a:rPr lang="zh-CN" altLang="en-US" dirty="0"/>
              <a:t>状态</a:t>
            </a:r>
            <a:r>
              <a:rPr lang="en-US" altLang="zh-CN" dirty="0"/>
              <a:t>——</a:t>
            </a:r>
            <a:r>
              <a:rPr lang="zh-CN" altLang="en-US" dirty="0"/>
              <a:t>易失性 </a:t>
            </a:r>
            <a:r>
              <a:rPr lang="en-US" altLang="zh-CN" dirty="0" err="1"/>
              <a:t>Votaile</a:t>
            </a:r>
            <a:r>
              <a:rPr lang="en-US" altLang="zh-CN" dirty="0"/>
              <a:t> : </a:t>
            </a:r>
            <a:r>
              <a:rPr lang="zh-CN" altLang="en-US" dirty="0"/>
              <a:t>断电丢失数据</a:t>
            </a:r>
            <a:endParaRPr lang="en-US" altLang="zh-CN" dirty="0"/>
          </a:p>
          <a:p>
            <a:r>
              <a:rPr lang="en-US" altLang="zh-CN" dirty="0"/>
              <a:t>SRAM: Static </a:t>
            </a:r>
            <a:r>
              <a:rPr lang="zh-CN" altLang="en-US" dirty="0"/>
              <a:t>用来做</a:t>
            </a:r>
            <a:r>
              <a:rPr lang="en-US" altLang="zh-CN" dirty="0"/>
              <a:t>cache</a:t>
            </a:r>
            <a:r>
              <a:rPr lang="zh-CN" altLang="en-US" dirty="0"/>
              <a:t>，小得多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SMR CMR PMR</a:t>
            </a:r>
          </a:p>
          <a:p>
            <a:r>
              <a:rPr lang="en-US" altLang="zh-CN" dirty="0"/>
              <a:t>256MB </a:t>
            </a:r>
            <a:r>
              <a:rPr lang="zh-CN" altLang="en-US" dirty="0"/>
              <a:t>高速缓存？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6E8E9-704B-CF4C-9DC5-E98095858773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19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b="0">
              <a:latin typeface="Times New Roman" panose="0202050305040509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503050405090304" pitchFamily="18" charset="0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7ECC3CB9-5F35-2D46-86AD-69A122F977EB}" type="slidenum">
              <a:rPr lang="en-US" altLang="zh-CN" sz="1000">
                <a:solidFill>
                  <a:srgbClr val="000000"/>
                </a:solidFill>
                <a:ea typeface="MS PGothic" panose="020B0600070205080204" pitchFamily="34" charset="-128"/>
              </a:rPr>
              <a:t>‹#›</a:t>
            </a:fld>
            <a:endParaRPr lang="en-US" altLang="zh-CN" sz="1000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4649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r>
              <a:rPr lang="en-US" altLang="zh-CN" sz="1000" b="0">
                <a:latin typeface="Calibri" pitchFamily="34" charset="0"/>
              </a:rPr>
              <a:t>Bryant and O’Hallaron, Computer Systems: A Programmer’s Perspective, Third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2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9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9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9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9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360" tIns="44280" rIns="90360" bIns="44280" numCol="1" anchor="t" anchorCtr="0" compatLnSpc="1"/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GB" altLang="zh-CN"/>
              <a:t>Click to edit the title text format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3000"/>
              </a:lnSpc>
              <a:buClr>
                <a:srgbClr val="000066"/>
              </a:buClr>
              <a:buSzPct val="100000"/>
              <a:buFont typeface="Times New Roman" panose="02020503050405090304" pitchFamily="18" charset="0"/>
              <a:buNone/>
            </a:pPr>
            <a:fld id="{1BE473A0-D5AA-FE42-B24F-B5E81A58307A}" type="slidenum">
              <a:rPr lang="en-GB" altLang="zh-CN" b="0">
                <a:solidFill>
                  <a:srgbClr val="000066"/>
                </a:solidFill>
                <a:latin typeface="Times New Roman" panose="02020503050405090304" pitchFamily="18" charset="0"/>
              </a:rPr>
              <a:t>‹#›</a:t>
            </a:fld>
            <a:endParaRPr lang="en-GB" altLang="zh-CN" b="0">
              <a:solidFill>
                <a:srgbClr val="000066"/>
              </a:solidFill>
              <a:latin typeface="Times New Roman" panose="0202050305040509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  <a:buClr>
                <a:srgbClr val="000066"/>
              </a:buClr>
              <a:buSzPct val="100000"/>
              <a:buFont typeface="Times New Roman" panose="02020503050405090304" pitchFamily="18" charset="0"/>
              <a:buNone/>
              <a:defRPr/>
            </a:pPr>
            <a:r>
              <a:rPr lang="en-GB" altLang="zh-CN" sz="1400" b="0">
                <a:solidFill>
                  <a:srgbClr val="660033"/>
                </a:solidFill>
                <a:latin typeface="Helvetica" pitchFamily="34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panose="05000000000000000000" pitchFamily="2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46380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panose="05000000000000000000" pitchFamily="2" charset="2"/>
        <a:buChar char=""/>
        <a:defRPr sz="2000" b="1">
          <a:solidFill>
            <a:srgbClr val="000066"/>
          </a:solidFill>
          <a:latin typeface="+mn-lt"/>
          <a:ea typeface="MS PGothic" panose="020B0600070205080204" pitchFamily="34" charset="-128"/>
        </a:defRPr>
      </a:lvl2pPr>
      <a:lvl3pPr marL="1144905" indent="-236855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panose="05000000000000000000" pitchFamily="2" charset="2"/>
        <a:buChar char=""/>
        <a:defRPr b="1">
          <a:solidFill>
            <a:srgbClr val="000099"/>
          </a:solidFill>
          <a:latin typeface="+mn-lt"/>
          <a:ea typeface="MS PGothic" panose="020B0600070205080204" pitchFamily="34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b="1">
          <a:solidFill>
            <a:srgbClr val="000066"/>
          </a:solidFill>
          <a:latin typeface="+mn-lt"/>
          <a:ea typeface="MS PGothic" panose="020B0600070205080204" pitchFamily="34" charset="-128"/>
        </a:defRPr>
      </a:lvl4pPr>
      <a:lvl5pPr marL="244983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503050405090304" pitchFamily="18" charset="0"/>
          <a:ea typeface="MS PGothic" panose="020B0600070205080204" pitchFamily="34" charset="-128"/>
        </a:defRPr>
      </a:lvl5pPr>
      <a:lvl6pPr marL="29070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503050405090304" pitchFamily="18" charset="0"/>
          <a:ea typeface="MS PGothic" panose="020B0600070205080204" pitchFamily="34" charset="-128"/>
        </a:defRPr>
      </a:lvl6pPr>
      <a:lvl7pPr marL="33642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503050405090304" pitchFamily="18" charset="0"/>
          <a:ea typeface="MS PGothic" panose="020B0600070205080204" pitchFamily="34" charset="-128"/>
        </a:defRPr>
      </a:lvl7pPr>
      <a:lvl8pPr marL="38214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503050405090304" pitchFamily="18" charset="0"/>
          <a:ea typeface="MS PGothic" panose="020B0600070205080204" pitchFamily="34" charset="-128"/>
        </a:defRPr>
      </a:lvl8pPr>
      <a:lvl9pPr marL="42786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503050405090304" pitchFamily="18" charset="0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ctrTitle"/>
          </p:nvPr>
        </p:nvSpPr>
        <p:spPr>
          <a:xfrm>
            <a:off x="685800" y="1631950"/>
            <a:ext cx="7772400" cy="1644650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Times New Roman" panose="02020503050405090304" pitchFamily="18" charset="0"/>
                <a:ea typeface="SimSun" panose="02010600030101010101" pitchFamily="2" charset="-122"/>
                <a:cs typeface="Times New Roman" panose="02020503050405090304" pitchFamily="18" charset="0"/>
              </a:rPr>
              <a:t>存储器层次结构</a:t>
            </a:r>
            <a:br>
              <a:rPr lang="en-US" altLang="zh-CN">
                <a:latin typeface="Times New Roman" panose="02020503050405090304" pitchFamily="18" charset="0"/>
                <a:ea typeface="SimSun" panose="02010600030101010101" pitchFamily="2" charset="-122"/>
                <a:cs typeface="Times New Roman" panose="02020503050405090304" pitchFamily="18" charset="0"/>
              </a:rPr>
            </a:br>
            <a:r>
              <a:rPr lang="en-US" altLang="zh-CN">
                <a:latin typeface="Times New Roman" panose="02020503050405090304" pitchFamily="18" charset="0"/>
                <a:ea typeface="SimSun" panose="02010600030101010101" pitchFamily="2" charset="-122"/>
                <a:cs typeface="Times New Roman" panose="02020503050405090304" pitchFamily="18" charset="0"/>
              </a:rPr>
              <a:t>Memory Hierarchy</a:t>
            </a:r>
            <a:br>
              <a:rPr lang="zh-CN" altLang="en-US">
                <a:latin typeface="Times New Roman" panose="02020503050405090304" pitchFamily="18" charset="0"/>
                <a:ea typeface="SimSun" panose="02010600030101010101" pitchFamily="2" charset="-122"/>
                <a:cs typeface="Times New Roman" panose="02020503050405090304" pitchFamily="18" charset="0"/>
              </a:rPr>
            </a:br>
            <a:br>
              <a:rPr lang="zh-CN" altLang="en-US">
                <a:latin typeface="Times New Roman" panose="02020503050405090304" pitchFamily="18" charset="0"/>
                <a:ea typeface="SimSun" panose="02010600030101010101" pitchFamily="2" charset="-122"/>
                <a:cs typeface="Times New Roman" panose="02020503050405090304" pitchFamily="18" charset="0"/>
              </a:rPr>
            </a:br>
            <a:endParaRPr lang="zh-CN" altLang="en-US" sz="2000" b="0">
              <a:latin typeface="Times New Roman" panose="02020503050405090304" pitchFamily="18" charset="0"/>
              <a:ea typeface="SimSun" panose="02010600030101010101" pitchFamily="2" charset="-122"/>
              <a:cs typeface="Times New Roman" panose="02020503050405090304" pitchFamily="18" charset="0"/>
            </a:endParaRPr>
          </a:p>
        </p:txBody>
      </p:sp>
      <p:sp>
        <p:nvSpPr>
          <p:cNvPr id="5123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磁盘</a:t>
            </a:r>
            <a:endParaRPr lang="en-US" altLang="en-US"/>
          </a:p>
        </p:txBody>
      </p:sp>
      <p:pic>
        <p:nvPicPr>
          <p:cNvPr id="2253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990600"/>
            <a:ext cx="59626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3314700" y="1524000"/>
            <a:ext cx="2705100" cy="2743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7000" y="2514600"/>
            <a:ext cx="6858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02400" y="4267200"/>
            <a:ext cx="6858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8677663">
            <a:off x="4019550" y="4065588"/>
            <a:ext cx="1235075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214938" y="3255963"/>
            <a:ext cx="304800" cy="422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56388" y="3276600"/>
            <a:ext cx="506412" cy="436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90675" y="2667000"/>
            <a:ext cx="13335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08750" y="1081088"/>
            <a:ext cx="1044575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416675" y="638175"/>
            <a:ext cx="1393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SATA, SCSI</a:t>
            </a:r>
            <a:endParaRPr lang="zh-CN" alt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磁盘</a:t>
            </a:r>
            <a:endParaRPr lang="en-US" altLang="en-US"/>
          </a:p>
        </p:txBody>
      </p:sp>
      <p:pic>
        <p:nvPicPr>
          <p:cNvPr id="2355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295400"/>
            <a:ext cx="50482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246563" y="4957763"/>
            <a:ext cx="650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磁盘</a:t>
            </a:r>
          </a:p>
        </p:txBody>
      </p:sp>
      <p:sp>
        <p:nvSpPr>
          <p:cNvPr id="7" name="圆柱形 6"/>
          <p:cNvSpPr/>
          <p:nvPr/>
        </p:nvSpPr>
        <p:spPr>
          <a:xfrm>
            <a:off x="4246563" y="2133600"/>
            <a:ext cx="782637" cy="2438400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087938" y="28448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主轴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052763"/>
            <a:ext cx="27813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09600" y="5141913"/>
            <a:ext cx="882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机械臂</a:t>
            </a:r>
          </a:p>
        </p:txBody>
      </p:sp>
      <p:sp>
        <p:nvSpPr>
          <p:cNvPr id="11" name="矩形 10"/>
          <p:cNvSpPr/>
          <p:nvPr/>
        </p:nvSpPr>
        <p:spPr>
          <a:xfrm rot="20612116">
            <a:off x="2933700" y="3114675"/>
            <a:ext cx="439738" cy="868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663825" y="4095750"/>
            <a:ext cx="650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磁头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11632" b="8240"/>
          <a:stretch>
            <a:fillRect/>
          </a:stretch>
        </p:blipFill>
        <p:spPr bwMode="auto">
          <a:xfrm>
            <a:off x="1828800" y="1219200"/>
            <a:ext cx="64960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磁盘驱动器里有什么</a:t>
            </a:r>
            <a:r>
              <a:rPr lang="en-US" altLang="zh-CN"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733800" y="12192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anose="020B0604020202090204" pitchFamily="34" charset="0"/>
              </a:rPr>
              <a:t>旋转轴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590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anose="020B0604020202090204" pitchFamily="34" charset="0"/>
              </a:rPr>
              <a:t>传动臂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600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anose="020B0604020202090204" pitchFamily="34" charset="0"/>
              </a:rPr>
              <a:t>驱动器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6629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7315200" y="15240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anose="020B0604020202090204" pitchFamily="34" charset="0"/>
              </a:rPr>
              <a:t>盘片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2286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 flipH="1">
            <a:off x="5638800" y="4724400"/>
            <a:ext cx="1200150" cy="609600"/>
          </a:xfrm>
          <a:prstGeom prst="curvedUpArrow">
            <a:avLst>
              <a:gd name="adj1" fmla="val 57477"/>
              <a:gd name="adj2" fmla="val 98438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838950" y="4192588"/>
            <a:ext cx="180816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anose="020B0604020202090204" pitchFamily="34" charset="0"/>
              </a:rPr>
              <a:t>电子器件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(</a:t>
            </a:r>
            <a:r>
              <a:rPr lang="zh-CN" altLang="en-US">
                <a:latin typeface="Arial" panose="020B0604020202090204" pitchFamily="34" charset="0"/>
              </a:rPr>
              <a:t>包括处理器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anose="020B0604020202090204" pitchFamily="34" charset="0"/>
              </a:rPr>
              <a:t>和内存</a:t>
            </a:r>
            <a:r>
              <a:rPr lang="en-US" altLang="zh-CN">
                <a:latin typeface="Arial" panose="020B0604020202090204" pitchFamily="34" charset="0"/>
              </a:rPr>
              <a:t>!)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4419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838325" y="5181600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90204" pitchFamily="34" charset="0"/>
              </a:rPr>
              <a:t>SCSI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anose="020B0604020202090204" pitchFamily="34" charset="0"/>
              </a:rPr>
              <a:t>接口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645150" y="6216650"/>
            <a:ext cx="28035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>
                <a:latin typeface="Arial Narrow" panose="020B0606020202030204" pitchFamily="34" charset="0"/>
              </a:rPr>
              <a:t>图片由</a:t>
            </a:r>
            <a:r>
              <a:rPr lang="en-US" altLang="zh-CN" sz="1600" i="1">
                <a:latin typeface="Arial Narrow" panose="020B0606020202030204" pitchFamily="34" charset="0"/>
              </a:rPr>
              <a:t>Seagate Technology</a:t>
            </a:r>
            <a:r>
              <a:rPr lang="zh-CN" altLang="en-US" sz="1600" i="1">
                <a:latin typeface="Arial Narrow" panose="020B0606020202030204" pitchFamily="34" charset="0"/>
              </a:rPr>
              <a:t>提供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5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磁盘结构</a:t>
            </a:r>
          </a:p>
        </p:txBody>
      </p:sp>
      <p:sp>
        <p:nvSpPr>
          <p:cNvPr id="26627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磁盘由双面的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盘片</a:t>
            </a:r>
            <a:r>
              <a:rPr lang="zh-CN" altLang="en-US" dirty="0">
                <a:ea typeface="SimSun" panose="02010600030101010101" pitchFamily="2" charset="-122"/>
              </a:rPr>
              <a:t>组成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每张盘面上密集地排布着环形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磁道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每条磁道上有多个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扇区</a:t>
            </a:r>
            <a:r>
              <a:rPr lang="zh-CN" altLang="en-US" dirty="0">
                <a:ea typeface="SimSun" panose="02010600030101010101" pitchFamily="2" charset="-122"/>
              </a:rPr>
              <a:t>，每个扇区由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间隙</a:t>
            </a:r>
            <a:r>
              <a:rPr lang="zh-CN" altLang="en-US" dirty="0">
                <a:ea typeface="SimSun" panose="02010600030101010101" pitchFamily="2" charset="-122"/>
              </a:rPr>
              <a:t>隔开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036763" y="3941763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066800" y="29924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257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1447800" y="3363913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1638300" y="3551238"/>
            <a:ext cx="2649538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1827213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2208213" y="41100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408238" y="4275138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旋转轴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535238" y="3319463"/>
            <a:ext cx="588962" cy="334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盘面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1163638" y="3400425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1436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93750" y="31115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磁道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75313" y="3970338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224588" y="3548063"/>
            <a:ext cx="682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磁道</a:t>
            </a:r>
            <a:r>
              <a:rPr lang="en-US" altLang="zh-CN" sz="1600" i="1">
                <a:latin typeface="Arial Narrow" panose="020B0606020202030204" pitchFamily="34" charset="0"/>
              </a:rPr>
              <a:t>k</a:t>
            </a:r>
          </a:p>
        </p:txBody>
      </p:sp>
      <p:grpSp>
        <p:nvGrpSpPr>
          <p:cNvPr id="26642" name="Group 18"/>
          <p:cNvGrpSpPr/>
          <p:nvPr/>
        </p:nvGrpSpPr>
        <p:grpSpPr bwMode="auto">
          <a:xfrm>
            <a:off x="6611938" y="3914775"/>
            <a:ext cx="1066800" cy="990600"/>
            <a:chOff x="4320" y="690"/>
            <a:chExt cx="672" cy="624"/>
          </a:xfrm>
        </p:grpSpPr>
        <p:sp>
          <p:nvSpPr>
            <p:cNvPr id="26665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66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67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68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43" name="Group 23"/>
          <p:cNvGrpSpPr/>
          <p:nvPr/>
        </p:nvGrpSpPr>
        <p:grpSpPr bwMode="auto">
          <a:xfrm flipV="1">
            <a:off x="6611938" y="4848225"/>
            <a:ext cx="1066800" cy="990600"/>
            <a:chOff x="4320" y="690"/>
            <a:chExt cx="672" cy="624"/>
          </a:xfrm>
        </p:grpSpPr>
        <p:sp>
          <p:nvSpPr>
            <p:cNvPr id="26661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62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63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64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44" name="Group 28"/>
          <p:cNvGrpSpPr/>
          <p:nvPr/>
        </p:nvGrpSpPr>
        <p:grpSpPr bwMode="auto">
          <a:xfrm flipH="1" flipV="1">
            <a:off x="5545138" y="4848225"/>
            <a:ext cx="1066800" cy="990600"/>
            <a:chOff x="4320" y="690"/>
            <a:chExt cx="672" cy="624"/>
          </a:xfrm>
        </p:grpSpPr>
        <p:sp>
          <p:nvSpPr>
            <p:cNvPr id="26657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58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59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60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45" name="Group 33"/>
          <p:cNvGrpSpPr/>
          <p:nvPr/>
        </p:nvGrpSpPr>
        <p:grpSpPr bwMode="auto">
          <a:xfrm flipH="1">
            <a:off x="5545138" y="3914775"/>
            <a:ext cx="1066800" cy="990600"/>
            <a:chOff x="4320" y="690"/>
            <a:chExt cx="672" cy="624"/>
          </a:xfrm>
        </p:grpSpPr>
        <p:sp>
          <p:nvSpPr>
            <p:cNvPr id="26653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54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55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56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646" name="Text Box 38"/>
          <p:cNvSpPr txBox="1">
            <a:spLocks noChangeArrowheads="1"/>
          </p:cNvSpPr>
          <p:nvPr/>
        </p:nvSpPr>
        <p:spPr bwMode="auto">
          <a:xfrm>
            <a:off x="6149975" y="62484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扇区</a:t>
            </a:r>
          </a:p>
        </p:txBody>
      </p:sp>
      <p:sp>
        <p:nvSpPr>
          <p:cNvPr id="26647" name="Line 39"/>
          <p:cNvSpPr>
            <a:spLocks noChangeShapeType="1"/>
          </p:cNvSpPr>
          <p:nvPr/>
        </p:nvSpPr>
        <p:spPr bwMode="auto">
          <a:xfrm flipV="1">
            <a:off x="6383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48" name="Line 40"/>
          <p:cNvSpPr>
            <a:spLocks noChangeShapeType="1"/>
          </p:cNvSpPr>
          <p:nvPr/>
        </p:nvSpPr>
        <p:spPr bwMode="auto">
          <a:xfrm flipV="1">
            <a:off x="6840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49" name="AutoShape 41"/>
          <p:cNvSpPr>
            <a:spLocks noChangeArrowheads="1"/>
          </p:cNvSpPr>
          <p:nvPr/>
        </p:nvSpPr>
        <p:spPr bwMode="auto">
          <a:xfrm>
            <a:off x="4097338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6650" name="Text Box 42"/>
          <p:cNvSpPr txBox="1">
            <a:spLocks noChangeArrowheads="1"/>
          </p:cNvSpPr>
          <p:nvPr/>
        </p:nvSpPr>
        <p:spPr bwMode="auto">
          <a:xfrm>
            <a:off x="7286625" y="3552825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间隙</a:t>
            </a:r>
          </a:p>
        </p:txBody>
      </p:sp>
      <p:sp>
        <p:nvSpPr>
          <p:cNvPr id="26651" name="Line 43"/>
          <p:cNvSpPr>
            <a:spLocks noChangeShapeType="1"/>
          </p:cNvSpPr>
          <p:nvPr/>
        </p:nvSpPr>
        <p:spPr bwMode="auto">
          <a:xfrm flipH="1">
            <a:off x="7097713" y="3857625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2" name="Line 44"/>
          <p:cNvSpPr>
            <a:spLocks noChangeShapeType="1"/>
          </p:cNvSpPr>
          <p:nvPr/>
        </p:nvSpPr>
        <p:spPr bwMode="auto">
          <a:xfrm flipV="1">
            <a:off x="7421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4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磁盘结构 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zh-CN" altLang="en-US" dirty="0">
                <a:ea typeface="SimSun" panose="02010600030101010101" pitchFamily="2" charset="-122"/>
              </a:rPr>
              <a:t>多个盘片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8675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zh-CN" altLang="en-US" dirty="0">
                <a:ea typeface="SimSun" panose="02010600030101010101" pitchFamily="2" charset="-122"/>
              </a:rPr>
              <a:t>对齐的磁道形成一个柱面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2914650" y="35020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2914650" y="4086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146550" y="4035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117850" y="38449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2914650" y="29305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66900" y="25304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盘面</a:t>
            </a:r>
            <a:r>
              <a:rPr lang="en-US" altLang="zh-CN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866900" y="28765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盘面</a:t>
            </a:r>
            <a:r>
              <a:rPr lang="en-US" altLang="zh-CN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866900" y="31019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盘面</a:t>
            </a:r>
            <a:r>
              <a:rPr lang="en-US" altLang="zh-CN" sz="16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866900" y="3448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盘面</a:t>
            </a:r>
            <a:r>
              <a:rPr lang="en-US" altLang="zh-CN" sz="16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866900" y="36861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盘面</a:t>
            </a:r>
            <a:r>
              <a:rPr lang="en-US" altLang="zh-CN" sz="160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66900" y="40322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盘面</a:t>
            </a:r>
            <a:r>
              <a:rPr lang="en-US" altLang="zh-CN" sz="160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914650" y="38449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3765550" y="39973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4146550" y="34639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3143250" y="32353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3752850" y="34258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4146550" y="2892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3105150" y="26892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3752850" y="28162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4146550" y="22955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2914650" y="2689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914650" y="32607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3765550" y="28924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4946650" y="29051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4395788" y="1898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" panose="020B0604020202090204" pitchFamily="34" charset="0"/>
              </a:rPr>
              <a:t>柱面 </a:t>
            </a:r>
            <a:r>
              <a:rPr lang="en-US" altLang="zh-CN" sz="1600" i="1">
                <a:latin typeface="Arial" panose="020B0604020202090204" pitchFamily="34" charset="0"/>
              </a:rPr>
              <a:t>k</a:t>
            </a:r>
            <a:endParaRPr lang="en-US" altLang="zh-CN" sz="1600">
              <a:latin typeface="Arial" panose="020B0604020202090204" pitchFamily="34" charset="0"/>
            </a:endParaRP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H="1">
            <a:off x="4768850" y="2295525"/>
            <a:ext cx="177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905250" y="4616450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旋转轴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5529263" y="27241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盘片</a:t>
            </a:r>
            <a:r>
              <a:rPr lang="en-US" altLang="zh-CN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5529263" y="32829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盘片</a:t>
            </a:r>
            <a:r>
              <a:rPr lang="en-US" altLang="zh-CN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5529263" y="38925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盘片</a:t>
            </a:r>
            <a:r>
              <a:rPr lang="en-US" altLang="zh-CN" sz="1600">
                <a:latin typeface="Arial Narrow" panose="020B060602020203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磁盘</a:t>
            </a:r>
            <a:endParaRPr lang="en-US" altLang="en-US"/>
          </a:p>
        </p:txBody>
      </p:sp>
      <p:pic>
        <p:nvPicPr>
          <p:cNvPr id="3072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0" r="9456"/>
          <a:stretch>
            <a:fillRect/>
          </a:stretch>
        </p:blipFill>
        <p:spPr bwMode="auto">
          <a:xfrm>
            <a:off x="1524000" y="992188"/>
            <a:ext cx="5257800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19113" y="3354388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机械臂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438400" y="633413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磁头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142163" y="3795713"/>
            <a:ext cx="65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扇区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319838" y="2097088"/>
            <a:ext cx="65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磁道</a:t>
            </a:r>
          </a:p>
        </p:txBody>
      </p:sp>
      <p:sp>
        <p:nvSpPr>
          <p:cNvPr id="10" name="椭圆 9"/>
          <p:cNvSpPr/>
          <p:nvPr/>
        </p:nvSpPr>
        <p:spPr>
          <a:xfrm>
            <a:off x="2895600" y="1220788"/>
            <a:ext cx="3429000" cy="175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87688" y="1338263"/>
            <a:ext cx="3084512" cy="1482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129338" y="660400"/>
            <a:ext cx="649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盘片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343400" y="2820988"/>
            <a:ext cx="762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876800" y="2840038"/>
            <a:ext cx="0" cy="133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5"/>
          <p:cNvSpPr txBox="1">
            <a:spLocks noChangeArrowheads="1"/>
          </p:cNvSpPr>
          <p:nvPr/>
        </p:nvSpPr>
        <p:spPr>
          <a:xfrm>
            <a:off x="396875" y="5708650"/>
            <a:ext cx="7896225" cy="62547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dirty="0"/>
              <a:t>盘片 </a:t>
            </a:r>
            <a:r>
              <a:rPr lang="en-US" altLang="zh-CN" dirty="0"/>
              <a:t>&gt; </a:t>
            </a:r>
            <a:r>
              <a:rPr lang="zh-CN" altLang="en-US" dirty="0"/>
              <a:t>盘面 </a:t>
            </a:r>
            <a:r>
              <a:rPr lang="en-US" altLang="zh-CN" dirty="0"/>
              <a:t>&gt; </a:t>
            </a:r>
            <a:r>
              <a:rPr lang="zh-CN" altLang="en-US" dirty="0"/>
              <a:t>磁道 </a:t>
            </a:r>
            <a:r>
              <a:rPr lang="en-US" altLang="zh-CN" dirty="0"/>
              <a:t>&gt; </a:t>
            </a:r>
            <a:r>
              <a:rPr lang="zh-CN" altLang="en-US" dirty="0"/>
              <a:t>扇区</a:t>
            </a:r>
          </a:p>
          <a:p>
            <a:pPr lvl="1" eaLnBrk="1" hangingPunct="1"/>
            <a:r>
              <a:rPr lang="zh-CN" altLang="en-US" dirty="0"/>
              <a:t>扇区</a:t>
            </a:r>
            <a:r>
              <a:rPr lang="en-US" altLang="zh-CN" dirty="0"/>
              <a:t>/</a:t>
            </a:r>
            <a:r>
              <a:rPr lang="zh-CN" altLang="en-US" dirty="0"/>
              <a:t>盘块是基本存储单元</a:t>
            </a:r>
            <a:r>
              <a:rPr lang="en-US" altLang="zh-CN" dirty="0"/>
              <a:t>, 512B~8KB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磁盘</a:t>
            </a:r>
            <a:endParaRPr lang="en-US" altLang="en-US"/>
          </a:p>
        </p:txBody>
      </p:sp>
      <p:sp>
        <p:nvSpPr>
          <p:cNvPr id="15" name="Rectangle 35"/>
          <p:cNvSpPr txBox="1">
            <a:spLocks noChangeArrowheads="1"/>
          </p:cNvSpPr>
          <p:nvPr/>
        </p:nvSpPr>
        <p:spPr>
          <a:xfrm>
            <a:off x="396875" y="5708650"/>
            <a:ext cx="7896225" cy="62547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/>
              <a:t>旋转方向</a:t>
            </a:r>
          </a:p>
          <a:p>
            <a:pPr eaLnBrk="1" hangingPunct="1"/>
            <a:r>
              <a:rPr lang="zh-CN" altLang="en-US"/>
              <a:t>寻道方向</a:t>
            </a:r>
            <a:r>
              <a:rPr lang="en-US" altLang="zh-CN"/>
              <a:t>(</a:t>
            </a:r>
            <a:r>
              <a:rPr lang="zh-CN" altLang="en-US"/>
              <a:t>外 </a:t>
            </a:r>
            <a:r>
              <a:rPr lang="en-US" altLang="zh-CN"/>
              <a:t>&lt;-&gt; </a:t>
            </a:r>
            <a:r>
              <a:rPr lang="zh-CN" altLang="en-US"/>
              <a:t>内</a:t>
            </a:r>
            <a:r>
              <a:rPr lang="en-US" altLang="zh-CN"/>
              <a:t>)</a:t>
            </a:r>
          </a:p>
        </p:txBody>
      </p:sp>
      <p:pic>
        <p:nvPicPr>
          <p:cNvPr id="31748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0" r="9456"/>
          <a:stretch>
            <a:fillRect/>
          </a:stretch>
        </p:blipFill>
        <p:spPr bwMode="auto">
          <a:xfrm>
            <a:off x="1851025" y="927100"/>
            <a:ext cx="52578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文本框 16"/>
          <p:cNvSpPr txBox="1">
            <a:spLocks noChangeArrowheads="1"/>
          </p:cNvSpPr>
          <p:nvPr/>
        </p:nvSpPr>
        <p:spPr bwMode="auto">
          <a:xfrm>
            <a:off x="1160463" y="3279775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机械臂</a:t>
            </a:r>
          </a:p>
        </p:txBody>
      </p:sp>
      <p:sp>
        <p:nvSpPr>
          <p:cNvPr id="31750" name="文本框 17"/>
          <p:cNvSpPr txBox="1">
            <a:spLocks noChangeArrowheads="1"/>
          </p:cNvSpPr>
          <p:nvPr/>
        </p:nvSpPr>
        <p:spPr bwMode="auto">
          <a:xfrm>
            <a:off x="2760663" y="558800"/>
            <a:ext cx="649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磁头</a:t>
            </a:r>
          </a:p>
        </p:txBody>
      </p:sp>
      <p:sp>
        <p:nvSpPr>
          <p:cNvPr id="31751" name="文本框 18"/>
          <p:cNvSpPr txBox="1">
            <a:spLocks noChangeArrowheads="1"/>
          </p:cNvSpPr>
          <p:nvPr/>
        </p:nvSpPr>
        <p:spPr bwMode="auto">
          <a:xfrm>
            <a:off x="6643688" y="2022475"/>
            <a:ext cx="649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磁道</a:t>
            </a:r>
          </a:p>
        </p:txBody>
      </p:sp>
      <p:sp>
        <p:nvSpPr>
          <p:cNvPr id="20" name="椭圆 19"/>
          <p:cNvSpPr/>
          <p:nvPr/>
        </p:nvSpPr>
        <p:spPr>
          <a:xfrm>
            <a:off x="3217863" y="1146175"/>
            <a:ext cx="3429000" cy="175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09950" y="1263650"/>
            <a:ext cx="3084513" cy="1482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4665663" y="2746375"/>
            <a:ext cx="762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199063" y="2765425"/>
            <a:ext cx="0" cy="133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 rot="11423299">
            <a:off x="3070225" y="1195388"/>
            <a:ext cx="1903413" cy="1619250"/>
          </a:xfrm>
          <a:prstGeom prst="arc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3409950" y="2327275"/>
            <a:ext cx="188913" cy="114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3257550" y="2138363"/>
            <a:ext cx="19685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873500" y="2051050"/>
            <a:ext cx="188913" cy="114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808413" y="1909763"/>
            <a:ext cx="195262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983038" y="1898650"/>
            <a:ext cx="65087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819525" y="1974850"/>
            <a:ext cx="63500" cy="19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848100" y="2122488"/>
            <a:ext cx="466725" cy="287337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922713" y="2224088"/>
            <a:ext cx="466725" cy="2873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磁盘容量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容量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zh-CN" altLang="en-US" dirty="0">
                <a:ea typeface="SimSun" panose="02010600030101010101" pitchFamily="2" charset="-122"/>
              </a:rPr>
              <a:t>可存储的最多比特数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pPr lvl="1" eaLnBrk="1" hangingPunct="1"/>
            <a:r>
              <a:rPr lang="zh-CN" altLang="en-US" b="1" dirty="0">
                <a:ea typeface="SimSun" panose="02010600030101010101" pitchFamily="2" charset="-122"/>
              </a:rPr>
              <a:t>销售商以</a:t>
            </a:r>
            <a:r>
              <a:rPr lang="en-US" altLang="zh-CN" b="1" dirty="0">
                <a:ea typeface="SimSun" panose="02010600030101010101" pitchFamily="2" charset="-122"/>
              </a:rPr>
              <a:t>10</a:t>
            </a:r>
            <a:r>
              <a:rPr lang="zh-CN" altLang="en-US" b="1" dirty="0">
                <a:ea typeface="SimSun" panose="02010600030101010101" pitchFamily="2" charset="-122"/>
              </a:rPr>
              <a:t>进制度量存储大小，即</a:t>
            </a:r>
            <a:r>
              <a:rPr lang="en-US" altLang="zh-CN" b="1" dirty="0">
                <a:ea typeface="SimSun" panose="02010600030101010101" pitchFamily="2" charset="-122"/>
              </a:rPr>
              <a:t>1 GB = 10</a:t>
            </a:r>
            <a:r>
              <a:rPr lang="en-US" altLang="zh-CN" b="1" baseline="30000" dirty="0">
                <a:ea typeface="SimSun" panose="02010600030101010101" pitchFamily="2" charset="-122"/>
              </a:rPr>
              <a:t>9</a:t>
            </a:r>
            <a:r>
              <a:rPr lang="en-US" altLang="zh-CN" b="1" dirty="0">
                <a:ea typeface="SimSun" panose="02010600030101010101" pitchFamily="2" charset="-122"/>
              </a:rPr>
              <a:t> Bytes. </a:t>
            </a:r>
            <a:r>
              <a:rPr lang="zh-CN" altLang="en-US" b="1" dirty="0">
                <a:ea typeface="SimSun" panose="02010600030101010101" pitchFamily="2" charset="-122"/>
              </a:rPr>
              <a:t>狡诈！</a:t>
            </a:r>
            <a:r>
              <a:rPr lang="en-US" altLang="zh-CN" b="1" dirty="0">
                <a:ea typeface="SimSun" panose="02010600030101010101" pitchFamily="2" charset="-122"/>
              </a:rPr>
              <a:t> 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容量由以下参数度量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记录密度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zh-CN" altLang="en-US" dirty="0">
                <a:ea typeface="SimSun" panose="02010600030101010101" pitchFamily="2" charset="-122"/>
              </a:rPr>
              <a:t>位</a:t>
            </a:r>
            <a:r>
              <a:rPr lang="en-US" altLang="zh-CN" dirty="0">
                <a:ea typeface="SimSun" panose="02010600030101010101" pitchFamily="2" charset="-122"/>
              </a:rPr>
              <a:t>/</a:t>
            </a:r>
            <a:r>
              <a:rPr lang="zh-CN" altLang="en-US" dirty="0">
                <a:ea typeface="SimSun" panose="02010600030101010101" pitchFamily="2" charset="-122"/>
              </a:rPr>
              <a:t>英寸</a:t>
            </a:r>
            <a:r>
              <a:rPr lang="en-US" altLang="zh-CN" dirty="0">
                <a:ea typeface="SimSun" panose="02010600030101010101" pitchFamily="2" charset="-122"/>
              </a:rPr>
              <a:t>):</a:t>
            </a:r>
            <a:r>
              <a:rPr lang="zh-CN" altLang="en-US" dirty="0">
                <a:ea typeface="SimSun" panose="02010600030101010101" pitchFamily="2" charset="-122"/>
              </a:rPr>
              <a:t>磁道一英寸的段可放入的位数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磁道密度 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zh-CN" altLang="en-US" dirty="0">
                <a:ea typeface="SimSun" panose="02010600030101010101" pitchFamily="2" charset="-122"/>
              </a:rPr>
              <a:t>道</a:t>
            </a:r>
            <a:r>
              <a:rPr lang="en-US" altLang="zh-CN" dirty="0">
                <a:ea typeface="SimSun" panose="02010600030101010101" pitchFamily="2" charset="-122"/>
              </a:rPr>
              <a:t>/</a:t>
            </a:r>
            <a:r>
              <a:rPr lang="zh-CN" altLang="en-US" dirty="0">
                <a:ea typeface="SimSun" panose="02010600030101010101" pitchFamily="2" charset="-122"/>
              </a:rPr>
              <a:t>英寸</a:t>
            </a:r>
            <a:r>
              <a:rPr lang="en-US" altLang="zh-CN" dirty="0">
                <a:ea typeface="SimSun" panose="02010600030101010101" pitchFamily="2" charset="-122"/>
              </a:rPr>
              <a:t>):</a:t>
            </a:r>
            <a:r>
              <a:rPr lang="zh-CN" altLang="en-US" dirty="0">
                <a:ea typeface="SimSun" panose="02010600030101010101" pitchFamily="2" charset="-122"/>
              </a:rPr>
              <a:t>从盘片中心出发半径上一英寸的段内可以有的磁道数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面密度 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zh-CN" altLang="en-US" dirty="0">
                <a:ea typeface="SimSun" panose="02010600030101010101" pitchFamily="2" charset="-122"/>
              </a:rPr>
              <a:t>位</a:t>
            </a:r>
            <a:r>
              <a:rPr lang="en-US" altLang="zh-CN" dirty="0">
                <a:ea typeface="SimSun" panose="02010600030101010101" pitchFamily="2" charset="-122"/>
              </a:rPr>
              <a:t>/</a:t>
            </a:r>
            <a:r>
              <a:rPr lang="zh-CN" altLang="en-US" dirty="0">
                <a:ea typeface="SimSun" panose="02010600030101010101" pitchFamily="2" charset="-122"/>
              </a:rPr>
              <a:t>平方英寸</a:t>
            </a:r>
            <a:r>
              <a:rPr lang="en-US" altLang="zh-CN" dirty="0">
                <a:ea typeface="SimSun" panose="02010600030101010101" pitchFamily="2" charset="-122"/>
              </a:rPr>
              <a:t>): </a:t>
            </a:r>
            <a:r>
              <a:rPr lang="zh-CN" altLang="en-US" dirty="0">
                <a:ea typeface="SimSun" panose="02010600030101010101" pitchFamily="2" charset="-122"/>
              </a:rPr>
              <a:t>记录密度与磁道密度的乘积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zh-CN" altLang="en-US">
                <a:ea typeface="SimSun" panose="02010600030101010101" pitchFamily="2" charset="-122"/>
              </a:rPr>
              <a:t>计算磁盘容量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2" charset="2"/>
              <a:buNone/>
            </a:pPr>
            <a:r>
              <a:rPr lang="zh-CN" altLang="en-US" sz="2000" dirty="0">
                <a:ea typeface="SimSun" panose="02010600030101010101" pitchFamily="2" charset="-122"/>
              </a:rPr>
              <a:t>磁盘容量 </a:t>
            </a:r>
            <a:r>
              <a:rPr lang="en-US" altLang="zh-CN" sz="2000" dirty="0">
                <a:ea typeface="SimSun" panose="02010600030101010101" pitchFamily="2" charset="-122"/>
              </a:rPr>
              <a:t>=  (</a:t>
            </a:r>
            <a:r>
              <a:rPr lang="zh-CN" altLang="en-US" sz="2000" dirty="0">
                <a:ea typeface="SimSun" panose="02010600030101010101" pitchFamily="2" charset="-122"/>
              </a:rPr>
              <a:t>字节数</a:t>
            </a:r>
            <a:r>
              <a:rPr lang="en-US" altLang="zh-CN" sz="2000" dirty="0">
                <a:ea typeface="SimSun" panose="02010600030101010101" pitchFamily="2" charset="-122"/>
              </a:rPr>
              <a:t>/</a:t>
            </a:r>
            <a:r>
              <a:rPr lang="zh-CN" altLang="en-US" sz="2000" dirty="0">
                <a:ea typeface="SimSun" panose="02010600030101010101" pitchFamily="2" charset="-122"/>
              </a:rPr>
              <a:t>扇区</a:t>
            </a:r>
            <a:r>
              <a:rPr lang="en-US" altLang="zh-CN" sz="2000" dirty="0">
                <a:ea typeface="SimSun" panose="02010600030101010101" pitchFamily="2" charset="-122"/>
              </a:rPr>
              <a:t>) x (</a:t>
            </a:r>
            <a:r>
              <a:rPr lang="zh-CN" altLang="en-US" sz="2000" dirty="0">
                <a:ea typeface="SimSun" panose="02010600030101010101" pitchFamily="2" charset="-122"/>
              </a:rPr>
              <a:t>平均扇区数</a:t>
            </a:r>
            <a:r>
              <a:rPr lang="en-US" altLang="zh-CN" sz="2000" dirty="0">
                <a:ea typeface="SimSun" panose="02010600030101010101" pitchFamily="2" charset="-122"/>
              </a:rPr>
              <a:t>/</a:t>
            </a:r>
            <a:r>
              <a:rPr lang="zh-CN" altLang="en-US" sz="2000" dirty="0">
                <a:ea typeface="SimSun" panose="02010600030101010101" pitchFamily="2" charset="-122"/>
              </a:rPr>
              <a:t>磁道</a:t>
            </a:r>
            <a:r>
              <a:rPr lang="en-US" altLang="zh-CN" sz="2000" dirty="0">
                <a:ea typeface="SimSun" panose="02010600030101010101" pitchFamily="2" charset="-122"/>
              </a:rPr>
              <a:t>) x</a:t>
            </a:r>
          </a:p>
          <a:p>
            <a:pPr eaLnBrk="1" hangingPunct="1">
              <a:buFont typeface="Wingdings 2" panose="05020102010507070707" pitchFamily="2" charset="2"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		    (</a:t>
            </a:r>
            <a:r>
              <a:rPr lang="zh-CN" altLang="en-US" sz="2000" dirty="0">
                <a:ea typeface="SimSun" panose="02010600030101010101" pitchFamily="2" charset="-122"/>
              </a:rPr>
              <a:t>磁道数</a:t>
            </a:r>
            <a:r>
              <a:rPr lang="en-US" altLang="zh-CN" sz="2000" dirty="0">
                <a:ea typeface="SimSun" panose="02010600030101010101" pitchFamily="2" charset="-122"/>
              </a:rPr>
              <a:t>/</a:t>
            </a:r>
            <a:r>
              <a:rPr lang="zh-CN" altLang="en-US" sz="2000" dirty="0">
                <a:ea typeface="SimSun" panose="02010600030101010101" pitchFamily="2" charset="-122"/>
              </a:rPr>
              <a:t>盘面</a:t>
            </a:r>
            <a:r>
              <a:rPr lang="en-US" altLang="zh-CN" sz="2000" dirty="0">
                <a:ea typeface="SimSun" panose="02010600030101010101" pitchFamily="2" charset="-122"/>
              </a:rPr>
              <a:t>) x (</a:t>
            </a:r>
            <a:r>
              <a:rPr lang="zh-CN" altLang="en-US" sz="2000" dirty="0">
                <a:ea typeface="SimSun" panose="02010600030101010101" pitchFamily="2" charset="-122"/>
              </a:rPr>
              <a:t>盘面数</a:t>
            </a:r>
            <a:r>
              <a:rPr lang="en-US" altLang="zh-CN" sz="2000" dirty="0">
                <a:ea typeface="SimSun" panose="02010600030101010101" pitchFamily="2" charset="-122"/>
              </a:rPr>
              <a:t>/</a:t>
            </a:r>
            <a:r>
              <a:rPr lang="zh-CN" altLang="en-US" sz="2000" dirty="0">
                <a:ea typeface="SimSun" panose="02010600030101010101" pitchFamily="2" charset="-122"/>
              </a:rPr>
              <a:t>盘片</a:t>
            </a:r>
            <a:r>
              <a:rPr lang="en-US" altLang="zh-CN" sz="2000" dirty="0">
                <a:ea typeface="SimSun" panose="02010600030101010101" pitchFamily="2" charset="-122"/>
              </a:rPr>
              <a:t>) x</a:t>
            </a:r>
          </a:p>
          <a:p>
            <a:pPr eaLnBrk="1" hangingPunct="1">
              <a:buFont typeface="Wingdings 2" panose="05020102010507070707" pitchFamily="2" charset="2"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		    (</a:t>
            </a:r>
            <a:r>
              <a:rPr lang="zh-CN" altLang="en-US" sz="2000" dirty="0">
                <a:ea typeface="SimSun" panose="02010600030101010101" pitchFamily="2" charset="-122"/>
              </a:rPr>
              <a:t>盘片</a:t>
            </a:r>
            <a:r>
              <a:rPr lang="en-US" altLang="zh-CN" sz="2000" dirty="0">
                <a:ea typeface="SimSun" panose="02010600030101010101" pitchFamily="2" charset="-122"/>
              </a:rPr>
              <a:t>/</a:t>
            </a:r>
            <a:r>
              <a:rPr lang="zh-CN" altLang="en-US" sz="2000" dirty="0">
                <a:ea typeface="SimSun" panose="02010600030101010101" pitchFamily="2" charset="-122"/>
              </a:rPr>
              <a:t>磁盘</a:t>
            </a:r>
            <a:r>
              <a:rPr lang="en-US" altLang="zh-CN" sz="2000" dirty="0">
                <a:ea typeface="SimSun" panose="02010600030101010101" pitchFamily="2" charset="-122"/>
              </a:rPr>
              <a:t>)</a:t>
            </a:r>
          </a:p>
          <a:p>
            <a:pPr eaLnBrk="1" hangingPunct="1">
              <a:buFont typeface="Wingdings 2" panose="05020102010507070707" pitchFamily="2" charset="2"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Example:</a:t>
            </a:r>
          </a:p>
          <a:p>
            <a:pPr lvl="1" eaLnBrk="1" hangingPunct="1"/>
            <a:r>
              <a:rPr lang="en-US" altLang="zh-CN" sz="1800" dirty="0">
                <a:ea typeface="SimSun" panose="02010600030101010101" pitchFamily="2" charset="-122"/>
              </a:rPr>
              <a:t>512 </a:t>
            </a:r>
            <a:r>
              <a:rPr lang="zh-CN" altLang="en-US" sz="1800" dirty="0">
                <a:ea typeface="SimSun" panose="02010600030101010101" pitchFamily="2" charset="-122"/>
              </a:rPr>
              <a:t>字节</a:t>
            </a:r>
            <a:r>
              <a:rPr lang="en-US" altLang="zh-CN" sz="1800" dirty="0">
                <a:ea typeface="SimSun" panose="02010600030101010101" pitchFamily="2" charset="-122"/>
              </a:rPr>
              <a:t>/</a:t>
            </a:r>
            <a:r>
              <a:rPr lang="zh-CN" altLang="en-US" sz="1800" dirty="0">
                <a:ea typeface="SimSun" panose="02010600030101010101" pitchFamily="2" charset="-122"/>
              </a:rPr>
              <a:t>扇区</a:t>
            </a:r>
          </a:p>
          <a:p>
            <a:pPr lvl="1" eaLnBrk="1" hangingPunct="1"/>
            <a:r>
              <a:rPr lang="en-US" altLang="zh-CN" sz="1800" dirty="0">
                <a:ea typeface="SimSun" panose="02010600030101010101" pitchFamily="2" charset="-122"/>
              </a:rPr>
              <a:t>300 </a:t>
            </a:r>
            <a:r>
              <a:rPr lang="zh-CN" altLang="en-US" sz="1800" dirty="0">
                <a:ea typeface="SimSun" panose="02010600030101010101" pitchFamily="2" charset="-122"/>
              </a:rPr>
              <a:t>扇区</a:t>
            </a:r>
            <a:r>
              <a:rPr lang="en-US" altLang="zh-CN" sz="1800" dirty="0">
                <a:ea typeface="SimSun" panose="02010600030101010101" pitchFamily="2" charset="-122"/>
              </a:rPr>
              <a:t>/</a:t>
            </a:r>
            <a:r>
              <a:rPr lang="zh-CN" altLang="en-US" sz="1800" dirty="0">
                <a:ea typeface="SimSun" panose="02010600030101010101" pitchFamily="2" charset="-122"/>
              </a:rPr>
              <a:t>磁道 </a:t>
            </a:r>
            <a:r>
              <a:rPr lang="en-US" altLang="zh-CN" sz="1800" dirty="0">
                <a:ea typeface="SimSun" panose="02010600030101010101" pitchFamily="2" charset="-122"/>
              </a:rPr>
              <a:t>(</a:t>
            </a:r>
            <a:r>
              <a:rPr lang="zh-CN" altLang="en-US" sz="1800" dirty="0">
                <a:ea typeface="SimSun" panose="02010600030101010101" pitchFamily="2" charset="-122"/>
              </a:rPr>
              <a:t>平均值</a:t>
            </a:r>
            <a:r>
              <a:rPr lang="en-US" altLang="zh-CN" sz="1800" dirty="0">
                <a:ea typeface="SimSun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1800" dirty="0">
                <a:ea typeface="SimSun" panose="02010600030101010101" pitchFamily="2" charset="-122"/>
              </a:rPr>
              <a:t>20,000 </a:t>
            </a:r>
            <a:r>
              <a:rPr lang="zh-CN" altLang="en-US" sz="1800" dirty="0">
                <a:ea typeface="SimSun" panose="02010600030101010101" pitchFamily="2" charset="-122"/>
              </a:rPr>
              <a:t>磁道</a:t>
            </a:r>
            <a:r>
              <a:rPr lang="en-US" altLang="zh-CN" sz="1800" dirty="0">
                <a:ea typeface="SimSun" panose="02010600030101010101" pitchFamily="2" charset="-122"/>
              </a:rPr>
              <a:t>/</a:t>
            </a:r>
            <a:r>
              <a:rPr lang="zh-CN" altLang="en-US" sz="1800" dirty="0">
                <a:ea typeface="SimSun" panose="02010600030101010101" pitchFamily="2" charset="-122"/>
              </a:rPr>
              <a:t>盘面</a:t>
            </a:r>
          </a:p>
          <a:p>
            <a:pPr lvl="1" eaLnBrk="1" hangingPunct="1"/>
            <a:r>
              <a:rPr lang="en-US" altLang="zh-CN" sz="1800" dirty="0">
                <a:ea typeface="SimSun" panose="02010600030101010101" pitchFamily="2" charset="-122"/>
              </a:rPr>
              <a:t>2 </a:t>
            </a:r>
            <a:r>
              <a:rPr lang="zh-CN" altLang="en-US" sz="1800" dirty="0">
                <a:ea typeface="SimSun" panose="02010600030101010101" pitchFamily="2" charset="-122"/>
              </a:rPr>
              <a:t>盘面</a:t>
            </a:r>
            <a:r>
              <a:rPr lang="en-US" altLang="zh-CN" sz="1800" dirty="0">
                <a:ea typeface="SimSun" panose="02010600030101010101" pitchFamily="2" charset="-122"/>
              </a:rPr>
              <a:t>/</a:t>
            </a:r>
            <a:r>
              <a:rPr lang="zh-CN" altLang="en-US" sz="1800" dirty="0">
                <a:ea typeface="SimSun" panose="02010600030101010101" pitchFamily="2" charset="-122"/>
              </a:rPr>
              <a:t>盘片</a:t>
            </a:r>
          </a:p>
          <a:p>
            <a:pPr lvl="1" eaLnBrk="1" hangingPunct="1"/>
            <a:r>
              <a:rPr lang="en-US" altLang="zh-CN" sz="1800" dirty="0">
                <a:ea typeface="SimSun" panose="02010600030101010101" pitchFamily="2" charset="-122"/>
              </a:rPr>
              <a:t>5 </a:t>
            </a:r>
            <a:r>
              <a:rPr lang="zh-CN" altLang="en-US" sz="1800" dirty="0">
                <a:ea typeface="SimSun" panose="02010600030101010101" pitchFamily="2" charset="-122"/>
              </a:rPr>
              <a:t>盘片</a:t>
            </a:r>
            <a:r>
              <a:rPr lang="en-US" altLang="zh-CN" sz="1800" dirty="0">
                <a:ea typeface="SimSun" panose="02010600030101010101" pitchFamily="2" charset="-122"/>
              </a:rPr>
              <a:t>/</a:t>
            </a:r>
            <a:r>
              <a:rPr lang="zh-CN" altLang="en-US" sz="1800" dirty="0">
                <a:ea typeface="SimSun" panose="02010600030101010101" pitchFamily="2" charset="-122"/>
              </a:rPr>
              <a:t>磁盘</a:t>
            </a:r>
          </a:p>
          <a:p>
            <a:pPr lvl="1" eaLnBrk="1" hangingPunct="1"/>
            <a:endParaRPr lang="en-US" altLang="zh-CN" sz="1800" dirty="0">
              <a:ea typeface="SimSun" panose="02010600030101010101" pitchFamily="2" charset="-122"/>
            </a:endParaRPr>
          </a:p>
          <a:p>
            <a:pPr eaLnBrk="1" hangingPunct="1">
              <a:buFont typeface="Wingdings 2" panose="05020102010507070707" pitchFamily="2" charset="2"/>
              <a:buNone/>
            </a:pPr>
            <a:r>
              <a:rPr lang="zh-CN" altLang="en-US" sz="2000" dirty="0">
                <a:ea typeface="SimSun" panose="02010600030101010101" pitchFamily="2" charset="-122"/>
              </a:rPr>
              <a:t>容量 </a:t>
            </a:r>
            <a:r>
              <a:rPr lang="en-US" altLang="zh-CN" sz="2000" dirty="0">
                <a:ea typeface="SimSun" panose="02010600030101010101" pitchFamily="2" charset="-122"/>
              </a:rPr>
              <a:t>= 512 x 300 x 20000 x 2 x 5</a:t>
            </a:r>
          </a:p>
          <a:p>
            <a:pPr eaLnBrk="1" hangingPunct="1">
              <a:buFont typeface="Wingdings 2" panose="05020102010507070707" pitchFamily="2" charset="2"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		 = 30,720,000,000</a:t>
            </a:r>
          </a:p>
          <a:p>
            <a:pPr eaLnBrk="1" hangingPunct="1">
              <a:buFont typeface="Wingdings 2" panose="05020102010507070707" pitchFamily="2" charset="2"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                = 30.72 GB </a:t>
            </a:r>
          </a:p>
          <a:p>
            <a:pPr lvl="1" eaLnBrk="1" hangingPunct="1"/>
            <a:endParaRPr lang="en-US" altLang="zh-CN" sz="18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2" r="11427" b="8240"/>
          <a:stretch>
            <a:fillRect/>
          </a:stretch>
        </p:blipFill>
        <p:spPr bwMode="auto">
          <a:xfrm>
            <a:off x="108345" y="3569494"/>
            <a:ext cx="3330575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7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磁盘操作 </a:t>
            </a:r>
            <a:r>
              <a:rPr lang="en-US" altLang="zh-CN">
                <a:ea typeface="SimSun" panose="02010600030101010101" pitchFamily="2" charset="-122"/>
              </a:rPr>
              <a:t>(</a:t>
            </a:r>
            <a:r>
              <a:rPr lang="zh-CN" altLang="en-US">
                <a:ea typeface="SimSun" panose="02010600030101010101" pitchFamily="2" charset="-122"/>
              </a:rPr>
              <a:t>单盘片视图</a:t>
            </a:r>
            <a:r>
              <a:rPr lang="en-US" altLang="zh-CN">
                <a:ea typeface="SimSun" panose="02010600030101010101" pitchFamily="2" charset="-122"/>
              </a:rPr>
              <a:t>)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516313" y="2389188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2546350" y="1439863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2736850" y="1625600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2927350" y="1811338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3117850" y="1998663"/>
            <a:ext cx="2649538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3306763" y="2184400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6874" name="Oval 11"/>
          <p:cNvSpPr>
            <a:spLocks noChangeArrowheads="1"/>
          </p:cNvSpPr>
          <p:nvPr/>
        </p:nvSpPr>
        <p:spPr bwMode="auto">
          <a:xfrm>
            <a:off x="3687763" y="2557463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6875" name="Arc 13"/>
          <p:cNvSpPr/>
          <p:nvPr/>
        </p:nvSpPr>
        <p:spPr bwMode="auto">
          <a:xfrm rot="-1879939">
            <a:off x="2368550" y="1781175"/>
            <a:ext cx="1231900" cy="508000"/>
          </a:xfrm>
          <a:custGeom>
            <a:avLst/>
            <a:gdLst>
              <a:gd name="T0" fmla="*/ 0 w 19775"/>
              <a:gd name="T1" fmla="*/ 2147483646 h 21600"/>
              <a:gd name="T2" fmla="*/ 2147483646 w 19775"/>
              <a:gd name="T3" fmla="*/ 0 h 21600"/>
              <a:gd name="T4" fmla="*/ 2147483646 w 19775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lnTo>
                  <a:pt x="0" y="1291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1011238" y="1314450"/>
            <a:ext cx="17351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磁盘表面以固定旋转速率旋转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 Narrow" panose="020B0606020202030204" pitchFamily="34" charset="0"/>
            </a:endParaRPr>
          </a:p>
        </p:txBody>
      </p:sp>
      <p:grpSp>
        <p:nvGrpSpPr>
          <p:cNvPr id="2" name="Group 98"/>
          <p:cNvGrpSpPr/>
          <p:nvPr/>
        </p:nvGrpSpPr>
        <p:grpSpPr bwMode="auto">
          <a:xfrm>
            <a:off x="4948238" y="1454150"/>
            <a:ext cx="4140200" cy="3627438"/>
            <a:chOff x="2768" y="1126"/>
            <a:chExt cx="2608" cy="2285"/>
          </a:xfrm>
        </p:grpSpPr>
        <p:grpSp>
          <p:nvGrpSpPr>
            <p:cNvPr id="36924" name="Group 67"/>
            <p:cNvGrpSpPr/>
            <p:nvPr/>
          </p:nvGrpSpPr>
          <p:grpSpPr bwMode="auto">
            <a:xfrm>
              <a:off x="2768" y="2607"/>
              <a:ext cx="2608" cy="804"/>
              <a:chOff x="2768" y="2607"/>
              <a:chExt cx="2608" cy="804"/>
            </a:xfrm>
          </p:grpSpPr>
          <p:sp>
            <p:nvSpPr>
              <p:cNvPr id="36926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latin typeface="Arial Narrow" panose="020B0606020202030204" pitchFamily="34" charset="0"/>
                  </a:rPr>
                  <a:t>通过在半径方向上移动，传动臂可以将读写头定位在任何磁道上</a:t>
                </a:r>
              </a:p>
            </p:txBody>
          </p:sp>
          <p:sp>
            <p:nvSpPr>
              <p:cNvPr id="36927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82"/>
                <a:ext cx="713" cy="163"/>
              </a:xfrm>
              <a:custGeom>
                <a:avLst/>
                <a:gdLst>
                  <a:gd name="T0" fmla="*/ 0 w 37393"/>
                  <a:gd name="T1" fmla="*/ 0 h 21600"/>
                  <a:gd name="T2" fmla="*/ 0 w 37393"/>
                  <a:gd name="T3" fmla="*/ 0 h 21600"/>
                  <a:gd name="T4" fmla="*/ 0 w 3739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lnTo>
                      <a:pt x="-1" y="10886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925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522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Arial Narrow" panose="020B0606020202030204" pitchFamily="34" charset="0"/>
                </a:rPr>
                <a:t>读写磁头连到传动臂的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Arial Narrow" panose="020B0606020202030204" pitchFamily="34" charset="0"/>
                </a:rPr>
                <a:t>末端，在磁盘表面上一层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Arial Narrow" panose="020B0606020202030204" pitchFamily="34" charset="0"/>
                </a:rPr>
                <a:t>薄薄的气垫上飞翔</a:t>
              </a:r>
            </a:p>
          </p:txBody>
        </p:sp>
      </p:grpSp>
      <p:grpSp>
        <p:nvGrpSpPr>
          <p:cNvPr id="4" name="Group 46"/>
          <p:cNvGrpSpPr/>
          <p:nvPr/>
        </p:nvGrpSpPr>
        <p:grpSpPr bwMode="auto">
          <a:xfrm>
            <a:off x="4841875" y="2876550"/>
            <a:ext cx="2205038" cy="850900"/>
            <a:chOff x="2701" y="2022"/>
            <a:chExt cx="1389" cy="536"/>
          </a:xfrm>
        </p:grpSpPr>
        <p:grpSp>
          <p:nvGrpSpPr>
            <p:cNvPr id="36920" name="Group 23"/>
            <p:cNvGrpSpPr/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36922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36923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6921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Group 47"/>
          <p:cNvGrpSpPr/>
          <p:nvPr/>
        </p:nvGrpSpPr>
        <p:grpSpPr bwMode="auto">
          <a:xfrm rot="-809166">
            <a:off x="4937125" y="3009900"/>
            <a:ext cx="2205038" cy="850900"/>
            <a:chOff x="2701" y="2022"/>
            <a:chExt cx="1389" cy="536"/>
          </a:xfrm>
        </p:grpSpPr>
        <p:grpSp>
          <p:nvGrpSpPr>
            <p:cNvPr id="36916" name="Group 48"/>
            <p:cNvGrpSpPr/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36918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36919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6917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Group 62"/>
          <p:cNvGrpSpPr/>
          <p:nvPr/>
        </p:nvGrpSpPr>
        <p:grpSpPr bwMode="auto">
          <a:xfrm rot="905387">
            <a:off x="4765675" y="2627313"/>
            <a:ext cx="2205038" cy="850900"/>
            <a:chOff x="2701" y="2022"/>
            <a:chExt cx="1389" cy="536"/>
          </a:xfrm>
        </p:grpSpPr>
        <p:grpSp>
          <p:nvGrpSpPr>
            <p:cNvPr id="36912" name="Group 63"/>
            <p:cNvGrpSpPr/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36914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36915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6913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857625" y="2765426"/>
            <a:ext cx="1127125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-5400000">
            <a:off x="3856832" y="2766219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spindle</a:t>
            </a:r>
          </a:p>
        </p:txBody>
      </p:sp>
      <p:grpSp>
        <p:nvGrpSpPr>
          <p:cNvPr id="10" name="Group 68"/>
          <p:cNvGrpSpPr/>
          <p:nvPr/>
        </p:nvGrpSpPr>
        <p:grpSpPr bwMode="auto">
          <a:xfrm rot="905387">
            <a:off x="4756150" y="2627313"/>
            <a:ext cx="2205038" cy="850900"/>
            <a:chOff x="2701" y="2022"/>
            <a:chExt cx="1389" cy="536"/>
          </a:xfrm>
        </p:grpSpPr>
        <p:grpSp>
          <p:nvGrpSpPr>
            <p:cNvPr id="36908" name="Group 69"/>
            <p:cNvGrpSpPr/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36910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36911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6909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12" name="Group 73"/>
          <p:cNvGrpSpPr/>
          <p:nvPr/>
        </p:nvGrpSpPr>
        <p:grpSpPr bwMode="auto">
          <a:xfrm rot="905387">
            <a:off x="4756150" y="2627313"/>
            <a:ext cx="2205038" cy="850900"/>
            <a:chOff x="2701" y="2022"/>
            <a:chExt cx="1389" cy="536"/>
          </a:xfrm>
        </p:grpSpPr>
        <p:grpSp>
          <p:nvGrpSpPr>
            <p:cNvPr id="36904" name="Group 74"/>
            <p:cNvGrpSpPr/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36906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36907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6905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" name="Group 83"/>
          <p:cNvGrpSpPr/>
          <p:nvPr/>
        </p:nvGrpSpPr>
        <p:grpSpPr bwMode="auto">
          <a:xfrm rot="-809166">
            <a:off x="4938713" y="3008313"/>
            <a:ext cx="2205037" cy="850900"/>
            <a:chOff x="2701" y="2022"/>
            <a:chExt cx="1389" cy="536"/>
          </a:xfrm>
        </p:grpSpPr>
        <p:grpSp>
          <p:nvGrpSpPr>
            <p:cNvPr id="36900" name="Group 84"/>
            <p:cNvGrpSpPr/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36902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36903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6901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" name="Group 88"/>
          <p:cNvGrpSpPr/>
          <p:nvPr/>
        </p:nvGrpSpPr>
        <p:grpSpPr bwMode="auto">
          <a:xfrm rot="-809166">
            <a:off x="4937125" y="3008313"/>
            <a:ext cx="2205038" cy="850900"/>
            <a:chOff x="2701" y="2022"/>
            <a:chExt cx="1389" cy="536"/>
          </a:xfrm>
        </p:grpSpPr>
        <p:grpSp>
          <p:nvGrpSpPr>
            <p:cNvPr id="36896" name="Group 89"/>
            <p:cNvGrpSpPr/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36898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99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6897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18" name="Group 93"/>
          <p:cNvGrpSpPr/>
          <p:nvPr/>
        </p:nvGrpSpPr>
        <p:grpSpPr bwMode="auto">
          <a:xfrm rot="-809166">
            <a:off x="4937125" y="3008313"/>
            <a:ext cx="2205038" cy="850900"/>
            <a:chOff x="2701" y="2022"/>
            <a:chExt cx="1389" cy="536"/>
          </a:xfrm>
        </p:grpSpPr>
        <p:grpSp>
          <p:nvGrpSpPr>
            <p:cNvPr id="36892" name="Group 94"/>
            <p:cNvGrpSpPr/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36894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95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6893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转动轴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ea typeface="SimSun" panose="02010600030101010101" pitchFamily="2" charset="-122"/>
              </a:rPr>
              <a:t>存储技术及其趋势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B3B3B3"/>
                </a:solidFill>
                <a:ea typeface="SimSun" panose="02010600030101010101" pitchFamily="2" charset="-122"/>
              </a:rPr>
              <a:t>局部性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B3B3B3"/>
                </a:solidFill>
                <a:ea typeface="SimSun" panose="02010600030101010101" pitchFamily="2" charset="-122"/>
              </a:rPr>
              <a:t>存储器层次结构中的高速缓存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2851150" y="56578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0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磁盘操作（多盘片视图）</a:t>
            </a: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 flipH="1">
            <a:off x="5218113" y="27209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6" name="Oval 5"/>
          <p:cNvSpPr>
            <a:spLocks noChangeArrowheads="1"/>
          </p:cNvSpPr>
          <p:nvPr/>
        </p:nvSpPr>
        <p:spPr bwMode="auto">
          <a:xfrm>
            <a:off x="5078413" y="26828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17" name="Line 6"/>
          <p:cNvSpPr>
            <a:spLocks noChangeShapeType="1"/>
          </p:cNvSpPr>
          <p:nvPr/>
        </p:nvSpPr>
        <p:spPr bwMode="auto">
          <a:xfrm flipH="1">
            <a:off x="5221288" y="3279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5081588" y="3241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 flipH="1">
            <a:off x="5218113" y="38893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0" name="Oval 9"/>
          <p:cNvSpPr>
            <a:spLocks noChangeArrowheads="1"/>
          </p:cNvSpPr>
          <p:nvPr/>
        </p:nvSpPr>
        <p:spPr bwMode="auto">
          <a:xfrm>
            <a:off x="5078413" y="38512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21" name="AutoShape 10"/>
          <p:cNvSpPr>
            <a:spLocks noChangeArrowheads="1"/>
          </p:cNvSpPr>
          <p:nvPr/>
        </p:nvSpPr>
        <p:spPr bwMode="auto">
          <a:xfrm>
            <a:off x="4103688" y="3736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22" name="Oval 11"/>
          <p:cNvSpPr>
            <a:spLocks noChangeArrowheads="1"/>
          </p:cNvSpPr>
          <p:nvPr/>
        </p:nvSpPr>
        <p:spPr bwMode="auto">
          <a:xfrm>
            <a:off x="3074988" y="35464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5675313" y="2479675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 flipH="1">
            <a:off x="5218113" y="3660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5" name="Oval 14"/>
          <p:cNvSpPr>
            <a:spLocks noChangeArrowheads="1"/>
          </p:cNvSpPr>
          <p:nvPr/>
        </p:nvSpPr>
        <p:spPr bwMode="auto">
          <a:xfrm>
            <a:off x="5078413" y="3622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26" name="Line 15"/>
          <p:cNvSpPr>
            <a:spLocks noChangeShapeType="1"/>
          </p:cNvSpPr>
          <p:nvPr/>
        </p:nvSpPr>
        <p:spPr bwMode="auto">
          <a:xfrm>
            <a:off x="5678488" y="3165475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7" name="AutoShape 16"/>
          <p:cNvSpPr>
            <a:spLocks noChangeArrowheads="1"/>
          </p:cNvSpPr>
          <p:nvPr/>
        </p:nvSpPr>
        <p:spPr bwMode="auto">
          <a:xfrm>
            <a:off x="4103688" y="31654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28" name="Oval 17"/>
          <p:cNvSpPr>
            <a:spLocks noChangeArrowheads="1"/>
          </p:cNvSpPr>
          <p:nvPr/>
        </p:nvSpPr>
        <p:spPr bwMode="auto">
          <a:xfrm>
            <a:off x="3100388" y="29368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29" name="AutoShape 18"/>
          <p:cNvSpPr>
            <a:spLocks noChangeArrowheads="1"/>
          </p:cNvSpPr>
          <p:nvPr/>
        </p:nvSpPr>
        <p:spPr bwMode="auto">
          <a:xfrm>
            <a:off x="4103688" y="2593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30" name="Oval 19"/>
          <p:cNvSpPr>
            <a:spLocks noChangeArrowheads="1"/>
          </p:cNvSpPr>
          <p:nvPr/>
        </p:nvSpPr>
        <p:spPr bwMode="auto">
          <a:xfrm>
            <a:off x="3062288" y="23907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31" name="AutoShape 20"/>
          <p:cNvSpPr>
            <a:spLocks noChangeArrowheads="1"/>
          </p:cNvSpPr>
          <p:nvPr/>
        </p:nvSpPr>
        <p:spPr bwMode="auto">
          <a:xfrm>
            <a:off x="4103688" y="19970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32" name="Line 21"/>
          <p:cNvSpPr>
            <a:spLocks noChangeShapeType="1"/>
          </p:cNvSpPr>
          <p:nvPr/>
        </p:nvSpPr>
        <p:spPr bwMode="auto">
          <a:xfrm flipH="1">
            <a:off x="5218113" y="2479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3" name="Oval 22"/>
          <p:cNvSpPr>
            <a:spLocks noChangeArrowheads="1"/>
          </p:cNvSpPr>
          <p:nvPr/>
        </p:nvSpPr>
        <p:spPr bwMode="auto">
          <a:xfrm>
            <a:off x="5065713" y="24415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34" name="Line 23"/>
          <p:cNvSpPr>
            <a:spLocks noChangeShapeType="1"/>
          </p:cNvSpPr>
          <p:nvPr/>
        </p:nvSpPr>
        <p:spPr bwMode="auto">
          <a:xfrm flipH="1">
            <a:off x="5218113" y="30384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5" name="Oval 24"/>
          <p:cNvSpPr>
            <a:spLocks noChangeArrowheads="1"/>
          </p:cNvSpPr>
          <p:nvPr/>
        </p:nvSpPr>
        <p:spPr bwMode="auto">
          <a:xfrm>
            <a:off x="5078413" y="30003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38936" name="Text Box 25"/>
          <p:cNvSpPr txBox="1">
            <a:spLocks noChangeArrowheads="1"/>
          </p:cNvSpPr>
          <p:nvPr/>
        </p:nvSpPr>
        <p:spPr bwMode="auto">
          <a:xfrm>
            <a:off x="5772150" y="2828925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传动臂</a:t>
            </a:r>
          </a:p>
        </p:txBody>
      </p:sp>
      <p:sp>
        <p:nvSpPr>
          <p:cNvPr id="38937" name="Text Box 26"/>
          <p:cNvSpPr txBox="1">
            <a:spLocks noChangeArrowheads="1"/>
          </p:cNvSpPr>
          <p:nvPr/>
        </p:nvSpPr>
        <p:spPr bwMode="auto">
          <a:xfrm>
            <a:off x="4581525" y="1327150"/>
            <a:ext cx="2200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多个读写磁头从一个柱面移动到另一个柱面</a:t>
            </a:r>
          </a:p>
        </p:txBody>
      </p:sp>
      <p:sp>
        <p:nvSpPr>
          <p:cNvPr id="38938" name="Line 27"/>
          <p:cNvSpPr>
            <a:spLocks noChangeShapeType="1"/>
          </p:cNvSpPr>
          <p:nvPr/>
        </p:nvSpPr>
        <p:spPr bwMode="auto">
          <a:xfrm flipH="1">
            <a:off x="5360988" y="2165350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39" name="Text Box 28"/>
          <p:cNvSpPr txBox="1">
            <a:spLocks noChangeArrowheads="1"/>
          </p:cNvSpPr>
          <p:nvPr/>
        </p:nvSpPr>
        <p:spPr bwMode="auto">
          <a:xfrm>
            <a:off x="4462463" y="4035425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旋转轴</a:t>
            </a:r>
          </a:p>
        </p:txBody>
      </p:sp>
      <p:sp>
        <p:nvSpPr>
          <p:cNvPr id="38940" name="Line 29"/>
          <p:cNvSpPr>
            <a:spLocks noChangeShapeType="1"/>
          </p:cNvSpPr>
          <p:nvPr/>
        </p:nvSpPr>
        <p:spPr bwMode="auto">
          <a:xfrm flipH="1">
            <a:off x="5284788" y="2165350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738188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altLang="zh-CN">
              <a:latin typeface="Arial Narrow" panose="020B060602020203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735013" y="2090738"/>
            <a:ext cx="7799387" cy="1722437"/>
            <a:chOff x="463" y="1317"/>
            <a:chExt cx="4913" cy="1085"/>
          </a:xfrm>
        </p:grpSpPr>
        <p:grpSp>
          <p:nvGrpSpPr>
            <p:cNvPr id="40972" name="Group 4"/>
            <p:cNvGrpSpPr/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40974" name="Line 5"/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5" name="Line 6"/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6" name="Line 7"/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7" name="Line 8"/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8" name="Line 9"/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9" name="Line 10"/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3" name="Rectangle 11"/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b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Arial" panose="020B0604020202090204" pitchFamily="34" charset="0"/>
                </a:rPr>
                <a:t>磁道分成若干扇区</a:t>
              </a:r>
            </a:p>
          </p:txBody>
        </p:sp>
      </p:grpSp>
      <p:sp>
        <p:nvSpPr>
          <p:cNvPr id="40964" name="Rectangle 12"/>
          <p:cNvSpPr>
            <a:spLocks noGrp="1" noChangeArrowheads="1"/>
          </p:cNvSpPr>
          <p:nvPr>
            <p:ph type="title"/>
          </p:nvPr>
        </p:nvSpPr>
        <p:spPr>
          <a:xfrm>
            <a:off x="357188" y="381000"/>
            <a:ext cx="8482012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磁盘结构</a:t>
            </a:r>
            <a:r>
              <a:rPr lang="en-US" altLang="zh-CN">
                <a:ea typeface="SimSun" panose="02010600030101010101" pitchFamily="2" charset="-122"/>
              </a:rPr>
              <a:t>——</a:t>
            </a:r>
            <a:r>
              <a:rPr lang="zh-CN" altLang="en-US">
                <a:ea typeface="SimSun" panose="02010600030101010101" pitchFamily="2" charset="-122"/>
              </a:rPr>
              <a:t>单盘片俯视图</a:t>
            </a: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928688" y="1524000"/>
            <a:ext cx="7300912" cy="2117725"/>
            <a:chOff x="585" y="960"/>
            <a:chExt cx="4599" cy="1334"/>
          </a:xfrm>
        </p:grpSpPr>
        <p:grpSp>
          <p:nvGrpSpPr>
            <p:cNvPr id="40966" name="Group 14"/>
            <p:cNvGrpSpPr/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40968" name="Oval 15"/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40969" name="Oval 16"/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40970" name="Oval 17"/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40971" name="Oval 18"/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2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0967" name="Rectangle 19"/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b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Arial" panose="020B0604020202090204" pitchFamily="34" charset="0"/>
                </a:rPr>
                <a:t>盘面由多条磁道组成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09307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磁盘访问</a:t>
            </a:r>
            <a:r>
              <a:rPr lang="en-US" altLang="zh-CN">
                <a:ea typeface="SimSun" panose="02010600030101010101" pitchFamily="2" charset="-122"/>
              </a:rPr>
              <a:t>——</a:t>
            </a:r>
            <a:r>
              <a:rPr lang="zh-CN" altLang="en-US">
                <a:ea typeface="SimSun" panose="02010600030101010101" pitchFamily="2" charset="-122"/>
              </a:rPr>
              <a:t>服务时间的组成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Arial Narrow" panose="020B0606020202030204" pitchFamily="34" charset="0"/>
              </a:rPr>
              <a:t>读完蓝色扇区后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Arial Narrow" panose="020B0606020202030204" pitchFamily="34" charset="0"/>
              </a:rPr>
              <a:t>寻找红色扇区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Arial Narrow" panose="020B0606020202030204" pitchFamily="34" charset="0"/>
              </a:rPr>
              <a:t>旋转延迟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696075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Arial Narrow" panose="020B0606020202030204" pitchFamily="34" charset="0"/>
              </a:rPr>
              <a:t>读完红色扇区后</a:t>
            </a:r>
          </a:p>
        </p:txBody>
      </p:sp>
      <p:grpSp>
        <p:nvGrpSpPr>
          <p:cNvPr id="43015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43077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3079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8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8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85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86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7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8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89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0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1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92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43080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1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78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43016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43061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43063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67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68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69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70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71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72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73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74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75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76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43064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1 w 287"/>
                  <a:gd name="T3" fmla="*/ 0 h 177"/>
                  <a:gd name="T4" fmla="*/ 125 w 287"/>
                  <a:gd name="T5" fmla="*/ 17 h 177"/>
                  <a:gd name="T6" fmla="*/ 165 w 287"/>
                  <a:gd name="T7" fmla="*/ 30 h 177"/>
                  <a:gd name="T8" fmla="*/ 207 w 287"/>
                  <a:gd name="T9" fmla="*/ 42 h 177"/>
                  <a:gd name="T10" fmla="*/ 236 w 287"/>
                  <a:gd name="T11" fmla="*/ 48 h 177"/>
                  <a:gd name="T12" fmla="*/ 273 w 287"/>
                  <a:gd name="T13" fmla="*/ 56 h 177"/>
                  <a:gd name="T14" fmla="*/ 311 w 287"/>
                  <a:gd name="T15" fmla="*/ 60 h 177"/>
                  <a:gd name="T16" fmla="*/ 346 w 287"/>
                  <a:gd name="T17" fmla="*/ 65 h 177"/>
                  <a:gd name="T18" fmla="*/ 371 w 287"/>
                  <a:gd name="T19" fmla="*/ 66 h 177"/>
                  <a:gd name="T20" fmla="*/ 404 w 287"/>
                  <a:gd name="T21" fmla="*/ 66 h 177"/>
                  <a:gd name="T22" fmla="*/ 404 w 287"/>
                  <a:gd name="T23" fmla="*/ 177 h 177"/>
                  <a:gd name="T24" fmla="*/ 354 w 287"/>
                  <a:gd name="T25" fmla="*/ 177 h 177"/>
                  <a:gd name="T26" fmla="*/ 320 w 287"/>
                  <a:gd name="T27" fmla="*/ 176 h 177"/>
                  <a:gd name="T28" fmla="*/ 281 w 287"/>
                  <a:gd name="T29" fmla="*/ 173 h 177"/>
                  <a:gd name="T30" fmla="*/ 238 w 287"/>
                  <a:gd name="T31" fmla="*/ 167 h 177"/>
                  <a:gd name="T32" fmla="*/ 203 w 287"/>
                  <a:gd name="T33" fmla="*/ 161 h 177"/>
                  <a:gd name="T34" fmla="*/ 155 w 287"/>
                  <a:gd name="T35" fmla="*/ 152 h 177"/>
                  <a:gd name="T36" fmla="*/ 96 w 287"/>
                  <a:gd name="T37" fmla="*/ 138 h 177"/>
                  <a:gd name="T38" fmla="*/ 58 w 287"/>
                  <a:gd name="T39" fmla="*/ 126 h 177"/>
                  <a:gd name="T40" fmla="*/ 34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5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62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43017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43044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43046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51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52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53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5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5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6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7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8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9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0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43047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09 h 177"/>
                  <a:gd name="T2" fmla="*/ 70 w 287"/>
                  <a:gd name="T3" fmla="*/ 0 h 177"/>
                  <a:gd name="T4" fmla="*/ 111 w 287"/>
                  <a:gd name="T5" fmla="*/ 33 h 177"/>
                  <a:gd name="T6" fmla="*/ 148 w 287"/>
                  <a:gd name="T7" fmla="*/ 61 h 177"/>
                  <a:gd name="T8" fmla="*/ 184 w 287"/>
                  <a:gd name="T9" fmla="*/ 85 h 177"/>
                  <a:gd name="T10" fmla="*/ 212 w 287"/>
                  <a:gd name="T11" fmla="*/ 97 h 177"/>
                  <a:gd name="T12" fmla="*/ 244 w 287"/>
                  <a:gd name="T13" fmla="*/ 115 h 177"/>
                  <a:gd name="T14" fmla="*/ 279 w 287"/>
                  <a:gd name="T15" fmla="*/ 123 h 177"/>
                  <a:gd name="T16" fmla="*/ 308 w 287"/>
                  <a:gd name="T17" fmla="*/ 133 h 177"/>
                  <a:gd name="T18" fmla="*/ 333 w 287"/>
                  <a:gd name="T19" fmla="*/ 136 h 177"/>
                  <a:gd name="T20" fmla="*/ 360 w 287"/>
                  <a:gd name="T21" fmla="*/ 136 h 177"/>
                  <a:gd name="T22" fmla="*/ 360 w 287"/>
                  <a:gd name="T23" fmla="*/ 366 h 177"/>
                  <a:gd name="T24" fmla="*/ 315 w 287"/>
                  <a:gd name="T25" fmla="*/ 366 h 177"/>
                  <a:gd name="T26" fmla="*/ 286 w 287"/>
                  <a:gd name="T27" fmla="*/ 365 h 177"/>
                  <a:gd name="T28" fmla="*/ 251 w 287"/>
                  <a:gd name="T29" fmla="*/ 356 h 177"/>
                  <a:gd name="T30" fmla="*/ 214 w 287"/>
                  <a:gd name="T31" fmla="*/ 344 h 177"/>
                  <a:gd name="T32" fmla="*/ 180 w 287"/>
                  <a:gd name="T33" fmla="*/ 330 h 177"/>
                  <a:gd name="T34" fmla="*/ 138 w 287"/>
                  <a:gd name="T35" fmla="*/ 312 h 177"/>
                  <a:gd name="T36" fmla="*/ 88 w 287"/>
                  <a:gd name="T37" fmla="*/ 284 h 177"/>
                  <a:gd name="T38" fmla="*/ 53 w 287"/>
                  <a:gd name="T39" fmla="*/ 262 h 177"/>
                  <a:gd name="T40" fmla="*/ 23 w 287"/>
                  <a:gd name="T41" fmla="*/ 238 h 177"/>
                  <a:gd name="T42" fmla="*/ 0 w 287"/>
                  <a:gd name="T43" fmla="*/ 209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8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045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43018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43028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43030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34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35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36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037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8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9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40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41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42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43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990000"/>
                    </a:buClr>
                    <a:buSzPct val="60000"/>
                    <a:buFont typeface="Wingdings 2" panose="05020102010507070707" pitchFamily="2" charset="2"/>
                    <a:buChar char="¢"/>
                    <a:defRPr sz="2400" b="1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43031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2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29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2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sp>
        <p:nvSpPr>
          <p:cNvPr id="43019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43020" name="TextBox 83"/>
          <p:cNvSpPr txBox="1">
            <a:spLocks noChangeArrowheads="1"/>
          </p:cNvSpPr>
          <p:nvPr/>
        </p:nvSpPr>
        <p:spPr bwMode="auto">
          <a:xfrm>
            <a:off x="658813" y="5341938"/>
            <a:ext cx="140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数据传输</a:t>
            </a:r>
          </a:p>
        </p:txBody>
      </p:sp>
      <p:sp>
        <p:nvSpPr>
          <p:cNvPr id="43021" name="TextBox 84"/>
          <p:cNvSpPr txBox="1">
            <a:spLocks noChangeArrowheads="1"/>
          </p:cNvSpPr>
          <p:nvPr/>
        </p:nvSpPr>
        <p:spPr bwMode="auto">
          <a:xfrm>
            <a:off x="3251200" y="534193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寻道</a:t>
            </a:r>
          </a:p>
        </p:txBody>
      </p:sp>
      <p:sp>
        <p:nvSpPr>
          <p:cNvPr id="43022" name="TextBox 85"/>
          <p:cNvSpPr txBox="1">
            <a:spLocks noChangeArrowheads="1"/>
          </p:cNvSpPr>
          <p:nvPr/>
        </p:nvSpPr>
        <p:spPr bwMode="auto">
          <a:xfrm>
            <a:off x="4876800" y="534193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旋转延迟</a:t>
            </a:r>
          </a:p>
        </p:txBody>
      </p:sp>
      <p:sp>
        <p:nvSpPr>
          <p:cNvPr id="43023" name="TextBox 86"/>
          <p:cNvSpPr txBox="1">
            <a:spLocks noChangeArrowheads="1"/>
          </p:cNvSpPr>
          <p:nvPr/>
        </p:nvSpPr>
        <p:spPr bwMode="auto">
          <a:xfrm>
            <a:off x="6662738" y="5341938"/>
            <a:ext cx="21732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数据传输</a:t>
            </a:r>
            <a:endParaRPr lang="en-US" altLang="zh-CN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（读</a:t>
            </a:r>
            <a:r>
              <a:rPr lang="en-US" altLang="zh-CN" dirty="0"/>
              <a:t>/</a:t>
            </a:r>
            <a:r>
              <a:rPr lang="zh-CN" altLang="en-US" dirty="0"/>
              <a:t>写时间）</a:t>
            </a:r>
            <a:endParaRPr lang="en-US" altLang="zh-CN" dirty="0"/>
          </a:p>
        </p:txBody>
      </p:sp>
      <p:cxnSp>
        <p:nvCxnSpPr>
          <p:cNvPr id="43024" name="Straight Arrow Connector 88"/>
          <p:cNvCxnSpPr>
            <a:cxnSpLocks noChangeShapeType="1"/>
            <a:stCxn id="43020" idx="0"/>
          </p:cNvCxnSpPr>
          <p:nvPr/>
        </p:nvCxnSpPr>
        <p:spPr bwMode="auto">
          <a:xfrm rot="5400000" flipH="1" flipV="1">
            <a:off x="982663" y="4949825"/>
            <a:ext cx="768350" cy="1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Straight Arrow Connector 89"/>
          <p:cNvCxnSpPr>
            <a:cxnSpLocks noChangeShapeType="1"/>
          </p:cNvCxnSpPr>
          <p:nvPr/>
        </p:nvCxnSpPr>
        <p:spPr bwMode="auto">
          <a:xfrm rot="5400000" flipH="1" flipV="1">
            <a:off x="3267869" y="5010944"/>
            <a:ext cx="773113" cy="1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318125" y="5011738"/>
            <a:ext cx="773113" cy="142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Straight Arrow Connector 91"/>
          <p:cNvCxnSpPr>
            <a:cxnSpLocks noChangeShapeType="1"/>
          </p:cNvCxnSpPr>
          <p:nvPr/>
        </p:nvCxnSpPr>
        <p:spPr bwMode="auto">
          <a:xfrm rot="5400000" flipH="1" flipV="1">
            <a:off x="7366794" y="5023644"/>
            <a:ext cx="774700" cy="142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旋转延迟时间</a:t>
            </a:r>
            <a:endParaRPr lang="en-US" altLang="en-US"/>
          </a:p>
        </p:txBody>
      </p:sp>
      <p:sp>
        <p:nvSpPr>
          <p:cNvPr id="15" name="Rectangle 35"/>
          <p:cNvSpPr txBox="1">
            <a:spLocks noChangeArrowheads="1"/>
          </p:cNvSpPr>
          <p:nvPr/>
        </p:nvSpPr>
        <p:spPr>
          <a:xfrm>
            <a:off x="396875" y="4117975"/>
            <a:ext cx="7896225" cy="221615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dirty="0"/>
              <a:t>定义：将磁头位移至目标扇区经历的时间</a:t>
            </a:r>
          </a:p>
          <a:p>
            <a:pPr eaLnBrk="1" hangingPunct="1"/>
            <a:r>
              <a:rPr lang="en-US" altLang="zh-CN" dirty="0"/>
              <a:t>Tr = 1/(2r)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RPM = 7200 (</a:t>
            </a:r>
            <a:r>
              <a:rPr lang="zh-CN" altLang="en-US" dirty="0">
                <a:solidFill>
                  <a:srgbClr val="FF0000"/>
                </a:solidFill>
              </a:rPr>
              <a:t>转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分 </a:t>
            </a:r>
            <a:r>
              <a:rPr lang="en-US" altLang="zh-CN" dirty="0">
                <a:solidFill>
                  <a:srgbClr val="FF0000"/>
                </a:solidFill>
              </a:rPr>
              <a:t>rotations per minute)  </a:t>
            </a:r>
            <a:r>
              <a:rPr lang="en-US" altLang="zh-CN" dirty="0"/>
              <a:t>  r = </a:t>
            </a:r>
            <a:r>
              <a:rPr lang="zh-CN" altLang="en-US" dirty="0"/>
              <a:t>转速</a:t>
            </a:r>
          </a:p>
          <a:p>
            <a:pPr lvl="1" eaLnBrk="1" hangingPunct="1"/>
            <a:r>
              <a:rPr lang="en-US" altLang="zh-CN" dirty="0"/>
              <a:t>r = 120</a:t>
            </a:r>
            <a:r>
              <a:rPr lang="zh-CN" altLang="en-US" dirty="0"/>
              <a:t>转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</a:p>
          <a:p>
            <a:pPr lvl="1" eaLnBrk="1" hangingPunct="1"/>
            <a:r>
              <a:rPr lang="en-US" altLang="zh-CN" dirty="0"/>
              <a:t>r = 0.12</a:t>
            </a:r>
            <a:r>
              <a:rPr lang="zh-CN" altLang="en-US" dirty="0"/>
              <a:t>转</a:t>
            </a:r>
            <a:r>
              <a:rPr lang="en-US" altLang="zh-CN" dirty="0"/>
              <a:t>/</a:t>
            </a:r>
            <a:r>
              <a:rPr lang="zh-CN" altLang="en-US" dirty="0"/>
              <a:t>毫秒</a:t>
            </a:r>
          </a:p>
          <a:p>
            <a:pPr lvl="1" eaLnBrk="1" hangingPunct="1"/>
            <a:r>
              <a:rPr lang="en-US" altLang="zh-CN" dirty="0"/>
              <a:t>Tr = 1/(2*0.12) = 4.17ms</a:t>
            </a:r>
          </a:p>
        </p:txBody>
      </p:sp>
      <p:grpSp>
        <p:nvGrpSpPr>
          <p:cNvPr id="45060" name="组合 44"/>
          <p:cNvGrpSpPr/>
          <p:nvPr/>
        </p:nvGrpSpPr>
        <p:grpSpPr bwMode="auto">
          <a:xfrm>
            <a:off x="2687638" y="1843088"/>
            <a:ext cx="3576637" cy="1752600"/>
            <a:chOff x="2671841" y="1297760"/>
            <a:chExt cx="3576515" cy="1752554"/>
          </a:xfrm>
        </p:grpSpPr>
        <p:sp>
          <p:nvSpPr>
            <p:cNvPr id="46" name="椭圆 45"/>
            <p:cNvSpPr/>
            <p:nvPr/>
          </p:nvSpPr>
          <p:spPr>
            <a:xfrm>
              <a:off x="2819473" y="1297760"/>
              <a:ext cx="3428883" cy="17525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011554" y="1415232"/>
              <a:ext cx="3084407" cy="14826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4267224" y="2897918"/>
              <a:ext cx="76197" cy="1523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800605" y="2916968"/>
              <a:ext cx="0" cy="1333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弧形 49"/>
            <p:cNvSpPr/>
            <p:nvPr/>
          </p:nvSpPr>
          <p:spPr>
            <a:xfrm rot="11423299">
              <a:off x="2671841" y="1346971"/>
              <a:ext cx="1901760" cy="1619207"/>
            </a:xfrm>
            <a:prstGeom prst="arc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3011554" y="2478829"/>
              <a:ext cx="188906" cy="1142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2859160" y="2289921"/>
              <a:ext cx="195255" cy="761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081338" y="268605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当前扇区</a:t>
            </a:r>
          </a:p>
        </p:txBody>
      </p:sp>
      <p:sp>
        <p:nvSpPr>
          <p:cNvPr id="54" name="文本框 53"/>
          <p:cNvSpPr txBox="1">
            <a:spLocks noChangeArrowheads="1"/>
          </p:cNvSpPr>
          <p:nvPr/>
        </p:nvSpPr>
        <p:spPr bwMode="auto">
          <a:xfrm>
            <a:off x="4030663" y="3614738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目标扇区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7"/>
          <a:stretch>
            <a:fillRect/>
          </a:stretch>
        </p:blipFill>
        <p:spPr bwMode="auto">
          <a:xfrm>
            <a:off x="1106488" y="1416050"/>
            <a:ext cx="6884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2952750" y="1454150"/>
            <a:ext cx="685800" cy="25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寻道时间</a:t>
            </a:r>
            <a:endParaRPr lang="en-US" altLang="en-US"/>
          </a:p>
        </p:txBody>
      </p:sp>
      <p:sp>
        <p:nvSpPr>
          <p:cNvPr id="15" name="Rectangle 35"/>
          <p:cNvSpPr txBox="1">
            <a:spLocks noChangeArrowheads="1"/>
          </p:cNvSpPr>
          <p:nvPr/>
        </p:nvSpPr>
        <p:spPr>
          <a:xfrm>
            <a:off x="396875" y="3449638"/>
            <a:ext cx="7896225" cy="2884487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dirty="0"/>
              <a:t>定义：将磁头位移至目标磁道经历的时间</a:t>
            </a:r>
            <a:endParaRPr lang="en-US" altLang="zh-CN" dirty="0"/>
          </a:p>
          <a:p>
            <a:pPr eaLnBrk="1" hangingPunct="1"/>
            <a:r>
              <a:rPr lang="en-US" altLang="zh-CN" dirty="0"/>
              <a:t>Ts = m x n + s</a:t>
            </a:r>
          </a:p>
          <a:p>
            <a:pPr lvl="1" eaLnBrk="1" hangingPunct="1"/>
            <a:r>
              <a:rPr lang="en-US" altLang="zh-CN" dirty="0"/>
              <a:t>m: </a:t>
            </a:r>
            <a:r>
              <a:rPr lang="zh-CN" altLang="en-US" dirty="0"/>
              <a:t>递进一个磁道时间（约</a:t>
            </a:r>
            <a:r>
              <a:rPr lang="en-US" altLang="zh-CN" dirty="0"/>
              <a:t>0.05ms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en-US" altLang="zh-CN" dirty="0"/>
              <a:t>n: </a:t>
            </a:r>
            <a:r>
              <a:rPr lang="zh-CN" altLang="en-US" dirty="0"/>
              <a:t>当前磁道与指定磁道距离</a:t>
            </a:r>
          </a:p>
          <a:p>
            <a:pPr lvl="1" eaLnBrk="1" hangingPunct="1"/>
            <a:r>
              <a:rPr lang="en-US" altLang="zh-CN" dirty="0"/>
              <a:t>s: </a:t>
            </a:r>
            <a:r>
              <a:rPr lang="zh-CN" altLang="en-US" dirty="0"/>
              <a:t>磁盘启动时间（约</a:t>
            </a:r>
            <a:r>
              <a:rPr lang="en-US" altLang="zh-CN" dirty="0"/>
              <a:t>2ms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举例：</a:t>
            </a:r>
            <a:r>
              <a:rPr lang="en-US" altLang="zh-CN" dirty="0"/>
              <a:t>n=100</a:t>
            </a:r>
            <a:r>
              <a:rPr lang="zh-CN" altLang="en-US" dirty="0"/>
              <a:t>，则</a:t>
            </a:r>
            <a:r>
              <a:rPr lang="en-US" altLang="zh-CN" dirty="0"/>
              <a:t>Ts = ?</a:t>
            </a:r>
          </a:p>
          <a:p>
            <a:pPr lvl="1" eaLnBrk="1" hangingPunct="1"/>
            <a:r>
              <a:rPr lang="en-US" altLang="zh-CN" dirty="0"/>
              <a:t>Ts = 0.05 * 100 + 2 = 7ms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pSp>
        <p:nvGrpSpPr>
          <p:cNvPr id="46084" name="组合 15"/>
          <p:cNvGrpSpPr/>
          <p:nvPr/>
        </p:nvGrpSpPr>
        <p:grpSpPr bwMode="auto">
          <a:xfrm>
            <a:off x="2819400" y="1296988"/>
            <a:ext cx="3429000" cy="1752600"/>
            <a:chOff x="2819446" y="1297760"/>
            <a:chExt cx="3428910" cy="1752554"/>
          </a:xfrm>
        </p:grpSpPr>
        <p:sp>
          <p:nvSpPr>
            <p:cNvPr id="17" name="椭圆 16"/>
            <p:cNvSpPr/>
            <p:nvPr/>
          </p:nvSpPr>
          <p:spPr>
            <a:xfrm>
              <a:off x="2819446" y="1297760"/>
              <a:ext cx="3428910" cy="17525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011529" y="1415232"/>
              <a:ext cx="3084431" cy="14826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3011529" y="2478829"/>
              <a:ext cx="188907" cy="1142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2859133" y="2289921"/>
              <a:ext cx="195257" cy="761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85" name="文本框 20"/>
          <p:cNvSpPr txBox="1">
            <a:spLocks noChangeArrowheads="1"/>
          </p:cNvSpPr>
          <p:nvPr/>
        </p:nvSpPr>
        <p:spPr bwMode="auto">
          <a:xfrm>
            <a:off x="2454275" y="279400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当前磁道</a:t>
            </a:r>
          </a:p>
        </p:txBody>
      </p:sp>
      <p:sp>
        <p:nvSpPr>
          <p:cNvPr id="46086" name="文本框 21"/>
          <p:cNvSpPr txBox="1">
            <a:spLocks noChangeArrowheads="1"/>
          </p:cNvSpPr>
          <p:nvPr/>
        </p:nvSpPr>
        <p:spPr bwMode="auto">
          <a:xfrm>
            <a:off x="3508375" y="1673225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 Narrow" panose="020B0606020202030204" pitchFamily="34" charset="0"/>
              </a:rPr>
              <a:t>目标磁道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783013" y="2133600"/>
            <a:ext cx="188912" cy="1158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717925" y="1993900"/>
            <a:ext cx="195263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894138" y="1981200"/>
            <a:ext cx="635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29038" y="2057400"/>
            <a:ext cx="65087" cy="1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757613" y="2206625"/>
            <a:ext cx="466725" cy="287338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磁盘访问时间</a:t>
            </a:r>
          </a:p>
        </p:txBody>
      </p:sp>
      <p:sp>
        <p:nvSpPr>
          <p:cNvPr id="4710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5135563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访问某个扇区的平均时间为 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访问时间  </a:t>
            </a:r>
            <a:r>
              <a:rPr lang="en-US" altLang="zh-CN" dirty="0">
                <a:ea typeface="SimSun" panose="02010600030101010101" pitchFamily="2" charset="-122"/>
              </a:rPr>
              <a:t>=  </a:t>
            </a:r>
            <a:r>
              <a:rPr lang="zh-CN" altLang="en-US" dirty="0">
                <a:ea typeface="SimSun" panose="02010600030101010101" pitchFamily="2" charset="-122"/>
              </a:rPr>
              <a:t>寻道时间 </a:t>
            </a:r>
            <a:r>
              <a:rPr lang="en-US" altLang="zh-CN" dirty="0">
                <a:ea typeface="SimSun" panose="02010600030101010101" pitchFamily="2" charset="-122"/>
              </a:rPr>
              <a:t>+  </a:t>
            </a:r>
            <a:r>
              <a:rPr lang="zh-CN" altLang="en-US" dirty="0">
                <a:ea typeface="SimSun" panose="02010600030101010101" pitchFamily="2" charset="-122"/>
              </a:rPr>
              <a:t>旋转时间 </a:t>
            </a:r>
            <a:r>
              <a:rPr lang="en-US" altLang="zh-CN" dirty="0">
                <a:ea typeface="SimSun" panose="02010600030101010101" pitchFamily="2" charset="-122"/>
              </a:rPr>
              <a:t>+ </a:t>
            </a:r>
            <a:r>
              <a:rPr lang="zh-CN" altLang="en-US" dirty="0">
                <a:ea typeface="SimSun" panose="02010600030101010101" pitchFamily="2" charset="-122"/>
              </a:rPr>
              <a:t>数据传输时间 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寻道时间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磁头由一个柱面移动到另一个柱面的时间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通常寻道时间为： </a:t>
            </a:r>
            <a:r>
              <a:rPr lang="en-US" altLang="zh-CN" dirty="0">
                <a:ea typeface="SimSun" panose="02010600030101010101" pitchFamily="2" charset="-122"/>
              </a:rPr>
              <a:t>3—9 </a:t>
            </a:r>
            <a:r>
              <a:rPr lang="en-US" altLang="zh-CN" dirty="0" err="1">
                <a:ea typeface="SimSun" panose="02010600030101010101" pitchFamily="2" charset="-122"/>
              </a:rPr>
              <a:t>ms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旋转时间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经过磁盘旋转，目标扇区到达磁头下的时间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最大旋转延迟 </a:t>
            </a:r>
            <a:r>
              <a:rPr lang="en-US" altLang="zh-CN" dirty="0">
                <a:ea typeface="SimSun" panose="02010600030101010101" pitchFamily="2" charset="-122"/>
              </a:rPr>
              <a:t>=  1/RPMs x 60 sec/1 min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平均旋转延迟 </a:t>
            </a:r>
            <a:r>
              <a:rPr lang="en-US" altLang="zh-CN" dirty="0">
                <a:ea typeface="SimSun" panose="02010600030101010101" pitchFamily="2" charset="-122"/>
              </a:rPr>
              <a:t>= 0.5 x </a:t>
            </a:r>
            <a:r>
              <a:rPr lang="zh-CN" altLang="en-US" dirty="0">
                <a:ea typeface="SimSun" panose="02010600030101010101" pitchFamily="2" charset="-122"/>
              </a:rPr>
              <a:t>最大旋转延迟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通常旋转时间 </a:t>
            </a:r>
            <a:r>
              <a:rPr lang="en-US" altLang="zh-CN" dirty="0">
                <a:ea typeface="SimSun" panose="02010600030101010101" pitchFamily="2" charset="-122"/>
              </a:rPr>
              <a:t>= 7200 RPMs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数据传输时间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传输每个扇区所需时间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数据传输时间 </a:t>
            </a:r>
            <a:r>
              <a:rPr lang="en-US" altLang="zh-CN" dirty="0">
                <a:ea typeface="SimSun" panose="02010600030101010101" pitchFamily="2" charset="-122"/>
              </a:rPr>
              <a:t>= 1/RPM x 1/(</a:t>
            </a:r>
            <a:r>
              <a:rPr lang="zh-CN" altLang="en-US" dirty="0">
                <a:ea typeface="SimSun" panose="02010600030101010101" pitchFamily="2" charset="-122"/>
              </a:rPr>
              <a:t>平均扇区数</a:t>
            </a:r>
            <a:r>
              <a:rPr lang="en-US" altLang="zh-CN" dirty="0">
                <a:ea typeface="SimSun" panose="02010600030101010101" pitchFamily="2" charset="-122"/>
              </a:rPr>
              <a:t>/</a:t>
            </a:r>
            <a:r>
              <a:rPr lang="zh-CN" altLang="en-US" dirty="0">
                <a:ea typeface="SimSun" panose="02010600030101010101" pitchFamily="2" charset="-122"/>
              </a:rPr>
              <a:t>磁道</a:t>
            </a:r>
            <a:r>
              <a:rPr lang="en-US" altLang="zh-CN" dirty="0">
                <a:ea typeface="SimSun" panose="02010600030101010101" pitchFamily="2" charset="-122"/>
              </a:rPr>
              <a:t>) x 60 </a:t>
            </a:r>
            <a:r>
              <a:rPr lang="zh-CN" altLang="en-US" dirty="0">
                <a:ea typeface="SimSun" panose="02010600030101010101" pitchFamily="2" charset="-122"/>
              </a:rPr>
              <a:t>秒</a:t>
            </a:r>
            <a:r>
              <a:rPr lang="en-US" altLang="zh-CN" dirty="0">
                <a:ea typeface="SimSun" panose="02010600030101010101" pitchFamily="2" charset="-122"/>
              </a:rPr>
              <a:t>/1 </a:t>
            </a:r>
            <a:r>
              <a:rPr lang="zh-CN" altLang="en-US" dirty="0">
                <a:ea typeface="SimSun" panose="02010600030101010101" pitchFamily="2" charset="-122"/>
              </a:rPr>
              <a:t>分钟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磁盘访问时间示例</a:t>
            </a:r>
          </a:p>
        </p:txBody>
      </p:sp>
      <p:sp>
        <p:nvSpPr>
          <p:cNvPr id="4915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747125" cy="4972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给定条件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旋转速度 </a:t>
            </a:r>
            <a:r>
              <a:rPr lang="en-US" altLang="zh-CN" dirty="0">
                <a:ea typeface="SimSun" panose="02010600030101010101" pitchFamily="2" charset="-122"/>
              </a:rPr>
              <a:t>= 7,200 RPM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平均寻道时间 </a:t>
            </a:r>
            <a:r>
              <a:rPr lang="en-US" altLang="zh-CN" dirty="0">
                <a:ea typeface="SimSun" panose="02010600030101010101" pitchFamily="2" charset="-122"/>
              </a:rPr>
              <a:t>= 9 </a:t>
            </a:r>
            <a:r>
              <a:rPr lang="en-US" altLang="zh-CN" dirty="0" err="1">
                <a:ea typeface="SimSun" panose="02010600030101010101" pitchFamily="2" charset="-122"/>
              </a:rPr>
              <a:t>ms.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平均扇区数</a:t>
            </a:r>
            <a:r>
              <a:rPr lang="en-US" altLang="zh-CN" dirty="0">
                <a:ea typeface="SimSun" panose="02010600030101010101" pitchFamily="2" charset="-122"/>
              </a:rPr>
              <a:t>/</a:t>
            </a:r>
            <a:r>
              <a:rPr lang="zh-CN" altLang="en-US" dirty="0">
                <a:ea typeface="SimSun" panose="02010600030101010101" pitchFamily="2" charset="-122"/>
              </a:rPr>
              <a:t>磁道 </a:t>
            </a:r>
            <a:r>
              <a:rPr lang="en-US" altLang="zh-CN" dirty="0">
                <a:ea typeface="SimSun" panose="02010600030101010101" pitchFamily="2" charset="-122"/>
              </a:rPr>
              <a:t>= 400.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计算结果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平均旋转时间 </a:t>
            </a:r>
            <a:r>
              <a:rPr lang="en-US" altLang="zh-CN" dirty="0">
                <a:ea typeface="SimSun" panose="02010600030101010101" pitchFamily="2" charset="-122"/>
              </a:rPr>
              <a:t>= 1/2 x (60 secs/7200 RPM) x 1000 </a:t>
            </a:r>
            <a:r>
              <a:rPr lang="en-US" altLang="zh-CN" dirty="0" err="1">
                <a:ea typeface="SimSun" panose="02010600030101010101" pitchFamily="2" charset="-122"/>
              </a:rPr>
              <a:t>ms</a:t>
            </a:r>
            <a:r>
              <a:rPr lang="en-US" altLang="zh-CN" dirty="0">
                <a:ea typeface="SimSun" panose="02010600030101010101" pitchFamily="2" charset="-122"/>
              </a:rPr>
              <a:t>/sec = 4 </a:t>
            </a:r>
            <a:r>
              <a:rPr lang="en-US" altLang="zh-CN" dirty="0" err="1">
                <a:ea typeface="SimSun" panose="02010600030101010101" pitchFamily="2" charset="-122"/>
              </a:rPr>
              <a:t>ms.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数据传输时间 </a:t>
            </a:r>
            <a:r>
              <a:rPr lang="en-US" altLang="zh-CN" dirty="0">
                <a:ea typeface="SimSun" panose="02010600030101010101" pitchFamily="2" charset="-122"/>
              </a:rPr>
              <a:t>= 60/7200 RPM x 1/400 secs/track x 1000 </a:t>
            </a:r>
            <a:r>
              <a:rPr lang="en-US" altLang="zh-CN" dirty="0" err="1">
                <a:ea typeface="SimSun" panose="02010600030101010101" pitchFamily="2" charset="-122"/>
              </a:rPr>
              <a:t>ms</a:t>
            </a:r>
            <a:r>
              <a:rPr lang="en-US" altLang="zh-CN" dirty="0">
                <a:ea typeface="SimSun" panose="02010600030101010101" pitchFamily="2" charset="-122"/>
              </a:rPr>
              <a:t>/sec = 0.02 </a:t>
            </a:r>
            <a:r>
              <a:rPr lang="en-US" altLang="zh-CN" dirty="0" err="1">
                <a:ea typeface="SimSun" panose="02010600030101010101" pitchFamily="2" charset="-122"/>
              </a:rPr>
              <a:t>ms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服务总时间  </a:t>
            </a:r>
            <a:r>
              <a:rPr lang="en-US" altLang="zh-CN" dirty="0">
                <a:ea typeface="SimSun" panose="02010600030101010101" pitchFamily="2" charset="-122"/>
              </a:rPr>
              <a:t>= 9 </a:t>
            </a:r>
            <a:r>
              <a:rPr lang="en-US" altLang="zh-CN" dirty="0" err="1">
                <a:ea typeface="SimSun" panose="02010600030101010101" pitchFamily="2" charset="-122"/>
              </a:rPr>
              <a:t>ms</a:t>
            </a:r>
            <a:r>
              <a:rPr lang="en-US" altLang="zh-CN" dirty="0">
                <a:ea typeface="SimSun" panose="02010600030101010101" pitchFamily="2" charset="-122"/>
              </a:rPr>
              <a:t> + 4 </a:t>
            </a:r>
            <a:r>
              <a:rPr lang="en-US" altLang="zh-CN" dirty="0" err="1">
                <a:ea typeface="SimSun" panose="02010600030101010101" pitchFamily="2" charset="-122"/>
              </a:rPr>
              <a:t>ms</a:t>
            </a:r>
            <a:r>
              <a:rPr lang="en-US" altLang="zh-CN" dirty="0">
                <a:ea typeface="SimSun" panose="02010600030101010101" pitchFamily="2" charset="-122"/>
              </a:rPr>
              <a:t> + 0.02 </a:t>
            </a:r>
            <a:r>
              <a:rPr lang="en-US" altLang="zh-CN" dirty="0" err="1">
                <a:ea typeface="SimSun" panose="02010600030101010101" pitchFamily="2" charset="-122"/>
              </a:rPr>
              <a:t>ms</a:t>
            </a:r>
            <a:r>
              <a:rPr lang="en-US" altLang="zh-CN" dirty="0">
                <a:ea typeface="SimSun" panose="02010600030101010101" pitchFamily="2" charset="-122"/>
              </a:rPr>
              <a:t> = 13.02 </a:t>
            </a:r>
            <a:r>
              <a:rPr lang="en-US" altLang="zh-CN" dirty="0" err="1">
                <a:ea typeface="SimSun" panose="02010600030101010101" pitchFamily="2" charset="-122"/>
              </a:rPr>
              <a:t>ms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重点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访问时间主要由寻道时间和旋转时间组成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访问扇区的第一个</a:t>
            </a:r>
            <a:r>
              <a:rPr lang="en-US" altLang="zh-CN" dirty="0">
                <a:ea typeface="SimSun" panose="02010600030101010101" pitchFamily="2" charset="-122"/>
              </a:rPr>
              <a:t>bit</a:t>
            </a:r>
            <a:r>
              <a:rPr lang="zh-CN" altLang="en-US" dirty="0">
                <a:ea typeface="SimSun" panose="02010600030101010101" pitchFamily="2" charset="-122"/>
              </a:rPr>
              <a:t>比较消耗时间，剩余</a:t>
            </a:r>
            <a:r>
              <a:rPr lang="en-US" altLang="zh-CN" dirty="0">
                <a:ea typeface="SimSun" panose="02010600030101010101" pitchFamily="2" charset="-122"/>
              </a:rPr>
              <a:t>bit</a:t>
            </a:r>
            <a:r>
              <a:rPr lang="zh-CN" altLang="en-US" dirty="0">
                <a:ea typeface="SimSun" panose="02010600030101010101" pitchFamily="2" charset="-122"/>
              </a:rPr>
              <a:t>较快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SRAM </a:t>
            </a:r>
            <a:r>
              <a:rPr lang="zh-CN" altLang="en-US" dirty="0">
                <a:ea typeface="SimSun" panose="02010600030101010101" pitchFamily="2" charset="-122"/>
              </a:rPr>
              <a:t>访问时间为 </a:t>
            </a:r>
            <a:r>
              <a:rPr lang="en-US" altLang="zh-CN" dirty="0">
                <a:ea typeface="SimSun" panose="02010600030101010101" pitchFamily="2" charset="-122"/>
              </a:rPr>
              <a:t>4 ns/</a:t>
            </a:r>
            <a:r>
              <a:rPr lang="zh-CN" altLang="en-US" dirty="0">
                <a:ea typeface="SimSun" panose="02010600030101010101" pitchFamily="2" charset="-122"/>
              </a:rPr>
              <a:t>双字</a:t>
            </a:r>
            <a:r>
              <a:rPr lang="en-US" altLang="zh-CN" dirty="0">
                <a:ea typeface="SimSun" panose="02010600030101010101" pitchFamily="2" charset="-122"/>
              </a:rPr>
              <a:t>, DRAM </a:t>
            </a:r>
            <a:r>
              <a:rPr lang="zh-CN" altLang="en-US" dirty="0">
                <a:ea typeface="SimSun" panose="02010600030101010101" pitchFamily="2" charset="-122"/>
              </a:rPr>
              <a:t>为 </a:t>
            </a:r>
            <a:r>
              <a:rPr lang="en-US" altLang="zh-CN" dirty="0">
                <a:ea typeface="SimSun" panose="02010600030101010101" pitchFamily="2" charset="-122"/>
              </a:rPr>
              <a:t>60 ns/</a:t>
            </a:r>
            <a:r>
              <a:rPr lang="zh-CN" altLang="en-US" dirty="0">
                <a:ea typeface="SimSun" panose="02010600030101010101" pitchFamily="2" charset="-122"/>
              </a:rPr>
              <a:t>双字</a:t>
            </a:r>
          </a:p>
          <a:p>
            <a:pPr lvl="2" eaLnBrk="1" hangingPunct="1"/>
            <a:r>
              <a:rPr lang="zh-CN" altLang="en-US" dirty="0">
                <a:ea typeface="SimSun" panose="02010600030101010101" pitchFamily="2" charset="-122"/>
              </a:rPr>
              <a:t>磁盘比</a:t>
            </a:r>
            <a:r>
              <a:rPr lang="en-US" altLang="zh-CN" dirty="0">
                <a:ea typeface="SimSun" panose="02010600030101010101" pitchFamily="2" charset="-122"/>
              </a:rPr>
              <a:t>SRAM</a:t>
            </a:r>
            <a:r>
              <a:rPr lang="zh-CN" altLang="en-US" dirty="0">
                <a:ea typeface="SimSun" panose="02010600030101010101" pitchFamily="2" charset="-122"/>
              </a:rPr>
              <a:t>慢</a:t>
            </a:r>
            <a:r>
              <a:rPr lang="en-US" altLang="zh-CN" dirty="0">
                <a:ea typeface="SimSun" panose="02010600030101010101" pitchFamily="2" charset="-122"/>
              </a:rPr>
              <a:t>4,0000</a:t>
            </a:r>
            <a:r>
              <a:rPr lang="zh-CN" altLang="en-US" dirty="0">
                <a:ea typeface="SimSun" panose="02010600030101010101" pitchFamily="2" charset="-122"/>
              </a:rPr>
              <a:t>倍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</a:p>
          <a:p>
            <a:pPr lvl="2" eaLnBrk="1" hangingPunct="1"/>
            <a:r>
              <a:rPr lang="zh-CN" altLang="en-US" dirty="0">
                <a:ea typeface="SimSun" panose="02010600030101010101" pitchFamily="2" charset="-122"/>
              </a:rPr>
              <a:t>磁盘比 </a:t>
            </a:r>
            <a:r>
              <a:rPr lang="en-US" altLang="zh-CN" dirty="0">
                <a:ea typeface="SimSun" panose="02010600030101010101" pitchFamily="2" charset="-122"/>
              </a:rPr>
              <a:t>DRAM</a:t>
            </a:r>
            <a:r>
              <a:rPr lang="zh-CN" altLang="en-US" dirty="0">
                <a:ea typeface="SimSun" panose="02010600030101010101" pitchFamily="2" charset="-122"/>
              </a:rPr>
              <a:t>慢</a:t>
            </a:r>
            <a:r>
              <a:rPr lang="en-US" altLang="zh-CN" dirty="0">
                <a:ea typeface="SimSun" panose="02010600030101010101" pitchFamily="2" charset="-122"/>
              </a:rPr>
              <a:t>2500</a:t>
            </a:r>
            <a:r>
              <a:rPr lang="zh-CN" altLang="en-US" dirty="0">
                <a:ea typeface="SimSun" panose="02010600030101010101" pitchFamily="2" charset="-122"/>
              </a:rPr>
              <a:t>倍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pPr lvl="1" eaLnBrk="1" hangingPunct="1"/>
            <a:endParaRPr lang="en-US" altLang="zh-CN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逻辑磁盘块</a:t>
            </a:r>
          </a:p>
        </p:txBody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现代磁盘将复杂的物理结构转换成简单的抽象视图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一组连续扇区被封装成一个</a:t>
            </a:r>
            <a:r>
              <a:rPr lang="en-US" altLang="zh-CN" dirty="0">
                <a:ea typeface="SimSun" panose="02010600030101010101" pitchFamily="2" charset="-122"/>
              </a:rPr>
              <a:t>b-sized</a:t>
            </a:r>
            <a:r>
              <a:rPr lang="zh-CN" altLang="en-US" dirty="0">
                <a:ea typeface="SimSun" panose="02010600030101010101" pitchFamily="2" charset="-122"/>
              </a:rPr>
              <a:t>大小的逻辑盘块 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逻辑块与物理块之间的映射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由磁盘控制器（硬件和固件组成）来维护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将读写请求地址转换成三元组：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盘面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磁道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扇区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) .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允许控制器从每个区域中保留一部分空闲柱面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区分</a:t>
            </a:r>
            <a:r>
              <a:rPr lang="en-US" altLang="zh-CN" dirty="0">
                <a:ea typeface="SimSun" panose="02010600030101010101" pitchFamily="2" charset="-122"/>
              </a:rPr>
              <a:t>“</a:t>
            </a:r>
            <a:r>
              <a:rPr lang="zh-CN" altLang="en-US" dirty="0">
                <a:ea typeface="SimSun" panose="02010600030101010101" pitchFamily="2" charset="-122"/>
              </a:rPr>
              <a:t>格式化容量</a:t>
            </a:r>
            <a:r>
              <a:rPr lang="en-US" altLang="zh-CN" dirty="0">
                <a:ea typeface="SimSun" panose="02010600030101010101" pitchFamily="2" charset="-122"/>
              </a:rPr>
              <a:t>”</a:t>
            </a:r>
            <a:r>
              <a:rPr lang="zh-CN" altLang="en-US" dirty="0">
                <a:ea typeface="SimSun" panose="02010600030101010101" pitchFamily="2" charset="-122"/>
              </a:rPr>
              <a:t>和</a:t>
            </a:r>
            <a:r>
              <a:rPr lang="en-US" altLang="zh-CN" dirty="0">
                <a:ea typeface="SimSun" panose="02010600030101010101" pitchFamily="2" charset="-122"/>
              </a:rPr>
              <a:t>“</a:t>
            </a:r>
            <a:r>
              <a:rPr lang="zh-CN" altLang="en-US" dirty="0">
                <a:ea typeface="SimSun" panose="02010600030101010101" pitchFamily="2" charset="-122"/>
              </a:rPr>
              <a:t>最大容量</a:t>
            </a:r>
            <a:r>
              <a:rPr lang="en-US" altLang="zh-CN" dirty="0">
                <a:ea typeface="SimSun" panose="02010600030101010101" pitchFamily="2" charset="-122"/>
              </a:rPr>
              <a:t>“</a:t>
            </a:r>
            <a:endParaRPr lang="zh-CN" altLang="en-US" dirty="0">
              <a:ea typeface="SimSun" panose="02010600030101010101" pitchFamily="2" charset="-122"/>
            </a:endParaRP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1"/>
          <p:cNvSpPr>
            <a:spLocks noGrp="1" noChangeArrowheads="1"/>
          </p:cNvSpPr>
          <p:nvPr>
            <p:ph type="title"/>
          </p:nvPr>
        </p:nvSpPr>
        <p:spPr>
          <a:xfrm>
            <a:off x="357188" y="3333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I/O </a:t>
            </a:r>
            <a:r>
              <a:rPr lang="zh-CN" altLang="en-US">
                <a:ea typeface="SimSun" panose="02010600030101010101" pitchFamily="2" charset="-122"/>
              </a:rPr>
              <a:t>总线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主存</a:t>
            </a: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I/O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桥接器</a:t>
            </a:r>
          </a:p>
        </p:txBody>
      </p:sp>
      <p:sp>
        <p:nvSpPr>
          <p:cNvPr id="53254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总线接口</a:t>
            </a:r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61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62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63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算术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逻辑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单元</a:t>
            </a: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1692275" y="1412875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寄存器文件</a:t>
            </a:r>
          </a:p>
        </p:txBody>
      </p:sp>
      <p:sp>
        <p:nvSpPr>
          <p:cNvPr id="53265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66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819150" y="10477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CPU </a:t>
            </a:r>
            <a:r>
              <a:rPr lang="zh-CN" altLang="en-US" sz="1600">
                <a:latin typeface="Arial Narrow" panose="020B0606020202030204" pitchFamily="34" charset="0"/>
              </a:rPr>
              <a:t>芯片</a:t>
            </a:r>
          </a:p>
        </p:txBody>
      </p:sp>
      <p:sp>
        <p:nvSpPr>
          <p:cNvPr id="53268" name="Text Box 21"/>
          <p:cNvSpPr txBox="1">
            <a:spLocks noChangeArrowheads="1"/>
          </p:cNvSpPr>
          <p:nvPr/>
        </p:nvSpPr>
        <p:spPr bwMode="auto">
          <a:xfrm>
            <a:off x="3865563" y="2343150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系统总线</a:t>
            </a:r>
          </a:p>
        </p:txBody>
      </p:sp>
      <p:sp>
        <p:nvSpPr>
          <p:cNvPr id="53269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3"/>
          <p:cNvSpPr txBox="1">
            <a:spLocks noChangeArrowheads="1"/>
          </p:cNvSpPr>
          <p:nvPr/>
        </p:nvSpPr>
        <p:spPr bwMode="auto">
          <a:xfrm>
            <a:off x="5386388" y="2343150"/>
            <a:ext cx="1198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存储器总线</a:t>
            </a:r>
          </a:p>
        </p:txBody>
      </p:sp>
      <p:sp>
        <p:nvSpPr>
          <p:cNvPr id="53271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73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74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磁盘控制器</a:t>
            </a:r>
          </a:p>
        </p:txBody>
      </p:sp>
      <p:sp>
        <p:nvSpPr>
          <p:cNvPr id="53275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76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图形适配器</a:t>
            </a:r>
          </a:p>
        </p:txBody>
      </p:sp>
      <p:sp>
        <p:nvSpPr>
          <p:cNvPr id="53277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78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USB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控制器</a:t>
            </a:r>
          </a:p>
        </p:txBody>
      </p:sp>
      <p:sp>
        <p:nvSpPr>
          <p:cNvPr id="53279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Text Box 34"/>
          <p:cNvSpPr txBox="1">
            <a:spLocks noChangeArrowheads="1"/>
          </p:cNvSpPr>
          <p:nvPr/>
        </p:nvSpPr>
        <p:spPr bwMode="auto">
          <a:xfrm>
            <a:off x="1277938" y="592455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鼠标</a:t>
            </a:r>
          </a:p>
        </p:txBody>
      </p:sp>
      <p:sp>
        <p:nvSpPr>
          <p:cNvPr id="53282" name="Text Box 35"/>
          <p:cNvSpPr txBox="1">
            <a:spLocks noChangeArrowheads="1"/>
          </p:cNvSpPr>
          <p:nvPr/>
        </p:nvSpPr>
        <p:spPr bwMode="auto">
          <a:xfrm>
            <a:off x="2078038" y="5924550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键盘</a:t>
            </a:r>
          </a:p>
        </p:txBody>
      </p:sp>
      <p:sp>
        <p:nvSpPr>
          <p:cNvPr id="53283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Text Box 37"/>
          <p:cNvSpPr txBox="1">
            <a:spLocks noChangeArrowheads="1"/>
          </p:cNvSpPr>
          <p:nvPr/>
        </p:nvSpPr>
        <p:spPr bwMode="auto">
          <a:xfrm>
            <a:off x="3214688" y="5924550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显示器</a:t>
            </a:r>
          </a:p>
        </p:txBody>
      </p:sp>
      <p:sp>
        <p:nvSpPr>
          <p:cNvPr id="53285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磁盘</a:t>
            </a:r>
          </a:p>
        </p:txBody>
      </p:sp>
      <p:sp>
        <p:nvSpPr>
          <p:cNvPr id="53287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88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89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90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91" name="Text Box 44"/>
          <p:cNvSpPr txBox="1">
            <a:spLocks noChangeArrowheads="1"/>
          </p:cNvSpPr>
          <p:nvPr/>
        </p:nvSpPr>
        <p:spPr bwMode="auto">
          <a:xfrm>
            <a:off x="4529138" y="454025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I/O </a:t>
            </a:r>
            <a:r>
              <a:rPr lang="zh-CN" altLang="en-US" sz="1600">
                <a:latin typeface="Arial Narrow" panose="020B0606020202030204" pitchFamily="34" charset="0"/>
              </a:rPr>
              <a:t>总线</a:t>
            </a:r>
          </a:p>
        </p:txBody>
      </p:sp>
      <p:sp>
        <p:nvSpPr>
          <p:cNvPr id="53292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93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94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95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3296" name="Text Box 49"/>
          <p:cNvSpPr txBox="1">
            <a:spLocks noChangeArrowheads="1"/>
          </p:cNvSpPr>
          <p:nvPr/>
        </p:nvSpPr>
        <p:spPr bwMode="auto">
          <a:xfrm>
            <a:off x="6708775" y="4752975"/>
            <a:ext cx="2011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针对诸如网络适配器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这样的其他设备的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扩展插槽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7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读取一个磁盘扇区 </a:t>
            </a:r>
            <a:r>
              <a:rPr lang="en-US" altLang="zh-CN">
                <a:ea typeface="SimSun" panose="02010600030101010101" pitchFamily="2" charset="-122"/>
              </a:rPr>
              <a:t>(1)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291263" y="2989263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主存</a:t>
            </a:r>
          </a:p>
        </p:txBody>
      </p:sp>
      <p:sp>
        <p:nvSpPr>
          <p:cNvPr id="55300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 Narrow" panose="020B0606020202030204" pitchFamily="34" charset="0"/>
            </a:endParaRPr>
          </a:p>
        </p:txBody>
      </p:sp>
      <p:sp>
        <p:nvSpPr>
          <p:cNvPr id="55302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08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09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2628900" y="1693863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算术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逻辑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单元</a:t>
            </a:r>
          </a:p>
        </p:txBody>
      </p:sp>
      <p:sp>
        <p:nvSpPr>
          <p:cNvPr id="55311" name="Text Box 16"/>
          <p:cNvSpPr txBox="1">
            <a:spLocks noChangeArrowheads="1"/>
          </p:cNvSpPr>
          <p:nvPr/>
        </p:nvSpPr>
        <p:spPr bwMode="auto">
          <a:xfrm>
            <a:off x="1103313" y="1525588"/>
            <a:ext cx="11985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寄存器文件</a:t>
            </a:r>
          </a:p>
        </p:txBody>
      </p:sp>
      <p:sp>
        <p:nvSpPr>
          <p:cNvPr id="55312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13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14" name="Text Box 19"/>
          <p:cNvSpPr txBox="1">
            <a:spLocks noChangeArrowheads="1"/>
          </p:cNvSpPr>
          <p:nvPr/>
        </p:nvSpPr>
        <p:spPr bwMode="auto">
          <a:xfrm>
            <a:off x="228600" y="11430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CPU </a:t>
            </a:r>
            <a:r>
              <a:rPr lang="zh-CN" altLang="en-US" sz="1600">
                <a:latin typeface="Arial Narrow" panose="020B0606020202030204" pitchFamily="34" charset="0"/>
              </a:rPr>
              <a:t>芯片</a:t>
            </a:r>
          </a:p>
        </p:txBody>
      </p:sp>
      <p:sp>
        <p:nvSpPr>
          <p:cNvPr id="55315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16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17" name="Rectangle 22"/>
          <p:cNvSpPr>
            <a:spLocks noChangeArrowheads="1"/>
          </p:cNvSpPr>
          <p:nvPr/>
        </p:nvSpPr>
        <p:spPr bwMode="auto">
          <a:xfrm>
            <a:off x="4762500" y="5287963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磁盘控制器</a:t>
            </a:r>
          </a:p>
        </p:txBody>
      </p:sp>
      <p:sp>
        <p:nvSpPr>
          <p:cNvPr id="55318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19" name="Rectangle 24"/>
          <p:cNvSpPr>
            <a:spLocks noChangeArrowheads="1"/>
          </p:cNvSpPr>
          <p:nvPr/>
        </p:nvSpPr>
        <p:spPr bwMode="auto">
          <a:xfrm>
            <a:off x="2432050" y="5287963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图形适配器</a:t>
            </a:r>
          </a:p>
        </p:txBody>
      </p:sp>
      <p:sp>
        <p:nvSpPr>
          <p:cNvPr id="55320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21" name="Rectangle 26"/>
          <p:cNvSpPr>
            <a:spLocks noChangeArrowheads="1"/>
          </p:cNvSpPr>
          <p:nvPr/>
        </p:nvSpPr>
        <p:spPr bwMode="auto">
          <a:xfrm>
            <a:off x="831850" y="5199063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USB</a:t>
            </a:r>
            <a:r>
              <a:rPr lang="zh-CN" altLang="en-US" sz="1600">
                <a:latin typeface="Arial Narrow" panose="020B0606020202030204" pitchFamily="34" charset="0"/>
              </a:rPr>
              <a:t>控制器</a:t>
            </a:r>
          </a:p>
        </p:txBody>
      </p:sp>
      <p:sp>
        <p:nvSpPr>
          <p:cNvPr id="55322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Text Box 29"/>
          <p:cNvSpPr txBox="1">
            <a:spLocks noChangeArrowheads="1"/>
          </p:cNvSpPr>
          <p:nvPr/>
        </p:nvSpPr>
        <p:spPr bwMode="auto">
          <a:xfrm>
            <a:off x="749300" y="6037263"/>
            <a:ext cx="590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鼠标</a:t>
            </a:r>
          </a:p>
        </p:txBody>
      </p:sp>
      <p:sp>
        <p:nvSpPr>
          <p:cNvPr id="55325" name="Text Box 30"/>
          <p:cNvSpPr txBox="1">
            <a:spLocks noChangeArrowheads="1"/>
          </p:cNvSpPr>
          <p:nvPr/>
        </p:nvSpPr>
        <p:spPr bwMode="auto">
          <a:xfrm>
            <a:off x="1550988" y="6021388"/>
            <a:ext cx="590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键盘</a:t>
            </a:r>
          </a:p>
        </p:txBody>
      </p:sp>
      <p:sp>
        <p:nvSpPr>
          <p:cNvPr id="55326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Text Box 32"/>
          <p:cNvSpPr txBox="1">
            <a:spLocks noChangeArrowheads="1"/>
          </p:cNvSpPr>
          <p:nvPr/>
        </p:nvSpPr>
        <p:spPr bwMode="auto">
          <a:xfrm>
            <a:off x="2625725" y="6037263"/>
            <a:ext cx="7921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显示器</a:t>
            </a:r>
          </a:p>
        </p:txBody>
      </p:sp>
      <p:sp>
        <p:nvSpPr>
          <p:cNvPr id="55328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AutoShape 34"/>
          <p:cNvSpPr>
            <a:spLocks noChangeArrowheads="1"/>
          </p:cNvSpPr>
          <p:nvPr/>
        </p:nvSpPr>
        <p:spPr bwMode="auto">
          <a:xfrm>
            <a:off x="5124450" y="6189663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磁盘</a:t>
            </a:r>
          </a:p>
        </p:txBody>
      </p:sp>
      <p:sp>
        <p:nvSpPr>
          <p:cNvPr id="55330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31" name="Rectangle 36"/>
          <p:cNvSpPr>
            <a:spLocks noChangeArrowheads="1"/>
          </p:cNvSpPr>
          <p:nvPr/>
        </p:nvSpPr>
        <p:spPr bwMode="auto">
          <a:xfrm>
            <a:off x="1343025" y="45005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32" name="Rectangle 37"/>
          <p:cNvSpPr>
            <a:spLocks noChangeArrowheads="1"/>
          </p:cNvSpPr>
          <p:nvPr/>
        </p:nvSpPr>
        <p:spPr bwMode="auto">
          <a:xfrm>
            <a:off x="3019425" y="44910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33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34" name="Text Box 39"/>
          <p:cNvSpPr txBox="1">
            <a:spLocks noChangeArrowheads="1"/>
          </p:cNvSpPr>
          <p:nvPr/>
        </p:nvSpPr>
        <p:spPr bwMode="auto">
          <a:xfrm>
            <a:off x="5553075" y="412750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I/O </a:t>
            </a:r>
            <a:r>
              <a:rPr lang="zh-CN" altLang="en-US" sz="1600">
                <a:latin typeface="Arial Narrow" panose="020B0606020202030204" pitchFamily="34" charset="0"/>
              </a:rPr>
              <a:t>总线</a:t>
            </a:r>
          </a:p>
        </p:txBody>
      </p:sp>
      <p:sp>
        <p:nvSpPr>
          <p:cNvPr id="55335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5336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7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8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Rectangle 45"/>
          <p:cNvSpPr>
            <a:spLocks noChangeArrowheads="1"/>
          </p:cNvSpPr>
          <p:nvPr/>
        </p:nvSpPr>
        <p:spPr bwMode="auto">
          <a:xfrm>
            <a:off x="495300" y="3173413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总线接口</a:t>
            </a:r>
          </a:p>
        </p:txBody>
      </p:sp>
      <p:sp>
        <p:nvSpPr>
          <p:cNvPr id="55341" name="Text Box 46"/>
          <p:cNvSpPr txBox="1">
            <a:spLocks noChangeArrowheads="1"/>
          </p:cNvSpPr>
          <p:nvPr/>
        </p:nvSpPr>
        <p:spPr bwMode="auto">
          <a:xfrm>
            <a:off x="4038600" y="1323975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Arial Narrow" panose="020B0606020202030204" pitchFamily="34" charset="0"/>
              </a:rPr>
              <a:t>CPU</a:t>
            </a:r>
            <a:r>
              <a:rPr lang="zh-CN" altLang="en-US" b="0" dirty="0">
                <a:latin typeface="Arial Narrow" panose="020B0606020202030204" pitchFamily="34" charset="0"/>
              </a:rPr>
              <a:t>通过将命令、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逻辑块号</a:t>
            </a:r>
            <a:r>
              <a:rPr lang="zh-CN" altLang="en-US" b="0" dirty="0">
                <a:latin typeface="Arial Narrow" panose="020B0606020202030204" pitchFamily="34" charset="0"/>
              </a:rPr>
              <a:t>和目的存储器地址写到与磁盘相关联的存储器映射地址，发起一个磁盘读请求操作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defTabSz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3200">
                <a:latin typeface="Arial" panose="020B0604020202090204" pitchFamily="34" charset="0"/>
                <a:ea typeface="SimSun" panose="02010600030101010101" pitchFamily="2" charset="-122"/>
                <a:cs typeface="Arial" panose="020B0604020202090204" pitchFamily="34" charset="0"/>
              </a:rPr>
              <a:t>存储器</a:t>
            </a:r>
            <a:br>
              <a:rPr lang="zh-CN" altLang="en-GB" sz="3200">
                <a:latin typeface="Arial" panose="020B0604020202090204" pitchFamily="34" charset="0"/>
                <a:ea typeface="SimSun" panose="02010600030101010101" pitchFamily="2" charset="-122"/>
                <a:cs typeface="Arial" panose="020B0604020202090204" pitchFamily="34" charset="0"/>
              </a:rPr>
            </a:br>
            <a:r>
              <a:rPr lang="zh-CN" altLang="en-GB" sz="3200">
                <a:latin typeface="Arial" panose="020B0604020202090204" pitchFamily="34" charset="0"/>
                <a:ea typeface="SimSun" panose="02010600030101010101" pitchFamily="2" charset="-122"/>
                <a:cs typeface="Arial" panose="020B0604020202090204" pitchFamily="34" charset="0"/>
              </a:rPr>
              <a:t>层次结构举例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800" b="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21088" y="836613"/>
            <a:ext cx="8699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 panose="020B0604020202090204"/>
                <a:ea typeface="SimSun" charset="0"/>
                <a:cs typeface="Arial" panose="020B0604020202090204"/>
              </a:rPr>
              <a:t>寄存器</a:t>
            </a: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379788" y="1285875"/>
            <a:ext cx="13525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L1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高速缓存</a:t>
            </a:r>
          </a:p>
          <a:p>
            <a:pPr algn="ctr" eaLnBrk="1" hangingPunct="1"/>
            <a:r>
              <a:rPr lang="en-US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551238" y="3824288"/>
            <a:ext cx="10096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 panose="020B0604020202090204"/>
                <a:ea typeface="SimSun" charset="0"/>
                <a:cs typeface="Arial" panose="020B0604020202090204"/>
              </a:rPr>
              <a:t>主存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Arial" panose="020B0604020202090204"/>
                <a:ea typeface="+mn-ea"/>
                <a:cs typeface="Arial" panose="020B0604020202090204"/>
              </a:rPr>
              <a:t>(DRAM)</a:t>
            </a:r>
          </a:p>
        </p:txBody>
      </p:sp>
      <p:sp>
        <p:nvSpPr>
          <p:cNvPr id="9223" name="Text Box 200"/>
          <p:cNvSpPr txBox="1">
            <a:spLocks noChangeAspect="1" noChangeArrowheads="1"/>
          </p:cNvSpPr>
          <p:nvPr/>
        </p:nvSpPr>
        <p:spPr bwMode="auto">
          <a:xfrm>
            <a:off x="3278188" y="48498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本地二级存储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本地磁盘</a:t>
            </a:r>
            <a:r>
              <a:rPr lang="en-US" altLang="zh-CN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anose="020B0604020202090204"/>
              <a:ea typeface="+mn-ea"/>
              <a:cs typeface="Arial" panose="020B0604020202090204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anose="020B0604020202090204"/>
              <a:ea typeface="+mn-ea"/>
              <a:cs typeface="Arial" panose="020B0604020202090204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anose="020B0604020202090204"/>
              <a:ea typeface="+mn-ea"/>
              <a:cs typeface="Arial" panose="020B0604020202090204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anose="020B0604020202090204"/>
              <a:ea typeface="+mn-ea"/>
              <a:cs typeface="Arial" panose="020B0604020202090204"/>
            </a:endParaRPr>
          </a:p>
        </p:txBody>
      </p:sp>
      <p:sp>
        <p:nvSpPr>
          <p:cNvPr id="9228" name="Text Box 223"/>
          <p:cNvSpPr txBox="1">
            <a:spLocks noChangeAspect="1" noChangeArrowheads="1"/>
          </p:cNvSpPr>
          <p:nvPr/>
        </p:nvSpPr>
        <p:spPr bwMode="auto">
          <a:xfrm>
            <a:off x="130175" y="3838575"/>
            <a:ext cx="9953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更大</a:t>
            </a:r>
            <a:r>
              <a:rPr lang="en-US" altLang="zh-CN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更慢</a:t>
            </a:r>
            <a:r>
              <a:rPr lang="en-US" altLang="zh-CN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更廉价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的存储器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anose="020B0604020202090204"/>
              <a:ea typeface="+mn-ea"/>
              <a:cs typeface="Arial" panose="020B0604020202090204"/>
            </a:endParaRPr>
          </a:p>
        </p:txBody>
      </p:sp>
      <p:sp>
        <p:nvSpPr>
          <p:cNvPr id="9230" name="Text Box 225"/>
          <p:cNvSpPr txBox="1">
            <a:spLocks noChangeAspect="1" noChangeArrowheads="1"/>
          </p:cNvSpPr>
          <p:nvPr/>
        </p:nvSpPr>
        <p:spPr bwMode="auto">
          <a:xfrm>
            <a:off x="2395538" y="5949950"/>
            <a:ext cx="332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远程二级存储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分布式文件系统、</a:t>
            </a:r>
            <a:r>
              <a:rPr lang="en-US" altLang="zh-CN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Web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服务器</a:t>
            </a:r>
            <a:r>
              <a:rPr lang="en-US" altLang="zh-CN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900" y="5378450"/>
            <a:ext cx="2062163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本地磁盘保存着从远程网络服务器磁盘上取出的文件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anose="020B0604020202090204"/>
              <a:ea typeface="+mn-ea"/>
              <a:cs typeface="Arial" panose="020B0604020202090204"/>
            </a:endParaRPr>
          </a:p>
        </p:txBody>
      </p:sp>
      <p:sp>
        <p:nvSpPr>
          <p:cNvPr id="9233" name="Text Box 236"/>
          <p:cNvSpPr txBox="1">
            <a:spLocks noChangeAspect="1" noChangeArrowheads="1"/>
          </p:cNvSpPr>
          <p:nvPr/>
        </p:nvSpPr>
        <p:spPr bwMode="auto">
          <a:xfrm>
            <a:off x="3316288" y="195103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L2 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高速缓存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(SRAM)</a:t>
            </a:r>
          </a:p>
        </p:txBody>
      </p:sp>
      <p:sp>
        <p:nvSpPr>
          <p:cNvPr id="9234" name="Text Box 243"/>
          <p:cNvSpPr txBox="1">
            <a:spLocks noChangeAspect="1" noChangeArrowheads="1"/>
          </p:cNvSpPr>
          <p:nvPr/>
        </p:nvSpPr>
        <p:spPr bwMode="auto">
          <a:xfrm>
            <a:off x="4962525" y="1644650"/>
            <a:ext cx="2838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L1 </a:t>
            </a:r>
            <a:r>
              <a:rPr lang="zh-CN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高速缓存保存着从 </a:t>
            </a:r>
            <a:r>
              <a:rPr lang="en-US" altLang="zh-CN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高速缓存取出的缓存行</a:t>
            </a:r>
            <a:r>
              <a:rPr lang="en-US" altLang="zh-CN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6313"/>
            <a:ext cx="2919412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CPU </a:t>
            </a:r>
            <a:r>
              <a:rPr lang="zh-CN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寄存器保存着从高速缓存存储器取出的字</a:t>
            </a:r>
          </a:p>
        </p:txBody>
      </p:sp>
      <p:sp>
        <p:nvSpPr>
          <p:cNvPr id="9236" name="Text Box 231"/>
          <p:cNvSpPr txBox="1">
            <a:spLocks noChangeAspect="1" noChangeArrowheads="1"/>
          </p:cNvSpPr>
          <p:nvPr/>
        </p:nvSpPr>
        <p:spPr bwMode="auto">
          <a:xfrm>
            <a:off x="5365750" y="2406650"/>
            <a:ext cx="2628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高速缓存保存着从</a:t>
            </a:r>
            <a:r>
              <a:rPr lang="en-US" altLang="zh-CN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L3</a:t>
            </a:r>
            <a:r>
              <a:rPr lang="zh-CN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高速缓存取出的缓存行 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 panose="020B0604020202090204"/>
                <a:ea typeface="+mn-ea"/>
                <a:cs typeface="Arial" panose="020B0604020202090204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41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 panose="020B0604020202090204"/>
                <a:ea typeface="+mn-ea"/>
                <a:cs typeface="Arial" panose="020B0604020202090204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 panose="020B0604020202090204"/>
                <a:ea typeface="+mn-ea"/>
                <a:cs typeface="Arial" panose="020B0604020202090204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717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 panose="020B0604020202090204"/>
                <a:ea typeface="+mn-ea"/>
                <a:cs typeface="Arial" panose="020B0604020202090204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7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 panose="020B0604020202090204"/>
                <a:ea typeface="+mn-ea"/>
                <a:cs typeface="Arial" panose="020B0604020202090204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33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 panose="020B0604020202090204"/>
                <a:ea typeface="+mn-ea"/>
                <a:cs typeface="Arial" panose="020B0604020202090204"/>
              </a:rPr>
              <a:t>L5:</a:t>
            </a:r>
          </a:p>
        </p:txBody>
      </p:sp>
      <p:sp>
        <p:nvSpPr>
          <p:cNvPr id="9243" name="Text Box 289"/>
          <p:cNvSpPr txBox="1">
            <a:spLocks noChangeAspect="1" noChangeArrowheads="1"/>
          </p:cNvSpPr>
          <p:nvPr/>
        </p:nvSpPr>
        <p:spPr bwMode="auto">
          <a:xfrm>
            <a:off x="130175" y="1390650"/>
            <a:ext cx="995363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更小</a:t>
            </a:r>
            <a:r>
              <a:rPr lang="en-US" altLang="zh-CN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更快</a:t>
            </a:r>
            <a:r>
              <a:rPr lang="en-US" altLang="zh-CN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更贵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的存储器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0" kern="0">
              <a:solidFill>
                <a:sysClr val="windowText" lastClr="000000"/>
              </a:solidFill>
              <a:latin typeface="Arial" panose="020B0604020202090204"/>
              <a:ea typeface="+mn-ea"/>
              <a:cs typeface="Arial" panose="020B0604020202090204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anose="020B0604020202090204"/>
              <a:ea typeface="+mn-ea"/>
              <a:cs typeface="Arial" panose="020B0604020202090204"/>
            </a:endParaRPr>
          </a:p>
        </p:txBody>
      </p:sp>
      <p:sp>
        <p:nvSpPr>
          <p:cNvPr id="9246" name="Text Box 293"/>
          <p:cNvSpPr txBox="1">
            <a:spLocks noChangeAspect="1" noChangeArrowheads="1"/>
          </p:cNvSpPr>
          <p:nvPr/>
        </p:nvSpPr>
        <p:spPr bwMode="auto">
          <a:xfrm>
            <a:off x="3316288" y="27828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L3 </a:t>
            </a:r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高速缓存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8350"/>
            <a:ext cx="28765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L3 </a:t>
            </a:r>
            <a:r>
              <a:rPr lang="zh-CN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高速缓存保存着从主存高速缓存取出的缓存行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42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 panose="020B0604020202090204"/>
                <a:ea typeface="+mn-ea"/>
                <a:cs typeface="Arial" panose="020B0604020202090204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502400" y="4373563"/>
            <a:ext cx="21844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主存保存着从本地磁盘取出的磁盘块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7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读取一个磁盘扇区 </a:t>
            </a:r>
            <a:r>
              <a:rPr lang="en-US" altLang="zh-CN">
                <a:ea typeface="SimSun" panose="02010600030101010101" pitchFamily="2" charset="-122"/>
              </a:rPr>
              <a:t>(2)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主存</a:t>
            </a:r>
          </a:p>
        </p:txBody>
      </p:sp>
      <p:sp>
        <p:nvSpPr>
          <p:cNvPr id="57348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 Narrow" panose="020B0606020202030204" pitchFamily="34" charset="0"/>
            </a:endParaRPr>
          </a:p>
        </p:txBody>
      </p:sp>
      <p:sp>
        <p:nvSpPr>
          <p:cNvPr id="57350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54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55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56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57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58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算术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逻辑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单元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1093788" y="1509713"/>
            <a:ext cx="11985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寄存器文件</a:t>
            </a:r>
          </a:p>
        </p:txBody>
      </p:sp>
      <p:sp>
        <p:nvSpPr>
          <p:cNvPr id="57360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61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62" name="Text Box 19"/>
          <p:cNvSpPr txBox="1">
            <a:spLocks noChangeArrowheads="1"/>
          </p:cNvSpPr>
          <p:nvPr/>
        </p:nvSpPr>
        <p:spPr bwMode="auto">
          <a:xfrm>
            <a:off x="269875" y="11112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CPU </a:t>
            </a:r>
            <a:r>
              <a:rPr lang="zh-CN" altLang="en-US" sz="1600">
                <a:latin typeface="Arial Narrow" panose="020B0606020202030204" pitchFamily="34" charset="0"/>
              </a:rPr>
              <a:t>芯片</a:t>
            </a:r>
          </a:p>
        </p:txBody>
      </p:sp>
      <p:sp>
        <p:nvSpPr>
          <p:cNvPr id="57363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64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65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磁盘控制器</a:t>
            </a:r>
          </a:p>
        </p:txBody>
      </p:sp>
      <p:sp>
        <p:nvSpPr>
          <p:cNvPr id="57366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67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图形适配器</a:t>
            </a:r>
          </a:p>
        </p:txBody>
      </p:sp>
      <p:sp>
        <p:nvSpPr>
          <p:cNvPr id="57368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69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USB</a:t>
            </a:r>
            <a:r>
              <a:rPr lang="zh-CN" altLang="en-US" sz="1600">
                <a:latin typeface="Arial Narrow" panose="020B0606020202030204" pitchFamily="34" charset="0"/>
              </a:rPr>
              <a:t>控制器</a:t>
            </a:r>
          </a:p>
        </p:txBody>
      </p:sp>
      <p:sp>
        <p:nvSpPr>
          <p:cNvPr id="57370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692150" y="60198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鼠标</a:t>
            </a:r>
          </a:p>
        </p:txBody>
      </p:sp>
      <p:sp>
        <p:nvSpPr>
          <p:cNvPr id="57373" name="Text Box 30"/>
          <p:cNvSpPr txBox="1">
            <a:spLocks noChangeArrowheads="1"/>
          </p:cNvSpPr>
          <p:nvPr/>
        </p:nvSpPr>
        <p:spPr bwMode="auto">
          <a:xfrm>
            <a:off x="1492250" y="60198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键盘</a:t>
            </a:r>
          </a:p>
        </p:txBody>
      </p:sp>
      <p:sp>
        <p:nvSpPr>
          <p:cNvPr id="57374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Text Box 32"/>
          <p:cNvSpPr txBox="1">
            <a:spLocks noChangeArrowheads="1"/>
          </p:cNvSpPr>
          <p:nvPr/>
        </p:nvSpPr>
        <p:spPr bwMode="auto">
          <a:xfrm>
            <a:off x="2628900" y="6019800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显示器</a:t>
            </a:r>
          </a:p>
        </p:txBody>
      </p:sp>
      <p:sp>
        <p:nvSpPr>
          <p:cNvPr id="57376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磁盘</a:t>
            </a:r>
          </a:p>
        </p:txBody>
      </p:sp>
      <p:sp>
        <p:nvSpPr>
          <p:cNvPr id="57377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78" name="Rectangle 35"/>
          <p:cNvSpPr>
            <a:spLocks noChangeArrowheads="1"/>
          </p:cNvSpPr>
          <p:nvPr/>
        </p:nvSpPr>
        <p:spPr bwMode="auto"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79" name="Rectangle 36"/>
          <p:cNvSpPr>
            <a:spLocks noChangeArrowheads="1"/>
          </p:cNvSpPr>
          <p:nvPr/>
        </p:nvSpPr>
        <p:spPr bwMode="auto"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80" name="Rectangle 37"/>
          <p:cNvSpPr>
            <a:spLocks noChangeArrowheads="1"/>
          </p:cNvSpPr>
          <p:nvPr/>
        </p:nvSpPr>
        <p:spPr bwMode="auto"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81" name="Text Box 38"/>
          <p:cNvSpPr txBox="1">
            <a:spLocks noChangeArrowheads="1"/>
          </p:cNvSpPr>
          <p:nvPr/>
        </p:nvSpPr>
        <p:spPr bwMode="auto">
          <a:xfrm>
            <a:off x="5556250" y="412750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I/O </a:t>
            </a:r>
            <a:r>
              <a:rPr lang="zh-CN" altLang="en-US" sz="1600">
                <a:latin typeface="Arial Narrow" panose="020B0606020202030204" pitchFamily="34" charset="0"/>
              </a:rPr>
              <a:t>总线</a:t>
            </a:r>
          </a:p>
        </p:txBody>
      </p:sp>
      <p:sp>
        <p:nvSpPr>
          <p:cNvPr id="57382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7383" name="Line 40"/>
          <p:cNvSpPr>
            <a:spLocks noChangeShapeType="1"/>
          </p:cNvSpPr>
          <p:nvPr/>
        </p:nvSpPr>
        <p:spPr bwMode="auto">
          <a:xfrm>
            <a:off x="4297363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Line 41"/>
          <p:cNvSpPr>
            <a:spLocks noChangeShapeType="1"/>
          </p:cNvSpPr>
          <p:nvPr/>
        </p:nvSpPr>
        <p:spPr bwMode="auto">
          <a:xfrm>
            <a:off x="4335463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Line 42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6" name="Line 43"/>
          <p:cNvSpPr>
            <a:spLocks noChangeShapeType="1"/>
          </p:cNvSpPr>
          <p:nvPr/>
        </p:nvSpPr>
        <p:spPr bwMode="auto">
          <a:xfrm flipH="1">
            <a:off x="5432425" y="45005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总线接口</a:t>
            </a:r>
          </a:p>
        </p:txBody>
      </p:sp>
      <p:sp>
        <p:nvSpPr>
          <p:cNvPr id="57388" name="Text Box 46"/>
          <p:cNvSpPr txBox="1">
            <a:spLocks noChangeArrowheads="1"/>
          </p:cNvSpPr>
          <p:nvPr/>
        </p:nvSpPr>
        <p:spPr bwMode="auto">
          <a:xfrm>
            <a:off x="4210050" y="1323975"/>
            <a:ext cx="4395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Arial Narrow" panose="020B0606020202030204" pitchFamily="34" charset="0"/>
              </a:rPr>
              <a:t>磁盘控制器读取扇区，并执行到主存的</a:t>
            </a:r>
            <a:r>
              <a:rPr lang="en-US" altLang="zh-CN" b="0">
                <a:latin typeface="Arial Narrow" panose="020B0606020202030204" pitchFamily="34" charset="0"/>
              </a:rPr>
              <a:t>DMA</a:t>
            </a:r>
            <a:r>
              <a:rPr lang="zh-CN" altLang="en-US" b="0">
                <a:latin typeface="Arial Narrow" panose="020B0606020202030204" pitchFamily="34" charset="0"/>
              </a:rPr>
              <a:t>传送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读取一个磁盘扇区 </a:t>
            </a:r>
            <a:r>
              <a:rPr lang="en-US" altLang="zh-CN">
                <a:ea typeface="SimSun" panose="02010600030101010101" pitchFamily="2" charset="-122"/>
              </a:rPr>
              <a:t>(3)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主存</a:t>
            </a:r>
          </a:p>
        </p:txBody>
      </p:sp>
      <p:sp>
        <p:nvSpPr>
          <p:cNvPr id="59396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 Narrow" panose="020B0606020202030204" pitchFamily="34" charset="0"/>
            </a:endParaRPr>
          </a:p>
        </p:txBody>
      </p:sp>
      <p:sp>
        <p:nvSpPr>
          <p:cNvPr id="59398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02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04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05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算术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逻辑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单元</a:t>
            </a:r>
          </a:p>
        </p:txBody>
      </p:sp>
      <p:sp>
        <p:nvSpPr>
          <p:cNvPr id="59407" name="Text Box 16"/>
          <p:cNvSpPr txBox="1">
            <a:spLocks noChangeArrowheads="1"/>
          </p:cNvSpPr>
          <p:nvPr/>
        </p:nvSpPr>
        <p:spPr bwMode="auto">
          <a:xfrm>
            <a:off x="1106488" y="1508125"/>
            <a:ext cx="1198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寄存器文件</a:t>
            </a:r>
          </a:p>
        </p:txBody>
      </p:sp>
      <p:sp>
        <p:nvSpPr>
          <p:cNvPr id="59408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09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10" name="Text Box 19"/>
          <p:cNvSpPr txBox="1">
            <a:spLocks noChangeArrowheads="1"/>
          </p:cNvSpPr>
          <p:nvPr/>
        </p:nvSpPr>
        <p:spPr bwMode="auto">
          <a:xfrm>
            <a:off x="247650" y="1143000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CPU chip</a:t>
            </a:r>
          </a:p>
        </p:txBody>
      </p:sp>
      <p:sp>
        <p:nvSpPr>
          <p:cNvPr id="59411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12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13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磁盘控制器</a:t>
            </a:r>
          </a:p>
        </p:txBody>
      </p:sp>
      <p:sp>
        <p:nvSpPr>
          <p:cNvPr id="59414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15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图形适配器</a:t>
            </a:r>
          </a:p>
        </p:txBody>
      </p:sp>
      <p:sp>
        <p:nvSpPr>
          <p:cNvPr id="59416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17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USB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控制器</a:t>
            </a:r>
          </a:p>
        </p:txBody>
      </p:sp>
      <p:sp>
        <p:nvSpPr>
          <p:cNvPr id="59418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9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Text Box 29"/>
          <p:cNvSpPr txBox="1">
            <a:spLocks noChangeArrowheads="1"/>
          </p:cNvSpPr>
          <p:nvPr/>
        </p:nvSpPr>
        <p:spPr bwMode="auto">
          <a:xfrm>
            <a:off x="692150" y="60198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鼠标</a:t>
            </a:r>
          </a:p>
        </p:txBody>
      </p:sp>
      <p:sp>
        <p:nvSpPr>
          <p:cNvPr id="59421" name="Text Box 30"/>
          <p:cNvSpPr txBox="1">
            <a:spLocks noChangeArrowheads="1"/>
          </p:cNvSpPr>
          <p:nvPr/>
        </p:nvSpPr>
        <p:spPr bwMode="auto">
          <a:xfrm>
            <a:off x="1492250" y="60198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键盘</a:t>
            </a:r>
          </a:p>
        </p:txBody>
      </p:sp>
      <p:sp>
        <p:nvSpPr>
          <p:cNvPr id="59422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Text Box 32"/>
          <p:cNvSpPr txBox="1">
            <a:spLocks noChangeArrowheads="1"/>
          </p:cNvSpPr>
          <p:nvPr/>
        </p:nvSpPr>
        <p:spPr bwMode="auto">
          <a:xfrm>
            <a:off x="2628900" y="6019800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显示器</a:t>
            </a:r>
          </a:p>
        </p:txBody>
      </p:sp>
      <p:sp>
        <p:nvSpPr>
          <p:cNvPr id="59424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磁盘</a:t>
            </a:r>
          </a:p>
        </p:txBody>
      </p:sp>
      <p:sp>
        <p:nvSpPr>
          <p:cNvPr id="59426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27" name="Rectangle 36"/>
          <p:cNvSpPr>
            <a:spLocks noChangeArrowheads="1"/>
          </p:cNvSpPr>
          <p:nvPr/>
        </p:nvSpPr>
        <p:spPr bwMode="auto"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28" name="Rectangle 37"/>
          <p:cNvSpPr>
            <a:spLocks noChangeArrowheads="1"/>
          </p:cNvSpPr>
          <p:nvPr/>
        </p:nvSpPr>
        <p:spPr bwMode="auto"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29" name="Rectangle 38"/>
          <p:cNvSpPr>
            <a:spLocks noChangeArrowheads="1"/>
          </p:cNvSpPr>
          <p:nvPr/>
        </p:nvSpPr>
        <p:spPr bwMode="auto"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30" name="Text Box 39"/>
          <p:cNvSpPr txBox="1">
            <a:spLocks noChangeArrowheads="1"/>
          </p:cNvSpPr>
          <p:nvPr/>
        </p:nvSpPr>
        <p:spPr bwMode="auto">
          <a:xfrm>
            <a:off x="5556250" y="4127500"/>
            <a:ext cx="811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I/O</a:t>
            </a:r>
            <a:r>
              <a:rPr lang="zh-CN" altLang="en-US" sz="1600">
                <a:latin typeface="Arial Narrow" panose="020B0606020202030204" pitchFamily="34" charset="0"/>
              </a:rPr>
              <a:t>总线</a:t>
            </a:r>
          </a:p>
        </p:txBody>
      </p:sp>
      <p:sp>
        <p:nvSpPr>
          <p:cNvPr id="59431" name="Rectangle 40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59432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3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4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5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6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总线接口</a:t>
            </a:r>
          </a:p>
        </p:txBody>
      </p:sp>
      <p:sp>
        <p:nvSpPr>
          <p:cNvPr id="59437" name="Text Box 47"/>
          <p:cNvSpPr txBox="1">
            <a:spLocks noChangeArrowheads="1"/>
          </p:cNvSpPr>
          <p:nvPr/>
        </p:nvSpPr>
        <p:spPr bwMode="auto">
          <a:xfrm>
            <a:off x="4495800" y="1219200"/>
            <a:ext cx="434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Arial Narrow" panose="020B0606020202030204" pitchFamily="34" charset="0"/>
              </a:rPr>
              <a:t>当</a:t>
            </a:r>
            <a:r>
              <a:rPr lang="en-US" altLang="zh-CN" b="0" dirty="0">
                <a:latin typeface="Arial Narrow" panose="020B0606020202030204" pitchFamily="34" charset="0"/>
              </a:rPr>
              <a:t>DMA</a:t>
            </a:r>
            <a:r>
              <a:rPr lang="zh-CN" altLang="en-US" b="0" dirty="0">
                <a:latin typeface="Arial Narrow" panose="020B0606020202030204" pitchFamily="34" charset="0"/>
              </a:rPr>
              <a:t>传送完成时，磁盘控制器用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中断方式</a:t>
            </a:r>
            <a:r>
              <a:rPr lang="zh-CN" altLang="en-US" b="0" dirty="0">
                <a:latin typeface="Arial Narrow" panose="020B0606020202030204" pitchFamily="34" charset="0"/>
              </a:rPr>
              <a:t>通知</a:t>
            </a:r>
            <a:r>
              <a:rPr lang="en-US" altLang="zh-CN" b="0" dirty="0">
                <a:latin typeface="Arial Narrow" panose="020B0606020202030204" pitchFamily="34" charset="0"/>
              </a:rPr>
              <a:t>CPU (</a:t>
            </a:r>
            <a:r>
              <a:rPr lang="zh-CN" altLang="en-US" b="0" dirty="0">
                <a:latin typeface="Arial Narrow" panose="020B0606020202030204" pitchFamily="34" charset="0"/>
              </a:rPr>
              <a:t>需要一个特殊引脚与</a:t>
            </a:r>
            <a:r>
              <a:rPr lang="en-US" altLang="zh-CN" b="0" dirty="0">
                <a:latin typeface="Arial Narrow" panose="020B0606020202030204" pitchFamily="34" charset="0"/>
              </a:rPr>
              <a:t>CPU</a:t>
            </a:r>
            <a:r>
              <a:rPr lang="zh-CN" altLang="en-US" b="0" dirty="0">
                <a:latin typeface="Arial Narrow" panose="020B0606020202030204" pitchFamily="34" charset="0"/>
              </a:rPr>
              <a:t>相连</a:t>
            </a:r>
            <a:r>
              <a:rPr lang="en-US" altLang="zh-CN" b="0" dirty="0">
                <a:latin typeface="Arial Narrow" panose="020B0606020202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89"/>
          <p:cNvSpPr>
            <a:spLocks noChangeArrowheads="1"/>
          </p:cNvSpPr>
          <p:nvPr/>
        </p:nvSpPr>
        <p:spPr bwMode="auto">
          <a:xfrm>
            <a:off x="990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1443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固态硬盘 </a:t>
            </a:r>
            <a:r>
              <a:rPr lang="en-US" altLang="zh-CN">
                <a:ea typeface="SimSun" panose="02010600030101010101" pitchFamily="2" charset="-122"/>
              </a:rPr>
              <a:t>(SSD)</a:t>
            </a:r>
          </a:p>
        </p:txBody>
      </p:sp>
      <p:sp>
        <p:nvSpPr>
          <p:cNvPr id="6144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6875" y="4724400"/>
            <a:ext cx="7896225" cy="1905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页大小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: 512B to 4KB, 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块大小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: 32 to 128 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页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>
                <a:ea typeface="SimSun" panose="02010600030101010101" pitchFamily="2" charset="-122"/>
              </a:rPr>
              <a:t>(3D</a:t>
            </a:r>
            <a:r>
              <a:rPr lang="zh-CN" altLang="en-US" dirty="0">
                <a:ea typeface="SimSun" panose="02010600030101010101" pitchFamily="2" charset="-122"/>
              </a:rPr>
              <a:t>闪存</a:t>
            </a:r>
            <a:r>
              <a:rPr lang="en-US" altLang="zh-CN" dirty="0">
                <a:ea typeface="SimSun" panose="02010600030101010101" pitchFamily="2" charset="-122"/>
              </a:rPr>
              <a:t>1024</a:t>
            </a:r>
            <a:r>
              <a:rPr lang="zh-CN" altLang="en-US" dirty="0">
                <a:ea typeface="SimSun" panose="02010600030101010101" pitchFamily="2" charset="-122"/>
              </a:rPr>
              <a:t>页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  <a:r>
              <a:rPr lang="zh-CN" altLang="en-US" dirty="0">
                <a:ea typeface="SimSun" panose="02010600030101010101" pitchFamily="2" charset="-122"/>
              </a:rPr>
              <a:t>。   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数据以页单位读写</a:t>
            </a:r>
            <a:r>
              <a:rPr lang="zh-CN" altLang="en-US" dirty="0">
                <a:ea typeface="SimSun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只有在某页所属块整个被擦除后，才可写该页。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在进行大约</a:t>
            </a:r>
            <a:r>
              <a:rPr lang="en-US" altLang="zh-CN" dirty="0">
                <a:ea typeface="SimSun" panose="02010600030101010101" pitchFamily="2" charset="-122"/>
              </a:rPr>
              <a:t>10,0000</a:t>
            </a:r>
            <a:r>
              <a:rPr lang="zh-CN" altLang="en-US" dirty="0">
                <a:ea typeface="SimSun" panose="02010600030101010101" pitchFamily="2" charset="-122"/>
              </a:rPr>
              <a:t>次重复写后，块会磨损坏。</a:t>
            </a:r>
          </a:p>
        </p:txBody>
      </p:sp>
      <p:sp>
        <p:nvSpPr>
          <p:cNvPr id="61445" name="AutoShape 238"/>
          <p:cNvSpPr>
            <a:spLocks noChangeArrowheads="1"/>
          </p:cNvSpPr>
          <p:nvPr/>
        </p:nvSpPr>
        <p:spPr bwMode="auto">
          <a:xfrm flipV="1">
            <a:off x="4305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</a:rPr>
              <a:t>闪存转换层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</a:rPr>
              <a:t>FTL</a:t>
            </a:r>
            <a:endParaRPr lang="zh-CN" altLang="en-US" sz="1800" dirty="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61448" name="Rectangle 235"/>
          <p:cNvSpPr>
            <a:spLocks noChangeArrowheads="1"/>
          </p:cNvSpPr>
          <p:nvPr/>
        </p:nvSpPr>
        <p:spPr bwMode="auto"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CCFFCC"/>
              </a:solidFill>
              <a:latin typeface="Arial Narrow" panose="020B0606020202030204" pitchFamily="34" charset="0"/>
            </a:endParaRPr>
          </a:p>
        </p:txBody>
      </p:sp>
      <p:sp>
        <p:nvSpPr>
          <p:cNvPr id="61449" name="Rectangle 264"/>
          <p:cNvSpPr>
            <a:spLocks noChangeArrowheads="1"/>
          </p:cNvSpPr>
          <p:nvPr/>
        </p:nvSpPr>
        <p:spPr bwMode="auto"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52513"/>
            <a:ext cx="1008063" cy="3651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Arial" panose="020B0604020202090204" pitchFamily="34" charset="0"/>
                <a:ea typeface="+mn-ea"/>
              </a:rPr>
              <a:t>I/O </a:t>
            </a:r>
            <a:r>
              <a:rPr lang="zh-CN" altLang="en-US" sz="1800" b="0" kern="0">
                <a:solidFill>
                  <a:sysClr val="windowText" lastClr="000000"/>
                </a:solidFill>
                <a:latin typeface="Arial" panose="020B0604020202090204" pitchFamily="34" charset="0"/>
                <a:ea typeface="SimSun" charset="0"/>
              </a:rPr>
              <a:t>总线</a:t>
            </a:r>
          </a:p>
        </p:txBody>
      </p:sp>
      <p:sp>
        <p:nvSpPr>
          <p:cNvPr id="61451" name="Rectangle 271"/>
          <p:cNvSpPr>
            <a:spLocks noChangeArrowheads="1"/>
          </p:cNvSpPr>
          <p:nvPr/>
        </p:nvSpPr>
        <p:spPr bwMode="auto"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solidFill>
                <a:srgbClr val="000000"/>
              </a:solidFill>
              <a:latin typeface="Arial" panose="020B0604020202090204" pitchFamily="34" charset="0"/>
            </a:endParaRPr>
          </a:p>
        </p:txBody>
      </p:sp>
      <p:sp>
        <p:nvSpPr>
          <p:cNvPr id="61452" name="Rectangle 272"/>
          <p:cNvSpPr>
            <a:spLocks noChangeArrowheads="1"/>
          </p:cNvSpPr>
          <p:nvPr/>
        </p:nvSpPr>
        <p:spPr bwMode="auto"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solidFill>
                <a:srgbClr val="000000"/>
              </a:solidFill>
              <a:latin typeface="Arial" panose="020B0604020202090204" pitchFamily="34" charset="0"/>
            </a:endParaRPr>
          </a:p>
        </p:txBody>
      </p:sp>
      <p:sp>
        <p:nvSpPr>
          <p:cNvPr id="61453" name="Rectangle 280"/>
          <p:cNvSpPr>
            <a:spLocks noChangeArrowheads="1"/>
          </p:cNvSpPr>
          <p:nvPr/>
        </p:nvSpPr>
        <p:spPr bwMode="auto">
          <a:xfrm>
            <a:off x="1154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1230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SimSun" charset="0"/>
              </a:rPr>
              <a:t>页</a:t>
            </a:r>
            <a:r>
              <a:rPr lang="en-US" sz="15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+mn-ea"/>
              </a:rPr>
              <a:t>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068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0" kern="0">
                <a:solidFill>
                  <a:sysClr val="windowText" lastClr="000000"/>
                </a:solidFill>
                <a:latin typeface="Arial" panose="020B0604020202090204" pitchFamily="34" charset="0"/>
                <a:ea typeface="SimSun" charset="0"/>
              </a:rPr>
              <a:t>页</a:t>
            </a:r>
            <a:r>
              <a:rPr lang="en-US" sz="1500" b="0" kern="0">
                <a:solidFill>
                  <a:sysClr val="windowText" lastClr="000000"/>
                </a:solidFill>
                <a:latin typeface="Arial" panose="020B0604020202090204" pitchFamily="34" charset="0"/>
                <a:ea typeface="+mn-ea"/>
              </a:rPr>
              <a:t>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63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SimSun" charset="0"/>
              </a:rPr>
              <a:t>页</a:t>
            </a:r>
            <a:r>
              <a:rPr lang="en-US" sz="14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+mn-ea"/>
              </a:rPr>
              <a:t>P-1</a:t>
            </a:r>
          </a:p>
        </p:txBody>
      </p:sp>
      <p:sp>
        <p:nvSpPr>
          <p:cNvPr id="61457" name="Text Box 279"/>
          <p:cNvSpPr txBox="1">
            <a:spLocks noChangeArrowheads="1"/>
          </p:cNvSpPr>
          <p:nvPr/>
        </p:nvSpPr>
        <p:spPr bwMode="auto">
          <a:xfrm>
            <a:off x="2906713" y="3613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0000"/>
                </a:solidFill>
                <a:latin typeface="Arial" panose="020B060402020209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1128713" y="3321050"/>
            <a:ext cx="601662" cy="3651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SimSun" charset="0"/>
              </a:rPr>
              <a:t>块 </a:t>
            </a:r>
            <a:r>
              <a:rPr lang="en-US" altLang="zh-CN" sz="18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SimSun" charset="0"/>
              </a:rPr>
              <a:t>0</a:t>
            </a:r>
          </a:p>
        </p:txBody>
      </p:sp>
      <p:sp>
        <p:nvSpPr>
          <p:cNvPr id="61459" name="Text Box 282"/>
          <p:cNvSpPr txBox="1">
            <a:spLocks noChangeArrowheads="1"/>
          </p:cNvSpPr>
          <p:nvPr/>
        </p:nvSpPr>
        <p:spPr bwMode="auto">
          <a:xfrm>
            <a:off x="431165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0000"/>
                </a:solidFill>
                <a:latin typeface="Arial" panose="020B0604020202090204" pitchFamily="34" charset="0"/>
              </a:rPr>
              <a:t>…</a:t>
            </a:r>
          </a:p>
        </p:txBody>
      </p:sp>
      <p:sp>
        <p:nvSpPr>
          <p:cNvPr id="61460" name="Rectangle 287"/>
          <p:cNvSpPr>
            <a:spLocks noChangeArrowheads="1"/>
          </p:cNvSpPr>
          <p:nvPr/>
        </p:nvSpPr>
        <p:spPr bwMode="auto">
          <a:xfrm>
            <a:off x="4876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1461" name="Rectangle 283"/>
          <p:cNvSpPr>
            <a:spLocks noChangeArrowheads="1"/>
          </p:cNvSpPr>
          <p:nvPr/>
        </p:nvSpPr>
        <p:spPr bwMode="auto">
          <a:xfrm>
            <a:off x="4953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b="0">
                <a:solidFill>
                  <a:srgbClr val="000000"/>
                </a:solidFill>
                <a:latin typeface="Arial" panose="020B0604020202090204" pitchFamily="34" charset="0"/>
              </a:rPr>
              <a:t>页</a:t>
            </a:r>
            <a:r>
              <a:rPr lang="en-US" altLang="zh-CN" sz="1500" b="0">
                <a:solidFill>
                  <a:srgbClr val="000000"/>
                </a:solidFill>
                <a:latin typeface="Arial" panose="020B0604020202090204" pitchFamily="34" charset="0"/>
              </a:rPr>
              <a:t>0</a:t>
            </a:r>
          </a:p>
        </p:txBody>
      </p:sp>
      <p:sp>
        <p:nvSpPr>
          <p:cNvPr id="61462" name="Rectangle 284"/>
          <p:cNvSpPr>
            <a:spLocks noChangeArrowheads="1"/>
          </p:cNvSpPr>
          <p:nvPr/>
        </p:nvSpPr>
        <p:spPr bwMode="auto">
          <a:xfrm>
            <a:off x="5791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b="0">
                <a:solidFill>
                  <a:srgbClr val="000000"/>
                </a:solidFill>
                <a:latin typeface="Arial" panose="020B0604020202090204" pitchFamily="34" charset="0"/>
              </a:rPr>
              <a:t>页</a:t>
            </a:r>
            <a:r>
              <a:rPr lang="en-US" altLang="zh-CN" sz="1500" b="0">
                <a:solidFill>
                  <a:srgbClr val="000000"/>
                </a:solidFill>
                <a:latin typeface="Arial" panose="020B0604020202090204" pitchFamily="34" charset="0"/>
              </a:rPr>
              <a:t>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086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SimSun" charset="0"/>
              </a:rPr>
              <a:t>页</a:t>
            </a:r>
            <a:r>
              <a:rPr lang="en-US" sz="14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+mn-ea"/>
              </a:rPr>
              <a:t>P-1</a:t>
            </a:r>
          </a:p>
        </p:txBody>
      </p:sp>
      <p:sp>
        <p:nvSpPr>
          <p:cNvPr id="61464" name="Text Box 286"/>
          <p:cNvSpPr txBox="1">
            <a:spLocks noChangeArrowheads="1"/>
          </p:cNvSpPr>
          <p:nvPr/>
        </p:nvSpPr>
        <p:spPr bwMode="auto">
          <a:xfrm>
            <a:off x="6629400" y="3613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0000"/>
                </a:solidFill>
                <a:latin typeface="Arial" panose="020B060402020209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893763" cy="3651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SimSun" charset="0"/>
              </a:rPr>
              <a:t>块</a:t>
            </a:r>
            <a:r>
              <a:rPr lang="en-US" sz="1800" b="0" kern="0" dirty="0">
                <a:solidFill>
                  <a:sysClr val="windowText" lastClr="000000"/>
                </a:solidFill>
                <a:latin typeface="Arial" panose="020B0604020202090204" pitchFamily="34" charset="0"/>
                <a:ea typeface="+mn-ea"/>
              </a:rPr>
              <a:t>  B-1</a:t>
            </a:r>
          </a:p>
        </p:txBody>
      </p:sp>
      <p:sp>
        <p:nvSpPr>
          <p:cNvPr id="61466" name="Text Box 291"/>
          <p:cNvSpPr txBox="1">
            <a:spLocks noChangeArrowheads="1"/>
          </p:cNvSpPr>
          <p:nvPr/>
        </p:nvSpPr>
        <p:spPr bwMode="auto">
          <a:xfrm>
            <a:off x="912813" y="3016250"/>
            <a:ext cx="6397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</a:rPr>
              <a:t>闪存</a:t>
            </a:r>
          </a:p>
        </p:txBody>
      </p:sp>
      <p:sp>
        <p:nvSpPr>
          <p:cNvPr id="61467" name="Rectangle 292"/>
          <p:cNvSpPr>
            <a:spLocks noChangeArrowheads="1"/>
          </p:cNvSpPr>
          <p:nvPr/>
        </p:nvSpPr>
        <p:spPr bwMode="auto">
          <a:xfrm>
            <a:off x="838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746125" y="1981200"/>
            <a:ext cx="1782763" cy="3651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0000"/>
                </a:solidFill>
                <a:latin typeface="Arial" panose="020B0604020202090204" pitchFamily="34" charset="0"/>
              </a:rPr>
              <a:t>固态硬盘</a:t>
            </a:r>
            <a:r>
              <a:rPr lang="en-US" altLang="en-US" sz="1800" b="0">
                <a:solidFill>
                  <a:srgbClr val="000000"/>
                </a:solidFill>
                <a:latin typeface="Arial" panose="020B0604020202090204" pitchFamily="34" charset="0"/>
              </a:rPr>
              <a:t>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133600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0">
                <a:solidFill>
                  <a:srgbClr val="000000"/>
                </a:solidFill>
              </a:rPr>
              <a:t>读写逻辑磁盘块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固态硬盘性能特点</a:t>
            </a:r>
          </a:p>
        </p:txBody>
      </p:sp>
      <p:sp>
        <p:nvSpPr>
          <p:cNvPr id="624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6875" y="3200400"/>
            <a:ext cx="7896225" cy="2590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顺序访问比随机访问快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典型存储器层次结构问题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随机写会较慢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擦除块需要较长时间 </a:t>
            </a:r>
            <a:r>
              <a:rPr lang="en-US" altLang="zh-CN" dirty="0">
                <a:ea typeface="SimSun" panose="02010600030101010101" pitchFamily="2" charset="-122"/>
              </a:rPr>
              <a:t>(~1 </a:t>
            </a:r>
            <a:r>
              <a:rPr lang="en-US" altLang="zh-CN" dirty="0" err="1">
                <a:ea typeface="SimSun" panose="02010600030101010101" pitchFamily="2" charset="-122"/>
              </a:rPr>
              <a:t>ms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修改一页需要块内所有页复制到新块中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早期固态硬盘读写时间差距更大</a:t>
            </a:r>
          </a:p>
        </p:txBody>
      </p:sp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357188" y="1660525"/>
            <a:ext cx="8747125" cy="1008063"/>
          </a:xfrm>
          <a:prstGeom prst="rect">
            <a:avLst/>
          </a:prstGeom>
          <a:solidFill>
            <a:srgbClr val="E2E2E2"/>
          </a:solidFill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顺序读速度</a:t>
            </a:r>
            <a:r>
              <a:rPr lang="en-US" altLang="zh-CN" sz="2000"/>
              <a:t>550 MB/s			     </a:t>
            </a:r>
            <a:r>
              <a:rPr lang="zh-CN" altLang="en-US" sz="2000"/>
              <a:t>顺序写速度</a:t>
            </a:r>
            <a:r>
              <a:rPr lang="en-US" altLang="zh-CN" sz="2000"/>
              <a:t>470 MB/s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随机读速度</a:t>
            </a:r>
            <a:r>
              <a:rPr lang="en-US" altLang="zh-CN" sz="2000"/>
              <a:t>365 MB/s	     		     </a:t>
            </a:r>
            <a:r>
              <a:rPr lang="zh-CN" altLang="en-US" sz="2000"/>
              <a:t>随机写速度</a:t>
            </a:r>
            <a:r>
              <a:rPr lang="en-US" altLang="zh-CN" sz="2000"/>
              <a:t>303 MB/s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平均读时间</a:t>
            </a:r>
            <a:r>
              <a:rPr lang="en-US" altLang="zh-CN" sz="2000"/>
              <a:t>50 us		                    </a:t>
            </a:r>
            <a:r>
              <a:rPr lang="zh-CN" altLang="en-US" sz="2000"/>
              <a:t>平均写时间</a:t>
            </a:r>
            <a:r>
              <a:rPr lang="en-US" altLang="zh-CN" sz="2000"/>
              <a:t>60 us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6200" y="6292850"/>
            <a:ext cx="295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来源</a:t>
            </a:r>
            <a:r>
              <a:rPr lang="en-US" altLang="zh-CN" sz="1800"/>
              <a:t>: Intel SSD 730 </a:t>
            </a:r>
            <a:r>
              <a:rPr lang="zh-CN" altLang="en-US" sz="1800"/>
              <a:t>产品参数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固态硬盘 </a:t>
            </a:r>
            <a:r>
              <a:rPr lang="en-US" altLang="zh-CN" dirty="0">
                <a:ea typeface="SimSun" panose="02010600030101010101" pitchFamily="2" charset="-122"/>
              </a:rPr>
              <a:t>HDD</a:t>
            </a:r>
            <a:r>
              <a:rPr lang="zh-CN" altLang="en-US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ea typeface="SimSun" panose="02010600030101010101" pitchFamily="2" charset="-122"/>
              </a:rPr>
              <a:t>vs </a:t>
            </a:r>
            <a:r>
              <a:rPr lang="zh-CN" altLang="en-US" dirty="0">
                <a:ea typeface="SimSun" panose="02010600030101010101" pitchFamily="2" charset="-122"/>
              </a:rPr>
              <a:t>机械磁盘 </a:t>
            </a:r>
            <a:r>
              <a:rPr lang="en-US" altLang="zh-CN" dirty="0">
                <a:ea typeface="SimSun" panose="02010600030101010101" pitchFamily="2" charset="-122"/>
              </a:rPr>
              <a:t>SSD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634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优势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无移动部件 </a:t>
            </a:r>
            <a:r>
              <a:rPr lang="zh-CN" altLang="en-US" dirty="0">
                <a:ea typeface="SimSun" panose="02010600030101010101" pitchFamily="2" charset="-122"/>
                <a:sym typeface="Wingdings" panose="05000000000000000000" pitchFamily="2" charset="2"/>
              </a:rPr>
              <a:t> 随机访问快</a:t>
            </a:r>
            <a:r>
              <a:rPr lang="en-US" altLang="zh-CN" dirty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dirty="0">
                <a:ea typeface="SimSun" panose="02010600030101010101" pitchFamily="2" charset="-122"/>
                <a:sym typeface="Wingdings" panose="05000000000000000000" pitchFamily="2" charset="2"/>
              </a:rPr>
              <a:t>低功耗</a:t>
            </a:r>
            <a:r>
              <a:rPr lang="en-US" altLang="zh-CN" dirty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dirty="0">
                <a:ea typeface="SimSun" panose="02010600030101010101" pitchFamily="2" charset="-122"/>
                <a:sym typeface="Wingdings" panose="05000000000000000000" pitchFamily="2" charset="2"/>
              </a:rPr>
              <a:t>更结实</a:t>
            </a:r>
          </a:p>
          <a:p>
            <a:pPr lvl="1" eaLnBrk="1" hangingPunct="1"/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劣势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会磨损 </a:t>
            </a:r>
          </a:p>
          <a:p>
            <a:pPr lvl="2" eaLnBrk="1" hangingPunct="1"/>
            <a:r>
              <a:rPr lang="zh-CN" altLang="en-US" dirty="0">
                <a:ea typeface="SimSun" panose="02010600030101010101" pitchFamily="2" charset="-122"/>
              </a:rPr>
              <a:t>在</a:t>
            </a:r>
            <a:r>
              <a:rPr lang="en-US" altLang="zh-CN" dirty="0">
                <a:ea typeface="SimSun" panose="02010600030101010101" pitchFamily="2" charset="-122"/>
              </a:rPr>
              <a:t>flash translation layer </a:t>
            </a:r>
            <a:r>
              <a:rPr lang="zh-CN" altLang="en-US" dirty="0">
                <a:ea typeface="SimSun" panose="02010600030101010101" pitchFamily="2" charset="-122"/>
              </a:rPr>
              <a:t>闪存转换层用算法减少平均磨损率</a:t>
            </a:r>
          </a:p>
          <a:p>
            <a:pPr lvl="2" eaLnBrk="1" hangingPunct="1"/>
            <a:r>
              <a:rPr lang="zh-CN" altLang="en-US" dirty="0">
                <a:ea typeface="SimSun" panose="02010600030101010101" pitchFamily="2" charset="-122"/>
              </a:rPr>
              <a:t>比如 </a:t>
            </a:r>
            <a:r>
              <a:rPr lang="en-US" altLang="zh-CN" dirty="0">
                <a:ea typeface="SimSun" panose="02010600030101010101" pitchFamily="2" charset="-122"/>
              </a:rPr>
              <a:t>Intel SSD 730 </a:t>
            </a:r>
            <a:r>
              <a:rPr lang="zh-CN" altLang="en-US" dirty="0">
                <a:ea typeface="SimSun" panose="02010600030101010101" pitchFamily="2" charset="-122"/>
              </a:rPr>
              <a:t>保证在其磨损坏前可写入 </a:t>
            </a:r>
            <a:r>
              <a:rPr lang="en-US" altLang="zh-CN" dirty="0">
                <a:ea typeface="SimSun" panose="02010600030101010101" pitchFamily="2" charset="-122"/>
              </a:rPr>
              <a:t>128 petabyte (128 x 10</a:t>
            </a:r>
            <a:r>
              <a:rPr lang="en-US" altLang="zh-CN" baseline="30000" dirty="0">
                <a:ea typeface="SimSun" panose="02010600030101010101" pitchFamily="2" charset="-122"/>
              </a:rPr>
              <a:t>15</a:t>
            </a:r>
            <a:r>
              <a:rPr lang="en-US" altLang="zh-CN" dirty="0">
                <a:ea typeface="SimSun" panose="02010600030101010101" pitchFamily="2" charset="-122"/>
              </a:rPr>
              <a:t> bytes) 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在</a:t>
            </a:r>
            <a:r>
              <a:rPr lang="en-US" altLang="zh-CN" dirty="0">
                <a:ea typeface="SimSun" panose="02010600030101010101" pitchFamily="2" charset="-122"/>
              </a:rPr>
              <a:t>2015</a:t>
            </a:r>
            <a:r>
              <a:rPr lang="zh-CN" altLang="en-US" dirty="0">
                <a:ea typeface="SimSun" panose="02010600030101010101" pitchFamily="2" charset="-122"/>
              </a:rPr>
              <a:t>年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zh-CN" altLang="en-US" dirty="0">
                <a:ea typeface="SimSun" panose="02010600030101010101" pitchFamily="2" charset="-122"/>
              </a:rPr>
              <a:t>每</a:t>
            </a:r>
            <a:r>
              <a:rPr lang="en-US" altLang="zh-CN" dirty="0">
                <a:ea typeface="SimSun" panose="02010600030101010101" pitchFamily="2" charset="-122"/>
              </a:rPr>
              <a:t>byte</a:t>
            </a:r>
            <a:r>
              <a:rPr lang="zh-CN" altLang="en-US" dirty="0">
                <a:ea typeface="SimSun" panose="02010600030101010101" pitchFamily="2" charset="-122"/>
              </a:rPr>
              <a:t>比磁盘贵</a:t>
            </a:r>
            <a:r>
              <a:rPr lang="en-US" altLang="zh-CN" dirty="0">
                <a:ea typeface="SimSun" panose="02010600030101010101" pitchFamily="2" charset="-122"/>
              </a:rPr>
              <a:t>30</a:t>
            </a:r>
            <a:r>
              <a:rPr lang="zh-CN" altLang="en-US" dirty="0">
                <a:ea typeface="SimSun" panose="02010600030101010101" pitchFamily="2" charset="-122"/>
              </a:rPr>
              <a:t>倍</a:t>
            </a:r>
          </a:p>
          <a:p>
            <a:pPr lvl="1" eaLnBrk="1" hangingPunct="1"/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应用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MP3</a:t>
            </a:r>
            <a:r>
              <a:rPr lang="zh-CN" altLang="en-US" dirty="0">
                <a:ea typeface="SimSun" panose="02010600030101010101" pitchFamily="2" charset="-122"/>
              </a:rPr>
              <a:t>播放器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zh-CN" altLang="en-US" dirty="0">
                <a:ea typeface="SimSun" panose="02010600030101010101" pitchFamily="2" charset="-122"/>
              </a:rPr>
              <a:t>智能手机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zh-CN" altLang="en-US" dirty="0">
                <a:ea typeface="SimSun" panose="02010600030101010101" pitchFamily="2" charset="-122"/>
              </a:rPr>
              <a:t>笔记本电脑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开始在台式机和服务器中应用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alt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04813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anose="020B0606020202030204" pitchFamily="34" charset="0"/>
              </a:rPr>
              <a:t>The gap </a:t>
            </a:r>
            <a:r>
              <a:rPr lang="en-US" dirty="0">
                <a:ln>
                  <a:solidFill>
                    <a:srgbClr val="DF9F98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anose="020B0606020202030204" pitchFamily="34" charset="0"/>
              </a:rPr>
              <a:t>widens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anose="020B0606020202030204" pitchFamily="34" charset="0"/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343569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517" name="TextBox 8"/>
          <p:cNvSpPr txBox="1">
            <a:spLocks noChangeArrowheads="1"/>
          </p:cNvSpPr>
          <p:nvPr/>
        </p:nvSpPr>
        <p:spPr bwMode="auto">
          <a:xfrm>
            <a:off x="5443538" y="4159250"/>
            <a:ext cx="80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DRAM</a:t>
            </a:r>
          </a:p>
        </p:txBody>
      </p:sp>
      <p:sp>
        <p:nvSpPr>
          <p:cNvPr id="64518" name="TextBox 9"/>
          <p:cNvSpPr txBox="1">
            <a:spLocks noChangeArrowheads="1"/>
          </p:cNvSpPr>
          <p:nvPr/>
        </p:nvSpPr>
        <p:spPr bwMode="auto">
          <a:xfrm>
            <a:off x="6016625" y="5189538"/>
            <a:ext cx="579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64519" name="TextBox 10"/>
          <p:cNvSpPr txBox="1">
            <a:spLocks noChangeArrowheads="1"/>
          </p:cNvSpPr>
          <p:nvPr/>
        </p:nvSpPr>
        <p:spPr bwMode="auto">
          <a:xfrm>
            <a:off x="5708650" y="2890838"/>
            <a:ext cx="549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SSD</a:t>
            </a:r>
          </a:p>
        </p:txBody>
      </p:sp>
      <p:sp>
        <p:nvSpPr>
          <p:cNvPr id="64520" name="TextBox 7"/>
          <p:cNvSpPr txBox="1">
            <a:spLocks noChangeArrowheads="1"/>
          </p:cNvSpPr>
          <p:nvPr/>
        </p:nvSpPr>
        <p:spPr bwMode="auto">
          <a:xfrm>
            <a:off x="5419725" y="2297113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Disk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665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BFBFBF"/>
                </a:solidFill>
                <a:ea typeface="SimSun" panose="02010600030101010101" pitchFamily="2" charset="-122"/>
              </a:rPr>
              <a:t>存储技术及其趋势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ea typeface="SimSun" panose="02010600030101010101" pitchFamily="2" charset="-122"/>
              </a:rPr>
              <a:t>局部性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B3B3B3"/>
                </a:solidFill>
                <a:ea typeface="SimSun" panose="02010600030101010101" pitchFamily="2" charset="-122"/>
                <a:sym typeface="+mn-ea"/>
              </a:rPr>
              <a:t>存储器层次结构中的高速缓存</a:t>
            </a:r>
            <a:endParaRPr lang="zh-CN" altLang="en-US">
              <a:solidFill>
                <a:srgbClr val="BFBFBF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用局部性原理来解决</a:t>
            </a:r>
            <a:r>
              <a:rPr lang="en-US" altLang="zh-CN">
                <a:ea typeface="SimSun" panose="02010600030101010101" pitchFamily="2" charset="-122"/>
              </a:rPr>
              <a:t>!	</a:t>
            </a:r>
          </a:p>
        </p:txBody>
      </p:sp>
      <p:sp>
        <p:nvSpPr>
          <p:cNvPr id="686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buFont typeface="Wingdings 2" panose="05020102010507070707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	</a:t>
            </a:r>
            <a:r>
              <a:rPr lang="zh-CN" altLang="en-US">
                <a:ea typeface="SimSun" panose="02010600030101010101" pitchFamily="2" charset="-122"/>
              </a:rPr>
              <a:t>解决</a:t>
            </a:r>
            <a:r>
              <a:rPr lang="en-US" altLang="zh-CN">
                <a:ea typeface="SimSun" panose="02010600030101010101" pitchFamily="2" charset="-122"/>
              </a:rPr>
              <a:t>CPU-</a:t>
            </a:r>
            <a:r>
              <a:rPr lang="zh-CN" altLang="en-US">
                <a:ea typeface="SimSun" panose="02010600030101010101" pitchFamily="2" charset="-122"/>
              </a:rPr>
              <a:t>存储速度差距问题的关键是利用程序中特有的局部性特点。</a:t>
            </a:r>
            <a:endParaRPr lang="zh-CN" altLang="en-US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177212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局部性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>
                <a:solidFill>
                  <a:srgbClr val="C00000"/>
                </a:solidFill>
                <a:ea typeface="SimSun" panose="02010600030101010101" pitchFamily="2" charset="-122"/>
              </a:rPr>
              <a:t>局部性原理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: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zh-CN" altLang="en-US" dirty="0">
                <a:ea typeface="SimSun" panose="02010600030101010101" pitchFamily="2" charset="-122"/>
              </a:rPr>
              <a:t>程序倾向于使用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最近一段时间</a:t>
            </a:r>
            <a:r>
              <a:rPr lang="zh-CN" altLang="en-US" dirty="0">
                <a:ea typeface="SimSun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距离其较近地址</a:t>
            </a:r>
            <a:r>
              <a:rPr lang="zh-CN" altLang="en-US" dirty="0">
                <a:ea typeface="SimSun" panose="02010600030101010101" pitchFamily="2" charset="-122"/>
              </a:rPr>
              <a:t>的数据和指令。</a:t>
            </a:r>
            <a:endParaRPr lang="en-GB" altLang="zh-CN" dirty="0">
              <a:ea typeface="SimSun" panose="02010600030101010101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solidFill>
                  <a:srgbClr val="C00000"/>
                </a:solidFill>
                <a:ea typeface="SimSun" panose="02010600030101010101" pitchFamily="2" charset="-122"/>
              </a:rPr>
              <a:t>时间局部性</a:t>
            </a:r>
            <a:r>
              <a:rPr lang="en-GB" altLang="zh-CN" dirty="0">
                <a:solidFill>
                  <a:srgbClr val="C00000"/>
                </a:solidFill>
                <a:ea typeface="SimSun" panose="02010600030101010101" pitchFamily="2" charset="-122"/>
              </a:rPr>
              <a:t>:  </a:t>
            </a:r>
          </a:p>
          <a:p>
            <a:pPr lvl="1"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b="1" dirty="0">
                <a:solidFill>
                  <a:srgbClr val="FF0000"/>
                </a:solidFill>
                <a:ea typeface="SimSun" panose="02010600030101010101" pitchFamily="2" charset="-122"/>
              </a:rPr>
              <a:t>最近被访问</a:t>
            </a:r>
            <a:r>
              <a:rPr lang="zh-CN" altLang="en-GB" dirty="0">
                <a:ea typeface="SimSun" panose="02010600030101010101" pitchFamily="2" charset="-122"/>
              </a:rPr>
              <a:t>的数据或指令</a:t>
            </a:r>
          </a:p>
          <a:p>
            <a:pPr lvl="1" defTabSz="0" eaLnBrk="1" hangingPunct="1">
              <a:buFont typeface="Wingdings" panose="05000000000000000000" pitchFamily="2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ea typeface="SimSun" panose="02010600030101010101" pitchFamily="2" charset="-122"/>
              </a:rPr>
              <a:t>在未来可能还会被访问</a:t>
            </a: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solidFill>
                  <a:srgbClr val="C00000"/>
                </a:solidFill>
                <a:ea typeface="SimSun" panose="02010600030101010101" pitchFamily="2" charset="-122"/>
              </a:rPr>
              <a:t>空间局部性</a:t>
            </a:r>
            <a:r>
              <a:rPr lang="en-GB" altLang="zh-CN" dirty="0">
                <a:solidFill>
                  <a:srgbClr val="C00000"/>
                </a:solidFill>
                <a:ea typeface="SimSun" panose="02010600030101010101" pitchFamily="2" charset="-122"/>
              </a:rPr>
              <a:t>:  </a:t>
            </a:r>
          </a:p>
          <a:p>
            <a:pPr lvl="1"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ea typeface="SimSun" panose="02010600030101010101" pitchFamily="2" charset="-122"/>
              </a:rPr>
              <a:t>当前访问</a:t>
            </a:r>
            <a:r>
              <a:rPr lang="zh-CN" altLang="en-GB" b="1" dirty="0">
                <a:solidFill>
                  <a:srgbClr val="FF0000"/>
                </a:solidFill>
                <a:ea typeface="SimSun" panose="02010600030101010101" pitchFamily="2" charset="-122"/>
              </a:rPr>
              <a:t>地址附近</a:t>
            </a:r>
            <a:r>
              <a:rPr lang="zh-CN" altLang="en-GB" dirty="0">
                <a:ea typeface="SimSun" panose="02010600030101010101" pitchFamily="2" charset="-122"/>
              </a:rPr>
              <a:t>的区域在不久</a:t>
            </a:r>
          </a:p>
          <a:p>
            <a:pPr lvl="1" defTabSz="0" eaLnBrk="1" hangingPunct="1">
              <a:buFont typeface="Wingdings" panose="05000000000000000000" pitchFamily="2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ea typeface="SimSun" panose="02010600030101010101" pitchFamily="2" charset="-122"/>
              </a:rPr>
              <a:t>还有可能被访问</a:t>
            </a:r>
          </a:p>
          <a:p>
            <a:pPr defTabSz="0" eaLnBrk="1" hangingPunct="1">
              <a:buFont typeface="Wingdings 2" panose="05020102010507070707" pitchFamily="2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dirty="0">
              <a:ea typeface="SimSun" panose="02010600030101010101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tailEnd type="triangle" w="med" len="med"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tailEnd type="triangle" w="med" len="med"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  <p:sp>
        <p:nvSpPr>
          <p:cNvPr id="6" name="Freeform 5"/>
          <p:cNvSpPr/>
          <p:nvPr/>
        </p:nvSpPr>
        <p:spPr bwMode="auto">
          <a:xfrm>
            <a:off x="6319838" y="2614613"/>
            <a:ext cx="627062" cy="433387"/>
          </a:xfrm>
          <a:custGeom>
            <a:avLst/>
            <a:gdLst>
              <a:gd name="T0" fmla="*/ 287245 w 627844"/>
              <a:gd name="T1" fmla="*/ 431573 h 433589"/>
              <a:gd name="T2" fmla="*/ 45579 w 627844"/>
              <a:gd name="T3" fmla="*/ 72640 h 433589"/>
              <a:gd name="T4" fmla="*/ 560711 w 627844"/>
              <a:gd name="T5" fmla="*/ 59821 h 433589"/>
              <a:gd name="T6" fmla="*/ 401719 w 627844"/>
              <a:gd name="T7" fmla="*/ 431573 h 4335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2350" y="4616450"/>
            <a:ext cx="1905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tailEnd type="triangle" w="med" len="med"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6050" y="4616450"/>
            <a:ext cx="381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tailEnd type="triangle" w="med" len="med"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70700" y="4616450"/>
            <a:ext cx="381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tailEnd type="triangle" w="med" len="med"/>
          </a:ln>
        </p:spPr>
        <p:txBody>
          <a:bodyPr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  <p:sp>
        <p:nvSpPr>
          <p:cNvPr id="11" name="Freeform 10"/>
          <p:cNvSpPr/>
          <p:nvPr/>
        </p:nvSpPr>
        <p:spPr bwMode="auto">
          <a:xfrm>
            <a:off x="6416675" y="4186238"/>
            <a:ext cx="841375" cy="360362"/>
          </a:xfrm>
          <a:custGeom>
            <a:avLst/>
            <a:gdLst>
              <a:gd name="T0" fmla="*/ 200585 w 841420"/>
              <a:gd name="T1" fmla="*/ 361301 h 359535"/>
              <a:gd name="T2" fmla="*/ 91175 w 841420"/>
              <a:gd name="T3" fmla="*/ 58203 h 359535"/>
              <a:gd name="T4" fmla="*/ 747648 w 841420"/>
              <a:gd name="T5" fmla="*/ 51614 h 359535"/>
              <a:gd name="T6" fmla="*/ 651106 w 841420"/>
              <a:gd name="T7" fmla="*/ 367891 h 3595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177212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局部性（例子）</a:t>
            </a:r>
          </a:p>
        </p:txBody>
      </p:sp>
      <p:sp>
        <p:nvSpPr>
          <p:cNvPr id="716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>
                <a:solidFill>
                  <a:srgbClr val="C00000"/>
                </a:solidFill>
                <a:ea typeface="SimSun" panose="02010600030101010101" pitchFamily="2" charset="-122"/>
              </a:rPr>
              <a:t>问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: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zh-CN" altLang="en-US" dirty="0">
                <a:ea typeface="SimSun" panose="02010600030101010101" pitchFamily="2" charset="-122"/>
              </a:rPr>
              <a:t>此程序是否有良好的局部性？</a:t>
            </a: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1684" name="Text Box 1028"/>
          <p:cNvSpPr txBox="1">
            <a:spLocks noChangeArrowheads="1"/>
          </p:cNvSpPr>
          <p:nvPr/>
        </p:nvSpPr>
        <p:spPr bwMode="auto">
          <a:xfrm>
            <a:off x="2224088" y="2552700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int </a:t>
            </a:r>
            <a:r>
              <a:rPr lang="en-US" altLang="en-US" sz="1800" dirty="0" err="1">
                <a:latin typeface="Courier New" panose="02070409020205090404" pitchFamily="49" charset="0"/>
              </a:rPr>
              <a:t>sum_array_rows</a:t>
            </a:r>
            <a:r>
              <a:rPr lang="en-US" altLang="en-US" sz="1800" dirty="0">
                <a:latin typeface="Courier New" panose="02070409020205090404" pitchFamily="49" charset="0"/>
              </a:rPr>
              <a:t>(int a[M][N])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int 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, j, 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for (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 = 0; 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 &lt; M; 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    for (j = 0; j &lt; N; </a:t>
            </a:r>
            <a:r>
              <a:rPr lang="en-US" altLang="en-US" sz="1800" dirty="0" err="1">
                <a:latin typeface="Courier New" panose="02070409020205090404" pitchFamily="49" charset="0"/>
              </a:rPr>
              <a:t>j++</a:t>
            </a:r>
            <a:r>
              <a:rPr lang="en-US" altLang="en-US" sz="1800" dirty="0">
                <a:latin typeface="Courier New" panose="0207040902020509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        sum += a[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随机访问存储器 </a:t>
            </a:r>
            <a:r>
              <a:rPr lang="en-US" altLang="zh-CN">
                <a:ea typeface="SimSun" panose="02010600030101010101" pitchFamily="2" charset="-122"/>
              </a:rPr>
              <a:t>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关键特征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RAM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zh-CN" altLang="en-US" dirty="0">
                <a:ea typeface="SimSun" panose="02010600030101010101" pitchFamily="2" charset="-122"/>
              </a:rPr>
              <a:t>封装在芯片上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pPr lvl="1" eaLnBrk="1" hangingPunct="1"/>
            <a:r>
              <a:rPr lang="zh-CN" altLang="en-US" dirty="0">
                <a:ea typeface="SimSun" panose="02010600030101010101" pitchFamily="2" charset="-122"/>
              </a:rPr>
              <a:t>基本存储单位成为一个</a:t>
            </a:r>
            <a:r>
              <a:rPr lang="zh-CN" altLang="en-US" dirty="0">
                <a:solidFill>
                  <a:srgbClr val="FF0000"/>
                </a:solidFill>
                <a:ea typeface="SimSun" panose="02010600030101010101" pitchFamily="2" charset="-122"/>
              </a:rPr>
              <a:t>单元</a:t>
            </a:r>
            <a:r>
              <a:rPr lang="zh-CN" altLang="en-US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zh-CN" altLang="en-US" dirty="0">
                <a:ea typeface="SimSun" panose="02010600030101010101" pitchFamily="2" charset="-122"/>
              </a:rPr>
              <a:t>每个单元存储</a:t>
            </a:r>
            <a:r>
              <a:rPr lang="en-US" altLang="zh-CN" dirty="0">
                <a:ea typeface="SimSun" panose="02010600030101010101" pitchFamily="2" charset="-122"/>
              </a:rPr>
              <a:t>1 </a:t>
            </a:r>
            <a:r>
              <a:rPr lang="zh-CN" altLang="en-US" dirty="0">
                <a:ea typeface="SimSun" panose="02010600030101010101" pitchFamily="2" charset="-122"/>
              </a:rPr>
              <a:t>比特</a:t>
            </a:r>
            <a:r>
              <a:rPr lang="en-US" altLang="zh-CN" dirty="0">
                <a:ea typeface="SimSun" panose="02010600030101010101" pitchFamily="2" charset="-122"/>
              </a:rPr>
              <a:t>).</a:t>
            </a:r>
          </a:p>
          <a:p>
            <a:pPr eaLnBrk="1" hangingPunct="1">
              <a:buFont typeface="Wingdings 2" panose="05020102010507070707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RAM </a:t>
            </a:r>
            <a:r>
              <a:rPr lang="zh-CN" altLang="en-US" dirty="0">
                <a:ea typeface="SimSun" panose="02010600030101010101" pitchFamily="2" charset="-122"/>
              </a:rPr>
              <a:t>的两种类型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SRAM (</a:t>
            </a:r>
            <a:r>
              <a:rPr lang="zh-CN" altLang="en-US" dirty="0">
                <a:ea typeface="SimSun" panose="02010600030101010101" pitchFamily="2" charset="-122"/>
              </a:rPr>
              <a:t>静态</a:t>
            </a:r>
            <a:r>
              <a:rPr lang="en-US" altLang="zh-CN" dirty="0">
                <a:ea typeface="SimSun" panose="02010600030101010101" pitchFamily="2" charset="-122"/>
              </a:rPr>
              <a:t>RAM—— Static RAM)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DRAM (</a:t>
            </a:r>
            <a:r>
              <a:rPr lang="zh-CN" altLang="en-US" dirty="0">
                <a:ea typeface="SimSun" panose="02010600030101010101" pitchFamily="2" charset="-122"/>
              </a:rPr>
              <a:t>动态</a:t>
            </a:r>
            <a:r>
              <a:rPr lang="en-US" altLang="zh-CN" dirty="0">
                <a:ea typeface="SimSun" panose="02010600030101010101" pitchFamily="2" charset="-122"/>
              </a:rPr>
              <a:t>RAM—— Dynamic RAM)</a:t>
            </a:r>
          </a:p>
          <a:p>
            <a:pPr lvl="2" eaLnBrk="1" hangingPunct="1"/>
            <a:r>
              <a:rPr lang="zh-CN" altLang="en-US" dirty="0">
                <a:ea typeface="SimSun" panose="02010600030101010101" pitchFamily="2" charset="-122"/>
              </a:rPr>
              <a:t>需要不断刷新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48" y="-75663"/>
            <a:ext cx="4090670" cy="4090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" y="4097557"/>
            <a:ext cx="8668385" cy="24974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6719570" y="4389120"/>
            <a:ext cx="102489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177212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局部性（例子）</a:t>
            </a:r>
          </a:p>
        </p:txBody>
      </p:sp>
      <p:sp>
        <p:nvSpPr>
          <p:cNvPr id="737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>
                <a:solidFill>
                  <a:srgbClr val="C00000"/>
                </a:solidFill>
                <a:ea typeface="SimSun" panose="02010600030101010101" pitchFamily="2" charset="-122"/>
              </a:rPr>
              <a:t>问</a:t>
            </a:r>
            <a:r>
              <a:rPr lang="en-US" altLang="zh-CN">
                <a:solidFill>
                  <a:srgbClr val="C00000"/>
                </a:solidFill>
                <a:ea typeface="SimSun" panose="02010600030101010101" pitchFamily="2" charset="-122"/>
              </a:rPr>
              <a:t>: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zh-CN" altLang="en-US">
                <a:ea typeface="SimSun" panose="02010600030101010101" pitchFamily="2" charset="-122"/>
              </a:rPr>
              <a:t>此程序是否有良好的局部性？</a:t>
            </a: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224088" y="2554288"/>
            <a:ext cx="4441825" cy="258762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409020205090404" pitchFamily="49" charset="0"/>
              </a:rPr>
              <a:t>int sum_array_cols(int a[M][N])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40902020509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409020205090404" pitchFamily="49" charset="0"/>
              </a:rPr>
              <a:t>    int i, j, 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409020205090404" pitchFamily="49" charset="0"/>
              </a:rPr>
              <a:t>    for (j = 0; j &lt; 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409020205090404" pitchFamily="49" charset="0"/>
              </a:rPr>
              <a:t>        for (i = 0; i &lt; M;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409020205090404" pitchFamily="49" charset="0"/>
              </a:rPr>
              <a:t>            sum += a[i][j];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409020205090404" pitchFamily="49" charset="0"/>
              </a:rPr>
              <a:t>    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40902020509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177212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局部性（例子）</a:t>
            </a:r>
          </a:p>
        </p:txBody>
      </p:sp>
      <p:sp>
        <p:nvSpPr>
          <p:cNvPr id="757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>
                <a:solidFill>
                  <a:srgbClr val="C00000"/>
                </a:solidFill>
                <a:ea typeface="SimSun" panose="02010600030101010101" pitchFamily="2" charset="-122"/>
              </a:rPr>
              <a:t>问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: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zh-CN" altLang="en-US" dirty="0">
                <a:ea typeface="SimSun" panose="02010600030101010101" pitchFamily="2" charset="-122"/>
              </a:rPr>
              <a:t>如何改动以下程序使其有较好的局部性？</a:t>
            </a: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5780" name="Text Box 1028"/>
          <p:cNvSpPr txBox="1">
            <a:spLocks noChangeArrowheads="1"/>
          </p:cNvSpPr>
          <p:nvPr/>
        </p:nvSpPr>
        <p:spPr bwMode="auto">
          <a:xfrm>
            <a:off x="1951038" y="2416175"/>
            <a:ext cx="500970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int sum_array_3d(int a[M][N][N])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int 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, j, k, 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for (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 = 0; 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 &lt; M; 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    for (j = 0; j &lt; N; </a:t>
            </a:r>
            <a:r>
              <a:rPr lang="en-US" altLang="en-US" sz="1800" dirty="0" err="1">
                <a:latin typeface="Courier New" panose="02070409020205090404" pitchFamily="49" charset="0"/>
              </a:rPr>
              <a:t>j++</a:t>
            </a:r>
            <a:r>
              <a:rPr lang="en-US" altLang="en-US" sz="1800" dirty="0">
                <a:latin typeface="Courier New" panose="0207040902020509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        for (k = 0; k &lt; N; k++)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                sum += a[k][</a:t>
            </a:r>
            <a:r>
              <a:rPr lang="en-US" altLang="en-US" sz="1800" dirty="0" err="1">
                <a:latin typeface="Courier New" panose="02070409020205090404" pitchFamily="49" charset="0"/>
              </a:rPr>
              <a:t>i</a:t>
            </a:r>
            <a:r>
              <a:rPr lang="en-US" altLang="en-US" sz="1800" dirty="0">
                <a:latin typeface="Courier New" panose="02070409020205090404" pitchFamily="49" charset="0"/>
              </a:rPr>
              <a:t>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		    return 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40902020509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存储器层次结构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软硬件的基础稳定特性</a:t>
            </a:r>
            <a:r>
              <a:rPr lang="en-US" altLang="zh-CN">
                <a:ea typeface="SimSun" panose="02010600030101010101" pitchFamily="2" charset="-122"/>
              </a:rPr>
              <a:t>:</a:t>
            </a:r>
          </a:p>
          <a:p>
            <a:pPr lvl="1" eaLnBrk="1" hangingPunct="1"/>
            <a:r>
              <a:rPr lang="zh-CN" altLang="en-US">
                <a:ea typeface="SimSun" panose="02010600030101010101" pitchFamily="2" charset="-122"/>
              </a:rPr>
              <a:t>高速存储器技术费用高，容量小，且耗电量大，易发热</a:t>
            </a:r>
            <a:r>
              <a:rPr lang="en-US" altLang="zh-CN">
                <a:ea typeface="SimSun" panose="02010600030101010101" pitchFamily="2" charset="-122"/>
              </a:rPr>
              <a:t>. 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CPU</a:t>
            </a:r>
            <a:r>
              <a:rPr lang="zh-CN" altLang="en-US">
                <a:ea typeface="SimSun" panose="02010600030101010101" pitchFamily="2" charset="-122"/>
              </a:rPr>
              <a:t>与主存的速度差别越来越大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pPr lvl="1" eaLnBrk="1" hangingPunct="1"/>
            <a:r>
              <a:rPr lang="zh-CN" altLang="en-US">
                <a:ea typeface="SimSun" panose="02010600030101010101" pitchFamily="2" charset="-122"/>
              </a:rPr>
              <a:t>设计良好的程序有更好的局部性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pPr lvl="1" eaLnBrk="1" hangingPunct="1"/>
            <a:endParaRPr lang="en-US" altLang="zh-CN"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这些基础特性相互补充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pPr eaLnBrk="1" hangingPunct="1"/>
            <a:endParaRPr lang="en-US" altLang="zh-CN"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以上特性给出一条组织主存和存储系统的途径，称作</a:t>
            </a:r>
            <a:r>
              <a:rPr lang="zh-CN" altLang="en-US">
                <a:solidFill>
                  <a:srgbClr val="FF0000"/>
                </a:solidFill>
                <a:ea typeface="SimSun" panose="02010600030101010101" pitchFamily="2" charset="-122"/>
              </a:rPr>
              <a:t>存储器层次结构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BFBFBF"/>
                </a:solidFill>
                <a:ea typeface="SimSun" panose="02010600030101010101" pitchFamily="2" charset="-122"/>
              </a:rPr>
              <a:t>存储技术及其趋势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BFBFBF"/>
                </a:solidFill>
                <a:ea typeface="SimSun" panose="02010600030101010101" pitchFamily="2" charset="-122"/>
              </a:rPr>
              <a:t>局部性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ea typeface="SimSun" panose="02010600030101010101" pitchFamily="2" charset="-122"/>
              </a:rPr>
              <a:t>存储器层次结构中的高速缓存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0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altLang="en-US"/>
              <a:t>SRAM vs DRAM Summary</a:t>
            </a:r>
          </a:p>
        </p:txBody>
      </p:sp>
      <p:sp>
        <p:nvSpPr>
          <p:cNvPr id="13315" name="Text Box 1028"/>
          <p:cNvSpPr txBox="1">
            <a:spLocks noChangeArrowheads="1"/>
          </p:cNvSpPr>
          <p:nvPr/>
        </p:nvSpPr>
        <p:spPr bwMode="auto">
          <a:xfrm>
            <a:off x="381000" y="2362200"/>
            <a:ext cx="8610600" cy="2246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Arial Narrow" panose="020B0606020202030204" pitchFamily="34" charset="0"/>
              </a:rPr>
              <a:t>	</a:t>
            </a:r>
            <a:r>
              <a:rPr lang="en-US" altLang="en-US" sz="2000" dirty="0">
                <a:latin typeface="Arial Narrow" panose="020B0606020202030204" pitchFamily="34" charset="0"/>
              </a:rPr>
              <a:t>Trans.	Access	Needs	Needs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	per bit	 time	refresh?	EDC?	Cost	Applications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Arial Narrow" panose="020B0606020202030204" pitchFamily="34" charset="0"/>
              </a:rPr>
              <a:t>SRAM	4 or 6	1X	No	Maybe	100x	Cache memories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Arial Narrow" panose="020B0606020202030204" pitchFamily="34" charset="0"/>
              </a:rPr>
              <a:t>DRAM	1	10X	Yes	Yes	1X	Main memories,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Arial Narrow" panose="020B0606020202030204" pitchFamily="34" charset="0"/>
              </a:rPr>
              <a:t>						frame buffers</a:t>
            </a:r>
          </a:p>
        </p:txBody>
      </p:sp>
      <p:sp>
        <p:nvSpPr>
          <p:cNvPr id="13316" name="Line 1029"/>
          <p:cNvSpPr>
            <a:spLocks noChangeShapeType="1"/>
          </p:cNvSpPr>
          <p:nvPr/>
        </p:nvSpPr>
        <p:spPr bwMode="auto">
          <a:xfrm>
            <a:off x="381000" y="3124200"/>
            <a:ext cx="861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F0519B-C00B-8787-24FE-3988FB53398C}"/>
              </a:ext>
            </a:extLst>
          </p:cNvPr>
          <p:cNvSpPr txBox="1"/>
          <p:nvPr/>
        </p:nvSpPr>
        <p:spPr>
          <a:xfrm>
            <a:off x="546652" y="1992868"/>
            <a:ext cx="22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Calibri" pitchFamily="34" charset="0"/>
              </a:rPr>
              <a:t>单位面积放晶体管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增强版 </a:t>
            </a:r>
            <a:r>
              <a:rPr lang="en-US" altLang="zh-CN">
                <a:ea typeface="SimSun" panose="02010600030101010101" pitchFamily="2" charset="-122"/>
              </a:rPr>
              <a:t>DRAMs</a:t>
            </a:r>
          </a:p>
        </p:txBody>
      </p:sp>
      <p:sp>
        <p:nvSpPr>
          <p:cNvPr id="1536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94725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自</a:t>
            </a:r>
            <a:r>
              <a:rPr lang="en-US" altLang="zh-CN" dirty="0">
                <a:ea typeface="SimSun" panose="02010600030101010101" pitchFamily="2" charset="-122"/>
              </a:rPr>
              <a:t>1966</a:t>
            </a:r>
            <a:r>
              <a:rPr lang="zh-CN" altLang="en-US" dirty="0">
                <a:ea typeface="SimSun" panose="02010600030101010101" pitchFamily="2" charset="-122"/>
              </a:rPr>
              <a:t>年</a:t>
            </a:r>
            <a:r>
              <a:rPr lang="en-US" altLang="zh-CN" dirty="0">
                <a:ea typeface="SimSun" panose="02010600030101010101" pitchFamily="2" charset="-122"/>
                <a:sym typeface="+mn-ea"/>
              </a:rPr>
              <a:t>DRAM</a:t>
            </a:r>
            <a:r>
              <a:rPr lang="zh-CN" altLang="en-US" dirty="0">
                <a:ea typeface="SimSun" panose="02010600030101010101" pitchFamily="2" charset="-122"/>
                <a:sym typeface="+mn-ea"/>
              </a:rPr>
              <a:t>发明以来，其基本单元从未改变。</a:t>
            </a:r>
            <a:endParaRPr lang="zh-CN" altLang="en-US" dirty="0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Intel</a:t>
            </a:r>
            <a:r>
              <a:rPr lang="zh-CN" altLang="en-US" dirty="0">
                <a:ea typeface="SimSun" panose="02010600030101010101" pitchFamily="2" charset="-122"/>
              </a:rPr>
              <a:t>公司于</a:t>
            </a:r>
            <a:r>
              <a:rPr lang="en-US" altLang="zh-CN" dirty="0">
                <a:ea typeface="SimSun" panose="02010600030101010101" pitchFamily="2" charset="-122"/>
              </a:rPr>
              <a:t>1970</a:t>
            </a:r>
            <a:r>
              <a:rPr lang="zh-CN" altLang="en-US" dirty="0">
                <a:ea typeface="SimSun" panose="02010600030101010101" pitchFamily="2" charset="-122"/>
              </a:rPr>
              <a:t>将其推向市场。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DRAM</a:t>
            </a:r>
            <a:r>
              <a:rPr lang="zh-CN" altLang="en-US" dirty="0">
                <a:ea typeface="SimSun" panose="02010600030101010101" pitchFamily="2" charset="-122"/>
              </a:rPr>
              <a:t>集成了更好的逻辑接口和更快的</a:t>
            </a:r>
            <a:r>
              <a:rPr lang="en-US" altLang="zh-CN" dirty="0">
                <a:ea typeface="SimSun" panose="02010600030101010101" pitchFamily="2" charset="-122"/>
              </a:rPr>
              <a:t>I/O</a:t>
            </a:r>
            <a:r>
              <a:rPr lang="zh-CN" altLang="en-US" dirty="0">
                <a:ea typeface="SimSun" panose="02010600030101010101" pitchFamily="2" charset="-122"/>
              </a:rPr>
              <a:t>传输接口 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同步</a:t>
            </a:r>
            <a:r>
              <a:rPr lang="en-US" altLang="zh-CN" dirty="0">
                <a:ea typeface="SimSun" panose="02010600030101010101" pitchFamily="2" charset="-122"/>
              </a:rPr>
              <a:t>DRAM (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SDRAM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采用常见的时钟信号代替异步控制信号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允许复用行地址 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zh-CN" altLang="en-US" dirty="0">
                <a:ea typeface="SimSun" panose="02010600030101010101" pitchFamily="2" charset="-122"/>
              </a:rPr>
              <a:t>比如： </a:t>
            </a:r>
            <a:r>
              <a:rPr lang="en-US" altLang="zh-CN" dirty="0">
                <a:ea typeface="SimSun" panose="02010600030101010101" pitchFamily="2" charset="-122"/>
              </a:rPr>
              <a:t>RAS, CAS, CAS, CAS)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双倍数据速率同步</a:t>
            </a:r>
            <a:r>
              <a:rPr lang="en-US" altLang="zh-CN" dirty="0">
                <a:ea typeface="SimSun" panose="02010600030101010101" pitchFamily="2" charset="-122"/>
              </a:rPr>
              <a:t>DRAM (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DDR SDRAM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每个周期每个引脚使用两个时钟沿传送两比特的控制信号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通过使用提高有效带宽的预取缓冲区的大小来划分</a:t>
            </a:r>
            <a:r>
              <a:rPr lang="en-US" altLang="zh-CN" dirty="0">
                <a:ea typeface="SimSun" panose="02010600030101010101" pitchFamily="2" charset="-122"/>
              </a:rPr>
              <a:t>DDR SDRAM</a:t>
            </a:r>
            <a:r>
              <a:rPr lang="zh-CN" altLang="en-US" dirty="0">
                <a:ea typeface="SimSun" panose="02010600030101010101" pitchFamily="2" charset="-122"/>
              </a:rPr>
              <a:t>类型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DDR</a:t>
            </a:r>
            <a:r>
              <a:rPr lang="en-US" altLang="zh-CN" dirty="0">
                <a:ea typeface="SimSun" panose="02010600030101010101" pitchFamily="2" charset="-122"/>
              </a:rPr>
              <a:t> (2 bits),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DDR2</a:t>
            </a:r>
            <a:r>
              <a:rPr lang="en-US" altLang="zh-CN" dirty="0">
                <a:ea typeface="SimSun" panose="02010600030101010101" pitchFamily="2" charset="-122"/>
              </a:rPr>
              <a:t> (4 bits),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DDR3</a:t>
            </a:r>
            <a:r>
              <a:rPr lang="en-US" altLang="zh-CN" dirty="0">
                <a:ea typeface="SimSun" panose="02010600030101010101" pitchFamily="2" charset="-122"/>
              </a:rPr>
              <a:t> (8 bits),DDR4(16 bits)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截止到</a:t>
            </a:r>
            <a:r>
              <a:rPr lang="en-US" altLang="zh-CN" dirty="0">
                <a:ea typeface="SimSun" panose="02010600030101010101" pitchFamily="2" charset="-122"/>
              </a:rPr>
              <a:t>2010, </a:t>
            </a:r>
            <a:r>
              <a:rPr lang="zh-CN" altLang="en-US" dirty="0">
                <a:ea typeface="SimSun" panose="02010600030101010101" pitchFamily="2" charset="-122"/>
              </a:rPr>
              <a:t>多数服务器和桌面系统均支持该标准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Intel Core i7 </a:t>
            </a:r>
            <a:r>
              <a:rPr lang="zh-CN" altLang="en-US" dirty="0">
                <a:ea typeface="SimSun" panose="02010600030101010101" pitchFamily="2" charset="-122"/>
              </a:rPr>
              <a:t>仅支持</a:t>
            </a:r>
            <a:r>
              <a:rPr lang="en-US" altLang="zh-CN" dirty="0">
                <a:ea typeface="SimSun" panose="02010600030101010101" pitchFamily="2" charset="-122"/>
              </a:rPr>
              <a:t>DDR3 SDRAM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dirty="0">
              <a:ea typeface="SimSun" panose="02010600030101010101" pitchFamily="2" charset="-122"/>
            </a:endParaRPr>
          </a:p>
          <a:p>
            <a:pPr lvl="3" eaLnBrk="1" hangingPunct="1">
              <a:lnSpc>
                <a:spcPct val="90000"/>
              </a:lnSpc>
            </a:pPr>
            <a:endParaRPr lang="en-US" altLang="zh-CN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非易失性存储器 </a:t>
            </a:r>
            <a:r>
              <a:rPr lang="en-US" altLang="zh-CN">
                <a:ea typeface="SimSun" panose="02010600030101010101" pitchFamily="2" charset="-122"/>
              </a:rPr>
              <a:t>(NVM)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741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DRAM </a:t>
            </a:r>
            <a:r>
              <a:rPr lang="zh-CN" altLang="en-US" dirty="0">
                <a:ea typeface="SimSun" panose="02010600030101010101" pitchFamily="2" charset="-122"/>
              </a:rPr>
              <a:t>和</a:t>
            </a:r>
            <a:r>
              <a:rPr lang="en-US" altLang="zh-CN" dirty="0">
                <a:ea typeface="SimSun" panose="02010600030101010101" pitchFamily="2" charset="-122"/>
              </a:rPr>
              <a:t>SRAM</a:t>
            </a:r>
            <a:r>
              <a:rPr lang="zh-CN" altLang="en-US" dirty="0">
                <a:ea typeface="SimSun" panose="02010600030101010101" pitchFamily="2" charset="-122"/>
              </a:rPr>
              <a:t>为易失性存储器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断电数据丢失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非易失性存储器断电后，仍然保存数据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只读存储器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ROM</a:t>
            </a:r>
            <a:r>
              <a:rPr lang="en-US" altLang="zh-CN" dirty="0">
                <a:ea typeface="SimSun" panose="02010600030101010101" pitchFamily="2" charset="-122"/>
              </a:rPr>
              <a:t>): </a:t>
            </a:r>
            <a:r>
              <a:rPr lang="zh-CN" altLang="en-US" dirty="0">
                <a:ea typeface="SimSun" panose="02010600030101010101" pitchFamily="2" charset="-122"/>
              </a:rPr>
              <a:t>生产时写入程序，只能写一次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Programmable ROM (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PROM</a:t>
            </a:r>
            <a:r>
              <a:rPr lang="en-US" altLang="zh-CN" dirty="0">
                <a:ea typeface="SimSun" panose="02010600030101010101" pitchFamily="2" charset="-122"/>
              </a:rPr>
              <a:t>): </a:t>
            </a:r>
            <a:r>
              <a:rPr lang="zh-CN" altLang="en-US" dirty="0">
                <a:ea typeface="SimSun" panose="02010600030101010101" pitchFamily="2" charset="-122"/>
              </a:rPr>
              <a:t>可以重新一次编程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ea typeface="SimSun" panose="02010600030101010101" pitchFamily="2" charset="-122"/>
              </a:rPr>
              <a:t>Eraseable</a:t>
            </a:r>
            <a:r>
              <a:rPr lang="en-US" altLang="zh-CN" dirty="0">
                <a:ea typeface="SimSun" panose="02010600030101010101" pitchFamily="2" charset="-122"/>
              </a:rPr>
              <a:t> PROM (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EPROM</a:t>
            </a:r>
            <a:r>
              <a:rPr lang="en-US" altLang="zh-CN" dirty="0">
                <a:ea typeface="SimSun" panose="02010600030101010101" pitchFamily="2" charset="-122"/>
              </a:rPr>
              <a:t>): </a:t>
            </a:r>
            <a:r>
              <a:rPr lang="zh-CN" altLang="en-US" dirty="0">
                <a:ea typeface="SimSun" panose="02010600030101010101" pitchFamily="2" charset="-122"/>
              </a:rPr>
              <a:t>可用紫外线或</a:t>
            </a:r>
            <a:r>
              <a:rPr lang="en-US" altLang="zh-CN" dirty="0">
                <a:ea typeface="SimSun" panose="02010600030101010101" pitchFamily="2" charset="-122"/>
              </a:rPr>
              <a:t>X</a:t>
            </a:r>
            <a:r>
              <a:rPr lang="zh-CN" altLang="en-US" dirty="0">
                <a:ea typeface="SimSun" panose="02010600030101010101" pitchFamily="2" charset="-122"/>
              </a:rPr>
              <a:t>光整块擦除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Electrically </a:t>
            </a:r>
            <a:r>
              <a:rPr lang="en-US" altLang="zh-CN" dirty="0" err="1">
                <a:ea typeface="SimSun" panose="02010600030101010101" pitchFamily="2" charset="-122"/>
              </a:rPr>
              <a:t>eraseable</a:t>
            </a:r>
            <a:r>
              <a:rPr lang="en-US" altLang="zh-CN" dirty="0">
                <a:ea typeface="SimSun" panose="02010600030101010101" pitchFamily="2" charset="-122"/>
              </a:rPr>
              <a:t> PROM (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EEPROM</a:t>
            </a:r>
            <a:r>
              <a:rPr lang="en-US" altLang="zh-CN" dirty="0">
                <a:ea typeface="SimSun" panose="02010600030101010101" pitchFamily="2" charset="-122"/>
              </a:rPr>
              <a:t>): </a:t>
            </a:r>
            <a:r>
              <a:rPr lang="zh-CN" altLang="en-US" dirty="0">
                <a:ea typeface="SimSun" panose="02010600030101010101" pitchFamily="2" charset="-122"/>
              </a:rPr>
              <a:t>可用电子整块擦除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Flash memory: EEPROMs. </a:t>
            </a:r>
            <a:r>
              <a:rPr lang="zh-CN" altLang="en-US" dirty="0">
                <a:ea typeface="SimSun" panose="02010600030101010101" pitchFamily="2" charset="-122"/>
              </a:rPr>
              <a:t>以块为单位进行擦除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10,0000</a:t>
            </a:r>
            <a:r>
              <a:rPr lang="zh-CN" altLang="en-US" dirty="0">
                <a:ea typeface="SimSun" panose="02010600030101010101" pitchFamily="2" charset="-122"/>
              </a:rPr>
              <a:t>次擦除后即磨损坏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非易失性存储器的应用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存储固件程序的</a:t>
            </a:r>
            <a:r>
              <a:rPr lang="en-US" altLang="zh-CN" dirty="0">
                <a:ea typeface="SimSun" panose="02010600030101010101" pitchFamily="2" charset="-122"/>
              </a:rPr>
              <a:t>ROM(BIOS, </a:t>
            </a:r>
            <a:r>
              <a:rPr lang="zh-CN" altLang="en-US" dirty="0">
                <a:ea typeface="SimSun" panose="02010600030101010101" pitchFamily="2" charset="-122"/>
              </a:rPr>
              <a:t>磁盘控制器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zh-CN" altLang="en-US" dirty="0">
                <a:ea typeface="SimSun" panose="02010600030101010101" pitchFamily="2" charset="-122"/>
              </a:rPr>
              <a:t>网卡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zh-CN" altLang="en-US" dirty="0">
                <a:ea typeface="SimSun" panose="02010600030101010101" pitchFamily="2" charset="-122"/>
              </a:rPr>
              <a:t>图形加速器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zh-CN" altLang="en-US" dirty="0">
                <a:ea typeface="SimSun" panose="02010600030101010101" pitchFamily="2" charset="-122"/>
              </a:rPr>
              <a:t>安全子系统</a:t>
            </a:r>
            <a:r>
              <a:rPr lang="en-US" altLang="zh-CN" dirty="0">
                <a:ea typeface="SimSun" panose="02010600030101010101" pitchFamily="2" charset="-122"/>
              </a:rPr>
              <a:t>,…)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固态硬盘 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zh-CN" altLang="en-US" dirty="0">
                <a:ea typeface="SimSun" panose="02010600030101010101" pitchFamily="2" charset="-122"/>
              </a:rPr>
              <a:t>闪存盘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zh-CN" altLang="en-US" dirty="0">
                <a:ea typeface="SimSun" panose="02010600030101010101" pitchFamily="2" charset="-122"/>
              </a:rPr>
              <a:t>智能手机</a:t>
            </a:r>
            <a:r>
              <a:rPr lang="en-US" altLang="zh-CN" dirty="0">
                <a:ea typeface="SimSun" panose="02010600030101010101" pitchFamily="2" charset="-122"/>
              </a:rPr>
              <a:t>, mp3 </a:t>
            </a:r>
            <a:r>
              <a:rPr lang="zh-CN" altLang="en-US" dirty="0">
                <a:ea typeface="SimSun" panose="02010600030101010101" pitchFamily="2" charset="-122"/>
              </a:rPr>
              <a:t>播放器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zh-CN" altLang="en-US" dirty="0">
                <a:ea typeface="SimSun" panose="02010600030101010101" pitchFamily="2" charset="-122"/>
              </a:rPr>
              <a:t>平板电脑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zh-CN" altLang="en-US" dirty="0">
                <a:ea typeface="SimSun" panose="02010600030101010101" pitchFamily="2" charset="-122"/>
              </a:rPr>
              <a:t>笔记本电脑</a:t>
            </a:r>
            <a:r>
              <a:rPr lang="en-US" altLang="zh-CN" dirty="0">
                <a:ea typeface="SimSun" panose="02010600030101010101" pitchFamily="2" charset="-122"/>
              </a:rPr>
              <a:t>,…)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SimSun" panose="02010600030101010101" pitchFamily="2" charset="-122"/>
              </a:rPr>
              <a:t>磁盘高速缓冲存储器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786812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SimSun" panose="02010600030101010101" pitchFamily="2" charset="-122"/>
              </a:rPr>
              <a:t>典型的连接</a:t>
            </a:r>
            <a:r>
              <a:rPr lang="en-US" altLang="zh-CN">
                <a:ea typeface="SimSun" panose="02010600030101010101" pitchFamily="2" charset="-122"/>
              </a:rPr>
              <a:t>CPU</a:t>
            </a:r>
            <a:r>
              <a:rPr lang="zh-CN" altLang="en-US">
                <a:ea typeface="SimSun" panose="02010600030101010101" pitchFamily="2" charset="-122"/>
              </a:rPr>
              <a:t>和主存的总线结构</a:t>
            </a:r>
          </a:p>
        </p:txBody>
      </p:sp>
      <p:sp>
        <p:nvSpPr>
          <p:cNvPr id="1945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504950"/>
            <a:ext cx="7896225" cy="4972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一条总线是由多条并排的电线组成的一束线，其传输地址、数据和控制信号</a:t>
            </a:r>
          </a:p>
          <a:p>
            <a:pPr eaLnBrk="1" hangingPunct="1"/>
            <a:r>
              <a:rPr lang="zh-CN" altLang="en-US" dirty="0">
                <a:ea typeface="SimSun" panose="02010600030101010101" pitchFamily="2" charset="-122"/>
              </a:rPr>
              <a:t>多个设备共享多条总线</a:t>
            </a:r>
          </a:p>
        </p:txBody>
      </p:sp>
      <p:sp>
        <p:nvSpPr>
          <p:cNvPr id="19460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主存</a:t>
            </a:r>
          </a:p>
        </p:txBody>
      </p:sp>
      <p:sp>
        <p:nvSpPr>
          <p:cNvPr id="19461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62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I/O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桥接口</a:t>
            </a:r>
          </a:p>
        </p:txBody>
      </p:sp>
      <p:sp>
        <p:nvSpPr>
          <p:cNvPr id="19463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64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总线接口</a:t>
            </a:r>
          </a:p>
        </p:txBody>
      </p:sp>
      <p:sp>
        <p:nvSpPr>
          <p:cNvPr id="19465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66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67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68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69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70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71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72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算术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逻辑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单元</a:t>
            </a:r>
          </a:p>
        </p:txBody>
      </p:sp>
      <p:sp>
        <p:nvSpPr>
          <p:cNvPr id="19473" name="Text Box 18"/>
          <p:cNvSpPr txBox="1">
            <a:spLocks noChangeAspect="1" noChangeArrowheads="1"/>
          </p:cNvSpPr>
          <p:nvPr/>
        </p:nvSpPr>
        <p:spPr bwMode="auto">
          <a:xfrm>
            <a:off x="1841500" y="3673475"/>
            <a:ext cx="11985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寄存器文件</a:t>
            </a:r>
          </a:p>
        </p:txBody>
      </p:sp>
      <p:sp>
        <p:nvSpPr>
          <p:cNvPr id="19474" name="AutoShape 19"/>
          <p:cNvSpPr>
            <a:spLocks noChangeAspect="1" noChangeArrowheads="1"/>
          </p:cNvSpPr>
          <p:nvPr/>
        </p:nvSpPr>
        <p:spPr bwMode="auto"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75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9476" name="Text Box 21"/>
          <p:cNvSpPr txBox="1">
            <a:spLocks noChangeAspect="1" noChangeArrowheads="1"/>
          </p:cNvSpPr>
          <p:nvPr/>
        </p:nvSpPr>
        <p:spPr bwMode="auto">
          <a:xfrm>
            <a:off x="744538" y="32512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 Narrow" panose="020B0606020202030204" pitchFamily="34" charset="0"/>
              </a:rPr>
              <a:t>CPU </a:t>
            </a:r>
            <a:r>
              <a:rPr lang="zh-CN" altLang="en-US" sz="1600">
                <a:latin typeface="Arial Narrow" panose="020B0606020202030204" pitchFamily="34" charset="0"/>
              </a:rPr>
              <a:t>芯片</a:t>
            </a:r>
          </a:p>
        </p:txBody>
      </p:sp>
      <p:sp>
        <p:nvSpPr>
          <p:cNvPr id="19477" name="Text Box 22"/>
          <p:cNvSpPr txBox="1">
            <a:spLocks noChangeAspect="1" noChangeArrowheads="1"/>
          </p:cNvSpPr>
          <p:nvPr/>
        </p:nvSpPr>
        <p:spPr bwMode="auto">
          <a:xfrm>
            <a:off x="4348163" y="4748213"/>
            <a:ext cx="9953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系统总线</a:t>
            </a:r>
          </a:p>
        </p:txBody>
      </p:sp>
      <p:sp>
        <p:nvSpPr>
          <p:cNvPr id="19478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4"/>
          <p:cNvSpPr txBox="1">
            <a:spLocks noChangeAspect="1" noChangeArrowheads="1"/>
          </p:cNvSpPr>
          <p:nvPr/>
        </p:nvSpPr>
        <p:spPr bwMode="auto">
          <a:xfrm>
            <a:off x="6019800" y="4746625"/>
            <a:ext cx="1011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2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Arial Narrow" panose="020B0606020202030204" pitchFamily="34" charset="0"/>
              </a:rPr>
              <a:t>内存总线</a:t>
            </a:r>
          </a:p>
        </p:txBody>
      </p:sp>
      <p:sp>
        <p:nvSpPr>
          <p:cNvPr id="19480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磁盘</a:t>
            </a:r>
            <a:endParaRPr lang="en-US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73" y="444500"/>
            <a:ext cx="4138654" cy="4138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583154"/>
            <a:ext cx="7772400" cy="155448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1932167" y="4882101"/>
            <a:ext cx="675861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Straight Connector 1"/>
          <p:cNvCxnSpPr/>
          <p:nvPr/>
        </p:nvCxnSpPr>
        <p:spPr bwMode="auto">
          <a:xfrm>
            <a:off x="2670175" y="4881880"/>
            <a:ext cx="36322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Connector 2"/>
          <p:cNvCxnSpPr/>
          <p:nvPr/>
        </p:nvCxnSpPr>
        <p:spPr bwMode="auto">
          <a:xfrm>
            <a:off x="3145155" y="4881880"/>
            <a:ext cx="4572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Straight Connector 3"/>
          <p:cNvCxnSpPr/>
          <p:nvPr/>
        </p:nvCxnSpPr>
        <p:spPr bwMode="auto">
          <a:xfrm>
            <a:off x="3696335" y="4881880"/>
            <a:ext cx="4572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Connector 6"/>
          <p:cNvCxnSpPr/>
          <p:nvPr/>
        </p:nvCxnSpPr>
        <p:spPr bwMode="auto">
          <a:xfrm>
            <a:off x="4256405" y="4881880"/>
            <a:ext cx="138303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traight Connector 7"/>
          <p:cNvCxnSpPr/>
          <p:nvPr/>
        </p:nvCxnSpPr>
        <p:spPr bwMode="auto">
          <a:xfrm>
            <a:off x="1744345" y="5814695"/>
            <a:ext cx="54229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anose="02020503050405090304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anose="0202050305040509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anose="02020503050405090304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anose="0202050305040509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650</TotalTime>
  <Words>3167</Words>
  <Application>Microsoft Office PowerPoint</Application>
  <PresentationFormat>全屏显示(4:3)</PresentationFormat>
  <Paragraphs>542</Paragraphs>
  <Slides>43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StarSymbol</vt:lpstr>
      <vt:lpstr>SimSun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Default Design</vt:lpstr>
      <vt:lpstr>存储器层次结构 Memory Hierarchy  </vt:lpstr>
      <vt:lpstr>PowerPoint 演示文稿</vt:lpstr>
      <vt:lpstr>存储器 层次结构举例</vt:lpstr>
      <vt:lpstr>随机访问存储器 (RAM)</vt:lpstr>
      <vt:lpstr>SRAM vs DRAM Summary</vt:lpstr>
      <vt:lpstr>增强版 DRAMs</vt:lpstr>
      <vt:lpstr>非易失性存储器 (NVM)</vt:lpstr>
      <vt:lpstr>典型的连接CPU和主存的总线结构</vt:lpstr>
      <vt:lpstr>磁盘</vt:lpstr>
      <vt:lpstr>磁盘</vt:lpstr>
      <vt:lpstr>磁盘</vt:lpstr>
      <vt:lpstr>磁盘驱动器里有什么?</vt:lpstr>
      <vt:lpstr>磁盘结构</vt:lpstr>
      <vt:lpstr>磁盘结构 (多个盘片)</vt:lpstr>
      <vt:lpstr>磁盘</vt:lpstr>
      <vt:lpstr>磁盘</vt:lpstr>
      <vt:lpstr>磁盘容量</vt:lpstr>
      <vt:lpstr> 计算磁盘容量</vt:lpstr>
      <vt:lpstr>磁盘操作 (单盘片视图)</vt:lpstr>
      <vt:lpstr>磁盘操作（多盘片视图）</vt:lpstr>
      <vt:lpstr>磁盘结构——单盘片俯视图</vt:lpstr>
      <vt:lpstr>磁盘访问——服务时间的组成</vt:lpstr>
      <vt:lpstr>旋转延迟时间</vt:lpstr>
      <vt:lpstr>寻道时间</vt:lpstr>
      <vt:lpstr>磁盘访问时间</vt:lpstr>
      <vt:lpstr>磁盘访问时间示例</vt:lpstr>
      <vt:lpstr>逻辑磁盘块</vt:lpstr>
      <vt:lpstr>I/O 总线</vt:lpstr>
      <vt:lpstr>读取一个磁盘扇区 (1)</vt:lpstr>
      <vt:lpstr>读取一个磁盘扇区 (2)</vt:lpstr>
      <vt:lpstr>读取一个磁盘扇区 (3)</vt:lpstr>
      <vt:lpstr>固态硬盘 (SSD)</vt:lpstr>
      <vt:lpstr>固态硬盘性能特点</vt:lpstr>
      <vt:lpstr>固态硬盘 HDD vs 机械磁盘 SSD</vt:lpstr>
      <vt:lpstr>The CPU-Memory Gap</vt:lpstr>
      <vt:lpstr>PowerPoint 演示文稿</vt:lpstr>
      <vt:lpstr>用局部性原理来解决! </vt:lpstr>
      <vt:lpstr>局部性</vt:lpstr>
      <vt:lpstr>局部性（例子）</vt:lpstr>
      <vt:lpstr>局部性（例子）</vt:lpstr>
      <vt:lpstr>局部性（例子）</vt:lpstr>
      <vt:lpstr>存储器层次结构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存储器层次结构</dc:title>
  <dc:creator>Markus Pueschel</dc:creator>
  <cp:lastModifiedBy>Wenjun Lee</cp:lastModifiedBy>
  <cp:revision>628</cp:revision>
  <cp:lastPrinted>2023-04-19T13:12:48Z</cp:lastPrinted>
  <dcterms:created xsi:type="dcterms:W3CDTF">2023-04-19T13:12:48Z</dcterms:created>
  <dcterms:modified xsi:type="dcterms:W3CDTF">2025-05-10T17:05:49Z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