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3" r:id="rId5"/>
    <p:sldId id="354" r:id="rId6"/>
    <p:sldId id="317" r:id="rId7"/>
    <p:sldId id="302" r:id="rId8"/>
    <p:sldId id="304" r:id="rId9"/>
    <p:sldId id="305" r:id="rId10"/>
    <p:sldId id="356" r:id="rId11"/>
    <p:sldId id="307" r:id="rId12"/>
    <p:sldId id="329" r:id="rId13"/>
    <p:sldId id="33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60629" autoAdjust="0"/>
  </p:normalViewPr>
  <p:slideViewPr>
    <p:cSldViewPr snapToGrid="0">
      <p:cViewPr>
        <p:scale>
          <a:sx n="75" d="100"/>
          <a:sy n="75" d="100"/>
        </p:scale>
        <p:origin x="1497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1961-A224-1F45-8A00-9BEA9B4A938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FE6E-6649-4047-8D85-0F4F9FEB8B5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FE6E-6649-4047-8D85-0F4F9FEB8B5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7178B-7EC6-4E80-8F41-E6C50BAF3B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7178B-7EC6-4E80-8F41-E6C50BAF3B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有电子版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en-US" dirty="0" smtClean="0"/>
              <a:t>ComputerSystem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 err="1"/>
              <a:t>programer</a:t>
            </a:r>
            <a:r>
              <a:rPr lang="en-US" dirty="0"/>
              <a:t> perspective</a:t>
            </a:r>
            <a:endParaRPr lang="en-US" dirty="0"/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翻译过来就是程序员视角下的计算机系统。因此这本书的受众，一开始就不是面向普通人群。它更是一本计算机科班生，或者希望详细学习了解计算机的人的一本入门读物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这本书是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四大名校之一）计算机学院的院长的力作，而且基本上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cmu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计算机最火的课之一。每年都被抢爆。所以非常值得大家学习。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cmu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之外目前国内许多的计算机名校都基于这本书开设了相关课程。比如北大、交大、哈工大等等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都对这门课给予了非常高的地位。哈工大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级课改，直接用这门课取代了计算机组成原理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而且高达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个学分，可见这门课的重要性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所需前导知识：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FE6E-6649-4047-8D85-0F4F9FEB8B5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FE6E-6649-4047-8D85-0F4F9FEB8B5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2FE6E-6649-4047-8D85-0F4F9FEB8B5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2FE6E-6649-4047-8D85-0F4F9FEB8B5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873827"/>
            <a:ext cx="12192000" cy="283028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65000"/>
                  </a:schemeClr>
                </a:solidFill>
                <a:latin typeface="Neris Thin" panose="00000300000000000000" pitchFamily="50" charset="0"/>
              </a:defRPr>
            </a:lvl1pPr>
          </a:lstStyle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2E9E4C8F-9F0F-4D28-BFEF-82A4EB024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F9C0F00-CBE5-44BE-8FE9-8B01A484CF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8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hyperlink" Target="mailto:chenlin.ma@szu.edu.cn" TargetMode="Externa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3192" y="996463"/>
            <a:ext cx="10363200" cy="1829761"/>
          </a:xfrm>
        </p:spPr>
        <p:txBody>
          <a:bodyPr/>
          <a:lstStyle/>
          <a:p>
            <a:r>
              <a:rPr lang="zh-CN" altLang="en-US" dirty="0"/>
              <a:t>计算机系统（二）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计算机与软件学院  马晨琳</a:t>
            </a:r>
            <a:endParaRPr lang="en-US" altLang="zh-CN" dirty="0"/>
          </a:p>
          <a:p>
            <a:r>
              <a:rPr lang="en-US" altLang="zh-CN" dirty="0" err="1"/>
              <a:t>chenlin.ma@szu.edu.cn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716748"/>
          </a:xfrm>
        </p:spPr>
        <p:txBody>
          <a:bodyPr/>
          <a:lstStyle/>
          <a:p>
            <a:r>
              <a:rPr lang="zh-CN" altLang="en-US" dirty="0"/>
              <a:t>闭卷考试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  <a:endParaRPr lang="zh-CN" altLang="en-US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621328" y="2205210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考试成绩组成：</a:t>
            </a:r>
            <a:endParaRPr lang="zh-CN" altLang="en-US" dirty="0"/>
          </a:p>
        </p:txBody>
      </p:sp>
      <p:sp>
        <p:nvSpPr>
          <p:cNvPr id="6" name="内容占位符 1"/>
          <p:cNvSpPr txBox="1"/>
          <p:nvPr/>
        </p:nvSpPr>
        <p:spPr>
          <a:xfrm>
            <a:off x="635992" y="2861634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总成绩 </a:t>
            </a:r>
            <a:r>
              <a:rPr lang="en-US" altLang="zh-CN" dirty="0"/>
              <a:t>= </a:t>
            </a:r>
            <a:r>
              <a:rPr lang="zh-CN" altLang="en-US" dirty="0"/>
              <a:t>平时成绩*</a:t>
            </a:r>
            <a:r>
              <a:rPr lang="en-US" altLang="zh-CN" dirty="0"/>
              <a:t>40% + </a:t>
            </a:r>
            <a:r>
              <a:rPr lang="zh-CN" altLang="en-US" dirty="0"/>
              <a:t>期末成绩*</a:t>
            </a:r>
            <a:r>
              <a:rPr lang="en-US" altLang="zh-CN" dirty="0"/>
              <a:t>60%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1"/>
          <p:cNvSpPr txBox="1"/>
          <p:nvPr/>
        </p:nvSpPr>
        <p:spPr>
          <a:xfrm>
            <a:off x="638928" y="3356922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平时成绩包括</a:t>
            </a:r>
            <a:r>
              <a:rPr lang="zh-CN" altLang="en-US" dirty="0" smtClean="0"/>
              <a:t>：签到、平时</a:t>
            </a:r>
            <a:r>
              <a:rPr lang="zh-CN" altLang="en-US" dirty="0"/>
              <a:t>作业、实验报告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内容占位符 1"/>
          <p:cNvSpPr txBox="1"/>
          <p:nvPr/>
        </p:nvSpPr>
        <p:spPr>
          <a:xfrm>
            <a:off x="624264" y="3992922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出勤</a:t>
            </a:r>
            <a:endParaRPr lang="zh-CN" altLang="en-US" dirty="0"/>
          </a:p>
        </p:txBody>
      </p:sp>
      <p:sp>
        <p:nvSpPr>
          <p:cNvPr id="8" name="内容占位符 1"/>
          <p:cNvSpPr txBox="1"/>
          <p:nvPr/>
        </p:nvSpPr>
        <p:spPr>
          <a:xfrm>
            <a:off x="650656" y="4566648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珍惜受教育的机会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1"/>
          <p:cNvSpPr txBox="1"/>
          <p:nvPr/>
        </p:nvSpPr>
        <p:spPr>
          <a:xfrm>
            <a:off x="644788" y="5026774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掌握知识和技能比取得分数更重要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内容占位符 1"/>
          <p:cNvSpPr txBox="1"/>
          <p:nvPr/>
        </p:nvSpPr>
        <p:spPr>
          <a:xfrm>
            <a:off x="647724" y="5478102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最快捷地掌握知识的途径仍然是上课听讲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  <p:bldP spid="7" grpId="0"/>
      <p:bldP spid="14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716748"/>
          </a:xfrm>
        </p:spPr>
        <p:txBody>
          <a:bodyPr/>
          <a:lstStyle/>
          <a:p>
            <a:r>
              <a:rPr lang="zh-CN" altLang="en-US" dirty="0"/>
              <a:t>答疑时间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答疑</a:t>
            </a:r>
            <a:endParaRPr lang="zh-CN" altLang="en-US" dirty="0"/>
          </a:p>
        </p:txBody>
      </p:sp>
      <p:sp>
        <p:nvSpPr>
          <p:cNvPr id="12" name="内容占位符 1"/>
          <p:cNvSpPr txBox="1"/>
          <p:nvPr/>
        </p:nvSpPr>
        <p:spPr>
          <a:xfrm>
            <a:off x="635992" y="2043978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上课前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内容占位符 1"/>
          <p:cNvSpPr txBox="1"/>
          <p:nvPr/>
        </p:nvSpPr>
        <p:spPr>
          <a:xfrm>
            <a:off x="638928" y="2539266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下课后</a:t>
            </a:r>
            <a:endParaRPr lang="zh-CN" altLang="en-US" dirty="0"/>
          </a:p>
        </p:txBody>
      </p:sp>
      <p:sp>
        <p:nvSpPr>
          <p:cNvPr id="15" name="内容占位符 1"/>
          <p:cNvSpPr txBox="1"/>
          <p:nvPr/>
        </p:nvSpPr>
        <p:spPr>
          <a:xfrm>
            <a:off x="641864" y="3008178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OR   </a:t>
            </a:r>
            <a:r>
              <a:rPr lang="zh-CN" altLang="en-US" dirty="0"/>
              <a:t>提前预约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内容占位符 1"/>
          <p:cNvSpPr txBox="1"/>
          <p:nvPr/>
        </p:nvSpPr>
        <p:spPr>
          <a:xfrm>
            <a:off x="621328" y="3822938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答疑注意事项</a:t>
            </a:r>
            <a:endParaRPr lang="zh-CN" altLang="en-US" dirty="0"/>
          </a:p>
        </p:txBody>
      </p:sp>
      <p:sp>
        <p:nvSpPr>
          <p:cNvPr id="17" name="内容占位符 1"/>
          <p:cNvSpPr txBox="1"/>
          <p:nvPr/>
        </p:nvSpPr>
        <p:spPr>
          <a:xfrm>
            <a:off x="647720" y="4385586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问题是什么？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内容占位符 1"/>
          <p:cNvSpPr txBox="1"/>
          <p:nvPr/>
        </p:nvSpPr>
        <p:spPr>
          <a:xfrm>
            <a:off x="650656" y="4880874"/>
            <a:ext cx="10972800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你的解决方案是什么？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/>
      <p:bldP spid="13" grpId="0"/>
      <p:bldP spid="15" grpId="0"/>
      <p:bldP spid="16" grpId="0" build="p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52283"/>
            <a:ext cx="8095488" cy="986027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0" y="291959"/>
            <a:ext cx="8095488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人 简 介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6" y="1195437"/>
            <a:ext cx="2440229" cy="34163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728782" y="1195437"/>
            <a:ext cx="92707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姓名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马晨琳</a:t>
            </a:r>
            <a:endParaRPr lang="en-US" altLang="zh-CN" sz="2400" b="1" dirty="0"/>
          </a:p>
          <a:p>
            <a:r>
              <a:rPr lang="zh-CN" altLang="en-US" sz="2400" b="1" dirty="0"/>
              <a:t>出生日期</a:t>
            </a:r>
            <a:r>
              <a:rPr lang="en-US" altLang="zh-CN" sz="2400" b="1" dirty="0"/>
              <a:t>: 1991.1.8</a:t>
            </a:r>
            <a:endParaRPr lang="en-US" altLang="zh-CN" sz="2400" b="1" dirty="0"/>
          </a:p>
          <a:p>
            <a:r>
              <a:rPr lang="zh-CN" altLang="en-US" sz="2400" b="1" dirty="0"/>
              <a:t>联系方式</a:t>
            </a:r>
            <a:r>
              <a:rPr lang="en-US" altLang="zh-CN" sz="2400" b="1" dirty="0"/>
              <a:t>: </a:t>
            </a:r>
            <a:r>
              <a:rPr lang="en-US" altLang="zh-CN" sz="2400" b="1" dirty="0">
                <a:hlinkClick r:id="rId2"/>
              </a:rPr>
              <a:t>chenlin.ma@szu.edu.cn</a:t>
            </a:r>
            <a:endParaRPr lang="en-US" altLang="zh-CN" sz="2400" b="1" dirty="0"/>
          </a:p>
          <a:p>
            <a:r>
              <a:rPr lang="zh-CN" altLang="en-US" sz="2400" b="1" dirty="0"/>
              <a:t>微信号</a:t>
            </a:r>
            <a:r>
              <a:rPr lang="en-US" altLang="zh-CN" sz="2400" b="1" dirty="0"/>
              <a:t>: </a:t>
            </a:r>
            <a:r>
              <a:rPr lang="en-US" altLang="zh-CN" sz="2400" b="1" dirty="0">
                <a:solidFill>
                  <a:srgbClr val="FF0000"/>
                </a:solidFill>
              </a:rPr>
              <a:t>a970116 / 13686876766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个人主页</a:t>
            </a:r>
            <a:r>
              <a:rPr lang="en-US" altLang="zh-CN" sz="2400" b="1" dirty="0"/>
              <a:t>: http://csse.szu.edu.cn/cn/people?149441</a:t>
            </a:r>
            <a:endParaRPr lang="en-US" altLang="zh-CN" sz="2400" b="1" dirty="0"/>
          </a:p>
          <a:p>
            <a:r>
              <a:rPr lang="zh-CN" altLang="en-US" sz="2400" b="1" dirty="0"/>
              <a:t>职务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计软学院高性能计算研究所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助理教授</a:t>
            </a:r>
            <a:endParaRPr lang="en-US" altLang="zh-CN" sz="2400" b="1" dirty="0"/>
          </a:p>
          <a:p>
            <a:r>
              <a:rPr lang="zh-CN" altLang="en-US" sz="2400" b="1" dirty="0"/>
              <a:t>办公地点</a:t>
            </a:r>
            <a:r>
              <a:rPr lang="en-US" altLang="zh-CN" sz="2400" b="1" dirty="0"/>
              <a:t>: </a:t>
            </a:r>
            <a:r>
              <a:rPr lang="zh-TW" altLang="en-US" sz="2400" b="1" dirty="0"/>
              <a:t>理工楼</a:t>
            </a:r>
            <a:r>
              <a:rPr lang="en-US" altLang="zh-CN" sz="2400" b="1" dirty="0"/>
              <a:t>L6-506</a:t>
            </a:r>
            <a:endParaRPr lang="en-US" altLang="zh-CN" sz="2400" b="1" dirty="0"/>
          </a:p>
          <a:p>
            <a:r>
              <a:rPr lang="zh-CN" altLang="en-US" sz="2400" b="1" dirty="0"/>
              <a:t>学习经历</a:t>
            </a:r>
            <a:r>
              <a:rPr lang="en-US" altLang="zh-CN" sz="2400" b="1" dirty="0"/>
              <a:t>: </a:t>
            </a:r>
            <a:endParaRPr lang="en-US" altLang="zh-CN" sz="2400" b="1" dirty="0"/>
          </a:p>
          <a:p>
            <a:r>
              <a:rPr lang="en-US" altLang="zh-CN" sz="2400" b="1" dirty="0"/>
              <a:t>    2006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–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2009</a:t>
            </a:r>
            <a:r>
              <a:rPr lang="zh-CN" altLang="en-US" sz="2400" b="1" dirty="0"/>
              <a:t>    深圳市翠园中学</a:t>
            </a:r>
            <a:endParaRPr lang="en-US" altLang="zh-CN" sz="2400" b="1" dirty="0"/>
          </a:p>
          <a:p>
            <a:r>
              <a:rPr lang="en-US" altLang="zh-CN" sz="2400" b="1" dirty="0"/>
              <a:t>    2009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–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2014</a:t>
            </a:r>
            <a:r>
              <a:rPr lang="zh-CN" altLang="en-US" sz="2400" b="1" dirty="0"/>
              <a:t>    香港理工大学       电子计算与管理学双学位</a:t>
            </a:r>
            <a:endParaRPr lang="en-US" altLang="zh-CN" sz="2400" b="1" dirty="0"/>
          </a:p>
          <a:p>
            <a:r>
              <a:rPr lang="en-US" altLang="zh-CN" sz="2400" b="1" dirty="0"/>
              <a:t>    2015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–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2019</a:t>
            </a:r>
            <a:r>
              <a:rPr lang="zh-CN" altLang="en-US" sz="2400" b="1" dirty="0"/>
              <a:t>    香港理工大学       计算机博士学位</a:t>
            </a:r>
            <a:endParaRPr lang="en-US" altLang="zh-CN" sz="2400" b="1" dirty="0"/>
          </a:p>
          <a:p>
            <a:r>
              <a:rPr lang="zh-CN" altLang="en-US" sz="2400" b="1" dirty="0"/>
              <a:t>工作经历</a:t>
            </a:r>
            <a:r>
              <a:rPr lang="en-US" altLang="zh-CN" sz="2400" b="1" dirty="0"/>
              <a:t>: </a:t>
            </a:r>
            <a:endParaRPr lang="en-US" altLang="zh-CN" sz="2400" b="1" dirty="0"/>
          </a:p>
          <a:p>
            <a:r>
              <a:rPr lang="en-US" altLang="zh-CN" sz="2400" b="1" dirty="0"/>
              <a:t>    2020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–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2021</a:t>
            </a:r>
            <a:r>
              <a:rPr lang="zh-CN" altLang="en-US" sz="2400" b="1" dirty="0"/>
              <a:t>    深圳技术大学        大数据与互联网学院</a:t>
            </a:r>
            <a:endParaRPr lang="en-US" altLang="zh-CN" sz="2400" b="1" dirty="0"/>
          </a:p>
          <a:p>
            <a:r>
              <a:rPr lang="en-US" altLang="zh-CN" sz="2400" b="1" dirty="0"/>
              <a:t>    2021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–</a:t>
            </a:r>
            <a:r>
              <a:rPr lang="zh-CN" altLang="en-US" sz="2400" b="1" dirty="0"/>
              <a:t> 至今      深圳大学               计算机与软件学院</a:t>
            </a:r>
            <a:endParaRPr lang="zh-CN" altLang="en-US" sz="2400" b="1" dirty="0"/>
          </a:p>
          <a:p>
            <a:endParaRPr lang="en-US" sz="2400" b="1" dirty="0"/>
          </a:p>
        </p:txBody>
      </p:sp>
      <p:sp>
        <p:nvSpPr>
          <p:cNvPr id="11" name="灯片编号占位符 4"/>
          <p:cNvSpPr txBox="1"/>
          <p:nvPr/>
        </p:nvSpPr>
        <p:spPr bwMode="auto">
          <a:xfrm>
            <a:off x="10793046" y="6477000"/>
            <a:ext cx="129735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•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•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•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•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•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kern="0" dirty="0">
                <a:latin typeface="Tahoma" panose="020B0604030504040204" pitchFamily="34" charset="0"/>
                <a:ea typeface="SimSun" pitchFamily="2" charset="-122"/>
              </a:rPr>
              <a:t>2</a:t>
            </a:r>
            <a:endParaRPr kumimoji="0" lang="en-US" altLang="zh-CN" sz="1400" b="0" kern="0" dirty="0">
              <a:latin typeface="Tahoma" panose="020B0604030504040204" pitchFamily="34" charset="0"/>
              <a:ea typeface="SimSun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52283"/>
            <a:ext cx="8095488" cy="986027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0" y="291959"/>
            <a:ext cx="8095488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 教 天 团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550790" y="2815067"/>
            <a:ext cx="369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姓名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周卓铠</a:t>
            </a:r>
            <a:endParaRPr lang="zh-CN" altLang="en-US" sz="2400" b="1" dirty="0"/>
          </a:p>
          <a:p>
            <a:r>
              <a:rPr lang="zh-CN" altLang="en-US" sz="2400" b="1" dirty="0"/>
              <a:t>微信号</a:t>
            </a:r>
            <a:r>
              <a:rPr lang="en-US" altLang="zh-CN" sz="2400" b="1" dirty="0"/>
              <a:t>: </a:t>
            </a:r>
            <a:r>
              <a:rPr lang="en-US" altLang="zh-CN" sz="2400" b="1" dirty="0">
                <a:solidFill>
                  <a:srgbClr val="FF0000"/>
                </a:solidFill>
              </a:rPr>
              <a:t>JeremyK17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办公地点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理工楼</a:t>
            </a:r>
            <a:r>
              <a:rPr lang="en-US" altLang="zh-CN" sz="2400" b="1" dirty="0"/>
              <a:t>L6-506</a:t>
            </a:r>
            <a:endParaRPr lang="en-US" altLang="zh-CN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" y="2154986"/>
            <a:ext cx="2057969" cy="27444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2"/>
          <a:stretch>
            <a:fillRect/>
          </a:stretch>
        </p:blipFill>
        <p:spPr>
          <a:xfrm flipH="1">
            <a:off x="6212106" y="2154986"/>
            <a:ext cx="2057969" cy="2696418"/>
          </a:xfrm>
          <a:prstGeom prst="rect">
            <a:avLst/>
          </a:prstGeom>
        </p:spPr>
      </p:pic>
      <p:sp>
        <p:nvSpPr>
          <p:cNvPr id="15" name="Text Box 12"/>
          <p:cNvSpPr txBox="1"/>
          <p:nvPr/>
        </p:nvSpPr>
        <p:spPr>
          <a:xfrm>
            <a:off x="8270076" y="2802460"/>
            <a:ext cx="3820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姓名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王颖萍</a:t>
            </a:r>
            <a:endParaRPr lang="zh-CN" altLang="en-US" sz="2400" b="1" dirty="0"/>
          </a:p>
          <a:p>
            <a:r>
              <a:rPr lang="zh-CN" altLang="en-US" sz="2400" b="1" dirty="0"/>
              <a:t>微信号</a:t>
            </a:r>
            <a:r>
              <a:rPr lang="en-US" altLang="zh-CN" sz="2400" b="1" dirty="0"/>
              <a:t>: </a:t>
            </a:r>
            <a:r>
              <a:rPr lang="en-US" altLang="zh-CN" sz="2400" b="1" dirty="0" err="1">
                <a:solidFill>
                  <a:srgbClr val="FF0000"/>
                </a:solidFill>
              </a:rPr>
              <a:t>stayhungry_n_foolish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办公地点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理工楼</a:t>
            </a:r>
            <a:r>
              <a:rPr lang="en-US" altLang="zh-CN" sz="2400" b="1" dirty="0"/>
              <a:t>L6-506</a:t>
            </a:r>
            <a:endParaRPr lang="en-US" altLang="zh-CN" sz="2400" b="1" dirty="0"/>
          </a:p>
        </p:txBody>
      </p:sp>
      <p:sp>
        <p:nvSpPr>
          <p:cNvPr id="22" name="灯片编号占位符 4"/>
          <p:cNvSpPr txBox="1"/>
          <p:nvPr/>
        </p:nvSpPr>
        <p:spPr bwMode="auto">
          <a:xfrm>
            <a:off x="10793046" y="6477000"/>
            <a:ext cx="129735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•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•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•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•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•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kern="0" dirty="0">
                <a:latin typeface="Tahoma" panose="020B0604030504040204" pitchFamily="34" charset="0"/>
                <a:ea typeface="SimSun" pitchFamily="2" charset="-122"/>
              </a:rPr>
              <a:t>3</a:t>
            </a:r>
            <a:endParaRPr kumimoji="0" lang="en-US" altLang="zh-CN" sz="1400" b="0" kern="0" dirty="0">
              <a:latin typeface="Tahoma" panose="020B0604030504040204" pitchFamily="34" charset="0"/>
              <a:ea typeface="SimSun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31944" b="7407"/>
          <a:stretch>
            <a:fillRect/>
          </a:stretch>
        </p:blipFill>
        <p:spPr>
          <a:xfrm>
            <a:off x="5913236" y="1277986"/>
            <a:ext cx="5954913" cy="539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主讲教师介绍</a:t>
            </a:r>
            <a:endParaRPr lang="zh-CN" altLang="en-US" dirty="0"/>
          </a:p>
          <a:p>
            <a:pPr marL="109855" indent="0">
              <a:buNone/>
            </a:pPr>
            <a:endParaRPr lang="en-US" altLang="zh-CN" dirty="0"/>
          </a:p>
          <a:p>
            <a:r>
              <a:rPr lang="zh-CN" altLang="en-US" dirty="0"/>
              <a:t>课程介绍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计算机系统（二）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716748"/>
          </a:xfrm>
        </p:spPr>
        <p:txBody>
          <a:bodyPr/>
          <a:lstStyle/>
          <a:p>
            <a:r>
              <a:rPr lang="zh-CN" altLang="en-US" dirty="0"/>
              <a:t>课程名称： 计算机系统（二）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 </a:t>
            </a:r>
            <a:endParaRPr lang="zh-CN" altLang="en-US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621328" y="2073330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主选班级： 计软</a:t>
            </a:r>
            <a:r>
              <a:rPr lang="zh-CN" altLang="zh-CN" sz="2800" kern="100" dirty="0">
                <a:latin typeface="Times New Roman" panose="02020503050405090304" pitchFamily="18" charset="0"/>
              </a:rPr>
              <a:t>所有专业二年级</a:t>
            </a:r>
            <a:endParaRPr lang="zh-CN" altLang="zh-CN" sz="2800" kern="100" dirty="0">
              <a:latin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633056" y="2674122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课程类型： 专业必修（专业核心课）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39229" y="4435859"/>
            <a:ext cx="237392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专业基础课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7681007" y="4435859"/>
            <a:ext cx="237392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专业课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350554" y="4435859"/>
            <a:ext cx="237392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基础课</a:t>
            </a:r>
            <a:endParaRPr lang="zh-CN" altLang="en-US" sz="2000" dirty="0"/>
          </a:p>
        </p:txBody>
      </p:sp>
      <p:sp>
        <p:nvSpPr>
          <p:cNvPr id="12" name="右箭头 11"/>
          <p:cNvSpPr/>
          <p:nvPr/>
        </p:nvSpPr>
        <p:spPr>
          <a:xfrm>
            <a:off x="6913152" y="4699626"/>
            <a:ext cx="767855" cy="1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右箭头 12"/>
          <p:cNvSpPr/>
          <p:nvPr/>
        </p:nvSpPr>
        <p:spPr>
          <a:xfrm>
            <a:off x="3724477" y="4699628"/>
            <a:ext cx="767855" cy="1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2502004"/>
            <a:ext cx="8326582" cy="164208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主讲教材：</a:t>
            </a:r>
            <a:r>
              <a:rPr lang="en-US" altLang="zh-CN" kern="100" dirty="0">
                <a:latin typeface="Times New Roman" panose="02020503050405090304" pitchFamily="18" charset="0"/>
              </a:rPr>
              <a:t>(</a:t>
            </a:r>
            <a:r>
              <a:rPr lang="zh-CN" altLang="zh-CN" kern="100" dirty="0">
                <a:latin typeface="Times New Roman" panose="02020503050405090304" pitchFamily="18" charset="0"/>
              </a:rPr>
              <a:t>美</a:t>
            </a:r>
            <a:r>
              <a:rPr lang="en-US" altLang="zh-CN" kern="100" dirty="0">
                <a:latin typeface="Times New Roman" panose="02020503050405090304" pitchFamily="18" charset="0"/>
              </a:rPr>
              <a:t>) Randal E. Bryant</a:t>
            </a:r>
            <a:r>
              <a:rPr lang="zh-CN" altLang="zh-CN" kern="100" dirty="0">
                <a:latin typeface="Times New Roman" panose="02020503050405090304" pitchFamily="18" charset="0"/>
              </a:rPr>
              <a:t>，</a:t>
            </a:r>
            <a:r>
              <a:rPr lang="en-US" altLang="zh-CN" kern="100" dirty="0">
                <a:latin typeface="Times New Roman" panose="02020503050405090304" pitchFamily="18" charset="0"/>
              </a:rPr>
              <a:t>David R.O </a:t>
            </a:r>
            <a:r>
              <a:rPr lang="en-US" altLang="zh-CN" kern="100" dirty="0" err="1">
                <a:latin typeface="Times New Roman" panose="02020503050405090304" pitchFamily="18" charset="0"/>
              </a:rPr>
              <a:t>Hallaren</a:t>
            </a:r>
            <a:r>
              <a:rPr lang="en-US" altLang="zh-CN" kern="100" dirty="0">
                <a:latin typeface="Times New Roman" panose="02020503050405090304" pitchFamily="18" charset="0"/>
              </a:rPr>
              <a:t> </a:t>
            </a:r>
            <a:r>
              <a:rPr lang="zh-CN" altLang="zh-CN" kern="100" dirty="0">
                <a:latin typeface="Times New Roman" panose="02020503050405090304" pitchFamily="18" charset="0"/>
              </a:rPr>
              <a:t>著</a:t>
            </a:r>
            <a:r>
              <a:rPr lang="en-US" altLang="zh-CN" kern="100" dirty="0">
                <a:latin typeface="Times New Roman" panose="02020503050405090304" pitchFamily="18" charset="0"/>
              </a:rPr>
              <a:t>, </a:t>
            </a:r>
            <a:endParaRPr lang="en-US" altLang="zh-CN" kern="100" dirty="0">
              <a:latin typeface="Times New Roman" panose="02020503050405090304" pitchFamily="18" charset="0"/>
            </a:endParaRPr>
          </a:p>
          <a:p>
            <a:pPr>
              <a:buNone/>
            </a:pPr>
            <a:r>
              <a:rPr lang="en-US" altLang="zh-CN" kern="100" dirty="0">
                <a:latin typeface="Times New Roman" panose="02020503050405090304" pitchFamily="18" charset="0"/>
              </a:rPr>
              <a:t>                       </a:t>
            </a:r>
            <a:r>
              <a:rPr lang="zh-CN" altLang="zh-CN" kern="100" dirty="0">
                <a:latin typeface="Times New Roman" panose="02020503050405090304" pitchFamily="18" charset="0"/>
              </a:rPr>
              <a:t>龚奕利，</a:t>
            </a:r>
            <a:r>
              <a:rPr lang="zh-CN" altLang="en-US" kern="100" dirty="0">
                <a:latin typeface="Times New Roman" panose="02020503050405090304" pitchFamily="18" charset="0"/>
              </a:rPr>
              <a:t>贺莲</a:t>
            </a:r>
            <a:r>
              <a:rPr lang="zh-CN" altLang="zh-CN" kern="100" dirty="0">
                <a:latin typeface="Times New Roman" panose="02020503050405090304" pitchFamily="18" charset="0"/>
              </a:rPr>
              <a:t>译，深入理解计算机系统</a:t>
            </a:r>
            <a:endParaRPr lang="en-US" altLang="zh-CN" kern="100" dirty="0">
              <a:latin typeface="Times New Roman" panose="02020503050405090304" pitchFamily="18" charset="0"/>
            </a:endParaRPr>
          </a:p>
          <a:p>
            <a:pPr>
              <a:buNone/>
            </a:pPr>
            <a:r>
              <a:rPr lang="en-US" altLang="zh-CN" kern="100" dirty="0">
                <a:latin typeface="Times New Roman" panose="02020503050405090304" pitchFamily="18" charset="0"/>
              </a:rPr>
              <a:t>                      </a:t>
            </a:r>
            <a:r>
              <a:rPr lang="zh-CN" altLang="zh-CN" kern="100" dirty="0">
                <a:latin typeface="Times New Roman" panose="02020503050405090304" pitchFamily="18" charset="0"/>
              </a:rPr>
              <a:t>（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503050405090304" pitchFamily="18" charset="0"/>
              </a:rPr>
              <a:t>原书第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503050405090304" pitchFamily="18" charset="0"/>
              </a:rPr>
              <a:t>3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503050405090304" pitchFamily="18" charset="0"/>
              </a:rPr>
              <a:t>版</a:t>
            </a:r>
            <a:r>
              <a:rPr lang="zh-CN" altLang="zh-CN" kern="100" dirty="0">
                <a:latin typeface="Times New Roman" panose="02020503050405090304" pitchFamily="18" charset="0"/>
              </a:rPr>
              <a:t>），机械工业出版社，</a:t>
            </a:r>
            <a:r>
              <a:rPr lang="en-US" altLang="zh-CN" kern="100" dirty="0">
                <a:latin typeface="Times New Roman" panose="02020503050405090304" pitchFamily="18" charset="0"/>
              </a:rPr>
              <a:t>2016.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zh-CN" altLang="en-US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633056" y="4080842"/>
            <a:ext cx="10972800" cy="71674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dirty="0"/>
              <a:t>参考书：</a:t>
            </a:r>
            <a:r>
              <a:rPr lang="zh-CN" altLang="zh-CN" sz="2500" kern="100" dirty="0">
                <a:latin typeface="Times New Roman" panose="02020503050405090304" pitchFamily="18" charset="0"/>
              </a:rPr>
              <a:t>袁春风，计算机系统基础（第</a:t>
            </a:r>
            <a:r>
              <a:rPr lang="en-US" altLang="zh-CN" sz="2500" kern="100" dirty="0">
                <a:latin typeface="Times New Roman" panose="02020503050405090304" pitchFamily="18" charset="0"/>
              </a:rPr>
              <a:t>1</a:t>
            </a:r>
            <a:r>
              <a:rPr lang="zh-CN" altLang="zh-CN" sz="2500" kern="100" dirty="0">
                <a:latin typeface="Times New Roman" panose="02020503050405090304" pitchFamily="18" charset="0"/>
              </a:rPr>
              <a:t>版），</a:t>
            </a:r>
            <a:endParaRPr lang="en-US" altLang="zh-CN" sz="2500" kern="100" dirty="0">
              <a:latin typeface="Times New Roman" panose="02020503050405090304" pitchFamily="18" charset="0"/>
            </a:endParaRPr>
          </a:p>
          <a:p>
            <a:pPr>
              <a:buNone/>
            </a:pPr>
            <a:r>
              <a:rPr lang="en-US" altLang="zh-CN" sz="2500" kern="100" dirty="0">
                <a:latin typeface="Times New Roman" panose="02020503050405090304" pitchFamily="18" charset="0"/>
              </a:rPr>
              <a:t>                   </a:t>
            </a:r>
            <a:r>
              <a:rPr lang="zh-CN" altLang="zh-CN" sz="2500" kern="100" dirty="0">
                <a:latin typeface="Times New Roman" panose="02020503050405090304" pitchFamily="18" charset="0"/>
              </a:rPr>
              <a:t>机械工业出版社，</a:t>
            </a:r>
            <a:r>
              <a:rPr lang="en-US" altLang="zh-CN" sz="2500" kern="100" dirty="0">
                <a:latin typeface="Times New Roman" panose="02020503050405090304" pitchFamily="18" charset="0"/>
              </a:rPr>
              <a:t>2014</a:t>
            </a:r>
            <a:r>
              <a:rPr lang="zh-CN" altLang="zh-CN" sz="2500" kern="100" dirty="0">
                <a:latin typeface="Times New Roman" panose="02020503050405090304" pitchFamily="18" charset="0"/>
              </a:rPr>
              <a:t>年</a:t>
            </a:r>
            <a:r>
              <a:rPr lang="en-US" altLang="zh-CN" sz="2500" kern="100" dirty="0">
                <a:latin typeface="Times New Roman" panose="02020503050405090304" pitchFamily="18" charset="0"/>
              </a:rPr>
              <a:t>7</a:t>
            </a:r>
            <a:r>
              <a:rPr lang="zh-CN" altLang="zh-CN" sz="2500" kern="100" dirty="0">
                <a:latin typeface="Times New Roman" panose="02020503050405090304" pitchFamily="18" charset="0"/>
              </a:rPr>
              <a:t>月</a:t>
            </a:r>
            <a:endParaRPr lang="en-US" altLang="zh-CN" sz="2500" kern="100" dirty="0">
              <a:latin typeface="Times New Roman" panose="02020503050405090304" pitchFamily="18" charset="0"/>
            </a:endParaRPr>
          </a:p>
          <a:p>
            <a:pPr>
              <a:buNone/>
            </a:pPr>
            <a:r>
              <a:rPr lang="en-US" altLang="zh-CN" sz="2500" kern="100" dirty="0">
                <a:latin typeface="Times New Roman" panose="02020503050405090304" pitchFamily="18" charset="0"/>
              </a:rPr>
              <a:t>                    </a:t>
            </a:r>
            <a:endParaRPr lang="zh-CN" altLang="en-US" sz="2500" dirty="0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171" y="3765276"/>
            <a:ext cx="2641600" cy="264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795" y="3752471"/>
            <a:ext cx="1883085" cy="265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27" y="777290"/>
            <a:ext cx="2041736" cy="288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Bryant&amp;#39;s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844" y="140813"/>
            <a:ext cx="1876928" cy="2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vid O&amp;#39;Hallaron (Dave O&amp;#39;Hallaron) (David OHallaron) (Dave OHallaron) Home  P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724" y="140812"/>
            <a:ext cx="1770894" cy="23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277" y="782946"/>
            <a:ext cx="7188278" cy="5613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上课时间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609600" y="1481330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授课时间：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内容占位符 1"/>
          <p:cNvSpPr txBox="1"/>
          <p:nvPr/>
        </p:nvSpPr>
        <p:spPr>
          <a:xfrm>
            <a:off x="849928" y="3685150"/>
            <a:ext cx="10972800" cy="12526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双周四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1- 2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节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从第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周开始，共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次实验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内容占位符 1"/>
          <p:cNvSpPr txBox="1"/>
          <p:nvPr/>
        </p:nvSpPr>
        <p:spPr>
          <a:xfrm>
            <a:off x="609361" y="3122457"/>
            <a:ext cx="10972800" cy="716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实验课时间：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" name="内容占位符 1"/>
          <p:cNvSpPr txBox="1"/>
          <p:nvPr/>
        </p:nvSpPr>
        <p:spPr>
          <a:xfrm>
            <a:off x="829057" y="2044019"/>
            <a:ext cx="10972800" cy="84864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周二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3-4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节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双周四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1-2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节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34931" y="1156879"/>
          <a:ext cx="8518240" cy="570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36"/>
                <a:gridCol w="1575175"/>
                <a:gridCol w="5850650"/>
                <a:gridCol w="720079"/>
              </a:tblGrid>
              <a:tr h="4031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实验名称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实验内容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类型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</a:tr>
              <a:tr h="596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1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实验环境配置与使用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配置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Linux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实验环境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，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掌握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Linux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下的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C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编程、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GCC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编译与链接、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GDB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调试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等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方法。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验证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</a:tr>
              <a:tr h="894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数据表示实验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使用有限类型和数量的运算操作实现一组给定功能（位操作、补码运算和浮点数操作）的函数。此实验将加深对数据二进制编码表示的了解。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</a:tr>
              <a:tr h="894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逆向工程实验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 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从字符串比较、循环、条件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分支、递归调用和栈、指针、链表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指针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结构这六个方面增强对程序的机器级表示、汇编语言、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GDB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调试器和反汇编等方面原理与技能的掌握。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</a:tr>
              <a:tr h="1007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4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缓冲区溢出攻击实验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对一个可执行程序实施一系列缓冲区溢出攻击，即设法通过造成缓冲区溢出来改变该可执行程序的运行内存映像。本实验的目的是加深对函数调用规则和堆栈结构的理解。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</a:tr>
              <a:tr h="10101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5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Cache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实验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本实验通过一个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模拟器，利用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来优化一个矩阵的转置以达到缺失率最小，从而分析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对程序性能的影响。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</a:tr>
              <a:tr h="894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6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性能优化实验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本实验旨在让学生掌握测量程序执行时间的方法，并综合利用循环展开、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友好、替换变量等多种优化手段来对两个函数进行代码优化，从而提升程序执行效率。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综合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65692" marR="65692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课程进度安排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2761183"/>
            <a:ext cx="10972800" cy="690371"/>
          </a:xfrm>
        </p:spPr>
        <p:txBody>
          <a:bodyPr/>
          <a:lstStyle/>
          <a:p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主要讲授教材的六个章节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635992" y="3394168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章： 计算机系统漫游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内容占位符 1"/>
          <p:cNvSpPr txBox="1"/>
          <p:nvPr/>
        </p:nvSpPr>
        <p:spPr>
          <a:xfrm>
            <a:off x="638928" y="3889456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章： 信息的表示和处理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内容占位符 1"/>
          <p:cNvSpPr txBox="1"/>
          <p:nvPr/>
        </p:nvSpPr>
        <p:spPr>
          <a:xfrm>
            <a:off x="638928" y="4390600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章： 程序的机器级表示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" name="内容占位符 1"/>
          <p:cNvSpPr txBox="1"/>
          <p:nvPr/>
        </p:nvSpPr>
        <p:spPr>
          <a:xfrm>
            <a:off x="638928" y="4935433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章： 存储器层次结构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2" name="内容占位符 4"/>
          <p:cNvSpPr txBox="1"/>
          <p:nvPr/>
        </p:nvSpPr>
        <p:spPr>
          <a:xfrm>
            <a:off x="612536" y="1299633"/>
            <a:ext cx="10972800" cy="6903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总学时：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72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3" name="内容占位符 1"/>
          <p:cNvSpPr txBox="1"/>
          <p:nvPr/>
        </p:nvSpPr>
        <p:spPr>
          <a:xfrm>
            <a:off x="638928" y="1774362"/>
            <a:ext cx="3194518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讲授学时：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54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4" name="内容占位符 1"/>
          <p:cNvSpPr txBox="1"/>
          <p:nvPr/>
        </p:nvSpPr>
        <p:spPr>
          <a:xfrm>
            <a:off x="5319372" y="1724526"/>
            <a:ext cx="4035644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实验学时：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18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9" name="内容占位符 1"/>
          <p:cNvSpPr txBox="1"/>
          <p:nvPr/>
        </p:nvSpPr>
        <p:spPr>
          <a:xfrm>
            <a:off x="6348990" y="3408607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7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章： 链接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0" name="内容占位符 1"/>
          <p:cNvSpPr txBox="1"/>
          <p:nvPr/>
        </p:nvSpPr>
        <p:spPr>
          <a:xfrm>
            <a:off x="6346054" y="3915357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（第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8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章： 异常控制流）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6" name="内容占位符 1"/>
          <p:cNvSpPr txBox="1"/>
          <p:nvPr/>
        </p:nvSpPr>
        <p:spPr>
          <a:xfrm>
            <a:off x="6341698" y="4466170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（第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9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章： 虚拟存储器）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7" name="内容占位符 1"/>
          <p:cNvSpPr txBox="1"/>
          <p:nvPr/>
        </p:nvSpPr>
        <p:spPr>
          <a:xfrm>
            <a:off x="6338762" y="4972920"/>
            <a:ext cx="4949039" cy="497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8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（第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章： 系统级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10" grpId="0"/>
      <p:bldP spid="12" grpId="0"/>
      <p:bldP spid="19" grpId="0"/>
      <p:bldP spid="20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1604</Words>
  <Application>WPS Presentation</Application>
  <PresentationFormat>宽屏</PresentationFormat>
  <Paragraphs>201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9" baseType="lpstr">
      <vt:lpstr>Arial</vt:lpstr>
      <vt:lpstr>SimSun</vt:lpstr>
      <vt:lpstr>Wingdings</vt:lpstr>
      <vt:lpstr>Wingdings 3</vt:lpstr>
      <vt:lpstr>Verdana</vt:lpstr>
      <vt:lpstr>Wingdings 2</vt:lpstr>
      <vt:lpstr>Neris Thin</vt:lpstr>
      <vt:lpstr>苹方-简</vt:lpstr>
      <vt:lpstr>微软雅黑</vt:lpstr>
      <vt:lpstr>汉仪旗黑</vt:lpstr>
      <vt:lpstr>Monotype Sorts</vt:lpstr>
      <vt:lpstr>楷体_GB2312</vt:lpstr>
      <vt:lpstr>Tahoma</vt:lpstr>
      <vt:lpstr>Times New Roman</vt:lpstr>
      <vt:lpstr>汉仪书宋二KW</vt:lpstr>
      <vt:lpstr>Lucida Sans Unicode</vt:lpstr>
      <vt:lpstr>黑体</vt:lpstr>
      <vt:lpstr>汉仪中黑KW</vt:lpstr>
      <vt:lpstr>Arial Unicode MS</vt:lpstr>
      <vt:lpstr>Calibri</vt:lpstr>
      <vt:lpstr>Helvetica Neue</vt:lpstr>
      <vt:lpstr>微軟正黑體</vt:lpstr>
      <vt:lpstr>等线</vt:lpstr>
      <vt:lpstr>汉仪中等线KW</vt:lpstr>
      <vt:lpstr>游ゴシック</vt:lpstr>
      <vt:lpstr>Thonburi</vt:lpstr>
      <vt:lpstr>汉仪楷体简</vt:lpstr>
      <vt:lpstr>聚合</vt:lpstr>
      <vt:lpstr>计算机系统（二）</vt:lpstr>
      <vt:lpstr>PowerPoint 演示文稿</vt:lpstr>
      <vt:lpstr>PowerPoint 演示文稿</vt:lpstr>
      <vt:lpstr>计算机系统（二）</vt:lpstr>
      <vt:lpstr>课程介绍 </vt:lpstr>
      <vt:lpstr>教材</vt:lpstr>
      <vt:lpstr>上课时间</vt:lpstr>
      <vt:lpstr>实验安排</vt:lpstr>
      <vt:lpstr>课程进度安排</vt:lpstr>
      <vt:lpstr>考核方式</vt:lpstr>
      <vt:lpstr>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Big Data</dc:title>
  <dc:creator>admin</dc:creator>
  <cp:lastModifiedBy>mikema</cp:lastModifiedBy>
  <cp:revision>223</cp:revision>
  <dcterms:created xsi:type="dcterms:W3CDTF">2023-02-23T12:55:39Z</dcterms:created>
  <dcterms:modified xsi:type="dcterms:W3CDTF">2023-02-23T12:55:39Z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1033-3.9.0.6159</vt:lpwstr>
  </property>
</Properties>
</file>