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9" r:id="rId4"/>
    <p:sldId id="280" r:id="rId5"/>
    <p:sldId id="273" r:id="rId6"/>
    <p:sldId id="271" r:id="rId7"/>
    <p:sldId id="268" r:id="rId8"/>
    <p:sldId id="283" r:id="rId9"/>
    <p:sldId id="281" r:id="rId10"/>
    <p:sldId id="282" r:id="rId11"/>
    <p:sldId id="260" r:id="rId12"/>
    <p:sldId id="275" r:id="rId13"/>
    <p:sldId id="272" r:id="rId14"/>
    <p:sldId id="276" r:id="rId15"/>
    <p:sldId id="278" r:id="rId16"/>
    <p:sldId id="277" r:id="rId17"/>
    <p:sldId id="274" r:id="rId18"/>
    <p:sldId id="988" r:id="rId19"/>
    <p:sldId id="279" r:id="rId20"/>
    <p:sldId id="261" r:id="rId21"/>
    <p:sldId id="258" r:id="rId22"/>
    <p:sldId id="262" r:id="rId23"/>
    <p:sldId id="597" r:id="rId24"/>
    <p:sldId id="286" r:id="rId25"/>
    <p:sldId id="284" r:id="rId26"/>
    <p:sldId id="263" r:id="rId27"/>
    <p:sldId id="285" r:id="rId28"/>
    <p:sldId id="264" r:id="rId29"/>
    <p:sldId id="983" r:id="rId30"/>
    <p:sldId id="981" r:id="rId31"/>
    <p:sldId id="982" r:id="rId32"/>
    <p:sldId id="265" r:id="rId33"/>
    <p:sldId id="270" r:id="rId34"/>
    <p:sldId id="984" r:id="rId35"/>
    <p:sldId id="985" r:id="rId36"/>
    <p:sldId id="266" r:id="rId37"/>
    <p:sldId id="986" r:id="rId38"/>
    <p:sldId id="987" r:id="rId39"/>
    <p:sldId id="269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94660"/>
  </p:normalViewPr>
  <p:slideViewPr>
    <p:cSldViewPr snapToGrid="0">
      <p:cViewPr varScale="1">
        <p:scale>
          <a:sx n="88" d="100"/>
          <a:sy n="88" d="100"/>
        </p:scale>
        <p:origin x="16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061B1-C018-4368-8B5A-C8098A0AAF62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506FD-ACAB-4F44-971D-3667FCE13D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406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C4AA9E-4471-6EDF-7B5B-EF8760426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51C0B5-B075-BB66-D59B-2B0F39C8C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02CA36-7A29-13E3-EAB8-2D0313D5A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F401-B35D-4AD8-A9B9-2918BC578E9A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D24109-C4F8-8BB4-5318-E89083995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D4A004-4F6C-DA72-FA53-44BFB77E9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CCA3-7AD5-49A6-99DD-0B899C094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482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C4D18-A176-EE7A-0EF7-8D149F3D0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F37140-B378-6AD0-EBBE-6FF3726EA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E79E68-6000-2EA1-0D94-F15529A9E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F401-B35D-4AD8-A9B9-2918BC578E9A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81159F-E733-A269-9C4C-475B82272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4F7CB2-4154-B591-CC0B-DE66606D2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CCA3-7AD5-49A6-99DD-0B899C094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571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CF8E55-C65B-5E27-C1B4-58AF57809C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E70303-E68C-AAFB-6D2E-E4BB89FB2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3F7B29-527C-70BC-F284-D777E0988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F401-B35D-4AD8-A9B9-2918BC578E9A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5B2189-6C8F-9341-A278-896EAA61B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436FD6-BA2E-9A11-7099-C8AD33E01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CCA3-7AD5-49A6-99DD-0B899C094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06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2E952-9346-B934-C0D3-F1F369C2E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69725B-9B4C-1A83-155D-1B5075448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415759-7C02-0C7C-0571-171317DD9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F401-B35D-4AD8-A9B9-2918BC578E9A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4C48B9-2258-EBE7-B846-F594B34D8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C7372E-FA34-FA73-7B12-9056333E9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CCA3-7AD5-49A6-99DD-0B899C094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455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68543B-2BAD-3705-3F86-015A1C828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5A5890-015D-0154-1C9B-28BECF82B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1D18EB-50E3-0EAE-8780-F0E9B361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F401-B35D-4AD8-A9B9-2918BC578E9A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94849F-BB87-BD0C-C94B-A4C3DD9A5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9F0C71-62B9-8F0C-F7A2-C6D5C4FBD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CCA3-7AD5-49A6-99DD-0B899C094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456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70D67-4C9E-FE36-B300-D1EFF350A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89D155-4A97-BBC5-5CD0-955C2FBB8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5D2952-00CB-EB20-FBEB-3DBAC9D09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E4A65A-2191-9D72-7108-FC984E85C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F401-B35D-4AD8-A9B9-2918BC578E9A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C14E3D-CCD4-1011-5884-FEAC5FED0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84F3B8-4B01-8C9F-F323-23EFE12E2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CCA3-7AD5-49A6-99DD-0B899C094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749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473515-40B0-F90E-19AD-0BB336767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CA6AD9-FD8A-67A6-4A97-817EAC3F1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6DC467-2CBF-1002-7959-3DC54331B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98AE3D-1E42-EC32-CE2A-B69E3CB199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177E73D-CBDC-C6FF-EC46-B33377B18C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861730E-8A39-0EF0-35B9-69195C60F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F401-B35D-4AD8-A9B9-2918BC578E9A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42CE71-C7BB-1C9B-154F-ADB2C264C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BB14C52-0583-36F2-7F64-C8A224BF8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CCA3-7AD5-49A6-99DD-0B899C094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835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E096D-0CAD-6416-246C-0CCB9FE94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28500B-E870-28DA-44D9-423507920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F401-B35D-4AD8-A9B9-2918BC578E9A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E181A2-4EC9-1F83-CA86-FAB3D6774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A08FB5-E48C-86D4-7CD3-02A612E8F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CCA3-7AD5-49A6-99DD-0B899C094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766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CF977AE-1F34-AB1F-6DC3-3DC2FE05F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F401-B35D-4AD8-A9B9-2918BC578E9A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FE5BBE-3CD9-3341-4909-9D1C7C71B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9CE4AB-CCF1-5941-BA67-876B785CA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CCA3-7AD5-49A6-99DD-0B899C094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06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998D89-32F1-46FB-9B04-0F4F8052F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8FD1D6-AACB-18C6-CD61-574E3DEB2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3C88DF-7566-1461-531E-448EA9D1D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A5CB11-D9E6-8CCB-54F7-E7EB2CC88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F401-B35D-4AD8-A9B9-2918BC578E9A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70AA25-0BEC-34A1-84E6-4BC6A15E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76D506-CFA4-16CF-B096-147775179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CCA3-7AD5-49A6-99DD-0B899C094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828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2BEE0F-C8F2-1B12-DC14-DC6157ABA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A94BB54-9C16-1DC3-05B5-9381C31618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BD7C6C-67B2-E211-805E-68BCC7DB9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39A957-3C14-8A04-30A0-07B138933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F401-B35D-4AD8-A9B9-2918BC578E9A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C9F939-8A17-5014-AAA6-D70B5573C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735602-67B4-9B93-94AC-E03734692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ECCA3-7AD5-49A6-99DD-0B899C094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498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667E517-452C-872C-F10D-C939030E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1DE74C-C138-AD0A-C3CE-B035C6855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B1EFE7-38CC-E3BA-1063-919A134DAB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CF401-B35D-4AD8-A9B9-2918BC578E9A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2FE78C-9E0B-1F11-1D32-CD425B45F4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BF534C-FBE9-C546-8D4E-4CDBC7E34D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ECCA3-7AD5-49A6-99DD-0B899C094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888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E9221C-0204-501C-ABC3-491CAF2994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数据表示</a:t>
            </a:r>
            <a:r>
              <a:rPr lang="en-US" altLang="zh-CN" dirty="0"/>
              <a:t>&amp;</a:t>
            </a:r>
            <a:r>
              <a:rPr lang="zh-CN" altLang="en-US" dirty="0"/>
              <a:t>汇编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AB9C10-F773-7B24-3C15-0BBE750BFE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计算机系统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9380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857A9-D617-770F-8B41-A24BF0F74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704C64-A40E-58DE-8D6E-1ECAFE6AF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/>
              <a:t>有以下代码 </a:t>
            </a:r>
            <a:r>
              <a:rPr lang="en-US" altLang="zh-CN" sz="2400" dirty="0"/>
              <a:t>unsigned char x=128; x=</a:t>
            </a:r>
            <a:r>
              <a:rPr lang="en-US" altLang="zh-CN" sz="2400" dirty="0" err="1"/>
              <a:t>x+x</a:t>
            </a:r>
            <a:r>
              <a:rPr lang="en-US" altLang="zh-CN" sz="2400" dirty="0"/>
              <a:t>; </a:t>
            </a:r>
            <a:r>
              <a:rPr lang="zh-CN" altLang="en-US" sz="2400" dirty="0"/>
              <a:t>请问 </a:t>
            </a:r>
            <a:r>
              <a:rPr lang="en-US" altLang="zh-CN" sz="2400" dirty="0"/>
              <a:t>x </a:t>
            </a:r>
            <a:r>
              <a:rPr lang="zh-CN" altLang="en-US" sz="2400" dirty="0"/>
              <a:t>最后的二进制位模式是什么？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x = 0b10000000</a:t>
            </a:r>
          </a:p>
          <a:p>
            <a:pPr marL="0" indent="0">
              <a:buNone/>
            </a:pPr>
            <a:r>
              <a:rPr lang="en-US" altLang="zh-CN" sz="2400" dirty="0"/>
              <a:t>x + x = 0b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en-US" altLang="zh-CN" sz="2400" dirty="0"/>
              <a:t>00000000 -&gt; 0b00000000 = 0x00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B3A264-29DA-920E-6D0A-907CD19BDF53}"/>
              </a:ext>
            </a:extLst>
          </p:cNvPr>
          <p:cNvSpPr/>
          <p:nvPr/>
        </p:nvSpPr>
        <p:spPr>
          <a:xfrm>
            <a:off x="838200" y="2696978"/>
            <a:ext cx="10798628" cy="812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83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686AF-F252-FB43-E71F-3AE6B433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 </a:t>
            </a:r>
            <a:r>
              <a:rPr lang="en-US" altLang="zh-CN" dirty="0"/>
              <a:t>IEEE 754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471A36-7639-41F3-A721-C5490622C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可以表示小数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可表示范围较同长度整数大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表示精度较同长度整数低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1546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94F25A-B1AB-4426-112F-1291D3D52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浮点数组成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8A3BAB-BE5E-9408-7DDB-03C2A6AFF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单精度浮点</a:t>
            </a:r>
            <a:r>
              <a:rPr lang="en-US" altLang="zh-CN" dirty="0"/>
              <a:t>32</a:t>
            </a:r>
            <a:r>
              <a:rPr lang="zh-CN" altLang="en-US" dirty="0"/>
              <a:t>位</a:t>
            </a:r>
            <a:endParaRPr lang="en-US" altLang="zh-CN" dirty="0"/>
          </a:p>
          <a:p>
            <a:pPr lvl="1"/>
            <a:r>
              <a:rPr lang="en-US" altLang="zh-CN" dirty="0"/>
              <a:t>bias</a:t>
            </a:r>
            <a:r>
              <a:rPr lang="zh-CN" altLang="en-US" dirty="0"/>
              <a:t>为</a:t>
            </a:r>
            <a:r>
              <a:rPr lang="en-US" altLang="zh-CN" dirty="0"/>
              <a:t>127</a:t>
            </a:r>
          </a:p>
          <a:p>
            <a:endParaRPr lang="en-US" altLang="zh-CN" dirty="0"/>
          </a:p>
          <a:p>
            <a:r>
              <a:rPr lang="zh-CN" altLang="en-US" dirty="0"/>
              <a:t>双精度浮点</a:t>
            </a:r>
            <a:r>
              <a:rPr lang="en-US" altLang="zh-CN" dirty="0"/>
              <a:t>64</a:t>
            </a:r>
            <a:r>
              <a:rPr lang="zh-CN" altLang="en-US" dirty="0"/>
              <a:t>位</a:t>
            </a:r>
            <a:endParaRPr lang="en-US" altLang="zh-CN" dirty="0"/>
          </a:p>
          <a:p>
            <a:pPr lvl="1"/>
            <a:r>
              <a:rPr lang="en-US" altLang="zh-CN" dirty="0"/>
              <a:t>bias</a:t>
            </a:r>
            <a:r>
              <a:rPr lang="zh-CN" altLang="en-US" dirty="0"/>
              <a:t>为</a:t>
            </a:r>
            <a:r>
              <a:rPr lang="en-US" altLang="zh-CN" dirty="0"/>
              <a:t>1023</a:t>
            </a:r>
          </a:p>
          <a:p>
            <a:endParaRPr lang="en-US" altLang="zh-CN" dirty="0"/>
          </a:p>
          <a:p>
            <a:r>
              <a:rPr lang="zh-CN" altLang="en-US" dirty="0"/>
              <a:t>二进制科学记数法</a:t>
            </a:r>
            <a:endParaRPr lang="en-US" altLang="zh-CN" dirty="0"/>
          </a:p>
          <a:p>
            <a:r>
              <a:rPr lang="en-US" altLang="zh-CN" dirty="0"/>
              <a:t>s</a:t>
            </a:r>
            <a:r>
              <a:rPr lang="zh-CN" altLang="en-US" dirty="0"/>
              <a:t>符号位，决定数据的正负</a:t>
            </a:r>
            <a:endParaRPr lang="en-US" altLang="zh-CN" dirty="0"/>
          </a:p>
          <a:p>
            <a:r>
              <a:rPr lang="en-US" altLang="zh-CN" dirty="0"/>
              <a:t>exp</a:t>
            </a:r>
            <a:r>
              <a:rPr lang="zh-CN" altLang="en-US" dirty="0"/>
              <a:t>指数，决定可表示的范围</a:t>
            </a:r>
            <a:endParaRPr lang="en-US" altLang="zh-CN" dirty="0"/>
          </a:p>
          <a:p>
            <a:r>
              <a:rPr lang="en-US" altLang="zh-CN" dirty="0"/>
              <a:t>frac</a:t>
            </a:r>
            <a:r>
              <a:rPr lang="zh-CN" altLang="en-US" dirty="0"/>
              <a:t>尾数，决定数据的精度</a:t>
            </a:r>
            <a:endParaRPr lang="en-US" altLang="zh-CN" dirty="0"/>
          </a:p>
          <a:p>
            <a:pPr lvl="1"/>
            <a:r>
              <a:rPr lang="en-US" altLang="zh-CN" dirty="0"/>
              <a:t>frac</a:t>
            </a:r>
            <a:r>
              <a:rPr lang="zh-CN" altLang="en-US" dirty="0"/>
              <a:t>计算时前面有一个隐含的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为了提高</a:t>
            </a:r>
            <a:r>
              <a:rPr lang="en-US" altLang="zh-CN" dirty="0"/>
              <a:t>1</a:t>
            </a:r>
            <a:r>
              <a:rPr lang="zh-CN" altLang="en-US" dirty="0"/>
              <a:t>位的精度</a:t>
            </a:r>
          </a:p>
        </p:txBody>
      </p:sp>
      <p:pic>
        <p:nvPicPr>
          <p:cNvPr id="6" name="table">
            <a:extLst>
              <a:ext uri="{FF2B5EF4-FFF2-40B4-BE49-F238E27FC236}">
                <a16:creationId xmlns:a16="http://schemas.microsoft.com/office/drawing/2014/main" id="{B23C6BAB-4394-61BE-D974-A13A3CF04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389" y="1909354"/>
            <a:ext cx="7366000" cy="1016000"/>
          </a:xfrm>
          <a:prstGeom prst="rect">
            <a:avLst/>
          </a:prstGeom>
        </p:spPr>
      </p:pic>
      <p:pic>
        <p:nvPicPr>
          <p:cNvPr id="7" name="table">
            <a:extLst>
              <a:ext uri="{FF2B5EF4-FFF2-40B4-BE49-F238E27FC236}">
                <a16:creationId xmlns:a16="http://schemas.microsoft.com/office/drawing/2014/main" id="{30083E53-A600-A264-D964-DFC2FFB32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389" y="3060291"/>
            <a:ext cx="7366000" cy="1016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E866C29-5F9B-9D0C-DAF2-925622AF0009}"/>
                  </a:ext>
                </a:extLst>
              </p:cNvPr>
              <p:cNvSpPr txBox="1"/>
              <p:nvPr/>
            </p:nvSpPr>
            <p:spPr>
              <a:xfrm>
                <a:off x="6096000" y="4416510"/>
                <a:ext cx="6096000" cy="4735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规格化浮点数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公式</m:t>
                    </m:r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s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∗1.</m:t>
                    </m:r>
                    <m:r>
                      <m:rPr>
                        <m:sty m:val="p"/>
                      </m:rPr>
                      <a:rPr lang="en-US" altLang="zh-CN" sz="2400" i="1">
                        <a:latin typeface="Cambria Math" panose="02040503050406030204" pitchFamily="18" charset="0"/>
                      </a:rPr>
                      <m:t>frac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𝑒𝑥𝑝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𝑏𝑖𝑎𝑠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E866C29-5F9B-9D0C-DAF2-925622AF0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416510"/>
                <a:ext cx="6096000" cy="473591"/>
              </a:xfrm>
              <a:prstGeom prst="rect">
                <a:avLst/>
              </a:prstGeom>
              <a:blipFill>
                <a:blip r:embed="rId4"/>
                <a:stretch>
                  <a:fillRect l="-1500" t="-6410" b="-294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5DD3D9C-FD5E-B3CB-AD3B-8669EC1B700B}"/>
                  </a:ext>
                </a:extLst>
              </p:cNvPr>
              <p:cNvSpPr txBox="1"/>
              <p:nvPr/>
            </p:nvSpPr>
            <p:spPr>
              <a:xfrm>
                <a:off x="6096000" y="4879988"/>
                <a:ext cx="6096000" cy="493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0" dirty="0"/>
                  <a:t>十进制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科学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记数法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5DD3D9C-FD5E-B3CB-AD3B-8669EC1B7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879988"/>
                <a:ext cx="6096000" cy="493277"/>
              </a:xfrm>
              <a:prstGeom prst="rect">
                <a:avLst/>
              </a:prstGeom>
              <a:blipFill>
                <a:blip r:embed="rId5"/>
                <a:stretch>
                  <a:fillRect l="-1500" t="-5000" b="-2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0043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B064C-B072-401D-97CB-377DF448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622880A-5937-4390-A668-B29C26496B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假定</a:t>
                </a:r>
                <a:r>
                  <a:rPr lang="en-US" altLang="zh-CN" dirty="0"/>
                  <a:t>CPU</a:t>
                </a:r>
                <a:r>
                  <a:rPr lang="zh-CN" altLang="en-US" dirty="0"/>
                  <a:t>从存储器中读出一个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字节信息</a:t>
                </a:r>
                <a:r>
                  <a:rPr lang="en-US" altLang="zh-CN" dirty="0"/>
                  <a:t>D=BF400000H</a:t>
                </a:r>
                <a:r>
                  <a:rPr lang="zh-CN" altLang="en-US" dirty="0"/>
                  <a:t>，请回答下列问题，不考虑大小端问题（</a:t>
                </a:r>
                <a:r>
                  <a:rPr lang="en-US" altLang="zh-CN" dirty="0"/>
                  <a:t>BF</a:t>
                </a:r>
                <a:r>
                  <a:rPr lang="zh-CN" altLang="en-US" dirty="0"/>
                  <a:t>为高位）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（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）若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是一个</a:t>
                </a:r>
                <a:r>
                  <a:rPr lang="en-US" altLang="zh-CN" dirty="0"/>
                  <a:t>IEEE 754</a:t>
                </a:r>
                <a:r>
                  <a:rPr lang="zh-CN" altLang="en-US" dirty="0"/>
                  <a:t>单精度浮点数，则其真值是多少？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0xBF400000 -&gt; 0b1011 1111 0100 0000 0000 0000 0000 0000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0xBF400000 -&gt; 0b</a:t>
                </a:r>
                <a:r>
                  <a:rPr lang="en-US" altLang="zh-CN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1</a:t>
                </a:r>
                <a:r>
                  <a:rPr lang="en-US" altLang="zh-CN" dirty="0"/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01111110</a:t>
                </a:r>
                <a:r>
                  <a:rPr lang="en-US" altLang="zh-CN" dirty="0"/>
                  <a:t> </a:t>
                </a:r>
                <a:r>
                  <a:rPr lang="en-US" altLang="zh-CN" dirty="0">
                    <a:solidFill>
                      <a:schemeClr val="accent1"/>
                    </a:solidFill>
                  </a:rPr>
                  <a:t>100 0000 0000 0000 0000 0000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1.1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126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−127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−0.11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−0.75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622880A-5937-4390-A668-B29C26496B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F9397BA2-34C8-CA97-FBBE-52E3872AC33A}"/>
              </a:ext>
            </a:extLst>
          </p:cNvPr>
          <p:cNvSpPr/>
          <p:nvPr/>
        </p:nvSpPr>
        <p:spPr>
          <a:xfrm>
            <a:off x="618309" y="4270550"/>
            <a:ext cx="10798628" cy="9244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AA38105-C21D-1164-54D3-9C86F7A5833B}"/>
                  </a:ext>
                </a:extLst>
              </p:cNvPr>
              <p:cNvSpPr txBox="1"/>
              <p:nvPr/>
            </p:nvSpPr>
            <p:spPr>
              <a:xfrm>
                <a:off x="4815841" y="1447380"/>
                <a:ext cx="6374674" cy="3782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800" dirty="0"/>
                  <a:t>规格化浮点数</a:t>
                </a:r>
                <a14:m>
                  <m:oMath xmlns:m="http://schemas.openxmlformats.org/officeDocument/2006/math">
                    <m:r>
                      <a:rPr lang="zh-CN" altLang="en-US" sz="1800" i="1" dirty="0">
                        <a:latin typeface="Cambria Math" panose="02040503050406030204" pitchFamily="18" charset="0"/>
                      </a:rPr>
                      <m:t>公式</m:t>
                    </m:r>
                    <m:sSup>
                      <m:sSup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s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∗1.</m:t>
                    </m:r>
                    <m:r>
                      <m:rPr>
                        <m:sty m:val="p"/>
                      </m:rPr>
                      <a:rPr lang="en-US" altLang="zh-CN" sz="1800" i="1">
                        <a:latin typeface="Cambria Math" panose="02040503050406030204" pitchFamily="18" charset="0"/>
                      </a:rPr>
                      <m:t>frac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𝑒𝑥𝑝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𝑏𝑖𝑎𝑠</m:t>
                        </m:r>
                      </m:sup>
                    </m:sSup>
                  </m:oMath>
                </a14:m>
                <a:r>
                  <a:rPr lang="zh-CN" altLang="en-US" dirty="0"/>
                  <a:t>，单精度</a:t>
                </a:r>
                <a:r>
                  <a:rPr lang="en-US" altLang="zh-CN" dirty="0"/>
                  <a:t>bias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127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AA38105-C21D-1164-54D3-9C86F7A58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841" y="1447380"/>
                <a:ext cx="6374674" cy="378245"/>
              </a:xfrm>
              <a:prstGeom prst="rect">
                <a:avLst/>
              </a:prstGeom>
              <a:blipFill>
                <a:blip r:embed="rId3"/>
                <a:stretch>
                  <a:fillRect l="-765" t="-4839" r="-669" b="-25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749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4EC7D6-EBB8-02CC-6488-789D3B7B5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非规格化数</a:t>
            </a:r>
            <a:r>
              <a:rPr lang="en-US" altLang="zh-CN" dirty="0"/>
              <a:t>-</a:t>
            </a:r>
            <a:r>
              <a:rPr lang="zh-CN" altLang="en-US" dirty="0"/>
              <a:t>很小的数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E244F52-8826-B762-4FCA-25C64B477C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指数全为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时，表示的数字非常小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取消尾数前隐含的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以表示更小的数和</a:t>
                </a:r>
                <a:r>
                  <a:rPr lang="en-US" altLang="zh-CN" dirty="0"/>
                  <a:t>0</a:t>
                </a:r>
              </a:p>
              <a:p>
                <a:endParaRPr lang="en-US" altLang="zh-CN" dirty="0"/>
              </a:p>
              <a:p>
                <a:r>
                  <a:rPr lang="zh-CN" altLang="en-US" sz="2800" dirty="0"/>
                  <a:t>非规格化浮点数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公式</m:t>
                    </m:r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s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∗0.</m:t>
                    </m:r>
                    <m:r>
                      <m:rPr>
                        <m:sty m:val="p"/>
                      </m:rPr>
                      <a:rPr lang="en-US" altLang="zh-CN" sz="2800" i="1">
                        <a:latin typeface="Cambria Math" panose="02040503050406030204" pitchFamily="18" charset="0"/>
                      </a:rPr>
                      <m:t>frac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𝑏𝑖𝑎𝑠</m:t>
                        </m:r>
                      </m:sup>
                    </m:sSup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E244F52-8826-B762-4FCA-25C64B477C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63B57EDC-06F6-F9A6-5A29-5B145E9887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274" b="51665"/>
          <a:stretch/>
        </p:blipFill>
        <p:spPr>
          <a:xfrm>
            <a:off x="4881776" y="4359819"/>
            <a:ext cx="6472024" cy="78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497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B064C-B072-401D-97CB-377DF448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622880A-5937-4390-A668-B29C26496B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假定</a:t>
                </a:r>
                <a:r>
                  <a:rPr lang="en-US" altLang="zh-CN" dirty="0"/>
                  <a:t>CPU</a:t>
                </a:r>
                <a:r>
                  <a:rPr lang="zh-CN" altLang="en-US" dirty="0"/>
                  <a:t>从存储器中读出一个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字节信息</a:t>
                </a:r>
                <a:r>
                  <a:rPr lang="en-US" altLang="zh-CN" dirty="0"/>
                  <a:t>D=80400000H</a:t>
                </a:r>
                <a:r>
                  <a:rPr lang="zh-CN" altLang="en-US" dirty="0"/>
                  <a:t>，请回答下列问题，不考虑大小端问题（</a:t>
                </a:r>
                <a:r>
                  <a:rPr lang="en-US" altLang="zh-CN" dirty="0"/>
                  <a:t>80</a:t>
                </a:r>
                <a:r>
                  <a:rPr lang="zh-CN" altLang="en-US" dirty="0"/>
                  <a:t>为高位）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）若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是一个</a:t>
                </a:r>
                <a:r>
                  <a:rPr lang="en-US" altLang="zh-CN" dirty="0"/>
                  <a:t>IEEE 754</a:t>
                </a:r>
                <a:r>
                  <a:rPr lang="zh-CN" altLang="en-US" dirty="0"/>
                  <a:t>单精度浮点数，则其真值是多少？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/>
                  <a:t>0x80400000 </a:t>
                </a:r>
                <a:r>
                  <a:rPr lang="en-US" altLang="zh-CN" dirty="0"/>
                  <a:t>-&gt; 0b1000 0000 0100 0000 0000 0000 0000 0000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0xBF400000 -&gt; 0b</a:t>
                </a:r>
                <a:r>
                  <a:rPr lang="en-US" altLang="zh-CN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1</a:t>
                </a:r>
                <a:r>
                  <a:rPr lang="en-US" altLang="zh-CN" dirty="0"/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00000000</a:t>
                </a:r>
                <a:r>
                  <a:rPr lang="en-US" altLang="zh-CN" dirty="0"/>
                  <a:t> </a:t>
                </a:r>
                <a:r>
                  <a:rPr lang="en-US" altLang="zh-CN" dirty="0">
                    <a:solidFill>
                      <a:schemeClr val="accent1"/>
                    </a:solidFill>
                  </a:rPr>
                  <a:t>100 0000 0000 0000 0000 0000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−127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−127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622880A-5937-4390-A668-B29C26496B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9455AF48-495F-83D1-2287-AAFF62A40F15}"/>
              </a:ext>
            </a:extLst>
          </p:cNvPr>
          <p:cNvSpPr/>
          <p:nvPr/>
        </p:nvSpPr>
        <p:spPr>
          <a:xfrm>
            <a:off x="561034" y="4232869"/>
            <a:ext cx="10798628" cy="1543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7BA75EC-8DA5-F8C0-79AF-FB4C01E55480}"/>
                  </a:ext>
                </a:extLst>
              </p:cNvPr>
              <p:cNvSpPr txBox="1"/>
              <p:nvPr/>
            </p:nvSpPr>
            <p:spPr>
              <a:xfrm>
                <a:off x="4758431" y="1425125"/>
                <a:ext cx="6506592" cy="3782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800" dirty="0"/>
                  <a:t>非规格化浮点数</a:t>
                </a:r>
                <a14:m>
                  <m:oMath xmlns:m="http://schemas.openxmlformats.org/officeDocument/2006/math">
                    <m:r>
                      <a:rPr lang="zh-CN" altLang="en-US" sz="1800" i="1" dirty="0">
                        <a:latin typeface="Cambria Math" panose="02040503050406030204" pitchFamily="18" charset="0"/>
                      </a:rPr>
                      <m:t>公式</m:t>
                    </m:r>
                    <m:sSup>
                      <m:sSup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s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∗0.</m:t>
                    </m:r>
                    <m:r>
                      <m:rPr>
                        <m:sty m:val="p"/>
                      </m:rPr>
                      <a:rPr lang="en-US" altLang="zh-CN" sz="1800" i="1">
                        <a:latin typeface="Cambria Math" panose="02040503050406030204" pitchFamily="18" charset="0"/>
                      </a:rPr>
                      <m:t>frac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𝑏𝑖𝑎𝑠</m:t>
                        </m:r>
                      </m:sup>
                    </m:sSup>
                  </m:oMath>
                </a14:m>
                <a:r>
                  <a:rPr lang="zh-CN" altLang="en-US" dirty="0"/>
                  <a:t>，单精度</a:t>
                </a:r>
                <a:r>
                  <a:rPr lang="en-US" altLang="zh-CN" dirty="0"/>
                  <a:t>bias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127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7BA75EC-8DA5-F8C0-79AF-FB4C01E55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431" y="1425125"/>
                <a:ext cx="6506592" cy="378245"/>
              </a:xfrm>
              <a:prstGeom prst="rect">
                <a:avLst/>
              </a:prstGeom>
              <a:blipFill>
                <a:blip r:embed="rId3"/>
                <a:stretch>
                  <a:fillRect l="-843" t="-6452" b="-25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574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4EC7D6-EBB8-02CC-6488-789D3B7B5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非规格化数</a:t>
            </a:r>
            <a:r>
              <a:rPr lang="en-US" altLang="zh-CN" dirty="0"/>
              <a:t>-</a:t>
            </a:r>
            <a:r>
              <a:rPr lang="zh-CN" altLang="en-US" dirty="0"/>
              <a:t>特殊值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244F52-8826-B762-4FCA-25C64B477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预留了两种位模式处理特殊情况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无穷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不是一个数字</a:t>
            </a:r>
            <a:endParaRPr lang="en-US" altLang="zh-CN" dirty="0"/>
          </a:p>
          <a:p>
            <a:pPr lvl="1"/>
            <a:r>
              <a:rPr lang="zh-CN" altLang="en-US" dirty="0"/>
              <a:t>一般用于算术异常，如</a:t>
            </a:r>
            <a:r>
              <a:rPr lang="en-US" altLang="zh-CN" dirty="0"/>
              <a:t>0/0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B57EDC-06F6-F9A6-5A29-5B145E9887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492"/>
          <a:stretch/>
        </p:blipFill>
        <p:spPr>
          <a:xfrm>
            <a:off x="4859831" y="2656114"/>
            <a:ext cx="6493970" cy="158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438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3FE46-75F7-08AB-B844-9EC10E81E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可表示数据的分布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27B8064-446C-C913-770A-A27B2ECA9A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5125" y="2839244"/>
            <a:ext cx="63817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10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7AE1A1-AC15-234B-6427-3675B6D73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浮点加法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97208A-6147-EDA7-08EA-F3D3C0F1D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和十进制科学记数法相加类似</a:t>
            </a:r>
            <a:endParaRPr lang="en-US" altLang="zh-CN" dirty="0"/>
          </a:p>
          <a:p>
            <a:r>
              <a:rPr lang="zh-CN" altLang="en-US" dirty="0"/>
              <a:t>指数对齐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尾数相加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处理进位</a:t>
            </a:r>
            <a:r>
              <a:rPr lang="en-US" altLang="zh-CN" dirty="0"/>
              <a:t>/</a:t>
            </a:r>
            <a:r>
              <a:rPr lang="zh-CN" altLang="en-US" dirty="0"/>
              <a:t>借位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舍入</a:t>
            </a:r>
          </a:p>
        </p:txBody>
      </p:sp>
    </p:spTree>
    <p:extLst>
      <p:ext uri="{BB962C8B-B14F-4D97-AF65-F5344CB8AC3E}">
        <p14:creationId xmlns:p14="http://schemas.microsoft.com/office/powerpoint/2010/main" val="1107214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503582-7DB2-668E-7310-07A1FDE4B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舍入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ED5E2A-8C89-9D82-FBDC-69CE43388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浮点数精度不足以表示某个数时需要找一个可表示的数近似</a:t>
            </a:r>
            <a:endParaRPr lang="en-US" altLang="zh-CN" dirty="0"/>
          </a:p>
          <a:p>
            <a:pPr lvl="1"/>
            <a:r>
              <a:rPr lang="zh-CN" altLang="en-US" dirty="0"/>
              <a:t>运算时出现比尾数最低位还小的数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默认的舍入方式是向偶数舍入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窍门：向最近可表示的数舍入，距离一致则使尾数最低位为</a:t>
            </a:r>
            <a:r>
              <a:rPr lang="en-US" altLang="zh-CN" dirty="0"/>
              <a:t>0</a:t>
            </a:r>
          </a:p>
          <a:p>
            <a:pPr lvl="1"/>
            <a:r>
              <a:rPr lang="zh-CN" altLang="en-US" dirty="0"/>
              <a:t>例：要保留两位小数</a:t>
            </a:r>
            <a:endParaRPr lang="en-US" altLang="zh-CN" dirty="0"/>
          </a:p>
          <a:p>
            <a:pPr lvl="2"/>
            <a:r>
              <a:rPr lang="en-US" altLang="zh-CN" dirty="0"/>
              <a:t>10.0011-&gt;10.01</a:t>
            </a:r>
          </a:p>
          <a:p>
            <a:pPr lvl="2"/>
            <a:r>
              <a:rPr lang="en-US" altLang="zh-CN" dirty="0"/>
              <a:t>10.0001-&gt;10.00</a:t>
            </a:r>
          </a:p>
          <a:p>
            <a:pPr lvl="2"/>
            <a:r>
              <a:rPr lang="en-US" altLang="zh-CN" dirty="0"/>
              <a:t>10.001-&gt;10.00</a:t>
            </a:r>
          </a:p>
          <a:p>
            <a:pPr lvl="2"/>
            <a:r>
              <a:rPr lang="en-US" altLang="zh-CN" dirty="0"/>
              <a:t>10.011-&gt;10.10</a:t>
            </a:r>
          </a:p>
        </p:txBody>
      </p:sp>
    </p:spTree>
    <p:extLst>
      <p:ext uri="{BB962C8B-B14F-4D97-AF65-F5344CB8AC3E}">
        <p14:creationId xmlns:p14="http://schemas.microsoft.com/office/powerpoint/2010/main" val="4114772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975A6-C7F8-13F0-17AB-69A551BE2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信息的表示和处理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E1B142-2E2A-3246-A6F3-C53F6CC0A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整数的表示及运算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浮点数的表示及运算</a:t>
            </a:r>
          </a:p>
        </p:txBody>
      </p:sp>
    </p:spTree>
    <p:extLst>
      <p:ext uri="{BB962C8B-B14F-4D97-AF65-F5344CB8AC3E}">
        <p14:creationId xmlns:p14="http://schemas.microsoft.com/office/powerpoint/2010/main" val="3282991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503582-7DB2-668E-7310-07A1FDE4B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舍入例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ED5E2A-8C89-9D82-FBDC-69CE43388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dirty="0"/>
              <a:t>两个</a:t>
            </a:r>
            <a:r>
              <a:rPr lang="en-US" altLang="zh-CN" dirty="0"/>
              <a:t>32</a:t>
            </a:r>
            <a:r>
              <a:rPr lang="zh-CN" altLang="en-US" dirty="0"/>
              <a:t>位</a:t>
            </a:r>
            <a:r>
              <a:rPr lang="en-US" altLang="zh-CN" dirty="0"/>
              <a:t>IEEE 754</a:t>
            </a:r>
            <a:r>
              <a:rPr lang="zh-CN" altLang="en-US" dirty="0"/>
              <a:t>浮点数</a:t>
            </a:r>
            <a:r>
              <a:rPr lang="en-US" altLang="zh-CN" dirty="0"/>
              <a:t>16777216 + 3 = </a:t>
            </a:r>
            <a:r>
              <a:rPr lang="zh-CN" altLang="en-US" dirty="0"/>
              <a:t>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16777216 = 0b0 10010111 000 0000 0000 0000 0000 0000</a:t>
            </a:r>
          </a:p>
          <a:p>
            <a:pPr marL="0" indent="0">
              <a:buNone/>
            </a:pPr>
            <a:r>
              <a:rPr lang="en-US" altLang="zh-CN" dirty="0"/>
              <a:t>3 = 0b0 10000000 100 0000 0000 0000 0000 0000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较小的数指数对齐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0b0 10010111 000 0000 0000 0000 0000 0001 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/>
              <a:t>（没有隐含前导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舍入为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0b0 10010111 000 0000 0000 0000 0000 0010 </a:t>
            </a:r>
            <a:r>
              <a:rPr lang="zh-CN" altLang="en-US" dirty="0"/>
              <a:t>（没有隐含前导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  <a:p>
            <a:pPr marL="0" indent="0">
              <a:buNone/>
            </a:pPr>
            <a:r>
              <a:rPr lang="en-US" altLang="zh-CN" dirty="0"/>
              <a:t>16777216 + 3</a:t>
            </a:r>
          </a:p>
          <a:p>
            <a:pPr marL="0" indent="0">
              <a:buNone/>
            </a:pPr>
            <a:r>
              <a:rPr lang="en-US" altLang="zh-CN" dirty="0"/>
              <a:t>= 0b0 10010111 000 0000 0000 0000 0000 0010</a:t>
            </a:r>
            <a:r>
              <a:rPr lang="zh-CN" altLang="en-US" dirty="0"/>
              <a:t>（有隐含前导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= 16777220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D31F1E-8866-9FC6-D865-33D65360C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059" y="625684"/>
            <a:ext cx="5829300" cy="10763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588E875-0D56-848F-C632-285B2830A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7162" y="1153423"/>
            <a:ext cx="2143125" cy="54292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900AF61-36C1-2320-D8C8-D721F45AB586}"/>
              </a:ext>
            </a:extLst>
          </p:cNvPr>
          <p:cNvSpPr/>
          <p:nvPr/>
        </p:nvSpPr>
        <p:spPr>
          <a:xfrm>
            <a:off x="698863" y="3240814"/>
            <a:ext cx="9697453" cy="28099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367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2F6089-9320-E8B3-7C17-E23644254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 程序的机器级表示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250BCA-CE47-C751-A83D-E342F28B7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汇编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汇编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还是汇编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611DBDF-1A6F-D849-B1AD-8A4B1C3EB94D}"/>
              </a:ext>
            </a:extLst>
          </p:cNvPr>
          <p:cNvSpPr txBox="1">
            <a:spLocks/>
          </p:cNvSpPr>
          <p:nvPr/>
        </p:nvSpPr>
        <p:spPr>
          <a:xfrm>
            <a:off x="4996542" y="1825625"/>
            <a:ext cx="37037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根据</a:t>
            </a:r>
            <a:r>
              <a:rPr lang="en-US" altLang="zh-CN" dirty="0"/>
              <a:t>C</a:t>
            </a:r>
            <a:r>
              <a:rPr lang="zh-CN" altLang="en-US" dirty="0"/>
              <a:t>写汇编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根据汇编写</a:t>
            </a:r>
            <a:r>
              <a:rPr lang="en-US" altLang="zh-CN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41439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CA5C3-BA15-53F1-5ABC-ECE30DC23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寻址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790EF4-F74E-2F2B-76DD-3ADBEEE4A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立即寻址（绝对寻址） </a:t>
            </a:r>
            <a:r>
              <a:rPr lang="en-US" altLang="zh-CN" dirty="0" err="1"/>
              <a:t>Imm</a:t>
            </a:r>
            <a:endParaRPr lang="en-US" altLang="zh-CN" dirty="0"/>
          </a:p>
          <a:p>
            <a:pPr lvl="1"/>
            <a:r>
              <a:rPr lang="zh-CN" altLang="en-US" dirty="0"/>
              <a:t>用指令里给出的地址</a:t>
            </a:r>
            <a:endParaRPr lang="en-US" altLang="zh-CN" dirty="0"/>
          </a:p>
          <a:p>
            <a:r>
              <a:rPr lang="zh-CN" altLang="en-US" dirty="0"/>
              <a:t>直接寻址（寄存器寻址） </a:t>
            </a:r>
            <a:r>
              <a:rPr lang="en-US" altLang="zh-CN" dirty="0"/>
              <a:t>Reg</a:t>
            </a:r>
          </a:p>
          <a:p>
            <a:pPr lvl="1"/>
            <a:r>
              <a:rPr lang="zh-CN" altLang="en-US" dirty="0"/>
              <a:t>用参数中的寄存器里存的地址</a:t>
            </a:r>
            <a:endParaRPr lang="en-US" altLang="zh-CN" dirty="0"/>
          </a:p>
          <a:p>
            <a:r>
              <a:rPr lang="zh-CN" altLang="en-US" dirty="0"/>
              <a:t>间接寻址 </a:t>
            </a:r>
            <a:r>
              <a:rPr lang="en-US" altLang="zh-CN" dirty="0"/>
              <a:t>(Reg)</a:t>
            </a:r>
          </a:p>
          <a:p>
            <a:pPr lvl="1"/>
            <a:r>
              <a:rPr lang="zh-CN" altLang="en-US" dirty="0"/>
              <a:t>用参数中的寄存器里存的地址处内存存的地址</a:t>
            </a:r>
            <a:endParaRPr lang="en-US" altLang="zh-CN" dirty="0"/>
          </a:p>
          <a:p>
            <a:r>
              <a:rPr lang="zh-CN" altLang="en-US" dirty="0"/>
              <a:t>变址寻址、基址寻址 </a:t>
            </a:r>
            <a:r>
              <a:rPr lang="en-US" altLang="zh-CN" dirty="0" err="1"/>
              <a:t>Imm</a:t>
            </a:r>
            <a:r>
              <a:rPr lang="en-US" altLang="zh-CN" dirty="0"/>
              <a:t>(Reg)</a:t>
            </a:r>
          </a:p>
          <a:p>
            <a:pPr lvl="1"/>
            <a:r>
              <a:rPr lang="zh-CN" altLang="en-US" dirty="0"/>
              <a:t>用参数中的寄存器里存的地址加上指令中的偏移量的值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76706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1" y="685800"/>
            <a:ext cx="7165975" cy="573088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Courier New" panose="02070409020205090404" pitchFamily="49" charset="0"/>
              </a:rPr>
              <a:t>movq</a:t>
            </a:r>
            <a:endParaRPr lang="en-US" dirty="0"/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1752600" y="3771901"/>
            <a:ext cx="936274" cy="461665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err="1">
                <a:latin typeface="Courier New" panose="02070409020205090404" pitchFamily="49" charset="0"/>
              </a:rPr>
              <a:t>movq</a:t>
            </a:r>
            <a:endParaRPr lang="en-US" sz="2400" dirty="0">
              <a:latin typeface="Courier New" panose="02070409020205090404" pitchFamily="49" charset="0"/>
            </a:endParaRPr>
          </a:p>
        </p:txBody>
      </p:sp>
      <p:sp>
        <p:nvSpPr>
          <p:cNvPr id="157701" name="Text Box 5"/>
          <p:cNvSpPr txBox="1">
            <a:spLocks noChangeArrowheads="1"/>
          </p:cNvSpPr>
          <p:nvPr/>
        </p:nvSpPr>
        <p:spPr bwMode="auto">
          <a:xfrm>
            <a:off x="3124200" y="2705101"/>
            <a:ext cx="760144" cy="461665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anose="020F0502020204030204" pitchFamily="34" charset="0"/>
              </a:rPr>
              <a:t>Imm</a:t>
            </a:r>
            <a:endParaRPr lang="en-US" sz="2400" i="1" dirty="0">
              <a:latin typeface="Calibri" panose="020F0502020204030204" pitchFamily="34" charset="0"/>
            </a:endParaRPr>
          </a:p>
        </p:txBody>
      </p:sp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3124200" y="3771901"/>
            <a:ext cx="665888" cy="461665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anose="020F0502020204030204" pitchFamily="34" charset="0"/>
              </a:rPr>
              <a:t>Reg</a:t>
            </a:r>
            <a:endParaRPr lang="en-US" sz="2400" i="1" dirty="0">
              <a:latin typeface="Calibri" panose="020F0502020204030204" pitchFamily="34" charset="0"/>
            </a:endParaRPr>
          </a:p>
        </p:txBody>
      </p:sp>
      <p:sp>
        <p:nvSpPr>
          <p:cNvPr id="157703" name="Text Box 7"/>
          <p:cNvSpPr txBox="1">
            <a:spLocks noChangeArrowheads="1"/>
          </p:cNvSpPr>
          <p:nvPr/>
        </p:nvSpPr>
        <p:spPr bwMode="auto">
          <a:xfrm>
            <a:off x="3124201" y="4914901"/>
            <a:ext cx="838691" cy="461665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anose="020F0502020204030204" pitchFamily="34" charset="0"/>
              </a:rPr>
              <a:t>Mem</a:t>
            </a:r>
            <a:endParaRPr lang="en-US" sz="2400" i="1" dirty="0">
              <a:latin typeface="Calibri" panose="020F0502020204030204" pitchFamily="34" charset="0"/>
            </a:endParaRPr>
          </a:p>
        </p:txBody>
      </p:sp>
      <p:sp>
        <p:nvSpPr>
          <p:cNvPr id="157704" name="Text Box 8"/>
          <p:cNvSpPr txBox="1">
            <a:spLocks noChangeArrowheads="1"/>
          </p:cNvSpPr>
          <p:nvPr/>
        </p:nvSpPr>
        <p:spPr bwMode="auto">
          <a:xfrm>
            <a:off x="4343400" y="2476501"/>
            <a:ext cx="665888" cy="461665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anose="020F0502020204030204" pitchFamily="34" charset="0"/>
              </a:rPr>
              <a:t>Reg</a:t>
            </a:r>
            <a:endParaRPr lang="en-US" sz="2400" i="1" dirty="0">
              <a:latin typeface="Calibri" panose="020F0502020204030204" pitchFamily="34" charset="0"/>
            </a:endParaRPr>
          </a:p>
        </p:txBody>
      </p:sp>
      <p:sp>
        <p:nvSpPr>
          <p:cNvPr id="157705" name="Text Box 9"/>
          <p:cNvSpPr txBox="1">
            <a:spLocks noChangeArrowheads="1"/>
          </p:cNvSpPr>
          <p:nvPr/>
        </p:nvSpPr>
        <p:spPr bwMode="auto">
          <a:xfrm>
            <a:off x="4343401" y="2933701"/>
            <a:ext cx="838691" cy="461665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anose="020F0502020204030204" pitchFamily="34" charset="0"/>
              </a:rPr>
              <a:t>Mem</a:t>
            </a:r>
            <a:endParaRPr lang="en-US" sz="2400" i="1" dirty="0">
              <a:latin typeface="Calibri" panose="020F0502020204030204" pitchFamily="34" charset="0"/>
            </a:endParaRPr>
          </a:p>
        </p:txBody>
      </p:sp>
      <p:sp>
        <p:nvSpPr>
          <p:cNvPr id="157706" name="Text Box 10"/>
          <p:cNvSpPr txBox="1">
            <a:spLocks noChangeArrowheads="1"/>
          </p:cNvSpPr>
          <p:nvPr/>
        </p:nvSpPr>
        <p:spPr bwMode="auto">
          <a:xfrm>
            <a:off x="4343400" y="3619501"/>
            <a:ext cx="665888" cy="461665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anose="020F0502020204030204" pitchFamily="34" charset="0"/>
              </a:rPr>
              <a:t>Reg</a:t>
            </a:r>
            <a:endParaRPr lang="en-US" sz="2400" i="1" dirty="0">
              <a:latin typeface="Calibri" panose="020F0502020204030204" pitchFamily="34" charset="0"/>
            </a:endParaRPr>
          </a:p>
        </p:txBody>
      </p:sp>
      <p:sp>
        <p:nvSpPr>
          <p:cNvPr id="157707" name="Text Box 11"/>
          <p:cNvSpPr txBox="1">
            <a:spLocks noChangeArrowheads="1"/>
          </p:cNvSpPr>
          <p:nvPr/>
        </p:nvSpPr>
        <p:spPr bwMode="auto">
          <a:xfrm>
            <a:off x="4343401" y="4065589"/>
            <a:ext cx="838691" cy="461665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anose="020F0502020204030204" pitchFamily="34" charset="0"/>
              </a:rPr>
              <a:t>Mem</a:t>
            </a:r>
            <a:endParaRPr lang="en-US" sz="2400" i="1" dirty="0">
              <a:latin typeface="Calibri" panose="020F0502020204030204" pitchFamily="34" charset="0"/>
            </a:endParaRPr>
          </a:p>
        </p:txBody>
      </p:sp>
      <p:sp>
        <p:nvSpPr>
          <p:cNvPr id="157708" name="Text Box 12"/>
          <p:cNvSpPr txBox="1">
            <a:spLocks noChangeArrowheads="1"/>
          </p:cNvSpPr>
          <p:nvPr/>
        </p:nvSpPr>
        <p:spPr bwMode="auto">
          <a:xfrm>
            <a:off x="4343400" y="4914901"/>
            <a:ext cx="665888" cy="461665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anose="020F0502020204030204" pitchFamily="34" charset="0"/>
              </a:rPr>
              <a:t>Reg</a:t>
            </a:r>
            <a:endParaRPr lang="en-US" sz="2400" i="1" dirty="0">
              <a:latin typeface="Calibri" panose="020F0502020204030204" pitchFamily="34" charset="0"/>
            </a:endParaRPr>
          </a:p>
        </p:txBody>
      </p:sp>
      <p:sp>
        <p:nvSpPr>
          <p:cNvPr id="157709" name="Text Box 13"/>
          <p:cNvSpPr txBox="1">
            <a:spLocks noChangeArrowheads="1"/>
          </p:cNvSpPr>
          <p:nvPr/>
        </p:nvSpPr>
        <p:spPr bwMode="auto">
          <a:xfrm>
            <a:off x="2971801" y="1752601"/>
            <a:ext cx="1049133" cy="461665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anose="020F0502020204030204" pitchFamily="34" charset="0"/>
              </a:rPr>
              <a:t>Source</a:t>
            </a:r>
          </a:p>
        </p:txBody>
      </p:sp>
      <p:sp>
        <p:nvSpPr>
          <p:cNvPr id="157710" name="Text Box 14"/>
          <p:cNvSpPr txBox="1">
            <a:spLocks noChangeArrowheads="1"/>
          </p:cNvSpPr>
          <p:nvPr/>
        </p:nvSpPr>
        <p:spPr bwMode="auto">
          <a:xfrm>
            <a:off x="4343401" y="1752601"/>
            <a:ext cx="761491" cy="461665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err="1">
                <a:latin typeface="Calibri" panose="020F0502020204030204" pitchFamily="34" charset="0"/>
              </a:rPr>
              <a:t>Dest</a:t>
            </a: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157716" name="AutoShape 20"/>
          <p:cNvSpPr/>
          <p:nvPr/>
        </p:nvSpPr>
        <p:spPr bwMode="auto">
          <a:xfrm>
            <a:off x="2819400" y="2628900"/>
            <a:ext cx="304800" cy="27432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57717" name="AutoShape 21"/>
          <p:cNvSpPr/>
          <p:nvPr/>
        </p:nvSpPr>
        <p:spPr bwMode="auto">
          <a:xfrm>
            <a:off x="4038600" y="2552700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57718" name="AutoShape 22"/>
          <p:cNvSpPr/>
          <p:nvPr/>
        </p:nvSpPr>
        <p:spPr bwMode="auto">
          <a:xfrm>
            <a:off x="4038600" y="3695700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57719" name="Text Box 23"/>
          <p:cNvSpPr txBox="1">
            <a:spLocks noChangeArrowheads="1"/>
          </p:cNvSpPr>
          <p:nvPr/>
        </p:nvSpPr>
        <p:spPr bwMode="auto">
          <a:xfrm>
            <a:off x="8382000" y="1752601"/>
            <a:ext cx="1306768" cy="461665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anose="020F0502020204030204" pitchFamily="34" charset="0"/>
              </a:rPr>
              <a:t>C Analog</a:t>
            </a:r>
          </a:p>
        </p:txBody>
      </p:sp>
      <p:sp>
        <p:nvSpPr>
          <p:cNvPr id="157711" name="Text Box 15"/>
          <p:cNvSpPr txBox="1">
            <a:spLocks noChangeArrowheads="1"/>
          </p:cNvSpPr>
          <p:nvPr/>
        </p:nvSpPr>
        <p:spPr bwMode="auto">
          <a:xfrm>
            <a:off x="5257801" y="2506663"/>
            <a:ext cx="2339453" cy="400110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anose="02070409020205090404" pitchFamily="49" charset="0"/>
              </a:rPr>
              <a:t>movq</a:t>
            </a:r>
            <a:r>
              <a:rPr lang="en-US" sz="2000" dirty="0">
                <a:latin typeface="Courier New" panose="02070409020205090404" pitchFamily="49" charset="0"/>
              </a:rPr>
              <a:t> $0x4,%rax</a:t>
            </a:r>
          </a:p>
        </p:txBody>
      </p:sp>
      <p:sp>
        <p:nvSpPr>
          <p:cNvPr id="157720" name="Text Box 24"/>
          <p:cNvSpPr txBox="1">
            <a:spLocks noChangeArrowheads="1"/>
          </p:cNvSpPr>
          <p:nvPr/>
        </p:nvSpPr>
        <p:spPr bwMode="auto">
          <a:xfrm>
            <a:off x="8197850" y="2506664"/>
            <a:ext cx="1860550" cy="396875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anose="02070409020205090404" pitchFamily="49" charset="0"/>
              </a:rPr>
              <a:t>temp = 0x4;</a:t>
            </a:r>
          </a:p>
        </p:txBody>
      </p:sp>
      <p:sp>
        <p:nvSpPr>
          <p:cNvPr id="157712" name="Text Box 16"/>
          <p:cNvSpPr txBox="1">
            <a:spLocks noChangeArrowheads="1"/>
          </p:cNvSpPr>
          <p:nvPr/>
        </p:nvSpPr>
        <p:spPr bwMode="auto">
          <a:xfrm>
            <a:off x="5257801" y="2963863"/>
            <a:ext cx="2801193" cy="400110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anose="02070409020205090404" pitchFamily="49" charset="0"/>
              </a:rPr>
              <a:t>movq</a:t>
            </a:r>
            <a:r>
              <a:rPr lang="en-US" sz="2000" dirty="0">
                <a:latin typeface="Courier New" panose="02070409020205090404" pitchFamily="49" charset="0"/>
              </a:rPr>
              <a:t> $-147,(%</a:t>
            </a:r>
            <a:r>
              <a:rPr lang="en-US" sz="2000" dirty="0" err="1">
                <a:latin typeface="Courier New" panose="02070409020205090404" pitchFamily="49" charset="0"/>
              </a:rPr>
              <a:t>rax</a:t>
            </a:r>
            <a:r>
              <a:rPr lang="en-US" sz="2000" dirty="0">
                <a:latin typeface="Courier New" panose="02070409020205090404" pitchFamily="49" charset="0"/>
              </a:rPr>
              <a:t>)</a:t>
            </a:r>
          </a:p>
        </p:txBody>
      </p:sp>
      <p:sp>
        <p:nvSpPr>
          <p:cNvPr id="157721" name="Text Box 25"/>
          <p:cNvSpPr txBox="1">
            <a:spLocks noChangeArrowheads="1"/>
          </p:cNvSpPr>
          <p:nvPr/>
        </p:nvSpPr>
        <p:spPr bwMode="auto">
          <a:xfrm>
            <a:off x="8197850" y="2963864"/>
            <a:ext cx="1708150" cy="396875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anose="02070409020205090404" pitchFamily="49" charset="0"/>
              </a:rPr>
              <a:t>*p = -147;</a:t>
            </a:r>
          </a:p>
        </p:txBody>
      </p:sp>
      <p:sp>
        <p:nvSpPr>
          <p:cNvPr id="157713" name="Text Box 17"/>
          <p:cNvSpPr txBox="1">
            <a:spLocks noChangeArrowheads="1"/>
          </p:cNvSpPr>
          <p:nvPr/>
        </p:nvSpPr>
        <p:spPr bwMode="auto">
          <a:xfrm>
            <a:off x="5257801" y="3649663"/>
            <a:ext cx="2339453" cy="400110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anose="02070409020205090404" pitchFamily="49" charset="0"/>
              </a:rPr>
              <a:t>movq</a:t>
            </a:r>
            <a:r>
              <a:rPr lang="en-US" sz="2000" dirty="0">
                <a:latin typeface="Courier New" panose="02070409020205090404" pitchFamily="49" charset="0"/>
              </a:rPr>
              <a:t> %</a:t>
            </a:r>
            <a:r>
              <a:rPr lang="en-US" sz="2000" dirty="0" err="1">
                <a:latin typeface="Courier New" panose="02070409020205090404" pitchFamily="49" charset="0"/>
              </a:rPr>
              <a:t>rax</a:t>
            </a:r>
            <a:r>
              <a:rPr lang="en-US" sz="2000" dirty="0">
                <a:latin typeface="Courier New" panose="02070409020205090404" pitchFamily="49" charset="0"/>
              </a:rPr>
              <a:t>,%</a:t>
            </a:r>
            <a:r>
              <a:rPr lang="en-US" sz="2000" dirty="0" err="1">
                <a:latin typeface="Courier New" panose="02070409020205090404" pitchFamily="49" charset="0"/>
              </a:rPr>
              <a:t>rdx</a:t>
            </a:r>
            <a:endParaRPr lang="en-US" sz="2000" dirty="0">
              <a:latin typeface="Courier New" panose="02070409020205090404" pitchFamily="49" charset="0"/>
            </a:endParaRPr>
          </a:p>
        </p:txBody>
      </p:sp>
      <p:sp>
        <p:nvSpPr>
          <p:cNvPr id="157722" name="Text Box 26"/>
          <p:cNvSpPr txBox="1">
            <a:spLocks noChangeArrowheads="1"/>
          </p:cNvSpPr>
          <p:nvPr/>
        </p:nvSpPr>
        <p:spPr bwMode="auto">
          <a:xfrm>
            <a:off x="8197850" y="3649664"/>
            <a:ext cx="2317750" cy="396875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anose="02070409020205090404" pitchFamily="49" charset="0"/>
              </a:rPr>
              <a:t>temp2 = temp1;</a:t>
            </a:r>
          </a:p>
        </p:txBody>
      </p:sp>
      <p:sp>
        <p:nvSpPr>
          <p:cNvPr id="157714" name="Text Box 18"/>
          <p:cNvSpPr txBox="1">
            <a:spLocks noChangeArrowheads="1"/>
          </p:cNvSpPr>
          <p:nvPr/>
        </p:nvSpPr>
        <p:spPr bwMode="auto">
          <a:xfrm>
            <a:off x="5257801" y="4095750"/>
            <a:ext cx="2647279" cy="400110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anose="02070409020205090404" pitchFamily="49" charset="0"/>
              </a:rPr>
              <a:t>movq</a:t>
            </a:r>
            <a:r>
              <a:rPr lang="en-US" sz="2000" dirty="0">
                <a:latin typeface="Courier New" panose="02070409020205090404" pitchFamily="49" charset="0"/>
              </a:rPr>
              <a:t> %</a:t>
            </a:r>
            <a:r>
              <a:rPr lang="en-US" sz="2000" dirty="0" err="1">
                <a:latin typeface="Courier New" panose="02070409020205090404" pitchFamily="49" charset="0"/>
              </a:rPr>
              <a:t>rax</a:t>
            </a:r>
            <a:r>
              <a:rPr lang="en-US" sz="2000" dirty="0">
                <a:latin typeface="Courier New" panose="02070409020205090404" pitchFamily="49" charset="0"/>
              </a:rPr>
              <a:t>,(%</a:t>
            </a:r>
            <a:r>
              <a:rPr lang="en-US" sz="2000" dirty="0" err="1">
                <a:latin typeface="Courier New" panose="02070409020205090404" pitchFamily="49" charset="0"/>
              </a:rPr>
              <a:t>rdx</a:t>
            </a:r>
            <a:r>
              <a:rPr lang="en-US" sz="2000" dirty="0">
                <a:latin typeface="Courier New" panose="02070409020205090404" pitchFamily="49" charset="0"/>
              </a:rPr>
              <a:t>)</a:t>
            </a:r>
          </a:p>
        </p:txBody>
      </p:sp>
      <p:sp>
        <p:nvSpPr>
          <p:cNvPr id="157723" name="Text Box 27"/>
          <p:cNvSpPr txBox="1">
            <a:spLocks noChangeArrowheads="1"/>
          </p:cNvSpPr>
          <p:nvPr/>
        </p:nvSpPr>
        <p:spPr bwMode="auto">
          <a:xfrm>
            <a:off x="8197850" y="4095751"/>
            <a:ext cx="1708150" cy="396875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anose="02070409020205090404" pitchFamily="49" charset="0"/>
              </a:rPr>
              <a:t>*p = temp;</a:t>
            </a:r>
          </a:p>
        </p:txBody>
      </p:sp>
      <p:sp>
        <p:nvSpPr>
          <p:cNvPr id="157715" name="Text Box 19"/>
          <p:cNvSpPr txBox="1">
            <a:spLocks noChangeArrowheads="1"/>
          </p:cNvSpPr>
          <p:nvPr/>
        </p:nvSpPr>
        <p:spPr bwMode="auto">
          <a:xfrm>
            <a:off x="5257801" y="4945063"/>
            <a:ext cx="2647279" cy="400110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anose="02070409020205090404" pitchFamily="49" charset="0"/>
              </a:rPr>
              <a:t>movq</a:t>
            </a:r>
            <a:r>
              <a:rPr lang="en-US" sz="2000" dirty="0">
                <a:latin typeface="Courier New" panose="02070409020205090404" pitchFamily="49" charset="0"/>
              </a:rPr>
              <a:t> (%</a:t>
            </a:r>
            <a:r>
              <a:rPr lang="en-US" sz="2000" dirty="0" err="1">
                <a:latin typeface="Courier New" panose="02070409020205090404" pitchFamily="49" charset="0"/>
              </a:rPr>
              <a:t>rax</a:t>
            </a:r>
            <a:r>
              <a:rPr lang="en-US" sz="2000" dirty="0">
                <a:latin typeface="Courier New" panose="02070409020205090404" pitchFamily="49" charset="0"/>
              </a:rPr>
              <a:t>),%</a:t>
            </a:r>
            <a:r>
              <a:rPr lang="en-US" sz="2000" dirty="0" err="1">
                <a:latin typeface="Courier New" panose="02070409020205090404" pitchFamily="49" charset="0"/>
              </a:rPr>
              <a:t>rdx</a:t>
            </a:r>
            <a:endParaRPr lang="en-US" sz="2000" dirty="0">
              <a:latin typeface="Courier New" panose="02070409020205090404" pitchFamily="49" charset="0"/>
            </a:endParaRPr>
          </a:p>
        </p:txBody>
      </p:sp>
      <p:sp>
        <p:nvSpPr>
          <p:cNvPr id="157724" name="Text Box 28"/>
          <p:cNvSpPr txBox="1">
            <a:spLocks noChangeArrowheads="1"/>
          </p:cNvSpPr>
          <p:nvPr/>
        </p:nvSpPr>
        <p:spPr bwMode="auto">
          <a:xfrm>
            <a:off x="8197850" y="4945064"/>
            <a:ext cx="1708150" cy="396875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anose="02070409020205090404" pitchFamily="49" charset="0"/>
              </a:rPr>
              <a:t>temp = *p;</a:t>
            </a:r>
          </a:p>
        </p:txBody>
      </p:sp>
      <p:sp>
        <p:nvSpPr>
          <p:cNvPr id="157725" name="Text Box 29"/>
          <p:cNvSpPr txBox="1">
            <a:spLocks noChangeArrowheads="1"/>
          </p:cNvSpPr>
          <p:nvPr/>
        </p:nvSpPr>
        <p:spPr bwMode="auto">
          <a:xfrm>
            <a:off x="6096001" y="1752601"/>
            <a:ext cx="1266757" cy="461665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err="1">
                <a:latin typeface="Calibri" panose="020F0502020204030204" pitchFamily="34" charset="0"/>
              </a:rPr>
              <a:t>Src</a:t>
            </a:r>
            <a:r>
              <a:rPr lang="en-US" sz="2400" dirty="0">
                <a:latin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</a:rPr>
              <a:t>Dest</a:t>
            </a: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82E483B-A8E6-CC84-52CA-5EDD49BCF2F9}"/>
              </a:ext>
            </a:extLst>
          </p:cNvPr>
          <p:cNvSpPr txBox="1"/>
          <p:nvPr/>
        </p:nvSpPr>
        <p:spPr>
          <a:xfrm>
            <a:off x="731522" y="5794376"/>
            <a:ext cx="10293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使用</a:t>
            </a:r>
            <a:r>
              <a:rPr lang="en-US" altLang="zh-CN" sz="2400" dirty="0"/>
              <a:t>mov</a:t>
            </a:r>
            <a:r>
              <a:rPr lang="zh-CN" altLang="en-US" sz="2400" dirty="0"/>
              <a:t>指令可将数据从内存、寄存器或立即数复制至另一个内存或寄存器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B59366-4574-714F-BBA0-98C75EC89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10C6D7-B847-04FF-9463-645E2A794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46603"/>
            <a:ext cx="10604863" cy="5148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写出下面函数 </a:t>
            </a:r>
            <a:r>
              <a:rPr lang="en-US" altLang="zh-CN" dirty="0"/>
              <a:t>C</a:t>
            </a:r>
            <a:r>
              <a:rPr lang="zh-CN" altLang="en-US" dirty="0"/>
              <a:t>程序对应的汇编代码，其中参数 </a:t>
            </a:r>
            <a:r>
              <a:rPr lang="en-US" altLang="zh-CN" dirty="0"/>
              <a:t>1 </a:t>
            </a:r>
            <a:r>
              <a:rPr lang="zh-CN" altLang="en-US" dirty="0"/>
              <a:t>为 </a:t>
            </a:r>
            <a:r>
              <a:rPr lang="en-US" altLang="zh-CN" dirty="0" err="1"/>
              <a:t>xp</a:t>
            </a:r>
            <a:r>
              <a:rPr lang="zh-CN" altLang="en-US" dirty="0"/>
              <a:t>放在</a:t>
            </a:r>
            <a:r>
              <a:rPr lang="en-US" altLang="zh-CN" dirty="0"/>
              <a:t>%</a:t>
            </a:r>
            <a:r>
              <a:rPr lang="en-US" altLang="zh-CN" dirty="0" err="1"/>
              <a:t>rdi</a:t>
            </a:r>
            <a:r>
              <a:rPr lang="zh-CN" altLang="en-US" dirty="0"/>
              <a:t>，参数 </a:t>
            </a:r>
            <a:r>
              <a:rPr lang="en-US" altLang="zh-CN" dirty="0"/>
              <a:t>2 </a:t>
            </a:r>
            <a:r>
              <a:rPr lang="zh-CN" altLang="en-US" dirty="0"/>
              <a:t>为 </a:t>
            </a:r>
            <a:r>
              <a:rPr lang="en-US" altLang="zh-CN" dirty="0" err="1"/>
              <a:t>yp</a:t>
            </a:r>
            <a:r>
              <a:rPr lang="zh-CN" altLang="en-US" dirty="0"/>
              <a:t>放在</a:t>
            </a:r>
            <a:r>
              <a:rPr lang="en-US" altLang="zh-CN" dirty="0"/>
              <a:t>%</a:t>
            </a:r>
            <a:r>
              <a:rPr lang="en-US" altLang="zh-CN" dirty="0" err="1"/>
              <a:t>rsi</a:t>
            </a:r>
            <a:r>
              <a:rPr lang="zh-CN" altLang="en-US" dirty="0"/>
              <a:t>，</a:t>
            </a:r>
            <a:r>
              <a:rPr lang="en-US" altLang="zh-CN" dirty="0"/>
              <a:t>t0</a:t>
            </a:r>
            <a:r>
              <a:rPr lang="zh-CN" altLang="en-US" dirty="0"/>
              <a:t>放在</a:t>
            </a:r>
            <a:r>
              <a:rPr lang="en-US" altLang="zh-CN" dirty="0"/>
              <a:t>%</a:t>
            </a:r>
            <a:r>
              <a:rPr lang="en-US" altLang="zh-CN" dirty="0" err="1"/>
              <a:t>rax</a:t>
            </a:r>
            <a:r>
              <a:rPr lang="zh-CN" altLang="en-US" dirty="0"/>
              <a:t>，</a:t>
            </a:r>
            <a:r>
              <a:rPr lang="en-US" altLang="zh-CN" dirty="0"/>
              <a:t>t1</a:t>
            </a:r>
            <a:r>
              <a:rPr lang="zh-CN" altLang="en-US" dirty="0"/>
              <a:t>放在</a:t>
            </a:r>
            <a:r>
              <a:rPr lang="en-US" altLang="zh-CN" dirty="0"/>
              <a:t>%</a:t>
            </a:r>
            <a:r>
              <a:rPr lang="en-US" altLang="zh-CN" dirty="0" err="1"/>
              <a:t>rdx</a:t>
            </a:r>
            <a:r>
              <a:rPr lang="zh-CN" altLang="en-US" dirty="0"/>
              <a:t>：</a:t>
            </a:r>
          </a:p>
          <a:p>
            <a:pPr marL="0" indent="0">
              <a:buNone/>
            </a:pPr>
            <a:r>
              <a:rPr lang="fr-FR" altLang="zh-CN" sz="2400" dirty="0">
                <a:latin typeface="Consolas" panose="020B0609020204030204" pitchFamily="49" charset="0"/>
              </a:rPr>
              <a:t>void swap(long *xp, long *yp) </a:t>
            </a:r>
          </a:p>
          <a:p>
            <a:pPr marL="0" indent="0">
              <a:buNone/>
            </a:pPr>
            <a:r>
              <a:rPr lang="fr-FR" altLang="zh-CN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fr-FR" altLang="zh-CN" sz="2400" dirty="0">
                <a:latin typeface="Consolas" panose="020B0609020204030204" pitchFamily="49" charset="0"/>
              </a:rPr>
              <a:t>  long t0 = *xp;</a:t>
            </a:r>
          </a:p>
          <a:p>
            <a:pPr marL="0" indent="0">
              <a:buNone/>
            </a:pPr>
            <a:r>
              <a:rPr lang="fr-FR" altLang="zh-CN" sz="2400" dirty="0">
                <a:latin typeface="Consolas" panose="020B0609020204030204" pitchFamily="49" charset="0"/>
              </a:rPr>
              <a:t>  long t1 = *yp;</a:t>
            </a:r>
          </a:p>
          <a:p>
            <a:pPr marL="0" indent="0">
              <a:buNone/>
            </a:pPr>
            <a:r>
              <a:rPr lang="fr-FR" altLang="zh-CN" sz="2400" dirty="0">
                <a:latin typeface="Consolas" panose="020B0609020204030204" pitchFamily="49" charset="0"/>
              </a:rPr>
              <a:t>  *xp = t1;</a:t>
            </a:r>
          </a:p>
          <a:p>
            <a:pPr marL="0" indent="0">
              <a:buNone/>
            </a:pPr>
            <a:r>
              <a:rPr lang="fr-FR" altLang="zh-CN" sz="2400" dirty="0">
                <a:latin typeface="Consolas" panose="020B0609020204030204" pitchFamily="49" charset="0"/>
              </a:rPr>
              <a:t>  *yp = t0;</a:t>
            </a:r>
          </a:p>
          <a:p>
            <a:pPr marL="0" indent="0">
              <a:buNone/>
            </a:pPr>
            <a:r>
              <a:rPr lang="fr-FR" altLang="zh-CN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F44B00C-698F-B1CD-9F71-4DF8BFD911FB}"/>
              </a:ext>
            </a:extLst>
          </p:cNvPr>
          <p:cNvSpPr txBox="1"/>
          <p:nvPr/>
        </p:nvSpPr>
        <p:spPr>
          <a:xfrm>
            <a:off x="6305006" y="3002279"/>
            <a:ext cx="4641668" cy="2727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tabLst>
                <a:tab pos="347345" algn="l"/>
                <a:tab pos="1312545" algn="l"/>
              </a:tabLst>
            </a:pPr>
            <a:r>
              <a:rPr lang="en-US" altLang="zh-CN" sz="2400" dirty="0">
                <a:latin typeface="Consolas" panose="020B0609020204030204" pitchFamily="49" charset="0"/>
              </a:rPr>
              <a:t>swap:</a:t>
            </a:r>
          </a:p>
          <a:p>
            <a:pPr>
              <a:lnSpc>
                <a:spcPct val="90000"/>
              </a:lnSpc>
              <a:spcBef>
                <a:spcPts val="1000"/>
              </a:spcBef>
              <a:tabLst>
                <a:tab pos="347345" algn="l"/>
                <a:tab pos="1312545" algn="l"/>
              </a:tabLst>
            </a:pPr>
            <a:r>
              <a:rPr lang="en-US" altLang="zh-CN" sz="2400" dirty="0">
                <a:latin typeface="Consolas" panose="020B0609020204030204" pitchFamily="49" charset="0"/>
              </a:rPr>
              <a:t>  </a:t>
            </a:r>
            <a:r>
              <a:rPr lang="ro-RO" altLang="zh-CN" sz="2400" dirty="0">
                <a:latin typeface="Consolas" panose="020B0609020204030204" pitchFamily="49" charset="0"/>
              </a:rPr>
              <a:t> movq    (%rdi), %rax</a:t>
            </a:r>
          </a:p>
          <a:p>
            <a:pPr>
              <a:lnSpc>
                <a:spcPct val="90000"/>
              </a:lnSpc>
              <a:spcBef>
                <a:spcPts val="1000"/>
              </a:spcBef>
              <a:tabLst>
                <a:tab pos="347345" algn="l"/>
                <a:tab pos="1312545" algn="l"/>
              </a:tabLst>
            </a:pPr>
            <a:r>
              <a:rPr lang="ro-RO" altLang="zh-CN" sz="2400" dirty="0">
                <a:latin typeface="Consolas" panose="020B0609020204030204" pitchFamily="49" charset="0"/>
              </a:rPr>
              <a:t>   movq    (%rsi), %rdx</a:t>
            </a:r>
          </a:p>
          <a:p>
            <a:pPr>
              <a:lnSpc>
                <a:spcPct val="90000"/>
              </a:lnSpc>
              <a:spcBef>
                <a:spcPts val="1000"/>
              </a:spcBef>
              <a:tabLst>
                <a:tab pos="347345" algn="l"/>
                <a:tab pos="1312545" algn="l"/>
              </a:tabLst>
            </a:pPr>
            <a:r>
              <a:rPr lang="ro-RO" altLang="zh-CN" sz="2400" dirty="0">
                <a:latin typeface="Consolas" panose="020B0609020204030204" pitchFamily="49" charset="0"/>
              </a:rPr>
              <a:t>   movq    %rdx, (%rdi)</a:t>
            </a:r>
          </a:p>
          <a:p>
            <a:pPr>
              <a:lnSpc>
                <a:spcPct val="90000"/>
              </a:lnSpc>
              <a:spcBef>
                <a:spcPts val="1000"/>
              </a:spcBef>
              <a:tabLst>
                <a:tab pos="347345" algn="l"/>
                <a:tab pos="1312545" algn="l"/>
              </a:tabLst>
            </a:pPr>
            <a:r>
              <a:rPr lang="ro-RO" altLang="zh-CN" sz="2400" dirty="0">
                <a:latin typeface="Consolas" panose="020B0609020204030204" pitchFamily="49" charset="0"/>
              </a:rPr>
              <a:t>   movq    %rax, (%rsi)</a:t>
            </a:r>
          </a:p>
          <a:p>
            <a:pPr>
              <a:lnSpc>
                <a:spcPct val="90000"/>
              </a:lnSpc>
              <a:spcBef>
                <a:spcPts val="1000"/>
              </a:spcBef>
              <a:tabLst>
                <a:tab pos="347345" algn="l"/>
                <a:tab pos="1312545" algn="l"/>
              </a:tabLst>
            </a:pPr>
            <a:r>
              <a:rPr lang="ro-RO" altLang="zh-CN" sz="2400" dirty="0">
                <a:latin typeface="Consolas" panose="020B0609020204030204" pitchFamily="49" charset="0"/>
              </a:rPr>
              <a:t>   ret</a:t>
            </a:r>
            <a:endParaRPr lang="en-US" altLang="zh-CN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25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387671-FA94-AD22-57B8-3A3A09970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Scaled indexed</a:t>
            </a:r>
            <a:r>
              <a:rPr lang="zh-CN" altLang="en-US" dirty="0"/>
              <a:t>寻址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09E703-5D36-ADC3-F864-8C477C281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该课程中寻址最统一的形态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基本形式</a:t>
            </a:r>
            <a:r>
              <a:rPr lang="en-US" altLang="zh-CN" dirty="0" err="1"/>
              <a:t>Imm</a:t>
            </a:r>
            <a:r>
              <a:rPr lang="en-US" altLang="zh-CN" dirty="0"/>
              <a:t>(</a:t>
            </a:r>
            <a:r>
              <a:rPr lang="en-US" altLang="zh-CN" dirty="0" err="1"/>
              <a:t>RegA</a:t>
            </a:r>
            <a:r>
              <a:rPr lang="en-US" altLang="zh-CN" dirty="0"/>
              <a:t>, </a:t>
            </a:r>
            <a:r>
              <a:rPr lang="en-US" altLang="zh-CN" dirty="0" err="1"/>
              <a:t>RegB</a:t>
            </a:r>
            <a:r>
              <a:rPr lang="en-US" altLang="zh-CN" dirty="0"/>
              <a:t>, s)</a:t>
            </a:r>
          </a:p>
          <a:p>
            <a:endParaRPr lang="en-US" altLang="zh-CN" dirty="0"/>
          </a:p>
          <a:p>
            <a:r>
              <a:rPr lang="zh-CN" altLang="en-US" dirty="0"/>
              <a:t>代表使用</a:t>
            </a:r>
            <a:r>
              <a:rPr lang="en-US" altLang="zh-CN" dirty="0" err="1"/>
              <a:t>Imm</a:t>
            </a:r>
            <a:r>
              <a:rPr lang="en-US" altLang="zh-CN" dirty="0"/>
              <a:t> + </a:t>
            </a:r>
            <a:r>
              <a:rPr lang="en-US" altLang="zh-CN" dirty="0" err="1"/>
              <a:t>RegA</a:t>
            </a:r>
            <a:r>
              <a:rPr lang="en-US" altLang="zh-CN" dirty="0"/>
              <a:t> + </a:t>
            </a:r>
            <a:r>
              <a:rPr lang="en-US" altLang="zh-CN" dirty="0" err="1"/>
              <a:t>RegB</a:t>
            </a:r>
            <a:r>
              <a:rPr lang="en-US" altLang="zh-CN" dirty="0"/>
              <a:t> * s</a:t>
            </a:r>
            <a:r>
              <a:rPr lang="zh-CN" altLang="en-US" dirty="0"/>
              <a:t>这个地址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82386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A9DC11-56DB-0F34-723B-A450A308A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FD5EDC-7A3E-2B5C-F690-DBD93DEF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Load Effective Address</a:t>
            </a:r>
          </a:p>
          <a:p>
            <a:r>
              <a:rPr lang="zh-CN" altLang="en-US" dirty="0"/>
              <a:t>根据</a:t>
            </a:r>
            <a:r>
              <a:rPr lang="en-US" altLang="zh-CN" dirty="0"/>
              <a:t>Scaled indexed</a:t>
            </a:r>
            <a:r>
              <a:rPr lang="zh-CN" altLang="en-US" dirty="0"/>
              <a:t>寻址方式（</a:t>
            </a:r>
            <a:r>
              <a:rPr lang="en-US" altLang="zh-CN" dirty="0"/>
              <a:t>a*</a:t>
            </a:r>
            <a:r>
              <a:rPr lang="en-US" altLang="zh-CN" dirty="0" err="1"/>
              <a:t>b+c+d</a:t>
            </a:r>
            <a:r>
              <a:rPr lang="zh-CN" altLang="en-US" dirty="0"/>
              <a:t>）计算出一个地址</a:t>
            </a:r>
            <a:endParaRPr lang="en-US" altLang="zh-CN" dirty="0"/>
          </a:p>
          <a:p>
            <a:r>
              <a:rPr lang="zh-CN" altLang="en-US" dirty="0"/>
              <a:t>是计算，</a:t>
            </a:r>
            <a:r>
              <a:rPr lang="zh-CN" altLang="en-US" b="1" dirty="0"/>
              <a:t>并没有访问内存</a:t>
            </a:r>
            <a:endParaRPr lang="en-US" altLang="zh-CN" b="1" dirty="0"/>
          </a:p>
          <a:p>
            <a:r>
              <a:rPr lang="zh-CN" altLang="en-US" dirty="0"/>
              <a:t>例：</a:t>
            </a:r>
            <a:r>
              <a:rPr lang="en-US" altLang="zh-CN" dirty="0" err="1"/>
              <a:t>leaq</a:t>
            </a:r>
            <a:r>
              <a:rPr lang="en-US" altLang="zh-CN" dirty="0"/>
              <a:t> 9(%</a:t>
            </a:r>
            <a:r>
              <a:rPr lang="en-US" altLang="zh-CN" dirty="0" err="1"/>
              <a:t>rax</a:t>
            </a:r>
            <a:r>
              <a:rPr lang="en-US" altLang="zh-CN" dirty="0"/>
              <a:t>, %</a:t>
            </a:r>
            <a:r>
              <a:rPr lang="en-US" altLang="zh-CN" dirty="0" err="1"/>
              <a:t>rcx</a:t>
            </a:r>
            <a:r>
              <a:rPr lang="en-US" altLang="zh-CN" dirty="0"/>
              <a:t>, 2), %</a:t>
            </a:r>
            <a:r>
              <a:rPr lang="en-US" altLang="zh-CN" dirty="0" err="1"/>
              <a:t>rdx</a:t>
            </a:r>
            <a:r>
              <a:rPr lang="en-US" altLang="zh-CN" dirty="0"/>
              <a:t> -&gt; %</a:t>
            </a:r>
            <a:r>
              <a:rPr lang="en-US" altLang="zh-CN" dirty="0" err="1"/>
              <a:t>rdx</a:t>
            </a:r>
            <a:r>
              <a:rPr lang="en-US" altLang="zh-CN" dirty="0"/>
              <a:t> = 9 + %</a:t>
            </a:r>
            <a:r>
              <a:rPr lang="en-US" altLang="zh-CN" dirty="0" err="1"/>
              <a:t>rax</a:t>
            </a:r>
            <a:r>
              <a:rPr lang="en-US" altLang="zh-CN" dirty="0"/>
              <a:t> + %</a:t>
            </a:r>
            <a:r>
              <a:rPr lang="en-US" altLang="zh-CN" dirty="0" err="1"/>
              <a:t>rcx</a:t>
            </a:r>
            <a:r>
              <a:rPr lang="en-US" altLang="zh-CN" dirty="0"/>
              <a:t> * 2</a:t>
            </a:r>
          </a:p>
          <a:p>
            <a:endParaRPr lang="en-US" altLang="zh-CN" b="1" dirty="0"/>
          </a:p>
          <a:p>
            <a:r>
              <a:rPr lang="zh-CN" altLang="en-US" dirty="0"/>
              <a:t>实际使用中多用于算术运算，而不是真的拿来计算一个地址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LEA</a:t>
            </a:r>
            <a:r>
              <a:rPr lang="zh-CN" altLang="en-US" dirty="0">
                <a:solidFill>
                  <a:srgbClr val="FF0000"/>
                </a:solidFill>
              </a:rPr>
              <a:t>不影响标志位，不能直接用于条件判断</a:t>
            </a:r>
          </a:p>
        </p:txBody>
      </p:sp>
    </p:spTree>
    <p:extLst>
      <p:ext uri="{BB962C8B-B14F-4D97-AF65-F5344CB8AC3E}">
        <p14:creationId xmlns:p14="http://schemas.microsoft.com/office/powerpoint/2010/main" val="21398664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B59366-4574-714F-BBA0-98C75EC89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10C6D7-B847-04FF-9463-645E2A794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46603"/>
            <a:ext cx="10604863" cy="51480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/>
              <a:t>写出下面函数 </a:t>
            </a:r>
            <a:r>
              <a:rPr lang="en-US" altLang="zh-CN" dirty="0"/>
              <a:t>Func1 </a:t>
            </a:r>
            <a:r>
              <a:rPr lang="zh-CN" altLang="en-US" dirty="0"/>
              <a:t>汇编代码对应的 </a:t>
            </a:r>
            <a:r>
              <a:rPr lang="en-US" altLang="zh-CN" dirty="0"/>
              <a:t>C </a:t>
            </a:r>
            <a:r>
              <a:rPr lang="zh-CN" altLang="en-US" dirty="0"/>
              <a:t>程序，其中参数 </a:t>
            </a:r>
            <a:r>
              <a:rPr lang="en-US" altLang="zh-CN" dirty="0"/>
              <a:t>1 </a:t>
            </a:r>
            <a:r>
              <a:rPr lang="zh-CN" altLang="en-US" dirty="0"/>
              <a:t>为 </a:t>
            </a:r>
            <a:r>
              <a:rPr lang="en-US" altLang="zh-CN" dirty="0"/>
              <a:t>x</a:t>
            </a:r>
            <a:r>
              <a:rPr lang="zh-CN" altLang="en-US" dirty="0"/>
              <a:t>放在</a:t>
            </a:r>
            <a:r>
              <a:rPr lang="en-US" altLang="zh-CN" dirty="0"/>
              <a:t>%</a:t>
            </a:r>
            <a:r>
              <a:rPr lang="en-US" altLang="zh-CN" dirty="0" err="1"/>
              <a:t>rdi</a:t>
            </a:r>
            <a:r>
              <a:rPr lang="zh-CN" altLang="en-US" dirty="0"/>
              <a:t>，参数 </a:t>
            </a:r>
            <a:r>
              <a:rPr lang="en-US" altLang="zh-CN" dirty="0"/>
              <a:t>2 </a:t>
            </a:r>
            <a:r>
              <a:rPr lang="zh-CN" altLang="en-US" dirty="0"/>
              <a:t>为 </a:t>
            </a:r>
            <a:r>
              <a:rPr lang="en-US" altLang="zh-CN" dirty="0"/>
              <a:t>y</a:t>
            </a:r>
            <a:r>
              <a:rPr lang="zh-CN" altLang="en-US" dirty="0"/>
              <a:t>放在</a:t>
            </a:r>
            <a:r>
              <a:rPr lang="en-US" altLang="zh-CN" dirty="0"/>
              <a:t>%</a:t>
            </a:r>
            <a:r>
              <a:rPr lang="en-US" altLang="zh-CN" dirty="0" err="1"/>
              <a:t>rsi</a:t>
            </a:r>
            <a:r>
              <a:rPr lang="zh-CN" altLang="en-US" dirty="0"/>
              <a:t>：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Func1:</a:t>
            </a:r>
          </a:p>
          <a:p>
            <a:pPr marL="0" indent="0">
              <a:buNone/>
            </a:pPr>
            <a:r>
              <a:rPr lang="en-US" altLang="zh-CN" dirty="0" err="1">
                <a:latin typeface="Consolas" panose="020B0609020204030204" pitchFamily="49" charset="0"/>
              </a:rPr>
              <a:t>cmpq</a:t>
            </a:r>
            <a:r>
              <a:rPr lang="en-US" altLang="zh-CN" dirty="0">
                <a:latin typeface="Consolas" panose="020B0609020204030204" pitchFamily="49" charset="0"/>
              </a:rPr>
              <a:t> %</a:t>
            </a:r>
            <a:r>
              <a:rPr lang="en-US" altLang="zh-CN" dirty="0" err="1">
                <a:latin typeface="Consolas" panose="020B0609020204030204" pitchFamily="49" charset="0"/>
              </a:rPr>
              <a:t>rsi</a:t>
            </a:r>
            <a:r>
              <a:rPr lang="en-US" altLang="zh-CN" dirty="0">
                <a:latin typeface="Consolas" panose="020B0609020204030204" pitchFamily="49" charset="0"/>
              </a:rPr>
              <a:t>, %</a:t>
            </a:r>
            <a:r>
              <a:rPr lang="en-US" altLang="zh-CN" dirty="0" err="1">
                <a:latin typeface="Consolas" panose="020B0609020204030204" pitchFamily="49" charset="0"/>
              </a:rPr>
              <a:t>rdi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err="1">
                <a:latin typeface="Consolas" panose="020B0609020204030204" pitchFamily="49" charset="0"/>
              </a:rPr>
              <a:t>jge</a:t>
            </a:r>
            <a:r>
              <a:rPr lang="en-US" altLang="zh-CN" dirty="0">
                <a:latin typeface="Consolas" panose="020B0609020204030204" pitchFamily="49" charset="0"/>
              </a:rPr>
              <a:t> .L2</a:t>
            </a:r>
          </a:p>
          <a:p>
            <a:pPr marL="0" indent="0">
              <a:buNone/>
            </a:pPr>
            <a:r>
              <a:rPr lang="en-US" altLang="zh-CN" dirty="0" err="1">
                <a:latin typeface="Consolas" panose="020B0609020204030204" pitchFamily="49" charset="0"/>
              </a:rPr>
              <a:t>leaq</a:t>
            </a:r>
            <a:r>
              <a:rPr lang="en-US" altLang="zh-CN" dirty="0">
                <a:latin typeface="Consolas" panose="020B0609020204030204" pitchFamily="49" charset="0"/>
              </a:rPr>
              <a:t> 3(%</a:t>
            </a:r>
            <a:r>
              <a:rPr lang="en-US" altLang="zh-CN" dirty="0" err="1">
                <a:latin typeface="Consolas" panose="020B0609020204030204" pitchFamily="49" charset="0"/>
              </a:rPr>
              <a:t>rsi</a:t>
            </a:r>
            <a:r>
              <a:rPr lang="en-US" altLang="zh-CN" dirty="0">
                <a:latin typeface="Consolas" panose="020B0609020204030204" pitchFamily="49" charset="0"/>
              </a:rPr>
              <a:t>), %</a:t>
            </a:r>
            <a:r>
              <a:rPr lang="en-US" altLang="zh-CN" dirty="0" err="1">
                <a:latin typeface="Consolas" panose="020B0609020204030204" pitchFamily="49" charset="0"/>
              </a:rPr>
              <a:t>rdi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err="1">
                <a:latin typeface="Consolas" panose="020B0609020204030204" pitchFamily="49" charset="0"/>
              </a:rPr>
              <a:t>jmp</a:t>
            </a:r>
            <a:r>
              <a:rPr lang="en-US" altLang="zh-CN" dirty="0">
                <a:latin typeface="Consolas" panose="020B0609020204030204" pitchFamily="49" charset="0"/>
              </a:rPr>
              <a:t> .L3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.L2:</a:t>
            </a:r>
          </a:p>
          <a:p>
            <a:pPr marL="0" indent="0">
              <a:buNone/>
            </a:pPr>
            <a:r>
              <a:rPr lang="en-US" altLang="zh-CN" dirty="0" err="1">
                <a:latin typeface="Consolas" panose="020B0609020204030204" pitchFamily="49" charset="0"/>
              </a:rPr>
              <a:t>leaq</a:t>
            </a:r>
            <a:r>
              <a:rPr lang="en-US" altLang="zh-CN" dirty="0">
                <a:latin typeface="Consolas" panose="020B0609020204030204" pitchFamily="49" charset="0"/>
              </a:rPr>
              <a:t> (%rdi,%rdi,4), %</a:t>
            </a:r>
            <a:r>
              <a:rPr lang="en-US" altLang="zh-CN" dirty="0" err="1">
                <a:latin typeface="Consolas" panose="020B0609020204030204" pitchFamily="49" charset="0"/>
              </a:rPr>
              <a:t>rsi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 err="1">
                <a:latin typeface="Consolas" panose="020B0609020204030204" pitchFamily="49" charset="0"/>
              </a:rPr>
              <a:t>addq</a:t>
            </a:r>
            <a:r>
              <a:rPr lang="en-US" altLang="zh-CN" dirty="0">
                <a:latin typeface="Consolas" panose="020B0609020204030204" pitchFamily="49" charset="0"/>
              </a:rPr>
              <a:t> %</a:t>
            </a:r>
            <a:r>
              <a:rPr lang="en-US" altLang="zh-CN" dirty="0" err="1">
                <a:latin typeface="Consolas" panose="020B0609020204030204" pitchFamily="49" charset="0"/>
              </a:rPr>
              <a:t>rsi</a:t>
            </a:r>
            <a:r>
              <a:rPr lang="en-US" altLang="zh-CN" dirty="0">
                <a:latin typeface="Consolas" panose="020B0609020204030204" pitchFamily="49" charset="0"/>
              </a:rPr>
              <a:t>, %</a:t>
            </a:r>
            <a:r>
              <a:rPr lang="en-US" altLang="zh-CN" dirty="0" err="1">
                <a:latin typeface="Consolas" panose="020B0609020204030204" pitchFamily="49" charset="0"/>
              </a:rPr>
              <a:t>rsi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.L3:</a:t>
            </a:r>
          </a:p>
          <a:p>
            <a:pPr marL="0" indent="0">
              <a:buNone/>
            </a:pPr>
            <a:r>
              <a:rPr lang="en-US" altLang="zh-CN" dirty="0" err="1">
                <a:latin typeface="Consolas" panose="020B0609020204030204" pitchFamily="49" charset="0"/>
              </a:rPr>
              <a:t>leaq</a:t>
            </a:r>
            <a:r>
              <a:rPr lang="en-US" altLang="zh-CN" dirty="0">
                <a:latin typeface="Consolas" panose="020B0609020204030204" pitchFamily="49" charset="0"/>
              </a:rPr>
              <a:t> (%</a:t>
            </a:r>
            <a:r>
              <a:rPr lang="en-US" altLang="zh-CN" dirty="0" err="1">
                <a:latin typeface="Consolas" panose="020B0609020204030204" pitchFamily="49" charset="0"/>
              </a:rPr>
              <a:t>rdi</a:t>
            </a:r>
            <a:r>
              <a:rPr lang="en-US" altLang="zh-CN" dirty="0">
                <a:latin typeface="Consolas" panose="020B0609020204030204" pitchFamily="49" charset="0"/>
              </a:rPr>
              <a:t>,%</a:t>
            </a:r>
            <a:r>
              <a:rPr lang="en-US" altLang="zh-CN" dirty="0" err="1">
                <a:latin typeface="Consolas" panose="020B0609020204030204" pitchFamily="49" charset="0"/>
              </a:rPr>
              <a:t>rsi</a:t>
            </a:r>
            <a:r>
              <a:rPr lang="en-US" altLang="zh-CN" dirty="0">
                <a:latin typeface="Consolas" panose="020B0609020204030204" pitchFamily="49" charset="0"/>
              </a:rPr>
              <a:t>), %</a:t>
            </a:r>
            <a:r>
              <a:rPr lang="en-US" altLang="zh-CN" dirty="0" err="1">
                <a:latin typeface="Consolas" panose="020B0609020204030204" pitchFamily="49" charset="0"/>
              </a:rPr>
              <a:t>rax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ret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539CAE9-AFAB-16C6-FC24-0A37281BB735}"/>
              </a:ext>
            </a:extLst>
          </p:cNvPr>
          <p:cNvSpPr txBox="1"/>
          <p:nvPr/>
        </p:nvSpPr>
        <p:spPr>
          <a:xfrm>
            <a:off x="6354298" y="2386812"/>
            <a:ext cx="5158433" cy="4062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zh-CN" sz="2600" dirty="0">
                <a:latin typeface="Consolas" panose="020B0609020204030204" pitchFamily="49" charset="0"/>
              </a:rPr>
              <a:t>long </a:t>
            </a:r>
            <a:r>
              <a:rPr lang="en-US" altLang="zh-CN" sz="2600" dirty="0" err="1">
                <a:latin typeface="Consolas" panose="020B0609020204030204" pitchFamily="49" charset="0"/>
              </a:rPr>
              <a:t>Func</a:t>
            </a:r>
            <a:r>
              <a:rPr lang="en-US" altLang="zh-CN" sz="2600" dirty="0">
                <a:latin typeface="Consolas" panose="020B0609020204030204" pitchFamily="49" charset="0"/>
              </a:rPr>
              <a:t>(long x, long y) { 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zh-CN" sz="2600" dirty="0">
                <a:latin typeface="Consolas" panose="020B0609020204030204" pitchFamily="49" charset="0"/>
              </a:rPr>
              <a:t>  if (x &lt; y) { 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zh-CN" sz="2600" dirty="0">
                <a:latin typeface="Consolas" panose="020B0609020204030204" pitchFamily="49" charset="0"/>
              </a:rPr>
              <a:t>    x = 3 + y; 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endParaRPr lang="en-US" altLang="zh-CN" sz="2600" dirty="0"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zh-CN" sz="2600" dirty="0">
                <a:latin typeface="Consolas" panose="020B0609020204030204" pitchFamily="49" charset="0"/>
              </a:rPr>
              <a:t>  } else {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zh-CN" sz="2600" dirty="0">
                <a:latin typeface="Consolas" panose="020B0609020204030204" pitchFamily="49" charset="0"/>
              </a:rPr>
              <a:t>    y = 5*x;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zh-CN" sz="2600" dirty="0">
                <a:latin typeface="Consolas" panose="020B0609020204030204" pitchFamily="49" charset="0"/>
              </a:rPr>
              <a:t>    y += y; 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zh-CN" sz="2600" dirty="0"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zh-CN" sz="2600" dirty="0">
                <a:latin typeface="Consolas" panose="020B0609020204030204" pitchFamily="49" charset="0"/>
              </a:rPr>
              <a:t>  return x + y;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zh-CN" sz="2600" dirty="0">
                <a:latin typeface="Consolas" panose="020B0609020204030204" pitchFamily="49" charset="0"/>
              </a:rPr>
              <a:t>}</a:t>
            </a:r>
            <a:endParaRPr lang="zh-CN" altLang="en-US" sz="2600" dirty="0"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5C494B4-30FB-2A97-A606-828D1CEBB1C6}"/>
              </a:ext>
            </a:extLst>
          </p:cNvPr>
          <p:cNvSpPr/>
          <p:nvPr/>
        </p:nvSpPr>
        <p:spPr>
          <a:xfrm>
            <a:off x="7071360" y="3178629"/>
            <a:ext cx="2072640" cy="365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5EA1BF4-0B75-8100-568C-311DF2742DC2}"/>
              </a:ext>
            </a:extLst>
          </p:cNvPr>
          <p:cNvSpPr/>
          <p:nvPr/>
        </p:nvSpPr>
        <p:spPr>
          <a:xfrm>
            <a:off x="7071360" y="4443863"/>
            <a:ext cx="2072640" cy="751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0A560CC-B8B5-E9EB-98BC-35D7B607F33A}"/>
              </a:ext>
            </a:extLst>
          </p:cNvPr>
          <p:cNvSpPr/>
          <p:nvPr/>
        </p:nvSpPr>
        <p:spPr>
          <a:xfrm>
            <a:off x="6801394" y="5639777"/>
            <a:ext cx="2429692" cy="365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468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E16351-8146-9B4E-C6BC-78F9327A0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结构体内存对齐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56EF99-7D15-50B4-71F6-6D7A76C82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有的设备不支持读取任意字节内存位置</a:t>
            </a:r>
            <a:endParaRPr lang="en-US" altLang="zh-CN" dirty="0"/>
          </a:p>
          <a:p>
            <a:pPr lvl="1"/>
            <a:r>
              <a:rPr lang="zh-CN" altLang="en-US" dirty="0"/>
              <a:t>可能有要求以</a:t>
            </a:r>
            <a:r>
              <a:rPr lang="en-US" altLang="zh-CN" dirty="0"/>
              <a:t>4</a:t>
            </a:r>
            <a:r>
              <a:rPr lang="zh-CN" altLang="en-US" dirty="0"/>
              <a:t>字节为基本单位读取等情况</a:t>
            </a:r>
            <a:endParaRPr lang="en-US" altLang="zh-CN" sz="2000" dirty="0"/>
          </a:p>
          <a:p>
            <a:r>
              <a:rPr lang="zh-CN" altLang="en-US" dirty="0"/>
              <a:t>为了避免多字节数据被拦腰截断而多次读取</a:t>
            </a:r>
            <a:endParaRPr lang="en-US" altLang="zh-CN" dirty="0"/>
          </a:p>
          <a:p>
            <a:pPr lvl="1"/>
            <a:r>
              <a:rPr lang="zh-CN" altLang="en-US" dirty="0"/>
              <a:t>一个</a:t>
            </a:r>
            <a:r>
              <a:rPr lang="en-US" altLang="zh-CN" dirty="0"/>
              <a:t>int</a:t>
            </a:r>
            <a:r>
              <a:rPr lang="zh-CN" altLang="en-US" dirty="0"/>
              <a:t>没有对齐可能出现以下情况，降低了性能</a:t>
            </a:r>
            <a:endParaRPr lang="en-US" altLang="zh-CN" dirty="0"/>
          </a:p>
          <a:p>
            <a:pPr lvl="2"/>
            <a:r>
              <a:rPr lang="en-US" altLang="zh-CN" dirty="0"/>
              <a:t>int</a:t>
            </a:r>
            <a:r>
              <a:rPr lang="zh-CN" altLang="en-US" dirty="0"/>
              <a:t>放在了内存中的</a:t>
            </a:r>
            <a:r>
              <a:rPr lang="en-US" altLang="zh-CN" dirty="0"/>
              <a:t>2-5</a:t>
            </a:r>
            <a:r>
              <a:rPr lang="zh-CN" altLang="en-US" dirty="0"/>
              <a:t>字节</a:t>
            </a:r>
            <a:endParaRPr lang="en-US" altLang="zh-CN" dirty="0"/>
          </a:p>
          <a:p>
            <a:pPr lvl="2"/>
            <a:r>
              <a:rPr lang="zh-CN" altLang="en-US" dirty="0"/>
              <a:t>第一遍读取</a:t>
            </a:r>
            <a:r>
              <a:rPr lang="en-US" altLang="zh-CN" dirty="0"/>
              <a:t>0-3</a:t>
            </a:r>
            <a:r>
              <a:rPr lang="zh-CN" altLang="en-US" dirty="0"/>
              <a:t>字节，保留</a:t>
            </a:r>
            <a:r>
              <a:rPr lang="en-US" altLang="zh-CN" dirty="0"/>
              <a:t>2-3</a:t>
            </a:r>
            <a:r>
              <a:rPr lang="zh-CN" altLang="en-US" dirty="0"/>
              <a:t>字节</a:t>
            </a:r>
            <a:endParaRPr lang="en-US" altLang="zh-CN" dirty="0"/>
          </a:p>
          <a:p>
            <a:pPr lvl="2"/>
            <a:r>
              <a:rPr lang="zh-CN" altLang="en-US" dirty="0"/>
              <a:t>第二遍读取</a:t>
            </a:r>
            <a:r>
              <a:rPr lang="en-US" altLang="zh-CN" dirty="0"/>
              <a:t>4-7</a:t>
            </a:r>
            <a:r>
              <a:rPr lang="zh-CN" altLang="en-US" dirty="0"/>
              <a:t>字节，保留</a:t>
            </a:r>
            <a:r>
              <a:rPr lang="en-US" altLang="zh-CN" dirty="0"/>
              <a:t>4-5</a:t>
            </a:r>
            <a:r>
              <a:rPr lang="zh-CN" altLang="en-US" dirty="0"/>
              <a:t>字节</a:t>
            </a:r>
            <a:endParaRPr lang="en-US" altLang="zh-CN" dirty="0"/>
          </a:p>
          <a:p>
            <a:pPr lvl="2"/>
            <a:r>
              <a:rPr lang="zh-CN" altLang="en-US" dirty="0"/>
              <a:t>拼接两个结果</a:t>
            </a:r>
            <a:endParaRPr lang="en-US" altLang="zh-CN" dirty="0"/>
          </a:p>
          <a:p>
            <a:r>
              <a:rPr lang="zh-CN" altLang="en-US" dirty="0"/>
              <a:t>对齐会在结构体中留出空位</a:t>
            </a:r>
            <a:endParaRPr lang="en-US" altLang="zh-CN" dirty="0"/>
          </a:p>
          <a:p>
            <a:pPr lvl="1"/>
            <a:r>
              <a:rPr lang="zh-CN" altLang="en-US" dirty="0"/>
              <a:t>牺牲空间来提高性能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48DCBA-B8A4-06A4-80EC-8435B03C8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990" y="1690688"/>
            <a:ext cx="4231312" cy="8686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33480DA-8DD5-9407-AEC4-EC4D6DD70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270" y="483394"/>
            <a:ext cx="5393730" cy="89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89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4B2FAF-5AFA-814F-09F0-3FD62354C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对齐规则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1AE192-960D-0BFF-CEF5-098536BCC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在用户没有显式指定对齐方式时：</a:t>
            </a:r>
            <a:endParaRPr lang="en-US" altLang="zh-CN" dirty="0"/>
          </a:p>
          <a:p>
            <a:r>
              <a:rPr lang="zh-CN" altLang="en-US" dirty="0"/>
              <a:t>变量的偏移值必须为其类型大小的整数倍</a:t>
            </a:r>
            <a:endParaRPr lang="en-US" altLang="zh-CN" dirty="0"/>
          </a:p>
          <a:p>
            <a:pPr lvl="1"/>
            <a:r>
              <a:rPr lang="zh-CN" altLang="en-US" dirty="0"/>
              <a:t>例：</a:t>
            </a:r>
            <a:r>
              <a:rPr lang="en-US" altLang="zh-CN" dirty="0"/>
              <a:t>int</a:t>
            </a:r>
            <a:r>
              <a:rPr lang="zh-CN" altLang="en-US" dirty="0"/>
              <a:t>偏移值必须为</a:t>
            </a:r>
            <a:r>
              <a:rPr lang="en-US" altLang="zh-CN" dirty="0"/>
              <a:t>4</a:t>
            </a:r>
            <a:r>
              <a:rPr lang="zh-CN" altLang="en-US" dirty="0"/>
              <a:t>的整数倍，</a:t>
            </a:r>
            <a:r>
              <a:rPr lang="en-US" altLang="zh-CN" dirty="0"/>
              <a:t>short</a:t>
            </a:r>
            <a:r>
              <a:rPr lang="zh-CN" altLang="en-US" dirty="0"/>
              <a:t>偏移值必须为</a:t>
            </a:r>
            <a:r>
              <a:rPr lang="en-US" altLang="zh-CN" dirty="0"/>
              <a:t>2</a:t>
            </a:r>
            <a:r>
              <a:rPr lang="zh-CN" altLang="en-US" dirty="0"/>
              <a:t>的整数倍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结构体总大小必须为其最大类型的大小的整数倍</a:t>
            </a:r>
            <a:endParaRPr lang="en-US" altLang="zh-CN" dirty="0"/>
          </a:p>
          <a:p>
            <a:pPr lvl="1"/>
            <a:r>
              <a:rPr lang="zh-CN" altLang="en-US" dirty="0"/>
              <a:t>例：结构体内最大的数据类型为</a:t>
            </a:r>
            <a:r>
              <a:rPr lang="en-US" altLang="zh-CN" dirty="0"/>
              <a:t>long</a:t>
            </a:r>
            <a:r>
              <a:rPr lang="zh-CN" altLang="en-US" dirty="0"/>
              <a:t>，则结构体大小必须为</a:t>
            </a:r>
            <a:r>
              <a:rPr lang="en-US" altLang="zh-CN" dirty="0"/>
              <a:t>8</a:t>
            </a:r>
            <a:r>
              <a:rPr lang="zh-CN" altLang="en-US" dirty="0"/>
              <a:t>的倍数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548953-D7E1-8481-A6B5-1DB704395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386" y="579596"/>
            <a:ext cx="5393730" cy="89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609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1AA09-AA3F-4699-24C9-45FFB75A5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5D904F5-52FA-4817-00B3-407914A3D3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最常用的整数表示形式</a:t>
                </a:r>
                <a:endParaRPr lang="en-US" altLang="zh-CN" dirty="0"/>
              </a:p>
              <a:p>
                <a:r>
                  <a:rPr lang="zh-CN" altLang="en-US" dirty="0"/>
                  <a:t>假设有一个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位的补码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位数范围</a:t>
                </a:r>
                <a:r>
                  <a:rPr lang="en-US" altLang="zh-CN" dirty="0"/>
                  <a:t>[0, m-1]</a:t>
                </a:r>
                <a:r>
                  <a:rPr lang="zh-CN" altLang="en-US" dirty="0"/>
                  <a:t>，设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为低位，</a:t>
                </a:r>
                <a:r>
                  <a:rPr lang="en-US" altLang="zh-CN" dirty="0"/>
                  <a:t>m-1</a:t>
                </a:r>
                <a:r>
                  <a:rPr lang="zh-CN" altLang="en-US" dirty="0"/>
                  <a:t>为最高位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不是最高位的为非符号位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第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位权重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最高位为符号位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权重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5D904F5-52FA-4817-00B3-407914A3D3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b="-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31366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t>30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" y="638810"/>
            <a:ext cx="10681598" cy="5354320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2333625" y="1602740"/>
            <a:ext cx="2043430" cy="693420"/>
            <a:chOff x="12398" y="2705"/>
            <a:chExt cx="3218" cy="1092"/>
          </a:xfrm>
        </p:grpSpPr>
        <p:sp>
          <p:nvSpPr>
            <p:cNvPr id="28" name="Rectangle 27"/>
            <p:cNvSpPr/>
            <p:nvPr/>
          </p:nvSpPr>
          <p:spPr>
            <a:xfrm>
              <a:off x="12865" y="3222"/>
              <a:ext cx="2751" cy="5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文本框 5"/>
            <p:cNvSpPr txBox="1"/>
            <p:nvPr/>
          </p:nvSpPr>
          <p:spPr>
            <a:xfrm>
              <a:off x="12398" y="2705"/>
              <a:ext cx="9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  0</a:t>
              </a:r>
              <a:endParaRPr lang="zh-CN" altLang="en-US" b="1" dirty="0"/>
            </a:p>
          </p:txBody>
        </p:sp>
        <p:sp>
          <p:nvSpPr>
            <p:cNvPr id="30" name="文本框 5"/>
            <p:cNvSpPr txBox="1"/>
            <p:nvPr/>
          </p:nvSpPr>
          <p:spPr>
            <a:xfrm>
              <a:off x="13779" y="3217"/>
              <a:ext cx="9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  a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077335" y="1602740"/>
            <a:ext cx="767715" cy="695325"/>
            <a:chOff x="6421" y="2524"/>
            <a:chExt cx="1209" cy="1095"/>
          </a:xfrm>
        </p:grpSpPr>
        <p:sp>
          <p:nvSpPr>
            <p:cNvPr id="12" name="Rectangle 11"/>
            <p:cNvSpPr/>
            <p:nvPr/>
          </p:nvSpPr>
          <p:spPr>
            <a:xfrm>
              <a:off x="6888" y="3041"/>
              <a:ext cx="742" cy="5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文本框 5"/>
            <p:cNvSpPr txBox="1"/>
            <p:nvPr/>
          </p:nvSpPr>
          <p:spPr>
            <a:xfrm>
              <a:off x="6421" y="2524"/>
              <a:ext cx="9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  8</a:t>
              </a:r>
              <a:endParaRPr lang="zh-CN" altLang="en-US" b="1" dirty="0"/>
            </a:p>
          </p:txBody>
        </p:sp>
        <p:sp>
          <p:nvSpPr>
            <p:cNvPr id="10" name="文本框 5"/>
            <p:cNvSpPr txBox="1"/>
            <p:nvPr/>
          </p:nvSpPr>
          <p:spPr>
            <a:xfrm>
              <a:off x="7025" y="2603"/>
              <a:ext cx="489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  b</a:t>
              </a:r>
              <a:endParaRPr lang="zh-CN" altLang="en-US" b="1" dirty="0"/>
            </a:p>
          </p:txBody>
        </p:sp>
      </p:grpSp>
      <p:sp>
        <p:nvSpPr>
          <p:cNvPr id="4" name="文本框 5"/>
          <p:cNvSpPr txBox="1"/>
          <p:nvPr/>
        </p:nvSpPr>
        <p:spPr>
          <a:xfrm>
            <a:off x="4496435" y="1602740"/>
            <a:ext cx="593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  10</a:t>
            </a:r>
            <a:endParaRPr lang="zh-CN" altLang="en-US" b="1" dirty="0"/>
          </a:p>
        </p:txBody>
      </p:sp>
      <p:grpSp>
        <p:nvGrpSpPr>
          <p:cNvPr id="58" name="Group 57"/>
          <p:cNvGrpSpPr/>
          <p:nvPr/>
        </p:nvGrpSpPr>
        <p:grpSpPr>
          <a:xfrm>
            <a:off x="5862320" y="1602740"/>
            <a:ext cx="2090420" cy="704215"/>
            <a:chOff x="9232" y="2524"/>
            <a:chExt cx="3292" cy="1109"/>
          </a:xfrm>
        </p:grpSpPr>
        <p:sp>
          <p:nvSpPr>
            <p:cNvPr id="7" name="Rectangle 6"/>
            <p:cNvSpPr/>
            <p:nvPr/>
          </p:nvSpPr>
          <p:spPr>
            <a:xfrm>
              <a:off x="9774" y="3042"/>
              <a:ext cx="2751" cy="5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文本框 5"/>
            <p:cNvSpPr txBox="1"/>
            <p:nvPr/>
          </p:nvSpPr>
          <p:spPr>
            <a:xfrm>
              <a:off x="9232" y="2524"/>
              <a:ext cx="9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  16</a:t>
              </a:r>
              <a:endParaRPr lang="zh-CN" altLang="en-US" b="1" dirty="0"/>
            </a:p>
          </p:txBody>
        </p:sp>
        <p:sp>
          <p:nvSpPr>
            <p:cNvPr id="9" name="文本框 5"/>
            <p:cNvSpPr txBox="1"/>
            <p:nvPr/>
          </p:nvSpPr>
          <p:spPr>
            <a:xfrm>
              <a:off x="10682" y="3053"/>
              <a:ext cx="9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  c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843145" y="1906905"/>
            <a:ext cx="1361440" cy="389255"/>
            <a:chOff x="10554" y="3574"/>
            <a:chExt cx="2144" cy="613"/>
          </a:xfrm>
        </p:grpSpPr>
        <p:sp>
          <p:nvSpPr>
            <p:cNvPr id="11" name="Rectangle 10"/>
            <p:cNvSpPr/>
            <p:nvPr/>
          </p:nvSpPr>
          <p:spPr>
            <a:xfrm>
              <a:off x="10554" y="3613"/>
              <a:ext cx="2145" cy="575"/>
            </a:xfrm>
            <a:prstGeom prst="rect">
              <a:avLst/>
            </a:prstGeom>
            <a:pattFill prst="ltDnDiag">
              <a:fgClr>
                <a:srgbClr val="4F81BD"/>
              </a:fgClr>
              <a:bgClr>
                <a:srgbClr val="FFFFFF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文本框 5"/>
            <p:cNvSpPr txBox="1"/>
            <p:nvPr/>
          </p:nvSpPr>
          <p:spPr>
            <a:xfrm>
              <a:off x="10999" y="3574"/>
              <a:ext cx="122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  pad</a:t>
              </a:r>
            </a:p>
          </p:txBody>
        </p:sp>
      </p:grpSp>
      <p:sp>
        <p:nvSpPr>
          <p:cNvPr id="21" name="文本框 5"/>
          <p:cNvSpPr txBox="1"/>
          <p:nvPr/>
        </p:nvSpPr>
        <p:spPr>
          <a:xfrm>
            <a:off x="8103235" y="1602740"/>
            <a:ext cx="593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25</a:t>
            </a:r>
            <a:endParaRPr lang="zh-CN" altLang="en-US" b="1" dirty="0"/>
          </a:p>
        </p:txBody>
      </p:sp>
      <p:grpSp>
        <p:nvGrpSpPr>
          <p:cNvPr id="59" name="Group 58"/>
          <p:cNvGrpSpPr/>
          <p:nvPr/>
        </p:nvGrpSpPr>
        <p:grpSpPr>
          <a:xfrm>
            <a:off x="7748270" y="1602740"/>
            <a:ext cx="593090" cy="695960"/>
            <a:chOff x="12202" y="2524"/>
            <a:chExt cx="934" cy="1096"/>
          </a:xfrm>
        </p:grpSpPr>
        <p:sp>
          <p:nvSpPr>
            <p:cNvPr id="16" name="文本框 5"/>
            <p:cNvSpPr txBox="1"/>
            <p:nvPr/>
          </p:nvSpPr>
          <p:spPr>
            <a:xfrm>
              <a:off x="12202" y="2524"/>
              <a:ext cx="9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24</a:t>
              </a:r>
              <a:endParaRPr lang="zh-CN" altLang="en-US" b="1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2527" y="3041"/>
              <a:ext cx="490" cy="5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文本框 5"/>
            <p:cNvSpPr txBox="1"/>
            <p:nvPr/>
          </p:nvSpPr>
          <p:spPr>
            <a:xfrm>
              <a:off x="12625" y="2604"/>
              <a:ext cx="315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  d</a:t>
              </a:r>
              <a:endParaRPr lang="zh-CN" altLang="en-US" b="1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196580" y="1898650"/>
            <a:ext cx="778510" cy="397510"/>
            <a:chOff x="11046" y="4563"/>
            <a:chExt cx="1226" cy="626"/>
          </a:xfrm>
        </p:grpSpPr>
        <p:sp>
          <p:nvSpPr>
            <p:cNvPr id="23" name="Rectangle 22"/>
            <p:cNvSpPr/>
            <p:nvPr/>
          </p:nvSpPr>
          <p:spPr>
            <a:xfrm>
              <a:off x="11158" y="4615"/>
              <a:ext cx="1105" cy="575"/>
            </a:xfrm>
            <a:prstGeom prst="rect">
              <a:avLst/>
            </a:prstGeom>
            <a:pattFill prst="ltDnDiag">
              <a:fgClr>
                <a:srgbClr val="4F81BD"/>
              </a:fgClr>
              <a:bgClr>
                <a:srgbClr val="FFFFFF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文本框 5"/>
            <p:cNvSpPr txBox="1"/>
            <p:nvPr/>
          </p:nvSpPr>
          <p:spPr>
            <a:xfrm>
              <a:off x="11046" y="4563"/>
              <a:ext cx="122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  pad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8732520" y="1602740"/>
            <a:ext cx="1128395" cy="704215"/>
            <a:chOff x="13752" y="2524"/>
            <a:chExt cx="1777" cy="1109"/>
          </a:xfrm>
        </p:grpSpPr>
        <p:sp>
          <p:nvSpPr>
            <p:cNvPr id="26" name="文本框 5"/>
            <p:cNvSpPr txBox="1"/>
            <p:nvPr/>
          </p:nvSpPr>
          <p:spPr>
            <a:xfrm>
              <a:off x="13752" y="2524"/>
              <a:ext cx="9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28</a:t>
              </a:r>
              <a:endParaRPr lang="zh-CN" altLang="en-US" b="1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4139" y="3041"/>
              <a:ext cx="1391" cy="5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文本框 5"/>
            <p:cNvSpPr txBox="1"/>
            <p:nvPr/>
          </p:nvSpPr>
          <p:spPr>
            <a:xfrm>
              <a:off x="14368" y="3053"/>
              <a:ext cx="9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  e</a:t>
              </a:r>
              <a:endParaRPr lang="zh-CN" altLang="en-US" b="1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9634220" y="1602740"/>
            <a:ext cx="593090" cy="705485"/>
            <a:chOff x="15172" y="2524"/>
            <a:chExt cx="934" cy="1111"/>
          </a:xfrm>
        </p:grpSpPr>
        <p:sp>
          <p:nvSpPr>
            <p:cNvPr id="35" name="文本框 5"/>
            <p:cNvSpPr txBox="1"/>
            <p:nvPr/>
          </p:nvSpPr>
          <p:spPr>
            <a:xfrm>
              <a:off x="15172" y="2524"/>
              <a:ext cx="9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32</a:t>
              </a:r>
              <a:endParaRPr lang="zh-CN" altLang="en-US" b="1" dirty="0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15529" y="2619"/>
              <a:ext cx="490" cy="1016"/>
              <a:chOff x="12747" y="4522"/>
              <a:chExt cx="490" cy="1016"/>
            </a:xfrm>
          </p:grpSpPr>
          <p:sp>
            <p:nvSpPr>
              <p:cNvPr id="36" name="文本框 5"/>
              <p:cNvSpPr txBox="1"/>
              <p:nvPr/>
            </p:nvSpPr>
            <p:spPr>
              <a:xfrm>
                <a:off x="12838" y="4522"/>
                <a:ext cx="358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  f</a:t>
                </a:r>
                <a:endParaRPr lang="zh-CN" altLang="en-US" b="1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2747" y="4944"/>
                <a:ext cx="490" cy="5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9" name="文本框 5"/>
          <p:cNvSpPr txBox="1"/>
          <p:nvPr/>
        </p:nvSpPr>
        <p:spPr>
          <a:xfrm>
            <a:off x="9994265" y="1596390"/>
            <a:ext cx="593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33</a:t>
            </a:r>
            <a:endParaRPr lang="zh-CN" altLang="en-US" b="1" dirty="0"/>
          </a:p>
        </p:txBody>
      </p:sp>
      <p:grpSp>
        <p:nvGrpSpPr>
          <p:cNvPr id="42" name="Group 41"/>
          <p:cNvGrpSpPr/>
          <p:nvPr/>
        </p:nvGrpSpPr>
        <p:grpSpPr>
          <a:xfrm>
            <a:off x="10175875" y="1907540"/>
            <a:ext cx="1746250" cy="384810"/>
            <a:chOff x="15593" y="4362"/>
            <a:chExt cx="2750" cy="606"/>
          </a:xfrm>
        </p:grpSpPr>
        <p:sp>
          <p:nvSpPr>
            <p:cNvPr id="40" name="Rectangle 39"/>
            <p:cNvSpPr/>
            <p:nvPr/>
          </p:nvSpPr>
          <p:spPr>
            <a:xfrm>
              <a:off x="15593" y="4394"/>
              <a:ext cx="2751" cy="575"/>
            </a:xfrm>
            <a:prstGeom prst="rect">
              <a:avLst/>
            </a:prstGeom>
            <a:pattFill prst="ltDnDiag">
              <a:fgClr>
                <a:srgbClr val="4F81BD"/>
              </a:fgClr>
              <a:bgClr>
                <a:srgbClr val="FFFFFF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文本框 5"/>
            <p:cNvSpPr txBox="1"/>
            <p:nvPr/>
          </p:nvSpPr>
          <p:spPr>
            <a:xfrm>
              <a:off x="16261" y="4362"/>
              <a:ext cx="139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  pad</a:t>
              </a:r>
            </a:p>
          </p:txBody>
        </p:sp>
      </p:grpSp>
      <p:sp>
        <p:nvSpPr>
          <p:cNvPr id="43" name="文本框 5"/>
          <p:cNvSpPr txBox="1"/>
          <p:nvPr/>
        </p:nvSpPr>
        <p:spPr>
          <a:xfrm>
            <a:off x="11642090" y="1602740"/>
            <a:ext cx="593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40</a:t>
            </a:r>
            <a:endParaRPr lang="zh-CN" altLang="en-US" b="1" dirty="0"/>
          </a:p>
        </p:txBody>
      </p:sp>
      <p:grpSp>
        <p:nvGrpSpPr>
          <p:cNvPr id="44" name="Group 43"/>
          <p:cNvGrpSpPr/>
          <p:nvPr/>
        </p:nvGrpSpPr>
        <p:grpSpPr>
          <a:xfrm>
            <a:off x="2333625" y="2308225"/>
            <a:ext cx="2043430" cy="693420"/>
            <a:chOff x="12398" y="2705"/>
            <a:chExt cx="3218" cy="1092"/>
          </a:xfrm>
        </p:grpSpPr>
        <p:sp>
          <p:nvSpPr>
            <p:cNvPr id="45" name="Rectangle 44"/>
            <p:cNvSpPr/>
            <p:nvPr/>
          </p:nvSpPr>
          <p:spPr>
            <a:xfrm>
              <a:off x="12865" y="3222"/>
              <a:ext cx="2751" cy="5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文本框 5"/>
            <p:cNvSpPr txBox="1"/>
            <p:nvPr/>
          </p:nvSpPr>
          <p:spPr>
            <a:xfrm>
              <a:off x="12398" y="2705"/>
              <a:ext cx="9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  40</a:t>
              </a:r>
              <a:endParaRPr lang="zh-CN" altLang="en-US" b="1" dirty="0"/>
            </a:p>
          </p:txBody>
        </p:sp>
        <p:sp>
          <p:nvSpPr>
            <p:cNvPr id="47" name="文本框 5"/>
            <p:cNvSpPr txBox="1"/>
            <p:nvPr/>
          </p:nvSpPr>
          <p:spPr>
            <a:xfrm>
              <a:off x="13779" y="3217"/>
              <a:ext cx="9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  g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076700" y="2308225"/>
            <a:ext cx="1183005" cy="702945"/>
            <a:chOff x="6420" y="3635"/>
            <a:chExt cx="1863" cy="1107"/>
          </a:xfrm>
        </p:grpSpPr>
        <p:sp>
          <p:nvSpPr>
            <p:cNvPr id="48" name="文本框 5"/>
            <p:cNvSpPr txBox="1"/>
            <p:nvPr/>
          </p:nvSpPr>
          <p:spPr>
            <a:xfrm>
              <a:off x="6420" y="3635"/>
              <a:ext cx="9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48</a:t>
              </a:r>
              <a:endParaRPr lang="zh-CN" altLang="en-US" b="1" dirty="0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6893" y="4150"/>
              <a:ext cx="1391" cy="592"/>
              <a:chOff x="9004" y="4215"/>
              <a:chExt cx="1391" cy="592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9004" y="4215"/>
                <a:ext cx="1391" cy="5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文本框 5"/>
              <p:cNvSpPr txBox="1"/>
              <p:nvPr/>
            </p:nvSpPr>
            <p:spPr>
              <a:xfrm>
                <a:off x="9233" y="4227"/>
                <a:ext cx="93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  h</a:t>
                </a:r>
                <a:endParaRPr lang="zh-CN" altLang="en-US" b="1" dirty="0"/>
              </a:p>
            </p:txBody>
          </p:sp>
        </p:grpSp>
      </p:grpSp>
      <p:sp>
        <p:nvSpPr>
          <p:cNvPr id="52" name="文本框 5"/>
          <p:cNvSpPr txBox="1"/>
          <p:nvPr/>
        </p:nvSpPr>
        <p:spPr>
          <a:xfrm>
            <a:off x="5044440" y="2308225"/>
            <a:ext cx="593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52</a:t>
            </a:r>
            <a:endParaRPr lang="zh-CN" altLang="en-US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5260975" y="2603500"/>
            <a:ext cx="943610" cy="398780"/>
            <a:chOff x="8285" y="4100"/>
            <a:chExt cx="1486" cy="628"/>
          </a:xfrm>
        </p:grpSpPr>
        <p:sp>
          <p:nvSpPr>
            <p:cNvPr id="54" name="Rectangle 53"/>
            <p:cNvSpPr/>
            <p:nvPr/>
          </p:nvSpPr>
          <p:spPr>
            <a:xfrm>
              <a:off x="8285" y="4154"/>
              <a:ext cx="1486" cy="575"/>
            </a:xfrm>
            <a:prstGeom prst="rect">
              <a:avLst/>
            </a:prstGeom>
            <a:pattFill prst="ltDnDiag">
              <a:fgClr>
                <a:srgbClr val="4F81BD"/>
              </a:fgClr>
              <a:bgClr>
                <a:srgbClr val="FFFFFF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文本框 5"/>
            <p:cNvSpPr txBox="1"/>
            <p:nvPr/>
          </p:nvSpPr>
          <p:spPr>
            <a:xfrm>
              <a:off x="8395" y="4100"/>
              <a:ext cx="122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  pad</a:t>
              </a:r>
            </a:p>
          </p:txBody>
        </p:sp>
      </p:grpSp>
      <p:sp>
        <p:nvSpPr>
          <p:cNvPr id="56" name="文本框 5"/>
          <p:cNvSpPr txBox="1"/>
          <p:nvPr/>
        </p:nvSpPr>
        <p:spPr>
          <a:xfrm>
            <a:off x="5993130" y="2306955"/>
            <a:ext cx="593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56</a:t>
            </a:r>
            <a:endParaRPr lang="zh-CN" altLang="en-US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490" y="3630930"/>
            <a:ext cx="4102100" cy="876300"/>
          </a:xfrm>
          <a:prstGeom prst="rect">
            <a:avLst/>
          </a:prstGeom>
        </p:spPr>
      </p:pic>
      <p:sp>
        <p:nvSpPr>
          <p:cNvPr id="18" name="文本框 5"/>
          <p:cNvSpPr txBox="1"/>
          <p:nvPr/>
        </p:nvSpPr>
        <p:spPr>
          <a:xfrm>
            <a:off x="4077335" y="4811395"/>
            <a:ext cx="593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56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  <p:bldP spid="39" grpId="0"/>
      <p:bldP spid="43" grpId="0"/>
      <p:bldP spid="52" grpId="0"/>
      <p:bldP spid="56" grpId="0"/>
      <p:bldP spid="1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t>31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" y="638810"/>
            <a:ext cx="10681598" cy="5354320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2333625" y="1602740"/>
            <a:ext cx="2043430" cy="693420"/>
            <a:chOff x="12398" y="2705"/>
            <a:chExt cx="3218" cy="1092"/>
          </a:xfrm>
        </p:grpSpPr>
        <p:sp>
          <p:nvSpPr>
            <p:cNvPr id="28" name="Rectangle 27"/>
            <p:cNvSpPr/>
            <p:nvPr/>
          </p:nvSpPr>
          <p:spPr>
            <a:xfrm>
              <a:off x="12865" y="3222"/>
              <a:ext cx="2751" cy="5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文本框 5"/>
            <p:cNvSpPr txBox="1"/>
            <p:nvPr/>
          </p:nvSpPr>
          <p:spPr>
            <a:xfrm>
              <a:off x="12398" y="2705"/>
              <a:ext cx="9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  0</a:t>
              </a:r>
              <a:endParaRPr lang="zh-CN" altLang="en-US" b="1" dirty="0"/>
            </a:p>
          </p:txBody>
        </p:sp>
        <p:sp>
          <p:nvSpPr>
            <p:cNvPr id="30" name="文本框 5"/>
            <p:cNvSpPr txBox="1"/>
            <p:nvPr/>
          </p:nvSpPr>
          <p:spPr>
            <a:xfrm>
              <a:off x="13779" y="3217"/>
              <a:ext cx="9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  a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639300" y="1652905"/>
            <a:ext cx="471170" cy="645160"/>
            <a:chOff x="11576" y="4932"/>
            <a:chExt cx="742" cy="1016"/>
          </a:xfrm>
        </p:grpSpPr>
        <p:sp>
          <p:nvSpPr>
            <p:cNvPr id="12" name="Rectangle 11"/>
            <p:cNvSpPr/>
            <p:nvPr/>
          </p:nvSpPr>
          <p:spPr>
            <a:xfrm>
              <a:off x="11576" y="5370"/>
              <a:ext cx="742" cy="5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文本框 5"/>
            <p:cNvSpPr txBox="1"/>
            <p:nvPr/>
          </p:nvSpPr>
          <p:spPr>
            <a:xfrm>
              <a:off x="11713" y="4932"/>
              <a:ext cx="489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  b</a:t>
              </a:r>
              <a:endParaRPr lang="zh-CN" altLang="en-US" b="1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032885" y="1601470"/>
            <a:ext cx="2091055" cy="704215"/>
            <a:chOff x="9232" y="2524"/>
            <a:chExt cx="3293" cy="1109"/>
          </a:xfrm>
        </p:grpSpPr>
        <p:sp>
          <p:nvSpPr>
            <p:cNvPr id="7" name="Rectangle 6"/>
            <p:cNvSpPr/>
            <p:nvPr/>
          </p:nvSpPr>
          <p:spPr>
            <a:xfrm>
              <a:off x="9774" y="3042"/>
              <a:ext cx="2751" cy="5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文本框 5"/>
            <p:cNvSpPr txBox="1"/>
            <p:nvPr/>
          </p:nvSpPr>
          <p:spPr>
            <a:xfrm>
              <a:off x="9232" y="2524"/>
              <a:ext cx="9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  8</a:t>
              </a:r>
              <a:endParaRPr lang="zh-CN" altLang="en-US" b="1" dirty="0"/>
            </a:p>
          </p:txBody>
        </p:sp>
        <p:sp>
          <p:nvSpPr>
            <p:cNvPr id="9" name="文本框 5"/>
            <p:cNvSpPr txBox="1"/>
            <p:nvPr/>
          </p:nvSpPr>
          <p:spPr>
            <a:xfrm>
              <a:off x="10682" y="3053"/>
              <a:ext cx="9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  c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9904095" y="1596390"/>
            <a:ext cx="593090" cy="695960"/>
            <a:chOff x="12202" y="2524"/>
            <a:chExt cx="934" cy="1096"/>
          </a:xfrm>
        </p:grpSpPr>
        <p:sp>
          <p:nvSpPr>
            <p:cNvPr id="16" name="文本框 5"/>
            <p:cNvSpPr txBox="1"/>
            <p:nvPr/>
          </p:nvSpPr>
          <p:spPr>
            <a:xfrm>
              <a:off x="12202" y="2524"/>
              <a:ext cx="9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34</a:t>
              </a:r>
              <a:endParaRPr lang="zh-CN" altLang="en-US" b="1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2527" y="3041"/>
              <a:ext cx="490" cy="5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文本框 5"/>
            <p:cNvSpPr txBox="1"/>
            <p:nvPr/>
          </p:nvSpPr>
          <p:spPr>
            <a:xfrm>
              <a:off x="12513" y="2604"/>
              <a:ext cx="315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  d</a:t>
              </a:r>
              <a:endParaRPr lang="zh-CN" altLang="en-US" b="1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623175" y="1602740"/>
            <a:ext cx="1129030" cy="704215"/>
            <a:chOff x="13752" y="2524"/>
            <a:chExt cx="1778" cy="1109"/>
          </a:xfrm>
        </p:grpSpPr>
        <p:sp>
          <p:nvSpPr>
            <p:cNvPr id="26" name="文本框 5"/>
            <p:cNvSpPr txBox="1"/>
            <p:nvPr/>
          </p:nvSpPr>
          <p:spPr>
            <a:xfrm>
              <a:off x="13752" y="2524"/>
              <a:ext cx="9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24</a:t>
              </a:r>
              <a:endParaRPr lang="zh-CN" altLang="en-US" b="1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4139" y="3041"/>
              <a:ext cx="1391" cy="5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文本框 5"/>
            <p:cNvSpPr txBox="1"/>
            <p:nvPr/>
          </p:nvSpPr>
          <p:spPr>
            <a:xfrm>
              <a:off x="14368" y="3053"/>
              <a:ext cx="9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  e</a:t>
              </a:r>
              <a:endParaRPr lang="zh-CN" altLang="en-US" b="1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0200640" y="1596390"/>
            <a:ext cx="593090" cy="705485"/>
            <a:chOff x="15172" y="2524"/>
            <a:chExt cx="934" cy="1111"/>
          </a:xfrm>
        </p:grpSpPr>
        <p:sp>
          <p:nvSpPr>
            <p:cNvPr id="35" name="文本框 5"/>
            <p:cNvSpPr txBox="1"/>
            <p:nvPr/>
          </p:nvSpPr>
          <p:spPr>
            <a:xfrm>
              <a:off x="15172" y="2524"/>
              <a:ext cx="9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35</a:t>
              </a:r>
              <a:endParaRPr lang="zh-CN" altLang="en-US" b="1" dirty="0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15529" y="2619"/>
              <a:ext cx="490" cy="1016"/>
              <a:chOff x="12747" y="4522"/>
              <a:chExt cx="490" cy="1016"/>
            </a:xfrm>
          </p:grpSpPr>
          <p:sp>
            <p:nvSpPr>
              <p:cNvPr id="36" name="文本框 5"/>
              <p:cNvSpPr txBox="1"/>
              <p:nvPr/>
            </p:nvSpPr>
            <p:spPr>
              <a:xfrm>
                <a:off x="12838" y="4522"/>
                <a:ext cx="358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  f</a:t>
                </a:r>
                <a:endParaRPr lang="zh-CN" altLang="en-US" b="1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2747" y="4944"/>
                <a:ext cx="490" cy="5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9" name="文本框 5"/>
          <p:cNvSpPr txBox="1"/>
          <p:nvPr/>
        </p:nvSpPr>
        <p:spPr>
          <a:xfrm>
            <a:off x="9393555" y="1605280"/>
            <a:ext cx="593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32</a:t>
            </a:r>
            <a:endParaRPr lang="zh-CN" altLang="en-US" b="1" dirty="0"/>
          </a:p>
        </p:txBody>
      </p:sp>
      <p:sp>
        <p:nvSpPr>
          <p:cNvPr id="43" name="文本框 5"/>
          <p:cNvSpPr txBox="1"/>
          <p:nvPr/>
        </p:nvSpPr>
        <p:spPr>
          <a:xfrm>
            <a:off x="11642090" y="1602740"/>
            <a:ext cx="593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40</a:t>
            </a:r>
            <a:endParaRPr lang="zh-CN" altLang="en-US" b="1" dirty="0"/>
          </a:p>
        </p:txBody>
      </p:sp>
      <p:grpSp>
        <p:nvGrpSpPr>
          <p:cNvPr id="44" name="Group 43"/>
          <p:cNvGrpSpPr/>
          <p:nvPr/>
        </p:nvGrpSpPr>
        <p:grpSpPr>
          <a:xfrm>
            <a:off x="5828030" y="1596390"/>
            <a:ext cx="2043430" cy="693420"/>
            <a:chOff x="12398" y="2705"/>
            <a:chExt cx="3218" cy="1092"/>
          </a:xfrm>
        </p:grpSpPr>
        <p:sp>
          <p:nvSpPr>
            <p:cNvPr id="45" name="Rectangle 44"/>
            <p:cNvSpPr/>
            <p:nvPr/>
          </p:nvSpPr>
          <p:spPr>
            <a:xfrm>
              <a:off x="12865" y="3222"/>
              <a:ext cx="2751" cy="5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文本框 5"/>
            <p:cNvSpPr txBox="1"/>
            <p:nvPr/>
          </p:nvSpPr>
          <p:spPr>
            <a:xfrm>
              <a:off x="12398" y="2705"/>
              <a:ext cx="9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  16</a:t>
              </a:r>
              <a:endParaRPr lang="zh-CN" altLang="en-US" b="1" dirty="0"/>
            </a:p>
          </p:txBody>
        </p:sp>
        <p:sp>
          <p:nvSpPr>
            <p:cNvPr id="47" name="文本框 5"/>
            <p:cNvSpPr txBox="1"/>
            <p:nvPr/>
          </p:nvSpPr>
          <p:spPr>
            <a:xfrm>
              <a:off x="13779" y="3217"/>
              <a:ext cx="9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  g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527415" y="1605280"/>
            <a:ext cx="1112520" cy="702945"/>
            <a:chOff x="6532" y="3635"/>
            <a:chExt cx="1752" cy="1107"/>
          </a:xfrm>
        </p:grpSpPr>
        <p:sp>
          <p:nvSpPr>
            <p:cNvPr id="48" name="文本框 5"/>
            <p:cNvSpPr txBox="1"/>
            <p:nvPr/>
          </p:nvSpPr>
          <p:spPr>
            <a:xfrm>
              <a:off x="6532" y="3635"/>
              <a:ext cx="9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28</a:t>
              </a:r>
              <a:endParaRPr lang="zh-CN" altLang="en-US" b="1" dirty="0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6893" y="4150"/>
              <a:ext cx="1391" cy="592"/>
              <a:chOff x="9004" y="4215"/>
              <a:chExt cx="1391" cy="592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9004" y="4215"/>
                <a:ext cx="1391" cy="5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文本框 5"/>
              <p:cNvSpPr txBox="1"/>
              <p:nvPr/>
            </p:nvSpPr>
            <p:spPr>
              <a:xfrm>
                <a:off x="9233" y="4227"/>
                <a:ext cx="93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  h</a:t>
                </a:r>
                <a:endParaRPr lang="zh-CN" altLang="en-US" b="1" dirty="0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0737215" y="1891030"/>
            <a:ext cx="943610" cy="398780"/>
            <a:chOff x="8285" y="4100"/>
            <a:chExt cx="1486" cy="628"/>
          </a:xfrm>
        </p:grpSpPr>
        <p:sp>
          <p:nvSpPr>
            <p:cNvPr id="33" name="Rectangle 32"/>
            <p:cNvSpPr/>
            <p:nvPr/>
          </p:nvSpPr>
          <p:spPr>
            <a:xfrm>
              <a:off x="8285" y="4154"/>
              <a:ext cx="1486" cy="575"/>
            </a:xfrm>
            <a:prstGeom prst="rect">
              <a:avLst/>
            </a:prstGeom>
            <a:pattFill prst="ltDnDiag">
              <a:fgClr>
                <a:srgbClr val="4F81BD"/>
              </a:fgClr>
              <a:bgClr>
                <a:srgbClr val="FFFFFF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文本框 5"/>
            <p:cNvSpPr txBox="1"/>
            <p:nvPr/>
          </p:nvSpPr>
          <p:spPr>
            <a:xfrm>
              <a:off x="8395" y="4100"/>
              <a:ext cx="122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  pad</a:t>
              </a:r>
            </a:p>
          </p:txBody>
        </p:sp>
      </p:grpSp>
      <p:sp>
        <p:nvSpPr>
          <p:cNvPr id="62" name="文本框 5"/>
          <p:cNvSpPr txBox="1"/>
          <p:nvPr/>
        </p:nvSpPr>
        <p:spPr>
          <a:xfrm>
            <a:off x="10551160" y="1595755"/>
            <a:ext cx="593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36</a:t>
            </a:r>
            <a:endParaRPr lang="zh-CN" altLang="en-US" b="1" dirty="0"/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290" y="3121660"/>
            <a:ext cx="5881370" cy="13658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C9D25A-D3C5-F44F-130F-6A901D877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76B74B-0294-A422-5C8B-C16811596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函数好比把工作交给另一个人去做</a:t>
            </a:r>
            <a:endParaRPr lang="en-US" altLang="zh-CN" dirty="0"/>
          </a:p>
          <a:p>
            <a:r>
              <a:rPr lang="zh-CN" altLang="en-US" dirty="0"/>
              <a:t>使用时只需要叫（</a:t>
            </a:r>
            <a:r>
              <a:rPr lang="en-US" altLang="zh-CN" dirty="0"/>
              <a:t>call</a:t>
            </a:r>
            <a:r>
              <a:rPr lang="zh-CN" altLang="en-US" dirty="0"/>
              <a:t>）这个人干活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不希望这个人未经许可打乱你的原有环境</a:t>
            </a:r>
            <a:endParaRPr lang="en-US" altLang="zh-CN" dirty="0"/>
          </a:p>
          <a:p>
            <a:pPr lvl="1"/>
            <a:r>
              <a:rPr lang="zh-CN" altLang="en-US" dirty="0"/>
              <a:t>保存运行环境（寄存器，返回地址）至栈中</a:t>
            </a:r>
            <a:endParaRPr lang="en-US" altLang="zh-CN" dirty="0"/>
          </a:p>
          <a:p>
            <a:pPr lvl="1"/>
            <a:r>
              <a:rPr lang="zh-CN" altLang="en-US" dirty="0"/>
              <a:t>寄存器</a:t>
            </a:r>
            <a:r>
              <a:rPr lang="zh-CN" altLang="en-US" b="1" dirty="0"/>
              <a:t>约定</a:t>
            </a:r>
            <a:r>
              <a:rPr lang="zh-CN" altLang="en-US" dirty="0"/>
              <a:t>：调用者保存、被调用者保存</a:t>
            </a:r>
            <a:endParaRPr lang="en-US" altLang="zh-CN" dirty="0"/>
          </a:p>
          <a:p>
            <a:pPr lvl="2"/>
            <a:r>
              <a:rPr lang="zh-CN" altLang="en-US" dirty="0"/>
              <a:t>调用者保存寄存器：调用者调用函数前保存，不保证函数返回时不变</a:t>
            </a:r>
            <a:endParaRPr lang="en-US" altLang="zh-CN" dirty="0"/>
          </a:p>
          <a:p>
            <a:pPr lvl="2"/>
            <a:r>
              <a:rPr lang="zh-CN" altLang="en-US" dirty="0"/>
              <a:t>被调用者保存寄存器：被调用者工作前保存，返回前恢复，即保证调用前后不变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55678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3AF0B8-B018-AB72-5909-75C1D3829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76FD2E-1CB5-BB7E-FAAD-46E56FD98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执行栈从高地址向低地址生长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调用函数时压栈，返回时弹栈</a:t>
            </a:r>
            <a:endParaRPr lang="en-US" altLang="zh-CN" dirty="0"/>
          </a:p>
          <a:p>
            <a:pPr lvl="1"/>
            <a:r>
              <a:rPr lang="zh-CN" altLang="en-US" dirty="0"/>
              <a:t>调用者的数据妥善的保存在栈的深处</a:t>
            </a:r>
            <a:endParaRPr lang="en-US" altLang="zh-CN" dirty="0"/>
          </a:p>
          <a:p>
            <a:pPr lvl="1"/>
            <a:endParaRPr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95F232-3800-8241-5B24-3F4D1EC6C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064" y="509905"/>
            <a:ext cx="4020820" cy="583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7392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68B861-4D1D-CA60-8710-0569678F2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函数的生命周期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F46F02-BE55-2119-3CAC-009E8C40E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3669"/>
            <a:ext cx="10515600" cy="458329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备份被调用者保存寄存器至栈中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执行工作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恢复被调用者保存寄存器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返回至栈中的返回地址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、</a:t>
            </a:r>
            <a:r>
              <a:rPr lang="en-US" altLang="zh-CN" sz="2000" dirty="0"/>
              <a:t>3</a:t>
            </a:r>
            <a:r>
              <a:rPr lang="zh-CN" altLang="en-US" sz="2000" dirty="0"/>
              <a:t>不需要编写</a:t>
            </a:r>
            <a:r>
              <a:rPr lang="en-US" altLang="zh-CN" sz="2000" dirty="0"/>
              <a:t>C</a:t>
            </a:r>
            <a:r>
              <a:rPr lang="zh-CN" altLang="en-US" sz="2000" dirty="0"/>
              <a:t>代码，由编译器完成实现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C4BA00E-56DF-9DBC-BB09-80A7B8433A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81" t="5788" r="4057" b="17930"/>
          <a:stretch/>
        </p:blipFill>
        <p:spPr>
          <a:xfrm>
            <a:off x="5512526" y="2266405"/>
            <a:ext cx="3431177" cy="232518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F1F83D2-6DBB-696C-3F3D-E271F92FCD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12" t="16567" r="52380" b="11183"/>
          <a:stretch/>
        </p:blipFill>
        <p:spPr>
          <a:xfrm>
            <a:off x="9004664" y="531223"/>
            <a:ext cx="2804160" cy="3213463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D63DFF10-8D27-84C0-4A8F-1F6F3419021B}"/>
              </a:ext>
            </a:extLst>
          </p:cNvPr>
          <p:cNvGrpSpPr/>
          <p:nvPr/>
        </p:nvGrpSpPr>
        <p:grpSpPr>
          <a:xfrm>
            <a:off x="6487886" y="748937"/>
            <a:ext cx="4249783" cy="1036320"/>
            <a:chOff x="6487886" y="748937"/>
            <a:chExt cx="4249783" cy="1036320"/>
          </a:xfrm>
        </p:grpSpPr>
        <p:sp>
          <p:nvSpPr>
            <p:cNvPr id="9" name="图文框 8">
              <a:extLst>
                <a:ext uri="{FF2B5EF4-FFF2-40B4-BE49-F238E27FC236}">
                  <a16:creationId xmlns:a16="http://schemas.microsoft.com/office/drawing/2014/main" id="{375B0AFD-5180-2AA3-E164-AC85B9A15B60}"/>
                </a:ext>
              </a:extLst>
            </p:cNvPr>
            <p:cNvSpPr/>
            <p:nvPr/>
          </p:nvSpPr>
          <p:spPr>
            <a:xfrm>
              <a:off x="9170126" y="748937"/>
              <a:ext cx="1567543" cy="269015"/>
            </a:xfrm>
            <a:prstGeom prst="fram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3DA96341-4509-70DB-C1FE-E0B6BB60D4E3}"/>
                </a:ext>
              </a:extLst>
            </p:cNvPr>
            <p:cNvCxnSpPr/>
            <p:nvPr/>
          </p:nvCxnSpPr>
          <p:spPr>
            <a:xfrm flipV="1">
              <a:off x="6487886" y="896983"/>
              <a:ext cx="2682240" cy="88827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924B1D7-9440-4B41-3ECC-416EEDD8ADE9}"/>
              </a:ext>
            </a:extLst>
          </p:cNvPr>
          <p:cNvGrpSpPr/>
          <p:nvPr/>
        </p:nvGrpSpPr>
        <p:grpSpPr>
          <a:xfrm>
            <a:off x="5451565" y="2831511"/>
            <a:ext cx="5286104" cy="597488"/>
            <a:chOff x="5451565" y="2831511"/>
            <a:chExt cx="5286104" cy="597488"/>
          </a:xfrm>
        </p:grpSpPr>
        <p:sp>
          <p:nvSpPr>
            <p:cNvPr id="12" name="图文框 11">
              <a:extLst>
                <a:ext uri="{FF2B5EF4-FFF2-40B4-BE49-F238E27FC236}">
                  <a16:creationId xmlns:a16="http://schemas.microsoft.com/office/drawing/2014/main" id="{32B2C2E3-A89C-D1CD-2604-17778FF56F75}"/>
                </a:ext>
              </a:extLst>
            </p:cNvPr>
            <p:cNvSpPr/>
            <p:nvPr/>
          </p:nvSpPr>
          <p:spPr>
            <a:xfrm>
              <a:off x="9170126" y="3159984"/>
              <a:ext cx="1567543" cy="269015"/>
            </a:xfrm>
            <a:prstGeom prst="fram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1035055C-5078-8857-D267-9CA8810A18C9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5451565" y="2831511"/>
              <a:ext cx="3718561" cy="46298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273ED4F-B354-27D2-99F8-CA101DE2088B}"/>
              </a:ext>
            </a:extLst>
          </p:cNvPr>
          <p:cNvGrpSpPr/>
          <p:nvPr/>
        </p:nvGrpSpPr>
        <p:grpSpPr>
          <a:xfrm>
            <a:off x="2963092" y="1058725"/>
            <a:ext cx="8906693" cy="1867355"/>
            <a:chOff x="2963092" y="1058725"/>
            <a:chExt cx="8906693" cy="1867355"/>
          </a:xfrm>
        </p:grpSpPr>
        <p:sp>
          <p:nvSpPr>
            <p:cNvPr id="15" name="图文框 14">
              <a:extLst>
                <a:ext uri="{FF2B5EF4-FFF2-40B4-BE49-F238E27FC236}">
                  <a16:creationId xmlns:a16="http://schemas.microsoft.com/office/drawing/2014/main" id="{611DC07C-7364-6613-E5E2-F4BB055B0659}"/>
                </a:ext>
              </a:extLst>
            </p:cNvPr>
            <p:cNvSpPr/>
            <p:nvPr/>
          </p:nvSpPr>
          <p:spPr>
            <a:xfrm>
              <a:off x="9170125" y="1058725"/>
              <a:ext cx="2699660" cy="1867355"/>
            </a:xfrm>
            <a:prstGeom prst="frame">
              <a:avLst>
                <a:gd name="adj1" fmla="val 2706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8B897BA4-256B-D988-0F37-9CC04EBACE2C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 flipV="1">
              <a:off x="2963092" y="1992403"/>
              <a:ext cx="6207033" cy="31598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039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270E43-4E0C-00C9-DEBA-F786197DA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E2B38B-83D1-E024-A9AB-356644AB7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如图打下断点，</a:t>
            </a:r>
            <a:r>
              <a:rPr lang="en-US" altLang="zh-CN" dirty="0" err="1"/>
              <a:t>rfact</a:t>
            </a:r>
            <a:r>
              <a:rPr lang="en-US" altLang="zh-CN" dirty="0"/>
              <a:t>(3)</a:t>
            </a:r>
            <a:r>
              <a:rPr lang="zh-CN" altLang="en-US" dirty="0"/>
              <a:t>三次暂停时的栈和</a:t>
            </a:r>
            <a:r>
              <a:rPr lang="en-US" altLang="zh-CN" dirty="0"/>
              <a:t>%</a:t>
            </a:r>
            <a:r>
              <a:rPr lang="en-US" altLang="zh-CN" dirty="0" err="1"/>
              <a:t>rbx</a:t>
            </a:r>
            <a:r>
              <a:rPr lang="zh-CN" altLang="en-US" dirty="0"/>
              <a:t>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设</a:t>
            </a:r>
            <a:r>
              <a:rPr lang="en-US" altLang="zh-CN" dirty="0"/>
              <a:t>%</a:t>
            </a:r>
            <a:r>
              <a:rPr lang="en-US" altLang="zh-CN" dirty="0" err="1"/>
              <a:t>rbx</a:t>
            </a:r>
            <a:r>
              <a:rPr lang="zh-CN" altLang="en-US" dirty="0"/>
              <a:t>初值为</a:t>
            </a:r>
            <a:r>
              <a:rPr lang="en-US" altLang="zh-CN" dirty="0"/>
              <a:t>114514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8F7B94-54B6-6EBF-37E4-C204388960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81" t="5788" r="4057" b="17930"/>
          <a:stretch/>
        </p:blipFill>
        <p:spPr>
          <a:xfrm>
            <a:off x="8533312" y="3887833"/>
            <a:ext cx="3431177" cy="232518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26130D9-1C86-DA30-58C1-35F11C0ADD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55" t="16567" r="52380" b="11183"/>
          <a:stretch/>
        </p:blipFill>
        <p:spPr>
          <a:xfrm>
            <a:off x="8533312" y="365125"/>
            <a:ext cx="3335384" cy="3213463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F17A34E1-6EC9-9010-9F41-79126872240F}"/>
              </a:ext>
            </a:extLst>
          </p:cNvPr>
          <p:cNvSpPr/>
          <p:nvPr/>
        </p:nvSpPr>
        <p:spPr>
          <a:xfrm>
            <a:off x="8489769" y="1219789"/>
            <a:ext cx="87086" cy="870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87DBFACF-82D7-49AA-1A9E-D0C2B5B787EF}"/>
              </a:ext>
            </a:extLst>
          </p:cNvPr>
          <p:cNvSpPr/>
          <p:nvPr/>
        </p:nvSpPr>
        <p:spPr>
          <a:xfrm>
            <a:off x="916533" y="3177540"/>
            <a:ext cx="2388870" cy="5029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%</a:t>
            </a:r>
            <a:r>
              <a:rPr lang="en-US" dirty="0" err="1"/>
              <a:t>rbx</a:t>
            </a:r>
            <a:r>
              <a:rPr lang="zh-CN" altLang="en-US" dirty="0"/>
              <a:t>的备份</a:t>
            </a:r>
            <a:r>
              <a:rPr lang="en-US" dirty="0"/>
              <a:t> = 114514</a:t>
            </a:r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EFB0656C-918F-C078-96A6-467E03E143A4}"/>
              </a:ext>
            </a:extLst>
          </p:cNvPr>
          <p:cNvSpPr/>
          <p:nvPr/>
        </p:nvSpPr>
        <p:spPr>
          <a:xfrm>
            <a:off x="916533" y="3680460"/>
            <a:ext cx="2388870" cy="5029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rfact(3)'s addr 9</a:t>
            </a:r>
            <a:endParaRPr lang="zh-CN" altLang="en-US"/>
          </a:p>
        </p:txBody>
      </p:sp>
      <p:sp>
        <p:nvSpPr>
          <p:cNvPr id="9" name="Rectangle 27">
            <a:extLst>
              <a:ext uri="{FF2B5EF4-FFF2-40B4-BE49-F238E27FC236}">
                <a16:creationId xmlns:a16="http://schemas.microsoft.com/office/drawing/2014/main" id="{E11F6268-C8D1-11B9-3E0C-253573709645}"/>
              </a:ext>
            </a:extLst>
          </p:cNvPr>
          <p:cNvSpPr/>
          <p:nvPr/>
        </p:nvSpPr>
        <p:spPr>
          <a:xfrm>
            <a:off x="916533" y="4183380"/>
            <a:ext cx="2388870" cy="5029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%</a:t>
            </a:r>
            <a:r>
              <a:rPr lang="en-US" dirty="0" err="1"/>
              <a:t>rbx</a:t>
            </a:r>
            <a:r>
              <a:rPr lang="zh-CN" altLang="en-US" dirty="0"/>
              <a:t>的备份</a:t>
            </a:r>
            <a:r>
              <a:rPr lang="en-US" dirty="0"/>
              <a:t> = 3</a:t>
            </a:r>
          </a:p>
        </p:txBody>
      </p:sp>
      <p:sp>
        <p:nvSpPr>
          <p:cNvPr id="10" name="Rectangle 30">
            <a:extLst>
              <a:ext uri="{FF2B5EF4-FFF2-40B4-BE49-F238E27FC236}">
                <a16:creationId xmlns:a16="http://schemas.microsoft.com/office/drawing/2014/main" id="{ED74317B-FDFD-3183-529C-21CC1B77A749}"/>
              </a:ext>
            </a:extLst>
          </p:cNvPr>
          <p:cNvSpPr/>
          <p:nvPr/>
        </p:nvSpPr>
        <p:spPr>
          <a:xfrm>
            <a:off x="909548" y="4685665"/>
            <a:ext cx="2388870" cy="5029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ym typeface="+mn-ea"/>
              </a:rPr>
              <a:t>rfact(2)'s addr 9</a:t>
            </a:r>
            <a:endParaRPr lang="en-US"/>
          </a:p>
        </p:txBody>
      </p:sp>
      <p:sp>
        <p:nvSpPr>
          <p:cNvPr id="11" name="Rectangle 31">
            <a:extLst>
              <a:ext uri="{FF2B5EF4-FFF2-40B4-BE49-F238E27FC236}">
                <a16:creationId xmlns:a16="http://schemas.microsoft.com/office/drawing/2014/main" id="{652A6B5D-E85B-E7DD-C42E-67AED6A430F2}"/>
              </a:ext>
            </a:extLst>
          </p:cNvPr>
          <p:cNvSpPr/>
          <p:nvPr/>
        </p:nvSpPr>
        <p:spPr>
          <a:xfrm>
            <a:off x="909548" y="5188585"/>
            <a:ext cx="2388870" cy="5029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%</a:t>
            </a:r>
            <a:r>
              <a:rPr lang="en-US" dirty="0" err="1"/>
              <a:t>rbx</a:t>
            </a:r>
            <a:r>
              <a:rPr lang="zh-CN" altLang="en-US" dirty="0"/>
              <a:t>的备份</a:t>
            </a:r>
            <a:r>
              <a:rPr lang="en-US" dirty="0"/>
              <a:t> = 2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7FDAAD9-858E-783C-9578-86375FECAFB1}"/>
              </a:ext>
            </a:extLst>
          </p:cNvPr>
          <p:cNvSpPr txBox="1"/>
          <p:nvPr/>
        </p:nvSpPr>
        <p:spPr>
          <a:xfrm>
            <a:off x="3919199" y="3209256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%</a:t>
            </a:r>
            <a:r>
              <a:rPr lang="en-US" altLang="zh-CN" dirty="0" err="1"/>
              <a:t>rbx</a:t>
            </a:r>
            <a:r>
              <a:rPr lang="en-US" altLang="zh-CN" dirty="0"/>
              <a:t>=3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5B7F102-E1C4-6AE8-0774-94B59F6A615E}"/>
              </a:ext>
            </a:extLst>
          </p:cNvPr>
          <p:cNvSpPr txBox="1"/>
          <p:nvPr/>
        </p:nvSpPr>
        <p:spPr>
          <a:xfrm>
            <a:off x="3919199" y="3209256"/>
            <a:ext cx="914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%</a:t>
            </a:r>
            <a:r>
              <a:rPr lang="en-US" altLang="zh-CN" dirty="0" err="1"/>
              <a:t>rbx</a:t>
            </a:r>
            <a:r>
              <a:rPr lang="en-US" altLang="zh-CN" dirty="0"/>
              <a:t>=2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AA8221D-4C68-28BF-989D-8D8B81CDCE4D}"/>
              </a:ext>
            </a:extLst>
          </p:cNvPr>
          <p:cNvSpPr txBox="1"/>
          <p:nvPr/>
        </p:nvSpPr>
        <p:spPr>
          <a:xfrm>
            <a:off x="3919199" y="3209256"/>
            <a:ext cx="914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%</a:t>
            </a:r>
            <a:r>
              <a:rPr lang="en-US" altLang="zh-CN" dirty="0" err="1"/>
              <a:t>rbx</a:t>
            </a:r>
            <a:r>
              <a:rPr lang="en-US" altLang="zh-CN" dirty="0"/>
              <a:t>=1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62C3224-F53C-A27C-1F28-43102BB74067}"/>
              </a:ext>
            </a:extLst>
          </p:cNvPr>
          <p:cNvSpPr txBox="1"/>
          <p:nvPr/>
        </p:nvSpPr>
        <p:spPr>
          <a:xfrm>
            <a:off x="3919199" y="3209256"/>
            <a:ext cx="14951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%</a:t>
            </a:r>
            <a:r>
              <a:rPr lang="en-US" altLang="zh-CN" dirty="0" err="1"/>
              <a:t>rbx</a:t>
            </a:r>
            <a:r>
              <a:rPr lang="en-US" altLang="zh-CN" dirty="0"/>
              <a:t>=114514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485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/>
      <p:bldP spid="12" grpId="1"/>
      <p:bldP spid="13" grpId="0" animBg="1"/>
      <p:bldP spid="13" grpId="1" animBg="1"/>
      <p:bldP spid="14" grpId="0" animBg="1"/>
      <p:bldP spid="14" grpId="2" animBg="1"/>
      <p:bldP spid="1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2E88A-DCB8-AB95-12EB-5685A9161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缓冲区溢出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4FE133-BCBE-CBD6-159F-EC87A786E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局部数组在栈上分配，大小固定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写入数组时超出范围覆盖了其他数据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轻则计算错误</a:t>
            </a:r>
            <a:endParaRPr lang="en-US" altLang="zh-CN" dirty="0"/>
          </a:p>
          <a:p>
            <a:r>
              <a:rPr lang="zh-CN" altLang="en-US" dirty="0"/>
              <a:t>重则执行恶意代码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0F9AAA49-0355-57D2-F824-07FB84B5A41C}"/>
              </a:ext>
            </a:extLst>
          </p:cNvPr>
          <p:cNvSpPr/>
          <p:nvPr/>
        </p:nvSpPr>
        <p:spPr>
          <a:xfrm>
            <a:off x="8344945" y="915035"/>
            <a:ext cx="2388870" cy="502920"/>
          </a:xfrm>
          <a:prstGeom prst="rect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返回地址</a:t>
            </a:r>
            <a:endParaRPr lang="en-US" dirty="0"/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6A205DB9-9095-908D-249A-76B15B5B02FE}"/>
              </a:ext>
            </a:extLst>
          </p:cNvPr>
          <p:cNvSpPr/>
          <p:nvPr/>
        </p:nvSpPr>
        <p:spPr>
          <a:xfrm>
            <a:off x="8344945" y="1417955"/>
            <a:ext cx="2388870" cy="502920"/>
          </a:xfrm>
          <a:prstGeom prst="rect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%</a:t>
            </a:r>
            <a:r>
              <a:rPr lang="en-US" altLang="zh-CN" dirty="0" err="1"/>
              <a:t>rbx</a:t>
            </a:r>
            <a:r>
              <a:rPr lang="zh-CN" altLang="en-US" dirty="0"/>
              <a:t>的备份</a:t>
            </a:r>
          </a:p>
        </p:txBody>
      </p:sp>
      <p:sp>
        <p:nvSpPr>
          <p:cNvPr id="7" name="Rectangle 27">
            <a:extLst>
              <a:ext uri="{FF2B5EF4-FFF2-40B4-BE49-F238E27FC236}">
                <a16:creationId xmlns:a16="http://schemas.microsoft.com/office/drawing/2014/main" id="{892DB812-2527-7661-8C99-696AA825D3FA}"/>
              </a:ext>
            </a:extLst>
          </p:cNvPr>
          <p:cNvSpPr/>
          <p:nvPr/>
        </p:nvSpPr>
        <p:spPr>
          <a:xfrm>
            <a:off x="8344945" y="1920875"/>
            <a:ext cx="2388870" cy="502920"/>
          </a:xfrm>
          <a:prstGeom prst="rect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a[16]-a[23]</a:t>
            </a:r>
          </a:p>
        </p:txBody>
      </p:sp>
      <p:sp>
        <p:nvSpPr>
          <p:cNvPr id="8" name="Rectangle 30">
            <a:extLst>
              <a:ext uri="{FF2B5EF4-FFF2-40B4-BE49-F238E27FC236}">
                <a16:creationId xmlns:a16="http://schemas.microsoft.com/office/drawing/2014/main" id="{87C04649-E6AC-3AF9-F579-123AE6646B8C}"/>
              </a:ext>
            </a:extLst>
          </p:cNvPr>
          <p:cNvSpPr/>
          <p:nvPr/>
        </p:nvSpPr>
        <p:spPr>
          <a:xfrm>
            <a:off x="8337960" y="2423160"/>
            <a:ext cx="2388870" cy="502920"/>
          </a:xfrm>
          <a:prstGeom prst="rect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ym typeface="+mn-ea"/>
              </a:rPr>
              <a:t>a[8]-a[15]</a:t>
            </a:r>
            <a:endParaRPr lang="en-US" dirty="0"/>
          </a:p>
        </p:txBody>
      </p:sp>
      <p:sp>
        <p:nvSpPr>
          <p:cNvPr id="9" name="Rectangle 31">
            <a:extLst>
              <a:ext uri="{FF2B5EF4-FFF2-40B4-BE49-F238E27FC236}">
                <a16:creationId xmlns:a16="http://schemas.microsoft.com/office/drawing/2014/main" id="{699FA5E8-44AF-52AF-F4C0-08B1EECCEE88}"/>
              </a:ext>
            </a:extLst>
          </p:cNvPr>
          <p:cNvSpPr/>
          <p:nvPr/>
        </p:nvSpPr>
        <p:spPr>
          <a:xfrm>
            <a:off x="8337960" y="2926080"/>
            <a:ext cx="2388870" cy="502920"/>
          </a:xfrm>
          <a:prstGeom prst="rect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a[0]-a[7]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9717342-0D60-D341-D057-A44054A83F63}"/>
              </a:ext>
            </a:extLst>
          </p:cNvPr>
          <p:cNvSpPr txBox="1"/>
          <p:nvPr/>
        </p:nvSpPr>
        <p:spPr>
          <a:xfrm>
            <a:off x="7036525" y="4001294"/>
            <a:ext cx="4317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输入一个</a:t>
            </a:r>
            <a:r>
              <a:rPr lang="en-US" altLang="zh-CN" dirty="0"/>
              <a:t>31</a:t>
            </a:r>
            <a:r>
              <a:rPr lang="zh-CN" altLang="en-US" dirty="0"/>
              <a:t>长度的字符串？</a:t>
            </a:r>
            <a:endParaRPr lang="en-US" altLang="zh-CN" dirty="0"/>
          </a:p>
          <a:p>
            <a:r>
              <a:rPr lang="zh-CN" altLang="en-US" dirty="0"/>
              <a:t>覆盖</a:t>
            </a:r>
            <a:r>
              <a:rPr lang="en-US" altLang="zh-CN" dirty="0"/>
              <a:t>%</a:t>
            </a:r>
            <a:r>
              <a:rPr lang="en-US" altLang="zh-CN" dirty="0" err="1"/>
              <a:t>rbx</a:t>
            </a:r>
            <a:r>
              <a:rPr lang="zh-CN" altLang="en-US" dirty="0"/>
              <a:t>的备份，导致寄存器被异常修改</a:t>
            </a:r>
            <a:endParaRPr lang="en-US" altLang="zh-CN" dirty="0"/>
          </a:p>
          <a:p>
            <a:r>
              <a:rPr lang="zh-CN" altLang="en-US" dirty="0"/>
              <a:t>输入一个</a:t>
            </a:r>
            <a:r>
              <a:rPr lang="en-US" altLang="zh-CN" dirty="0"/>
              <a:t>35</a:t>
            </a:r>
            <a:r>
              <a:rPr lang="zh-CN" altLang="en-US" dirty="0"/>
              <a:t>长度的字符串？</a:t>
            </a:r>
            <a:endParaRPr lang="en-US" altLang="zh-CN" dirty="0"/>
          </a:p>
          <a:p>
            <a:r>
              <a:rPr lang="zh-CN" altLang="en-US" dirty="0"/>
              <a:t>覆盖返回地址，导致执行错误地址的代码</a:t>
            </a:r>
          </a:p>
        </p:txBody>
      </p:sp>
    </p:spTree>
    <p:extLst>
      <p:ext uri="{BB962C8B-B14F-4D97-AF65-F5344CB8AC3E}">
        <p14:creationId xmlns:p14="http://schemas.microsoft.com/office/powerpoint/2010/main" val="80544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E5099-5F6A-87CF-EE76-FE9C2C84F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缓冲区溢出的一些玩法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477753-E87A-4EF9-4C02-FF374C898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将返回地址覆盖成另一个函数的地址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相当于执行程序内已有的另一个函数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76DFDF8C-B1E3-C102-F5F8-AAED9E6A471C}"/>
              </a:ext>
            </a:extLst>
          </p:cNvPr>
          <p:cNvSpPr/>
          <p:nvPr/>
        </p:nvSpPr>
        <p:spPr>
          <a:xfrm>
            <a:off x="8344945" y="915035"/>
            <a:ext cx="2388870" cy="502920"/>
          </a:xfrm>
          <a:prstGeom prst="rect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返回地址</a:t>
            </a:r>
            <a:endParaRPr lang="en-US" dirty="0"/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252F766F-0E55-0A0D-08A5-23D23B504772}"/>
              </a:ext>
            </a:extLst>
          </p:cNvPr>
          <p:cNvSpPr/>
          <p:nvPr/>
        </p:nvSpPr>
        <p:spPr>
          <a:xfrm>
            <a:off x="8344945" y="1417955"/>
            <a:ext cx="2388870" cy="502920"/>
          </a:xfrm>
          <a:prstGeom prst="rect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%</a:t>
            </a:r>
            <a:r>
              <a:rPr lang="en-US" altLang="zh-CN" dirty="0" err="1"/>
              <a:t>rbx</a:t>
            </a:r>
            <a:r>
              <a:rPr lang="zh-CN" altLang="en-US" dirty="0"/>
              <a:t>的备份</a:t>
            </a:r>
          </a:p>
        </p:txBody>
      </p:sp>
      <p:sp>
        <p:nvSpPr>
          <p:cNvPr id="6" name="Rectangle 27">
            <a:extLst>
              <a:ext uri="{FF2B5EF4-FFF2-40B4-BE49-F238E27FC236}">
                <a16:creationId xmlns:a16="http://schemas.microsoft.com/office/drawing/2014/main" id="{32DB1EA1-289E-C8DC-88D0-1C852C986E7F}"/>
              </a:ext>
            </a:extLst>
          </p:cNvPr>
          <p:cNvSpPr/>
          <p:nvPr/>
        </p:nvSpPr>
        <p:spPr>
          <a:xfrm>
            <a:off x="8344945" y="1920875"/>
            <a:ext cx="2388870" cy="502920"/>
          </a:xfrm>
          <a:prstGeom prst="rect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a[16]-a[23]</a:t>
            </a:r>
          </a:p>
        </p:txBody>
      </p:sp>
      <p:sp>
        <p:nvSpPr>
          <p:cNvPr id="7" name="Rectangle 30">
            <a:extLst>
              <a:ext uri="{FF2B5EF4-FFF2-40B4-BE49-F238E27FC236}">
                <a16:creationId xmlns:a16="http://schemas.microsoft.com/office/drawing/2014/main" id="{97ABBD8A-33FE-A70E-E452-CBD71C2D91EB}"/>
              </a:ext>
            </a:extLst>
          </p:cNvPr>
          <p:cNvSpPr/>
          <p:nvPr/>
        </p:nvSpPr>
        <p:spPr>
          <a:xfrm>
            <a:off x="8337960" y="2423160"/>
            <a:ext cx="2388870" cy="502920"/>
          </a:xfrm>
          <a:prstGeom prst="rect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ym typeface="+mn-ea"/>
              </a:rPr>
              <a:t>a[8]-a[15]</a:t>
            </a:r>
            <a:endParaRPr lang="en-US" dirty="0"/>
          </a:p>
        </p:txBody>
      </p:sp>
      <p:sp>
        <p:nvSpPr>
          <p:cNvPr id="8" name="Rectangle 31">
            <a:extLst>
              <a:ext uri="{FF2B5EF4-FFF2-40B4-BE49-F238E27FC236}">
                <a16:creationId xmlns:a16="http://schemas.microsoft.com/office/drawing/2014/main" id="{B4F90B72-6B29-FE7A-4571-4636A3302AA9}"/>
              </a:ext>
            </a:extLst>
          </p:cNvPr>
          <p:cNvSpPr/>
          <p:nvPr/>
        </p:nvSpPr>
        <p:spPr>
          <a:xfrm>
            <a:off x="8337960" y="2926080"/>
            <a:ext cx="2388870" cy="502920"/>
          </a:xfrm>
          <a:prstGeom prst="rect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a[0]-a[7]</a:t>
            </a:r>
          </a:p>
        </p:txBody>
      </p:sp>
    </p:spTree>
    <p:extLst>
      <p:ext uri="{BB962C8B-B14F-4D97-AF65-F5344CB8AC3E}">
        <p14:creationId xmlns:p14="http://schemas.microsoft.com/office/powerpoint/2010/main" val="2131240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E5099-5F6A-87CF-EE76-FE9C2C84F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缓冲区溢出的一些玩法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477753-E87A-4EF9-4C02-FF374C898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将返回地址覆盖成缓冲区的一个地址</a:t>
            </a:r>
            <a:endParaRPr lang="en-US" altLang="zh-CN" dirty="0"/>
          </a:p>
          <a:p>
            <a:r>
              <a:rPr lang="zh-CN" altLang="en-US" dirty="0"/>
              <a:t>缓冲区内用指令覆盖以便机器执行</a:t>
            </a:r>
            <a:endParaRPr lang="en-US" altLang="zh-CN" dirty="0"/>
          </a:p>
          <a:p>
            <a:r>
              <a:rPr lang="zh-CN" altLang="en-US" dirty="0"/>
              <a:t>可以注入程序内部原本没有的行为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写一个函数并编译得到其二进制格式</a:t>
            </a:r>
            <a:endParaRPr lang="en-US" altLang="zh-CN" dirty="0"/>
          </a:p>
          <a:p>
            <a:r>
              <a:rPr lang="zh-CN" altLang="en-US" dirty="0"/>
              <a:t>将二进制格式和缓冲区地址写入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76DFDF8C-B1E3-C102-F5F8-AAED9E6A471C}"/>
              </a:ext>
            </a:extLst>
          </p:cNvPr>
          <p:cNvSpPr/>
          <p:nvPr/>
        </p:nvSpPr>
        <p:spPr>
          <a:xfrm>
            <a:off x="8344945" y="915035"/>
            <a:ext cx="2388870" cy="502920"/>
          </a:xfrm>
          <a:prstGeom prst="rect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返回地址</a:t>
            </a:r>
            <a:endParaRPr lang="en-US" dirty="0"/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252F766F-0E55-0A0D-08A5-23D23B504772}"/>
              </a:ext>
            </a:extLst>
          </p:cNvPr>
          <p:cNvSpPr/>
          <p:nvPr/>
        </p:nvSpPr>
        <p:spPr>
          <a:xfrm>
            <a:off x="8344945" y="1417955"/>
            <a:ext cx="2388870" cy="502920"/>
          </a:xfrm>
          <a:prstGeom prst="rect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%</a:t>
            </a:r>
            <a:r>
              <a:rPr lang="en-US" altLang="zh-CN" dirty="0" err="1"/>
              <a:t>rbx</a:t>
            </a:r>
            <a:r>
              <a:rPr lang="zh-CN" altLang="en-US" dirty="0"/>
              <a:t>的备份</a:t>
            </a:r>
          </a:p>
        </p:txBody>
      </p:sp>
      <p:sp>
        <p:nvSpPr>
          <p:cNvPr id="6" name="Rectangle 27">
            <a:extLst>
              <a:ext uri="{FF2B5EF4-FFF2-40B4-BE49-F238E27FC236}">
                <a16:creationId xmlns:a16="http://schemas.microsoft.com/office/drawing/2014/main" id="{32DB1EA1-289E-C8DC-88D0-1C852C986E7F}"/>
              </a:ext>
            </a:extLst>
          </p:cNvPr>
          <p:cNvSpPr/>
          <p:nvPr/>
        </p:nvSpPr>
        <p:spPr>
          <a:xfrm>
            <a:off x="8344945" y="1920875"/>
            <a:ext cx="2388870" cy="502920"/>
          </a:xfrm>
          <a:prstGeom prst="rect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a[16]-a[23]</a:t>
            </a:r>
          </a:p>
        </p:txBody>
      </p:sp>
      <p:sp>
        <p:nvSpPr>
          <p:cNvPr id="7" name="Rectangle 30">
            <a:extLst>
              <a:ext uri="{FF2B5EF4-FFF2-40B4-BE49-F238E27FC236}">
                <a16:creationId xmlns:a16="http://schemas.microsoft.com/office/drawing/2014/main" id="{97ABBD8A-33FE-A70E-E452-CBD71C2D91EB}"/>
              </a:ext>
            </a:extLst>
          </p:cNvPr>
          <p:cNvSpPr/>
          <p:nvPr/>
        </p:nvSpPr>
        <p:spPr>
          <a:xfrm>
            <a:off x="8337960" y="2423160"/>
            <a:ext cx="2388870" cy="502920"/>
          </a:xfrm>
          <a:prstGeom prst="rect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ym typeface="+mn-ea"/>
              </a:rPr>
              <a:t>a[8]-a[15]</a:t>
            </a:r>
            <a:endParaRPr lang="en-US" dirty="0"/>
          </a:p>
        </p:txBody>
      </p:sp>
      <p:sp>
        <p:nvSpPr>
          <p:cNvPr id="8" name="Rectangle 31">
            <a:extLst>
              <a:ext uri="{FF2B5EF4-FFF2-40B4-BE49-F238E27FC236}">
                <a16:creationId xmlns:a16="http://schemas.microsoft.com/office/drawing/2014/main" id="{B4F90B72-6B29-FE7A-4571-4636A3302AA9}"/>
              </a:ext>
            </a:extLst>
          </p:cNvPr>
          <p:cNvSpPr/>
          <p:nvPr/>
        </p:nvSpPr>
        <p:spPr>
          <a:xfrm>
            <a:off x="8337960" y="2926080"/>
            <a:ext cx="2388870" cy="502920"/>
          </a:xfrm>
          <a:prstGeom prst="rect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a[0]-a[7]</a:t>
            </a:r>
          </a:p>
        </p:txBody>
      </p:sp>
    </p:spTree>
    <p:extLst>
      <p:ext uri="{BB962C8B-B14F-4D97-AF65-F5344CB8AC3E}">
        <p14:creationId xmlns:p14="http://schemas.microsoft.com/office/powerpoint/2010/main" val="427846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13A6ED7D-8866-B0F4-2AA6-D55AF28B36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自由提问</a:t>
            </a: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086A55E0-01D8-089D-24C8-EAE4F6A29A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计系</a:t>
            </a:r>
            <a:r>
              <a:rPr lang="en-US" altLang="zh-CN" dirty="0"/>
              <a:t>123</a:t>
            </a:r>
            <a:r>
              <a:rPr lang="zh-CN" altLang="en-US" dirty="0"/>
              <a:t>、计网、</a:t>
            </a:r>
            <a:r>
              <a:rPr lang="en-US" altLang="zh-CN" dirty="0"/>
              <a:t>C/C++</a:t>
            </a:r>
            <a:r>
              <a:rPr lang="zh-CN" altLang="en-US" dirty="0"/>
              <a:t>、数据结构啥的都可以问</a:t>
            </a:r>
          </a:p>
        </p:txBody>
      </p:sp>
    </p:spTree>
    <p:extLst>
      <p:ext uri="{BB962C8B-B14F-4D97-AF65-F5344CB8AC3E}">
        <p14:creationId xmlns:p14="http://schemas.microsoft.com/office/powerpoint/2010/main" val="1431801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3E86F-54AB-A669-AD3A-1D59CAFFC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补码例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4CA2EC-38A9-6DDC-0C16-F33BEA076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位补码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最高位第</a:t>
            </a:r>
            <a:r>
              <a:rPr lang="en-US" altLang="zh-CN" dirty="0"/>
              <a:t>3</a:t>
            </a:r>
            <a:r>
              <a:rPr lang="zh-CN" altLang="en-US" dirty="0"/>
              <a:t>位权重</a:t>
            </a:r>
            <a:r>
              <a:rPr lang="en-US" altLang="zh-CN" dirty="0"/>
              <a:t>-8</a:t>
            </a:r>
            <a:r>
              <a:rPr lang="zh-CN" altLang="en-US" dirty="0"/>
              <a:t>（符号位）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    第</a:t>
            </a:r>
            <a:r>
              <a:rPr lang="en-US" altLang="zh-CN" dirty="0"/>
              <a:t>2</a:t>
            </a:r>
            <a:r>
              <a:rPr lang="zh-CN" altLang="en-US" dirty="0"/>
              <a:t>位权重</a:t>
            </a:r>
            <a:r>
              <a:rPr lang="en-US" altLang="zh-CN" dirty="0"/>
              <a:t>4</a:t>
            </a:r>
          </a:p>
          <a:p>
            <a:pPr marL="0" indent="0">
              <a:buNone/>
            </a:pPr>
            <a:r>
              <a:rPr lang="zh-CN" altLang="en-US" dirty="0"/>
              <a:t>           第</a:t>
            </a:r>
            <a:r>
              <a:rPr lang="en-US" altLang="zh-CN" dirty="0"/>
              <a:t>1</a:t>
            </a:r>
            <a:r>
              <a:rPr lang="zh-CN" altLang="en-US" dirty="0"/>
              <a:t>位权重</a:t>
            </a:r>
            <a:r>
              <a:rPr lang="en-US" altLang="zh-CN" dirty="0"/>
              <a:t>2</a:t>
            </a:r>
          </a:p>
          <a:p>
            <a:pPr marL="0" indent="0">
              <a:buNone/>
            </a:pPr>
            <a:r>
              <a:rPr lang="zh-CN" altLang="en-US" dirty="0"/>
              <a:t>最低位第</a:t>
            </a:r>
            <a:r>
              <a:rPr lang="en-US" altLang="zh-CN" dirty="0"/>
              <a:t>0</a:t>
            </a:r>
            <a:r>
              <a:rPr lang="zh-CN" altLang="en-US" dirty="0"/>
              <a:t>位权重</a:t>
            </a:r>
            <a:r>
              <a:rPr lang="en-US" altLang="zh-CN" dirty="0"/>
              <a:t>1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0001 = 1</a:t>
            </a:r>
          </a:p>
          <a:p>
            <a:pPr marL="0" indent="0">
              <a:buNone/>
            </a:pPr>
            <a:r>
              <a:rPr lang="en-US" altLang="zh-CN" dirty="0"/>
              <a:t>0101 = 4 + 1 = 5</a:t>
            </a:r>
          </a:p>
          <a:p>
            <a:pPr marL="0" indent="0">
              <a:buNone/>
            </a:pPr>
            <a:r>
              <a:rPr lang="en-US" altLang="zh-CN" dirty="0"/>
              <a:t>1011 = -8 + 2 + 1 = -5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CB6C3C-EF21-FC33-A01A-9F67A9256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407" y="1825625"/>
            <a:ext cx="4071620" cy="273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663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B064C-B072-401D-97CB-377DF448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622880A-5937-4390-A668-B29C26496B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假定</a:t>
                </a:r>
                <a:r>
                  <a:rPr lang="en-US" altLang="zh-CN" dirty="0"/>
                  <a:t>CPU</a:t>
                </a:r>
                <a:r>
                  <a:rPr lang="zh-CN" altLang="en-US" dirty="0"/>
                  <a:t>从存储器中读出一个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字节信息</a:t>
                </a:r>
                <a:r>
                  <a:rPr lang="en-US" altLang="zh-CN" dirty="0"/>
                  <a:t>D=BF400000H</a:t>
                </a:r>
                <a:r>
                  <a:rPr lang="zh-CN" altLang="en-US" dirty="0"/>
                  <a:t>，请回答下列问题，不考虑大小端问题（</a:t>
                </a:r>
                <a:r>
                  <a:rPr lang="en-US" altLang="zh-CN" dirty="0"/>
                  <a:t>BF</a:t>
                </a:r>
                <a:r>
                  <a:rPr lang="zh-CN" altLang="en-US" dirty="0"/>
                  <a:t>为高位）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）若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是一个</a:t>
                </a:r>
                <a:r>
                  <a:rPr lang="en-US" altLang="zh-CN" dirty="0"/>
                  <a:t>32</a:t>
                </a:r>
                <a:r>
                  <a:rPr lang="zh-CN" altLang="en-US" dirty="0"/>
                  <a:t>位无符号整数，则其真值是多少？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0xBF400000 -&gt; 0b1011 1111 0100 0000 0000 0000 0000 0000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29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28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zh-CN" b="0" dirty="0" smtClean="0"/>
                        <m:t>+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27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26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=3208642560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622880A-5937-4390-A668-B29C26496B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6B949192-08E5-0840-C551-FF84E0930AAD}"/>
              </a:ext>
            </a:extLst>
          </p:cNvPr>
          <p:cNvSpPr/>
          <p:nvPr/>
        </p:nvSpPr>
        <p:spPr>
          <a:xfrm>
            <a:off x="618309" y="4119824"/>
            <a:ext cx="10798628" cy="8527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03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B064C-B072-401D-97CB-377DF448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622880A-5937-4390-A668-B29C26496B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假定</a:t>
                </a:r>
                <a:r>
                  <a:rPr lang="en-US" altLang="zh-CN" dirty="0"/>
                  <a:t>CPU</a:t>
                </a:r>
                <a:r>
                  <a:rPr lang="zh-CN" altLang="en-US" dirty="0"/>
                  <a:t>从存储器中读出一个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字节信息</a:t>
                </a:r>
                <a:r>
                  <a:rPr lang="en-US" altLang="zh-CN" dirty="0"/>
                  <a:t>D=BF400000H</a:t>
                </a:r>
                <a:r>
                  <a:rPr lang="zh-CN" altLang="en-US" dirty="0"/>
                  <a:t>，请回答下列问题，不考虑大小端问题（</a:t>
                </a:r>
                <a:r>
                  <a:rPr lang="en-US" altLang="zh-CN" dirty="0"/>
                  <a:t>BF</a:t>
                </a:r>
                <a:r>
                  <a:rPr lang="zh-CN" altLang="en-US" dirty="0"/>
                  <a:t>为高位）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（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）若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是一个</a:t>
                </a:r>
                <a:r>
                  <a:rPr lang="en-US" altLang="zh-CN" dirty="0"/>
                  <a:t>32</a:t>
                </a:r>
                <a:r>
                  <a:rPr lang="zh-CN" altLang="en-US" dirty="0"/>
                  <a:t>位补码表示的带符号整数，则其真值是多少？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0xBF400000 -&gt; 0b1011 1111 0100 0000 0000 0000 0000 0000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29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28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zh-CN" b="0" dirty="0" smtClean="0"/>
                        <m:t>+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27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26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=−1086324736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622880A-5937-4390-A668-B29C26496B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201A34A8-F1A8-1B08-6418-3355B1453431}"/>
              </a:ext>
            </a:extLst>
          </p:cNvPr>
          <p:cNvSpPr/>
          <p:nvPr/>
        </p:nvSpPr>
        <p:spPr>
          <a:xfrm>
            <a:off x="618309" y="4160018"/>
            <a:ext cx="10798628" cy="812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99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524B3A-A1B4-8DCA-61C4-0BB88BB2E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EEF61-E1B5-65F6-F71C-78C75E13F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32</a:t>
            </a:r>
            <a:r>
              <a:rPr lang="zh-CN" altLang="en-US" dirty="0"/>
              <a:t>位的</a:t>
            </a:r>
            <a:r>
              <a:rPr lang="en-US" altLang="zh-CN" dirty="0"/>
              <a:t>-1086324736</a:t>
            </a:r>
            <a:r>
              <a:rPr lang="zh-CN" altLang="en-US"/>
              <a:t>和</a:t>
            </a:r>
            <a:r>
              <a:rPr lang="en-US" altLang="zh-CN"/>
              <a:t>3208642560</a:t>
            </a:r>
            <a:r>
              <a:rPr lang="zh-CN" altLang="en-US" dirty="0"/>
              <a:t>存储在内存中的位都是一样的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解释这些位的含义的方法不同</a:t>
            </a:r>
            <a:endParaRPr lang="en-US" altLang="zh-CN" dirty="0"/>
          </a:p>
          <a:p>
            <a:pPr lvl="1"/>
            <a:r>
              <a:rPr lang="zh-CN" altLang="en-US" dirty="0"/>
              <a:t>可能是一个整数、一个浮点数、一个字符串的片段</a:t>
            </a:r>
            <a:endParaRPr lang="en-US" altLang="zh-CN" dirty="0"/>
          </a:p>
          <a:p>
            <a:pPr lvl="1"/>
            <a:r>
              <a:rPr lang="zh-CN" altLang="en-US" dirty="0"/>
              <a:t>也可能是一条机器指令、一个内存地址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60713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2D75AC-BC95-91AB-32B0-71665D1F1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补码运算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607D9C-ECA3-98D6-270E-090F10C7A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求相反数</a:t>
            </a:r>
            <a:endParaRPr lang="en-US" altLang="zh-CN" dirty="0"/>
          </a:p>
          <a:p>
            <a:r>
              <a:rPr lang="zh-CN" altLang="en-US" dirty="0"/>
              <a:t>按位取反</a:t>
            </a:r>
            <a:r>
              <a:rPr lang="en-US" altLang="zh-CN" dirty="0"/>
              <a:t>+1</a:t>
            </a:r>
          </a:p>
          <a:p>
            <a:endParaRPr lang="en-US" altLang="zh-CN" dirty="0"/>
          </a:p>
          <a:p>
            <a:r>
              <a:rPr lang="zh-CN" altLang="en-US" dirty="0"/>
              <a:t>补码做减法为加上减数的相反数</a:t>
            </a:r>
          </a:p>
        </p:txBody>
      </p:sp>
    </p:spTree>
    <p:extLst>
      <p:ext uri="{BB962C8B-B14F-4D97-AF65-F5344CB8AC3E}">
        <p14:creationId xmlns:p14="http://schemas.microsoft.com/office/powerpoint/2010/main" val="3795194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3179E-30F0-6B24-24D7-060C622D1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补码运算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859D52-5895-A8BC-4411-1D9751CA7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二进制直接求和</a:t>
            </a:r>
            <a:endParaRPr lang="en-US" altLang="zh-CN" dirty="0"/>
          </a:p>
          <a:p>
            <a:r>
              <a:rPr lang="zh-CN" altLang="en-US" dirty="0"/>
              <a:t>超出范围的部分将被丢弃</a:t>
            </a:r>
            <a:endParaRPr lang="en-US" altLang="zh-CN" dirty="0"/>
          </a:p>
          <a:p>
            <a:r>
              <a:rPr lang="zh-CN" altLang="en-US" dirty="0"/>
              <a:t>以</a:t>
            </a:r>
            <a:r>
              <a:rPr lang="en-US" altLang="zh-CN" dirty="0"/>
              <a:t>4</a:t>
            </a:r>
            <a:r>
              <a:rPr lang="zh-CN" altLang="en-US" dirty="0"/>
              <a:t>位补码为例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7 + 1 = 8 = 0b1000</a:t>
            </a:r>
          </a:p>
          <a:p>
            <a:pPr lvl="1"/>
            <a:r>
              <a:rPr lang="zh-CN" altLang="en-US" dirty="0"/>
              <a:t>有符号时正溢出，结果为</a:t>
            </a:r>
            <a:r>
              <a:rPr lang="en-US" altLang="zh-CN" dirty="0"/>
              <a:t>-8</a:t>
            </a:r>
          </a:p>
          <a:p>
            <a:pPr lvl="1"/>
            <a:r>
              <a:rPr lang="zh-CN" altLang="en-US" dirty="0"/>
              <a:t>无符号时没有溢出，结果为</a:t>
            </a:r>
            <a:r>
              <a:rPr lang="en-US" altLang="zh-CN" dirty="0"/>
              <a:t>8</a:t>
            </a:r>
          </a:p>
          <a:p>
            <a:pPr marL="0" indent="0">
              <a:buNone/>
            </a:pPr>
            <a:r>
              <a:rPr lang="en-US" altLang="zh-CN" dirty="0"/>
              <a:t>-8 - 1 = 0b1000 + 0b1111 = 0b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0111 </a:t>
            </a:r>
            <a:r>
              <a:rPr lang="zh-CN" altLang="en-US" dirty="0"/>
              <a:t>截断得</a:t>
            </a:r>
            <a:r>
              <a:rPr lang="en-US" altLang="zh-CN" dirty="0"/>
              <a:t>0b0111</a:t>
            </a:r>
          </a:p>
          <a:p>
            <a:pPr lvl="1"/>
            <a:r>
              <a:rPr lang="zh-CN" altLang="en-US" dirty="0"/>
              <a:t>有符号时负溢出，结果为</a:t>
            </a:r>
            <a:r>
              <a:rPr lang="en-US" altLang="zh-CN" dirty="0"/>
              <a:t>7</a:t>
            </a:r>
          </a:p>
          <a:p>
            <a:pPr lvl="1"/>
            <a:r>
              <a:rPr lang="zh-CN" altLang="en-US" dirty="0"/>
              <a:t>无符号时即</a:t>
            </a:r>
            <a:r>
              <a:rPr lang="en-US" altLang="zh-CN" dirty="0"/>
              <a:t>8+15</a:t>
            </a:r>
            <a:r>
              <a:rPr lang="zh-CN" altLang="en-US" dirty="0"/>
              <a:t>，正溢出，结果为</a:t>
            </a:r>
            <a:r>
              <a:rPr lang="en-US" altLang="zh-CN" dirty="0"/>
              <a:t>7</a:t>
            </a:r>
            <a:endParaRPr lang="zh-CN" altLang="en-US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50448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2287</Words>
  <Application>Microsoft Office PowerPoint</Application>
  <PresentationFormat>宽屏</PresentationFormat>
  <Paragraphs>383</Paragraphs>
  <Slides>39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7" baseType="lpstr">
      <vt:lpstr>等线</vt:lpstr>
      <vt:lpstr>等线 Light</vt:lpstr>
      <vt:lpstr>Arial</vt:lpstr>
      <vt:lpstr>Calibri</vt:lpstr>
      <vt:lpstr>Cambria Math</vt:lpstr>
      <vt:lpstr>Consolas</vt:lpstr>
      <vt:lpstr>Courier New</vt:lpstr>
      <vt:lpstr>Office 主题​​</vt:lpstr>
      <vt:lpstr>数据表示&amp;汇编</vt:lpstr>
      <vt:lpstr>第二章 信息的表示和处理</vt:lpstr>
      <vt:lpstr>补码</vt:lpstr>
      <vt:lpstr>补码例</vt:lpstr>
      <vt:lpstr>例题</vt:lpstr>
      <vt:lpstr>例题</vt:lpstr>
      <vt:lpstr>本质</vt:lpstr>
      <vt:lpstr>补码运算</vt:lpstr>
      <vt:lpstr>补码运算</vt:lpstr>
      <vt:lpstr>例题</vt:lpstr>
      <vt:lpstr>浮点数 IEEE 754</vt:lpstr>
      <vt:lpstr>浮点数组成</vt:lpstr>
      <vt:lpstr>例题</vt:lpstr>
      <vt:lpstr>非规格化数-很小的数</vt:lpstr>
      <vt:lpstr>例题</vt:lpstr>
      <vt:lpstr>非规格化数-特殊值</vt:lpstr>
      <vt:lpstr>可表示数据的分布</vt:lpstr>
      <vt:lpstr>浮点加法</vt:lpstr>
      <vt:lpstr>舍入</vt:lpstr>
      <vt:lpstr>舍入例</vt:lpstr>
      <vt:lpstr>第三章 程序的机器级表示</vt:lpstr>
      <vt:lpstr>寻址</vt:lpstr>
      <vt:lpstr>movq</vt:lpstr>
      <vt:lpstr>例题</vt:lpstr>
      <vt:lpstr>Scaled indexed寻址</vt:lpstr>
      <vt:lpstr>LEA</vt:lpstr>
      <vt:lpstr>例题</vt:lpstr>
      <vt:lpstr>结构体内存对齐</vt:lpstr>
      <vt:lpstr>对齐规则</vt:lpstr>
      <vt:lpstr>PowerPoint 演示文稿</vt:lpstr>
      <vt:lpstr>PowerPoint 演示文稿</vt:lpstr>
      <vt:lpstr>函数调用</vt:lpstr>
      <vt:lpstr>栈帧</vt:lpstr>
      <vt:lpstr>函数的生命周期</vt:lpstr>
      <vt:lpstr>例题</vt:lpstr>
      <vt:lpstr>缓冲区溢出</vt:lpstr>
      <vt:lpstr>缓冲区溢出的一些玩法</vt:lpstr>
      <vt:lpstr>缓冲区溢出的一些玩法</vt:lpstr>
      <vt:lpstr>自由提问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 T</dc:creator>
  <cp:lastModifiedBy>H T</cp:lastModifiedBy>
  <cp:revision>80</cp:revision>
  <dcterms:created xsi:type="dcterms:W3CDTF">2024-05-16T14:17:28Z</dcterms:created>
  <dcterms:modified xsi:type="dcterms:W3CDTF">2024-05-24T13:47:10Z</dcterms:modified>
</cp:coreProperties>
</file>