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8.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9.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0.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11.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2.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13.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14.xml" ContentType="application/vnd.openxmlformats-officedocument.theme+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15.xml" ContentType="application/vnd.openxmlformats-officedocument.theme+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6.xml" ContentType="application/vnd.openxmlformats-officedocument.them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theme/theme17.xml" ContentType="application/vnd.openxmlformats-officedocument.theme+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18.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19.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theme/theme20.xml" ContentType="application/vnd.openxmlformats-officedocument.theme+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21.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22.xml" ContentType="application/vnd.openxmlformats-officedocument.theme+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23.xml" ContentType="application/vnd.openxmlformats-officedocument.theme+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theme/theme24.xml" ContentType="application/vnd.openxmlformats-officedocument.theme+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theme/theme25.xml" ContentType="application/vnd.openxmlformats-officedocument.theme+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theme/theme27.xml" ContentType="application/vnd.openxmlformats-officedocument.theme+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theme/theme28.xml" ContentType="application/vnd.openxmlformats-officedocument.theme+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theme/theme29.xml" ContentType="application/vnd.openxmlformats-officedocument.theme+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theme/theme30.xml" ContentType="application/vnd.openxmlformats-officedocument.theme+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theme/theme31.xml" ContentType="application/vnd.openxmlformats-officedocument.theme+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theme/theme32.xml" ContentType="application/vnd.openxmlformats-officedocument.theme+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theme/theme33.xml" ContentType="application/vnd.openxmlformats-officedocument.theme+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theme/theme34.xml" ContentType="application/vnd.openxmlformats-officedocument.theme+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theme/theme35.xml" ContentType="application/vnd.openxmlformats-officedocument.theme+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theme/theme36.xml" ContentType="application/vnd.openxmlformats-officedocument.theme+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theme/theme37.xml" ContentType="application/vnd.openxmlformats-officedocument.theme+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8.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theme/theme39.xml" ContentType="application/vnd.openxmlformats-officedocument.theme+xml"/>
  <Override PartName="/ppt/theme/theme4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8" r:id="rId4"/>
    <p:sldMasterId id="2147483712" r:id="rId5"/>
    <p:sldMasterId id="2147483726" r:id="rId6"/>
    <p:sldMasterId id="2147483740" r:id="rId7"/>
    <p:sldMasterId id="2147483754" r:id="rId8"/>
    <p:sldMasterId id="2147483818" r:id="rId9"/>
    <p:sldMasterId id="2147483850" r:id="rId10"/>
    <p:sldMasterId id="2147483862" r:id="rId11"/>
    <p:sldMasterId id="2147483874" r:id="rId12"/>
    <p:sldMasterId id="2147483922" r:id="rId13"/>
    <p:sldMasterId id="2147483934" r:id="rId14"/>
    <p:sldMasterId id="2147483946" r:id="rId15"/>
    <p:sldMasterId id="2147483958" r:id="rId16"/>
    <p:sldMasterId id="2147483971" r:id="rId17"/>
    <p:sldMasterId id="2147483984" r:id="rId18"/>
    <p:sldMasterId id="2147483997" r:id="rId19"/>
    <p:sldMasterId id="2147484010" r:id="rId20"/>
    <p:sldMasterId id="2147484023" r:id="rId21"/>
    <p:sldMasterId id="2147484036" r:id="rId22"/>
    <p:sldMasterId id="2147484049" r:id="rId23"/>
    <p:sldMasterId id="2147484062" r:id="rId24"/>
    <p:sldMasterId id="2147484074" r:id="rId25"/>
    <p:sldMasterId id="2147484086" r:id="rId26"/>
    <p:sldMasterId id="2147484098" r:id="rId27"/>
    <p:sldMasterId id="2147484110" r:id="rId28"/>
    <p:sldMasterId id="2147484122" r:id="rId29"/>
    <p:sldMasterId id="2147484134" r:id="rId30"/>
    <p:sldMasterId id="2147484146" r:id="rId31"/>
    <p:sldMasterId id="2147484158" r:id="rId32"/>
    <p:sldMasterId id="2147484170" r:id="rId33"/>
    <p:sldMasterId id="2147484194" r:id="rId34"/>
    <p:sldMasterId id="2147484206" r:id="rId35"/>
    <p:sldMasterId id="2147484218" r:id="rId36"/>
    <p:sldMasterId id="2147484230" r:id="rId37"/>
    <p:sldMasterId id="2147484242" r:id="rId38"/>
    <p:sldMasterId id="2147484254" r:id="rId39"/>
  </p:sldMasterIdLst>
  <p:notesMasterIdLst>
    <p:notesMasterId r:id="rId116"/>
  </p:notesMasterIdLst>
  <p:sldIdLst>
    <p:sldId id="363" r:id="rId40"/>
    <p:sldId id="259" r:id="rId41"/>
    <p:sldId id="303" r:id="rId42"/>
    <p:sldId id="348" r:id="rId43"/>
    <p:sldId id="349" r:id="rId44"/>
    <p:sldId id="355" r:id="rId45"/>
    <p:sldId id="356" r:id="rId46"/>
    <p:sldId id="357" r:id="rId47"/>
    <p:sldId id="358" r:id="rId48"/>
    <p:sldId id="359" r:id="rId49"/>
    <p:sldId id="353" r:id="rId50"/>
    <p:sldId id="354" r:id="rId51"/>
    <p:sldId id="352" r:id="rId52"/>
    <p:sldId id="351" r:id="rId53"/>
    <p:sldId id="361" r:id="rId54"/>
    <p:sldId id="362" r:id="rId55"/>
    <p:sldId id="319" r:id="rId56"/>
    <p:sldId id="322" r:id="rId57"/>
    <p:sldId id="324" r:id="rId58"/>
    <p:sldId id="325" r:id="rId59"/>
    <p:sldId id="326" r:id="rId60"/>
    <p:sldId id="327" r:id="rId61"/>
    <p:sldId id="328" r:id="rId62"/>
    <p:sldId id="329" r:id="rId63"/>
    <p:sldId id="330" r:id="rId64"/>
    <p:sldId id="332" r:id="rId65"/>
    <p:sldId id="333" r:id="rId66"/>
    <p:sldId id="334" r:id="rId67"/>
    <p:sldId id="335" r:id="rId68"/>
    <p:sldId id="336" r:id="rId69"/>
    <p:sldId id="337" r:id="rId70"/>
    <p:sldId id="339" r:id="rId71"/>
    <p:sldId id="338" r:id="rId72"/>
    <p:sldId id="340" r:id="rId73"/>
    <p:sldId id="341" r:id="rId74"/>
    <p:sldId id="342" r:id="rId75"/>
    <p:sldId id="343" r:id="rId76"/>
    <p:sldId id="344" r:id="rId77"/>
    <p:sldId id="345" r:id="rId78"/>
    <p:sldId id="346" r:id="rId79"/>
    <p:sldId id="347" r:id="rId80"/>
    <p:sldId id="264" r:id="rId81"/>
    <p:sldId id="276" r:id="rId82"/>
    <p:sldId id="279" r:id="rId83"/>
    <p:sldId id="280" r:id="rId84"/>
    <p:sldId id="281" r:id="rId85"/>
    <p:sldId id="278" r:id="rId86"/>
    <p:sldId id="282" r:id="rId87"/>
    <p:sldId id="283" r:id="rId88"/>
    <p:sldId id="284" r:id="rId89"/>
    <p:sldId id="285" r:id="rId90"/>
    <p:sldId id="320" r:id="rId91"/>
    <p:sldId id="265" r:id="rId92"/>
    <p:sldId id="266" r:id="rId93"/>
    <p:sldId id="267" r:id="rId94"/>
    <p:sldId id="269" r:id="rId95"/>
    <p:sldId id="268" r:id="rId96"/>
    <p:sldId id="270" r:id="rId97"/>
    <p:sldId id="271" r:id="rId98"/>
    <p:sldId id="272" r:id="rId99"/>
    <p:sldId id="305" r:id="rId100"/>
    <p:sldId id="306" r:id="rId101"/>
    <p:sldId id="307" r:id="rId102"/>
    <p:sldId id="308" r:id="rId103"/>
    <p:sldId id="309" r:id="rId104"/>
    <p:sldId id="310" r:id="rId105"/>
    <p:sldId id="311" r:id="rId106"/>
    <p:sldId id="373" r:id="rId107"/>
    <p:sldId id="374" r:id="rId108"/>
    <p:sldId id="375" r:id="rId109"/>
    <p:sldId id="376" r:id="rId110"/>
    <p:sldId id="377" r:id="rId111"/>
    <p:sldId id="378" r:id="rId112"/>
    <p:sldId id="317" r:id="rId113"/>
    <p:sldId id="318" r:id="rId114"/>
    <p:sldId id="372" r:id="rId1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930" y="3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presProps" Target="presProps.xml"/><Relationship Id="rId21" Type="http://schemas.openxmlformats.org/officeDocument/2006/relationships/slideMaster" Target="slideMasters/slideMaster21.xml"/><Relationship Id="rId42" Type="http://schemas.openxmlformats.org/officeDocument/2006/relationships/slide" Target="slides/slide3.xml"/><Relationship Id="rId47" Type="http://schemas.openxmlformats.org/officeDocument/2006/relationships/slide" Target="slides/slide8.xml"/><Relationship Id="rId63" Type="http://schemas.openxmlformats.org/officeDocument/2006/relationships/slide" Target="slides/slide24.xml"/><Relationship Id="rId68" Type="http://schemas.openxmlformats.org/officeDocument/2006/relationships/slide" Target="slides/slide29.xml"/><Relationship Id="rId84" Type="http://schemas.openxmlformats.org/officeDocument/2006/relationships/slide" Target="slides/slide45.xml"/><Relationship Id="rId89" Type="http://schemas.openxmlformats.org/officeDocument/2006/relationships/slide" Target="slides/slide50.xml"/><Relationship Id="rId112" Type="http://schemas.openxmlformats.org/officeDocument/2006/relationships/slide" Target="slides/slide73.xml"/><Relationship Id="rId16" Type="http://schemas.openxmlformats.org/officeDocument/2006/relationships/slideMaster" Target="slideMasters/slideMaster16.xml"/><Relationship Id="rId107" Type="http://schemas.openxmlformats.org/officeDocument/2006/relationships/slide" Target="slides/slide68.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14.xml"/><Relationship Id="rId58" Type="http://schemas.openxmlformats.org/officeDocument/2006/relationships/slide" Target="slides/slide19.xml"/><Relationship Id="rId74" Type="http://schemas.openxmlformats.org/officeDocument/2006/relationships/slide" Target="slides/slide35.xml"/><Relationship Id="rId79" Type="http://schemas.openxmlformats.org/officeDocument/2006/relationships/slide" Target="slides/slide40.xml"/><Relationship Id="rId102" Type="http://schemas.openxmlformats.org/officeDocument/2006/relationships/slide" Target="slides/slide63.xml"/><Relationship Id="rId5" Type="http://schemas.openxmlformats.org/officeDocument/2006/relationships/slideMaster" Target="slideMasters/slideMaster5.xml"/><Relationship Id="rId90" Type="http://schemas.openxmlformats.org/officeDocument/2006/relationships/slide" Target="slides/slide51.xml"/><Relationship Id="rId95" Type="http://schemas.openxmlformats.org/officeDocument/2006/relationships/slide" Target="slides/slide56.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 Target="slides/slide4.xml"/><Relationship Id="rId48" Type="http://schemas.openxmlformats.org/officeDocument/2006/relationships/slide" Target="slides/slide9.xml"/><Relationship Id="rId64" Type="http://schemas.openxmlformats.org/officeDocument/2006/relationships/slide" Target="slides/slide25.xml"/><Relationship Id="rId69" Type="http://schemas.openxmlformats.org/officeDocument/2006/relationships/slide" Target="slides/slide30.xml"/><Relationship Id="rId113" Type="http://schemas.openxmlformats.org/officeDocument/2006/relationships/slide" Target="slides/slide74.xml"/><Relationship Id="rId118" Type="http://schemas.openxmlformats.org/officeDocument/2006/relationships/viewProps" Target="viewProps.xml"/><Relationship Id="rId80" Type="http://schemas.openxmlformats.org/officeDocument/2006/relationships/slide" Target="slides/slide41.xml"/><Relationship Id="rId85" Type="http://schemas.openxmlformats.org/officeDocument/2006/relationships/slide" Target="slides/slide46.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 Target="slides/slide20.xml"/><Relationship Id="rId103" Type="http://schemas.openxmlformats.org/officeDocument/2006/relationships/slide" Target="slides/slide64.xml"/><Relationship Id="rId108" Type="http://schemas.openxmlformats.org/officeDocument/2006/relationships/slide" Target="slides/slide69.xml"/><Relationship Id="rId54" Type="http://schemas.openxmlformats.org/officeDocument/2006/relationships/slide" Target="slides/slide15.xml"/><Relationship Id="rId70" Type="http://schemas.openxmlformats.org/officeDocument/2006/relationships/slide" Target="slides/slide31.xml"/><Relationship Id="rId75" Type="http://schemas.openxmlformats.org/officeDocument/2006/relationships/slide" Target="slides/slide36.xml"/><Relationship Id="rId91" Type="http://schemas.openxmlformats.org/officeDocument/2006/relationships/slide" Target="slides/slide52.xml"/><Relationship Id="rId96" Type="http://schemas.openxmlformats.org/officeDocument/2006/relationships/slide" Target="slides/slide57.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 Target="slides/slide10.xml"/><Relationship Id="rId114" Type="http://schemas.openxmlformats.org/officeDocument/2006/relationships/slide" Target="slides/slide75.xml"/><Relationship Id="rId119"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5.xml"/><Relationship Id="rId52" Type="http://schemas.openxmlformats.org/officeDocument/2006/relationships/slide" Target="slides/slide13.xml"/><Relationship Id="rId60" Type="http://schemas.openxmlformats.org/officeDocument/2006/relationships/slide" Target="slides/slide21.xml"/><Relationship Id="rId65" Type="http://schemas.openxmlformats.org/officeDocument/2006/relationships/slide" Target="slides/slide26.xml"/><Relationship Id="rId73" Type="http://schemas.openxmlformats.org/officeDocument/2006/relationships/slide" Target="slides/slide34.xml"/><Relationship Id="rId78" Type="http://schemas.openxmlformats.org/officeDocument/2006/relationships/slide" Target="slides/slide39.xml"/><Relationship Id="rId81" Type="http://schemas.openxmlformats.org/officeDocument/2006/relationships/slide" Target="slides/slide42.xml"/><Relationship Id="rId86" Type="http://schemas.openxmlformats.org/officeDocument/2006/relationships/slide" Target="slides/slide47.xml"/><Relationship Id="rId94" Type="http://schemas.openxmlformats.org/officeDocument/2006/relationships/slide" Target="slides/slide55.xml"/><Relationship Id="rId99" Type="http://schemas.openxmlformats.org/officeDocument/2006/relationships/slide" Target="slides/slide60.xml"/><Relationship Id="rId101" Type="http://schemas.openxmlformats.org/officeDocument/2006/relationships/slide" Target="slides/slide62.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70.xml"/><Relationship Id="rId34" Type="http://schemas.openxmlformats.org/officeDocument/2006/relationships/slideMaster" Target="slideMasters/slideMaster34.xml"/><Relationship Id="rId50" Type="http://schemas.openxmlformats.org/officeDocument/2006/relationships/slide" Target="slides/slide11.xml"/><Relationship Id="rId55" Type="http://schemas.openxmlformats.org/officeDocument/2006/relationships/slide" Target="slides/slide16.xml"/><Relationship Id="rId76" Type="http://schemas.openxmlformats.org/officeDocument/2006/relationships/slide" Target="slides/slide37.xml"/><Relationship Id="rId97" Type="http://schemas.openxmlformats.org/officeDocument/2006/relationships/slide" Target="slides/slide58.xml"/><Relationship Id="rId104" Type="http://schemas.openxmlformats.org/officeDocument/2006/relationships/slide" Target="slides/slide65.xml"/><Relationship Id="rId120"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32.xml"/><Relationship Id="rId92" Type="http://schemas.openxmlformats.org/officeDocument/2006/relationships/slide" Target="slides/slide53.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1.xml"/><Relationship Id="rId45" Type="http://schemas.openxmlformats.org/officeDocument/2006/relationships/slide" Target="slides/slide6.xml"/><Relationship Id="rId66" Type="http://schemas.openxmlformats.org/officeDocument/2006/relationships/slide" Target="slides/slide27.xml"/><Relationship Id="rId87" Type="http://schemas.openxmlformats.org/officeDocument/2006/relationships/slide" Target="slides/slide48.xml"/><Relationship Id="rId110" Type="http://schemas.openxmlformats.org/officeDocument/2006/relationships/slide" Target="slides/slide71.xml"/><Relationship Id="rId115" Type="http://schemas.openxmlformats.org/officeDocument/2006/relationships/slide" Target="slides/slide76.xml"/><Relationship Id="rId61" Type="http://schemas.openxmlformats.org/officeDocument/2006/relationships/slide" Target="slides/slide22.xml"/><Relationship Id="rId82" Type="http://schemas.openxmlformats.org/officeDocument/2006/relationships/slide" Target="slides/slide4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17.xml"/><Relationship Id="rId77" Type="http://schemas.openxmlformats.org/officeDocument/2006/relationships/slide" Target="slides/slide38.xml"/><Relationship Id="rId100" Type="http://schemas.openxmlformats.org/officeDocument/2006/relationships/slide" Target="slides/slide61.xml"/><Relationship Id="rId105" Type="http://schemas.openxmlformats.org/officeDocument/2006/relationships/slide" Target="slides/slide66.xml"/><Relationship Id="rId8" Type="http://schemas.openxmlformats.org/officeDocument/2006/relationships/slideMaster" Target="slideMasters/slideMaster8.xml"/><Relationship Id="rId51" Type="http://schemas.openxmlformats.org/officeDocument/2006/relationships/slide" Target="slides/slide12.xml"/><Relationship Id="rId72" Type="http://schemas.openxmlformats.org/officeDocument/2006/relationships/slide" Target="slides/slide33.xml"/><Relationship Id="rId93" Type="http://schemas.openxmlformats.org/officeDocument/2006/relationships/slide" Target="slides/slide54.xml"/><Relationship Id="rId98" Type="http://schemas.openxmlformats.org/officeDocument/2006/relationships/slide" Target="slides/slide59.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 Target="slides/slide7.xml"/><Relationship Id="rId67" Type="http://schemas.openxmlformats.org/officeDocument/2006/relationships/slide" Target="slides/slide28.xml"/><Relationship Id="rId116" Type="http://schemas.openxmlformats.org/officeDocument/2006/relationships/notesMaster" Target="notesMasters/notesMaster1.xml"/><Relationship Id="rId20" Type="http://schemas.openxmlformats.org/officeDocument/2006/relationships/slideMaster" Target="slideMasters/slideMaster20.xml"/><Relationship Id="rId41" Type="http://schemas.openxmlformats.org/officeDocument/2006/relationships/slide" Target="slides/slide2.xml"/><Relationship Id="rId62" Type="http://schemas.openxmlformats.org/officeDocument/2006/relationships/slide" Target="slides/slide23.xml"/><Relationship Id="rId83" Type="http://schemas.openxmlformats.org/officeDocument/2006/relationships/slide" Target="slides/slide44.xml"/><Relationship Id="rId88" Type="http://schemas.openxmlformats.org/officeDocument/2006/relationships/slide" Target="slides/slide49.xml"/><Relationship Id="rId111" Type="http://schemas.openxmlformats.org/officeDocument/2006/relationships/slide" Target="slides/slide72.xml"/><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 Target="slides/slide18.xml"/><Relationship Id="rId106" Type="http://schemas.openxmlformats.org/officeDocument/2006/relationships/slide" Target="slides/slide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084B2C-6E39-4D06-B69C-C9D592E5D973}" type="datetimeFigureOut">
              <a:rPr lang="zh-CN" altLang="en-US" smtClean="0"/>
              <a:t>2019/6/18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EA0A3B-7F40-41BE-819C-0017A13B1556}" type="slidenum">
              <a:rPr lang="zh-CN" altLang="en-US" smtClean="0"/>
              <a:t>‹#›</a:t>
            </a:fld>
            <a:endParaRPr lang="zh-CN" altLang="en-US"/>
          </a:p>
        </p:txBody>
      </p:sp>
    </p:spTree>
    <p:extLst>
      <p:ext uri="{BB962C8B-B14F-4D97-AF65-F5344CB8AC3E}">
        <p14:creationId xmlns:p14="http://schemas.microsoft.com/office/powerpoint/2010/main" val="2479544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158406" y="691971"/>
            <a:ext cx="4541189" cy="3415940"/>
          </a:xfrm>
          <a:prstGeom prst="rect">
            <a:avLst/>
          </a:prstGeom>
          <a:solidFill>
            <a:srgbClr val="FFFFFF"/>
          </a:solidFill>
          <a:ln w="9525">
            <a:solidFill>
              <a:srgbClr val="000000"/>
            </a:solidFill>
            <a:miter lim="800000"/>
            <a:headEnd/>
            <a:tailEnd/>
          </a:ln>
        </p:spPr>
        <p:txBody>
          <a:bodyPr wrap="none" lIns="86630" tIns="43315" rIns="86630" bIns="43315" anchor="ct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fontAlgn="base">
              <a:spcBef>
                <a:spcPct val="0"/>
              </a:spcBef>
              <a:spcAft>
                <a:spcPct val="0"/>
              </a:spcAft>
            </a:pPr>
            <a:endParaRPr lang="en-US" altLang="zh-CN" sz="2300" b="1">
              <a:solidFill>
                <a:prstClr val="black"/>
              </a:solidFill>
              <a:latin typeface="Arial Narrow" pitchFamily="34" charset="0"/>
            </a:endParaRPr>
          </a:p>
        </p:txBody>
      </p:sp>
      <p:sp>
        <p:nvSpPr>
          <p:cNvPr id="56323" name="Rectangle 2"/>
          <p:cNvSpPr>
            <a:spLocks noGrp="1" noChangeArrowheads="1"/>
          </p:cNvSpPr>
          <p:nvPr>
            <p:ph type="body"/>
          </p:nvPr>
        </p:nvSpPr>
        <p:spPr>
          <a:xfrm>
            <a:off x="915394" y="4344120"/>
            <a:ext cx="5028704" cy="41154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86" tIns="45043" rIns="90086" bIns="45043" anchor="ctr">
            <a:prstTxWarp prst="textNoShape">
              <a:avLst/>
            </a:prstTxWarp>
          </a:bodyPr>
          <a:lstStyle/>
          <a:p>
            <a:endParaRPr lang="en-US" altLang="zh-CN"/>
          </a:p>
        </p:txBody>
      </p:sp>
    </p:spTree>
    <p:extLst>
      <p:ext uri="{BB962C8B-B14F-4D97-AF65-F5344CB8AC3E}">
        <p14:creationId xmlns:p14="http://schemas.microsoft.com/office/powerpoint/2010/main" val="1621271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02"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16803" name="Rectangle 2"/>
          <p:cNvSpPr>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a:latin typeface="Arial" pitchFamily="34" charset="0"/>
              </a:rPr>
              <a:t>链接过程： 各个目标模块，需要在进程空间中进行“组装布局”，从而确定其地址，然后才能确定各个符号引用所对应的地址。</a:t>
            </a:r>
            <a:endParaRPr lang="en-US" altLang="zh-CN" dirty="0">
              <a:latin typeface="Arial" pitchFamily="34" charset="0"/>
            </a:endParaRPr>
          </a:p>
        </p:txBody>
      </p:sp>
    </p:spTree>
    <p:extLst>
      <p:ext uri="{BB962C8B-B14F-4D97-AF65-F5344CB8AC3E}">
        <p14:creationId xmlns:p14="http://schemas.microsoft.com/office/powerpoint/2010/main" val="2934273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左边两个图代表位定位（起点是</a:t>
            </a:r>
            <a:r>
              <a:rPr lang="en-US" altLang="zh-CN" dirty="0"/>
              <a:t>0</a:t>
            </a:r>
            <a:r>
              <a:rPr lang="zh-CN" altLang="en-US" dirty="0"/>
              <a:t>地址）的目标文件，右边是布局到进程空间后的进程影像（</a:t>
            </a:r>
            <a:r>
              <a:rPr lang="en-US" altLang="zh-CN" dirty="0"/>
              <a:t>P0/P1</a:t>
            </a:r>
            <a:r>
              <a:rPr lang="zh-CN" altLang="en-US" dirty="0"/>
              <a:t>的地址都不为</a:t>
            </a:r>
            <a:r>
              <a:rPr lang="en-US" altLang="zh-CN" dirty="0"/>
              <a:t>0</a:t>
            </a:r>
            <a:r>
              <a:rPr lang="zh-CN" altLang="en-US" dirty="0"/>
              <a:t>）</a:t>
            </a:r>
            <a:endParaRPr lang="en-US" altLang="zh-CN" dirty="0"/>
          </a:p>
          <a:p>
            <a:endParaRPr lang="en-US" altLang="zh-CN" dirty="0"/>
          </a:p>
          <a:p>
            <a:r>
              <a:rPr lang="zh-CN" altLang="en-US" dirty="0"/>
              <a:t>链接步骤的解释（后面还有</a:t>
            </a:r>
            <a:r>
              <a:rPr lang="en-US" altLang="zh-CN" dirty="0" err="1"/>
              <a:t>ppt</a:t>
            </a:r>
            <a:r>
              <a:rPr lang="zh-CN" altLang="en-US" dirty="0"/>
              <a:t>做各步骤的细节分析）：</a:t>
            </a:r>
            <a:endParaRPr lang="en-US" altLang="zh-CN" dirty="0"/>
          </a:p>
          <a:p>
            <a:r>
              <a:rPr lang="en-US" altLang="zh-CN" dirty="0"/>
              <a:t>1</a:t>
            </a:r>
            <a:r>
              <a:rPr lang="zh-CN" altLang="en-US" dirty="0"/>
              <a:t>）符号的解析在编译中完成了，因此链接时已有符号表机器引用关系（记录在目标文件的重定位表中）。注意区分符号的定义和引用，其中符号定义处对应地址</a:t>
            </a:r>
            <a:r>
              <a:rPr lang="en-US" altLang="zh-CN" dirty="0"/>
              <a:t>——</a:t>
            </a:r>
            <a:r>
              <a:rPr lang="zh-CN" altLang="en-US" dirty="0"/>
              <a:t>一旦在</a:t>
            </a:r>
            <a:r>
              <a:rPr lang="en-US" altLang="zh-CN" dirty="0"/>
              <a:t>2</a:t>
            </a:r>
            <a:r>
              <a:rPr lang="zh-CN" altLang="en-US" dirty="0"/>
              <a:t>）中完成进程空间中的布局，其位置也就确定</a:t>
            </a:r>
            <a:endParaRPr lang="en-US" altLang="zh-CN" dirty="0"/>
          </a:p>
          <a:p>
            <a:r>
              <a:rPr lang="en-US" altLang="zh-CN" dirty="0"/>
              <a:t>2</a:t>
            </a:r>
            <a:r>
              <a:rPr lang="zh-CN" altLang="en-US" dirty="0"/>
              <a:t>）将多个</a:t>
            </a:r>
            <a:r>
              <a:rPr lang="en-US" altLang="zh-CN" dirty="0"/>
              <a:t>.o</a:t>
            </a:r>
            <a:r>
              <a:rPr lang="zh-CN" altLang="en-US" dirty="0"/>
              <a:t>文件的内容，按某种次序布局到进程的虚存空间，因此符号的地址就确定下来了</a:t>
            </a:r>
            <a:endParaRPr lang="en-US" altLang="zh-CN" dirty="0"/>
          </a:p>
          <a:p>
            <a:r>
              <a:rPr lang="en-US" altLang="zh-CN" dirty="0"/>
              <a:t>3</a:t>
            </a:r>
            <a:r>
              <a:rPr lang="zh-CN" altLang="en-US" dirty="0"/>
              <a:t>）其实在</a:t>
            </a:r>
            <a:r>
              <a:rPr lang="en-US" altLang="zh-CN" dirty="0"/>
              <a:t>2</a:t>
            </a:r>
            <a:r>
              <a:rPr lang="zh-CN" altLang="en-US" dirty="0"/>
              <a:t>）时就确定了</a:t>
            </a:r>
            <a:endParaRPr lang="en-US" altLang="zh-CN" dirty="0"/>
          </a:p>
          <a:p>
            <a:r>
              <a:rPr lang="en-US" altLang="zh-CN" dirty="0"/>
              <a:t>4</a:t>
            </a:r>
            <a:r>
              <a:rPr lang="zh-CN" altLang="en-US" dirty="0"/>
              <a:t>）指的是在引用符号的指令中填入</a:t>
            </a:r>
            <a:r>
              <a:rPr lang="en-US" altLang="zh-CN" dirty="0"/>
              <a:t>2</a:t>
            </a:r>
            <a:r>
              <a:rPr lang="zh-CN" altLang="en-US" dirty="0"/>
              <a:t>）</a:t>
            </a:r>
            <a:r>
              <a:rPr lang="en-US" altLang="zh-CN" dirty="0"/>
              <a:t>3</a:t>
            </a:r>
            <a:r>
              <a:rPr lang="zh-CN" altLang="en-US" dirty="0"/>
              <a:t>）步骤确定好的地址。这里指的是对所生成的磁盘上的“可执行文件”</a:t>
            </a:r>
            <a:r>
              <a:rPr lang="en-US" altLang="zh-CN" dirty="0"/>
              <a:t>——</a:t>
            </a:r>
            <a:r>
              <a:rPr lang="zh-CN" altLang="en-US" dirty="0"/>
              <a:t>将它调入进程空间后对应的引用也自然是确定了地址</a:t>
            </a:r>
            <a:endParaRPr lang="en-US" altLang="zh-CN" dirty="0"/>
          </a:p>
          <a:p>
            <a:endParaRPr lang="en-US" altLang="zh-CN" dirty="0"/>
          </a:p>
          <a:p>
            <a:r>
              <a:rPr lang="zh-CN" altLang="en-US" dirty="0"/>
              <a:t>以上是“静态”链接过程，动态在后面讨论</a:t>
            </a:r>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56</a:t>
            </a:fld>
            <a:endParaRPr lang="en-US" altLang="zh-CN"/>
          </a:p>
        </p:txBody>
      </p:sp>
    </p:spTree>
    <p:extLst>
      <p:ext uri="{BB962C8B-B14F-4D97-AF65-F5344CB8AC3E}">
        <p14:creationId xmlns:p14="http://schemas.microsoft.com/office/powerpoint/2010/main" val="3733170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7586"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07587"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a:latin typeface="Arial" pitchFamily="34" charset="0"/>
              </a:rPr>
              <a:t>此为从磁盘可执行文件转入内存的关系，前面已经出现过多次</a:t>
            </a:r>
            <a:endParaRPr lang="en-US" altLang="zh-CN" dirty="0">
              <a:latin typeface="Arial" pitchFamily="34" charset="0"/>
            </a:endParaRPr>
          </a:p>
          <a:p>
            <a:endParaRPr lang="en-US" altLang="zh-CN" dirty="0">
              <a:latin typeface="Arial" pitchFamily="34" charset="0"/>
            </a:endParaRPr>
          </a:p>
          <a:p>
            <a:endParaRPr lang="en-US" altLang="zh-CN" dirty="0">
              <a:latin typeface="Arial" pitchFamily="34" charset="0"/>
            </a:endParaRPr>
          </a:p>
          <a:p>
            <a:r>
              <a:rPr lang="zh-CN" altLang="en-US" dirty="0">
                <a:latin typeface="Arial" pitchFamily="34" charset="0"/>
              </a:rPr>
              <a:t>准确说，不是存储器影像，而是“进程影像”，如果将虚存当作存储器看，这说法也合理</a:t>
            </a:r>
            <a:endParaRPr lang="en-US" altLang="zh-CN" dirty="0">
              <a:latin typeface="Arial" pitchFamily="34" charset="0"/>
            </a:endParaRPr>
          </a:p>
        </p:txBody>
      </p:sp>
    </p:spTree>
    <p:extLst>
      <p:ext uri="{BB962C8B-B14F-4D97-AF65-F5344CB8AC3E}">
        <p14:creationId xmlns:p14="http://schemas.microsoft.com/office/powerpoint/2010/main" val="762747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ChangeArrowheads="1" noTextEdit="1"/>
          </p:cNvSpPr>
          <p:nvPr>
            <p:ph type="sldImg"/>
          </p:nvPr>
        </p:nvSpPr>
        <p:spPr>
          <a:xfrm>
            <a:off x="1152525" y="692150"/>
            <a:ext cx="4554538" cy="3416300"/>
          </a:xfrm>
          <a:ln/>
        </p:spPr>
      </p:sp>
      <p:sp>
        <p:nvSpPr>
          <p:cNvPr id="604163" name="Rectangle 3"/>
          <p:cNvSpPr>
            <a:spLocks noGrp="1" noChangeArrowheads="1"/>
          </p:cNvSpPr>
          <p:nvPr>
            <p:ph type="body" idx="1"/>
          </p:nvPr>
        </p:nvSpPr>
        <p:spPr>
          <a:xfrm>
            <a:off x="930275" y="4360863"/>
            <a:ext cx="5008563" cy="4070350"/>
          </a:xfrm>
          <a:noFill/>
          <a:ln/>
        </p:spPr>
        <p:txBody>
          <a:bodyPr lIns="86630" tIns="43315" rIns="86630" bIns="43315"/>
          <a:lstStyle/>
          <a:p>
            <a:r>
              <a:rPr lang="zh-CN" altLang="en-US" dirty="0">
                <a:latin typeface="Arial" pitchFamily="34" charset="0"/>
              </a:rPr>
              <a:t>符号表在目标文件中，可以用</a:t>
            </a:r>
            <a:r>
              <a:rPr lang="en-US" altLang="zh-CN" dirty="0" err="1">
                <a:latin typeface="Arial" pitchFamily="34" charset="0"/>
              </a:rPr>
              <a:t>objdump</a:t>
            </a:r>
            <a:r>
              <a:rPr lang="en-US" altLang="zh-CN" dirty="0">
                <a:latin typeface="Arial" pitchFamily="34" charset="0"/>
              </a:rPr>
              <a:t> –r </a:t>
            </a:r>
            <a:r>
              <a:rPr lang="en-US" altLang="zh-CN" dirty="0" err="1">
                <a:latin typeface="Arial" pitchFamily="34" charset="0"/>
              </a:rPr>
              <a:t>xxxx.o</a:t>
            </a:r>
            <a:r>
              <a:rPr lang="zh-CN" altLang="en-US" dirty="0">
                <a:latin typeface="Arial" pitchFamily="34" charset="0"/>
              </a:rPr>
              <a:t>查看到</a:t>
            </a:r>
            <a:endParaRPr lang="en-US" altLang="zh-CN" dirty="0">
              <a:latin typeface="Arial" pitchFamily="34" charset="0"/>
            </a:endParaRPr>
          </a:p>
          <a:p>
            <a:endParaRPr lang="en-US" altLang="zh-CN" dirty="0">
              <a:latin typeface="Arial" pitchFamily="34" charset="0"/>
            </a:endParaRPr>
          </a:p>
          <a:p>
            <a:r>
              <a:rPr lang="zh-CN" altLang="en-US" dirty="0">
                <a:latin typeface="Arial" pitchFamily="34" charset="0"/>
              </a:rPr>
              <a:t>重定位</a:t>
            </a:r>
            <a:r>
              <a:rPr lang="en-US" altLang="zh-CN" dirty="0">
                <a:latin typeface="Arial" pitchFamily="34" charset="0"/>
              </a:rPr>
              <a:t>——</a:t>
            </a:r>
            <a:r>
              <a:rPr lang="zh-CN" altLang="en-US" dirty="0">
                <a:latin typeface="Arial" pitchFamily="34" charset="0"/>
              </a:rPr>
              <a:t>原来的外部符号引用暂时用</a:t>
            </a:r>
            <a:r>
              <a:rPr lang="en-US" altLang="zh-CN" dirty="0">
                <a:latin typeface="Arial" pitchFamily="34" charset="0"/>
              </a:rPr>
              <a:t>00000</a:t>
            </a:r>
            <a:r>
              <a:rPr lang="zh-CN" altLang="en-US" dirty="0">
                <a:latin typeface="Arial" pitchFamily="34" charset="0"/>
              </a:rPr>
              <a:t>代替，现在外部符号位置确定了，需要用确定的地址替代原来的引用时临时填入的</a:t>
            </a:r>
            <a:r>
              <a:rPr lang="en-US" altLang="zh-CN" dirty="0">
                <a:latin typeface="Arial" pitchFamily="34" charset="0"/>
              </a:rPr>
              <a:t>0000.</a:t>
            </a:r>
          </a:p>
          <a:p>
            <a:r>
              <a:rPr lang="zh-CN" altLang="en-US" dirty="0">
                <a:latin typeface="Arial" pitchFamily="34" charset="0"/>
              </a:rPr>
              <a:t>这里说的“合并”，首先是各个段在进程空间上的布局合并，完成布局后才能将这些段合并写入到磁盘可执行文件中。</a:t>
            </a:r>
            <a:endParaRPr lang="en-US" altLang="zh-CN" dirty="0">
              <a:latin typeface="Arial" pitchFamily="34" charset="0"/>
            </a:endParaRPr>
          </a:p>
        </p:txBody>
      </p:sp>
    </p:spTree>
    <p:extLst>
      <p:ext uri="{BB962C8B-B14F-4D97-AF65-F5344CB8AC3E}">
        <p14:creationId xmlns:p14="http://schemas.microsoft.com/office/powerpoint/2010/main" val="940434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spect="1" noChangeArrowheads="1" noTextEdit="1"/>
          </p:cNvSpPr>
          <p:nvPr>
            <p:ph type="sldImg"/>
          </p:nvPr>
        </p:nvSpPr>
        <p:spPr>
          <a:xfrm>
            <a:off x="1152525" y="692150"/>
            <a:ext cx="4554538" cy="3416300"/>
          </a:xfrm>
          <a:ln/>
        </p:spPr>
      </p:sp>
      <p:sp>
        <p:nvSpPr>
          <p:cNvPr id="608259" name="Rectangle 3"/>
          <p:cNvSpPr>
            <a:spLocks noGrp="1" noChangeArrowheads="1"/>
          </p:cNvSpPr>
          <p:nvPr>
            <p:ph type="body" idx="1"/>
          </p:nvPr>
        </p:nvSpPr>
        <p:spPr>
          <a:xfrm>
            <a:off x="930275" y="4360863"/>
            <a:ext cx="5008563" cy="4070350"/>
          </a:xfrm>
          <a:noFill/>
          <a:ln/>
        </p:spPr>
        <p:txBody>
          <a:bodyPr lIns="86630" tIns="43315" rIns="86630" bIns="43315"/>
          <a:lstStyle/>
          <a:p>
            <a:r>
              <a:rPr lang="zh-CN" altLang="en-US" dirty="0">
                <a:latin typeface="Arial" pitchFamily="34" charset="0"/>
              </a:rPr>
              <a:t>三类目标文件在</a:t>
            </a:r>
            <a:r>
              <a:rPr lang="en-US" altLang="zh-CN" dirty="0" err="1">
                <a:latin typeface="Arial" pitchFamily="34" charset="0"/>
              </a:rPr>
              <a:t>linux</a:t>
            </a:r>
            <a:r>
              <a:rPr lang="zh-CN" altLang="en-US" dirty="0">
                <a:latin typeface="Arial" pitchFamily="34" charset="0"/>
              </a:rPr>
              <a:t>中都以</a:t>
            </a:r>
            <a:r>
              <a:rPr lang="en-US" altLang="zh-CN" dirty="0">
                <a:latin typeface="Arial" pitchFamily="34" charset="0"/>
              </a:rPr>
              <a:t>ELF</a:t>
            </a:r>
            <a:r>
              <a:rPr lang="zh-CN" altLang="en-US" dirty="0">
                <a:latin typeface="Arial" pitchFamily="34" charset="0"/>
              </a:rPr>
              <a:t>格式存放，就是</a:t>
            </a:r>
            <a:r>
              <a:rPr lang="en-US" altLang="zh-CN" dirty="0">
                <a:latin typeface="Arial" pitchFamily="34" charset="0"/>
              </a:rPr>
              <a:t>P12</a:t>
            </a:r>
            <a:r>
              <a:rPr lang="zh-CN" altLang="en-US" dirty="0">
                <a:latin typeface="Arial" pitchFamily="34" charset="0"/>
              </a:rPr>
              <a:t>左边那个图所示的结构</a:t>
            </a:r>
            <a:endParaRPr lang="en-US" altLang="zh-CN" dirty="0">
              <a:latin typeface="Arial" pitchFamily="34" charset="0"/>
            </a:endParaRPr>
          </a:p>
        </p:txBody>
      </p:sp>
    </p:spTree>
    <p:extLst>
      <p:ext uri="{BB962C8B-B14F-4D97-AF65-F5344CB8AC3E}">
        <p14:creationId xmlns:p14="http://schemas.microsoft.com/office/powerpoint/2010/main" val="2493148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spect="1" noChangeArrowheads="1" noTextEdit="1"/>
          </p:cNvSpPr>
          <p:nvPr>
            <p:ph type="sldImg"/>
          </p:nvPr>
        </p:nvSpPr>
        <p:spPr>
          <a:xfrm>
            <a:off x="1152525" y="692150"/>
            <a:ext cx="4554538" cy="3416300"/>
          </a:xfrm>
          <a:ln/>
        </p:spPr>
      </p:sp>
      <p:sp>
        <p:nvSpPr>
          <p:cNvPr id="610307" name="Rectangle 3"/>
          <p:cNvSpPr>
            <a:spLocks noGrp="1" noChangeArrowheads="1"/>
          </p:cNvSpPr>
          <p:nvPr>
            <p:ph type="body" idx="1"/>
          </p:nvPr>
        </p:nvSpPr>
        <p:spPr>
          <a:xfrm>
            <a:off x="930275" y="4360863"/>
            <a:ext cx="5008563" cy="4070350"/>
          </a:xfrm>
          <a:noFill/>
          <a:ln/>
        </p:spPr>
        <p:txBody>
          <a:bodyPr lIns="86630" tIns="43315" rIns="86630" bIns="43315"/>
          <a:lstStyle/>
          <a:p>
            <a:r>
              <a:rPr lang="en-US" altLang="zh-CN" dirty="0">
                <a:latin typeface="Arial" pitchFamily="34" charset="0"/>
              </a:rPr>
              <a:t>ELF</a:t>
            </a:r>
            <a:r>
              <a:rPr lang="zh-CN" altLang="en-US" dirty="0">
                <a:latin typeface="Arial" pitchFamily="34" charset="0"/>
              </a:rPr>
              <a:t>格式可以同时表示前面提到的三类文件</a:t>
            </a:r>
            <a:endParaRPr lang="en-US" altLang="zh-CN" dirty="0">
              <a:latin typeface="Arial" pitchFamily="34" charset="0"/>
            </a:endParaRPr>
          </a:p>
          <a:p>
            <a:r>
              <a:rPr lang="zh-CN" altLang="en-US" dirty="0">
                <a:latin typeface="Arial" pitchFamily="34" charset="0"/>
              </a:rPr>
              <a:t>结构上主要有</a:t>
            </a:r>
            <a:r>
              <a:rPr lang="en-US" altLang="zh-CN" dirty="0">
                <a:latin typeface="Arial" pitchFamily="34" charset="0"/>
              </a:rPr>
              <a:t>ELF</a:t>
            </a:r>
            <a:r>
              <a:rPr lang="zh-CN" altLang="en-US" dirty="0">
                <a:latin typeface="Arial" pitchFamily="34" charset="0"/>
              </a:rPr>
              <a:t>文件头、节头表、程序（段）头表</a:t>
            </a:r>
            <a:endParaRPr lang="en-US" altLang="zh-CN" dirty="0">
              <a:latin typeface="Arial" pitchFamily="34" charset="0"/>
            </a:endParaRPr>
          </a:p>
          <a:p>
            <a:endParaRPr lang="en-US" altLang="zh-CN" dirty="0">
              <a:latin typeface="Arial" pitchFamily="34" charset="0"/>
            </a:endParaRPr>
          </a:p>
          <a:p>
            <a:r>
              <a:rPr lang="zh-CN" altLang="en-US" dirty="0">
                <a:latin typeface="Arial" pitchFamily="34" charset="0"/>
              </a:rPr>
              <a:t>其中的节用于表示目标代码中不同属性的内容（代码、数据），所以</a:t>
            </a:r>
            <a:r>
              <a:rPr lang="en-US" altLang="zh-CN" dirty="0" err="1">
                <a:latin typeface="Arial" pitchFamily="34" charset="0"/>
              </a:rPr>
              <a:t>main.o</a:t>
            </a:r>
            <a:r>
              <a:rPr lang="zh-CN" altLang="en-US" dirty="0">
                <a:latin typeface="Arial" pitchFamily="34" charset="0"/>
              </a:rPr>
              <a:t>目标文件有代码、数据等节；</a:t>
            </a:r>
            <a:endParaRPr lang="en-US" altLang="zh-CN" dirty="0">
              <a:latin typeface="Arial" pitchFamily="34" charset="0"/>
            </a:endParaRPr>
          </a:p>
          <a:p>
            <a:r>
              <a:rPr lang="zh-CN" altLang="en-US" dirty="0">
                <a:latin typeface="Arial" pitchFamily="34" charset="0"/>
              </a:rPr>
              <a:t>而段则用于可执行文件的装入到进程空间中，例如“</a:t>
            </a:r>
            <a:r>
              <a:rPr lang="en-US" altLang="zh-CN" dirty="0">
                <a:latin typeface="Arial" pitchFamily="34" charset="0"/>
              </a:rPr>
              <a:t>main</a:t>
            </a:r>
            <a:r>
              <a:rPr lang="zh-CN" altLang="en-US" dirty="0">
                <a:latin typeface="Arial" pitchFamily="34" charset="0"/>
              </a:rPr>
              <a:t>的代码节”和“</a:t>
            </a:r>
            <a:r>
              <a:rPr lang="en-US" altLang="zh-CN" dirty="0">
                <a:latin typeface="Arial" pitchFamily="34" charset="0"/>
              </a:rPr>
              <a:t>add</a:t>
            </a:r>
            <a:r>
              <a:rPr lang="zh-CN" altLang="en-US" dirty="0">
                <a:latin typeface="Arial" pitchFamily="34" charset="0"/>
              </a:rPr>
              <a:t>的代码节”和合并为一个“</a:t>
            </a:r>
            <a:r>
              <a:rPr lang="en-US" altLang="zh-CN" dirty="0">
                <a:latin typeface="Arial" pitchFamily="34" charset="0"/>
              </a:rPr>
              <a:t>.text</a:t>
            </a:r>
            <a:r>
              <a:rPr lang="zh-CN" altLang="en-US" dirty="0">
                <a:latin typeface="Arial" pitchFamily="34" charset="0"/>
              </a:rPr>
              <a:t>段”形成可执行文件的代码段</a:t>
            </a:r>
            <a:endParaRPr lang="en-US" altLang="zh-CN" dirty="0">
              <a:latin typeface="Arial" pitchFamily="34" charset="0"/>
            </a:endParaRPr>
          </a:p>
          <a:p>
            <a:r>
              <a:rPr lang="en-US" altLang="zh-CN" dirty="0">
                <a:latin typeface="Arial" pitchFamily="34" charset="0"/>
              </a:rPr>
              <a:t>ELF</a:t>
            </a:r>
            <a:r>
              <a:rPr lang="zh-CN" altLang="en-US" dirty="0">
                <a:latin typeface="Arial" pitchFamily="34" charset="0"/>
              </a:rPr>
              <a:t>的程序（段）头表记录了这些节到段的映射关系</a:t>
            </a:r>
            <a:endParaRPr lang="en-US" altLang="zh-CN" dirty="0">
              <a:latin typeface="Arial" pitchFamily="34" charset="0"/>
            </a:endParaRPr>
          </a:p>
          <a:p>
            <a:endParaRPr lang="en-US" altLang="zh-CN" dirty="0">
              <a:latin typeface="Arial" pitchFamily="34" charset="0"/>
            </a:endParaRPr>
          </a:p>
          <a:p>
            <a:r>
              <a:rPr lang="zh-CN" altLang="en-US" dirty="0">
                <a:latin typeface="Arial" pitchFamily="34" charset="0"/>
              </a:rPr>
              <a:t>也就是说，对目标文件查看节的情况实际上就是看的节头表提供的信息，对可执行文件则可以看节和段两种角度的信息</a:t>
            </a:r>
            <a:endParaRPr lang="en-US" altLang="zh-CN" dirty="0">
              <a:latin typeface="Arial" pitchFamily="34" charset="0"/>
            </a:endParaRPr>
          </a:p>
        </p:txBody>
      </p:sp>
    </p:spTree>
    <p:extLst>
      <p:ext uri="{BB962C8B-B14F-4D97-AF65-F5344CB8AC3E}">
        <p14:creationId xmlns:p14="http://schemas.microsoft.com/office/powerpoint/2010/main" val="1729364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693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fontAlgn="base" hangingPunct="0">
              <a:spcBef>
                <a:spcPct val="0"/>
              </a:spcBef>
              <a:spcAft>
                <a:spcPct val="0"/>
              </a:spcAft>
            </a:pPr>
            <a:endParaRPr lang="en-US" altLang="zh-CN" sz="2300" b="1">
              <a:solidFill>
                <a:prstClr val="black"/>
              </a:solidFill>
              <a:latin typeface="Arial Narrow" pitchFamily="34" charset="0"/>
            </a:endParaRPr>
          </a:p>
        </p:txBody>
      </p:sp>
      <p:sp>
        <p:nvSpPr>
          <p:cNvPr id="63693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a:latin typeface="Arial" pitchFamily="34" charset="0"/>
            </a:endParaRPr>
          </a:p>
        </p:txBody>
      </p:sp>
    </p:spTree>
    <p:extLst>
      <p:ext uri="{BB962C8B-B14F-4D97-AF65-F5344CB8AC3E}">
        <p14:creationId xmlns:p14="http://schemas.microsoft.com/office/powerpoint/2010/main" val="1755254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0242"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50243"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a:latin typeface="Arial" pitchFamily="34" charset="0"/>
            </a:endParaRPr>
          </a:p>
        </p:txBody>
      </p:sp>
    </p:spTree>
    <p:extLst>
      <p:ext uri="{BB962C8B-B14F-4D97-AF65-F5344CB8AC3E}">
        <p14:creationId xmlns:p14="http://schemas.microsoft.com/office/powerpoint/2010/main" val="646841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229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fontAlgn="base" hangingPunct="0">
              <a:spcBef>
                <a:spcPct val="0"/>
              </a:spcBef>
              <a:spcAft>
                <a:spcPct val="0"/>
              </a:spcAft>
            </a:pPr>
            <a:endParaRPr lang="en-US" altLang="zh-CN" sz="2300" b="1">
              <a:solidFill>
                <a:prstClr val="black"/>
              </a:solidFill>
              <a:latin typeface="Arial Narrow" pitchFamily="34" charset="0"/>
            </a:endParaRPr>
          </a:p>
        </p:txBody>
      </p:sp>
      <p:sp>
        <p:nvSpPr>
          <p:cNvPr id="65229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en-US" altLang="zh-CN" dirty="0" err="1">
                <a:latin typeface="Arial" pitchFamily="34" charset="0"/>
              </a:rPr>
              <a:t>ar</a:t>
            </a:r>
            <a:r>
              <a:rPr lang="zh-CN" altLang="en-US" dirty="0">
                <a:latin typeface="Arial" pitchFamily="34" charset="0"/>
              </a:rPr>
              <a:t>是创建静态库的工具，</a:t>
            </a:r>
            <a:r>
              <a:rPr lang="zh-CN" altLang="en-US" baseline="0" dirty="0">
                <a:latin typeface="Arial" pitchFamily="34" charset="0"/>
              </a:rPr>
              <a:t> 例子中是将</a:t>
            </a:r>
            <a:r>
              <a:rPr lang="en-US" altLang="zh-CN" baseline="0" dirty="0" err="1">
                <a:latin typeface="Arial" pitchFamily="34" charset="0"/>
              </a:rPr>
              <a:t>atoi.o</a:t>
            </a:r>
            <a:r>
              <a:rPr lang="en-US" altLang="zh-CN" baseline="0" dirty="0">
                <a:latin typeface="Arial" pitchFamily="34" charset="0"/>
              </a:rPr>
              <a:t> </a:t>
            </a:r>
            <a:r>
              <a:rPr lang="en-US" altLang="zh-CN" baseline="0" dirty="0" err="1">
                <a:latin typeface="Arial" pitchFamily="34" charset="0"/>
              </a:rPr>
              <a:t>printf.o</a:t>
            </a:r>
            <a:r>
              <a:rPr lang="en-US" altLang="zh-CN" baseline="0" dirty="0">
                <a:latin typeface="Arial" pitchFamily="34" charset="0"/>
              </a:rPr>
              <a:t>… </a:t>
            </a:r>
            <a:r>
              <a:rPr lang="en-US" altLang="zh-CN" baseline="0" dirty="0" err="1">
                <a:latin typeface="Arial" pitchFamily="34" charset="0"/>
              </a:rPr>
              <a:t>random.o</a:t>
            </a:r>
            <a:r>
              <a:rPr lang="zh-CN" altLang="en-US" baseline="0" dirty="0">
                <a:latin typeface="Arial" pitchFamily="34" charset="0"/>
              </a:rPr>
              <a:t>合并成</a:t>
            </a:r>
            <a:r>
              <a:rPr lang="en-US" altLang="zh-CN" baseline="0" dirty="0" err="1">
                <a:latin typeface="Arial" pitchFamily="34" charset="0"/>
              </a:rPr>
              <a:t>libc.a</a:t>
            </a:r>
            <a:endParaRPr lang="en-US" altLang="zh-CN" dirty="0">
              <a:latin typeface="Arial" pitchFamily="34" charset="0"/>
            </a:endParaRPr>
          </a:p>
          <a:p>
            <a:endParaRPr lang="en-US" altLang="zh-CN" dirty="0">
              <a:latin typeface="Arial" pitchFamily="34" charset="0"/>
            </a:endParaRPr>
          </a:p>
        </p:txBody>
      </p:sp>
    </p:spTree>
    <p:extLst>
      <p:ext uri="{BB962C8B-B14F-4D97-AF65-F5344CB8AC3E}">
        <p14:creationId xmlns:p14="http://schemas.microsoft.com/office/powerpoint/2010/main" val="2781745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经常会出现“明明把库加进去了，编译器还是说找不到这个符号”的现象，</a:t>
            </a:r>
            <a:endParaRPr lang="en-US" altLang="zh-CN" dirty="0"/>
          </a:p>
          <a:p>
            <a:r>
              <a:rPr lang="zh-CN" altLang="en-US" dirty="0"/>
              <a:t>这是就应该考虑库在编译命令中出现的的顺序问题</a:t>
            </a:r>
            <a:endParaRPr lang="en-US" altLang="zh-CN" dirty="0"/>
          </a:p>
          <a:p>
            <a:endParaRPr lang="en-US" altLang="zh-CN" dirty="0"/>
          </a:p>
          <a:p>
            <a:r>
              <a:rPr lang="zh-CN" altLang="en-US" dirty="0"/>
              <a:t>书中</a:t>
            </a:r>
            <a:r>
              <a:rPr lang="en-US" altLang="zh-CN" dirty="0"/>
              <a:t>7.6.3</a:t>
            </a:r>
            <a:r>
              <a:rPr lang="zh-CN" altLang="en-US" dirty="0"/>
              <a:t>亦指出“如果定义一个符号的库出现在引用这个符号的目标文件之前，那么引用就可能不能被正确解释” 出现链接失败</a:t>
            </a:r>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65</a:t>
            </a:fld>
            <a:endParaRPr lang="en-US" altLang="zh-CN"/>
          </a:p>
        </p:txBody>
      </p:sp>
    </p:spTree>
    <p:extLst>
      <p:ext uri="{BB962C8B-B14F-4D97-AF65-F5344CB8AC3E}">
        <p14:creationId xmlns:p14="http://schemas.microsoft.com/office/powerpoint/2010/main" val="557114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extLst>
      <p:ext uri="{BB962C8B-B14F-4D97-AF65-F5344CB8AC3E}">
        <p14:creationId xmlns:p14="http://schemas.microsoft.com/office/powerpoint/2010/main" val="314643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根据调用关系， </a:t>
            </a:r>
            <a:r>
              <a:rPr lang="en-US" altLang="zh-CN" dirty="0" err="1"/>
              <a:t>func.o</a:t>
            </a:r>
            <a:r>
              <a:rPr lang="zh-CN" altLang="en-US" dirty="0"/>
              <a:t>要在</a:t>
            </a:r>
            <a:r>
              <a:rPr lang="en-US" altLang="zh-CN" dirty="0" err="1"/>
              <a:t>libx.a</a:t>
            </a:r>
            <a:r>
              <a:rPr lang="zh-CN" altLang="en-US" dirty="0"/>
              <a:t>和</a:t>
            </a:r>
            <a:r>
              <a:rPr lang="en-US" altLang="zh-CN" dirty="0" err="1"/>
              <a:t>liby.a</a:t>
            </a:r>
            <a:r>
              <a:rPr lang="zh-CN" altLang="en-US" dirty="0"/>
              <a:t>之前</a:t>
            </a:r>
            <a:endParaRPr lang="en-US" altLang="zh-CN" dirty="0"/>
          </a:p>
          <a:p>
            <a:r>
              <a:rPr lang="en-US" altLang="zh-CN" dirty="0" err="1"/>
              <a:t>Libx.a</a:t>
            </a:r>
            <a:r>
              <a:rPr lang="zh-CN" altLang="en-US" dirty="0"/>
              <a:t>要在</a:t>
            </a:r>
            <a:r>
              <a:rPr lang="en-US" altLang="zh-CN" dirty="0" err="1"/>
              <a:t>libz.a</a:t>
            </a:r>
            <a:r>
              <a:rPr lang="zh-CN" altLang="en-US" dirty="0"/>
              <a:t>之前</a:t>
            </a:r>
            <a:endParaRPr lang="en-US" altLang="zh-CN" dirty="0"/>
          </a:p>
          <a:p>
            <a:r>
              <a:rPr lang="zh-CN" altLang="en-US" dirty="0"/>
              <a:t>其他次序没有要求</a:t>
            </a:r>
            <a:endParaRPr lang="en-US" altLang="zh-CN" dirty="0"/>
          </a:p>
          <a:p>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第二个例子中，</a:t>
            </a:r>
            <a:r>
              <a:rPr lang="en-US" altLang="zh-CN" dirty="0" err="1"/>
              <a:t>func.o</a:t>
            </a:r>
            <a:r>
              <a:rPr lang="zh-CN" altLang="en-US" dirty="0"/>
              <a:t>要在</a:t>
            </a:r>
            <a:r>
              <a:rPr lang="en-US" altLang="zh-CN" dirty="0" err="1"/>
              <a:t>libx.a</a:t>
            </a:r>
            <a:r>
              <a:rPr lang="zh-CN" altLang="en-US" dirty="0"/>
              <a:t>和</a:t>
            </a:r>
            <a:r>
              <a:rPr lang="en-US" altLang="zh-CN" dirty="0" err="1"/>
              <a:t>liby.a</a:t>
            </a:r>
            <a:r>
              <a:rPr lang="zh-CN" altLang="en-US" dirty="0"/>
              <a:t>之前</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由于</a:t>
            </a:r>
            <a:r>
              <a:rPr lang="en-US" altLang="zh-CN" dirty="0" err="1"/>
              <a:t>libx.a</a:t>
            </a:r>
            <a:r>
              <a:rPr lang="zh-CN" altLang="en-US" dirty="0"/>
              <a:t>和</a:t>
            </a:r>
            <a:r>
              <a:rPr lang="en-US" altLang="zh-CN" dirty="0" err="1"/>
              <a:t>liby.a</a:t>
            </a:r>
            <a:r>
              <a:rPr lang="zh-CN" altLang="en-US" dirty="0"/>
              <a:t>相互引用，因此命令行中将</a:t>
            </a:r>
            <a:r>
              <a:rPr lang="en-US" altLang="zh-CN" dirty="0" err="1"/>
              <a:t>libx</a:t>
            </a:r>
            <a:r>
              <a:rPr lang="zh-CN" altLang="en-US" dirty="0"/>
              <a:t>写了两边，以便满足</a:t>
            </a:r>
            <a:r>
              <a:rPr lang="en-US" altLang="zh-CN" dirty="0" err="1"/>
              <a:t>libx.a</a:t>
            </a:r>
            <a:r>
              <a:rPr lang="zh-CN" altLang="en-US" dirty="0"/>
              <a:t>在</a:t>
            </a:r>
            <a:r>
              <a:rPr lang="en-US" altLang="zh-CN" dirty="0" err="1"/>
              <a:t>liby.a</a:t>
            </a:r>
            <a:r>
              <a:rPr lang="zh-CN" altLang="en-US" dirty="0"/>
              <a:t>之前而且</a:t>
            </a:r>
            <a:r>
              <a:rPr lang="en-US" altLang="zh-CN" dirty="0" err="1"/>
              <a:t>liby.a</a:t>
            </a:r>
            <a:r>
              <a:rPr lang="zh-CN" altLang="en-US" dirty="0"/>
              <a:t>又在</a:t>
            </a:r>
            <a:r>
              <a:rPr lang="en-US" altLang="zh-CN" dirty="0" err="1"/>
              <a:t>libx</a:t>
            </a:r>
            <a:r>
              <a:rPr lang="en-US" altLang="zh-CN" dirty="0"/>
              <a:t>.</a:t>
            </a:r>
            <a:r>
              <a:rPr lang="zh-CN" altLang="en-US" dirty="0"/>
              <a:t>之前</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solidFill>
                  <a:prstClr val="black"/>
                </a:solidFill>
              </a:rPr>
              <a:pPr>
                <a:defRPr/>
              </a:pPr>
              <a:t>66</a:t>
            </a:fld>
            <a:endParaRPr lang="en-US" altLang="zh-CN">
              <a:solidFill>
                <a:prstClr val="black"/>
              </a:solidFill>
            </a:endParaRPr>
          </a:p>
        </p:txBody>
      </p:sp>
    </p:spTree>
    <p:extLst>
      <p:ext uri="{BB962C8B-B14F-4D97-AF65-F5344CB8AC3E}">
        <p14:creationId xmlns:p14="http://schemas.microsoft.com/office/powerpoint/2010/main" val="1960271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235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fontAlgn="base" hangingPunct="0">
              <a:spcBef>
                <a:spcPct val="0"/>
              </a:spcBef>
              <a:spcAft>
                <a:spcPct val="0"/>
              </a:spcAft>
            </a:pPr>
            <a:endParaRPr lang="en-US" altLang="zh-CN" sz="2300" b="1">
              <a:solidFill>
                <a:prstClr val="black"/>
              </a:solidFill>
              <a:latin typeface="Arial Narrow" pitchFamily="34" charset="0"/>
            </a:endParaRPr>
          </a:p>
        </p:txBody>
      </p:sp>
      <p:sp>
        <p:nvSpPr>
          <p:cNvPr id="61235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a:latin typeface="Arial" pitchFamily="34" charset="0"/>
              </a:rPr>
              <a:t>由于目标文件从</a:t>
            </a:r>
            <a:r>
              <a:rPr lang="en-US" altLang="zh-CN" dirty="0">
                <a:latin typeface="Arial" pitchFamily="34" charset="0"/>
              </a:rPr>
              <a:t>0</a:t>
            </a:r>
            <a:r>
              <a:rPr lang="zh-CN" altLang="en-US" dirty="0">
                <a:latin typeface="Arial" pitchFamily="34" charset="0"/>
              </a:rPr>
              <a:t>地址看是，没有在进程空间布局，因此内部符号引用都暂时用</a:t>
            </a:r>
            <a:r>
              <a:rPr lang="en-US" altLang="zh-CN" dirty="0">
                <a:latin typeface="Arial" pitchFamily="34" charset="0"/>
              </a:rPr>
              <a:t>0</a:t>
            </a:r>
            <a:r>
              <a:rPr lang="zh-CN" altLang="en-US" dirty="0">
                <a:latin typeface="Arial" pitchFamily="34" charset="0"/>
              </a:rPr>
              <a:t>表示。</a:t>
            </a:r>
            <a:endParaRPr lang="en-US" altLang="zh-CN" dirty="0">
              <a:latin typeface="Arial" pitchFamily="34" charset="0"/>
            </a:endParaRPr>
          </a:p>
          <a:p>
            <a:r>
              <a:rPr lang="zh-CN" altLang="en-US" dirty="0">
                <a:latin typeface="Arial" pitchFamily="34" charset="0"/>
              </a:rPr>
              <a:t>但是为了便于后面链接时找到它们的位置，因此在</a:t>
            </a:r>
            <a:r>
              <a:rPr lang="en-US" altLang="zh-CN" dirty="0">
                <a:latin typeface="Arial" pitchFamily="34" charset="0"/>
              </a:rPr>
              <a:t>.rel.txt</a:t>
            </a:r>
            <a:r>
              <a:rPr lang="zh-CN" altLang="en-US" dirty="0">
                <a:latin typeface="Arial" pitchFamily="34" charset="0"/>
              </a:rPr>
              <a:t>和</a:t>
            </a:r>
            <a:r>
              <a:rPr lang="en-US" altLang="zh-CN" dirty="0" err="1">
                <a:latin typeface="Arial" pitchFamily="34" charset="0"/>
              </a:rPr>
              <a:t>rel.data</a:t>
            </a:r>
            <a:r>
              <a:rPr lang="zh-CN" altLang="en-US" dirty="0">
                <a:latin typeface="Arial" pitchFamily="34" charset="0"/>
              </a:rPr>
              <a:t>节中记录了这些被临时填充为</a:t>
            </a:r>
            <a:r>
              <a:rPr lang="en-US" altLang="zh-CN" dirty="0">
                <a:latin typeface="Arial" pitchFamily="34" charset="0"/>
              </a:rPr>
              <a:t>0</a:t>
            </a:r>
            <a:r>
              <a:rPr lang="zh-CN" altLang="en-US" dirty="0">
                <a:latin typeface="Arial" pitchFamily="34" charset="0"/>
              </a:rPr>
              <a:t>的外部引用位置</a:t>
            </a:r>
            <a:r>
              <a:rPr lang="en-US" altLang="zh-CN" dirty="0">
                <a:latin typeface="Arial" pitchFamily="34" charset="0"/>
              </a:rPr>
              <a:t>——</a:t>
            </a:r>
            <a:r>
              <a:rPr lang="zh-CN" altLang="en-US" dirty="0">
                <a:latin typeface="Arial" pitchFamily="34" charset="0"/>
              </a:rPr>
              <a:t>将来重定位时再修改</a:t>
            </a:r>
            <a:endParaRPr lang="en-US" altLang="zh-CN" dirty="0">
              <a:latin typeface="Arial" pitchFamily="34" charset="0"/>
            </a:endParaRPr>
          </a:p>
        </p:txBody>
      </p:sp>
    </p:spTree>
    <p:extLst>
      <p:ext uri="{BB962C8B-B14F-4D97-AF65-F5344CB8AC3E}">
        <p14:creationId xmlns:p14="http://schemas.microsoft.com/office/powerpoint/2010/main" val="268601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这两个数值</a:t>
            </a:r>
            <a:r>
              <a:rPr lang="en-US" altLang="zh-CN" dirty="0"/>
              <a:t>00000000/FCFFFFFF</a:t>
            </a:r>
            <a:r>
              <a:rPr lang="zh-CN" altLang="en-US" dirty="0"/>
              <a:t>，对应的地址见</a:t>
            </a:r>
            <a:r>
              <a:rPr lang="en-US" altLang="zh-CN" dirty="0"/>
              <a:t>P36(</a:t>
            </a:r>
            <a:r>
              <a:rPr lang="zh-CN" altLang="en-US" dirty="0"/>
              <a:t>未连接前临时填充的值</a:t>
            </a:r>
            <a:r>
              <a:rPr lang="en-US" altLang="zh-CN" dirty="0"/>
              <a:t>)</a:t>
            </a:r>
          </a:p>
          <a:p>
            <a:r>
              <a:rPr lang="zh-CN" altLang="en-US" dirty="0"/>
              <a:t>前面没有区分是哪种重定位，只提到临时地址（当时直接用</a:t>
            </a:r>
            <a:r>
              <a:rPr lang="en-US" altLang="zh-CN" dirty="0"/>
              <a:t>0</a:t>
            </a:r>
            <a:r>
              <a:rPr lang="zh-CN" altLang="en-US" dirty="0"/>
              <a:t>），这里要区分两种临时地址的不同（</a:t>
            </a:r>
            <a:r>
              <a:rPr lang="en-US" altLang="zh-CN" dirty="0"/>
              <a:t>0</a:t>
            </a:r>
            <a:r>
              <a:rPr lang="zh-CN" altLang="en-US" dirty="0"/>
              <a:t>和相对偏移值）</a:t>
            </a:r>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68</a:t>
            </a:fld>
            <a:endParaRPr lang="en-US" altLang="zh-CN"/>
          </a:p>
        </p:txBody>
      </p:sp>
    </p:spTree>
    <p:extLst>
      <p:ext uri="{BB962C8B-B14F-4D97-AF65-F5344CB8AC3E}">
        <p14:creationId xmlns:p14="http://schemas.microsoft.com/office/powerpoint/2010/main" val="1017324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3060644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600044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19968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1858770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4109756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4578"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fontAlgn="base" hangingPunct="0">
              <a:spcBef>
                <a:spcPct val="0"/>
              </a:spcBef>
              <a:spcAft>
                <a:spcPct val="0"/>
              </a:spcAft>
            </a:pPr>
            <a:endParaRPr lang="en-US" altLang="zh-CN" sz="2300" b="1">
              <a:solidFill>
                <a:prstClr val="black"/>
              </a:solidFill>
              <a:latin typeface="Arial Narrow" pitchFamily="34" charset="0"/>
            </a:endParaRPr>
          </a:p>
        </p:txBody>
      </p:sp>
      <p:sp>
        <p:nvSpPr>
          <p:cNvPr id="664579"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188030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extLst>
      <p:ext uri="{BB962C8B-B14F-4D97-AF65-F5344CB8AC3E}">
        <p14:creationId xmlns:p14="http://schemas.microsoft.com/office/powerpoint/2010/main" val="1442870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extLst>
      <p:ext uri="{BB962C8B-B14F-4D97-AF65-F5344CB8AC3E}">
        <p14:creationId xmlns:p14="http://schemas.microsoft.com/office/powerpoint/2010/main" val="2972433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extLst>
      <p:ext uri="{BB962C8B-B14F-4D97-AF65-F5344CB8AC3E}">
        <p14:creationId xmlns:p14="http://schemas.microsoft.com/office/powerpoint/2010/main" val="230192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100">
                <a:solidFill>
                  <a:schemeClr val="tx1"/>
                </a:solidFill>
                <a:latin typeface="Times New Roman" pitchFamily="18" charset="0"/>
              </a:defRPr>
            </a:lvl1pPr>
            <a:lvl2pPr marL="703871" indent="-270720" eaLnBrk="0" hangingPunct="0">
              <a:spcBef>
                <a:spcPct val="30000"/>
              </a:spcBef>
              <a:defRPr sz="1100">
                <a:solidFill>
                  <a:schemeClr val="tx1"/>
                </a:solidFill>
                <a:latin typeface="Times New Roman" pitchFamily="18" charset="0"/>
              </a:defRPr>
            </a:lvl2pPr>
            <a:lvl3pPr marL="1082878" indent="-216576" eaLnBrk="0" hangingPunct="0">
              <a:spcBef>
                <a:spcPct val="30000"/>
              </a:spcBef>
              <a:defRPr sz="1100">
                <a:solidFill>
                  <a:schemeClr val="tx1"/>
                </a:solidFill>
                <a:latin typeface="Times New Roman" pitchFamily="18" charset="0"/>
              </a:defRPr>
            </a:lvl3pPr>
            <a:lvl4pPr marL="1516029" indent="-216576" eaLnBrk="0" hangingPunct="0">
              <a:spcBef>
                <a:spcPct val="30000"/>
              </a:spcBef>
              <a:defRPr sz="1100">
                <a:solidFill>
                  <a:schemeClr val="tx1"/>
                </a:solidFill>
                <a:latin typeface="Times New Roman" pitchFamily="18" charset="0"/>
              </a:defRPr>
            </a:lvl4pPr>
            <a:lvl5pPr marL="1949181" indent="-216576" eaLnBrk="0" hangingPunct="0">
              <a:spcBef>
                <a:spcPct val="30000"/>
              </a:spcBef>
              <a:defRPr sz="1100">
                <a:solidFill>
                  <a:schemeClr val="tx1"/>
                </a:solidFill>
                <a:latin typeface="Times New Roman" pitchFamily="18" charset="0"/>
              </a:defRPr>
            </a:lvl5pPr>
            <a:lvl6pPr marL="2382332" indent="-216576" eaLnBrk="0" fontAlgn="base" hangingPunct="0">
              <a:spcBef>
                <a:spcPct val="30000"/>
              </a:spcBef>
              <a:spcAft>
                <a:spcPct val="0"/>
              </a:spcAft>
              <a:defRPr sz="1100">
                <a:solidFill>
                  <a:schemeClr val="tx1"/>
                </a:solidFill>
                <a:latin typeface="Times New Roman" pitchFamily="18" charset="0"/>
              </a:defRPr>
            </a:lvl6pPr>
            <a:lvl7pPr marL="2815483" indent="-216576" eaLnBrk="0" fontAlgn="base" hangingPunct="0">
              <a:spcBef>
                <a:spcPct val="30000"/>
              </a:spcBef>
              <a:spcAft>
                <a:spcPct val="0"/>
              </a:spcAft>
              <a:defRPr sz="1100">
                <a:solidFill>
                  <a:schemeClr val="tx1"/>
                </a:solidFill>
                <a:latin typeface="Times New Roman" pitchFamily="18" charset="0"/>
              </a:defRPr>
            </a:lvl7pPr>
            <a:lvl8pPr marL="3248635" indent="-216576" eaLnBrk="0" fontAlgn="base" hangingPunct="0">
              <a:spcBef>
                <a:spcPct val="30000"/>
              </a:spcBef>
              <a:spcAft>
                <a:spcPct val="0"/>
              </a:spcAft>
              <a:defRPr sz="1100">
                <a:solidFill>
                  <a:schemeClr val="tx1"/>
                </a:solidFill>
                <a:latin typeface="Times New Roman" pitchFamily="18" charset="0"/>
              </a:defRPr>
            </a:lvl8pPr>
            <a:lvl9pPr marL="3681786" indent="-216576" eaLnBrk="0" fontAlgn="base" hangingPunct="0">
              <a:spcBef>
                <a:spcPct val="30000"/>
              </a:spcBef>
              <a:spcAft>
                <a:spcPct val="0"/>
              </a:spcAft>
              <a:defRPr sz="1100">
                <a:solidFill>
                  <a:schemeClr val="tx1"/>
                </a:solidFill>
                <a:latin typeface="Times New Roman" pitchFamily="18" charset="0"/>
              </a:defRPr>
            </a:lvl9pPr>
          </a:lstStyle>
          <a:p>
            <a:pPr>
              <a:spcBef>
                <a:spcPct val="0"/>
              </a:spcBef>
            </a:pPr>
            <a:fld id="{2FCE050B-B066-45C8-8B5E-0A9F06BDB52D}" type="slidenum">
              <a:rPr lang="en-US" altLang="zh-CN">
                <a:solidFill>
                  <a:prstClr val="black"/>
                </a:solidFill>
              </a:rPr>
              <a:pPr>
                <a:spcBef>
                  <a:spcPct val="0"/>
                </a:spcBef>
              </a:pPr>
              <a:t>48</a:t>
            </a:fld>
            <a:endParaRPr lang="en-US" altLang="zh-CN">
              <a:solidFill>
                <a:prstClr val="black"/>
              </a:solidFill>
            </a:endParaRPr>
          </a:p>
        </p:txBody>
      </p:sp>
    </p:spTree>
    <p:extLst>
      <p:ext uri="{BB962C8B-B14F-4D97-AF65-F5344CB8AC3E}">
        <p14:creationId xmlns:p14="http://schemas.microsoft.com/office/powerpoint/2010/main" val="2696918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extLst>
      <p:ext uri="{BB962C8B-B14F-4D97-AF65-F5344CB8AC3E}">
        <p14:creationId xmlns:p14="http://schemas.microsoft.com/office/powerpoint/2010/main" val="2751191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xfrm>
            <a:off x="1152525" y="692150"/>
            <a:ext cx="4554538" cy="3416300"/>
          </a:xfrm>
          <a:ln/>
        </p:spPr>
      </p:sp>
      <p:sp>
        <p:nvSpPr>
          <p:cNvPr id="595971" name="Rectangle 3"/>
          <p:cNvSpPr>
            <a:spLocks noGrp="1" noChangeArrowheads="1"/>
          </p:cNvSpPr>
          <p:nvPr>
            <p:ph type="body" idx="1"/>
          </p:nvPr>
        </p:nvSpPr>
        <p:spPr>
          <a:xfrm>
            <a:off x="930275" y="4360863"/>
            <a:ext cx="5008563" cy="4070350"/>
          </a:xfrm>
          <a:noFill/>
          <a:ln/>
        </p:spPr>
        <p:txBody>
          <a:bodyPr lIns="86630" tIns="43315" rIns="86630" bIns="43315"/>
          <a:lstStyle/>
          <a:p>
            <a:r>
              <a:rPr lang="zh-CN" altLang="en-US" dirty="0">
                <a:latin typeface="Arial" pitchFamily="34" charset="0"/>
              </a:rPr>
              <a:t>注意区分编译符号和链接符号，这里说的</a:t>
            </a:r>
            <a:r>
              <a:rPr lang="en-US" altLang="zh-CN" dirty="0">
                <a:latin typeface="Arial" pitchFamily="34" charset="0"/>
              </a:rPr>
              <a:t>temp</a:t>
            </a:r>
            <a:r>
              <a:rPr lang="zh-CN" altLang="en-US" dirty="0">
                <a:latin typeface="Arial" pitchFamily="34" charset="0"/>
              </a:rPr>
              <a:t>不是符号定义指的是“不是链接符号”</a:t>
            </a:r>
            <a:endParaRPr lang="en-US" altLang="zh-CN" dirty="0">
              <a:latin typeface="Arial" pitchFamily="34" charset="0"/>
            </a:endParaRPr>
          </a:p>
          <a:p>
            <a:r>
              <a:rPr lang="zh-CN" altLang="en-US" dirty="0">
                <a:latin typeface="Arial" pitchFamily="34" charset="0"/>
              </a:rPr>
              <a:t>这里所说的</a:t>
            </a:r>
            <a:r>
              <a:rPr lang="en-US" altLang="zh-CN" dirty="0">
                <a:latin typeface="Arial" pitchFamily="34" charset="0"/>
              </a:rPr>
              <a:t>temp</a:t>
            </a:r>
            <a:r>
              <a:rPr lang="zh-CN" altLang="en-US" dirty="0">
                <a:latin typeface="Arial" pitchFamily="34" charset="0"/>
              </a:rPr>
              <a:t>不是符号定义，指的是“不是编译符号”</a:t>
            </a:r>
            <a:endParaRPr lang="en-US" altLang="zh-CN" dirty="0">
              <a:latin typeface="Arial" pitchFamily="34" charset="0"/>
            </a:endParaRPr>
          </a:p>
        </p:txBody>
      </p:sp>
    </p:spTree>
    <p:extLst>
      <p:ext uri="{BB962C8B-B14F-4D97-AF65-F5344CB8AC3E}">
        <p14:creationId xmlns:p14="http://schemas.microsoft.com/office/powerpoint/2010/main" val="1640908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xfrm>
            <a:off x="1152525" y="692150"/>
            <a:ext cx="4554538" cy="3416300"/>
          </a:xfrm>
          <a:ln/>
        </p:spPr>
      </p:sp>
      <p:sp>
        <p:nvSpPr>
          <p:cNvPr id="598019" name="Rectangle 3"/>
          <p:cNvSpPr>
            <a:spLocks noGrp="1" noChangeArrowheads="1"/>
          </p:cNvSpPr>
          <p:nvPr>
            <p:ph type="body" idx="1"/>
          </p:nvPr>
        </p:nvSpPr>
        <p:spPr>
          <a:xfrm>
            <a:off x="930275" y="4360863"/>
            <a:ext cx="5008563" cy="4070350"/>
          </a:xfrm>
          <a:noFill/>
          <a:ln/>
        </p:spPr>
        <p:txBody>
          <a:bodyPr lIns="86630" tIns="43315" rIns="86630" bIns="43315"/>
          <a:lstStyle/>
          <a:p>
            <a:r>
              <a:rPr lang="zh-CN" altLang="en-US" dirty="0">
                <a:latin typeface="Arial" pitchFamily="34" charset="0"/>
              </a:rPr>
              <a:t>静态链接时，所引用的非本</a:t>
            </a:r>
            <a:r>
              <a:rPr lang="en-US" altLang="zh-CN" dirty="0">
                <a:latin typeface="Arial" pitchFamily="34" charset="0"/>
              </a:rPr>
              <a:t>C</a:t>
            </a:r>
            <a:r>
              <a:rPr lang="zh-CN" altLang="en-US" dirty="0">
                <a:latin typeface="Arial" pitchFamily="34" charset="0"/>
              </a:rPr>
              <a:t>文件定义的符号将在创建可执行文件是确定其地址。</a:t>
            </a:r>
            <a:endParaRPr lang="en-US" altLang="zh-CN" dirty="0">
              <a:latin typeface="Arial" pitchFamily="34" charset="0"/>
            </a:endParaRPr>
          </a:p>
        </p:txBody>
      </p:sp>
    </p:spTree>
    <p:extLst>
      <p:ext uri="{BB962C8B-B14F-4D97-AF65-F5344CB8AC3E}">
        <p14:creationId xmlns:p14="http://schemas.microsoft.com/office/powerpoint/2010/main" val="55128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39884852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chartAndTx">
  <p:cSld name="标题，图表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图表占位符 2"/>
          <p:cNvSpPr>
            <a:spLocks noGrp="1"/>
          </p:cNvSpPr>
          <p:nvPr>
            <p:ph type="chart" sz="half" idx="1"/>
          </p:nvPr>
        </p:nvSpPr>
        <p:spPr>
          <a:xfrm>
            <a:off x="685800" y="1981200"/>
            <a:ext cx="3810000" cy="4114800"/>
          </a:xfrm>
        </p:spPr>
        <p:txBody>
          <a:bodyPr/>
          <a:lstStyle/>
          <a:p>
            <a:pPr lvl="0"/>
            <a:endParaRPr lang="zh-CN" altLang="en-US" noProof="0"/>
          </a:p>
        </p:txBody>
      </p:sp>
      <p:sp>
        <p:nvSpPr>
          <p:cNvPr id="4" name="文本占位符 3"/>
          <p:cNvSpPr>
            <a:spLocks noGrp="1"/>
          </p:cNvSpPr>
          <p:nvPr>
            <p:ph type="body"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fontAlgn="base">
              <a:spcBef>
                <a:spcPct val="0"/>
              </a:spcBef>
              <a:spcAft>
                <a:spcPct val="0"/>
              </a:spcAft>
              <a:defRPr/>
            </a:pPr>
            <a:fld id="{4EC84CCB-3CFB-41B1-8B82-CE68FEABB646}" type="slidenum">
              <a:rPr lang="en-US" altLang="zh-CN" sz="2400" b="1">
                <a:solidFill>
                  <a:srgbClr val="000000"/>
                </a:solidFill>
                <a:ea typeface="宋体" pitchFamily="2" charset="-122"/>
              </a:rPr>
              <a:pPr fontAlgn="base">
                <a:spcBef>
                  <a:spcPct val="0"/>
                </a:spcBef>
                <a:spcAft>
                  <a:spcPct val="0"/>
                </a:spcAft>
                <a:defRPr/>
              </a:pPr>
              <a:t>‹#›</a:t>
            </a:fld>
            <a:endParaRPr lang="en-US" altLang="zh-CN" sz="2400" b="1">
              <a:solidFill>
                <a:srgbClr val="000000"/>
              </a:solidFill>
              <a:ea typeface="宋体" pitchFamily="2" charset="-122"/>
            </a:endParaRPr>
          </a:p>
        </p:txBody>
      </p:sp>
    </p:spTree>
    <p:extLst>
      <p:ext uri="{BB962C8B-B14F-4D97-AF65-F5344CB8AC3E}">
        <p14:creationId xmlns:p14="http://schemas.microsoft.com/office/powerpoint/2010/main" val="1214135229"/>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图表占位符 2"/>
          <p:cNvSpPr>
            <a:spLocks noGrp="1"/>
          </p:cNvSpPr>
          <p:nvPr>
            <p:ph type="chart" idx="1"/>
          </p:nvPr>
        </p:nvSpPr>
        <p:spPr>
          <a:xfrm>
            <a:off x="685800" y="1981200"/>
            <a:ext cx="7772400" cy="4114800"/>
          </a:xfrm>
        </p:spPr>
        <p:txBody>
          <a:bodyPr/>
          <a:lstStyle/>
          <a:p>
            <a:pPr lvl="0"/>
            <a:endParaRPr lang="zh-CN" altLang="en-US" noProof="0"/>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a:defRPr/>
            </a:lvl1pPr>
          </a:lstStyle>
          <a:p>
            <a:pPr fontAlgn="base">
              <a:spcBef>
                <a:spcPct val="0"/>
              </a:spcBef>
              <a:spcAft>
                <a:spcPct val="0"/>
              </a:spcAft>
              <a:defRPr/>
            </a:pPr>
            <a:fld id="{7368064A-4E7C-4A5E-9C6E-98405B66CC93}" type="slidenum">
              <a:rPr lang="en-US" altLang="zh-CN" sz="2400" b="1">
                <a:solidFill>
                  <a:srgbClr val="000000"/>
                </a:solidFill>
                <a:ea typeface="宋体" pitchFamily="2" charset="-122"/>
              </a:rPr>
              <a:pPr fontAlgn="base">
                <a:spcBef>
                  <a:spcPct val="0"/>
                </a:spcBef>
                <a:spcAft>
                  <a:spcPct val="0"/>
                </a:spcAft>
                <a:defRPr/>
              </a:pPr>
              <a:t>‹#›</a:t>
            </a:fld>
            <a:endParaRPr lang="en-US" altLang="zh-CN" sz="2400" b="1">
              <a:solidFill>
                <a:srgbClr val="000000"/>
              </a:solidFill>
              <a:ea typeface="宋体" pitchFamily="2" charset="-122"/>
            </a:endParaRPr>
          </a:p>
        </p:txBody>
      </p:sp>
    </p:spTree>
    <p:extLst>
      <p:ext uri="{BB962C8B-B14F-4D97-AF65-F5344CB8AC3E}">
        <p14:creationId xmlns:p14="http://schemas.microsoft.com/office/powerpoint/2010/main" val="2919571467"/>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5039257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1181744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5849018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5370575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88527776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zh-CN" altLang="en-US"/>
              <a:t>单击此处编辑母版标题样式</a:t>
            </a:r>
            <a:endParaRPr lang="en-US" dirty="0"/>
          </a:p>
        </p:txBody>
      </p:sp>
    </p:spTree>
    <p:extLst>
      <p:ext uri="{BB962C8B-B14F-4D97-AF65-F5344CB8AC3E}">
        <p14:creationId xmlns:p14="http://schemas.microsoft.com/office/powerpoint/2010/main" val="1423640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593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266447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832455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59951739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427343808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9237052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89946978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chartAndTx">
  <p:cSld name="标题，图表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图表占位符 2"/>
          <p:cNvSpPr>
            <a:spLocks noGrp="1"/>
          </p:cNvSpPr>
          <p:nvPr>
            <p:ph type="chart" sz="half" idx="1"/>
          </p:nvPr>
        </p:nvSpPr>
        <p:spPr>
          <a:xfrm>
            <a:off x="685800" y="1981200"/>
            <a:ext cx="3810000" cy="4114800"/>
          </a:xfrm>
        </p:spPr>
        <p:txBody>
          <a:bodyPr/>
          <a:lstStyle/>
          <a:p>
            <a:pPr lvl="0"/>
            <a:endParaRPr lang="zh-CN" altLang="en-US" noProof="0"/>
          </a:p>
        </p:txBody>
      </p:sp>
      <p:sp>
        <p:nvSpPr>
          <p:cNvPr id="4" name="文本占位符 3"/>
          <p:cNvSpPr>
            <a:spLocks noGrp="1"/>
          </p:cNvSpPr>
          <p:nvPr>
            <p:ph type="body"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fontAlgn="base">
              <a:spcBef>
                <a:spcPct val="0"/>
              </a:spcBef>
              <a:spcAft>
                <a:spcPct val="0"/>
              </a:spcAft>
              <a:defRPr/>
            </a:pPr>
            <a:fld id="{4EC84CCB-3CFB-41B1-8B82-CE68FEABB646}" type="slidenum">
              <a:rPr lang="en-US" altLang="zh-CN" sz="2400" b="1">
                <a:solidFill>
                  <a:srgbClr val="000000"/>
                </a:solidFill>
                <a:ea typeface="宋体" pitchFamily="2" charset="-122"/>
              </a:rPr>
              <a:pPr fontAlgn="base">
                <a:spcBef>
                  <a:spcPct val="0"/>
                </a:spcBef>
                <a:spcAft>
                  <a:spcPct val="0"/>
                </a:spcAft>
                <a:defRPr/>
              </a:pPr>
              <a:t>‹#›</a:t>
            </a:fld>
            <a:endParaRPr lang="en-US" altLang="zh-CN" sz="2400" b="1">
              <a:solidFill>
                <a:srgbClr val="000000"/>
              </a:solidFill>
              <a:ea typeface="宋体" pitchFamily="2" charset="-122"/>
            </a:endParaRPr>
          </a:p>
        </p:txBody>
      </p:sp>
    </p:spTree>
    <p:extLst>
      <p:ext uri="{BB962C8B-B14F-4D97-AF65-F5344CB8AC3E}">
        <p14:creationId xmlns:p14="http://schemas.microsoft.com/office/powerpoint/2010/main" val="3905124752"/>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图表占位符 2"/>
          <p:cNvSpPr>
            <a:spLocks noGrp="1"/>
          </p:cNvSpPr>
          <p:nvPr>
            <p:ph type="chart" idx="1"/>
          </p:nvPr>
        </p:nvSpPr>
        <p:spPr>
          <a:xfrm>
            <a:off x="685800" y="1981200"/>
            <a:ext cx="7772400" cy="4114800"/>
          </a:xfrm>
        </p:spPr>
        <p:txBody>
          <a:bodyPr/>
          <a:lstStyle/>
          <a:p>
            <a:pPr lvl="0"/>
            <a:endParaRPr lang="zh-CN" altLang="en-US" noProof="0"/>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a:defRPr/>
            </a:lvl1pPr>
          </a:lstStyle>
          <a:p>
            <a:pPr fontAlgn="base">
              <a:spcBef>
                <a:spcPct val="0"/>
              </a:spcBef>
              <a:spcAft>
                <a:spcPct val="0"/>
              </a:spcAft>
              <a:defRPr/>
            </a:pPr>
            <a:fld id="{7368064A-4E7C-4A5E-9C6E-98405B66CC93}" type="slidenum">
              <a:rPr lang="en-US" altLang="zh-CN" sz="2400" b="1">
                <a:solidFill>
                  <a:srgbClr val="000000"/>
                </a:solidFill>
                <a:ea typeface="宋体" pitchFamily="2" charset="-122"/>
              </a:rPr>
              <a:pPr fontAlgn="base">
                <a:spcBef>
                  <a:spcPct val="0"/>
                </a:spcBef>
                <a:spcAft>
                  <a:spcPct val="0"/>
                </a:spcAft>
                <a:defRPr/>
              </a:pPr>
              <a:t>‹#›</a:t>
            </a:fld>
            <a:endParaRPr lang="en-US" altLang="zh-CN" sz="2400" b="1">
              <a:solidFill>
                <a:srgbClr val="000000"/>
              </a:solidFill>
              <a:ea typeface="宋体" pitchFamily="2" charset="-122"/>
            </a:endParaRPr>
          </a:p>
        </p:txBody>
      </p:sp>
    </p:spTree>
    <p:extLst>
      <p:ext uri="{BB962C8B-B14F-4D97-AF65-F5344CB8AC3E}">
        <p14:creationId xmlns:p14="http://schemas.microsoft.com/office/powerpoint/2010/main" val="219066151"/>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A641D9-4220-4E72-9722-32FF691202D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4440648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ED3118-8D86-4B3C-80D6-7A5ED7E0293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16745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4459D03-5454-4E7E-9D96-E2A2C5DE10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0447338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547E81-B053-4F59-B681-3460C9619F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506275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4715D0A-DA70-4A38-AD00-D7876C965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8195455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EA0AE89-90B2-4702-82C7-C8C4254576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5477117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83272EB-2AAA-48FC-A108-9830421E7B4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540444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3B269A0-83C7-4444-BEBD-75FA1C7203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3086931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61A212D-A82F-4DE3-8FFC-6AEDF89B8C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6023554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CFF49F-C365-436C-B7E2-B950BC08B8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9944760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1AC35C8-B6BA-4986-9F00-CF6993698E5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384661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4945ABA-38A0-4E4F-B1D5-B96F7E892C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0743179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A641D9-4220-4E72-9722-32FF691202D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21338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636988-D1BA-41B6-B5C4-9299E09C65A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988303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ED3118-8D86-4B3C-80D6-7A5ED7E0293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2450748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547E81-B053-4F59-B681-3460C9619F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302503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4715D0A-DA70-4A38-AD00-D7876C965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0914974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EA0AE89-90B2-4702-82C7-C8C4254576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6228721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83272EB-2AAA-48FC-A108-9830421E7B4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5199290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3B269A0-83C7-4444-BEBD-75FA1C7203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2546725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61A212D-A82F-4DE3-8FFC-6AEDF89B8C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251346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CFF49F-C365-436C-B7E2-B950BC08B8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5173876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1AC35C8-B6BA-4986-9F00-CF6993698E5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8548748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4945ABA-38A0-4E4F-B1D5-B96F7E892C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291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CDEBDB-CCB1-4DC5-9A48-C1D831183E8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9804501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A641D9-4220-4E72-9722-32FF691202D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7683646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ED3118-8D86-4B3C-80D6-7A5ED7E0293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4456874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547E81-B053-4F59-B681-3460C9619F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7715717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4715D0A-DA70-4A38-AD00-D7876C965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2724937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EA0AE89-90B2-4702-82C7-C8C4254576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860846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83272EB-2AAA-48FC-A108-9830421E7B4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6296804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3B269A0-83C7-4444-BEBD-75FA1C7203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6095446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61A212D-A82F-4DE3-8FFC-6AEDF89B8C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2971291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CFF49F-C365-436C-B7E2-B950BC08B8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1288857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1AC35C8-B6BA-4986-9F00-CF6993698E5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242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BD64837-600B-4DE0-A823-6C9BE90AB4F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1688959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4945ABA-38A0-4E4F-B1D5-B96F7E892C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1235637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C8751BF-7B13-4526-B6F4-551AAE08210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290893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F510388-2E59-46FA-B797-7010D4C0F29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8575882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A880C05-4C89-43E2-BA2B-76173F81464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6343775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48F4DF0-ADFD-4317-983E-3F3119BA6E6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1803018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6B283FE-CED6-4E64-AD8F-11041CFA505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0040078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AB7ECD8-03F0-43C6-B4CF-8B890D7928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8199443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5DF0566D-C409-44F4-90AF-1966F04CAD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9561545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CFE862A-E229-4BCE-A818-68B0ACC843C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611566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20696BD-8979-44CF-B0F5-D3F458BDCBE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74706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AD0AEA3-A55C-4F0C-B678-AF4E4540DB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981320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5415598-AF73-488E-9AD5-04B29083B6A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8689895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0146EE-8A54-4FBB-9425-ECA24F65C1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0353223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C8751BF-7B13-4526-B6F4-551AAE08210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7713749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F510388-2E59-46FA-B797-7010D4C0F29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350867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A880C05-4C89-43E2-BA2B-76173F81464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31968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48F4DF0-ADFD-4317-983E-3F3119BA6E6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0493029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6B283FE-CED6-4E64-AD8F-11041CFA505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3834465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AB7ECD8-03F0-43C6-B4CF-8B890D7928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613286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5DF0566D-C409-44F4-90AF-1966F04CAD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2582995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CFE862A-E229-4BCE-A818-68B0ACC843C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91960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726C803-5FB9-485D-BA5E-BC726180CCF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188272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20696BD-8979-44CF-B0F5-D3F458BDCBE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5413073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5415598-AF73-488E-9AD5-04B29083B6A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4011803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0146EE-8A54-4FBB-9425-ECA24F65C1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135805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B26C16-9AF7-4C29-8B1B-12AA01A2378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3114952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EE72959-4F3B-4C06-B980-320D7CB24F5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3802140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43D7C0-8370-4ADB-B165-C93C58426D4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3465380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B0F8791-4035-4B95-9219-58EBD79BC1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8792189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DA136EB-EE95-4CA9-97EE-DAF2F84718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4365988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929A679-ADAB-4384-9169-62C4A513E8F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9649115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59B7ADE-09CB-4B03-B47F-5531046C8C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09276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9DF47A6-6E15-4DBC-9B17-2D40478758F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0055488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E77D6CB-AE60-4720-AFF0-6F0AF1B83EC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5024408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5258496-8B70-408D-A76A-E108B893373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2814052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170A8A-1D7C-4120-8CAC-439F73EEBB7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8529238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35E703-A37A-4FF6-B2FC-E9E597ED2EF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7906502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814549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6868167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1212851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4380965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754512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80154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5BA69DF-BFC6-480D-AE2E-196B65C5560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4431318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42586839"/>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3145256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4143600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5263008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1951449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1180671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696162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609701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0206304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3671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29600" cy="648072"/>
          </a:xfrm>
        </p:spPr>
        <p:txBody>
          <a:bodyPr>
            <a:noAutofit/>
          </a:bodyPr>
          <a:lstStyle>
            <a:lvl1pPr algn="l">
              <a:defRPr sz="4000" b="1">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395536" y="1052736"/>
            <a:ext cx="8280920" cy="5400600"/>
          </a:xfrm>
        </p:spPr>
        <p:txBody>
          <a:bodyPr/>
          <a:lstStyle>
            <a:lvl1pPr>
              <a:defRPr b="1"/>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E2FFCBA-067D-46C5-978B-148EE8D727D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4101615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9317027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619349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451468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8942186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5204069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7893913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527770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7745606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6675847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7480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710CB8-B9AA-4364-8B5D-D911A933664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6820721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8084589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4711901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3897272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8610914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3161290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9191223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4117652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895089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677779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4014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4A48D0F-0EE7-4B18-AFAD-6B702BC0D26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7014210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599695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3479446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1245166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8365603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4009561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0508833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053148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8101353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6962578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726806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21025517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7128537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7961027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2628154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8224941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6703156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1007922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0357090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1032440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0168718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28766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0393405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0036354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0753618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3795963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66310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606016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413228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3185627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9875403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2774961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840355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52495134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3883145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3926807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2124126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4980467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954692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1152310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0368897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1972935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8481356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28529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895740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79673681"/>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6444674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392855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6465434"/>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4810967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7997120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3539792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35437780"/>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2088746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863603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52292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6429053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80628195"/>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15738516"/>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0129910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3522761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92174983"/>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55781092"/>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1822848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79076512"/>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782032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2645226518"/>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D7D437-FF33-4E9B-AFD0-28AF4A5C34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7181743"/>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0AC61B8-47F4-4078-B7AD-9C42003EE7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90495805"/>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80158B-80B0-4402-940C-F28443BB8E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415170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A9F1661-E084-4AD1-986F-6A9662A5D31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49413811"/>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897FA29-6050-473A-AD17-010E6501B3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3071382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138B09C-6254-4D5A-97BD-7AC28E153A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5692303"/>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8727ED1-9758-4D6F-AC7B-8BB6AD0C6D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8696985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603FD9-4109-4563-B41E-5B145BA9B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0793656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09FDABD-2B43-46CB-9D6C-EFC356BAB4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84666229"/>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06C0B9-3DE2-4DD2-AF3E-6E9A51502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4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879827"/>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B547CC7-CF4C-4AD3-B888-A30D043DD4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5732801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D7D437-FF33-4E9B-AFD0-28AF4A5C34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31904525"/>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0AC61B8-47F4-4078-B7AD-9C42003EE7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7889354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80158B-80B0-4402-940C-F28443BB8E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571256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A9F1661-E084-4AD1-986F-6A9662A5D31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46362812"/>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897FA29-6050-473A-AD17-010E6501B3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80431647"/>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138B09C-6254-4D5A-97BD-7AC28E153A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9771140"/>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8727ED1-9758-4D6F-AC7B-8BB6AD0C6D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9237555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603FD9-4109-4563-B41E-5B145BA9B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0531402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09FDABD-2B43-46CB-9D6C-EFC356BAB4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9414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55075263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06C0B9-3DE2-4DD2-AF3E-6E9A51502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77445631"/>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B547CC7-CF4C-4AD3-B888-A30D043DD4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90356318"/>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D7D437-FF33-4E9B-AFD0-28AF4A5C34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87782206"/>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0AC61B8-47F4-4078-B7AD-9C42003EE7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15063897"/>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80158B-80B0-4402-940C-F28443BB8E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602764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A9F1661-E084-4AD1-986F-6A9662A5D31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11227752"/>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897FA29-6050-473A-AD17-010E6501B3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81231996"/>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138B09C-6254-4D5A-97BD-7AC28E153A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6833055"/>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8727ED1-9758-4D6F-AC7B-8BB6AD0C6D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56635759"/>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603FD9-4109-4563-B41E-5B145BA9B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262657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92960447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09FDABD-2B43-46CB-9D6C-EFC356BAB4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910695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06C0B9-3DE2-4DD2-AF3E-6E9A51502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3322669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B547CC7-CF4C-4AD3-B888-A30D043DD4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309437"/>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D7D437-FF33-4E9B-AFD0-28AF4A5C34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39961978"/>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0AC61B8-47F4-4078-B7AD-9C42003EE7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42138329"/>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80158B-80B0-4402-940C-F28443BB8E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82051075"/>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A9F1661-E084-4AD1-986F-6A9662A5D31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73393505"/>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897FA29-6050-473A-AD17-010E6501B3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762033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138B09C-6254-4D5A-97BD-7AC28E153A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82804471"/>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8727ED1-9758-4D6F-AC7B-8BB6AD0C6D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33324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581174"/>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603FD9-4109-4563-B41E-5B145BA9B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8133489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09FDABD-2B43-46CB-9D6C-EFC356BAB4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80686460"/>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06C0B9-3DE2-4DD2-AF3E-6E9A51502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76143209"/>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B547CC7-CF4C-4AD3-B888-A30D043DD4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3375598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D7D437-FF33-4E9B-AFD0-28AF4A5C34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03898492"/>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0AC61B8-47F4-4078-B7AD-9C42003EE7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7988982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80158B-80B0-4402-940C-F28443BB8E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0746339"/>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A9F1661-E084-4AD1-986F-6A9662A5D31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86385191"/>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897FA29-6050-473A-AD17-010E6501B3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10403996"/>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138B09C-6254-4D5A-97BD-7AC28E153A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82057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443386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8727ED1-9758-4D6F-AC7B-8BB6AD0C6D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8866516"/>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603FD9-4109-4563-B41E-5B145BA9B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4565048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09FDABD-2B43-46CB-9D6C-EFC356BAB4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44280199"/>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06C0B9-3DE2-4DD2-AF3E-6E9A51502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2208027"/>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B547CC7-CF4C-4AD3-B888-A30D043DD4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55958529"/>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AFB0A8-D26A-4601-B4BB-B95AF5AD44F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85048071"/>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CE9B572-68F5-4645-9378-E637743897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78200747"/>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04F577-3D6B-4872-B630-262B0A1D61F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3804573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1AF54F0-05A4-4537-8E9D-222C527D871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2183608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318D0B1-E2CC-4B19-9306-418923D9E1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751135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8287614"/>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6A577D6-6EFB-4BAA-9272-517280B556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5589161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284509D-6DBB-4C31-95AA-F34165A6E5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08650514"/>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2EC4A2E-671E-43E3-8B21-C4EA755535E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013981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7E5968-C1A6-4DCA-AAC0-2A97CF4712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55787242"/>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9CEFA7-AA7D-4916-AA6D-B1EDCA4226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5577822"/>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894F55-96AD-4E6C-AA10-B5D16160E39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56821945"/>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AFB0A8-D26A-4601-B4BB-B95AF5AD44F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472104"/>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CE9B572-68F5-4645-9378-E637743897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0303679"/>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04F577-3D6B-4872-B630-262B0A1D61F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0855396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1AF54F0-05A4-4537-8E9D-222C527D871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40119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7901029"/>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318D0B1-E2CC-4B19-9306-418923D9E1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14835904"/>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6A577D6-6EFB-4BAA-9272-517280B556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24337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284509D-6DBB-4C31-95AA-F34165A6E5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04231558"/>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2EC4A2E-671E-43E3-8B21-C4EA755535E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30460308"/>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7E5968-C1A6-4DCA-AAC0-2A97CF4712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01163370"/>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9CEFA7-AA7D-4916-AA6D-B1EDCA4226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08342223"/>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894F55-96AD-4E6C-AA10-B5D16160E39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27375179"/>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AFB0A8-D26A-4601-B4BB-B95AF5AD44F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706690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CE9B572-68F5-4645-9378-E637743897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31249391"/>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04F577-3D6B-4872-B630-262B0A1D61F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7976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4060880891"/>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1AF54F0-05A4-4537-8E9D-222C527D871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27820392"/>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318D0B1-E2CC-4B19-9306-418923D9E1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24630869"/>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6A577D6-6EFB-4BAA-9272-517280B556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2420297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284509D-6DBB-4C31-95AA-F34165A6E5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65451762"/>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2EC4A2E-671E-43E3-8B21-C4EA755535E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3194163"/>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7E5968-C1A6-4DCA-AAC0-2A97CF4712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82434809"/>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9CEFA7-AA7D-4916-AA6D-B1EDCA4226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27048103"/>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894F55-96AD-4E6C-AA10-B5D16160E39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47396831"/>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AA6CDB8-7E6F-42E8-9C83-9EEF985D1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3373335"/>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B624044-5109-49A2-8760-CD60DEF9C78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6874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1596043"/>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282C0BA-CA67-4713-A08F-E8A29810DA8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06240845"/>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43EF3F2-07D8-4A8B-AA8C-B8EBDA22BD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84374151"/>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D2E2971-EDAE-4D54-AA6E-656DE1B283C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3126547"/>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1933561-B40E-4012-AF4E-27D2F790E0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78619749"/>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4AC1A1D-F072-4714-BF27-377E37C3B65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66311138"/>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BA79B19-F826-499A-AD7E-709CCE0E5F2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4938901"/>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8C32AAE-E0DD-4BE8-B889-D2465EF088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5746386"/>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FC8AE40-EFA8-4013-B8DB-F0EB96623FB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80591489"/>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C570718-8965-45C1-94B1-5D37433BD63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91128669"/>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74100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99803021"/>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2280541"/>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76429894"/>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67169501"/>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47669381"/>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57087806"/>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46327415"/>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02979481"/>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15814537"/>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495082"/>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213957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4691531"/>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68195794"/>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28038954"/>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92621653"/>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69627490"/>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17706710"/>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64683553"/>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05333639"/>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52329115"/>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94975201"/>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71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3372016"/>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17593117"/>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03930171"/>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13461966"/>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53878198"/>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09040625"/>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84146205"/>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90023987"/>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8870958"/>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63966006"/>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232741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3498113825"/>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58536300"/>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57796717"/>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85592223"/>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2900978"/>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24774569"/>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08172575"/>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92504848"/>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03377419"/>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59904220"/>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440015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732037"/>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39167644"/>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75736927"/>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01334047"/>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D11D9DE-2EE9-4200-9D45-50A64A8B70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88090618"/>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37E3ADD-323F-4366-BEA5-5C15855C9E0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01337648"/>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FE1C91E-3160-41F9-BE98-69881DB506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93766748"/>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D3C1F2D-6FA7-408B-8BDA-4D30CFFB13F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90911365"/>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F11B5E0-2BDC-49EA-9371-D7F9E74BA4E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06957833"/>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901916D-CD67-4D7C-BFCF-E6E03A0CD1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24296878"/>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9BEA436-2573-4070-87D2-F92FDE5C7E2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221930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58022396"/>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CA841F-9F28-49B8-8DC1-6879574F07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48025075"/>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9DA2C80-E59C-4345-9291-79736856E88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34124142"/>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FE13D3-6897-4B99-A065-69D3325351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53685983"/>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E510DF-B672-4C64-B257-52FDDEFF8BC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54964386"/>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D11D9DE-2EE9-4200-9D45-50A64A8B70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75634277"/>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37E3ADD-323F-4366-BEA5-5C15855C9E0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9225865"/>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FE1C91E-3160-41F9-BE98-69881DB506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82755324"/>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D3C1F2D-6FA7-408B-8BDA-4D30CFFB13F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19863209"/>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F11B5E0-2BDC-49EA-9371-D7F9E74BA4E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81049720"/>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901916D-CD67-4D7C-BFCF-E6E03A0CD1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049476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94589887"/>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9BEA436-2573-4070-87D2-F92FDE5C7E2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85091519"/>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CA841F-9F28-49B8-8DC1-6879574F07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38410045"/>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9DA2C80-E59C-4345-9291-79736856E88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0262334"/>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FE13D3-6897-4B99-A065-69D3325351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759148"/>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E510DF-B672-4C64-B257-52FDDEFF8BC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30556902"/>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D11D9DE-2EE9-4200-9D45-50A64A8B70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1681985"/>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37E3ADD-323F-4366-BEA5-5C15855C9E0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33874303"/>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FE1C91E-3160-41F9-BE98-69881DB506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40297069"/>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D3C1F2D-6FA7-408B-8BDA-4D30CFFB13F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11303133"/>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F11B5E0-2BDC-49EA-9371-D7F9E74BA4E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130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2639893"/>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901916D-CD67-4D7C-BFCF-E6E03A0CD1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59570961"/>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9BEA436-2573-4070-87D2-F92FDE5C7E2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50414110"/>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CA841F-9F28-49B8-8DC1-6879574F07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97910834"/>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9DA2C80-E59C-4345-9291-79736856E88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1323994"/>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FE13D3-6897-4B99-A065-69D3325351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81318609"/>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E510DF-B672-4C64-B257-52FDDEFF8BC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352991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45069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45233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38727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133336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34503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1269995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536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43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30657906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9155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9818469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2909550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60525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212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53008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65043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0299095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2343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44999876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83637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36555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38902808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3470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53220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9239882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03027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544891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86086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20885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8691926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545533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1095837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147586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470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36447098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4352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18526171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7328075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508965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389625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697208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117852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4573042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46745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656380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2591417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5283763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zh-CN" altLang="en-US"/>
              <a:t>单击此处编辑母版标题样式</a:t>
            </a:r>
            <a:endParaRPr lang="en-US" dirty="0"/>
          </a:p>
        </p:txBody>
      </p:sp>
    </p:spTree>
    <p:extLst>
      <p:ext uri="{BB962C8B-B14F-4D97-AF65-F5344CB8AC3E}">
        <p14:creationId xmlns:p14="http://schemas.microsoft.com/office/powerpoint/2010/main" val="21626530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3669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5519812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6185377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41648442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50748447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76192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5.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theme" Target="../theme/theme10.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6.xml"/><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theme" Target="../theme/theme11.xml"/><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0" Type="http://schemas.openxmlformats.org/officeDocument/2006/relationships/slideLayout" Target="../slideLayouts/slideLayout138.xml"/><Relationship Id="rId4" Type="http://schemas.openxmlformats.org/officeDocument/2006/relationships/slideLayout" Target="../slideLayouts/slideLayout132.xml"/><Relationship Id="rId9" Type="http://schemas.openxmlformats.org/officeDocument/2006/relationships/slideLayout" Target="../slideLayouts/slideLayout13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7.xml"/><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theme" Target="../theme/theme12.xml"/><Relationship Id="rId2" Type="http://schemas.openxmlformats.org/officeDocument/2006/relationships/slideLayout" Target="../slideLayouts/slideLayout141.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0" Type="http://schemas.openxmlformats.org/officeDocument/2006/relationships/slideLayout" Target="../slideLayouts/slideLayout149.xml"/><Relationship Id="rId4" Type="http://schemas.openxmlformats.org/officeDocument/2006/relationships/slideLayout" Target="../slideLayouts/slideLayout143.xml"/><Relationship Id="rId9" Type="http://schemas.openxmlformats.org/officeDocument/2006/relationships/slideLayout" Target="../slideLayouts/slideLayout14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8.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theme" Target="../theme/theme13.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slideLayout" Target="../slideLayouts/slideLayout161.xml"/><Relationship Id="rId5" Type="http://schemas.openxmlformats.org/officeDocument/2006/relationships/slideLayout" Target="../slideLayouts/slideLayout155.xml"/><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9.xml"/><Relationship Id="rId3" Type="http://schemas.openxmlformats.org/officeDocument/2006/relationships/slideLayout" Target="../slideLayouts/slideLayout164.xml"/><Relationship Id="rId7" Type="http://schemas.openxmlformats.org/officeDocument/2006/relationships/slideLayout" Target="../slideLayouts/slideLayout168.xml"/><Relationship Id="rId12" Type="http://schemas.openxmlformats.org/officeDocument/2006/relationships/theme" Target="../theme/theme14.xml"/><Relationship Id="rId2" Type="http://schemas.openxmlformats.org/officeDocument/2006/relationships/slideLayout" Target="../slideLayouts/slideLayout163.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5" Type="http://schemas.openxmlformats.org/officeDocument/2006/relationships/slideLayout" Target="../slideLayouts/slideLayout166.xml"/><Relationship Id="rId10" Type="http://schemas.openxmlformats.org/officeDocument/2006/relationships/slideLayout" Target="../slideLayouts/slideLayout171.xml"/><Relationship Id="rId4" Type="http://schemas.openxmlformats.org/officeDocument/2006/relationships/slideLayout" Target="../slideLayouts/slideLayout165.xml"/><Relationship Id="rId9" Type="http://schemas.openxmlformats.org/officeDocument/2006/relationships/slideLayout" Target="../slideLayouts/slideLayout170.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0.xml"/><Relationship Id="rId3" Type="http://schemas.openxmlformats.org/officeDocument/2006/relationships/slideLayout" Target="../slideLayouts/slideLayout175.xml"/><Relationship Id="rId7" Type="http://schemas.openxmlformats.org/officeDocument/2006/relationships/slideLayout" Target="../slideLayouts/slideLayout179.xml"/><Relationship Id="rId12" Type="http://schemas.openxmlformats.org/officeDocument/2006/relationships/theme" Target="../theme/theme15.xml"/><Relationship Id="rId2" Type="http://schemas.openxmlformats.org/officeDocument/2006/relationships/slideLayout" Target="../slideLayouts/slideLayout174.xml"/><Relationship Id="rId1" Type="http://schemas.openxmlformats.org/officeDocument/2006/relationships/slideLayout" Target="../slideLayouts/slideLayout173.xml"/><Relationship Id="rId6" Type="http://schemas.openxmlformats.org/officeDocument/2006/relationships/slideLayout" Target="../slideLayouts/slideLayout178.xml"/><Relationship Id="rId11" Type="http://schemas.openxmlformats.org/officeDocument/2006/relationships/slideLayout" Target="../slideLayouts/slideLayout183.xml"/><Relationship Id="rId5" Type="http://schemas.openxmlformats.org/officeDocument/2006/relationships/slideLayout" Target="../slideLayouts/slideLayout177.xml"/><Relationship Id="rId10" Type="http://schemas.openxmlformats.org/officeDocument/2006/relationships/slideLayout" Target="../slideLayouts/slideLayout182.xml"/><Relationship Id="rId4" Type="http://schemas.openxmlformats.org/officeDocument/2006/relationships/slideLayout" Target="../slideLayouts/slideLayout176.xml"/><Relationship Id="rId9" Type="http://schemas.openxmlformats.org/officeDocument/2006/relationships/slideLayout" Target="../slideLayouts/slideLayout181.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91.xml"/><Relationship Id="rId13" Type="http://schemas.openxmlformats.org/officeDocument/2006/relationships/theme" Target="../theme/theme16.xml"/><Relationship Id="rId3" Type="http://schemas.openxmlformats.org/officeDocument/2006/relationships/slideLayout" Target="../slideLayouts/slideLayout186.xml"/><Relationship Id="rId7" Type="http://schemas.openxmlformats.org/officeDocument/2006/relationships/slideLayout" Target="../slideLayouts/slideLayout190.xml"/><Relationship Id="rId12" Type="http://schemas.openxmlformats.org/officeDocument/2006/relationships/slideLayout" Target="../slideLayouts/slideLayout195.xml"/><Relationship Id="rId2" Type="http://schemas.openxmlformats.org/officeDocument/2006/relationships/slideLayout" Target="../slideLayouts/slideLayout185.xml"/><Relationship Id="rId1" Type="http://schemas.openxmlformats.org/officeDocument/2006/relationships/slideLayout" Target="../slideLayouts/slideLayout184.xml"/><Relationship Id="rId6" Type="http://schemas.openxmlformats.org/officeDocument/2006/relationships/slideLayout" Target="../slideLayouts/slideLayout189.xml"/><Relationship Id="rId11" Type="http://schemas.openxmlformats.org/officeDocument/2006/relationships/slideLayout" Target="../slideLayouts/slideLayout194.xml"/><Relationship Id="rId5" Type="http://schemas.openxmlformats.org/officeDocument/2006/relationships/slideLayout" Target="../slideLayouts/slideLayout188.xml"/><Relationship Id="rId10" Type="http://schemas.openxmlformats.org/officeDocument/2006/relationships/slideLayout" Target="../slideLayouts/slideLayout193.xml"/><Relationship Id="rId4" Type="http://schemas.openxmlformats.org/officeDocument/2006/relationships/slideLayout" Target="../slideLayouts/slideLayout187.xml"/><Relationship Id="rId9" Type="http://schemas.openxmlformats.org/officeDocument/2006/relationships/slideLayout" Target="../slideLayouts/slideLayout192.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theme" Target="../theme/theme17.xml"/><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2" Type="http://schemas.openxmlformats.org/officeDocument/2006/relationships/slideLayout" Target="../slideLayouts/slideLayout197.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0" Type="http://schemas.openxmlformats.org/officeDocument/2006/relationships/slideLayout" Target="../slideLayouts/slideLayout205.xml"/><Relationship Id="rId4" Type="http://schemas.openxmlformats.org/officeDocument/2006/relationships/slideLayout" Target="../slideLayouts/slideLayout199.xml"/><Relationship Id="rId9" Type="http://schemas.openxmlformats.org/officeDocument/2006/relationships/slideLayout" Target="../slideLayouts/slideLayout204.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5.xml"/><Relationship Id="rId13" Type="http://schemas.openxmlformats.org/officeDocument/2006/relationships/theme" Target="../theme/theme18.xml"/><Relationship Id="rId3" Type="http://schemas.openxmlformats.org/officeDocument/2006/relationships/slideLayout" Target="../slideLayouts/slideLayout210.xml"/><Relationship Id="rId7" Type="http://schemas.openxmlformats.org/officeDocument/2006/relationships/slideLayout" Target="../slideLayouts/slideLayout214.xml"/><Relationship Id="rId12" Type="http://schemas.openxmlformats.org/officeDocument/2006/relationships/slideLayout" Target="../slideLayouts/slideLayout219.xml"/><Relationship Id="rId2" Type="http://schemas.openxmlformats.org/officeDocument/2006/relationships/slideLayout" Target="../slideLayouts/slideLayout209.xml"/><Relationship Id="rId1" Type="http://schemas.openxmlformats.org/officeDocument/2006/relationships/slideLayout" Target="../slideLayouts/slideLayout208.xml"/><Relationship Id="rId6" Type="http://schemas.openxmlformats.org/officeDocument/2006/relationships/slideLayout" Target="../slideLayouts/slideLayout213.xml"/><Relationship Id="rId11" Type="http://schemas.openxmlformats.org/officeDocument/2006/relationships/slideLayout" Target="../slideLayouts/slideLayout218.xml"/><Relationship Id="rId5" Type="http://schemas.openxmlformats.org/officeDocument/2006/relationships/slideLayout" Target="../slideLayouts/slideLayout212.xml"/><Relationship Id="rId10" Type="http://schemas.openxmlformats.org/officeDocument/2006/relationships/slideLayout" Target="../slideLayouts/slideLayout217.xml"/><Relationship Id="rId4" Type="http://schemas.openxmlformats.org/officeDocument/2006/relationships/slideLayout" Target="../slideLayouts/slideLayout211.xml"/><Relationship Id="rId9" Type="http://schemas.openxmlformats.org/officeDocument/2006/relationships/slideLayout" Target="../slideLayouts/slideLayout21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7.xml"/><Relationship Id="rId13" Type="http://schemas.openxmlformats.org/officeDocument/2006/relationships/theme" Target="../theme/theme19.xml"/><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slideLayout" Target="../slideLayouts/slideLayout231.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theme" Target="../theme/theme20.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slideLayout" Target="../slideLayouts/slideLayout243.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51.xml"/><Relationship Id="rId13" Type="http://schemas.openxmlformats.org/officeDocument/2006/relationships/theme" Target="../theme/theme21.xml"/><Relationship Id="rId3" Type="http://schemas.openxmlformats.org/officeDocument/2006/relationships/slideLayout" Target="../slideLayouts/slideLayout246.xml"/><Relationship Id="rId7" Type="http://schemas.openxmlformats.org/officeDocument/2006/relationships/slideLayout" Target="../slideLayouts/slideLayout250.xml"/><Relationship Id="rId12" Type="http://schemas.openxmlformats.org/officeDocument/2006/relationships/slideLayout" Target="../slideLayouts/slideLayout255.xml"/><Relationship Id="rId2" Type="http://schemas.openxmlformats.org/officeDocument/2006/relationships/slideLayout" Target="../slideLayouts/slideLayout245.xml"/><Relationship Id="rId1" Type="http://schemas.openxmlformats.org/officeDocument/2006/relationships/slideLayout" Target="../slideLayouts/slideLayout244.xml"/><Relationship Id="rId6" Type="http://schemas.openxmlformats.org/officeDocument/2006/relationships/slideLayout" Target="../slideLayouts/slideLayout249.xml"/><Relationship Id="rId11" Type="http://schemas.openxmlformats.org/officeDocument/2006/relationships/slideLayout" Target="../slideLayouts/slideLayout254.xml"/><Relationship Id="rId5" Type="http://schemas.openxmlformats.org/officeDocument/2006/relationships/slideLayout" Target="../slideLayouts/slideLayout248.xml"/><Relationship Id="rId10" Type="http://schemas.openxmlformats.org/officeDocument/2006/relationships/slideLayout" Target="../slideLayouts/slideLayout253.xml"/><Relationship Id="rId4" Type="http://schemas.openxmlformats.org/officeDocument/2006/relationships/slideLayout" Target="../slideLayouts/slideLayout247.xml"/><Relationship Id="rId9" Type="http://schemas.openxmlformats.org/officeDocument/2006/relationships/slideLayout" Target="../slideLayouts/slideLayout252.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theme" Target="../theme/theme22.xml"/><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slideLayout" Target="../slideLayouts/slideLayout267.xml"/><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5.xml"/><Relationship Id="rId13" Type="http://schemas.openxmlformats.org/officeDocument/2006/relationships/theme" Target="../theme/theme23.xml"/><Relationship Id="rId3" Type="http://schemas.openxmlformats.org/officeDocument/2006/relationships/slideLayout" Target="../slideLayouts/slideLayout270.xml"/><Relationship Id="rId7" Type="http://schemas.openxmlformats.org/officeDocument/2006/relationships/slideLayout" Target="../slideLayouts/slideLayout274.xml"/><Relationship Id="rId12" Type="http://schemas.openxmlformats.org/officeDocument/2006/relationships/slideLayout" Target="../slideLayouts/slideLayout279.xml"/><Relationship Id="rId2" Type="http://schemas.openxmlformats.org/officeDocument/2006/relationships/slideLayout" Target="../slideLayouts/slideLayout269.xml"/><Relationship Id="rId1" Type="http://schemas.openxmlformats.org/officeDocument/2006/relationships/slideLayout" Target="../slideLayouts/slideLayout268.xml"/><Relationship Id="rId6" Type="http://schemas.openxmlformats.org/officeDocument/2006/relationships/slideLayout" Target="../slideLayouts/slideLayout273.xml"/><Relationship Id="rId11" Type="http://schemas.openxmlformats.org/officeDocument/2006/relationships/slideLayout" Target="../slideLayouts/slideLayout278.xml"/><Relationship Id="rId5" Type="http://schemas.openxmlformats.org/officeDocument/2006/relationships/slideLayout" Target="../slideLayouts/slideLayout272.xml"/><Relationship Id="rId10" Type="http://schemas.openxmlformats.org/officeDocument/2006/relationships/slideLayout" Target="../slideLayouts/slideLayout277.xml"/><Relationship Id="rId4" Type="http://schemas.openxmlformats.org/officeDocument/2006/relationships/slideLayout" Target="../slideLayouts/slideLayout271.xml"/><Relationship Id="rId9" Type="http://schemas.openxmlformats.org/officeDocument/2006/relationships/slideLayout" Target="../slideLayouts/slideLayout276.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7.xml"/><Relationship Id="rId3" Type="http://schemas.openxmlformats.org/officeDocument/2006/relationships/slideLayout" Target="../slideLayouts/slideLayout282.xml"/><Relationship Id="rId7" Type="http://schemas.openxmlformats.org/officeDocument/2006/relationships/slideLayout" Target="../slideLayouts/slideLayout286.xml"/><Relationship Id="rId12" Type="http://schemas.openxmlformats.org/officeDocument/2006/relationships/theme" Target="../theme/theme24.xml"/><Relationship Id="rId2" Type="http://schemas.openxmlformats.org/officeDocument/2006/relationships/slideLayout" Target="../slideLayouts/slideLayout281.xml"/><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0" Type="http://schemas.openxmlformats.org/officeDocument/2006/relationships/slideLayout" Target="../slideLayouts/slideLayout289.xml"/><Relationship Id="rId4" Type="http://schemas.openxmlformats.org/officeDocument/2006/relationships/slideLayout" Target="../slideLayouts/slideLayout283.xml"/><Relationship Id="rId9" Type="http://schemas.openxmlformats.org/officeDocument/2006/relationships/slideLayout" Target="../slideLayouts/slideLayout288.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8.xml"/><Relationship Id="rId3" Type="http://schemas.openxmlformats.org/officeDocument/2006/relationships/slideLayout" Target="../slideLayouts/slideLayout293.xml"/><Relationship Id="rId7" Type="http://schemas.openxmlformats.org/officeDocument/2006/relationships/slideLayout" Target="../slideLayouts/slideLayout297.xml"/><Relationship Id="rId12" Type="http://schemas.openxmlformats.org/officeDocument/2006/relationships/theme" Target="../theme/theme25.xml"/><Relationship Id="rId2" Type="http://schemas.openxmlformats.org/officeDocument/2006/relationships/slideLayout" Target="../slideLayouts/slideLayout292.xml"/><Relationship Id="rId1" Type="http://schemas.openxmlformats.org/officeDocument/2006/relationships/slideLayout" Target="../slideLayouts/slideLayout291.xml"/><Relationship Id="rId6" Type="http://schemas.openxmlformats.org/officeDocument/2006/relationships/slideLayout" Target="../slideLayouts/slideLayout296.xml"/><Relationship Id="rId11" Type="http://schemas.openxmlformats.org/officeDocument/2006/relationships/slideLayout" Target="../slideLayouts/slideLayout301.xml"/><Relationship Id="rId5" Type="http://schemas.openxmlformats.org/officeDocument/2006/relationships/slideLayout" Target="../slideLayouts/slideLayout295.xml"/><Relationship Id="rId10" Type="http://schemas.openxmlformats.org/officeDocument/2006/relationships/slideLayout" Target="../slideLayouts/slideLayout300.xml"/><Relationship Id="rId4" Type="http://schemas.openxmlformats.org/officeDocument/2006/relationships/slideLayout" Target="../slideLayouts/slideLayout294.xml"/><Relationship Id="rId9" Type="http://schemas.openxmlformats.org/officeDocument/2006/relationships/slideLayout" Target="../slideLayouts/slideLayout299.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9.xml"/><Relationship Id="rId3" Type="http://schemas.openxmlformats.org/officeDocument/2006/relationships/slideLayout" Target="../slideLayouts/slideLayout304.xml"/><Relationship Id="rId7" Type="http://schemas.openxmlformats.org/officeDocument/2006/relationships/slideLayout" Target="../slideLayouts/slideLayout308.xml"/><Relationship Id="rId12" Type="http://schemas.openxmlformats.org/officeDocument/2006/relationships/theme" Target="../theme/theme26.xml"/><Relationship Id="rId2" Type="http://schemas.openxmlformats.org/officeDocument/2006/relationships/slideLayout" Target="../slideLayouts/slideLayout303.xml"/><Relationship Id="rId1" Type="http://schemas.openxmlformats.org/officeDocument/2006/relationships/slideLayout" Target="../slideLayouts/slideLayout302.xml"/><Relationship Id="rId6" Type="http://schemas.openxmlformats.org/officeDocument/2006/relationships/slideLayout" Target="../slideLayouts/slideLayout307.xml"/><Relationship Id="rId11" Type="http://schemas.openxmlformats.org/officeDocument/2006/relationships/slideLayout" Target="../slideLayouts/slideLayout312.xml"/><Relationship Id="rId5" Type="http://schemas.openxmlformats.org/officeDocument/2006/relationships/slideLayout" Target="../slideLayouts/slideLayout306.xml"/><Relationship Id="rId10" Type="http://schemas.openxmlformats.org/officeDocument/2006/relationships/slideLayout" Target="../slideLayouts/slideLayout311.xml"/><Relationship Id="rId4" Type="http://schemas.openxmlformats.org/officeDocument/2006/relationships/slideLayout" Target="../slideLayouts/slideLayout305.xml"/><Relationship Id="rId9" Type="http://schemas.openxmlformats.org/officeDocument/2006/relationships/slideLayout" Target="../slideLayouts/slideLayout310.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theme" Target="../theme/theme27.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1.xml"/><Relationship Id="rId3" Type="http://schemas.openxmlformats.org/officeDocument/2006/relationships/slideLayout" Target="../slideLayouts/slideLayout326.xml"/><Relationship Id="rId7" Type="http://schemas.openxmlformats.org/officeDocument/2006/relationships/slideLayout" Target="../slideLayouts/slideLayout330.xml"/><Relationship Id="rId12" Type="http://schemas.openxmlformats.org/officeDocument/2006/relationships/theme" Target="../theme/theme28.xml"/><Relationship Id="rId2" Type="http://schemas.openxmlformats.org/officeDocument/2006/relationships/slideLayout" Target="../slideLayouts/slideLayout325.xml"/><Relationship Id="rId1" Type="http://schemas.openxmlformats.org/officeDocument/2006/relationships/slideLayout" Target="../slideLayouts/slideLayout324.xml"/><Relationship Id="rId6" Type="http://schemas.openxmlformats.org/officeDocument/2006/relationships/slideLayout" Target="../slideLayouts/slideLayout329.xml"/><Relationship Id="rId11" Type="http://schemas.openxmlformats.org/officeDocument/2006/relationships/slideLayout" Target="../slideLayouts/slideLayout334.xml"/><Relationship Id="rId5" Type="http://schemas.openxmlformats.org/officeDocument/2006/relationships/slideLayout" Target="../slideLayouts/slideLayout328.xml"/><Relationship Id="rId10" Type="http://schemas.openxmlformats.org/officeDocument/2006/relationships/slideLayout" Target="../slideLayouts/slideLayout333.xml"/><Relationship Id="rId4" Type="http://schemas.openxmlformats.org/officeDocument/2006/relationships/slideLayout" Target="../slideLayouts/slideLayout327.xml"/><Relationship Id="rId9" Type="http://schemas.openxmlformats.org/officeDocument/2006/relationships/slideLayout" Target="../slideLayouts/slideLayout332.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2.xml"/><Relationship Id="rId3" Type="http://schemas.openxmlformats.org/officeDocument/2006/relationships/slideLayout" Target="../slideLayouts/slideLayout337.xml"/><Relationship Id="rId7" Type="http://schemas.openxmlformats.org/officeDocument/2006/relationships/slideLayout" Target="../slideLayouts/slideLayout341.xml"/><Relationship Id="rId12" Type="http://schemas.openxmlformats.org/officeDocument/2006/relationships/theme" Target="../theme/theme29.xml"/><Relationship Id="rId2" Type="http://schemas.openxmlformats.org/officeDocument/2006/relationships/slideLayout" Target="../slideLayouts/slideLayout336.xml"/><Relationship Id="rId1" Type="http://schemas.openxmlformats.org/officeDocument/2006/relationships/slideLayout" Target="../slideLayouts/slideLayout335.xml"/><Relationship Id="rId6" Type="http://schemas.openxmlformats.org/officeDocument/2006/relationships/slideLayout" Target="../slideLayouts/slideLayout340.xml"/><Relationship Id="rId11" Type="http://schemas.openxmlformats.org/officeDocument/2006/relationships/slideLayout" Target="../slideLayouts/slideLayout345.xml"/><Relationship Id="rId5" Type="http://schemas.openxmlformats.org/officeDocument/2006/relationships/slideLayout" Target="../slideLayouts/slideLayout339.xml"/><Relationship Id="rId10" Type="http://schemas.openxmlformats.org/officeDocument/2006/relationships/slideLayout" Target="../slideLayouts/slideLayout344.xml"/><Relationship Id="rId4" Type="http://schemas.openxmlformats.org/officeDocument/2006/relationships/slideLayout" Target="../slideLayouts/slideLayout338.xml"/><Relationship Id="rId9" Type="http://schemas.openxmlformats.org/officeDocument/2006/relationships/slideLayout" Target="../slideLayouts/slideLayout3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3.xml"/><Relationship Id="rId3" Type="http://schemas.openxmlformats.org/officeDocument/2006/relationships/slideLayout" Target="../slideLayouts/slideLayout348.xml"/><Relationship Id="rId7" Type="http://schemas.openxmlformats.org/officeDocument/2006/relationships/slideLayout" Target="../slideLayouts/slideLayout352.xml"/><Relationship Id="rId12" Type="http://schemas.openxmlformats.org/officeDocument/2006/relationships/theme" Target="../theme/theme30.xml"/><Relationship Id="rId2" Type="http://schemas.openxmlformats.org/officeDocument/2006/relationships/slideLayout" Target="../slideLayouts/slideLayout347.xml"/><Relationship Id="rId1" Type="http://schemas.openxmlformats.org/officeDocument/2006/relationships/slideLayout" Target="../slideLayouts/slideLayout346.xml"/><Relationship Id="rId6" Type="http://schemas.openxmlformats.org/officeDocument/2006/relationships/slideLayout" Target="../slideLayouts/slideLayout351.xml"/><Relationship Id="rId11" Type="http://schemas.openxmlformats.org/officeDocument/2006/relationships/slideLayout" Target="../slideLayouts/slideLayout356.xml"/><Relationship Id="rId5" Type="http://schemas.openxmlformats.org/officeDocument/2006/relationships/slideLayout" Target="../slideLayouts/slideLayout350.xml"/><Relationship Id="rId10" Type="http://schemas.openxmlformats.org/officeDocument/2006/relationships/slideLayout" Target="../slideLayouts/slideLayout355.xml"/><Relationship Id="rId4" Type="http://schemas.openxmlformats.org/officeDocument/2006/relationships/slideLayout" Target="../slideLayouts/slideLayout349.xml"/><Relationship Id="rId9" Type="http://schemas.openxmlformats.org/officeDocument/2006/relationships/slideLayout" Target="../slideLayouts/slideLayout354.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4.xml"/><Relationship Id="rId3" Type="http://schemas.openxmlformats.org/officeDocument/2006/relationships/slideLayout" Target="../slideLayouts/slideLayout359.xml"/><Relationship Id="rId7" Type="http://schemas.openxmlformats.org/officeDocument/2006/relationships/slideLayout" Target="../slideLayouts/slideLayout363.xml"/><Relationship Id="rId12" Type="http://schemas.openxmlformats.org/officeDocument/2006/relationships/theme" Target="../theme/theme31.xml"/><Relationship Id="rId2" Type="http://schemas.openxmlformats.org/officeDocument/2006/relationships/slideLayout" Target="../slideLayouts/slideLayout358.xml"/><Relationship Id="rId1" Type="http://schemas.openxmlformats.org/officeDocument/2006/relationships/slideLayout" Target="../slideLayouts/slideLayout357.xml"/><Relationship Id="rId6" Type="http://schemas.openxmlformats.org/officeDocument/2006/relationships/slideLayout" Target="../slideLayouts/slideLayout362.xml"/><Relationship Id="rId11" Type="http://schemas.openxmlformats.org/officeDocument/2006/relationships/slideLayout" Target="../slideLayouts/slideLayout367.xml"/><Relationship Id="rId5" Type="http://schemas.openxmlformats.org/officeDocument/2006/relationships/slideLayout" Target="../slideLayouts/slideLayout361.xml"/><Relationship Id="rId10" Type="http://schemas.openxmlformats.org/officeDocument/2006/relationships/slideLayout" Target="../slideLayouts/slideLayout366.xml"/><Relationship Id="rId4" Type="http://schemas.openxmlformats.org/officeDocument/2006/relationships/slideLayout" Target="../slideLayouts/slideLayout360.xml"/><Relationship Id="rId9" Type="http://schemas.openxmlformats.org/officeDocument/2006/relationships/slideLayout" Target="../slideLayouts/slideLayout365.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75.xml"/><Relationship Id="rId3" Type="http://schemas.openxmlformats.org/officeDocument/2006/relationships/slideLayout" Target="../slideLayouts/slideLayout370.xml"/><Relationship Id="rId7" Type="http://schemas.openxmlformats.org/officeDocument/2006/relationships/slideLayout" Target="../slideLayouts/slideLayout374.xml"/><Relationship Id="rId12" Type="http://schemas.openxmlformats.org/officeDocument/2006/relationships/theme" Target="../theme/theme32.xml"/><Relationship Id="rId2" Type="http://schemas.openxmlformats.org/officeDocument/2006/relationships/slideLayout" Target="../slideLayouts/slideLayout369.xml"/><Relationship Id="rId1" Type="http://schemas.openxmlformats.org/officeDocument/2006/relationships/slideLayout" Target="../slideLayouts/slideLayout368.xml"/><Relationship Id="rId6" Type="http://schemas.openxmlformats.org/officeDocument/2006/relationships/slideLayout" Target="../slideLayouts/slideLayout373.xml"/><Relationship Id="rId11" Type="http://schemas.openxmlformats.org/officeDocument/2006/relationships/slideLayout" Target="../slideLayouts/slideLayout378.xml"/><Relationship Id="rId5" Type="http://schemas.openxmlformats.org/officeDocument/2006/relationships/slideLayout" Target="../slideLayouts/slideLayout372.xml"/><Relationship Id="rId10" Type="http://schemas.openxmlformats.org/officeDocument/2006/relationships/slideLayout" Target="../slideLayouts/slideLayout377.xml"/><Relationship Id="rId4" Type="http://schemas.openxmlformats.org/officeDocument/2006/relationships/slideLayout" Target="../slideLayouts/slideLayout371.xml"/><Relationship Id="rId9" Type="http://schemas.openxmlformats.org/officeDocument/2006/relationships/slideLayout" Target="../slideLayouts/slideLayout376.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86.xml"/><Relationship Id="rId3" Type="http://schemas.openxmlformats.org/officeDocument/2006/relationships/slideLayout" Target="../slideLayouts/slideLayout381.xml"/><Relationship Id="rId7" Type="http://schemas.openxmlformats.org/officeDocument/2006/relationships/slideLayout" Target="../slideLayouts/slideLayout385.xml"/><Relationship Id="rId12" Type="http://schemas.openxmlformats.org/officeDocument/2006/relationships/theme" Target="../theme/theme33.xml"/><Relationship Id="rId2" Type="http://schemas.openxmlformats.org/officeDocument/2006/relationships/slideLayout" Target="../slideLayouts/slideLayout380.xml"/><Relationship Id="rId1" Type="http://schemas.openxmlformats.org/officeDocument/2006/relationships/slideLayout" Target="../slideLayouts/slideLayout379.xml"/><Relationship Id="rId6" Type="http://schemas.openxmlformats.org/officeDocument/2006/relationships/slideLayout" Target="../slideLayouts/slideLayout384.xml"/><Relationship Id="rId11" Type="http://schemas.openxmlformats.org/officeDocument/2006/relationships/slideLayout" Target="../slideLayouts/slideLayout389.xml"/><Relationship Id="rId5" Type="http://schemas.openxmlformats.org/officeDocument/2006/relationships/slideLayout" Target="../slideLayouts/slideLayout383.xml"/><Relationship Id="rId10" Type="http://schemas.openxmlformats.org/officeDocument/2006/relationships/slideLayout" Target="../slideLayouts/slideLayout388.xml"/><Relationship Id="rId4" Type="http://schemas.openxmlformats.org/officeDocument/2006/relationships/slideLayout" Target="../slideLayouts/slideLayout382.xml"/><Relationship Id="rId9" Type="http://schemas.openxmlformats.org/officeDocument/2006/relationships/slideLayout" Target="../slideLayouts/slideLayout387.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97.xml"/><Relationship Id="rId3" Type="http://schemas.openxmlformats.org/officeDocument/2006/relationships/slideLayout" Target="../slideLayouts/slideLayout392.xml"/><Relationship Id="rId7" Type="http://schemas.openxmlformats.org/officeDocument/2006/relationships/slideLayout" Target="../slideLayouts/slideLayout396.xml"/><Relationship Id="rId12" Type="http://schemas.openxmlformats.org/officeDocument/2006/relationships/theme" Target="../theme/theme34.xml"/><Relationship Id="rId2" Type="http://schemas.openxmlformats.org/officeDocument/2006/relationships/slideLayout" Target="../slideLayouts/slideLayout391.xml"/><Relationship Id="rId1" Type="http://schemas.openxmlformats.org/officeDocument/2006/relationships/slideLayout" Target="../slideLayouts/slideLayout390.xml"/><Relationship Id="rId6" Type="http://schemas.openxmlformats.org/officeDocument/2006/relationships/slideLayout" Target="../slideLayouts/slideLayout395.xml"/><Relationship Id="rId11" Type="http://schemas.openxmlformats.org/officeDocument/2006/relationships/slideLayout" Target="../slideLayouts/slideLayout400.xml"/><Relationship Id="rId5" Type="http://schemas.openxmlformats.org/officeDocument/2006/relationships/slideLayout" Target="../slideLayouts/slideLayout394.xml"/><Relationship Id="rId10" Type="http://schemas.openxmlformats.org/officeDocument/2006/relationships/slideLayout" Target="../slideLayouts/slideLayout399.xml"/><Relationship Id="rId4" Type="http://schemas.openxmlformats.org/officeDocument/2006/relationships/slideLayout" Target="../slideLayouts/slideLayout393.xml"/><Relationship Id="rId9" Type="http://schemas.openxmlformats.org/officeDocument/2006/relationships/slideLayout" Target="../slideLayouts/slideLayout398.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08.xml"/><Relationship Id="rId3" Type="http://schemas.openxmlformats.org/officeDocument/2006/relationships/slideLayout" Target="../slideLayouts/slideLayout403.xml"/><Relationship Id="rId7" Type="http://schemas.openxmlformats.org/officeDocument/2006/relationships/slideLayout" Target="../slideLayouts/slideLayout407.xml"/><Relationship Id="rId12" Type="http://schemas.openxmlformats.org/officeDocument/2006/relationships/theme" Target="../theme/theme35.xml"/><Relationship Id="rId2" Type="http://schemas.openxmlformats.org/officeDocument/2006/relationships/slideLayout" Target="../slideLayouts/slideLayout402.xml"/><Relationship Id="rId1" Type="http://schemas.openxmlformats.org/officeDocument/2006/relationships/slideLayout" Target="../slideLayouts/slideLayout401.xml"/><Relationship Id="rId6" Type="http://schemas.openxmlformats.org/officeDocument/2006/relationships/slideLayout" Target="../slideLayouts/slideLayout406.xml"/><Relationship Id="rId11" Type="http://schemas.openxmlformats.org/officeDocument/2006/relationships/slideLayout" Target="../slideLayouts/slideLayout411.xml"/><Relationship Id="rId5" Type="http://schemas.openxmlformats.org/officeDocument/2006/relationships/slideLayout" Target="../slideLayouts/slideLayout405.xml"/><Relationship Id="rId10" Type="http://schemas.openxmlformats.org/officeDocument/2006/relationships/slideLayout" Target="../slideLayouts/slideLayout410.xml"/><Relationship Id="rId4" Type="http://schemas.openxmlformats.org/officeDocument/2006/relationships/slideLayout" Target="../slideLayouts/slideLayout404.xml"/><Relationship Id="rId9" Type="http://schemas.openxmlformats.org/officeDocument/2006/relationships/slideLayout" Target="../slideLayouts/slideLayout409.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19.xml"/><Relationship Id="rId3" Type="http://schemas.openxmlformats.org/officeDocument/2006/relationships/slideLayout" Target="../slideLayouts/slideLayout414.xml"/><Relationship Id="rId7" Type="http://schemas.openxmlformats.org/officeDocument/2006/relationships/slideLayout" Target="../slideLayouts/slideLayout418.xml"/><Relationship Id="rId12" Type="http://schemas.openxmlformats.org/officeDocument/2006/relationships/theme" Target="../theme/theme36.xml"/><Relationship Id="rId2" Type="http://schemas.openxmlformats.org/officeDocument/2006/relationships/slideLayout" Target="../slideLayouts/slideLayout413.xml"/><Relationship Id="rId1" Type="http://schemas.openxmlformats.org/officeDocument/2006/relationships/slideLayout" Target="../slideLayouts/slideLayout412.xml"/><Relationship Id="rId6" Type="http://schemas.openxmlformats.org/officeDocument/2006/relationships/slideLayout" Target="../slideLayouts/slideLayout417.xml"/><Relationship Id="rId11" Type="http://schemas.openxmlformats.org/officeDocument/2006/relationships/slideLayout" Target="../slideLayouts/slideLayout422.xml"/><Relationship Id="rId5" Type="http://schemas.openxmlformats.org/officeDocument/2006/relationships/slideLayout" Target="../slideLayouts/slideLayout416.xml"/><Relationship Id="rId10" Type="http://schemas.openxmlformats.org/officeDocument/2006/relationships/slideLayout" Target="../slideLayouts/slideLayout421.xml"/><Relationship Id="rId4" Type="http://schemas.openxmlformats.org/officeDocument/2006/relationships/slideLayout" Target="../slideLayouts/slideLayout415.xml"/><Relationship Id="rId9" Type="http://schemas.openxmlformats.org/officeDocument/2006/relationships/slideLayout" Target="../slideLayouts/slideLayout420.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30.xml"/><Relationship Id="rId3" Type="http://schemas.openxmlformats.org/officeDocument/2006/relationships/slideLayout" Target="../slideLayouts/slideLayout425.xml"/><Relationship Id="rId7" Type="http://schemas.openxmlformats.org/officeDocument/2006/relationships/slideLayout" Target="../slideLayouts/slideLayout429.xml"/><Relationship Id="rId12" Type="http://schemas.openxmlformats.org/officeDocument/2006/relationships/theme" Target="../theme/theme37.xml"/><Relationship Id="rId2" Type="http://schemas.openxmlformats.org/officeDocument/2006/relationships/slideLayout" Target="../slideLayouts/slideLayout424.xml"/><Relationship Id="rId1" Type="http://schemas.openxmlformats.org/officeDocument/2006/relationships/slideLayout" Target="../slideLayouts/slideLayout423.xml"/><Relationship Id="rId6" Type="http://schemas.openxmlformats.org/officeDocument/2006/relationships/slideLayout" Target="../slideLayouts/slideLayout428.xml"/><Relationship Id="rId11" Type="http://schemas.openxmlformats.org/officeDocument/2006/relationships/slideLayout" Target="../slideLayouts/slideLayout433.xml"/><Relationship Id="rId5" Type="http://schemas.openxmlformats.org/officeDocument/2006/relationships/slideLayout" Target="../slideLayouts/slideLayout427.xml"/><Relationship Id="rId10" Type="http://schemas.openxmlformats.org/officeDocument/2006/relationships/slideLayout" Target="../slideLayouts/slideLayout432.xml"/><Relationship Id="rId4" Type="http://schemas.openxmlformats.org/officeDocument/2006/relationships/slideLayout" Target="../slideLayouts/slideLayout426.xml"/><Relationship Id="rId9" Type="http://schemas.openxmlformats.org/officeDocument/2006/relationships/slideLayout" Target="../slideLayouts/slideLayout43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41.xml"/><Relationship Id="rId3" Type="http://schemas.openxmlformats.org/officeDocument/2006/relationships/slideLayout" Target="../slideLayouts/slideLayout436.xml"/><Relationship Id="rId7" Type="http://schemas.openxmlformats.org/officeDocument/2006/relationships/slideLayout" Target="../slideLayouts/slideLayout440.xml"/><Relationship Id="rId12" Type="http://schemas.openxmlformats.org/officeDocument/2006/relationships/theme" Target="../theme/theme38.xml"/><Relationship Id="rId2" Type="http://schemas.openxmlformats.org/officeDocument/2006/relationships/slideLayout" Target="../slideLayouts/slideLayout435.xml"/><Relationship Id="rId1" Type="http://schemas.openxmlformats.org/officeDocument/2006/relationships/slideLayout" Target="../slideLayouts/slideLayout434.xml"/><Relationship Id="rId6" Type="http://schemas.openxmlformats.org/officeDocument/2006/relationships/slideLayout" Target="../slideLayouts/slideLayout439.xml"/><Relationship Id="rId11" Type="http://schemas.openxmlformats.org/officeDocument/2006/relationships/slideLayout" Target="../slideLayouts/slideLayout444.xml"/><Relationship Id="rId5" Type="http://schemas.openxmlformats.org/officeDocument/2006/relationships/slideLayout" Target="../slideLayouts/slideLayout438.xml"/><Relationship Id="rId10" Type="http://schemas.openxmlformats.org/officeDocument/2006/relationships/slideLayout" Target="../slideLayouts/slideLayout443.xml"/><Relationship Id="rId4" Type="http://schemas.openxmlformats.org/officeDocument/2006/relationships/slideLayout" Target="../slideLayouts/slideLayout437.xml"/><Relationship Id="rId9" Type="http://schemas.openxmlformats.org/officeDocument/2006/relationships/slideLayout" Target="../slideLayouts/slideLayout442.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52.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theme" Target="../theme/theme39.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2" Type="http://schemas.openxmlformats.org/officeDocument/2006/relationships/slideLayout" Target="../slideLayouts/slideLayout89.xml"/><Relationship Id="rId16" Type="http://schemas.openxmlformats.org/officeDocument/2006/relationships/theme" Target="../theme/theme8.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2" Type="http://schemas.openxmlformats.org/officeDocument/2006/relationships/slideLayout" Target="../slideLayouts/slideLayout104.xml"/><Relationship Id="rId16" Type="http://schemas.openxmlformats.org/officeDocument/2006/relationships/theme" Target="../theme/theme9.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2019/6/18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DF10B804-F766-4E06-8369-BE73074F8E3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64665025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DF10B804-F766-4E06-8369-BE73074F8E3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624831484"/>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DF10B804-F766-4E06-8369-BE73074F8E3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379944050"/>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37134481-2CB3-4302-BFEE-7D642924A91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1474733094"/>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37134481-2CB3-4302-BFEE-7D642924A91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505992198"/>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5719DC9C-C739-450C-9F31-5E7C6434714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1323528532"/>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1084095722"/>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1885063456"/>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115673168"/>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356360854"/>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2867800A-A912-4436-8CCA-AD2E52523CBA}"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4392294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36842627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50041079"/>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1675679209"/>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817551621"/>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2CE4121F-076D-4DB0-9426-EE93C5A6690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980595671"/>
      </p:ext>
    </p:extLst>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2CE4121F-076D-4DB0-9426-EE93C5A6690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140281732"/>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2CE4121F-076D-4DB0-9426-EE93C5A6690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025889247"/>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2CE4121F-076D-4DB0-9426-EE93C5A6690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672289238"/>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2CE4121F-076D-4DB0-9426-EE93C5A6690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841945182"/>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FDA466A6-A06B-437A-AA81-2C59F427B21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371216781"/>
      </p:ext>
    </p:extLst>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270750" y="-26988"/>
            <a:ext cx="193675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350D09D5-D6BF-487F-B668-D77D88DABF53}"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24132399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FDA466A6-A06B-437A-AA81-2C59F427B21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1993986475"/>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FDA466A6-A06B-437A-AA81-2C59F427B21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516986511"/>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E9C3503C-EDFB-4C77-9BD3-09AAC7B9ACC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763140329"/>
      </p:ext>
    </p:extLst>
  </p:cSld>
  <p:clrMap bg1="lt1" tx1="dk1" bg2="lt2" tx2="dk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0AD49CAD-A214-44AD-9DE4-006E27BA29F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013201993"/>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0AD49CAD-A214-44AD-9DE4-006E27BA29F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331345982"/>
      </p:ext>
    </p:extLst>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0AD49CAD-A214-44AD-9DE4-006E27BA29F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801363830"/>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0AD49CAD-A214-44AD-9DE4-006E27BA29F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013185488"/>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2888975D-37FE-4587-B34C-A4FE788D8C3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270180682"/>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2888975D-37FE-4587-B34C-A4FE788D8C3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230609729"/>
      </p:ext>
    </p:extLst>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2888975D-37FE-4587-B34C-A4FE788D8C3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132287010"/>
      </p:ext>
    </p:extLst>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270750" y="-26988"/>
            <a:ext cx="193675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350D09D5-D6BF-487F-B668-D77D88DABF53}"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217924397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270750" y="-26988"/>
            <a:ext cx="193675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350D09D5-D6BF-487F-B668-D77D88DABF53}"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172657164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270750" y="-26988"/>
            <a:ext cx="193675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350D09D5-D6BF-487F-B668-D77D88DABF53}"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300252084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270750" y="-26988"/>
            <a:ext cx="193675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350D09D5-D6BF-487F-B668-D77D88DABF53}"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81976532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162800" y="-26988"/>
            <a:ext cx="204470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05D23D5C-073D-4925-BED5-CEDD6515FA2C}"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326548714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162800" y="-26988"/>
            <a:ext cx="204470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05D23D5C-073D-4925-BED5-CEDD6515FA2C}"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3815713553"/>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9.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14.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36.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4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69.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6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9.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23096F-5E4F-48AE-B123-290A1EB63EDF}"/>
              </a:ext>
            </a:extLst>
          </p:cNvPr>
          <p:cNvSpPr>
            <a:spLocks noGrp="1"/>
          </p:cNvSpPr>
          <p:nvPr>
            <p:ph type="ctrTitle"/>
          </p:nvPr>
        </p:nvSpPr>
        <p:spPr/>
        <p:txBody>
          <a:bodyPr/>
          <a:lstStyle/>
          <a:p>
            <a:r>
              <a:rPr lang="zh-CN" altLang="en-US" b="1" dirty="0"/>
              <a:t>第一章</a:t>
            </a:r>
          </a:p>
        </p:txBody>
      </p:sp>
      <p:sp>
        <p:nvSpPr>
          <p:cNvPr id="3" name="副标题 2">
            <a:extLst>
              <a:ext uri="{FF2B5EF4-FFF2-40B4-BE49-F238E27FC236}">
                <a16:creationId xmlns="" xmlns:a16="http://schemas.microsoft.com/office/drawing/2014/main" id="{56D8B543-4727-4D5D-8F95-9C6102A09BF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84399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idx="4294967295"/>
          </p:nvPr>
        </p:nvSpPr>
        <p:spPr>
          <a:xfrm>
            <a:off x="476250" y="0"/>
            <a:ext cx="8229600" cy="600075"/>
          </a:xfrm>
        </p:spPr>
        <p:txBody>
          <a:bodyPr lIns="63500" tIns="25400" rIns="63500" bIns="25400" anchor="t">
            <a:spAutoFit/>
          </a:bodyPr>
          <a:lstStyle/>
          <a:p>
            <a:pPr algn="l"/>
            <a:r>
              <a:rPr lang="en-US" altLang="zh-CN" sz="3600">
                <a:ea typeface="宋体" pitchFamily="2" charset="-122"/>
              </a:rPr>
              <a:t>C</a:t>
            </a:r>
            <a:r>
              <a:rPr lang="zh-CN" altLang="en-US" sz="3600">
                <a:ea typeface="宋体" pitchFamily="2" charset="-122"/>
              </a:rPr>
              <a:t>语言程序中涉及的运算</a:t>
            </a:r>
          </a:p>
        </p:txBody>
      </p:sp>
      <p:sp>
        <p:nvSpPr>
          <p:cNvPr id="396291" name="Rectangle 3"/>
          <p:cNvSpPr>
            <a:spLocks noGrp="1" noChangeArrowheads="1"/>
          </p:cNvSpPr>
          <p:nvPr>
            <p:ph type="body" idx="4294967295"/>
          </p:nvPr>
        </p:nvSpPr>
        <p:spPr>
          <a:xfrm>
            <a:off x="404813" y="736600"/>
            <a:ext cx="6597650" cy="2833688"/>
          </a:xfrm>
        </p:spPr>
        <p:txBody>
          <a:bodyPr lIns="63500" tIns="25400" rIns="63500" bIns="25400">
            <a:spAutoFit/>
          </a:bodyPr>
          <a:lstStyle/>
          <a:p>
            <a:pPr marL="203200" indent="-203200">
              <a:lnSpc>
                <a:spcPct val="100000"/>
              </a:lnSpc>
              <a:spcBef>
                <a:spcPct val="5000"/>
              </a:spcBef>
            </a:pPr>
            <a:endParaRPr lang="zh-CN" altLang="en-US" sz="2000">
              <a:solidFill>
                <a:srgbClr val="009900"/>
              </a:solidFill>
              <a:ea typeface="黑体" pitchFamily="49" charset="-122"/>
            </a:endParaRPr>
          </a:p>
          <a:p>
            <a:pPr marL="685800" lvl="1" indent="-190500">
              <a:lnSpc>
                <a:spcPct val="100000"/>
              </a:lnSpc>
              <a:buFontTx/>
              <a:buNone/>
            </a:pPr>
            <a:r>
              <a:rPr lang="zh-CN" altLang="en-US" sz="2200">
                <a:solidFill>
                  <a:srgbClr val="CC0000"/>
                </a:solidFill>
                <a:latin typeface="微软雅黑" pitchFamily="34" charset="-122"/>
                <a:ea typeface="微软雅黑" pitchFamily="34" charset="-122"/>
              </a:rPr>
              <a:t>例</a:t>
            </a:r>
            <a:r>
              <a:rPr lang="en-US" altLang="zh-CN" sz="2200">
                <a:solidFill>
                  <a:srgbClr val="CC0000"/>
                </a:solidFill>
                <a:latin typeface="微软雅黑" pitchFamily="34" charset="-122"/>
                <a:ea typeface="微软雅黑" pitchFamily="34" charset="-122"/>
              </a:rPr>
              <a:t>1</a:t>
            </a:r>
            <a:r>
              <a:rPr lang="zh-CN" altLang="en-US" sz="2200">
                <a:solidFill>
                  <a:srgbClr val="CC0000"/>
                </a:solidFill>
                <a:latin typeface="微软雅黑" pitchFamily="34" charset="-122"/>
                <a:ea typeface="微软雅黑" pitchFamily="34" charset="-122"/>
              </a:rPr>
              <a:t>（扩展操作）：</a:t>
            </a:r>
          </a:p>
          <a:p>
            <a:pPr marL="685800" lvl="1" indent="-190500">
              <a:lnSpc>
                <a:spcPct val="100000"/>
              </a:lnSpc>
              <a:buFontTx/>
              <a:buNone/>
            </a:pPr>
            <a:r>
              <a:rPr lang="zh-CN" altLang="en-US" sz="2200">
                <a:solidFill>
                  <a:srgbClr val="CC0000"/>
                </a:solidFill>
                <a:latin typeface="微软雅黑" pitchFamily="34" charset="-122"/>
                <a:ea typeface="微软雅黑" pitchFamily="34" charset="-122"/>
              </a:rPr>
              <a:t>  在大端机上输出</a:t>
            </a:r>
            <a:r>
              <a:rPr lang="en-US" altLang="zh-CN" sz="2200">
                <a:solidFill>
                  <a:srgbClr val="CC0000"/>
                </a:solidFill>
                <a:latin typeface="微软雅黑" pitchFamily="34" charset="-122"/>
                <a:ea typeface="微软雅黑" pitchFamily="34" charset="-122"/>
              </a:rPr>
              <a:t>si, usi, i, ui</a:t>
            </a:r>
            <a:r>
              <a:rPr lang="zh-CN" altLang="en-US" sz="2200">
                <a:solidFill>
                  <a:srgbClr val="CC0000"/>
                </a:solidFill>
                <a:latin typeface="微软雅黑" pitchFamily="34" charset="-122"/>
                <a:ea typeface="微软雅黑" pitchFamily="34" charset="-122"/>
              </a:rPr>
              <a:t>的十进制和十六进制值是什么？</a:t>
            </a:r>
            <a:endParaRPr lang="en-US" altLang="zh-CN" sz="2200">
              <a:solidFill>
                <a:srgbClr val="CC0000"/>
              </a:solidFill>
              <a:latin typeface="微软雅黑" pitchFamily="34" charset="-122"/>
              <a:ea typeface="微软雅黑" pitchFamily="34" charset="-122"/>
            </a:endParaRPr>
          </a:p>
          <a:p>
            <a:pPr marL="685800" lvl="1" indent="-190500">
              <a:lnSpc>
                <a:spcPct val="100000"/>
              </a:lnSpc>
              <a:spcBef>
                <a:spcPct val="0"/>
              </a:spcBef>
              <a:buFontTx/>
              <a:buNone/>
            </a:pPr>
            <a:r>
              <a:rPr lang="en-US" altLang="zh-CN" sz="2200">
                <a:latin typeface="微软雅黑" pitchFamily="34" charset="-122"/>
                <a:ea typeface="微软雅黑" pitchFamily="34" charset="-122"/>
              </a:rPr>
              <a:t>short  si = -32768;</a:t>
            </a:r>
          </a:p>
          <a:p>
            <a:pPr marL="685800" lvl="1" indent="-190500">
              <a:lnSpc>
                <a:spcPct val="100000"/>
              </a:lnSpc>
              <a:spcBef>
                <a:spcPct val="0"/>
              </a:spcBef>
              <a:buFontTx/>
              <a:buNone/>
            </a:pPr>
            <a:r>
              <a:rPr lang="en-US" altLang="zh-CN" sz="2200">
                <a:latin typeface="微软雅黑" pitchFamily="34" charset="-122"/>
                <a:ea typeface="微软雅黑" pitchFamily="34" charset="-122"/>
              </a:rPr>
              <a:t>unsigned short  usi = si;</a:t>
            </a:r>
          </a:p>
          <a:p>
            <a:pPr marL="685800" lvl="1" indent="-190500">
              <a:lnSpc>
                <a:spcPct val="100000"/>
              </a:lnSpc>
              <a:spcBef>
                <a:spcPct val="0"/>
              </a:spcBef>
              <a:buFontTx/>
              <a:buNone/>
            </a:pPr>
            <a:r>
              <a:rPr lang="en-US" altLang="zh-CN" sz="2200">
                <a:latin typeface="微软雅黑" pitchFamily="34" charset="-122"/>
                <a:ea typeface="微软雅黑" pitchFamily="34" charset="-122"/>
              </a:rPr>
              <a:t>int  i = si;</a:t>
            </a:r>
          </a:p>
          <a:p>
            <a:pPr marL="685800" lvl="1" indent="-190500">
              <a:lnSpc>
                <a:spcPct val="100000"/>
              </a:lnSpc>
              <a:spcBef>
                <a:spcPct val="0"/>
              </a:spcBef>
              <a:buFontTx/>
              <a:buNone/>
            </a:pPr>
            <a:r>
              <a:rPr lang="en-US" altLang="zh-CN" sz="2200">
                <a:latin typeface="微软雅黑" pitchFamily="34" charset="-122"/>
                <a:ea typeface="微软雅黑" pitchFamily="34" charset="-122"/>
              </a:rPr>
              <a:t>unsingned  ui = usi ;</a:t>
            </a:r>
            <a:endParaRPr lang="zh-CN" altLang="en-US" sz="2200">
              <a:latin typeface="微软雅黑" pitchFamily="34" charset="-122"/>
              <a:ea typeface="微软雅黑" pitchFamily="34" charset="-122"/>
            </a:endParaRPr>
          </a:p>
        </p:txBody>
      </p:sp>
      <p:sp>
        <p:nvSpPr>
          <p:cNvPr id="396292" name="Rectangle 4"/>
          <p:cNvSpPr>
            <a:spLocks noChangeArrowheads="1"/>
          </p:cNvSpPr>
          <p:nvPr/>
        </p:nvSpPr>
        <p:spPr bwMode="auto">
          <a:xfrm>
            <a:off x="657225" y="4149725"/>
            <a:ext cx="4033838" cy="1552575"/>
          </a:xfrm>
          <a:prstGeom prst="rect">
            <a:avLst/>
          </a:prstGeom>
          <a:noFill/>
          <a:ln w="12700">
            <a:noFill/>
            <a:miter lim="800000"/>
            <a:headEnd/>
            <a:tailEnd/>
          </a:ln>
        </p:spPr>
        <p:txBody>
          <a:bodyPr wrap="none" anchor="ctr">
            <a:spAutoFit/>
          </a:bodyPr>
          <a:lstStyle/>
          <a:p>
            <a:pPr indent="288925" eaLnBrk="0" fontAlgn="base" hangingPunct="0">
              <a:spcBef>
                <a:spcPct val="0"/>
              </a:spcBef>
              <a:spcAft>
                <a:spcPct val="0"/>
              </a:spcAft>
            </a:pPr>
            <a:r>
              <a:rPr lang="pt-BR" altLang="zh-CN" sz="2400" b="1">
                <a:solidFill>
                  <a:srgbClr val="000000"/>
                </a:solidFill>
              </a:rPr>
              <a:t>si = -32768    80 00</a:t>
            </a:r>
            <a:endParaRPr lang="en-US" altLang="zh-CN" sz="2400" b="1">
              <a:solidFill>
                <a:srgbClr val="000000"/>
              </a:solidFill>
            </a:endParaRPr>
          </a:p>
          <a:p>
            <a:pPr indent="288925" eaLnBrk="0" fontAlgn="base" hangingPunct="0">
              <a:spcBef>
                <a:spcPct val="0"/>
              </a:spcBef>
              <a:spcAft>
                <a:spcPct val="0"/>
              </a:spcAft>
            </a:pPr>
            <a:r>
              <a:rPr lang="pt-BR" altLang="zh-CN" sz="2400" b="1">
                <a:solidFill>
                  <a:srgbClr val="000000"/>
                </a:solidFill>
              </a:rPr>
              <a:t>usi = 32768   80 00</a:t>
            </a:r>
            <a:endParaRPr lang="en-US" altLang="zh-CN" sz="2400" b="1">
              <a:solidFill>
                <a:srgbClr val="000000"/>
              </a:solidFill>
            </a:endParaRPr>
          </a:p>
          <a:p>
            <a:pPr indent="288925" eaLnBrk="0" fontAlgn="base" hangingPunct="0">
              <a:spcBef>
                <a:spcPct val="0"/>
              </a:spcBef>
              <a:spcAft>
                <a:spcPct val="0"/>
              </a:spcAft>
            </a:pPr>
            <a:r>
              <a:rPr lang="en-US" altLang="zh-CN" sz="2400" b="1">
                <a:solidFill>
                  <a:srgbClr val="000000"/>
                </a:solidFill>
              </a:rPr>
              <a:t>i = -32768     FF FF 80 00 </a:t>
            </a:r>
          </a:p>
          <a:p>
            <a:pPr indent="288925" eaLnBrk="0" fontAlgn="base" hangingPunct="0">
              <a:spcBef>
                <a:spcPct val="0"/>
              </a:spcBef>
              <a:spcAft>
                <a:spcPct val="0"/>
              </a:spcAft>
            </a:pPr>
            <a:r>
              <a:rPr lang="en-US" altLang="zh-CN" sz="2400" b="1">
                <a:solidFill>
                  <a:srgbClr val="000000"/>
                </a:solidFill>
              </a:rPr>
              <a:t>ui = 32768    00 00 80 00</a:t>
            </a:r>
          </a:p>
        </p:txBody>
      </p:sp>
      <p:sp>
        <p:nvSpPr>
          <p:cNvPr id="4" name="TextBox 3"/>
          <p:cNvSpPr txBox="1"/>
          <p:nvPr/>
        </p:nvSpPr>
        <p:spPr>
          <a:xfrm>
            <a:off x="6551613" y="773113"/>
            <a:ext cx="2084387" cy="819150"/>
          </a:xfrm>
          <a:prstGeom prst="star12">
            <a:avLst>
              <a:gd name="adj" fmla="val 41376"/>
            </a:avLst>
          </a:prstGeom>
          <a:solidFill>
            <a:schemeClr val="bg1"/>
          </a:solidFill>
          <a:ln>
            <a:solidFill>
              <a:srgbClr val="FF0066"/>
            </a:solidFill>
          </a:ln>
        </p:spPr>
        <p:txBody>
          <a:bodyPr lIns="0" tIns="0" rIns="0" bIns="0"/>
          <a:lstStyle/>
          <a:p>
            <a:pPr eaLnBrk="0" fontAlgn="base" hangingPunct="0">
              <a:spcBef>
                <a:spcPct val="0"/>
              </a:spcBef>
              <a:spcAft>
                <a:spcPct val="0"/>
              </a:spcAft>
            </a:pPr>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extLst>
      <p:ext uri="{BB962C8B-B14F-4D97-AF65-F5344CB8AC3E}">
        <p14:creationId xmlns:p14="http://schemas.microsoft.com/office/powerpoint/2010/main" val="419976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a:ea typeface="宋体" pitchFamily="2" charset="-122"/>
              </a:rPr>
              <a:t>数据的基本宽度</a:t>
            </a:r>
          </a:p>
        </p:txBody>
      </p:sp>
      <p:sp>
        <p:nvSpPr>
          <p:cNvPr id="421891" name="Rectangle 3"/>
          <p:cNvSpPr>
            <a:spLocks noGrp="1" noChangeArrowheads="1"/>
          </p:cNvSpPr>
          <p:nvPr>
            <p:ph type="body" idx="4294967295"/>
          </p:nvPr>
        </p:nvSpPr>
        <p:spPr>
          <a:xfrm>
            <a:off x="327025" y="936625"/>
            <a:ext cx="8591550" cy="5553075"/>
          </a:xfrm>
        </p:spPr>
        <p:txBody>
          <a:bodyPr lIns="63500" tIns="25400" rIns="63500" bIns="25400">
            <a:spAutoFit/>
          </a:bodyPr>
          <a:lstStyle/>
          <a:p>
            <a:pPr marL="203200" indent="-203200">
              <a:lnSpc>
                <a:spcPct val="100000"/>
              </a:lnSpc>
              <a:spcBef>
                <a:spcPct val="45000"/>
              </a:spcBef>
            </a:pPr>
            <a:r>
              <a:rPr lang="zh-CN" altLang="en-US" sz="2500">
                <a:ea typeface="黑体" pitchFamily="49" charset="-122"/>
              </a:rPr>
              <a:t>比特（</a:t>
            </a:r>
            <a:r>
              <a:rPr lang="en-US" altLang="zh-CN" sz="2500">
                <a:ea typeface="黑体" pitchFamily="49" charset="-122"/>
              </a:rPr>
              <a:t>bit</a:t>
            </a:r>
            <a:r>
              <a:rPr lang="zh-CN" altLang="en-US" sz="2500">
                <a:ea typeface="黑体" pitchFamily="49" charset="-122"/>
              </a:rPr>
              <a:t>）是计算机中处理、存储、传输信息的最小单位</a:t>
            </a:r>
          </a:p>
          <a:p>
            <a:pPr marL="203200" indent="-203200">
              <a:lnSpc>
                <a:spcPct val="100000"/>
              </a:lnSpc>
              <a:spcBef>
                <a:spcPct val="45000"/>
              </a:spcBef>
            </a:pPr>
            <a:r>
              <a:rPr lang="zh-CN" altLang="en-US" sz="2500">
                <a:ea typeface="黑体" pitchFamily="49" charset="-122"/>
              </a:rPr>
              <a:t>二进制信息的计量单位是“字节”(</a:t>
            </a:r>
            <a:r>
              <a:rPr lang="en-US" altLang="zh-CN" sz="2500">
                <a:ea typeface="黑体" pitchFamily="49" charset="-122"/>
              </a:rPr>
              <a:t>Byte)，</a:t>
            </a:r>
            <a:r>
              <a:rPr lang="zh-CN" altLang="en-US" sz="2500">
                <a:ea typeface="黑体" pitchFamily="49" charset="-122"/>
              </a:rPr>
              <a:t>也称“位组”</a:t>
            </a:r>
          </a:p>
          <a:p>
            <a:pPr marL="685800" lvl="1" indent="-190500">
              <a:lnSpc>
                <a:spcPct val="100000"/>
              </a:lnSpc>
              <a:spcBef>
                <a:spcPct val="45000"/>
              </a:spcBef>
            </a:pPr>
            <a:r>
              <a:rPr lang="zh-CN" altLang="en-US" sz="2400">
                <a:ea typeface="黑体" pitchFamily="49" charset="-122"/>
              </a:rPr>
              <a:t>现代计算机中，存储器</a:t>
            </a:r>
            <a:r>
              <a:rPr lang="zh-CN" altLang="en-US" sz="2400">
                <a:solidFill>
                  <a:srgbClr val="CC0000"/>
                </a:solidFill>
                <a:ea typeface="黑体" pitchFamily="49" charset="-122"/>
              </a:rPr>
              <a:t>按字节编址</a:t>
            </a:r>
          </a:p>
          <a:p>
            <a:pPr marL="685800" lvl="1" indent="-190500">
              <a:lnSpc>
                <a:spcPct val="100000"/>
              </a:lnSpc>
              <a:spcBef>
                <a:spcPct val="45000"/>
              </a:spcBef>
            </a:pPr>
            <a:r>
              <a:rPr lang="zh-CN" altLang="en-US" sz="2400">
                <a:ea typeface="黑体" pitchFamily="49" charset="-122"/>
              </a:rPr>
              <a:t>字节是最小可寻址单位 </a:t>
            </a:r>
            <a:r>
              <a:rPr lang="en-US" altLang="zh-CN" sz="2400" i="1">
                <a:ea typeface="黑体" pitchFamily="49" charset="-122"/>
              </a:rPr>
              <a:t>(addressable </a:t>
            </a:r>
            <a:r>
              <a:rPr lang="en-US" altLang="zh-CN" sz="2400">
                <a:ea typeface="黑体" pitchFamily="49" charset="-122"/>
              </a:rPr>
              <a:t>unit </a:t>
            </a:r>
            <a:r>
              <a:rPr lang="en-US" altLang="zh-CN" sz="2400" i="1">
                <a:ea typeface="黑体" pitchFamily="49" charset="-122"/>
              </a:rPr>
              <a:t>)</a:t>
            </a:r>
            <a:r>
              <a:rPr lang="en-US" altLang="zh-CN" sz="2400">
                <a:ea typeface="黑体" pitchFamily="49" charset="-122"/>
              </a:rPr>
              <a:t> </a:t>
            </a:r>
          </a:p>
          <a:p>
            <a:pPr marL="685800" lvl="1" indent="-190500">
              <a:lnSpc>
                <a:spcPct val="100000"/>
              </a:lnSpc>
              <a:spcBef>
                <a:spcPct val="45000"/>
              </a:spcBef>
            </a:pPr>
            <a:r>
              <a:rPr lang="zh-CN" altLang="en-US" sz="2400">
                <a:ea typeface="黑体" pitchFamily="49" charset="-122"/>
              </a:rPr>
              <a:t>如果以字节为一个排列单位，则</a:t>
            </a:r>
            <a:r>
              <a:rPr lang="en-US" altLang="zh-CN" sz="2400">
                <a:solidFill>
                  <a:srgbClr val="CC0000"/>
                </a:solidFill>
                <a:ea typeface="黑体" pitchFamily="49" charset="-122"/>
              </a:rPr>
              <a:t>LSB</a:t>
            </a:r>
            <a:r>
              <a:rPr lang="zh-CN" altLang="en-US" sz="2400">
                <a:ea typeface="黑体" pitchFamily="49" charset="-122"/>
              </a:rPr>
              <a:t>表示最低有效字节，</a:t>
            </a:r>
            <a:r>
              <a:rPr lang="en-US" altLang="zh-CN" sz="2400">
                <a:solidFill>
                  <a:srgbClr val="CC0000"/>
                </a:solidFill>
                <a:ea typeface="黑体" pitchFamily="49" charset="-122"/>
              </a:rPr>
              <a:t>MSB</a:t>
            </a:r>
            <a:r>
              <a:rPr lang="zh-CN" altLang="en-US" sz="2400">
                <a:ea typeface="黑体" pitchFamily="49" charset="-122"/>
              </a:rPr>
              <a:t>表示最高有效字节</a:t>
            </a:r>
          </a:p>
          <a:p>
            <a:pPr marL="203200" indent="-203200">
              <a:lnSpc>
                <a:spcPct val="100000"/>
              </a:lnSpc>
              <a:spcBef>
                <a:spcPct val="45000"/>
              </a:spcBef>
            </a:pPr>
            <a:r>
              <a:rPr lang="zh-CN" altLang="en-US" sz="2500">
                <a:ea typeface="黑体" pitchFamily="49" charset="-122"/>
              </a:rPr>
              <a:t>除比特和字节外，还经常使用“字”(</a:t>
            </a:r>
            <a:r>
              <a:rPr lang="en-US" altLang="zh-CN" sz="2500">
                <a:ea typeface="黑体" pitchFamily="49" charset="-122"/>
              </a:rPr>
              <a:t>word)</a:t>
            </a:r>
            <a:r>
              <a:rPr lang="zh-CN" altLang="en-US" sz="2500">
                <a:ea typeface="黑体" pitchFamily="49" charset="-122"/>
              </a:rPr>
              <a:t>作为单位</a:t>
            </a:r>
          </a:p>
          <a:p>
            <a:pPr marL="203200" indent="-203200">
              <a:lnSpc>
                <a:spcPct val="100000"/>
              </a:lnSpc>
              <a:spcBef>
                <a:spcPct val="45000"/>
              </a:spcBef>
            </a:pPr>
            <a:r>
              <a:rPr lang="zh-CN" altLang="en-US" sz="2500">
                <a:ea typeface="黑体" pitchFamily="49" charset="-122"/>
              </a:rPr>
              <a:t>“字”和 “字长”的概念不同 </a:t>
            </a:r>
            <a:endParaRPr lang="en-US" altLang="zh-CN" sz="2500">
              <a:ea typeface="黑体" pitchFamily="49" charset="-122"/>
            </a:endParaRPr>
          </a:p>
          <a:p>
            <a:pPr marL="685800" lvl="1" indent="-190500">
              <a:lnSpc>
                <a:spcPct val="100000"/>
              </a:lnSpc>
              <a:spcBef>
                <a:spcPct val="45000"/>
              </a:spcBef>
              <a:buFontTx/>
              <a:buNone/>
            </a:pPr>
            <a:r>
              <a:rPr lang="en-US" altLang="zh-CN" sz="2400">
                <a:ea typeface="黑体" pitchFamily="49" charset="-122"/>
              </a:rPr>
              <a:t>IA-32</a:t>
            </a:r>
            <a:r>
              <a:rPr lang="zh-CN" altLang="en-US" sz="2400">
                <a:ea typeface="黑体" pitchFamily="49" charset="-122"/>
              </a:rPr>
              <a:t>中的“字”有多少位？字长多少位呢？</a:t>
            </a:r>
            <a:endParaRPr lang="en-US" altLang="zh-CN" sz="2400">
              <a:ea typeface="黑体" pitchFamily="49" charset="-122"/>
            </a:endParaRPr>
          </a:p>
          <a:p>
            <a:pPr marL="685800" lvl="1" indent="-190500">
              <a:lnSpc>
                <a:spcPct val="100000"/>
              </a:lnSpc>
              <a:spcBef>
                <a:spcPct val="45000"/>
              </a:spcBef>
              <a:buFontTx/>
              <a:buNone/>
            </a:pPr>
            <a:r>
              <a:rPr lang="en-US" altLang="zh-CN" sz="2400">
                <a:ea typeface="黑体" pitchFamily="49" charset="-122"/>
              </a:rPr>
              <a:t>DWORD </a:t>
            </a:r>
            <a:r>
              <a:rPr lang="zh-CN" altLang="en-US" sz="2400">
                <a:ea typeface="黑体" pitchFamily="49" charset="-122"/>
              </a:rPr>
              <a:t>：</a:t>
            </a:r>
            <a:r>
              <a:rPr lang="en-US" altLang="zh-CN" sz="2400">
                <a:ea typeface="黑体" pitchFamily="49" charset="-122"/>
              </a:rPr>
              <a:t>32</a:t>
            </a:r>
            <a:r>
              <a:rPr lang="zh-CN" altLang="en-US" sz="2400">
                <a:ea typeface="黑体" pitchFamily="49" charset="-122"/>
              </a:rPr>
              <a:t>位</a:t>
            </a:r>
            <a:endParaRPr lang="en-US" altLang="zh-CN" sz="2400">
              <a:ea typeface="黑体" pitchFamily="49" charset="-122"/>
            </a:endParaRPr>
          </a:p>
          <a:p>
            <a:pPr marL="685800" lvl="1" indent="-190500">
              <a:lnSpc>
                <a:spcPct val="100000"/>
              </a:lnSpc>
              <a:spcBef>
                <a:spcPct val="45000"/>
              </a:spcBef>
              <a:buFontTx/>
              <a:buNone/>
            </a:pPr>
            <a:r>
              <a:rPr lang="en-US" altLang="zh-CN" sz="2400">
                <a:ea typeface="黑体" pitchFamily="49" charset="-122"/>
              </a:rPr>
              <a:t>QWORD</a:t>
            </a:r>
            <a:r>
              <a:rPr lang="zh-CN" altLang="en-US" sz="2400">
                <a:ea typeface="黑体" pitchFamily="49" charset="-122"/>
              </a:rPr>
              <a:t>：</a:t>
            </a:r>
            <a:r>
              <a:rPr lang="en-US" altLang="zh-CN" sz="2400">
                <a:ea typeface="黑体" pitchFamily="49" charset="-122"/>
              </a:rPr>
              <a:t>64</a:t>
            </a:r>
            <a:r>
              <a:rPr lang="zh-CN" altLang="en-US" sz="2400">
                <a:ea typeface="黑体" pitchFamily="49" charset="-122"/>
              </a:rPr>
              <a:t>位</a:t>
            </a:r>
          </a:p>
        </p:txBody>
      </p:sp>
      <p:sp>
        <p:nvSpPr>
          <p:cNvPr id="4" name="TextBox 3"/>
          <p:cNvSpPr txBox="1"/>
          <p:nvPr/>
        </p:nvSpPr>
        <p:spPr>
          <a:xfrm>
            <a:off x="3236913" y="5354638"/>
            <a:ext cx="973137" cy="457200"/>
          </a:xfrm>
          <a:prstGeom prst="rect">
            <a:avLst/>
          </a:prstGeom>
          <a:noFill/>
        </p:spPr>
        <p:txBody>
          <a:bodyPr>
            <a:spAutoFit/>
          </a:bodyPr>
          <a:lstStyle/>
          <a:p>
            <a:pPr eaLnBrk="0" fontAlgn="base" hangingPunct="0">
              <a:spcBef>
                <a:spcPct val="0"/>
              </a:spcBef>
              <a:spcAft>
                <a:spcPct val="0"/>
              </a:spcAft>
              <a:defRPr/>
            </a:pPr>
            <a:r>
              <a:rPr lang="en-US" altLang="zh-CN" sz="2400" b="1" dirty="0">
                <a:solidFill>
                  <a:srgbClr val="FF0000"/>
                </a:solidFill>
              </a:rPr>
              <a:t>16</a:t>
            </a:r>
            <a:r>
              <a:rPr lang="zh-CN" altLang="en-US" sz="2400" b="1" dirty="0">
                <a:solidFill>
                  <a:srgbClr val="FF0000"/>
                </a:solidFill>
              </a:rPr>
              <a:t>位</a:t>
            </a:r>
          </a:p>
        </p:txBody>
      </p:sp>
      <p:sp>
        <p:nvSpPr>
          <p:cNvPr id="5" name="TextBox 4"/>
          <p:cNvSpPr txBox="1"/>
          <p:nvPr/>
        </p:nvSpPr>
        <p:spPr>
          <a:xfrm>
            <a:off x="5348288" y="5348288"/>
            <a:ext cx="971550" cy="457200"/>
          </a:xfrm>
          <a:prstGeom prst="rect">
            <a:avLst/>
          </a:prstGeom>
          <a:noFill/>
        </p:spPr>
        <p:txBody>
          <a:bodyPr>
            <a:spAutoFit/>
          </a:bodyPr>
          <a:lstStyle/>
          <a:p>
            <a:pPr eaLnBrk="0" fontAlgn="base" hangingPunct="0">
              <a:spcBef>
                <a:spcPct val="0"/>
              </a:spcBef>
              <a:spcAft>
                <a:spcPct val="0"/>
              </a:spcAft>
              <a:defRPr/>
            </a:pPr>
            <a:r>
              <a:rPr lang="en-US" altLang="zh-CN" sz="2400" b="1" dirty="0">
                <a:solidFill>
                  <a:srgbClr val="FF0000"/>
                </a:solidFill>
              </a:rPr>
              <a:t>32</a:t>
            </a:r>
            <a:r>
              <a:rPr lang="zh-CN" altLang="en-US" sz="2400" b="1" dirty="0">
                <a:solidFill>
                  <a:srgbClr val="FF0000"/>
                </a:solidFill>
              </a:rPr>
              <a:t>位</a:t>
            </a:r>
          </a:p>
        </p:txBody>
      </p:sp>
    </p:spTree>
    <p:extLst>
      <p:ext uri="{BB962C8B-B14F-4D97-AF65-F5344CB8AC3E}">
        <p14:creationId xmlns:p14="http://schemas.microsoft.com/office/powerpoint/2010/main" val="351766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7" dur="500"/>
                                        <p:tgtEl>
                                          <p:spTgt spid="4218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10" dur="500"/>
                                        <p:tgtEl>
                                          <p:spTgt spid="42189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13" dur="500"/>
                                        <p:tgtEl>
                                          <p:spTgt spid="42189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21891">
                                            <p:txEl>
                                              <p:pRg st="7" end="7"/>
                                            </p:txEl>
                                          </p:spTgt>
                                        </p:tgtEl>
                                        <p:attrNameLst>
                                          <p:attrName>style.visibility</p:attrName>
                                        </p:attrNameLst>
                                      </p:cBhvr>
                                      <p:to>
                                        <p:strVal val="visible"/>
                                      </p:to>
                                    </p:set>
                                    <p:animEffect transition="in" filter="blinds(horizontal)">
                                      <p:cBhvr>
                                        <p:cTn id="18" dur="500"/>
                                        <p:tgtEl>
                                          <p:spTgt spid="421891">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1891">
                                            <p:txEl>
                                              <p:pRg st="8" end="8"/>
                                            </p:txEl>
                                          </p:spTgt>
                                        </p:tgtEl>
                                        <p:attrNameLst>
                                          <p:attrName>style.visibility</p:attrName>
                                        </p:attrNameLst>
                                      </p:cBhvr>
                                      <p:to>
                                        <p:strVal val="visible"/>
                                      </p:to>
                                    </p:set>
                                    <p:animEffect transition="in" filter="blinds(horizontal)">
                                      <p:cBhvr>
                                        <p:cTn id="31" dur="500"/>
                                        <p:tgtEl>
                                          <p:spTgt spid="421891">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21891">
                                            <p:txEl>
                                              <p:pRg st="9" end="9"/>
                                            </p:txEl>
                                          </p:spTgt>
                                        </p:tgtEl>
                                        <p:attrNameLst>
                                          <p:attrName>style.visibility</p:attrName>
                                        </p:attrNameLst>
                                      </p:cBhvr>
                                      <p:to>
                                        <p:strVal val="visible"/>
                                      </p:to>
                                    </p:set>
                                    <p:animEffect transition="in" filter="blinds(horizontal)">
                                      <p:cBhvr>
                                        <p:cTn id="34" dur="500"/>
                                        <p:tgtEl>
                                          <p:spTgt spid="4218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a:ea typeface="宋体" pitchFamily="2" charset="-122"/>
              </a:rPr>
              <a:t>数据的基本宽度</a:t>
            </a:r>
          </a:p>
        </p:txBody>
      </p:sp>
      <p:sp>
        <p:nvSpPr>
          <p:cNvPr id="474115" name="Rectangle 3"/>
          <p:cNvSpPr>
            <a:spLocks noGrp="1" noChangeArrowheads="1"/>
          </p:cNvSpPr>
          <p:nvPr>
            <p:ph type="body" idx="4294967295"/>
          </p:nvPr>
        </p:nvSpPr>
        <p:spPr>
          <a:xfrm>
            <a:off x="209550" y="777875"/>
            <a:ext cx="8716963" cy="5480050"/>
          </a:xfrm>
        </p:spPr>
        <p:txBody>
          <a:bodyPr lIns="63500" tIns="25400" rIns="63500" bIns="25400">
            <a:spAutoFit/>
          </a:bodyPr>
          <a:lstStyle/>
          <a:p>
            <a:pPr marL="203200" indent="-203200">
              <a:spcBef>
                <a:spcPct val="30000"/>
              </a:spcBef>
            </a:pPr>
            <a:r>
              <a:rPr lang="zh-CN" altLang="en-US" sz="2500">
                <a:ea typeface="黑体" pitchFamily="49" charset="-122"/>
              </a:rPr>
              <a:t>“字”和 “字长”的概念不同 </a:t>
            </a:r>
          </a:p>
          <a:p>
            <a:pPr marL="685800" lvl="1" indent="-190500">
              <a:spcBef>
                <a:spcPct val="30000"/>
              </a:spcBef>
            </a:pPr>
            <a:r>
              <a:rPr lang="zh-CN" altLang="en-US" sz="2400">
                <a:ea typeface="黑体" pitchFamily="49" charset="-122"/>
              </a:rPr>
              <a:t>“字长”指数据通路的宽度。</a:t>
            </a:r>
          </a:p>
          <a:p>
            <a:pPr marL="685800" lvl="1" indent="-190500">
              <a:spcBef>
                <a:spcPct val="30000"/>
              </a:spcBef>
              <a:buFontTx/>
              <a:buNone/>
            </a:pPr>
            <a:r>
              <a:rPr lang="zh-CN" altLang="en-US" sz="2400">
                <a:solidFill>
                  <a:srgbClr val="006600"/>
                </a:solidFill>
                <a:ea typeface="黑体" pitchFamily="49" charset="-122"/>
              </a:rPr>
              <a:t>（数据通路指</a:t>
            </a:r>
            <a:r>
              <a:rPr lang="en-US" altLang="zh-CN" sz="2400">
                <a:solidFill>
                  <a:srgbClr val="006600"/>
                </a:solidFill>
                <a:ea typeface="黑体" pitchFamily="49" charset="-122"/>
              </a:rPr>
              <a:t>CPU</a:t>
            </a:r>
            <a:r>
              <a:rPr lang="zh-CN" altLang="en-US" sz="2400">
                <a:solidFill>
                  <a:srgbClr val="006600"/>
                </a:solidFill>
                <a:ea typeface="黑体" pitchFamily="49" charset="-122"/>
              </a:rPr>
              <a:t>内部数据流经的路径以及路径上的部件，主要是</a:t>
            </a:r>
            <a:r>
              <a:rPr lang="en-US" altLang="zh-CN" sz="2400">
                <a:solidFill>
                  <a:srgbClr val="006600"/>
                </a:solidFill>
                <a:ea typeface="黑体" pitchFamily="49" charset="-122"/>
              </a:rPr>
              <a:t>CPU</a:t>
            </a:r>
            <a:r>
              <a:rPr lang="zh-CN" altLang="en-US" sz="2400">
                <a:solidFill>
                  <a:srgbClr val="006600"/>
                </a:solidFill>
                <a:ea typeface="黑体" pitchFamily="49" charset="-122"/>
              </a:rPr>
              <a:t>内部进行数据运算、存储和传送的部件，这些部件的宽度基本上要一致，才能相互匹配。因此，</a:t>
            </a:r>
            <a:r>
              <a:rPr lang="en-US" altLang="zh-CN" sz="2400">
                <a:solidFill>
                  <a:srgbClr val="FF0000"/>
                </a:solidFill>
                <a:ea typeface="黑体" pitchFamily="49" charset="-122"/>
              </a:rPr>
              <a:t>”</a:t>
            </a:r>
            <a:r>
              <a:rPr lang="zh-CN" altLang="en-US" sz="2400">
                <a:solidFill>
                  <a:srgbClr val="FF0000"/>
                </a:solidFill>
                <a:ea typeface="黑体" pitchFamily="49" charset="-122"/>
              </a:rPr>
              <a:t>字</a:t>
            </a:r>
            <a:r>
              <a:rPr lang="zh-CN" altLang="en-US" sz="2400">
                <a:solidFill>
                  <a:srgbClr val="FF0066"/>
                </a:solidFill>
                <a:ea typeface="黑体" pitchFamily="49" charset="-122"/>
              </a:rPr>
              <a:t>长</a:t>
            </a:r>
            <a:r>
              <a:rPr lang="en-US" altLang="zh-CN" sz="2400">
                <a:solidFill>
                  <a:srgbClr val="FF0066"/>
                </a:solidFill>
                <a:ea typeface="黑体" pitchFamily="49" charset="-122"/>
              </a:rPr>
              <a:t>”</a:t>
            </a:r>
            <a:r>
              <a:rPr lang="zh-CN" altLang="en-US" sz="2400">
                <a:solidFill>
                  <a:srgbClr val="FF0066"/>
                </a:solidFill>
                <a:ea typeface="黑体" pitchFamily="49" charset="-122"/>
              </a:rPr>
              <a:t>等于</a:t>
            </a:r>
            <a:r>
              <a:rPr lang="en-US" altLang="zh-CN" sz="2400">
                <a:solidFill>
                  <a:srgbClr val="FF0066"/>
                </a:solidFill>
                <a:ea typeface="黑体" pitchFamily="49" charset="-122"/>
              </a:rPr>
              <a:t>CPU</a:t>
            </a:r>
            <a:r>
              <a:rPr lang="zh-CN" altLang="en-US" sz="2400">
                <a:solidFill>
                  <a:srgbClr val="FF0066"/>
                </a:solidFill>
                <a:ea typeface="黑体" pitchFamily="49" charset="-122"/>
              </a:rPr>
              <a:t>内部总线的宽度、运算器的位数、通用寄存器的宽度等</a:t>
            </a:r>
            <a:r>
              <a:rPr lang="zh-CN" altLang="en-US" sz="2400">
                <a:solidFill>
                  <a:srgbClr val="006600"/>
                </a:solidFill>
                <a:ea typeface="黑体" pitchFamily="49" charset="-122"/>
              </a:rPr>
              <a:t>。 ）</a:t>
            </a:r>
          </a:p>
          <a:p>
            <a:pPr marL="685800" lvl="1" indent="-190500">
              <a:spcBef>
                <a:spcPct val="30000"/>
              </a:spcBef>
            </a:pPr>
            <a:r>
              <a:rPr lang="en-US" altLang="zh-CN" sz="2400">
                <a:ea typeface="黑体" pitchFamily="49" charset="-122"/>
              </a:rPr>
              <a:t>“</a:t>
            </a:r>
            <a:r>
              <a:rPr lang="zh-CN" altLang="en-US" sz="2400">
                <a:ea typeface="黑体" pitchFamily="49" charset="-122"/>
              </a:rPr>
              <a:t>字”表示被处理信息的单位，用来度量数据类型的宽度。</a:t>
            </a:r>
          </a:p>
          <a:p>
            <a:pPr marL="685800" lvl="1" indent="-190500">
              <a:spcBef>
                <a:spcPct val="30000"/>
              </a:spcBef>
            </a:pPr>
            <a:r>
              <a:rPr lang="zh-CN" altLang="en-US" sz="2400">
                <a:ea typeface="黑体" pitchFamily="49" charset="-122"/>
              </a:rPr>
              <a:t>字和字长的宽度可以一样，也可不同。</a:t>
            </a:r>
          </a:p>
          <a:p>
            <a:pPr marL="685800" lvl="1" indent="-190500">
              <a:spcBef>
                <a:spcPct val="30000"/>
              </a:spcBef>
              <a:buFontTx/>
              <a:buNone/>
            </a:pPr>
            <a:r>
              <a:rPr lang="zh-CN" altLang="en-US" sz="2400">
                <a:solidFill>
                  <a:srgbClr val="CC0000"/>
                </a:solidFill>
                <a:ea typeface="黑体" pitchFamily="49" charset="-122"/>
              </a:rPr>
              <a:t>  例如，</a:t>
            </a:r>
            <a:r>
              <a:rPr lang="en-US" altLang="zh-CN" sz="2400">
                <a:solidFill>
                  <a:srgbClr val="CC0000"/>
                </a:solidFill>
                <a:ea typeface="黑体" pitchFamily="49" charset="-122"/>
              </a:rPr>
              <a:t>x86</a:t>
            </a:r>
            <a:r>
              <a:rPr lang="zh-CN" altLang="en-US" sz="2400">
                <a:solidFill>
                  <a:srgbClr val="CC0000"/>
                </a:solidFill>
                <a:ea typeface="黑体" pitchFamily="49" charset="-122"/>
              </a:rPr>
              <a:t>体系结构定义“字”的宽度为</a:t>
            </a:r>
            <a:r>
              <a:rPr lang="en-US" altLang="zh-CN" sz="2400">
                <a:solidFill>
                  <a:srgbClr val="CC0000"/>
                </a:solidFill>
                <a:ea typeface="黑体" pitchFamily="49" charset="-122"/>
              </a:rPr>
              <a:t>16</a:t>
            </a:r>
            <a:r>
              <a:rPr lang="zh-CN" altLang="en-US" sz="2400">
                <a:solidFill>
                  <a:srgbClr val="CC0000"/>
                </a:solidFill>
                <a:ea typeface="黑体" pitchFamily="49" charset="-122"/>
              </a:rPr>
              <a:t>位，但从</a:t>
            </a:r>
            <a:r>
              <a:rPr lang="en-US" altLang="zh-CN" sz="2400">
                <a:solidFill>
                  <a:srgbClr val="CC0000"/>
                </a:solidFill>
                <a:ea typeface="黑体" pitchFamily="49" charset="-122"/>
              </a:rPr>
              <a:t>386</a:t>
            </a:r>
            <a:r>
              <a:rPr lang="zh-CN" altLang="en-US" sz="2400">
                <a:solidFill>
                  <a:srgbClr val="CC0000"/>
                </a:solidFill>
                <a:ea typeface="黑体" pitchFamily="49" charset="-122"/>
              </a:rPr>
              <a:t>开始字长就是</a:t>
            </a:r>
            <a:r>
              <a:rPr lang="en-US" altLang="zh-CN" sz="2400">
                <a:solidFill>
                  <a:srgbClr val="CC0000"/>
                </a:solidFill>
                <a:ea typeface="黑体" pitchFamily="49" charset="-122"/>
              </a:rPr>
              <a:t>32</a:t>
            </a:r>
            <a:r>
              <a:rPr lang="zh-CN" altLang="en-US" sz="2400">
                <a:solidFill>
                  <a:srgbClr val="CC0000"/>
                </a:solidFill>
                <a:ea typeface="黑体" pitchFamily="49" charset="-122"/>
              </a:rPr>
              <a:t>位了。</a:t>
            </a:r>
          </a:p>
        </p:txBody>
      </p:sp>
    </p:spTree>
    <p:extLst>
      <p:ext uri="{BB962C8B-B14F-4D97-AF65-F5344CB8AC3E}">
        <p14:creationId xmlns:p14="http://schemas.microsoft.com/office/powerpoint/2010/main" val="20537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4115">
                                            <p:txEl>
                                              <p:pRg st="1" end="1"/>
                                            </p:txEl>
                                          </p:spTgt>
                                        </p:tgtEl>
                                        <p:attrNameLst>
                                          <p:attrName>style.visibility</p:attrName>
                                        </p:attrNameLst>
                                      </p:cBhvr>
                                      <p:to>
                                        <p:strVal val="visible"/>
                                      </p:to>
                                    </p:set>
                                    <p:animEffect transition="in" filter="blinds(horizontal)">
                                      <p:cBhvr>
                                        <p:cTn id="7" dur="500"/>
                                        <p:tgtEl>
                                          <p:spTgt spid="4741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4115">
                                            <p:txEl>
                                              <p:pRg st="2" end="2"/>
                                            </p:txEl>
                                          </p:spTgt>
                                        </p:tgtEl>
                                        <p:attrNameLst>
                                          <p:attrName>style.visibility</p:attrName>
                                        </p:attrNameLst>
                                      </p:cBhvr>
                                      <p:to>
                                        <p:strVal val="visible"/>
                                      </p:to>
                                    </p:set>
                                    <p:animEffect transition="in" filter="blinds(horizontal)">
                                      <p:cBhvr>
                                        <p:cTn id="12" dur="500"/>
                                        <p:tgtEl>
                                          <p:spTgt spid="4741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4115">
                                            <p:txEl>
                                              <p:pRg st="3" end="3"/>
                                            </p:txEl>
                                          </p:spTgt>
                                        </p:tgtEl>
                                        <p:attrNameLst>
                                          <p:attrName>style.visibility</p:attrName>
                                        </p:attrNameLst>
                                      </p:cBhvr>
                                      <p:to>
                                        <p:strVal val="visible"/>
                                      </p:to>
                                    </p:set>
                                    <p:animEffect transition="in" filter="blinds(horizontal)">
                                      <p:cBhvr>
                                        <p:cTn id="17" dur="500"/>
                                        <p:tgtEl>
                                          <p:spTgt spid="4741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4115">
                                            <p:txEl>
                                              <p:pRg st="4" end="4"/>
                                            </p:txEl>
                                          </p:spTgt>
                                        </p:tgtEl>
                                        <p:attrNameLst>
                                          <p:attrName>style.visibility</p:attrName>
                                        </p:attrNameLst>
                                      </p:cBhvr>
                                      <p:to>
                                        <p:strVal val="visible"/>
                                      </p:to>
                                    </p:set>
                                    <p:animEffect transition="in" filter="blinds(horizontal)">
                                      <p:cBhvr>
                                        <p:cTn id="22" dur="500"/>
                                        <p:tgtEl>
                                          <p:spTgt spid="4741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4115">
                                            <p:txEl>
                                              <p:pRg st="5" end="5"/>
                                            </p:txEl>
                                          </p:spTgt>
                                        </p:tgtEl>
                                        <p:attrNameLst>
                                          <p:attrName>style.visibility</p:attrName>
                                        </p:attrNameLst>
                                      </p:cBhvr>
                                      <p:to>
                                        <p:strVal val="visible"/>
                                      </p:to>
                                    </p:set>
                                    <p:animEffect transition="in" filter="blinds(horizontal)">
                                      <p:cBhvr>
                                        <p:cTn id="27" dur="500"/>
                                        <p:tgtEl>
                                          <p:spTgt spid="474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a:ea typeface="宋体" pitchFamily="2" charset="-122"/>
              </a:rPr>
              <a:t>程序中数据类型的宽度</a:t>
            </a:r>
          </a:p>
        </p:txBody>
      </p:sp>
      <p:sp>
        <p:nvSpPr>
          <p:cNvPr id="423939" name="Rectangle 3"/>
          <p:cNvSpPr>
            <a:spLocks noGrp="1" noChangeArrowheads="1"/>
          </p:cNvSpPr>
          <p:nvPr>
            <p:ph type="body" idx="4294967295"/>
          </p:nvPr>
        </p:nvSpPr>
        <p:spPr>
          <a:xfrm>
            <a:off x="76200" y="825500"/>
            <a:ext cx="4192588" cy="4338638"/>
          </a:xfrm>
        </p:spPr>
        <p:txBody>
          <a:bodyPr lIns="63500" tIns="25400" rIns="63500" bIns="25400">
            <a:spAutoFit/>
          </a:bodyPr>
          <a:lstStyle/>
          <a:p>
            <a:pPr marL="203200" indent="-203200"/>
            <a:r>
              <a:rPr lang="zh-CN" altLang="en-US" sz="2200">
                <a:ea typeface="黑体" pitchFamily="49" charset="-122"/>
              </a:rPr>
              <a:t>高级语言支持多种类型、多种长度的数据</a:t>
            </a:r>
          </a:p>
          <a:p>
            <a:pPr marL="685800" lvl="1" indent="-190500"/>
            <a:r>
              <a:rPr lang="zh-CN" altLang="en-US">
                <a:ea typeface="黑体" pitchFamily="49" charset="-122"/>
              </a:rPr>
              <a:t>例如，</a:t>
            </a:r>
            <a:r>
              <a:rPr lang="en-US" altLang="zh-CN">
                <a:ea typeface="黑体" pitchFamily="49" charset="-122"/>
              </a:rPr>
              <a:t>C</a:t>
            </a:r>
            <a:r>
              <a:rPr lang="zh-CN" altLang="en-US">
                <a:ea typeface="黑体" pitchFamily="49" charset="-122"/>
              </a:rPr>
              <a:t>语言中</a:t>
            </a:r>
            <a:r>
              <a:rPr lang="en-US" altLang="zh-CN">
                <a:ea typeface="黑体" pitchFamily="49" charset="-122"/>
              </a:rPr>
              <a:t>char</a:t>
            </a:r>
            <a:r>
              <a:rPr lang="zh-CN" altLang="en-US">
                <a:ea typeface="黑体" pitchFamily="49" charset="-122"/>
              </a:rPr>
              <a:t>类型的宽度为</a:t>
            </a:r>
            <a:r>
              <a:rPr lang="en-US" altLang="zh-CN">
                <a:ea typeface="黑体" pitchFamily="49" charset="-122"/>
              </a:rPr>
              <a:t>1</a:t>
            </a:r>
            <a:r>
              <a:rPr lang="zh-CN" altLang="en-US">
                <a:ea typeface="黑体" pitchFamily="49" charset="-122"/>
              </a:rPr>
              <a:t>个字节，可表示一个字符（非数值数据），也可表示一个</a:t>
            </a:r>
            <a:r>
              <a:rPr lang="en-US" altLang="zh-CN">
                <a:ea typeface="黑体" pitchFamily="49" charset="-122"/>
              </a:rPr>
              <a:t>8</a:t>
            </a:r>
            <a:r>
              <a:rPr lang="zh-CN" altLang="en-US">
                <a:ea typeface="黑体" pitchFamily="49" charset="-122"/>
              </a:rPr>
              <a:t>位的整数（数值数据）</a:t>
            </a:r>
          </a:p>
          <a:p>
            <a:pPr marL="685800" lvl="1" indent="-190500"/>
            <a:r>
              <a:rPr lang="zh-CN" altLang="en-US">
                <a:solidFill>
                  <a:srgbClr val="009242"/>
                </a:solidFill>
                <a:ea typeface="黑体" pitchFamily="49" charset="-122"/>
              </a:rPr>
              <a:t>不同机器上表示的同一种类型的数据可能宽度不同</a:t>
            </a:r>
          </a:p>
          <a:p>
            <a:pPr marL="203200" indent="-203200"/>
            <a:r>
              <a:rPr lang="zh-CN" altLang="en-US" sz="2200">
                <a:ea typeface="黑体" pitchFamily="49" charset="-122"/>
              </a:rPr>
              <a:t>必须确定相应的机器级数据表示方式和相应的处理指令</a:t>
            </a:r>
          </a:p>
          <a:p>
            <a:pPr marL="203200" indent="-203200">
              <a:buFontTx/>
              <a:buNone/>
            </a:pPr>
            <a:r>
              <a:rPr lang="zh-CN" altLang="en-US" sz="2200">
                <a:ea typeface="黑体" pitchFamily="49" charset="-122"/>
              </a:rPr>
              <a:t>    </a:t>
            </a:r>
            <a:endParaRPr lang="en-US" altLang="zh-CN" sz="2200">
              <a:solidFill>
                <a:srgbClr val="CC0000"/>
              </a:solidFill>
              <a:ea typeface="黑体" pitchFamily="49" charset="-122"/>
            </a:endParaRPr>
          </a:p>
        </p:txBody>
      </p:sp>
      <p:sp>
        <p:nvSpPr>
          <p:cNvPr id="619524" name="Rectangle 4"/>
          <p:cNvSpPr>
            <a:spLocks noChangeArrowheads="1"/>
          </p:cNvSpPr>
          <p:nvPr/>
        </p:nvSpPr>
        <p:spPr bwMode="auto">
          <a:xfrm>
            <a:off x="1296988" y="2409825"/>
            <a:ext cx="184150" cy="579438"/>
          </a:xfrm>
          <a:prstGeom prst="rect">
            <a:avLst/>
          </a:prstGeom>
          <a:noFill/>
          <a:ln w="12700">
            <a:noFill/>
            <a:miter lim="800000"/>
            <a:headEnd/>
            <a:tailEnd/>
          </a:ln>
        </p:spPr>
        <p:txBody>
          <a:bodyPr wrap="none" anchor="ctr">
            <a:spAutoFit/>
          </a:bodyPr>
          <a:lstStyle/>
          <a:p>
            <a:pPr eaLnBrk="0" fontAlgn="base" hangingPunct="0">
              <a:spcBef>
                <a:spcPct val="0"/>
              </a:spcBef>
              <a:spcAft>
                <a:spcPct val="0"/>
              </a:spcAft>
            </a:pPr>
            <a:endParaRPr lang="zh-CN" altLang="en-US" sz="800">
              <a:solidFill>
                <a:srgbClr val="000000"/>
              </a:solidFill>
              <a:latin typeface="Times New Roman" pitchFamily="18" charset="0"/>
            </a:endParaRPr>
          </a:p>
          <a:p>
            <a:pPr eaLnBrk="0" fontAlgn="base" hangingPunct="0">
              <a:spcBef>
                <a:spcPct val="0"/>
              </a:spcBef>
              <a:spcAft>
                <a:spcPct val="0"/>
              </a:spcAft>
            </a:pPr>
            <a:endParaRPr lang="zh-CN" altLang="en-US" sz="2400">
              <a:solidFill>
                <a:srgbClr val="000000"/>
              </a:solidFill>
              <a:latin typeface="Times New Roman" pitchFamily="18" charset="0"/>
            </a:endParaRPr>
          </a:p>
        </p:txBody>
      </p:sp>
      <p:graphicFrame>
        <p:nvGraphicFramePr>
          <p:cNvPr id="424055" name="Group 119"/>
          <p:cNvGraphicFramePr>
            <a:graphicFrameLocks noGrp="1"/>
          </p:cNvGraphicFramePr>
          <p:nvPr/>
        </p:nvGraphicFramePr>
        <p:xfrm>
          <a:off x="4279900" y="1573213"/>
          <a:ext cx="4721225" cy="3475991"/>
        </p:xfrm>
        <a:graphic>
          <a:graphicData uri="http://schemas.openxmlformats.org/drawingml/2006/table">
            <a:tbl>
              <a:tblPr/>
              <a:tblGrid>
                <a:gridCol w="1379538">
                  <a:extLst>
                    <a:ext uri="{9D8B030D-6E8A-4147-A177-3AD203B41FA5}">
                      <a16:colId xmlns="" xmlns:a16="http://schemas.microsoft.com/office/drawing/2014/main" val="20000"/>
                    </a:ext>
                  </a:extLst>
                </a:gridCol>
                <a:gridCol w="1490662">
                  <a:extLst>
                    <a:ext uri="{9D8B030D-6E8A-4147-A177-3AD203B41FA5}">
                      <a16:colId xmlns="" xmlns:a16="http://schemas.microsoft.com/office/drawing/2014/main" val="20001"/>
                    </a:ext>
                  </a:extLst>
                </a:gridCol>
                <a:gridCol w="1851025">
                  <a:extLst>
                    <a:ext uri="{9D8B030D-6E8A-4147-A177-3AD203B41FA5}">
                      <a16:colId xmlns="" xmlns:a16="http://schemas.microsoft.com/office/drawing/2014/main" val="20002"/>
                    </a:ext>
                  </a:extLst>
                </a:gridCol>
              </a:tblGrid>
              <a:tr h="1006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C</a:t>
                      </a:r>
                      <a:r>
                        <a:rPr kumimoji="0" lang="zh-CN" altLang="en-US" sz="2000" b="1" i="0" u="none" strike="noStrike" cap="none" normalizeH="0" baseline="0">
                          <a:ln>
                            <a:noFill/>
                          </a:ln>
                          <a:solidFill>
                            <a:schemeClr val="tx1"/>
                          </a:solidFill>
                          <a:effectLst/>
                          <a:latin typeface="Arial" pitchFamily="34" charset="0"/>
                          <a:ea typeface="黑体" pitchFamily="49" charset="-122"/>
                        </a:rPr>
                        <a:t>声明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黑体" pitchFamily="49" charset="-122"/>
                        </a:rPr>
                        <a:t>典型</a:t>
                      </a:r>
                      <a:r>
                        <a:rPr kumimoji="0" lang="en-US" altLang="zh-CN" sz="2000" b="1" i="0" u="none" strike="noStrike" cap="none" normalizeH="0" baseline="0">
                          <a:ln>
                            <a:noFill/>
                          </a:ln>
                          <a:solidFill>
                            <a:schemeClr val="tx1"/>
                          </a:solidFill>
                          <a:effectLst/>
                          <a:latin typeface="Arial" pitchFamily="34" charset="0"/>
                          <a:ea typeface="黑体" pitchFamily="49" charset="-122"/>
                        </a:rPr>
                        <a:t>32</a:t>
                      </a:r>
                      <a:r>
                        <a:rPr kumimoji="0" lang="zh-CN" altLang="en-US" sz="2000" b="1" i="0" u="none" strike="noStrike" cap="none" normalizeH="0" baseline="0">
                          <a:ln>
                            <a:noFill/>
                          </a:ln>
                          <a:solidFill>
                            <a:schemeClr val="tx1"/>
                          </a:solidFill>
                          <a:effectLst/>
                          <a:latin typeface="Arial" pitchFamily="34" charset="0"/>
                          <a:ea typeface="黑体" pitchFamily="49" charset="-122"/>
                        </a:rPr>
                        <a:t>位</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Compaq Alpha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04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char</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short 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long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1</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1</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2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char*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06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float</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424026" name="Rectangle 90"/>
          <p:cNvSpPr>
            <a:spLocks noChangeArrowheads="1"/>
          </p:cNvSpPr>
          <p:nvPr/>
        </p:nvSpPr>
        <p:spPr bwMode="auto">
          <a:xfrm>
            <a:off x="4362450" y="1073150"/>
            <a:ext cx="4508500" cy="366713"/>
          </a:xfrm>
          <a:prstGeom prst="rect">
            <a:avLst/>
          </a:prstGeom>
          <a:noFill/>
          <a:ln w="12700">
            <a:noFill/>
            <a:miter lim="800000"/>
            <a:headEnd/>
            <a:tailEnd/>
          </a:ln>
        </p:spPr>
        <p:txBody>
          <a:bodyPr>
            <a:spAutoFit/>
          </a:bodyPr>
          <a:lstStyle/>
          <a:p>
            <a:pPr eaLnBrk="0" fontAlgn="base" hangingPunct="0">
              <a:spcBef>
                <a:spcPct val="0"/>
              </a:spcBef>
              <a:spcAft>
                <a:spcPct val="0"/>
              </a:spcAft>
            </a:pPr>
            <a:r>
              <a:rPr lang="en-US" altLang="zh-CN" b="1">
                <a:solidFill>
                  <a:srgbClr val="FF0066"/>
                </a:solidFill>
                <a:ea typeface="黑体" pitchFamily="49" charset="-122"/>
              </a:rPr>
              <a:t>C</a:t>
            </a:r>
            <a:r>
              <a:rPr lang="zh-CN" altLang="en-US" b="1">
                <a:solidFill>
                  <a:srgbClr val="FF0066"/>
                </a:solidFill>
                <a:ea typeface="黑体" pitchFamily="49" charset="-122"/>
              </a:rPr>
              <a:t>语言中数值数据类型的宽度 </a:t>
            </a:r>
            <a:r>
              <a:rPr lang="en-US" altLang="zh-CN" b="1">
                <a:solidFill>
                  <a:srgbClr val="FF0066"/>
                </a:solidFill>
                <a:ea typeface="黑体" pitchFamily="49" charset="-122"/>
              </a:rPr>
              <a:t>(</a:t>
            </a:r>
            <a:r>
              <a:rPr lang="zh-CN" altLang="en-US" b="1">
                <a:solidFill>
                  <a:srgbClr val="FF0066"/>
                </a:solidFill>
                <a:ea typeface="黑体" pitchFamily="49" charset="-122"/>
              </a:rPr>
              <a:t>单位：字节</a:t>
            </a:r>
            <a:r>
              <a:rPr lang="en-US" altLang="zh-CN" b="1">
                <a:solidFill>
                  <a:srgbClr val="FF0066"/>
                </a:solidFill>
                <a:ea typeface="黑体" pitchFamily="49" charset="-122"/>
              </a:rPr>
              <a:t>)</a:t>
            </a:r>
          </a:p>
        </p:txBody>
      </p:sp>
      <p:sp>
        <p:nvSpPr>
          <p:cNvPr id="424027" name="Rectangle 91"/>
          <p:cNvSpPr>
            <a:spLocks noChangeArrowheads="1"/>
          </p:cNvSpPr>
          <p:nvPr/>
        </p:nvSpPr>
        <p:spPr bwMode="auto">
          <a:xfrm>
            <a:off x="158750" y="5111750"/>
            <a:ext cx="3814763" cy="1552575"/>
          </a:xfrm>
          <a:prstGeom prst="rect">
            <a:avLst/>
          </a:prstGeom>
          <a:noFill/>
          <a:ln w="12700">
            <a:noFill/>
            <a:miter lim="800000"/>
            <a:headEnd/>
            <a:tailEnd/>
          </a:ln>
        </p:spPr>
        <p:txBody>
          <a:bodyPr>
            <a:spAutoFit/>
          </a:bodyPr>
          <a:lstStyle/>
          <a:p>
            <a:pPr eaLnBrk="0" fontAlgn="base" hangingPunct="0">
              <a:lnSpc>
                <a:spcPct val="120000"/>
              </a:lnSpc>
              <a:spcBef>
                <a:spcPct val="10000"/>
              </a:spcBef>
              <a:spcAft>
                <a:spcPct val="0"/>
              </a:spcAft>
              <a:buClr>
                <a:srgbClr val="000000"/>
              </a:buClr>
              <a:buSzPct val="100000"/>
              <a:buFont typeface="Wingdings" pitchFamily="2" charset="2"/>
              <a:buNone/>
            </a:pPr>
            <a:r>
              <a:rPr lang="zh-CN" altLang="en-US" sz="2000" b="1">
                <a:solidFill>
                  <a:srgbClr val="333399"/>
                </a:solidFill>
                <a:ea typeface="黑体" pitchFamily="49" charset="-122"/>
              </a:rPr>
              <a:t>从表中看出：同类型数据并不是所有机器都采用相同的宽度，分配的字节数</a:t>
            </a:r>
            <a:r>
              <a:rPr lang="zh-CN" altLang="en-US" sz="2000" b="1">
                <a:solidFill>
                  <a:srgbClr val="FF0066"/>
                </a:solidFill>
                <a:ea typeface="黑体" pitchFamily="49" charset="-122"/>
              </a:rPr>
              <a:t>随机器字长和编译器</a:t>
            </a:r>
            <a:r>
              <a:rPr lang="zh-CN" altLang="en-US" sz="2000" b="1">
                <a:solidFill>
                  <a:srgbClr val="333399"/>
                </a:solidFill>
                <a:ea typeface="黑体" pitchFamily="49" charset="-122"/>
              </a:rPr>
              <a:t>的不同而不同。</a:t>
            </a:r>
            <a:r>
              <a:rPr lang="zh-CN" altLang="en-US" sz="2000" b="1">
                <a:solidFill>
                  <a:srgbClr val="000000"/>
                </a:solidFill>
                <a:ea typeface="黑体" pitchFamily="49" charset="-122"/>
              </a:rPr>
              <a:t> </a:t>
            </a:r>
          </a:p>
        </p:txBody>
      </p:sp>
      <p:sp>
        <p:nvSpPr>
          <p:cNvPr id="424030" name="Rectangle 94"/>
          <p:cNvSpPr>
            <a:spLocks noChangeArrowheads="1"/>
          </p:cNvSpPr>
          <p:nvPr/>
        </p:nvSpPr>
        <p:spPr bwMode="auto">
          <a:xfrm>
            <a:off x="4624388" y="5130800"/>
            <a:ext cx="4376737" cy="895350"/>
          </a:xfrm>
          <a:prstGeom prst="rect">
            <a:avLst/>
          </a:prstGeom>
          <a:noFill/>
          <a:ln w="12700">
            <a:noFill/>
            <a:miter lim="800000"/>
            <a:headEnd/>
            <a:tailEnd/>
          </a:ln>
        </p:spPr>
        <p:txBody>
          <a:bodyPr>
            <a:spAutoFit/>
          </a:bodyPr>
          <a:lstStyle/>
          <a:p>
            <a:pPr eaLnBrk="0" fontAlgn="base" hangingPunct="0">
              <a:lnSpc>
                <a:spcPct val="120000"/>
              </a:lnSpc>
              <a:spcBef>
                <a:spcPct val="10000"/>
              </a:spcBef>
              <a:spcAft>
                <a:spcPct val="0"/>
              </a:spcAft>
              <a:buClr>
                <a:srgbClr val="000000"/>
              </a:buClr>
              <a:buSzPct val="100000"/>
              <a:buFont typeface="Wingdings" pitchFamily="2" charset="2"/>
              <a:buNone/>
            </a:pPr>
            <a:r>
              <a:rPr lang="en-US" altLang="zh-CN" sz="2200" b="1">
                <a:solidFill>
                  <a:srgbClr val="000000"/>
                </a:solidFill>
                <a:ea typeface="黑体" pitchFamily="49" charset="-122"/>
              </a:rPr>
              <a:t>Compaq Alpha</a:t>
            </a:r>
            <a:r>
              <a:rPr lang="zh-CN" altLang="en-US" sz="2200" b="1">
                <a:solidFill>
                  <a:srgbClr val="000000"/>
                </a:solidFill>
                <a:ea typeface="黑体" pitchFamily="49" charset="-122"/>
              </a:rPr>
              <a:t>是一个针对高端应用的</a:t>
            </a:r>
            <a:r>
              <a:rPr lang="en-US" altLang="zh-CN" sz="2200" b="1">
                <a:solidFill>
                  <a:srgbClr val="000000"/>
                </a:solidFill>
                <a:ea typeface="黑体" pitchFamily="49" charset="-122"/>
              </a:rPr>
              <a:t>64</a:t>
            </a:r>
            <a:r>
              <a:rPr lang="zh-CN" altLang="en-US" sz="2200" b="1">
                <a:solidFill>
                  <a:srgbClr val="000000"/>
                </a:solidFill>
                <a:ea typeface="黑体" pitchFamily="49" charset="-122"/>
              </a:rPr>
              <a:t>位机器，即字长为</a:t>
            </a:r>
            <a:r>
              <a:rPr lang="en-US" altLang="zh-CN" sz="2200" b="1">
                <a:solidFill>
                  <a:srgbClr val="000000"/>
                </a:solidFill>
                <a:ea typeface="黑体" pitchFamily="49" charset="-122"/>
              </a:rPr>
              <a:t>64</a:t>
            </a:r>
            <a:r>
              <a:rPr lang="zh-CN" altLang="en-US" sz="2200" b="1">
                <a:solidFill>
                  <a:srgbClr val="000000"/>
                </a:solidFill>
                <a:ea typeface="黑体" pitchFamily="49" charset="-122"/>
              </a:rPr>
              <a:t>位 </a:t>
            </a:r>
          </a:p>
        </p:txBody>
      </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fontAlgn="base" hangingPunct="0">
              <a:spcBef>
                <a:spcPct val="0"/>
              </a:spcBef>
              <a:spcAft>
                <a:spcPct val="0"/>
              </a:spcAft>
            </a:pPr>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extLst>
      <p:ext uri="{BB962C8B-B14F-4D97-AF65-F5344CB8AC3E}">
        <p14:creationId xmlns:p14="http://schemas.microsoft.com/office/powerpoint/2010/main" val="149936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2" dur="500"/>
                                        <p:tgtEl>
                                          <p:spTgt spid="423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026"/>
                                        </p:tgtEl>
                                        <p:attrNameLst>
                                          <p:attrName>style.visibility</p:attrName>
                                        </p:attrNameLst>
                                      </p:cBhvr>
                                      <p:to>
                                        <p:strVal val="visible"/>
                                      </p:to>
                                    </p:set>
                                    <p:animEffect transition="in" filter="blinds(horizontal)">
                                      <p:cBhvr>
                                        <p:cTn id="17" dur="500"/>
                                        <p:tgtEl>
                                          <p:spTgt spid="4240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4055"/>
                                        </p:tgtEl>
                                        <p:attrNameLst>
                                          <p:attrName>style.visibility</p:attrName>
                                        </p:attrNameLst>
                                      </p:cBhvr>
                                      <p:to>
                                        <p:strVal val="visible"/>
                                      </p:to>
                                    </p:set>
                                    <p:animEffect transition="in" filter="blinds(horizontal)">
                                      <p:cBhvr>
                                        <p:cTn id="22" dur="500"/>
                                        <p:tgtEl>
                                          <p:spTgt spid="4240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4030"/>
                                        </p:tgtEl>
                                        <p:attrNameLst>
                                          <p:attrName>style.visibility</p:attrName>
                                        </p:attrNameLst>
                                      </p:cBhvr>
                                      <p:to>
                                        <p:strVal val="visible"/>
                                      </p:to>
                                    </p:set>
                                    <p:animEffect transition="in" filter="blinds(horizontal)">
                                      <p:cBhvr>
                                        <p:cTn id="27" dur="500"/>
                                        <p:tgtEl>
                                          <p:spTgt spid="4240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32" dur="500"/>
                                        <p:tgtEl>
                                          <p:spTgt spid="423939">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35" dur="500"/>
                                        <p:tgtEl>
                                          <p:spTgt spid="423939">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24027"/>
                                        </p:tgtEl>
                                        <p:attrNameLst>
                                          <p:attrName>style.visibility</p:attrName>
                                        </p:attrNameLst>
                                      </p:cBhvr>
                                      <p:to>
                                        <p:strVal val="visible"/>
                                      </p:to>
                                    </p:set>
                                    <p:animEffect transition="in" filter="blinds(horizontal)">
                                      <p:cBhvr>
                                        <p:cTn id="40" dur="500"/>
                                        <p:tgtEl>
                                          <p:spTgt spid="42402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27" grpId="0"/>
      <p:bldP spid="424030"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457200" y="53975"/>
            <a:ext cx="8229600" cy="561975"/>
          </a:xfrm>
        </p:spPr>
        <p:txBody>
          <a:bodyPr/>
          <a:lstStyle/>
          <a:p>
            <a:r>
              <a:rPr lang="en-US" altLang="zh-CN" sz="3600" dirty="0">
                <a:ea typeface="宋体" pitchFamily="2" charset="-122"/>
              </a:rPr>
              <a:t>Alignment(</a:t>
            </a:r>
            <a:r>
              <a:rPr lang="zh-CN" altLang="en-US" sz="3600" dirty="0">
                <a:ea typeface="宋体" pitchFamily="2" charset="-122"/>
              </a:rPr>
              <a:t>对齐</a:t>
            </a:r>
            <a:r>
              <a:rPr lang="en-US" altLang="zh-CN" sz="3600" dirty="0">
                <a:ea typeface="宋体" pitchFamily="2" charset="-122"/>
              </a:rPr>
              <a:t>) </a:t>
            </a:r>
            <a:r>
              <a:rPr lang="zh-CN" altLang="en-US" sz="3600" dirty="0">
                <a:ea typeface="宋体" pitchFamily="2" charset="-122"/>
              </a:rPr>
              <a:t>举例</a:t>
            </a:r>
          </a:p>
        </p:txBody>
      </p:sp>
      <p:sp>
        <p:nvSpPr>
          <p:cNvPr id="525315" name="Rectangle 3"/>
          <p:cNvSpPr>
            <a:spLocks noGrp="1" noChangeArrowheads="1"/>
          </p:cNvSpPr>
          <p:nvPr>
            <p:ph type="body" idx="1"/>
          </p:nvPr>
        </p:nvSpPr>
        <p:spPr>
          <a:xfrm>
            <a:off x="431800" y="865188"/>
            <a:ext cx="4641850" cy="2293937"/>
          </a:xfrm>
        </p:spPr>
        <p:txBody>
          <a:bodyPr/>
          <a:lstStyle/>
          <a:p>
            <a:pPr>
              <a:lnSpc>
                <a:spcPct val="100000"/>
              </a:lnSpc>
              <a:spcBef>
                <a:spcPct val="0"/>
              </a:spcBef>
              <a:buFontTx/>
              <a:buNone/>
            </a:pPr>
            <a:r>
              <a:rPr lang="zh-CN" altLang="en-US"/>
              <a:t>例如，考虑下列两个结构声明：</a:t>
            </a:r>
          </a:p>
          <a:p>
            <a:pPr>
              <a:lnSpc>
                <a:spcPct val="100000"/>
              </a:lnSpc>
              <a:spcBef>
                <a:spcPct val="0"/>
              </a:spcBef>
              <a:buFontTx/>
              <a:buNone/>
            </a:pPr>
            <a:r>
              <a:rPr lang="en-US" altLang="zh-CN"/>
              <a:t>struct  S1 {</a:t>
            </a:r>
          </a:p>
          <a:p>
            <a:pPr>
              <a:lnSpc>
                <a:spcPct val="100000"/>
              </a:lnSpc>
              <a:spcBef>
                <a:spcPct val="0"/>
              </a:spcBef>
              <a:buFontTx/>
              <a:buNone/>
            </a:pPr>
            <a:r>
              <a:rPr lang="en-US" altLang="zh-CN"/>
              <a:t>		int 	i</a:t>
            </a:r>
            <a:r>
              <a:rPr lang="zh-CN" altLang="en-US"/>
              <a:t>；</a:t>
            </a:r>
          </a:p>
          <a:p>
            <a:pPr>
              <a:lnSpc>
                <a:spcPct val="100000"/>
              </a:lnSpc>
              <a:spcBef>
                <a:spcPct val="0"/>
              </a:spcBef>
              <a:buFontTx/>
              <a:buNone/>
            </a:pPr>
            <a:r>
              <a:rPr lang="zh-CN" altLang="en-US"/>
              <a:t>		</a:t>
            </a:r>
            <a:r>
              <a:rPr lang="en-US" altLang="zh-CN"/>
              <a:t>char	c</a:t>
            </a:r>
            <a:r>
              <a:rPr lang="zh-CN" altLang="en-US"/>
              <a:t>；</a:t>
            </a:r>
          </a:p>
          <a:p>
            <a:pPr>
              <a:lnSpc>
                <a:spcPct val="100000"/>
              </a:lnSpc>
              <a:spcBef>
                <a:spcPct val="0"/>
              </a:spcBef>
              <a:buFontTx/>
              <a:buNone/>
            </a:pPr>
            <a:r>
              <a:rPr lang="zh-CN" altLang="en-US"/>
              <a:t>		</a:t>
            </a:r>
            <a:r>
              <a:rPr lang="en-US" altLang="zh-CN"/>
              <a:t>int	j</a:t>
            </a:r>
            <a:r>
              <a:rPr lang="zh-CN" altLang="en-US"/>
              <a:t>；</a:t>
            </a:r>
          </a:p>
          <a:p>
            <a:pPr>
              <a:lnSpc>
                <a:spcPct val="100000"/>
              </a:lnSpc>
              <a:spcBef>
                <a:spcPct val="0"/>
              </a:spcBef>
              <a:buFontTx/>
              <a:buNone/>
            </a:pPr>
            <a:r>
              <a:rPr lang="en-US" altLang="zh-CN"/>
              <a:t>}</a:t>
            </a:r>
            <a:r>
              <a:rPr lang="zh-CN" altLang="en-US"/>
              <a:t>；</a:t>
            </a:r>
          </a:p>
        </p:txBody>
      </p:sp>
      <p:sp>
        <p:nvSpPr>
          <p:cNvPr id="525316" name="Rectangle 4"/>
          <p:cNvSpPr>
            <a:spLocks noChangeArrowheads="1"/>
          </p:cNvSpPr>
          <p:nvPr/>
        </p:nvSpPr>
        <p:spPr bwMode="auto">
          <a:xfrm>
            <a:off x="5202238" y="549275"/>
            <a:ext cx="2779712" cy="2662238"/>
          </a:xfrm>
          <a:prstGeom prst="rect">
            <a:avLst/>
          </a:prstGeom>
          <a:noFill/>
          <a:ln w="12700">
            <a:noFill/>
            <a:miter lim="800000"/>
            <a:headEnd/>
            <a:tailEnd/>
          </a:ln>
        </p:spPr>
        <p:txBody>
          <a:bodyPr lIns="63500" tIns="25400" rIns="63500" bIns="25400">
            <a:spAutoFit/>
          </a:bodyPr>
          <a:lstStyle/>
          <a:p>
            <a:pPr marL="342900" indent="-342900" eaLnBrk="0" fontAlgn="base" hangingPunct="0">
              <a:lnSpc>
                <a:spcPct val="115000"/>
              </a:lnSpc>
              <a:spcBef>
                <a:spcPct val="20000"/>
              </a:spcBef>
              <a:spcAft>
                <a:spcPct val="0"/>
              </a:spcAft>
            </a:pPr>
            <a:endParaRPr lang="zh-CN" altLang="en-US" sz="2400" b="1">
              <a:solidFill>
                <a:srgbClr val="000000"/>
              </a:solidFill>
            </a:endParaRPr>
          </a:p>
          <a:p>
            <a:pPr marL="342900" indent="-342900" eaLnBrk="0" fontAlgn="base" hangingPunct="0">
              <a:spcBef>
                <a:spcPct val="20000"/>
              </a:spcBef>
              <a:spcAft>
                <a:spcPct val="0"/>
              </a:spcAft>
            </a:pPr>
            <a:r>
              <a:rPr lang="en-US" altLang="zh-CN" sz="2400" b="1">
                <a:solidFill>
                  <a:srgbClr val="000000"/>
                </a:solidFill>
              </a:rPr>
              <a:t>struct  S2 {</a:t>
            </a:r>
          </a:p>
          <a:p>
            <a:pPr marL="342900" indent="-342900" eaLnBrk="0" fontAlgn="base" hangingPunct="0">
              <a:spcBef>
                <a:spcPct val="20000"/>
              </a:spcBef>
              <a:spcAft>
                <a:spcPct val="0"/>
              </a:spcAft>
            </a:pPr>
            <a:r>
              <a:rPr lang="en-US" altLang="zh-CN" sz="2400" b="1">
                <a:solidFill>
                  <a:srgbClr val="000000"/>
                </a:solidFill>
              </a:rPr>
              <a:t>		int 	i</a:t>
            </a:r>
            <a:r>
              <a:rPr lang="zh-CN" altLang="en-US" sz="2400" b="1">
                <a:solidFill>
                  <a:srgbClr val="000000"/>
                </a:solidFill>
              </a:rPr>
              <a:t>；</a:t>
            </a:r>
          </a:p>
          <a:p>
            <a:pPr marL="342900" indent="-342900" eaLnBrk="0" fontAlgn="base" hangingPunct="0">
              <a:spcBef>
                <a:spcPct val="20000"/>
              </a:spcBef>
              <a:spcAft>
                <a:spcPct val="0"/>
              </a:spcAft>
            </a:pPr>
            <a:r>
              <a:rPr lang="zh-CN" altLang="en-US" sz="2400" b="1">
                <a:solidFill>
                  <a:srgbClr val="000000"/>
                </a:solidFill>
              </a:rPr>
              <a:t>		</a:t>
            </a:r>
            <a:r>
              <a:rPr lang="en-US" altLang="zh-CN" sz="2400" b="1">
                <a:solidFill>
                  <a:srgbClr val="000000"/>
                </a:solidFill>
              </a:rPr>
              <a:t>int	j</a:t>
            </a:r>
            <a:r>
              <a:rPr lang="zh-CN" altLang="en-US" sz="2400" b="1">
                <a:solidFill>
                  <a:srgbClr val="000000"/>
                </a:solidFill>
              </a:rPr>
              <a:t>；</a:t>
            </a:r>
          </a:p>
          <a:p>
            <a:pPr marL="342900" indent="-342900" eaLnBrk="0" fontAlgn="base" hangingPunct="0">
              <a:spcBef>
                <a:spcPct val="20000"/>
              </a:spcBef>
              <a:spcAft>
                <a:spcPct val="0"/>
              </a:spcAft>
            </a:pPr>
            <a:r>
              <a:rPr lang="zh-CN" altLang="en-US" sz="2400" b="1">
                <a:solidFill>
                  <a:srgbClr val="000000"/>
                </a:solidFill>
              </a:rPr>
              <a:t>		</a:t>
            </a:r>
            <a:r>
              <a:rPr lang="en-US" altLang="zh-CN" sz="2400" b="1">
                <a:solidFill>
                  <a:srgbClr val="000000"/>
                </a:solidFill>
              </a:rPr>
              <a:t>char	c</a:t>
            </a:r>
            <a:r>
              <a:rPr lang="zh-CN" altLang="en-US" sz="2400" b="1">
                <a:solidFill>
                  <a:srgbClr val="000000"/>
                </a:solidFill>
              </a:rPr>
              <a:t>；</a:t>
            </a:r>
          </a:p>
          <a:p>
            <a:pPr marL="342900" indent="-342900" eaLnBrk="0" fontAlgn="base" hangingPunct="0">
              <a:spcBef>
                <a:spcPct val="20000"/>
              </a:spcBef>
              <a:spcAft>
                <a:spcPct val="0"/>
              </a:spcAft>
            </a:pPr>
            <a:r>
              <a:rPr lang="en-US" altLang="zh-CN" sz="2400" b="1">
                <a:solidFill>
                  <a:srgbClr val="000000"/>
                </a:solidFill>
              </a:rPr>
              <a:t>}</a:t>
            </a:r>
            <a:r>
              <a:rPr lang="zh-CN" altLang="en-US" sz="2400" b="1">
                <a:solidFill>
                  <a:srgbClr val="000000"/>
                </a:solidFill>
              </a:rPr>
              <a:t>；</a:t>
            </a:r>
          </a:p>
        </p:txBody>
      </p:sp>
      <p:sp>
        <p:nvSpPr>
          <p:cNvPr id="525317" name="Text Box 5"/>
          <p:cNvSpPr txBox="1">
            <a:spLocks noChangeArrowheads="1"/>
          </p:cNvSpPr>
          <p:nvPr/>
        </p:nvSpPr>
        <p:spPr bwMode="auto">
          <a:xfrm>
            <a:off x="274638" y="3362325"/>
            <a:ext cx="6953250" cy="42703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zh-CN" altLang="en-US" sz="2200" b="1">
                <a:solidFill>
                  <a:srgbClr val="333399"/>
                </a:solidFill>
                <a:ea typeface="黑体" pitchFamily="49" charset="-122"/>
              </a:rPr>
              <a:t>在要求对齐的情况下，哪种结构声明更好？</a:t>
            </a:r>
          </a:p>
        </p:txBody>
      </p:sp>
      <p:grpSp>
        <p:nvGrpSpPr>
          <p:cNvPr id="525318" name="Group 6"/>
          <p:cNvGrpSpPr>
            <a:grpSpLocks/>
          </p:cNvGrpSpPr>
          <p:nvPr/>
        </p:nvGrpSpPr>
        <p:grpSpPr bwMode="auto">
          <a:xfrm>
            <a:off x="377825" y="3725863"/>
            <a:ext cx="5691188" cy="852487"/>
            <a:chOff x="301" y="2411"/>
            <a:chExt cx="3585" cy="537"/>
          </a:xfrm>
        </p:grpSpPr>
        <p:sp>
          <p:nvSpPr>
            <p:cNvPr id="525319" name="Rectangle 7"/>
            <p:cNvSpPr>
              <a:spLocks noChangeArrowheads="1"/>
            </p:cNvSpPr>
            <p:nvPr/>
          </p:nvSpPr>
          <p:spPr bwMode="auto">
            <a:xfrm>
              <a:off x="796" y="2641"/>
              <a:ext cx="3090" cy="302"/>
            </a:xfrm>
            <a:prstGeom prst="rect">
              <a:avLst/>
            </a:prstGeom>
            <a:noFill/>
            <a:ln w="28575">
              <a:solidFill>
                <a:srgbClr val="000000"/>
              </a:solid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525320" name="Text Box 8"/>
            <p:cNvSpPr txBox="1">
              <a:spLocks noChangeArrowheads="1"/>
            </p:cNvSpPr>
            <p:nvPr/>
          </p:nvSpPr>
          <p:spPr bwMode="auto">
            <a:xfrm>
              <a:off x="301" y="2624"/>
              <a:ext cx="612"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S1</a:t>
              </a:r>
              <a:r>
                <a:rPr lang="zh-CN" altLang="en-US" sz="2400" b="1">
                  <a:solidFill>
                    <a:srgbClr val="000000"/>
                  </a:solidFill>
                </a:rPr>
                <a:t>：</a:t>
              </a:r>
            </a:p>
          </p:txBody>
        </p:sp>
        <p:sp>
          <p:nvSpPr>
            <p:cNvPr id="525321" name="Line 9"/>
            <p:cNvSpPr>
              <a:spLocks noChangeShapeType="1"/>
            </p:cNvSpPr>
            <p:nvPr/>
          </p:nvSpPr>
          <p:spPr bwMode="auto">
            <a:xfrm>
              <a:off x="1854" y="2642"/>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22" name="Line 10"/>
            <p:cNvSpPr>
              <a:spLocks noChangeShapeType="1"/>
            </p:cNvSpPr>
            <p:nvPr/>
          </p:nvSpPr>
          <p:spPr bwMode="auto">
            <a:xfrm>
              <a:off x="2192" y="2632"/>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23" name="Text Box 11"/>
            <p:cNvSpPr txBox="1">
              <a:spLocks noChangeArrowheads="1"/>
            </p:cNvSpPr>
            <p:nvPr/>
          </p:nvSpPr>
          <p:spPr bwMode="auto">
            <a:xfrm>
              <a:off x="1258" y="2659"/>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i</a:t>
              </a:r>
            </a:p>
          </p:txBody>
        </p:sp>
        <p:sp>
          <p:nvSpPr>
            <p:cNvPr id="525324" name="Text Box 12"/>
            <p:cNvSpPr txBox="1">
              <a:spLocks noChangeArrowheads="1"/>
            </p:cNvSpPr>
            <p:nvPr/>
          </p:nvSpPr>
          <p:spPr bwMode="auto">
            <a:xfrm>
              <a:off x="1915" y="2641"/>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c</a:t>
              </a:r>
            </a:p>
          </p:txBody>
        </p:sp>
        <p:sp>
          <p:nvSpPr>
            <p:cNvPr id="525325" name="Line 13"/>
            <p:cNvSpPr>
              <a:spLocks noChangeShapeType="1"/>
            </p:cNvSpPr>
            <p:nvPr/>
          </p:nvSpPr>
          <p:spPr bwMode="auto">
            <a:xfrm>
              <a:off x="2881" y="2646"/>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26" name="Text Box 14"/>
            <p:cNvSpPr txBox="1">
              <a:spLocks noChangeArrowheads="1"/>
            </p:cNvSpPr>
            <p:nvPr/>
          </p:nvSpPr>
          <p:spPr bwMode="auto">
            <a:xfrm>
              <a:off x="2249" y="2694"/>
              <a:ext cx="603" cy="231"/>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b="1">
                  <a:solidFill>
                    <a:srgbClr val="000000"/>
                  </a:solidFill>
                </a:rPr>
                <a:t>X  X  X</a:t>
              </a:r>
            </a:p>
          </p:txBody>
        </p:sp>
        <p:sp>
          <p:nvSpPr>
            <p:cNvPr id="525327" name="Text Box 15"/>
            <p:cNvSpPr txBox="1">
              <a:spLocks noChangeArrowheads="1"/>
            </p:cNvSpPr>
            <p:nvPr/>
          </p:nvSpPr>
          <p:spPr bwMode="auto">
            <a:xfrm>
              <a:off x="3339" y="2649"/>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j</a:t>
              </a:r>
            </a:p>
          </p:txBody>
        </p:sp>
        <p:sp>
          <p:nvSpPr>
            <p:cNvPr id="525328" name="Text Box 16"/>
            <p:cNvSpPr txBox="1">
              <a:spLocks noChangeArrowheads="1"/>
            </p:cNvSpPr>
            <p:nvPr/>
          </p:nvSpPr>
          <p:spPr bwMode="auto">
            <a:xfrm>
              <a:off x="826" y="2411"/>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0</a:t>
              </a:r>
            </a:p>
          </p:txBody>
        </p:sp>
        <p:sp>
          <p:nvSpPr>
            <p:cNvPr id="525329" name="Text Box 17"/>
            <p:cNvSpPr txBox="1">
              <a:spLocks noChangeArrowheads="1"/>
            </p:cNvSpPr>
            <p:nvPr/>
          </p:nvSpPr>
          <p:spPr bwMode="auto">
            <a:xfrm>
              <a:off x="1900" y="2418"/>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4</a:t>
              </a:r>
            </a:p>
          </p:txBody>
        </p:sp>
        <p:sp>
          <p:nvSpPr>
            <p:cNvPr id="525330" name="Text Box 18"/>
            <p:cNvSpPr txBox="1">
              <a:spLocks noChangeArrowheads="1"/>
            </p:cNvSpPr>
            <p:nvPr/>
          </p:nvSpPr>
          <p:spPr bwMode="auto">
            <a:xfrm>
              <a:off x="2959" y="2417"/>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8</a:t>
              </a:r>
            </a:p>
          </p:txBody>
        </p:sp>
      </p:grpSp>
      <p:grpSp>
        <p:nvGrpSpPr>
          <p:cNvPr id="525331" name="Group 19"/>
          <p:cNvGrpSpPr>
            <a:grpSpLocks/>
          </p:cNvGrpSpPr>
          <p:nvPr/>
        </p:nvGrpSpPr>
        <p:grpSpPr bwMode="auto">
          <a:xfrm>
            <a:off x="376238" y="4640263"/>
            <a:ext cx="4827587" cy="852487"/>
            <a:chOff x="309" y="2977"/>
            <a:chExt cx="3041" cy="537"/>
          </a:xfrm>
        </p:grpSpPr>
        <p:sp>
          <p:nvSpPr>
            <p:cNvPr id="525332" name="Rectangle 20"/>
            <p:cNvSpPr>
              <a:spLocks noChangeArrowheads="1"/>
            </p:cNvSpPr>
            <p:nvPr/>
          </p:nvSpPr>
          <p:spPr bwMode="auto">
            <a:xfrm>
              <a:off x="804" y="3207"/>
              <a:ext cx="2468" cy="302"/>
            </a:xfrm>
            <a:prstGeom prst="rect">
              <a:avLst/>
            </a:prstGeom>
            <a:noFill/>
            <a:ln w="28575">
              <a:solidFill>
                <a:srgbClr val="000000"/>
              </a:solid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525333" name="Text Box 21"/>
            <p:cNvSpPr txBox="1">
              <a:spLocks noChangeArrowheads="1"/>
            </p:cNvSpPr>
            <p:nvPr/>
          </p:nvSpPr>
          <p:spPr bwMode="auto">
            <a:xfrm>
              <a:off x="309" y="3190"/>
              <a:ext cx="612"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S2</a:t>
              </a:r>
              <a:r>
                <a:rPr lang="zh-CN" altLang="en-US" sz="2400" b="1">
                  <a:solidFill>
                    <a:srgbClr val="000000"/>
                  </a:solidFill>
                </a:rPr>
                <a:t>：</a:t>
              </a:r>
            </a:p>
          </p:txBody>
        </p:sp>
        <p:sp>
          <p:nvSpPr>
            <p:cNvPr id="525334" name="Line 22"/>
            <p:cNvSpPr>
              <a:spLocks noChangeShapeType="1"/>
            </p:cNvSpPr>
            <p:nvPr/>
          </p:nvSpPr>
          <p:spPr bwMode="auto">
            <a:xfrm>
              <a:off x="1862" y="3208"/>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35" name="Text Box 23"/>
            <p:cNvSpPr txBox="1">
              <a:spLocks noChangeArrowheads="1"/>
            </p:cNvSpPr>
            <p:nvPr/>
          </p:nvSpPr>
          <p:spPr bwMode="auto">
            <a:xfrm>
              <a:off x="1266" y="3225"/>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i</a:t>
              </a:r>
            </a:p>
          </p:txBody>
        </p:sp>
        <p:sp>
          <p:nvSpPr>
            <p:cNvPr id="525336" name="Text Box 24"/>
            <p:cNvSpPr txBox="1">
              <a:spLocks noChangeArrowheads="1"/>
            </p:cNvSpPr>
            <p:nvPr/>
          </p:nvSpPr>
          <p:spPr bwMode="auto">
            <a:xfrm>
              <a:off x="2929" y="3217"/>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c</a:t>
              </a:r>
            </a:p>
          </p:txBody>
        </p:sp>
        <p:sp>
          <p:nvSpPr>
            <p:cNvPr id="525337" name="Line 25"/>
            <p:cNvSpPr>
              <a:spLocks noChangeShapeType="1"/>
            </p:cNvSpPr>
            <p:nvPr/>
          </p:nvSpPr>
          <p:spPr bwMode="auto">
            <a:xfrm>
              <a:off x="2889" y="3212"/>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38" name="Text Box 26"/>
            <p:cNvSpPr txBox="1">
              <a:spLocks noChangeArrowheads="1"/>
            </p:cNvSpPr>
            <p:nvPr/>
          </p:nvSpPr>
          <p:spPr bwMode="auto">
            <a:xfrm>
              <a:off x="2341" y="3197"/>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j</a:t>
              </a:r>
            </a:p>
          </p:txBody>
        </p:sp>
        <p:sp>
          <p:nvSpPr>
            <p:cNvPr id="525339" name="Text Box 27"/>
            <p:cNvSpPr txBox="1">
              <a:spLocks noChangeArrowheads="1"/>
            </p:cNvSpPr>
            <p:nvPr/>
          </p:nvSpPr>
          <p:spPr bwMode="auto">
            <a:xfrm>
              <a:off x="834" y="2977"/>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0</a:t>
              </a:r>
            </a:p>
          </p:txBody>
        </p:sp>
        <p:sp>
          <p:nvSpPr>
            <p:cNvPr id="525340" name="Text Box 28"/>
            <p:cNvSpPr txBox="1">
              <a:spLocks noChangeArrowheads="1"/>
            </p:cNvSpPr>
            <p:nvPr/>
          </p:nvSpPr>
          <p:spPr bwMode="auto">
            <a:xfrm>
              <a:off x="1908" y="2984"/>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4</a:t>
              </a:r>
            </a:p>
          </p:txBody>
        </p:sp>
        <p:sp>
          <p:nvSpPr>
            <p:cNvPr id="525341" name="Text Box 29"/>
            <p:cNvSpPr txBox="1">
              <a:spLocks noChangeArrowheads="1"/>
            </p:cNvSpPr>
            <p:nvPr/>
          </p:nvSpPr>
          <p:spPr bwMode="auto">
            <a:xfrm>
              <a:off x="2967" y="2983"/>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8</a:t>
              </a:r>
            </a:p>
          </p:txBody>
        </p:sp>
      </p:grpSp>
      <p:sp>
        <p:nvSpPr>
          <p:cNvPr id="525342" name="Text Box 30"/>
          <p:cNvSpPr txBox="1">
            <a:spLocks noChangeArrowheads="1"/>
          </p:cNvSpPr>
          <p:nvPr/>
        </p:nvSpPr>
        <p:spPr bwMode="auto">
          <a:xfrm>
            <a:off x="6257925" y="4006850"/>
            <a:ext cx="2017713" cy="396875"/>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zh-CN" altLang="en-US" sz="2000" b="1">
                <a:solidFill>
                  <a:srgbClr val="CC0000"/>
                </a:solidFill>
                <a:latin typeface="微软雅黑" pitchFamily="34" charset="-122"/>
                <a:ea typeface="微软雅黑" pitchFamily="34" charset="-122"/>
              </a:rPr>
              <a:t>需要</a:t>
            </a:r>
            <a:r>
              <a:rPr lang="en-US" altLang="zh-CN" sz="2000" b="1">
                <a:solidFill>
                  <a:srgbClr val="CC0000"/>
                </a:solidFill>
                <a:latin typeface="微软雅黑" pitchFamily="34" charset="-122"/>
                <a:ea typeface="微软雅黑" pitchFamily="34" charset="-122"/>
              </a:rPr>
              <a:t>12</a:t>
            </a:r>
            <a:r>
              <a:rPr lang="zh-CN" altLang="en-US" sz="2000" b="1">
                <a:solidFill>
                  <a:srgbClr val="CC0000"/>
                </a:solidFill>
                <a:latin typeface="微软雅黑" pitchFamily="34" charset="-122"/>
                <a:ea typeface="微软雅黑" pitchFamily="34" charset="-122"/>
              </a:rPr>
              <a:t>个字节</a:t>
            </a:r>
          </a:p>
        </p:txBody>
      </p:sp>
      <p:sp>
        <p:nvSpPr>
          <p:cNvPr id="525343" name="Text Box 31"/>
          <p:cNvSpPr txBox="1">
            <a:spLocks noChangeArrowheads="1"/>
          </p:cNvSpPr>
          <p:nvPr/>
        </p:nvSpPr>
        <p:spPr bwMode="auto">
          <a:xfrm>
            <a:off x="5354638" y="4946650"/>
            <a:ext cx="1973262" cy="396875"/>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zh-CN" altLang="en-US" sz="2000" b="1">
                <a:solidFill>
                  <a:srgbClr val="CC0000"/>
                </a:solidFill>
                <a:latin typeface="微软雅黑" pitchFamily="34" charset="-122"/>
                <a:ea typeface="微软雅黑" pitchFamily="34" charset="-122"/>
              </a:rPr>
              <a:t>只需要</a:t>
            </a:r>
            <a:r>
              <a:rPr lang="en-US" altLang="zh-CN" sz="2000" b="1">
                <a:solidFill>
                  <a:srgbClr val="CC0000"/>
                </a:solidFill>
                <a:latin typeface="微软雅黑" pitchFamily="34" charset="-122"/>
                <a:ea typeface="微软雅黑" pitchFamily="34" charset="-122"/>
              </a:rPr>
              <a:t>9</a:t>
            </a:r>
            <a:r>
              <a:rPr lang="zh-CN" altLang="en-US" sz="2000" b="1">
                <a:solidFill>
                  <a:srgbClr val="CC0000"/>
                </a:solidFill>
                <a:latin typeface="微软雅黑" pitchFamily="34" charset="-122"/>
                <a:ea typeface="微软雅黑" pitchFamily="34" charset="-122"/>
              </a:rPr>
              <a:t>个字节</a:t>
            </a:r>
          </a:p>
        </p:txBody>
      </p:sp>
      <p:sp>
        <p:nvSpPr>
          <p:cNvPr id="525344" name="Text Box 32"/>
          <p:cNvSpPr txBox="1">
            <a:spLocks noChangeArrowheads="1"/>
          </p:cNvSpPr>
          <p:nvPr/>
        </p:nvSpPr>
        <p:spPr bwMode="auto">
          <a:xfrm>
            <a:off x="276225" y="5584825"/>
            <a:ext cx="7662863" cy="42703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zh-CN" altLang="en-US" sz="2200" b="1">
                <a:solidFill>
                  <a:srgbClr val="333399"/>
                </a:solidFill>
                <a:ea typeface="黑体" pitchFamily="49" charset="-122"/>
              </a:rPr>
              <a:t>对于“</a:t>
            </a:r>
            <a:r>
              <a:rPr lang="en-US" altLang="zh-CN" sz="2200" b="1">
                <a:solidFill>
                  <a:srgbClr val="333399"/>
                </a:solidFill>
                <a:ea typeface="黑体" pitchFamily="49" charset="-122"/>
              </a:rPr>
              <a:t>struct S2 d[4]”</a:t>
            </a:r>
            <a:r>
              <a:rPr lang="zh-CN" altLang="en-US" sz="2200" b="1">
                <a:solidFill>
                  <a:srgbClr val="333399"/>
                </a:solidFill>
                <a:ea typeface="黑体" pitchFamily="49" charset="-122"/>
              </a:rPr>
              <a:t>，只分配</a:t>
            </a:r>
            <a:r>
              <a:rPr lang="en-US" altLang="zh-CN" sz="2200" b="1">
                <a:solidFill>
                  <a:srgbClr val="333399"/>
                </a:solidFill>
                <a:ea typeface="黑体" pitchFamily="49" charset="-122"/>
              </a:rPr>
              <a:t>9</a:t>
            </a:r>
            <a:r>
              <a:rPr lang="zh-CN" altLang="en-US" sz="2200" b="1">
                <a:solidFill>
                  <a:srgbClr val="333399"/>
                </a:solidFill>
                <a:ea typeface="黑体" pitchFamily="49" charset="-122"/>
              </a:rPr>
              <a:t>个字节能否满足对齐要求？</a:t>
            </a:r>
          </a:p>
        </p:txBody>
      </p:sp>
      <p:grpSp>
        <p:nvGrpSpPr>
          <p:cNvPr id="525345" name="Group 33"/>
          <p:cNvGrpSpPr>
            <a:grpSpLocks/>
          </p:cNvGrpSpPr>
          <p:nvPr/>
        </p:nvGrpSpPr>
        <p:grpSpPr bwMode="auto">
          <a:xfrm>
            <a:off x="406400" y="5891213"/>
            <a:ext cx="5691188" cy="850900"/>
            <a:chOff x="256" y="3711"/>
            <a:chExt cx="3585" cy="536"/>
          </a:xfrm>
        </p:grpSpPr>
        <p:sp>
          <p:nvSpPr>
            <p:cNvPr id="525346" name="Rectangle 34"/>
            <p:cNvSpPr>
              <a:spLocks noChangeArrowheads="1"/>
            </p:cNvSpPr>
            <p:nvPr/>
          </p:nvSpPr>
          <p:spPr bwMode="auto">
            <a:xfrm>
              <a:off x="751" y="3941"/>
              <a:ext cx="3090" cy="302"/>
            </a:xfrm>
            <a:prstGeom prst="rect">
              <a:avLst/>
            </a:prstGeom>
            <a:noFill/>
            <a:ln w="28575">
              <a:solidFill>
                <a:srgbClr val="000000"/>
              </a:solid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525347" name="Text Box 35"/>
            <p:cNvSpPr txBox="1">
              <a:spLocks noChangeArrowheads="1"/>
            </p:cNvSpPr>
            <p:nvPr/>
          </p:nvSpPr>
          <p:spPr bwMode="auto">
            <a:xfrm>
              <a:off x="256" y="3924"/>
              <a:ext cx="612"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S2</a:t>
              </a:r>
              <a:r>
                <a:rPr lang="zh-CN" altLang="en-US" sz="2400" b="1">
                  <a:solidFill>
                    <a:srgbClr val="000000"/>
                  </a:solidFill>
                </a:rPr>
                <a:t>：</a:t>
              </a:r>
            </a:p>
          </p:txBody>
        </p:sp>
        <p:sp>
          <p:nvSpPr>
            <p:cNvPr id="525348" name="Line 36"/>
            <p:cNvSpPr>
              <a:spLocks noChangeShapeType="1"/>
            </p:cNvSpPr>
            <p:nvPr/>
          </p:nvSpPr>
          <p:spPr bwMode="auto">
            <a:xfrm>
              <a:off x="2799" y="3933"/>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49" name="Line 37"/>
            <p:cNvSpPr>
              <a:spLocks noChangeShapeType="1"/>
            </p:cNvSpPr>
            <p:nvPr/>
          </p:nvSpPr>
          <p:spPr bwMode="auto">
            <a:xfrm>
              <a:off x="3155" y="3941"/>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50" name="Text Box 38"/>
            <p:cNvSpPr txBox="1">
              <a:spLocks noChangeArrowheads="1"/>
            </p:cNvSpPr>
            <p:nvPr/>
          </p:nvSpPr>
          <p:spPr bwMode="auto">
            <a:xfrm>
              <a:off x="1213" y="3959"/>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i</a:t>
              </a:r>
            </a:p>
          </p:txBody>
        </p:sp>
        <p:sp>
          <p:nvSpPr>
            <p:cNvPr id="525351" name="Text Box 39"/>
            <p:cNvSpPr txBox="1">
              <a:spLocks noChangeArrowheads="1"/>
            </p:cNvSpPr>
            <p:nvPr/>
          </p:nvSpPr>
          <p:spPr bwMode="auto">
            <a:xfrm>
              <a:off x="2860" y="3932"/>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c</a:t>
              </a:r>
            </a:p>
          </p:txBody>
        </p:sp>
        <p:sp>
          <p:nvSpPr>
            <p:cNvPr id="525352" name="Line 40"/>
            <p:cNvSpPr>
              <a:spLocks noChangeShapeType="1"/>
            </p:cNvSpPr>
            <p:nvPr/>
          </p:nvSpPr>
          <p:spPr bwMode="auto">
            <a:xfrm>
              <a:off x="1810" y="3937"/>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53" name="Text Box 41"/>
            <p:cNvSpPr txBox="1">
              <a:spLocks noChangeArrowheads="1"/>
            </p:cNvSpPr>
            <p:nvPr/>
          </p:nvSpPr>
          <p:spPr bwMode="auto">
            <a:xfrm>
              <a:off x="3194" y="3985"/>
              <a:ext cx="603" cy="231"/>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b="1">
                  <a:solidFill>
                    <a:srgbClr val="000000"/>
                  </a:solidFill>
                </a:rPr>
                <a:t>X  X  X</a:t>
              </a:r>
            </a:p>
          </p:txBody>
        </p:sp>
        <p:sp>
          <p:nvSpPr>
            <p:cNvPr id="525354" name="Text Box 42"/>
            <p:cNvSpPr txBox="1">
              <a:spLocks noChangeArrowheads="1"/>
            </p:cNvSpPr>
            <p:nvPr/>
          </p:nvSpPr>
          <p:spPr bwMode="auto">
            <a:xfrm>
              <a:off x="2295" y="3936"/>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j</a:t>
              </a:r>
            </a:p>
          </p:txBody>
        </p:sp>
        <p:sp>
          <p:nvSpPr>
            <p:cNvPr id="525355" name="Text Box 43"/>
            <p:cNvSpPr txBox="1">
              <a:spLocks noChangeArrowheads="1"/>
            </p:cNvSpPr>
            <p:nvPr/>
          </p:nvSpPr>
          <p:spPr bwMode="auto">
            <a:xfrm>
              <a:off x="781" y="3711"/>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0</a:t>
              </a:r>
            </a:p>
          </p:txBody>
        </p:sp>
        <p:sp>
          <p:nvSpPr>
            <p:cNvPr id="525356" name="Text Box 44"/>
            <p:cNvSpPr txBox="1">
              <a:spLocks noChangeArrowheads="1"/>
            </p:cNvSpPr>
            <p:nvPr/>
          </p:nvSpPr>
          <p:spPr bwMode="auto">
            <a:xfrm>
              <a:off x="1855" y="3718"/>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4</a:t>
              </a:r>
            </a:p>
          </p:txBody>
        </p:sp>
        <p:sp>
          <p:nvSpPr>
            <p:cNvPr id="525357" name="Text Box 45"/>
            <p:cNvSpPr txBox="1">
              <a:spLocks noChangeArrowheads="1"/>
            </p:cNvSpPr>
            <p:nvPr/>
          </p:nvSpPr>
          <p:spPr bwMode="auto">
            <a:xfrm>
              <a:off x="2887" y="3717"/>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8</a:t>
              </a:r>
            </a:p>
          </p:txBody>
        </p:sp>
      </p:grpSp>
      <p:sp>
        <p:nvSpPr>
          <p:cNvPr id="525358" name="Text Box 46"/>
          <p:cNvSpPr txBox="1">
            <a:spLocks noChangeArrowheads="1"/>
          </p:cNvSpPr>
          <p:nvPr/>
        </p:nvSpPr>
        <p:spPr bwMode="auto">
          <a:xfrm>
            <a:off x="7691438" y="5618163"/>
            <a:ext cx="1204912" cy="396875"/>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zh-CN" altLang="en-US" sz="2000" b="1">
                <a:solidFill>
                  <a:srgbClr val="CC0000"/>
                </a:solidFill>
                <a:latin typeface="Times New Roman" pitchFamily="18" charset="0"/>
                <a:ea typeface="微软雅黑" pitchFamily="34" charset="-122"/>
              </a:rPr>
              <a:t>不能！</a:t>
            </a:r>
          </a:p>
        </p:txBody>
      </p:sp>
      <p:sp>
        <p:nvSpPr>
          <p:cNvPr id="525359" name="Text Box 47"/>
          <p:cNvSpPr txBox="1">
            <a:spLocks noChangeArrowheads="1"/>
          </p:cNvSpPr>
          <p:nvPr/>
        </p:nvSpPr>
        <p:spPr bwMode="auto">
          <a:xfrm>
            <a:off x="6270625" y="6269038"/>
            <a:ext cx="2293938" cy="396875"/>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zh-CN" altLang="en-US" sz="2000" b="1">
                <a:solidFill>
                  <a:srgbClr val="CC0000"/>
                </a:solidFill>
                <a:latin typeface="微软雅黑" pitchFamily="34" charset="-122"/>
                <a:ea typeface="微软雅黑" pitchFamily="34" charset="-122"/>
              </a:rPr>
              <a:t>也需要</a:t>
            </a:r>
            <a:r>
              <a:rPr lang="en-US" altLang="zh-CN" sz="2000" b="1">
                <a:solidFill>
                  <a:srgbClr val="CC0000"/>
                </a:solidFill>
                <a:latin typeface="微软雅黑" pitchFamily="34" charset="-122"/>
                <a:ea typeface="微软雅黑" pitchFamily="34" charset="-122"/>
              </a:rPr>
              <a:t>12</a:t>
            </a:r>
            <a:r>
              <a:rPr lang="zh-CN" altLang="en-US" sz="2000" b="1">
                <a:solidFill>
                  <a:srgbClr val="CC0000"/>
                </a:solidFill>
                <a:latin typeface="微软雅黑" pitchFamily="34" charset="-122"/>
                <a:ea typeface="微软雅黑" pitchFamily="34" charset="-122"/>
              </a:rPr>
              <a:t>个字节</a:t>
            </a:r>
          </a:p>
        </p:txBody>
      </p:sp>
      <p:sp>
        <p:nvSpPr>
          <p:cNvPr id="525360" name="Text Box 48"/>
          <p:cNvSpPr txBox="1">
            <a:spLocks noChangeArrowheads="1"/>
          </p:cNvSpPr>
          <p:nvPr/>
        </p:nvSpPr>
        <p:spPr bwMode="auto">
          <a:xfrm>
            <a:off x="6223000" y="3251200"/>
            <a:ext cx="1552575" cy="396875"/>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CC0000"/>
                </a:solidFill>
                <a:latin typeface="微软雅黑" pitchFamily="34" charset="-122"/>
                <a:ea typeface="微软雅黑" pitchFamily="34" charset="-122"/>
              </a:rPr>
              <a:t>S2</a:t>
            </a:r>
            <a:r>
              <a:rPr lang="zh-CN" altLang="en-US" sz="2000" b="1">
                <a:solidFill>
                  <a:srgbClr val="CC0000"/>
                </a:solidFill>
                <a:latin typeface="微软雅黑" pitchFamily="34" charset="-122"/>
                <a:ea typeface="微软雅黑" pitchFamily="34" charset="-122"/>
              </a:rPr>
              <a:t>比</a:t>
            </a:r>
            <a:r>
              <a:rPr lang="en-US" altLang="zh-CN" sz="2000" b="1">
                <a:solidFill>
                  <a:srgbClr val="CC0000"/>
                </a:solidFill>
                <a:latin typeface="微软雅黑" pitchFamily="34" charset="-122"/>
                <a:ea typeface="微软雅黑" pitchFamily="34" charset="-122"/>
              </a:rPr>
              <a:t>S1</a:t>
            </a:r>
            <a:r>
              <a:rPr lang="zh-CN" altLang="en-US" sz="2000" b="1">
                <a:solidFill>
                  <a:srgbClr val="CC0000"/>
                </a:solidFill>
                <a:latin typeface="微软雅黑" pitchFamily="34" charset="-122"/>
                <a:ea typeface="微软雅黑" pitchFamily="34" charset="-122"/>
              </a:rPr>
              <a:t>好</a:t>
            </a:r>
          </a:p>
        </p:txBody>
      </p:sp>
      <p:sp>
        <p:nvSpPr>
          <p:cNvPr id="4"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fontAlgn="base" hangingPunct="0">
              <a:spcBef>
                <a:spcPct val="0"/>
              </a:spcBef>
              <a:spcAft>
                <a:spcPct val="0"/>
              </a:spcAft>
            </a:pPr>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extLst>
      <p:ext uri="{BB962C8B-B14F-4D97-AF65-F5344CB8AC3E}">
        <p14:creationId xmlns:p14="http://schemas.microsoft.com/office/powerpoint/2010/main" val="70951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5317"/>
                                        </p:tgtEl>
                                        <p:attrNameLst>
                                          <p:attrName>style.visibility</p:attrName>
                                        </p:attrNameLst>
                                      </p:cBhvr>
                                      <p:to>
                                        <p:strVal val="visible"/>
                                      </p:to>
                                    </p:set>
                                    <p:animEffect transition="in" filter="blinds(horizontal)">
                                      <p:cBhvr>
                                        <p:cTn id="7" dur="500"/>
                                        <p:tgtEl>
                                          <p:spTgt spid="5253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5318"/>
                                        </p:tgtEl>
                                        <p:attrNameLst>
                                          <p:attrName>style.visibility</p:attrName>
                                        </p:attrNameLst>
                                      </p:cBhvr>
                                      <p:to>
                                        <p:strVal val="visible"/>
                                      </p:to>
                                    </p:set>
                                    <p:animEffect transition="in" filter="blinds(horizontal)">
                                      <p:cBhvr>
                                        <p:cTn id="12" dur="500"/>
                                        <p:tgtEl>
                                          <p:spTgt spid="5253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5331"/>
                                        </p:tgtEl>
                                        <p:attrNameLst>
                                          <p:attrName>style.visibility</p:attrName>
                                        </p:attrNameLst>
                                      </p:cBhvr>
                                      <p:to>
                                        <p:strVal val="visible"/>
                                      </p:to>
                                    </p:set>
                                    <p:animEffect transition="in" filter="blinds(horizontal)">
                                      <p:cBhvr>
                                        <p:cTn id="17" dur="500"/>
                                        <p:tgtEl>
                                          <p:spTgt spid="5253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5342"/>
                                        </p:tgtEl>
                                        <p:attrNameLst>
                                          <p:attrName>style.visibility</p:attrName>
                                        </p:attrNameLst>
                                      </p:cBhvr>
                                      <p:to>
                                        <p:strVal val="visible"/>
                                      </p:to>
                                    </p:set>
                                    <p:animEffect transition="in" filter="blinds(horizontal)">
                                      <p:cBhvr>
                                        <p:cTn id="22" dur="500"/>
                                        <p:tgtEl>
                                          <p:spTgt spid="5253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5343"/>
                                        </p:tgtEl>
                                        <p:attrNameLst>
                                          <p:attrName>style.visibility</p:attrName>
                                        </p:attrNameLst>
                                      </p:cBhvr>
                                      <p:to>
                                        <p:strVal val="visible"/>
                                      </p:to>
                                    </p:set>
                                    <p:animEffect transition="in" filter="blinds(horizontal)">
                                      <p:cBhvr>
                                        <p:cTn id="27" dur="500"/>
                                        <p:tgtEl>
                                          <p:spTgt spid="5253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5360"/>
                                        </p:tgtEl>
                                        <p:attrNameLst>
                                          <p:attrName>style.visibility</p:attrName>
                                        </p:attrNameLst>
                                      </p:cBhvr>
                                      <p:to>
                                        <p:strVal val="visible"/>
                                      </p:to>
                                    </p:set>
                                    <p:animEffect transition="in" filter="blinds(horizontal)">
                                      <p:cBhvr>
                                        <p:cTn id="32" dur="500"/>
                                        <p:tgtEl>
                                          <p:spTgt spid="52536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5344"/>
                                        </p:tgtEl>
                                        <p:attrNameLst>
                                          <p:attrName>style.visibility</p:attrName>
                                        </p:attrNameLst>
                                      </p:cBhvr>
                                      <p:to>
                                        <p:strVal val="visible"/>
                                      </p:to>
                                    </p:set>
                                    <p:animEffect transition="in" filter="blinds(horizontal)">
                                      <p:cBhvr>
                                        <p:cTn id="37" dur="500"/>
                                        <p:tgtEl>
                                          <p:spTgt spid="5253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5358"/>
                                        </p:tgtEl>
                                        <p:attrNameLst>
                                          <p:attrName>style.visibility</p:attrName>
                                        </p:attrNameLst>
                                      </p:cBhvr>
                                      <p:to>
                                        <p:strVal val="visible"/>
                                      </p:to>
                                    </p:set>
                                    <p:animEffect transition="in" filter="blinds(horizontal)">
                                      <p:cBhvr>
                                        <p:cTn id="42" dur="500"/>
                                        <p:tgtEl>
                                          <p:spTgt spid="5253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25345"/>
                                        </p:tgtEl>
                                        <p:attrNameLst>
                                          <p:attrName>style.visibility</p:attrName>
                                        </p:attrNameLst>
                                      </p:cBhvr>
                                      <p:to>
                                        <p:strVal val="visible"/>
                                      </p:to>
                                    </p:set>
                                    <p:animEffect transition="in" filter="blinds(horizontal)">
                                      <p:cBhvr>
                                        <p:cTn id="47" dur="500"/>
                                        <p:tgtEl>
                                          <p:spTgt spid="52534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5359"/>
                                        </p:tgtEl>
                                        <p:attrNameLst>
                                          <p:attrName>style.visibility</p:attrName>
                                        </p:attrNameLst>
                                      </p:cBhvr>
                                      <p:to>
                                        <p:strVal val="visible"/>
                                      </p:to>
                                    </p:set>
                                    <p:animEffect transition="in" filter="blinds(horizontal)">
                                      <p:cBhvr>
                                        <p:cTn id="52" dur="500"/>
                                        <p:tgtEl>
                                          <p:spTgt spid="5253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p:bldP spid="525342" grpId="0"/>
      <p:bldP spid="525343" grpId="0"/>
      <p:bldP spid="525344" grpId="0"/>
      <p:bldP spid="525358" grpId="0"/>
      <p:bldP spid="525359" grpId="0"/>
      <p:bldP spid="525360"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028700" y="5562600"/>
            <a:ext cx="3771900" cy="533400"/>
          </a:xfrm>
          <a:prstGeom prst="rect">
            <a:avLst/>
          </a:prstGeom>
          <a:solidFill>
            <a:schemeClr val="accent5">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1143000" y="1148186"/>
            <a:ext cx="4321969" cy="461665"/>
          </a:xfrm>
          <a:prstGeom prst="rect">
            <a:avLst/>
          </a:prstGeom>
          <a:noFill/>
        </p:spPr>
        <p:txBody>
          <a:bodyPr wrap="square" rtlCol="0">
            <a:spAutoFit/>
          </a:bodyPr>
          <a:lstStyle/>
          <a:p>
            <a:pPr algn="l"/>
            <a:r>
              <a:rPr lang="en-US" sz="2400" dirty="0">
                <a:latin typeface="+mj-lt"/>
              </a:rPr>
              <a:t>float: </a:t>
            </a:r>
            <a:r>
              <a:rPr lang="en-US" sz="2400" b="1" dirty="0">
                <a:latin typeface="Courier New" panose="02070309020205020404" charset="0"/>
                <a:cs typeface="Courier New" panose="02070309020205020404" charset="0"/>
              </a:rPr>
              <a:t>0xC0A00000</a:t>
            </a:r>
            <a:endParaRPr lang="en-US" sz="2400" b="1" dirty="0">
              <a:latin typeface="+mj-lt"/>
            </a:endParaRPr>
          </a:p>
        </p:txBody>
      </p:sp>
      <p:sp>
        <p:nvSpPr>
          <p:cNvPr id="6" name="TextBox 5"/>
          <p:cNvSpPr txBox="1"/>
          <p:nvPr/>
        </p:nvSpPr>
        <p:spPr>
          <a:xfrm>
            <a:off x="107504" y="1752601"/>
            <a:ext cx="9145016" cy="461665"/>
          </a:xfrm>
          <a:prstGeom prst="rect">
            <a:avLst/>
          </a:prstGeom>
          <a:noFill/>
        </p:spPr>
        <p:txBody>
          <a:bodyPr wrap="square" rtlCol="0">
            <a:spAutoFit/>
          </a:bodyPr>
          <a:lstStyle/>
          <a:p>
            <a:pPr algn="l"/>
            <a:r>
              <a:rPr lang="zh-CN" altLang="en-US" sz="2400" dirty="0">
                <a:latin typeface="+mj-lt"/>
                <a:ea typeface="宋体" panose="02010600030101010101" pitchFamily="2" charset="-122"/>
              </a:rPr>
              <a:t>二进制表示</a:t>
            </a:r>
            <a:r>
              <a:rPr lang="en-US" sz="2400" dirty="0">
                <a:latin typeface="+mj-lt"/>
              </a:rPr>
              <a:t>: </a:t>
            </a:r>
            <a:r>
              <a:rPr lang="en-US" sz="2400" b="1" dirty="0">
                <a:solidFill>
                  <a:srgbClr val="CC9900"/>
                </a:solidFill>
                <a:latin typeface="Courier New" panose="02070309020205020404" charset="0"/>
                <a:cs typeface="Courier New" panose="02070309020205020404" charset="0"/>
              </a:rPr>
              <a:t>1</a:t>
            </a:r>
            <a:r>
              <a:rPr lang="en-US" sz="2400" b="1" dirty="0">
                <a:solidFill>
                  <a:srgbClr val="C00000"/>
                </a:solidFill>
                <a:latin typeface="Courier New" panose="02070309020205020404" charset="0"/>
                <a:cs typeface="Courier New" panose="02070309020205020404" charset="0"/>
              </a:rPr>
              <a:t>100 0000 1</a:t>
            </a:r>
            <a:r>
              <a:rPr lang="en-US" sz="2400" b="1" dirty="0">
                <a:solidFill>
                  <a:schemeClr val="accent6">
                    <a:lumMod val="60000"/>
                    <a:lumOff val="40000"/>
                  </a:schemeClr>
                </a:solidFill>
                <a:latin typeface="Courier New" panose="02070309020205020404" charset="0"/>
                <a:cs typeface="Courier New" panose="02070309020205020404" charset="0"/>
              </a:rPr>
              <a:t>010 0000 0000 0000 0000 0000</a:t>
            </a:r>
            <a:r>
              <a:rPr lang="en-US" sz="2400" b="1" dirty="0">
                <a:latin typeface="Courier New" panose="02070309020205020404" charset="0"/>
                <a:cs typeface="Courier New" panose="02070309020205020404" charset="0"/>
              </a:rPr>
              <a:t> </a:t>
            </a:r>
            <a:endParaRPr lang="en-US" sz="2400" b="1" dirty="0">
              <a:latin typeface="+mj-lt"/>
            </a:endParaRPr>
          </a:p>
        </p:txBody>
      </p:sp>
      <p:graphicFrame>
        <p:nvGraphicFramePr>
          <p:cNvPr id="8" name="Group 5"/>
          <p:cNvGraphicFramePr>
            <a:graphicFrameLocks noGrp="1"/>
          </p:cNvGraphicFramePr>
          <p:nvPr>
            <p:extLst>
              <p:ext uri="{D42A27DB-BD31-4B8C-83A1-F6EECF244321}">
                <p14:modId xmlns:p14="http://schemas.microsoft.com/office/powerpoint/2010/main" val="732290371"/>
              </p:ext>
            </p:extLst>
          </p:nvPr>
        </p:nvGraphicFramePr>
        <p:xfrm>
          <a:off x="1828800" y="2362200"/>
          <a:ext cx="6991671" cy="1016000"/>
        </p:xfrm>
        <a:graphic>
          <a:graphicData uri="http://schemas.openxmlformats.org/drawingml/2006/table">
            <a:tbl>
              <a:tblPr/>
              <a:tblGrid>
                <a:gridCol w="356718">
                  <a:extLst>
                    <a:ext uri="{9D8B030D-6E8A-4147-A177-3AD203B41FA5}">
                      <a16:colId xmlns="" xmlns:a16="http://schemas.microsoft.com/office/drawing/2014/main" val="20000"/>
                    </a:ext>
                  </a:extLst>
                </a:gridCol>
                <a:gridCol w="1712246">
                  <a:extLst>
                    <a:ext uri="{9D8B030D-6E8A-4147-A177-3AD203B41FA5}">
                      <a16:colId xmlns="" xmlns:a16="http://schemas.microsoft.com/office/drawing/2014/main" val="20001"/>
                    </a:ext>
                  </a:extLst>
                </a:gridCol>
                <a:gridCol w="4922707">
                  <a:extLst>
                    <a:ext uri="{9D8B030D-6E8A-4147-A177-3AD203B41FA5}">
                      <a16:colId xmlns=""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1" i="0" u="none" strike="noStrike" cap="none" normalizeH="0" baseline="0" dirty="0">
                          <a:ln>
                            <a:noFill/>
                          </a:ln>
                          <a:solidFill>
                            <a:schemeClr val="tx1"/>
                          </a:solidFill>
                          <a:effectLst/>
                          <a:latin typeface="Courier New" panose="02070309020205020404" charset="0"/>
                          <a:ea typeface="Monaco" charset="0"/>
                          <a:cs typeface="Courier New" panose="02070309020205020404" charset="0"/>
                          <a:sym typeface="Monaco" charset="0"/>
                        </a:rPr>
                        <a:t>1</a:t>
                      </a:r>
                    </a:p>
                  </a:txBody>
                  <a:tcPr marL="38100" marR="381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1000 0001</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38100" marR="381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010 0000 0000 0000 0000 0000 </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38100" marR="381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1</a:t>
                      </a:r>
                    </a:p>
                  </a:txBody>
                  <a:tcPr marL="38100" marR="381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8</a:t>
                      </a:r>
                      <a:r>
                        <a:rPr kumimoji="0" lang="zh-CN" altLang="en-US" sz="2000" b="0" i="0" u="none" strike="noStrike" cap="none" normalizeH="0" baseline="0" dirty="0">
                          <a:ln>
                            <a:noFill/>
                          </a:ln>
                          <a:solidFill>
                            <a:schemeClr val="tx1"/>
                          </a:solidFill>
                          <a:effectLst/>
                          <a:latin typeface="Calibri" panose="020F0502020204030204"/>
                          <a:ea typeface="宋体" panose="02010600030101010101" pitchFamily="2" charset="-122"/>
                          <a:cs typeface="Calibri" panose="020F0502020204030204"/>
                          <a:sym typeface="Monaco" charset="0"/>
                        </a:rPr>
                        <a:t>位</a:t>
                      </a:r>
                    </a:p>
                  </a:txBody>
                  <a:tcPr marL="38100" marR="381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23</a:t>
                      </a:r>
                      <a:r>
                        <a:rPr kumimoji="0" lang="zh-CN" altLang="en-US" sz="2000" b="0" i="0" u="none" strike="noStrike" cap="none" normalizeH="0" baseline="0" dirty="0">
                          <a:ln>
                            <a:noFill/>
                          </a:ln>
                          <a:solidFill>
                            <a:schemeClr val="tx1"/>
                          </a:solidFill>
                          <a:effectLst/>
                          <a:latin typeface="Calibri" panose="020F0502020204030204"/>
                          <a:ea typeface="宋体" panose="02010600030101010101" pitchFamily="2" charset="-122"/>
                          <a:cs typeface="Calibri" panose="020F0502020204030204"/>
                          <a:sym typeface="Monaco" charset="0"/>
                        </a:rPr>
                        <a:t>位</a:t>
                      </a:r>
                    </a:p>
                  </a:txBody>
                  <a:tcPr marL="38100" marR="381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9" name="TextBox 8"/>
          <p:cNvSpPr txBox="1"/>
          <p:nvPr/>
        </p:nvSpPr>
        <p:spPr>
          <a:xfrm>
            <a:off x="1143000" y="3429000"/>
            <a:ext cx="5029200" cy="460375"/>
          </a:xfrm>
          <a:prstGeom prst="rect">
            <a:avLst/>
          </a:prstGeom>
          <a:noFill/>
        </p:spPr>
        <p:txBody>
          <a:bodyPr wrap="square" rtlCol="0">
            <a:spAutoFit/>
          </a:bodyPr>
          <a:lstStyle/>
          <a:p>
            <a:pPr algn="l"/>
            <a:r>
              <a:rPr lang="en-US" sz="2400" dirty="0">
                <a:solidFill>
                  <a:srgbClr val="C00000"/>
                </a:solidFill>
                <a:latin typeface="+mj-lt"/>
              </a:rPr>
              <a:t>E =</a:t>
            </a:r>
            <a:r>
              <a:rPr lang="en-US" sz="2400" dirty="0">
                <a:latin typeface="+mj-lt"/>
              </a:rPr>
              <a:t> 129 -&gt; </a:t>
            </a:r>
            <a:r>
              <a:rPr lang="en-US" sz="2400" dirty="0" err="1">
                <a:latin typeface="+mj-lt"/>
              </a:rPr>
              <a:t>Exp</a:t>
            </a:r>
            <a:r>
              <a:rPr lang="en-US" sz="2400" dirty="0">
                <a:latin typeface="+mj-lt"/>
              </a:rPr>
              <a:t> = 129 – 127 = </a:t>
            </a:r>
            <a:r>
              <a:rPr lang="en-US" sz="2400" dirty="0">
                <a:solidFill>
                  <a:srgbClr val="C00000"/>
                </a:solidFill>
                <a:latin typeface="+mj-lt"/>
              </a:rPr>
              <a:t>2</a:t>
            </a:r>
            <a:r>
              <a:rPr lang="en-US" sz="2400" dirty="0">
                <a:latin typeface="+mj-lt"/>
              </a:rPr>
              <a:t> </a:t>
            </a:r>
            <a:endParaRPr lang="en-US" sz="2400" b="1" dirty="0">
              <a:latin typeface="Calibri" panose="020F0502020204030204" pitchFamily="34" charset="0"/>
            </a:endParaRPr>
          </a:p>
        </p:txBody>
      </p:sp>
      <p:sp>
        <p:nvSpPr>
          <p:cNvPr id="10" name="TextBox 9"/>
          <p:cNvSpPr txBox="1"/>
          <p:nvPr/>
        </p:nvSpPr>
        <p:spPr>
          <a:xfrm>
            <a:off x="1143000" y="3962401"/>
            <a:ext cx="5029200" cy="460375"/>
          </a:xfrm>
          <a:prstGeom prst="rect">
            <a:avLst/>
          </a:prstGeom>
          <a:noFill/>
        </p:spPr>
        <p:txBody>
          <a:bodyPr wrap="square" rtlCol="0">
            <a:spAutoFit/>
          </a:bodyPr>
          <a:lstStyle/>
          <a:p>
            <a:pPr algn="l"/>
            <a:r>
              <a:rPr lang="en-US" sz="2400" dirty="0">
                <a:solidFill>
                  <a:srgbClr val="C00000"/>
                </a:solidFill>
                <a:latin typeface="+mj-lt"/>
              </a:rPr>
              <a:t>S = 1 </a:t>
            </a:r>
            <a:r>
              <a:rPr lang="en-US" sz="2400" dirty="0">
                <a:latin typeface="+mj-lt"/>
              </a:rPr>
              <a:t>-&gt; </a:t>
            </a:r>
            <a:r>
              <a:rPr lang="zh-CN" altLang="en-US" sz="2400" dirty="0">
                <a:latin typeface="+mj-lt"/>
                <a:ea typeface="宋体" panose="02010600030101010101" pitchFamily="2" charset="-122"/>
              </a:rPr>
              <a:t>负数</a:t>
            </a:r>
            <a:endParaRPr lang="zh-CN" altLang="en-US" sz="2400" b="1" dirty="0">
              <a:latin typeface="+mj-lt"/>
              <a:ea typeface="宋体" panose="02010600030101010101" pitchFamily="2" charset="-122"/>
            </a:endParaRPr>
          </a:p>
        </p:txBody>
      </p:sp>
      <p:sp>
        <p:nvSpPr>
          <p:cNvPr id="11" name="TextBox 10"/>
          <p:cNvSpPr txBox="1"/>
          <p:nvPr/>
        </p:nvSpPr>
        <p:spPr>
          <a:xfrm>
            <a:off x="1143000" y="4495801"/>
            <a:ext cx="738944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rgbClr val="C00000"/>
                </a:solidFill>
                <a:latin typeface="+mj-lt"/>
              </a:rPr>
              <a:t>M =</a:t>
            </a:r>
            <a:r>
              <a:rPr lang="en-US" sz="2400" dirty="0">
                <a:latin typeface="+mj-lt"/>
              </a:rPr>
              <a:t> </a:t>
            </a:r>
            <a:r>
              <a:rPr lang="en-US" sz="2400" b="1" dirty="0">
                <a:solidFill>
                  <a:srgbClr val="C00000"/>
                </a:solidFill>
                <a:latin typeface="Courier New" panose="02070309020205020404" charset="0"/>
                <a:cs typeface="Courier New" panose="02070309020205020404" charset="0"/>
              </a:rPr>
              <a:t>1.</a:t>
            </a:r>
            <a:r>
              <a:rPr lang="en-US" sz="2400" b="1" dirty="0">
                <a:latin typeface="Courier New" panose="02070309020205020404" charset="0"/>
                <a:cs typeface="Courier New" panose="02070309020205020404" charset="0"/>
              </a:rPr>
              <a:t>010 0000 0000 0000 0000 0000 </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2" name="TextBox 11"/>
          <p:cNvSpPr txBox="1"/>
          <p:nvPr/>
        </p:nvSpPr>
        <p:spPr>
          <a:xfrm>
            <a:off x="1143000" y="4957466"/>
            <a:ext cx="50292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chemeClr val="bg1"/>
                </a:solidFill>
                <a:latin typeface="+mj-lt"/>
              </a:rPr>
              <a:t>M </a:t>
            </a:r>
            <a:r>
              <a:rPr lang="en-US" sz="2400" dirty="0">
                <a:latin typeface="+mj-lt"/>
              </a:rPr>
              <a:t>= </a:t>
            </a:r>
            <a:r>
              <a:rPr lang="en-US" sz="2400" b="1" dirty="0">
                <a:solidFill>
                  <a:srgbClr val="C00000"/>
                </a:solidFill>
                <a:latin typeface="Courier New" panose="02070309020205020404" charset="0"/>
                <a:cs typeface="Courier New" panose="02070309020205020404" charset="0"/>
              </a:rPr>
              <a:t>1 + 1/4 </a:t>
            </a:r>
            <a:r>
              <a:rPr lang="en-US" sz="2400" dirty="0">
                <a:solidFill>
                  <a:srgbClr val="C00000"/>
                </a:solidFill>
                <a:latin typeface="Calibri Bold"/>
              </a:rPr>
              <a:t>=</a:t>
            </a:r>
            <a:r>
              <a:rPr lang="en-US" sz="2400" b="1" dirty="0">
                <a:solidFill>
                  <a:srgbClr val="C00000"/>
                </a:solidFill>
                <a:latin typeface="Courier New" panose="02070309020205020404" charset="0"/>
                <a:cs typeface="Courier New" panose="02070309020205020404" charset="0"/>
              </a:rPr>
              <a:t> 1.25</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4" name="TextBox 13"/>
          <p:cNvSpPr txBox="1"/>
          <p:nvPr/>
        </p:nvSpPr>
        <p:spPr>
          <a:xfrm>
            <a:off x="1143000" y="5562601"/>
            <a:ext cx="5029200" cy="461665"/>
          </a:xfrm>
          <a:prstGeom prst="rect">
            <a:avLst/>
          </a:prstGeom>
          <a:noFill/>
        </p:spPr>
        <p:txBody>
          <a:bodyPr wrap="square" rtlCol="0">
            <a:spAutoFit/>
          </a:bodyPr>
          <a:lstStyle/>
          <a:p>
            <a:pPr algn="l"/>
            <a:r>
              <a:rPr lang="en-US" sz="2400" b="1" dirty="0">
                <a:solidFill>
                  <a:srgbClr val="C00000"/>
                </a:solidFill>
                <a:latin typeface="Calibri" panose="020F0502020204030204" pitchFamily="34" charset="0"/>
              </a:rPr>
              <a:t>v =</a:t>
            </a:r>
            <a:r>
              <a:rPr lang="en-US" sz="2400" b="1" dirty="0">
                <a:latin typeface="Calibri" panose="020F0502020204030204" pitchFamily="34" charset="0"/>
              </a:rPr>
              <a:t> (–1)</a:t>
            </a:r>
            <a:r>
              <a:rPr lang="en-US" sz="2400" b="1" baseline="32000" dirty="0">
                <a:latin typeface="Calibri" panose="020F0502020204030204" pitchFamily="34" charset="0"/>
              </a:rPr>
              <a:t>s</a:t>
            </a:r>
            <a:r>
              <a:rPr lang="en-US" sz="2400" b="1" dirty="0">
                <a:latin typeface="Calibri" panose="020F0502020204030204" pitchFamily="34" charset="0"/>
              </a:rPr>
              <a:t> </a:t>
            </a:r>
            <a:r>
              <a:rPr lang="en-US" sz="2400" b="1" dirty="0">
                <a:latin typeface="Calibri" panose="020F0502020204030204" pitchFamily="34" charset="0"/>
                <a:ea typeface="Calibri Bold Italic" charset="0"/>
                <a:cs typeface="Calibri Bold Italic" charset="0"/>
                <a:sym typeface="Calibri Bold Italic" charset="0"/>
              </a:rPr>
              <a:t>M</a:t>
            </a:r>
            <a:r>
              <a:rPr lang="en-US" sz="2400" b="1" dirty="0">
                <a:latin typeface="Calibri" panose="020F0502020204030204" pitchFamily="34" charset="0"/>
              </a:rPr>
              <a:t> 2</a:t>
            </a:r>
            <a:r>
              <a:rPr lang="en-US" sz="2400" b="1" baseline="32000" dirty="0">
                <a:latin typeface="Calibri" panose="020F0502020204030204" pitchFamily="34" charset="0"/>
                <a:ea typeface="Calibri Bold Italic" charset="0"/>
                <a:cs typeface="Calibri Bold Italic" charset="0"/>
                <a:sym typeface="Calibri Bold Italic" charset="0"/>
              </a:rPr>
              <a:t>E  </a:t>
            </a:r>
            <a:r>
              <a:rPr lang="en-US" sz="2400" b="1" dirty="0">
                <a:latin typeface="Calibri" panose="020F0502020204030204" pitchFamily="34" charset="0"/>
              </a:rPr>
              <a:t>= (-1)</a:t>
            </a:r>
            <a:r>
              <a:rPr lang="en-US" sz="2400" b="1" baseline="30000" dirty="0">
                <a:latin typeface="Calibri" panose="020F0502020204030204" pitchFamily="34" charset="0"/>
              </a:rPr>
              <a:t>1</a:t>
            </a:r>
            <a:r>
              <a:rPr lang="en-US" sz="2400" b="1" dirty="0">
                <a:latin typeface="Calibri" panose="020F0502020204030204" pitchFamily="34" charset="0"/>
              </a:rPr>
              <a:t> * 1.25 * 2</a:t>
            </a:r>
            <a:r>
              <a:rPr lang="en-US" sz="2400" b="1" baseline="30000" dirty="0">
                <a:latin typeface="Calibri" panose="020F0502020204030204" pitchFamily="34" charset="0"/>
              </a:rPr>
              <a:t>2</a:t>
            </a:r>
            <a:r>
              <a:rPr lang="en-US" sz="2400" b="1" dirty="0">
                <a:latin typeface="Calibri" panose="020F0502020204030204" pitchFamily="34" charset="0"/>
              </a:rPr>
              <a:t> = </a:t>
            </a:r>
            <a:r>
              <a:rPr lang="en-US" sz="2400" b="1" dirty="0">
                <a:solidFill>
                  <a:srgbClr val="C00000"/>
                </a:solidFill>
                <a:latin typeface="Calibri" panose="020F0502020204030204" pitchFamily="34" charset="0"/>
              </a:rPr>
              <a:t>-5</a:t>
            </a:r>
            <a:endParaRPr lang="en-US" sz="2400" b="1" baseline="32000" dirty="0">
              <a:solidFill>
                <a:srgbClr val="C00000"/>
              </a:solidFill>
              <a:latin typeface="Calibri" panose="020F0502020204030204" pitchFamily="34" charset="0"/>
              <a:ea typeface="Calibri Bold Italic" charset="0"/>
              <a:cs typeface="Calibri Bold Italic" charset="0"/>
              <a:sym typeface="Calibri Bold Italic" charset="0"/>
            </a:endParaRPr>
          </a:p>
        </p:txBody>
      </p:sp>
      <p:sp>
        <p:nvSpPr>
          <p:cNvPr id="2" name="文本框 1"/>
          <p:cNvSpPr txBox="1"/>
          <p:nvPr/>
        </p:nvSpPr>
        <p:spPr>
          <a:xfrm>
            <a:off x="1017270" y="586741"/>
            <a:ext cx="2914650" cy="460375"/>
          </a:xfrm>
          <a:prstGeom prst="rect">
            <a:avLst/>
          </a:prstGeom>
          <a:noFill/>
        </p:spPr>
        <p:txBody>
          <a:bodyPr wrap="square" rtlCol="0">
            <a:spAutoFit/>
          </a:bodyPr>
          <a:lstStyle/>
          <a:p>
            <a:r>
              <a:rPr lang="zh-CN" altLang="en-US" sz="2400">
                <a:ea typeface="宋体" panose="02010600030101010101" pitchFamily="2" charset="-122"/>
              </a:rPr>
              <a:t>实例：</a:t>
            </a:r>
          </a:p>
        </p:txBody>
      </p:sp>
      <p:sp>
        <p:nvSpPr>
          <p:cNvPr id="4" name="灯片编号占位符 3"/>
          <p:cNvSpPr>
            <a:spLocks noGrp="1"/>
          </p:cNvSpPr>
          <p:nvPr>
            <p:ph type="sldNum" sz="quarter" idx="12"/>
          </p:nvPr>
        </p:nvSpPr>
        <p:spPr/>
        <p:txBody>
          <a:bodyPr/>
          <a:lstStyle/>
          <a:p>
            <a:pPr>
              <a:defRPr/>
            </a:pPr>
            <a:fld id="{25AE2D20-9362-47A8-A409-49C5EF8B4446}" type="slidenum">
              <a:rPr lang="en-US" smtClean="0"/>
              <a:pPr>
                <a:defRPr/>
              </a:pPr>
              <a:t>15</a:t>
            </a:fld>
            <a:endParaRPr lang="en-US"/>
          </a:p>
        </p:txBody>
      </p:sp>
    </p:spTree>
    <p:extLst>
      <p:ext uri="{BB962C8B-B14F-4D97-AF65-F5344CB8AC3E}">
        <p14:creationId xmlns:p14="http://schemas.microsoft.com/office/powerpoint/2010/main" val="135091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0" grpId="0"/>
      <p:bldP spid="11" grpId="0"/>
      <p:bldP spid="12"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5AE2D20-9362-47A8-A409-49C5EF8B4446}" type="slidenum">
              <a:rPr lang="en-US" smtClean="0"/>
              <a:pPr>
                <a:defRPr/>
              </a:pPr>
              <a:t>16</a:t>
            </a:fld>
            <a:endParaRPr lang="en-US"/>
          </a:p>
        </p:txBody>
      </p:sp>
      <p:sp>
        <p:nvSpPr>
          <p:cNvPr id="3" name="文本框 2"/>
          <p:cNvSpPr txBox="1"/>
          <p:nvPr/>
        </p:nvSpPr>
        <p:spPr>
          <a:xfrm>
            <a:off x="827584" y="2209801"/>
            <a:ext cx="7379156" cy="3323987"/>
          </a:xfrm>
          <a:prstGeom prst="rect">
            <a:avLst/>
          </a:prstGeom>
          <a:noFill/>
        </p:spPr>
        <p:txBody>
          <a:bodyPr wrap="square" rtlCol="0">
            <a:spAutoFit/>
          </a:bodyPr>
          <a:lstStyle/>
          <a:p>
            <a:pPr lvl="0"/>
            <a:r>
              <a:rPr lang="en-US" altLang="zh-CN" sz="2400" dirty="0"/>
              <a:t>1. </a:t>
            </a:r>
            <a:r>
              <a:rPr lang="zh-CN" altLang="zh-CN" sz="2400" dirty="0"/>
              <a:t>请写出整数</a:t>
            </a:r>
            <a:r>
              <a:rPr lang="en-US" altLang="zh-CN" sz="2400" dirty="0"/>
              <a:t>3510593</a:t>
            </a:r>
            <a:r>
              <a:rPr lang="zh-CN" altLang="zh-CN" sz="2400" dirty="0"/>
              <a:t>的十六进制进制表示，单精度浮点数</a:t>
            </a:r>
            <a:r>
              <a:rPr lang="en-US" altLang="zh-CN" sz="2400" dirty="0"/>
              <a:t>3510693.0</a:t>
            </a:r>
            <a:r>
              <a:rPr lang="zh-CN" altLang="zh-CN" sz="2400" dirty="0"/>
              <a:t>的十六进制表示。请写出关键过程。</a:t>
            </a:r>
          </a:p>
          <a:p>
            <a:r>
              <a:rPr lang="en-US" altLang="zh-CN" sz="2400" dirty="0"/>
              <a:t> </a:t>
            </a:r>
            <a:endParaRPr lang="zh-CN" altLang="zh-CN" sz="2400" dirty="0"/>
          </a:p>
          <a:p>
            <a:r>
              <a:rPr lang="en-US" altLang="zh-CN" sz="2400" dirty="0"/>
              <a:t>  </a:t>
            </a:r>
            <a:endParaRPr lang="zh-CN" altLang="zh-CN" sz="2400" dirty="0"/>
          </a:p>
          <a:p>
            <a:r>
              <a:rPr lang="en-US" altLang="zh-CN" sz="2400" dirty="0"/>
              <a:t> </a:t>
            </a:r>
            <a:endParaRPr lang="zh-CN" altLang="zh-CN" sz="2400" dirty="0"/>
          </a:p>
          <a:p>
            <a:pPr lvl="0"/>
            <a:r>
              <a:rPr lang="en-US" altLang="zh-CN" sz="2400" dirty="0"/>
              <a:t>2. </a:t>
            </a:r>
            <a:r>
              <a:rPr lang="zh-CN" altLang="zh-CN" sz="2400" dirty="0"/>
              <a:t>请判断以下关系表达式是否永真？并给出解释。</a:t>
            </a:r>
          </a:p>
          <a:p>
            <a:r>
              <a:rPr lang="en-US" altLang="zh-CN" sz="2400" dirty="0" err="1"/>
              <a:t>int</a:t>
            </a:r>
            <a:r>
              <a:rPr lang="en-US" altLang="zh-CN" sz="2400" dirty="0"/>
              <a:t> x;</a:t>
            </a:r>
            <a:endParaRPr lang="zh-CN" altLang="zh-CN" sz="2400" dirty="0"/>
          </a:p>
          <a:p>
            <a:r>
              <a:rPr lang="en-US" altLang="zh-CN" sz="2400" dirty="0"/>
              <a:t>x == (</a:t>
            </a:r>
            <a:r>
              <a:rPr lang="en-US" altLang="zh-CN" sz="2400" dirty="0" err="1"/>
              <a:t>int</a:t>
            </a:r>
            <a:r>
              <a:rPr lang="en-US" altLang="zh-CN" sz="2400" dirty="0"/>
              <a:t>)(float)x</a:t>
            </a:r>
            <a:endParaRPr lang="zh-CN" altLang="zh-CN" sz="2400" dirty="0"/>
          </a:p>
          <a:p>
            <a:endParaRPr lang="zh-CN" altLang="en-US" dirty="0"/>
          </a:p>
        </p:txBody>
      </p:sp>
      <p:sp>
        <p:nvSpPr>
          <p:cNvPr id="4" name="文本框 3"/>
          <p:cNvSpPr txBox="1"/>
          <p:nvPr/>
        </p:nvSpPr>
        <p:spPr>
          <a:xfrm>
            <a:off x="1354454" y="944881"/>
            <a:ext cx="1849393" cy="584775"/>
          </a:xfrm>
          <a:prstGeom prst="rect">
            <a:avLst/>
          </a:prstGeom>
          <a:noFill/>
        </p:spPr>
        <p:txBody>
          <a:bodyPr wrap="square" rtlCol="0">
            <a:spAutoFit/>
          </a:bodyPr>
          <a:lstStyle/>
          <a:p>
            <a:r>
              <a:rPr lang="zh-CN" altLang="en-US" sz="3200" b="1" dirty="0"/>
              <a:t>课堂练习</a:t>
            </a:r>
          </a:p>
        </p:txBody>
      </p:sp>
    </p:spTree>
    <p:extLst>
      <p:ext uri="{BB962C8B-B14F-4D97-AF65-F5344CB8AC3E}">
        <p14:creationId xmlns:p14="http://schemas.microsoft.com/office/powerpoint/2010/main" val="2082739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2924944"/>
            <a:ext cx="4896544" cy="707886"/>
          </a:xfrm>
          <a:prstGeom prst="rect">
            <a:avLst/>
          </a:prstGeom>
          <a:noFill/>
        </p:spPr>
        <p:txBody>
          <a:bodyPr wrap="square" rtlCol="0">
            <a:spAutoFit/>
          </a:bodyPr>
          <a:lstStyle/>
          <a:p>
            <a:pPr algn="ctr"/>
            <a:r>
              <a:rPr lang="zh-CN" altLang="en-US" sz="4000" b="1" dirty="0">
                <a:latin typeface="黑体" panose="02010609060101010101" pitchFamily="49" charset="-122"/>
                <a:ea typeface="黑体" panose="02010609060101010101" pitchFamily="49" charset="-122"/>
              </a:rPr>
              <a:t>第三章</a:t>
            </a:r>
          </a:p>
        </p:txBody>
      </p:sp>
    </p:spTree>
    <p:extLst>
      <p:ext uri="{BB962C8B-B14F-4D97-AF65-F5344CB8AC3E}">
        <p14:creationId xmlns:p14="http://schemas.microsoft.com/office/powerpoint/2010/main" val="3509902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457200" y="98425"/>
            <a:ext cx="8229600" cy="561975"/>
          </a:xfrm>
        </p:spPr>
        <p:txBody>
          <a:bodyPr/>
          <a:lstStyle/>
          <a:p>
            <a:r>
              <a:rPr lang="zh-CN" altLang="en-US" sz="3600"/>
              <a:t>机器级指令</a:t>
            </a:r>
          </a:p>
        </p:txBody>
      </p:sp>
      <p:sp>
        <p:nvSpPr>
          <p:cNvPr id="744451" name="Rectangle 3"/>
          <p:cNvSpPr>
            <a:spLocks noGrp="1" noChangeArrowheads="1"/>
          </p:cNvSpPr>
          <p:nvPr>
            <p:ph type="body" idx="1"/>
          </p:nvPr>
        </p:nvSpPr>
        <p:spPr>
          <a:xfrm>
            <a:off x="250825" y="773113"/>
            <a:ext cx="8229600" cy="5788025"/>
          </a:xfrm>
        </p:spPr>
        <p:txBody>
          <a:bodyPr/>
          <a:lstStyle/>
          <a:p>
            <a:r>
              <a:rPr lang="zh-CN" altLang="en-US" sz="2200">
                <a:solidFill>
                  <a:srgbClr val="CC3300"/>
                </a:solidFill>
                <a:ea typeface="微软雅黑" pitchFamily="34" charset="-122"/>
              </a:rPr>
              <a:t>机器指令</a:t>
            </a:r>
            <a:r>
              <a:rPr lang="zh-CN" altLang="en-US" sz="2200">
                <a:ea typeface="微软雅黑" pitchFamily="34" charset="-122"/>
              </a:rPr>
              <a:t>和</a:t>
            </a:r>
            <a:r>
              <a:rPr lang="zh-CN" altLang="en-US" sz="2200">
                <a:solidFill>
                  <a:srgbClr val="CC3300"/>
                </a:solidFill>
                <a:ea typeface="微软雅黑" pitchFamily="34" charset="-122"/>
              </a:rPr>
              <a:t>汇编指令</a:t>
            </a:r>
            <a:r>
              <a:rPr lang="zh-CN" altLang="en-US" sz="2200">
                <a:ea typeface="微软雅黑" pitchFamily="34" charset="-122"/>
              </a:rPr>
              <a:t>一一对应，都是机器级指令</a:t>
            </a:r>
          </a:p>
          <a:p>
            <a:r>
              <a:rPr lang="zh-CN" altLang="en-US" sz="2200">
                <a:ea typeface="微软雅黑" pitchFamily="34" charset="-122"/>
              </a:rPr>
              <a:t>机器指令是一个</a:t>
            </a:r>
            <a:r>
              <a:rPr lang="en-US" altLang="zh-CN" sz="2200">
                <a:ea typeface="微软雅黑" pitchFamily="34" charset="-122"/>
              </a:rPr>
              <a:t>0/1</a:t>
            </a:r>
            <a:r>
              <a:rPr lang="zh-CN" altLang="en-US" sz="2200">
                <a:ea typeface="微软雅黑" pitchFamily="34" charset="-122"/>
              </a:rPr>
              <a:t>序列，由若干</a:t>
            </a:r>
            <a:r>
              <a:rPr lang="zh-CN" altLang="en-US" sz="2200">
                <a:solidFill>
                  <a:srgbClr val="FF0000"/>
                </a:solidFill>
                <a:ea typeface="微软雅黑" pitchFamily="34" charset="-122"/>
              </a:rPr>
              <a:t>字段</a:t>
            </a:r>
            <a:r>
              <a:rPr lang="zh-CN" altLang="en-US" sz="2200">
                <a:ea typeface="微软雅黑" pitchFamily="34" charset="-122"/>
              </a:rPr>
              <a:t>组成</a:t>
            </a:r>
          </a:p>
          <a:p>
            <a:endParaRPr lang="zh-CN" altLang="en-US" sz="2200">
              <a:ea typeface="微软雅黑" pitchFamily="34" charset="-122"/>
            </a:endParaRPr>
          </a:p>
          <a:p>
            <a:endParaRPr lang="zh-CN" altLang="en-US">
              <a:ea typeface="微软雅黑" pitchFamily="34" charset="-122"/>
            </a:endParaRPr>
          </a:p>
          <a:p>
            <a:endParaRPr lang="zh-CN" altLang="en-US">
              <a:ea typeface="微软雅黑" pitchFamily="34" charset="-122"/>
            </a:endParaRPr>
          </a:p>
          <a:p>
            <a:endParaRPr lang="zh-CN" altLang="en-US">
              <a:ea typeface="微软雅黑" pitchFamily="34" charset="-122"/>
            </a:endParaRPr>
          </a:p>
          <a:p>
            <a:r>
              <a:rPr lang="zh-CN" altLang="en-US" sz="2200">
                <a:ea typeface="微软雅黑" pitchFamily="34" charset="-122"/>
              </a:rPr>
              <a:t>汇编指令是机器指令的符号表示（</a:t>
            </a:r>
            <a:r>
              <a:rPr lang="zh-CN" altLang="en-US" sz="2200">
                <a:solidFill>
                  <a:srgbClr val="0000FF"/>
                </a:solidFill>
                <a:ea typeface="微软雅黑" pitchFamily="34" charset="-122"/>
              </a:rPr>
              <a:t>可能有不同的格式</a:t>
            </a:r>
            <a:r>
              <a:rPr lang="zh-CN" altLang="en-US" sz="2200">
                <a:ea typeface="微软雅黑" pitchFamily="34" charset="-122"/>
              </a:rPr>
              <a:t>）</a:t>
            </a:r>
          </a:p>
          <a:p>
            <a:endParaRPr lang="en-US" altLang="zh-CN" sz="2200">
              <a:ea typeface="微软雅黑" pitchFamily="34" charset="-122"/>
            </a:endParaRPr>
          </a:p>
          <a:p>
            <a:endParaRPr lang="en-US" altLang="zh-CN">
              <a:ea typeface="微软雅黑" pitchFamily="34" charset="-122"/>
            </a:endParaRPr>
          </a:p>
          <a:p>
            <a:pPr lvl="1">
              <a:buFontTx/>
              <a:buNone/>
            </a:pPr>
            <a:r>
              <a:rPr lang="en-US" altLang="zh-CN" sz="2200">
                <a:latin typeface="微软雅黑" pitchFamily="34" charset="-122"/>
                <a:ea typeface="微软雅黑" pitchFamily="34" charset="-122"/>
              </a:rPr>
              <a:t>mov</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movb</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bx</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%bx</a:t>
            </a:r>
            <a:r>
              <a:rPr lang="zh-CN" altLang="en-US" sz="2200">
                <a:latin typeface="微软雅黑" pitchFamily="34" charset="-122"/>
                <a:ea typeface="微软雅黑" pitchFamily="34" charset="-122"/>
              </a:rPr>
              <a:t>等都是</a:t>
            </a:r>
            <a:r>
              <a:rPr lang="zh-CN" altLang="en-US" sz="2200">
                <a:solidFill>
                  <a:srgbClr val="FF0000"/>
                </a:solidFill>
                <a:latin typeface="微软雅黑" pitchFamily="34" charset="-122"/>
                <a:ea typeface="微软雅黑" pitchFamily="34" charset="-122"/>
              </a:rPr>
              <a:t>助记符</a:t>
            </a:r>
          </a:p>
          <a:p>
            <a:pPr lvl="1">
              <a:buFontTx/>
              <a:buNone/>
            </a:pPr>
            <a:r>
              <a:rPr lang="zh-CN" altLang="en-US" sz="2200">
                <a:solidFill>
                  <a:schemeClr val="tx1"/>
                </a:solidFill>
                <a:latin typeface="微软雅黑" pitchFamily="34" charset="-122"/>
                <a:ea typeface="微软雅黑" pitchFamily="34" charset="-122"/>
              </a:rPr>
              <a:t>指令的功能为：</a:t>
            </a:r>
            <a:r>
              <a:rPr lang="en-US" altLang="zh-CN" sz="2200">
                <a:solidFill>
                  <a:srgbClr val="007635"/>
                </a:solidFill>
                <a:latin typeface="微软雅黑" pitchFamily="34" charset="-122"/>
                <a:ea typeface="微软雅黑" pitchFamily="34" charset="-122"/>
              </a:rPr>
              <a:t>M[</a:t>
            </a:r>
            <a:r>
              <a:rPr lang="en-US" altLang="zh-CN" sz="2200">
                <a:solidFill>
                  <a:schemeClr val="tx1"/>
                </a:solidFill>
                <a:latin typeface="微软雅黑" pitchFamily="34" charset="-122"/>
                <a:ea typeface="微软雅黑" pitchFamily="34" charset="-122"/>
              </a:rPr>
              <a:t>R[bx]+R[di]-6</a:t>
            </a:r>
            <a:r>
              <a:rPr lang="en-US" altLang="zh-CN" sz="2200">
                <a:solidFill>
                  <a:srgbClr val="007635"/>
                </a:solidFill>
                <a:latin typeface="微软雅黑" pitchFamily="34" charset="-122"/>
                <a:ea typeface="微软雅黑" pitchFamily="34" charset="-122"/>
              </a:rPr>
              <a:t>]</a:t>
            </a:r>
            <a:r>
              <a:rPr lang="en-US" altLang="zh-CN" sz="2400">
                <a:solidFill>
                  <a:srgbClr val="007635"/>
                </a:solidFill>
                <a:latin typeface="微软雅黑" pitchFamily="34" charset="-122"/>
                <a:ea typeface="微软雅黑" pitchFamily="34" charset="-122"/>
              </a:rPr>
              <a:t>←</a:t>
            </a:r>
            <a:r>
              <a:rPr lang="en-US" altLang="zh-CN" sz="2200">
                <a:solidFill>
                  <a:srgbClr val="CC3300"/>
                </a:solidFill>
                <a:latin typeface="微软雅黑" pitchFamily="34" charset="-122"/>
                <a:ea typeface="微软雅黑" pitchFamily="34" charset="-122"/>
              </a:rPr>
              <a:t>R[cl]</a:t>
            </a:r>
            <a:r>
              <a:rPr lang="en-US" altLang="zh-CN" sz="2400">
                <a:solidFill>
                  <a:srgbClr val="CC3300"/>
                </a:solidFill>
                <a:latin typeface="微软雅黑" pitchFamily="34" charset="-122"/>
                <a:ea typeface="微软雅黑" pitchFamily="34" charset="-122"/>
              </a:rPr>
              <a:t> </a:t>
            </a:r>
            <a:endParaRPr lang="zh-CN" altLang="en-US" sz="2400">
              <a:solidFill>
                <a:srgbClr val="CC3300"/>
              </a:solidFill>
              <a:latin typeface="微软雅黑" pitchFamily="34" charset="-122"/>
              <a:ea typeface="微软雅黑" pitchFamily="34" charset="-122"/>
            </a:endParaRPr>
          </a:p>
        </p:txBody>
      </p:sp>
      <p:grpSp>
        <p:nvGrpSpPr>
          <p:cNvPr id="744452" name="Group 4"/>
          <p:cNvGrpSpPr>
            <a:grpSpLocks/>
          </p:cNvGrpSpPr>
          <p:nvPr/>
        </p:nvGrpSpPr>
        <p:grpSpPr bwMode="auto">
          <a:xfrm>
            <a:off x="1196975" y="1900238"/>
            <a:ext cx="6840538" cy="1560512"/>
            <a:chOff x="867" y="1253"/>
            <a:chExt cx="4026" cy="983"/>
          </a:xfrm>
        </p:grpSpPr>
        <p:pic>
          <p:nvPicPr>
            <p:cNvPr id="744453" name="Picture 5"/>
            <p:cNvPicPr>
              <a:picLocks noChangeAspect="1" noChangeArrowheads="1"/>
            </p:cNvPicPr>
            <p:nvPr/>
          </p:nvPicPr>
          <p:blipFill>
            <a:blip r:embed="rId2"/>
            <a:srcRect/>
            <a:stretch>
              <a:fillRect/>
            </a:stretch>
          </p:blipFill>
          <p:spPr bwMode="auto">
            <a:xfrm>
              <a:off x="867" y="1253"/>
              <a:ext cx="3799" cy="510"/>
            </a:xfrm>
            <a:prstGeom prst="rect">
              <a:avLst/>
            </a:prstGeom>
            <a:noFill/>
            <a:ln w="9525">
              <a:noFill/>
              <a:miter lim="800000"/>
              <a:headEnd/>
              <a:tailEnd/>
            </a:ln>
          </p:spPr>
        </p:pic>
        <p:sp>
          <p:nvSpPr>
            <p:cNvPr id="744454" name="Text Box 6"/>
            <p:cNvSpPr txBox="1">
              <a:spLocks noChangeArrowheads="1"/>
            </p:cNvSpPr>
            <p:nvPr/>
          </p:nvSpPr>
          <p:spPr bwMode="auto">
            <a:xfrm>
              <a:off x="867" y="1986"/>
              <a:ext cx="4026" cy="250"/>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000" b="1">
                  <a:solidFill>
                    <a:srgbClr val="007635"/>
                  </a:solidFill>
                  <a:latin typeface="微软雅黑" pitchFamily="34" charset="-122"/>
                  <a:ea typeface="微软雅黑" pitchFamily="34" charset="-122"/>
                </a:rPr>
                <a:t>操作码            寻址方式  寄存器编号            立即数</a:t>
              </a:r>
              <a:r>
                <a:rPr lang="en-US" altLang="zh-CN" sz="2000" b="1">
                  <a:solidFill>
                    <a:srgbClr val="007635"/>
                  </a:solidFill>
                  <a:latin typeface="微软雅黑" pitchFamily="34" charset="-122"/>
                  <a:ea typeface="微软雅黑" pitchFamily="34" charset="-122"/>
                </a:rPr>
                <a:t>(</a:t>
              </a:r>
              <a:r>
                <a:rPr lang="zh-CN" altLang="en-US" sz="2000" b="1">
                  <a:solidFill>
                    <a:srgbClr val="007635"/>
                  </a:solidFill>
                  <a:latin typeface="微软雅黑" pitchFamily="34" charset="-122"/>
                  <a:ea typeface="微软雅黑" pitchFamily="34" charset="-122"/>
                </a:rPr>
                <a:t>位移量</a:t>
              </a:r>
              <a:r>
                <a:rPr lang="en-US" altLang="zh-CN" sz="2000" b="1">
                  <a:solidFill>
                    <a:srgbClr val="007635"/>
                  </a:solidFill>
                  <a:latin typeface="微软雅黑" pitchFamily="34" charset="-122"/>
                  <a:ea typeface="微软雅黑" pitchFamily="34" charset="-122"/>
                </a:rPr>
                <a:t>)</a:t>
              </a:r>
            </a:p>
          </p:txBody>
        </p:sp>
        <p:sp>
          <p:nvSpPr>
            <p:cNvPr id="744455" name="Line 7"/>
            <p:cNvSpPr>
              <a:spLocks noChangeShapeType="1"/>
            </p:cNvSpPr>
            <p:nvPr/>
          </p:nvSpPr>
          <p:spPr bwMode="auto">
            <a:xfrm flipV="1">
              <a:off x="1207" y="1735"/>
              <a:ext cx="114" cy="255"/>
            </a:xfrm>
            <a:prstGeom prst="line">
              <a:avLst/>
            </a:prstGeom>
            <a:noFill/>
            <a:ln w="38100">
              <a:solidFill>
                <a:srgbClr val="FF00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4456" name="Line 8"/>
            <p:cNvSpPr>
              <a:spLocks noChangeShapeType="1"/>
            </p:cNvSpPr>
            <p:nvPr/>
          </p:nvSpPr>
          <p:spPr bwMode="auto">
            <a:xfrm flipV="1">
              <a:off x="2171" y="1735"/>
              <a:ext cx="0" cy="283"/>
            </a:xfrm>
            <a:prstGeom prst="line">
              <a:avLst/>
            </a:prstGeom>
            <a:noFill/>
            <a:ln w="38100">
              <a:solidFill>
                <a:srgbClr val="FF00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4457" name="Line 9"/>
            <p:cNvSpPr>
              <a:spLocks noChangeShapeType="1"/>
            </p:cNvSpPr>
            <p:nvPr/>
          </p:nvSpPr>
          <p:spPr bwMode="auto">
            <a:xfrm flipH="1" flipV="1">
              <a:off x="2795" y="1735"/>
              <a:ext cx="28" cy="255"/>
            </a:xfrm>
            <a:prstGeom prst="line">
              <a:avLst/>
            </a:prstGeom>
            <a:noFill/>
            <a:ln w="38100">
              <a:solidFill>
                <a:srgbClr val="FF00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4458" name="Line 10"/>
            <p:cNvSpPr>
              <a:spLocks noChangeShapeType="1"/>
            </p:cNvSpPr>
            <p:nvPr/>
          </p:nvSpPr>
          <p:spPr bwMode="auto">
            <a:xfrm flipV="1">
              <a:off x="2852" y="1735"/>
              <a:ext cx="340" cy="255"/>
            </a:xfrm>
            <a:prstGeom prst="line">
              <a:avLst/>
            </a:prstGeom>
            <a:noFill/>
            <a:ln w="38100">
              <a:solidFill>
                <a:srgbClr val="FF00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4459" name="Line 11"/>
            <p:cNvSpPr>
              <a:spLocks noChangeShapeType="1"/>
            </p:cNvSpPr>
            <p:nvPr/>
          </p:nvSpPr>
          <p:spPr bwMode="auto">
            <a:xfrm flipV="1">
              <a:off x="4269" y="1735"/>
              <a:ext cx="28" cy="255"/>
            </a:xfrm>
            <a:prstGeom prst="line">
              <a:avLst/>
            </a:prstGeom>
            <a:noFill/>
            <a:ln w="38100">
              <a:solidFill>
                <a:srgbClr val="FF00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744460" name="Group 12"/>
          <p:cNvGrpSpPr>
            <a:grpSpLocks/>
          </p:cNvGrpSpPr>
          <p:nvPr/>
        </p:nvGrpSpPr>
        <p:grpSpPr bwMode="auto">
          <a:xfrm>
            <a:off x="1150938" y="4149725"/>
            <a:ext cx="7470775" cy="862013"/>
            <a:chOff x="725" y="2755"/>
            <a:chExt cx="4706" cy="543"/>
          </a:xfrm>
        </p:grpSpPr>
        <p:sp>
          <p:nvSpPr>
            <p:cNvPr id="744461" name="Rectangle 13"/>
            <p:cNvSpPr>
              <a:spLocks noChangeArrowheads="1"/>
            </p:cNvSpPr>
            <p:nvPr/>
          </p:nvSpPr>
          <p:spPr bwMode="auto">
            <a:xfrm>
              <a:off x="725" y="2755"/>
              <a:ext cx="1635" cy="288"/>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ltLang="zh-CN" sz="2400" b="1">
                  <a:solidFill>
                    <a:srgbClr val="FF0000"/>
                  </a:solidFill>
                </a:rPr>
                <a:t>mov [bx+di-6], cl</a:t>
              </a:r>
              <a:endParaRPr lang="zh-CN" altLang="en-US" sz="2400" b="1">
                <a:solidFill>
                  <a:srgbClr val="FF0000"/>
                </a:solidFill>
              </a:endParaRPr>
            </a:p>
          </p:txBody>
        </p:sp>
        <p:sp>
          <p:nvSpPr>
            <p:cNvPr id="744462" name="Rectangle 14"/>
            <p:cNvSpPr>
              <a:spLocks noChangeArrowheads="1"/>
            </p:cNvSpPr>
            <p:nvPr/>
          </p:nvSpPr>
          <p:spPr bwMode="auto">
            <a:xfrm>
              <a:off x="2993" y="2779"/>
              <a:ext cx="2438" cy="288"/>
            </a:xfrm>
            <a:prstGeom prst="rect">
              <a:avLst/>
            </a:prstGeom>
            <a:noFill/>
            <a:ln w="9525">
              <a:noFill/>
              <a:miter lim="800000"/>
              <a:headEnd/>
              <a:tailEnd/>
            </a:ln>
            <a:effectLst/>
          </p:spPr>
          <p:txBody>
            <a:bodyPr>
              <a:spAutoFit/>
            </a:bodyPr>
            <a:lstStyle/>
            <a:p>
              <a:pPr fontAlgn="base">
                <a:spcBef>
                  <a:spcPct val="0"/>
                </a:spcBef>
                <a:spcAft>
                  <a:spcPct val="0"/>
                </a:spcAft>
              </a:pPr>
              <a:r>
                <a:rPr lang="en-US" altLang="zh-CN" sz="2400" b="1">
                  <a:solidFill>
                    <a:srgbClr val="FF0000"/>
                  </a:solidFill>
                </a:rPr>
                <a:t>movb %cl, -6(%bx,%di)</a:t>
              </a:r>
              <a:endParaRPr lang="zh-CN" altLang="en-US" sz="2400" b="1">
                <a:solidFill>
                  <a:srgbClr val="FF0000"/>
                </a:solidFill>
              </a:endParaRPr>
            </a:p>
          </p:txBody>
        </p:sp>
        <p:sp>
          <p:nvSpPr>
            <p:cNvPr id="744463" name="Text Box 15"/>
            <p:cNvSpPr txBox="1">
              <a:spLocks noChangeArrowheads="1"/>
            </p:cNvSpPr>
            <p:nvPr/>
          </p:nvSpPr>
          <p:spPr bwMode="auto">
            <a:xfrm>
              <a:off x="2511" y="2784"/>
              <a:ext cx="312" cy="288"/>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400" b="1">
                  <a:solidFill>
                    <a:srgbClr val="000000"/>
                  </a:solidFill>
                  <a:ea typeface="微软雅黑" pitchFamily="34" charset="-122"/>
                </a:rPr>
                <a:t>或</a:t>
              </a:r>
            </a:p>
          </p:txBody>
        </p:sp>
        <p:sp>
          <p:nvSpPr>
            <p:cNvPr id="744464" name="Text Box 16"/>
            <p:cNvSpPr txBox="1">
              <a:spLocks noChangeArrowheads="1"/>
            </p:cNvSpPr>
            <p:nvPr/>
          </p:nvSpPr>
          <p:spPr bwMode="auto">
            <a:xfrm>
              <a:off x="1151" y="3067"/>
              <a:ext cx="1134" cy="231"/>
            </a:xfrm>
            <a:prstGeom prst="rect">
              <a:avLst/>
            </a:prstGeom>
            <a:noFill/>
            <a:ln w="9525">
              <a:noFill/>
              <a:miter lim="800000"/>
              <a:headEnd/>
              <a:tailEnd/>
            </a:ln>
            <a:effectLst/>
          </p:spPr>
          <p:txBody>
            <a:bodyPr>
              <a:spAutoFit/>
            </a:bodyPr>
            <a:lstStyle/>
            <a:p>
              <a:pPr fontAlgn="base">
                <a:spcBef>
                  <a:spcPct val="50000"/>
                </a:spcBef>
                <a:spcAft>
                  <a:spcPct val="0"/>
                </a:spcAft>
              </a:pPr>
              <a:r>
                <a:rPr lang="en-US" altLang="zh-CN" b="1">
                  <a:solidFill>
                    <a:srgbClr val="0000FF"/>
                  </a:solidFill>
                  <a:latin typeface="微软雅黑" pitchFamily="34" charset="-122"/>
                  <a:ea typeface="微软雅黑" pitchFamily="34" charset="-122"/>
                </a:rPr>
                <a:t>Intel</a:t>
              </a:r>
              <a:r>
                <a:rPr lang="zh-CN" altLang="en-US" b="1">
                  <a:solidFill>
                    <a:srgbClr val="0000FF"/>
                  </a:solidFill>
                  <a:latin typeface="微软雅黑" pitchFamily="34" charset="-122"/>
                  <a:ea typeface="微软雅黑" pitchFamily="34" charset="-122"/>
                </a:rPr>
                <a:t>格式</a:t>
              </a:r>
            </a:p>
          </p:txBody>
        </p:sp>
        <p:sp>
          <p:nvSpPr>
            <p:cNvPr id="744465" name="Text Box 17"/>
            <p:cNvSpPr txBox="1">
              <a:spLocks noChangeArrowheads="1"/>
            </p:cNvSpPr>
            <p:nvPr/>
          </p:nvSpPr>
          <p:spPr bwMode="auto">
            <a:xfrm>
              <a:off x="3560" y="3067"/>
              <a:ext cx="1134" cy="231"/>
            </a:xfrm>
            <a:prstGeom prst="rect">
              <a:avLst/>
            </a:prstGeom>
            <a:noFill/>
            <a:ln w="9525">
              <a:noFill/>
              <a:miter lim="800000"/>
              <a:headEnd/>
              <a:tailEnd/>
            </a:ln>
            <a:effectLst/>
          </p:spPr>
          <p:txBody>
            <a:bodyPr>
              <a:spAutoFit/>
            </a:bodyPr>
            <a:lstStyle/>
            <a:p>
              <a:pPr fontAlgn="base">
                <a:spcBef>
                  <a:spcPct val="50000"/>
                </a:spcBef>
                <a:spcAft>
                  <a:spcPct val="0"/>
                </a:spcAft>
              </a:pPr>
              <a:r>
                <a:rPr lang="en-US" altLang="zh-CN" b="1">
                  <a:solidFill>
                    <a:srgbClr val="0000FF"/>
                  </a:solidFill>
                  <a:latin typeface="微软雅黑" pitchFamily="34" charset="-122"/>
                  <a:ea typeface="微软雅黑" pitchFamily="34" charset="-122"/>
                </a:rPr>
                <a:t>AT&amp;T </a:t>
              </a:r>
              <a:r>
                <a:rPr lang="zh-CN" altLang="en-US" b="1">
                  <a:solidFill>
                    <a:srgbClr val="0000FF"/>
                  </a:solidFill>
                  <a:latin typeface="微软雅黑" pitchFamily="34" charset="-122"/>
                  <a:ea typeface="微软雅黑" pitchFamily="34" charset="-122"/>
                </a:rPr>
                <a:t>格式</a:t>
              </a:r>
            </a:p>
          </p:txBody>
        </p:sp>
      </p:grpSp>
      <p:sp>
        <p:nvSpPr>
          <p:cNvPr id="744466" name="Text Box 18"/>
          <p:cNvSpPr txBox="1">
            <a:spLocks noChangeArrowheads="1"/>
          </p:cNvSpPr>
          <p:nvPr/>
        </p:nvSpPr>
        <p:spPr bwMode="auto">
          <a:xfrm>
            <a:off x="6642100" y="1223963"/>
            <a:ext cx="1979613" cy="669925"/>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1900" b="1">
                <a:solidFill>
                  <a:srgbClr val="005024"/>
                </a:solidFill>
                <a:latin typeface="微软雅黑" pitchFamily="34" charset="-122"/>
                <a:ea typeface="微软雅黑" pitchFamily="34" charset="-122"/>
              </a:rPr>
              <a:t>补码</a:t>
            </a:r>
            <a:r>
              <a:rPr lang="en-US" altLang="zh-CN" sz="1900" b="1">
                <a:solidFill>
                  <a:srgbClr val="FF0000"/>
                </a:solidFill>
                <a:latin typeface="微软雅黑" pitchFamily="34" charset="-122"/>
                <a:ea typeface="微软雅黑" pitchFamily="34" charset="-122"/>
              </a:rPr>
              <a:t>11111010</a:t>
            </a:r>
            <a:r>
              <a:rPr lang="zh-CN" altLang="en-US" sz="1900" b="1">
                <a:solidFill>
                  <a:srgbClr val="005024"/>
                </a:solidFill>
                <a:latin typeface="微软雅黑" pitchFamily="34" charset="-122"/>
                <a:ea typeface="微软雅黑" pitchFamily="34" charset="-122"/>
              </a:rPr>
              <a:t>的真值为多少？</a:t>
            </a:r>
            <a:endParaRPr lang="en-US" altLang="zh-CN" sz="1900" b="1">
              <a:solidFill>
                <a:srgbClr val="005024"/>
              </a:solidFill>
              <a:latin typeface="微软雅黑" pitchFamily="34" charset="-122"/>
              <a:ea typeface="微软雅黑" pitchFamily="34" charset="-122"/>
            </a:endParaRPr>
          </a:p>
        </p:txBody>
      </p:sp>
      <p:grpSp>
        <p:nvGrpSpPr>
          <p:cNvPr id="744467" name="Group 19"/>
          <p:cNvGrpSpPr>
            <a:grpSpLocks/>
          </p:cNvGrpSpPr>
          <p:nvPr/>
        </p:nvGrpSpPr>
        <p:grpSpPr bwMode="auto">
          <a:xfrm>
            <a:off x="0" y="5903913"/>
            <a:ext cx="6345238" cy="666750"/>
            <a:chOff x="0" y="3719"/>
            <a:chExt cx="3997" cy="420"/>
          </a:xfrm>
        </p:grpSpPr>
        <p:sp>
          <p:nvSpPr>
            <p:cNvPr id="744468" name="Text Box 20"/>
            <p:cNvSpPr txBox="1">
              <a:spLocks noChangeArrowheads="1"/>
            </p:cNvSpPr>
            <p:nvPr/>
          </p:nvSpPr>
          <p:spPr bwMode="auto">
            <a:xfrm>
              <a:off x="0" y="3889"/>
              <a:ext cx="3997" cy="250"/>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000" b="1">
                  <a:solidFill>
                    <a:srgbClr val="CC3300"/>
                  </a:solidFill>
                  <a:latin typeface="微软雅黑" pitchFamily="34" charset="-122"/>
                  <a:ea typeface="微软雅黑" pitchFamily="34" charset="-122"/>
                </a:rPr>
                <a:t>寄存器传送语言 </a:t>
              </a:r>
              <a:r>
                <a:rPr lang="en-US" altLang="zh-CN" sz="2000" b="1">
                  <a:solidFill>
                    <a:srgbClr val="CC3300"/>
                  </a:solidFill>
                  <a:latin typeface="微软雅黑" pitchFamily="34" charset="-122"/>
                  <a:ea typeface="微软雅黑" pitchFamily="34" charset="-122"/>
                </a:rPr>
                <a:t>RTL</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Register Transfer Language</a:t>
              </a:r>
              <a:r>
                <a:rPr lang="zh-CN" altLang="en-US" sz="2000" b="1">
                  <a:solidFill>
                    <a:srgbClr val="CC3300"/>
                  </a:solidFill>
                  <a:latin typeface="微软雅黑" pitchFamily="34" charset="-122"/>
                  <a:ea typeface="微软雅黑" pitchFamily="34" charset="-122"/>
                </a:rPr>
                <a:t>）</a:t>
              </a:r>
              <a:r>
                <a:rPr lang="zh-CN" altLang="en-US">
                  <a:solidFill>
                    <a:srgbClr val="000000"/>
                  </a:solidFill>
                </a:rPr>
                <a:t> </a:t>
              </a:r>
            </a:p>
          </p:txBody>
        </p:sp>
        <p:sp>
          <p:nvSpPr>
            <p:cNvPr id="744469" name="Line 21"/>
            <p:cNvSpPr>
              <a:spLocks noChangeShapeType="1"/>
            </p:cNvSpPr>
            <p:nvPr/>
          </p:nvSpPr>
          <p:spPr bwMode="auto">
            <a:xfrm flipV="1">
              <a:off x="1531" y="3719"/>
              <a:ext cx="199" cy="199"/>
            </a:xfrm>
            <a:prstGeom prst="line">
              <a:avLst/>
            </a:prstGeom>
            <a:noFill/>
            <a:ln w="38100">
              <a:solidFill>
                <a:srgbClr val="FF00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744470" name="Text Box 22"/>
          <p:cNvSpPr txBox="1">
            <a:spLocks noChangeArrowheads="1"/>
          </p:cNvSpPr>
          <p:nvPr/>
        </p:nvSpPr>
        <p:spPr bwMode="auto">
          <a:xfrm>
            <a:off x="6551613" y="5049838"/>
            <a:ext cx="2249487" cy="863600"/>
          </a:xfrm>
          <a:prstGeom prst="rect">
            <a:avLst/>
          </a:prstGeom>
          <a:noFill/>
          <a:ln w="9525">
            <a:solidFill>
              <a:schemeClr val="tx1"/>
            </a:solidFill>
            <a:miter lim="800000"/>
            <a:headEnd/>
            <a:tailEnd/>
          </a:ln>
          <a:effectLst/>
        </p:spPr>
        <p:txBody>
          <a:bodyPr>
            <a:spAutoFit/>
          </a:bodyPr>
          <a:lstStyle/>
          <a:p>
            <a:pPr fontAlgn="base">
              <a:spcBef>
                <a:spcPct val="50000"/>
              </a:spcBef>
              <a:spcAft>
                <a:spcPct val="0"/>
              </a:spcAft>
            </a:pPr>
            <a:r>
              <a:rPr lang="en-US" altLang="zh-CN" sz="2000" b="1">
                <a:solidFill>
                  <a:srgbClr val="CC3300"/>
                </a:solidFill>
                <a:latin typeface="微软雅黑" pitchFamily="34" charset="-122"/>
                <a:ea typeface="微软雅黑" pitchFamily="34" charset="-122"/>
              </a:rPr>
              <a:t>R</a:t>
            </a:r>
            <a:r>
              <a:rPr lang="zh-CN" altLang="en-US" sz="2000" b="1">
                <a:solidFill>
                  <a:srgbClr val="CC3300"/>
                </a:solidFill>
                <a:latin typeface="微软雅黑" pitchFamily="34" charset="-122"/>
                <a:ea typeface="微软雅黑" pitchFamily="34" charset="-122"/>
              </a:rPr>
              <a:t>：寄存器内容</a:t>
            </a:r>
          </a:p>
          <a:p>
            <a:pPr fontAlgn="base">
              <a:spcBef>
                <a:spcPct val="50000"/>
              </a:spcBef>
              <a:spcAft>
                <a:spcPct val="0"/>
              </a:spcAft>
            </a:pPr>
            <a:r>
              <a:rPr lang="en-US" altLang="zh-CN" sz="2000" b="1">
                <a:solidFill>
                  <a:srgbClr val="007635"/>
                </a:solidFill>
                <a:latin typeface="微软雅黑" pitchFamily="34" charset="-122"/>
                <a:ea typeface="微软雅黑" pitchFamily="34" charset="-122"/>
              </a:rPr>
              <a:t>M</a:t>
            </a:r>
            <a:r>
              <a:rPr lang="zh-CN" altLang="en-US" sz="2000" b="1">
                <a:solidFill>
                  <a:srgbClr val="007635"/>
                </a:solidFill>
                <a:latin typeface="微软雅黑" pitchFamily="34" charset="-122"/>
                <a:ea typeface="微软雅黑" pitchFamily="34" charset="-122"/>
              </a:rPr>
              <a:t>：存储单元内容</a:t>
            </a:r>
          </a:p>
        </p:txBody>
      </p:sp>
      <p:sp>
        <p:nvSpPr>
          <p:cNvPr id="744471" name="Text Box 23"/>
          <p:cNvSpPr txBox="1">
            <a:spLocks noChangeArrowheads="1"/>
          </p:cNvSpPr>
          <p:nvPr/>
        </p:nvSpPr>
        <p:spPr bwMode="auto">
          <a:xfrm>
            <a:off x="6643688" y="6038850"/>
            <a:ext cx="2114550" cy="641350"/>
          </a:xfrm>
          <a:prstGeom prst="rect">
            <a:avLst/>
          </a:prstGeom>
          <a:solidFill>
            <a:schemeClr val="accent1"/>
          </a:solid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000000"/>
                </a:solidFill>
                <a:latin typeface="微软雅黑" pitchFamily="34" charset="-122"/>
                <a:ea typeface="微软雅黑" pitchFamily="34" charset="-122"/>
              </a:rPr>
              <a:t>注：也有用</a:t>
            </a:r>
            <a:r>
              <a:rPr lang="en-US" altLang="zh-CN" b="1">
                <a:solidFill>
                  <a:srgbClr val="000000"/>
                </a:solidFill>
                <a:latin typeface="微软雅黑" pitchFamily="34" charset="-122"/>
                <a:ea typeface="微软雅黑" pitchFamily="34" charset="-122"/>
              </a:rPr>
              <a:t>(x)</a:t>
            </a:r>
            <a:r>
              <a:rPr lang="zh-CN" altLang="en-US" b="1">
                <a:solidFill>
                  <a:srgbClr val="000000"/>
                </a:solidFill>
                <a:latin typeface="微软雅黑" pitchFamily="34" charset="-122"/>
                <a:ea typeface="微软雅黑" pitchFamily="34" charset="-122"/>
              </a:rPr>
              <a:t>表示地址</a:t>
            </a:r>
            <a:r>
              <a:rPr lang="en-US" altLang="zh-CN" b="1">
                <a:solidFill>
                  <a:srgbClr val="000000"/>
                </a:solidFill>
                <a:latin typeface="微软雅黑" pitchFamily="34" charset="-122"/>
                <a:ea typeface="微软雅黑" pitchFamily="34" charset="-122"/>
              </a:rPr>
              <a:t>x</a:t>
            </a:r>
            <a:r>
              <a:rPr lang="zh-CN" altLang="en-US" b="1">
                <a:solidFill>
                  <a:srgbClr val="000000"/>
                </a:solidFill>
                <a:latin typeface="微软雅黑" pitchFamily="34" charset="-122"/>
                <a:ea typeface="微软雅黑" pitchFamily="34" charset="-122"/>
              </a:rPr>
              <a:t>中的内容</a:t>
            </a:r>
          </a:p>
        </p:txBody>
      </p:sp>
    </p:spTree>
    <p:extLst>
      <p:ext uri="{BB962C8B-B14F-4D97-AF65-F5344CB8AC3E}">
        <p14:creationId xmlns:p14="http://schemas.microsoft.com/office/powerpoint/2010/main" val="316891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4452"/>
                                        </p:tgtEl>
                                        <p:attrNameLst>
                                          <p:attrName>style.visibility</p:attrName>
                                        </p:attrNameLst>
                                      </p:cBhvr>
                                      <p:to>
                                        <p:strVal val="visible"/>
                                      </p:to>
                                    </p:set>
                                    <p:animEffect transition="in" filter="blinds(horizontal)">
                                      <p:cBhvr>
                                        <p:cTn id="7" dur="500"/>
                                        <p:tgtEl>
                                          <p:spTgt spid="7444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4466"/>
                                        </p:tgtEl>
                                        <p:attrNameLst>
                                          <p:attrName>style.visibility</p:attrName>
                                        </p:attrNameLst>
                                      </p:cBhvr>
                                      <p:to>
                                        <p:strVal val="visible"/>
                                      </p:to>
                                    </p:set>
                                    <p:animEffect transition="in" filter="blinds(horizontal)">
                                      <p:cBhvr>
                                        <p:cTn id="12" dur="500"/>
                                        <p:tgtEl>
                                          <p:spTgt spid="7444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4460"/>
                                        </p:tgtEl>
                                        <p:attrNameLst>
                                          <p:attrName>style.visibility</p:attrName>
                                        </p:attrNameLst>
                                      </p:cBhvr>
                                      <p:to>
                                        <p:strVal val="visible"/>
                                      </p:to>
                                    </p:set>
                                    <p:animEffect transition="in" filter="blinds(horizontal)">
                                      <p:cBhvr>
                                        <p:cTn id="17" dur="500"/>
                                        <p:tgtEl>
                                          <p:spTgt spid="7444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4451">
                                            <p:txEl>
                                              <p:pRg st="9" end="9"/>
                                            </p:txEl>
                                          </p:spTgt>
                                        </p:tgtEl>
                                        <p:attrNameLst>
                                          <p:attrName>style.visibility</p:attrName>
                                        </p:attrNameLst>
                                      </p:cBhvr>
                                      <p:to>
                                        <p:strVal val="visible"/>
                                      </p:to>
                                    </p:set>
                                    <p:animEffect transition="in" filter="blinds(horizontal)">
                                      <p:cBhvr>
                                        <p:cTn id="22" dur="500"/>
                                        <p:tgtEl>
                                          <p:spTgt spid="744451">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4451">
                                            <p:txEl>
                                              <p:pRg st="10" end="10"/>
                                            </p:txEl>
                                          </p:spTgt>
                                        </p:tgtEl>
                                        <p:attrNameLst>
                                          <p:attrName>style.visibility</p:attrName>
                                        </p:attrNameLst>
                                      </p:cBhvr>
                                      <p:to>
                                        <p:strVal val="visible"/>
                                      </p:to>
                                    </p:set>
                                    <p:animEffect transition="in" filter="blinds(horizontal)">
                                      <p:cBhvr>
                                        <p:cTn id="27" dur="500"/>
                                        <p:tgtEl>
                                          <p:spTgt spid="744451">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4467"/>
                                        </p:tgtEl>
                                        <p:attrNameLst>
                                          <p:attrName>style.visibility</p:attrName>
                                        </p:attrNameLst>
                                      </p:cBhvr>
                                      <p:to>
                                        <p:strVal val="visible"/>
                                      </p:to>
                                    </p:set>
                                    <p:animEffect transition="in" filter="blinds(horizontal)">
                                      <p:cBhvr>
                                        <p:cTn id="32" dur="500"/>
                                        <p:tgtEl>
                                          <p:spTgt spid="7444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4470"/>
                                        </p:tgtEl>
                                        <p:attrNameLst>
                                          <p:attrName>style.visibility</p:attrName>
                                        </p:attrNameLst>
                                      </p:cBhvr>
                                      <p:to>
                                        <p:strVal val="visible"/>
                                      </p:to>
                                    </p:set>
                                    <p:animEffect transition="in" filter="blinds(horizontal)">
                                      <p:cBhvr>
                                        <p:cTn id="37" dur="500"/>
                                        <p:tgtEl>
                                          <p:spTgt spid="74447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4471"/>
                                        </p:tgtEl>
                                        <p:attrNameLst>
                                          <p:attrName>style.visibility</p:attrName>
                                        </p:attrNameLst>
                                      </p:cBhvr>
                                      <p:to>
                                        <p:strVal val="visible"/>
                                      </p:to>
                                    </p:set>
                                    <p:animEffect transition="in" filter="blinds(horizontal)">
                                      <p:cBhvr>
                                        <p:cTn id="42" dur="500"/>
                                        <p:tgtEl>
                                          <p:spTgt spid="744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66" grpId="0"/>
      <p:bldP spid="744470" grpId="0" animBg="1"/>
      <p:bldP spid="74447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457200" y="142875"/>
            <a:ext cx="8229600" cy="561975"/>
          </a:xfrm>
        </p:spPr>
        <p:txBody>
          <a:bodyPr/>
          <a:lstStyle/>
          <a:p>
            <a:r>
              <a:rPr lang="en-US" altLang="zh-CN" sz="3600"/>
              <a:t>IA-32</a:t>
            </a:r>
            <a:r>
              <a:rPr lang="zh-CN" altLang="en-US" sz="3600"/>
              <a:t>的寄存器组织</a:t>
            </a:r>
          </a:p>
        </p:txBody>
      </p:sp>
      <p:sp>
        <p:nvSpPr>
          <p:cNvPr id="751619" name="Rectangle 3"/>
          <p:cNvSpPr>
            <a:spLocks noGrp="1" noChangeArrowheads="1"/>
          </p:cNvSpPr>
          <p:nvPr>
            <p:ph type="body" idx="1"/>
          </p:nvPr>
        </p:nvSpPr>
        <p:spPr/>
        <p:txBody>
          <a:bodyPr/>
          <a:lstStyle/>
          <a:p>
            <a:endParaRPr lang="zh-CN" altLang="en-US"/>
          </a:p>
        </p:txBody>
      </p:sp>
      <p:pic>
        <p:nvPicPr>
          <p:cNvPr id="751620" name="Picture 4"/>
          <p:cNvPicPr>
            <a:picLocks noChangeAspect="1" noChangeArrowheads="1"/>
          </p:cNvPicPr>
          <p:nvPr/>
        </p:nvPicPr>
        <p:blipFill>
          <a:blip r:embed="rId2"/>
          <a:srcRect/>
          <a:stretch>
            <a:fillRect/>
          </a:stretch>
        </p:blipFill>
        <p:spPr bwMode="auto">
          <a:xfrm>
            <a:off x="161925" y="819150"/>
            <a:ext cx="8731250" cy="5670550"/>
          </a:xfrm>
          <a:prstGeom prst="rect">
            <a:avLst/>
          </a:prstGeom>
          <a:noFill/>
          <a:ln w="9525">
            <a:noFill/>
            <a:miter lim="800000"/>
            <a:headEnd/>
            <a:tailEnd/>
          </a:ln>
        </p:spPr>
      </p:pic>
      <p:sp>
        <p:nvSpPr>
          <p:cNvPr id="751621" name="Rectangle 5"/>
          <p:cNvSpPr>
            <a:spLocks noChangeArrowheads="1"/>
          </p:cNvSpPr>
          <p:nvPr/>
        </p:nvSpPr>
        <p:spPr bwMode="auto">
          <a:xfrm>
            <a:off x="5246688" y="1179513"/>
            <a:ext cx="1350962" cy="1214437"/>
          </a:xfrm>
          <a:prstGeom prst="rect">
            <a:avLst/>
          </a:prstGeom>
          <a:solidFill>
            <a:schemeClr val="accent2">
              <a:alpha val="20000"/>
            </a:scheme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1622" name="Rectangle 6"/>
          <p:cNvSpPr>
            <a:spLocks noChangeArrowheads="1"/>
          </p:cNvSpPr>
          <p:nvPr/>
        </p:nvSpPr>
        <p:spPr bwMode="auto">
          <a:xfrm>
            <a:off x="3851275" y="1179513"/>
            <a:ext cx="1395413" cy="1214437"/>
          </a:xfrm>
          <a:prstGeom prst="rect">
            <a:avLst/>
          </a:prstGeom>
          <a:solidFill>
            <a:srgbClr val="FF0000">
              <a:alpha val="20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1623" name="Rectangle 7"/>
          <p:cNvSpPr>
            <a:spLocks noChangeArrowheads="1"/>
          </p:cNvSpPr>
          <p:nvPr/>
        </p:nvSpPr>
        <p:spPr bwMode="auto">
          <a:xfrm>
            <a:off x="1016000" y="1179513"/>
            <a:ext cx="2835275" cy="2428875"/>
          </a:xfrm>
          <a:prstGeom prst="rect">
            <a:avLst/>
          </a:prstGeom>
          <a:solidFill>
            <a:srgbClr val="FFFF00">
              <a:alpha val="38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1624" name="Rectangle 8"/>
          <p:cNvSpPr>
            <a:spLocks noChangeArrowheads="1"/>
          </p:cNvSpPr>
          <p:nvPr/>
        </p:nvSpPr>
        <p:spPr bwMode="auto">
          <a:xfrm>
            <a:off x="3851275" y="1179513"/>
            <a:ext cx="2746375" cy="2428875"/>
          </a:xfrm>
          <a:prstGeom prst="rect">
            <a:avLst/>
          </a:prstGeom>
          <a:solidFill>
            <a:srgbClr val="008000">
              <a:alpha val="39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1625" name="Rectangle 9"/>
          <p:cNvSpPr>
            <a:spLocks noChangeArrowheads="1"/>
          </p:cNvSpPr>
          <p:nvPr/>
        </p:nvSpPr>
        <p:spPr bwMode="auto">
          <a:xfrm>
            <a:off x="1062038" y="3789363"/>
            <a:ext cx="5535612" cy="269875"/>
          </a:xfrm>
          <a:prstGeom prst="rect">
            <a:avLst/>
          </a:prstGeom>
          <a:solidFill>
            <a:srgbClr val="0000FF">
              <a:alpha val="53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1626" name="Rectangle 10"/>
          <p:cNvSpPr>
            <a:spLocks noChangeArrowheads="1"/>
          </p:cNvSpPr>
          <p:nvPr/>
        </p:nvSpPr>
        <p:spPr bwMode="auto">
          <a:xfrm>
            <a:off x="1062038" y="4103688"/>
            <a:ext cx="5535612" cy="269875"/>
          </a:xfrm>
          <a:prstGeom prst="rect">
            <a:avLst/>
          </a:prstGeom>
          <a:solidFill>
            <a:srgbClr val="FF00FF">
              <a:alpha val="53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11625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1621"/>
                                        </p:tgtEl>
                                        <p:attrNameLst>
                                          <p:attrName>style.visibility</p:attrName>
                                        </p:attrNameLst>
                                      </p:cBhvr>
                                      <p:to>
                                        <p:strVal val="visible"/>
                                      </p:to>
                                    </p:set>
                                    <p:animEffect transition="in" filter="blinds(horizontal)">
                                      <p:cBhvr>
                                        <p:cTn id="7" dur="500"/>
                                        <p:tgtEl>
                                          <p:spTgt spid="7516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1622"/>
                                        </p:tgtEl>
                                        <p:attrNameLst>
                                          <p:attrName>style.visibility</p:attrName>
                                        </p:attrNameLst>
                                      </p:cBhvr>
                                      <p:to>
                                        <p:strVal val="visible"/>
                                      </p:to>
                                    </p:set>
                                    <p:animEffect transition="in" filter="blinds(horizontal)">
                                      <p:cBhvr>
                                        <p:cTn id="12" dur="500"/>
                                        <p:tgtEl>
                                          <p:spTgt spid="7516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1624"/>
                                        </p:tgtEl>
                                        <p:attrNameLst>
                                          <p:attrName>style.visibility</p:attrName>
                                        </p:attrNameLst>
                                      </p:cBhvr>
                                      <p:to>
                                        <p:strVal val="visible"/>
                                      </p:to>
                                    </p:set>
                                    <p:animEffect transition="in" filter="blinds(horizontal)">
                                      <p:cBhvr>
                                        <p:cTn id="17" dur="500"/>
                                        <p:tgtEl>
                                          <p:spTgt spid="7516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1623"/>
                                        </p:tgtEl>
                                        <p:attrNameLst>
                                          <p:attrName>style.visibility</p:attrName>
                                        </p:attrNameLst>
                                      </p:cBhvr>
                                      <p:to>
                                        <p:strVal val="visible"/>
                                      </p:to>
                                    </p:set>
                                    <p:animEffect transition="in" filter="blinds(horizontal)">
                                      <p:cBhvr>
                                        <p:cTn id="22" dur="500"/>
                                        <p:tgtEl>
                                          <p:spTgt spid="7516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1625"/>
                                        </p:tgtEl>
                                        <p:attrNameLst>
                                          <p:attrName>style.visibility</p:attrName>
                                        </p:attrNameLst>
                                      </p:cBhvr>
                                      <p:to>
                                        <p:strVal val="visible"/>
                                      </p:to>
                                    </p:set>
                                    <p:animEffect transition="in" filter="blinds(horizontal)">
                                      <p:cBhvr>
                                        <p:cTn id="27" dur="500"/>
                                        <p:tgtEl>
                                          <p:spTgt spid="7516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1626"/>
                                        </p:tgtEl>
                                        <p:attrNameLst>
                                          <p:attrName>style.visibility</p:attrName>
                                        </p:attrNameLst>
                                      </p:cBhvr>
                                      <p:to>
                                        <p:strVal val="visible"/>
                                      </p:to>
                                    </p:set>
                                    <p:animEffect transition="in" filter="blinds(horizontal)">
                                      <p:cBhvr>
                                        <p:cTn id="32" dur="500"/>
                                        <p:tgtEl>
                                          <p:spTgt spid="751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1" grpId="0" animBg="1"/>
      <p:bldP spid="751622" grpId="0" animBg="1"/>
      <p:bldP spid="751623" grpId="0" animBg="1"/>
      <p:bldP spid="751624" grpId="0" animBg="1"/>
      <p:bldP spid="751625" grpId="0" animBg="1"/>
      <p:bldP spid="7516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9" name="Picture 11"/>
          <p:cNvPicPr>
            <a:picLocks noChangeAspect="1" noChangeArrowheads="1"/>
          </p:cNvPicPr>
          <p:nvPr/>
        </p:nvPicPr>
        <p:blipFill>
          <a:blip r:embed="rId2"/>
          <a:srcRect/>
          <a:stretch>
            <a:fillRect/>
          </a:stretch>
        </p:blipFill>
        <p:spPr bwMode="auto">
          <a:xfrm>
            <a:off x="15545" y="3248980"/>
            <a:ext cx="9144000" cy="2843212"/>
          </a:xfrm>
          <a:prstGeom prst="rect">
            <a:avLst/>
          </a:prstGeom>
          <a:noFill/>
        </p:spPr>
      </p:pic>
      <p:sp>
        <p:nvSpPr>
          <p:cNvPr id="467970" name="Rectangle 2"/>
          <p:cNvSpPr>
            <a:spLocks noGrp="1" noChangeArrowheads="1"/>
          </p:cNvSpPr>
          <p:nvPr>
            <p:ph type="title" idx="4294967295"/>
          </p:nvPr>
        </p:nvSpPr>
        <p:spPr>
          <a:xfrm>
            <a:off x="611188" y="98425"/>
            <a:ext cx="6529387" cy="600075"/>
          </a:xfrm>
        </p:spPr>
        <p:txBody>
          <a:bodyPr lIns="63500" tIns="25400" rIns="63500" bIns="25400" anchor="t">
            <a:spAutoFit/>
          </a:bodyPr>
          <a:lstStyle/>
          <a:p>
            <a:r>
              <a:rPr lang="zh-CN" altLang="en-US" sz="3600" dirty="0"/>
              <a:t>一个典型程序的转换处理过程</a:t>
            </a:r>
          </a:p>
        </p:txBody>
      </p:sp>
      <p:sp>
        <p:nvSpPr>
          <p:cNvPr id="467971" name="Rectangle 3"/>
          <p:cNvSpPr>
            <a:spLocks noGrp="1" noChangeArrowheads="1"/>
          </p:cNvSpPr>
          <p:nvPr>
            <p:ph type="body" sz="half" idx="4294967295"/>
          </p:nvPr>
        </p:nvSpPr>
        <p:spPr>
          <a:xfrm>
            <a:off x="206375" y="1179513"/>
            <a:ext cx="3178175" cy="1897955"/>
          </a:xfrm>
        </p:spPr>
        <p:txBody>
          <a:bodyPr lIns="63500" tIns="25400" rIns="63500" bIns="25400">
            <a:spAutoFit/>
          </a:bodyPr>
          <a:lstStyle/>
          <a:p>
            <a:pPr marL="203200" indent="-203200">
              <a:lnSpc>
                <a:spcPct val="100000"/>
              </a:lnSpc>
              <a:spcBef>
                <a:spcPct val="0"/>
              </a:spcBef>
              <a:buFontTx/>
              <a:buNone/>
            </a:pPr>
            <a:r>
              <a:rPr lang="en-US" altLang="zh-CN" sz="2000" dirty="0">
                <a:solidFill>
                  <a:schemeClr val="accent2"/>
                </a:solidFill>
                <a:cs typeface="Arial" pitchFamily="34" charset="0"/>
              </a:rPr>
              <a:t>1 #include &lt;</a:t>
            </a:r>
            <a:r>
              <a:rPr lang="en-US" altLang="zh-CN" sz="2000" dirty="0" err="1">
                <a:solidFill>
                  <a:schemeClr val="accent2"/>
                </a:solidFill>
                <a:cs typeface="Arial" pitchFamily="34" charset="0"/>
              </a:rPr>
              <a:t>stdio.h</a:t>
            </a:r>
            <a:r>
              <a:rPr lang="en-US" altLang="zh-CN" sz="2000" dirty="0">
                <a:solidFill>
                  <a:schemeClr val="accent2"/>
                </a:solidFill>
                <a:cs typeface="Arial" pitchFamily="34" charset="0"/>
              </a:rPr>
              <a:t>&gt;</a:t>
            </a:r>
          </a:p>
          <a:p>
            <a:pPr marL="203200" indent="-203200">
              <a:lnSpc>
                <a:spcPct val="100000"/>
              </a:lnSpc>
              <a:spcBef>
                <a:spcPct val="0"/>
              </a:spcBef>
              <a:buFontTx/>
              <a:buNone/>
            </a:pPr>
            <a:r>
              <a:rPr lang="en-US" altLang="zh-CN" sz="2000" dirty="0">
                <a:solidFill>
                  <a:schemeClr val="accent2"/>
                </a:solidFill>
                <a:cs typeface="Arial" pitchFamily="34" charset="0"/>
              </a:rPr>
              <a:t>2</a:t>
            </a:r>
          </a:p>
          <a:p>
            <a:pPr marL="203200" indent="-203200">
              <a:lnSpc>
                <a:spcPct val="100000"/>
              </a:lnSpc>
              <a:spcBef>
                <a:spcPct val="0"/>
              </a:spcBef>
              <a:buFontTx/>
              <a:buNone/>
            </a:pPr>
            <a:r>
              <a:rPr lang="en-US" altLang="zh-CN" sz="2000" dirty="0">
                <a:solidFill>
                  <a:schemeClr val="accent2"/>
                </a:solidFill>
                <a:cs typeface="Arial" pitchFamily="34" charset="0"/>
              </a:rPr>
              <a:t>3 </a:t>
            </a:r>
            <a:r>
              <a:rPr lang="en-US" altLang="zh-CN" sz="2000" dirty="0" err="1">
                <a:solidFill>
                  <a:schemeClr val="accent2"/>
                </a:solidFill>
                <a:cs typeface="Arial" pitchFamily="34" charset="0"/>
              </a:rPr>
              <a:t>int</a:t>
            </a:r>
            <a:r>
              <a:rPr lang="en-US" altLang="zh-CN" sz="2000" dirty="0">
                <a:solidFill>
                  <a:schemeClr val="accent2"/>
                </a:solidFill>
                <a:cs typeface="Arial" pitchFamily="34" charset="0"/>
              </a:rPr>
              <a:t> main()</a:t>
            </a:r>
          </a:p>
          <a:p>
            <a:pPr marL="203200" indent="-203200">
              <a:lnSpc>
                <a:spcPct val="100000"/>
              </a:lnSpc>
              <a:spcBef>
                <a:spcPct val="0"/>
              </a:spcBef>
              <a:buFontTx/>
              <a:buNone/>
            </a:pPr>
            <a:r>
              <a:rPr lang="en-US" altLang="zh-CN" sz="2000" dirty="0">
                <a:solidFill>
                  <a:schemeClr val="accent2"/>
                </a:solidFill>
                <a:cs typeface="Arial" pitchFamily="34" charset="0"/>
              </a:rPr>
              <a:t>4 {</a:t>
            </a:r>
          </a:p>
          <a:p>
            <a:pPr marL="203200" indent="-203200">
              <a:lnSpc>
                <a:spcPct val="100000"/>
              </a:lnSpc>
              <a:spcBef>
                <a:spcPct val="0"/>
              </a:spcBef>
              <a:buFontTx/>
              <a:buNone/>
            </a:pPr>
            <a:r>
              <a:rPr lang="en-US" altLang="zh-CN" sz="2000" dirty="0">
                <a:solidFill>
                  <a:schemeClr val="accent2"/>
                </a:solidFill>
                <a:cs typeface="Arial" pitchFamily="34" charset="0"/>
              </a:rPr>
              <a:t>5 </a:t>
            </a:r>
            <a:r>
              <a:rPr lang="en-US" altLang="zh-CN" sz="2000" dirty="0" err="1">
                <a:solidFill>
                  <a:schemeClr val="accent2"/>
                </a:solidFill>
                <a:cs typeface="Arial" pitchFamily="34" charset="0"/>
              </a:rPr>
              <a:t>printf</a:t>
            </a:r>
            <a:r>
              <a:rPr lang="en-US" altLang="zh-CN" sz="2000" dirty="0">
                <a:solidFill>
                  <a:schemeClr val="accent2"/>
                </a:solidFill>
                <a:cs typeface="Arial" pitchFamily="34" charset="0"/>
              </a:rPr>
              <a:t>("hello, world\n");</a:t>
            </a:r>
          </a:p>
          <a:p>
            <a:pPr marL="203200" indent="-203200">
              <a:lnSpc>
                <a:spcPct val="100000"/>
              </a:lnSpc>
              <a:spcBef>
                <a:spcPct val="0"/>
              </a:spcBef>
              <a:buFontTx/>
              <a:buNone/>
            </a:pPr>
            <a:r>
              <a:rPr lang="en-US" altLang="zh-CN" sz="2000" dirty="0">
                <a:solidFill>
                  <a:schemeClr val="accent2"/>
                </a:solidFill>
                <a:cs typeface="Arial" pitchFamily="34" charset="0"/>
              </a:rPr>
              <a:t>6 }</a:t>
            </a:r>
          </a:p>
        </p:txBody>
      </p:sp>
      <p:sp>
        <p:nvSpPr>
          <p:cNvPr id="7173" name="Text Box 5"/>
          <p:cNvSpPr txBox="1">
            <a:spLocks noChangeArrowheads="1"/>
          </p:cNvSpPr>
          <p:nvPr/>
        </p:nvSpPr>
        <p:spPr bwMode="auto">
          <a:xfrm>
            <a:off x="128588" y="819150"/>
            <a:ext cx="3587750" cy="396875"/>
          </a:xfrm>
          <a:prstGeom prst="rect">
            <a:avLst/>
          </a:prstGeom>
          <a:noFill/>
          <a:ln w="9525">
            <a:noFill/>
            <a:miter lim="800000"/>
            <a:headEnd/>
            <a:tailEnd/>
          </a:ln>
        </p:spPr>
        <p:txBody>
          <a:bodyPr>
            <a:spAutoFit/>
          </a:bodyPr>
          <a:lstStyle/>
          <a:p>
            <a:pPr algn="ctr" eaLnBrk="0" hangingPunct="0">
              <a:spcBef>
                <a:spcPct val="50000"/>
              </a:spcBef>
              <a:defRPr/>
            </a:pPr>
            <a:r>
              <a:rPr lang="zh-CN" altLang="en-US" sz="2000" b="1" dirty="0">
                <a:latin typeface="+mn-lt"/>
                <a:ea typeface="黑体" pitchFamily="49" charset="-122"/>
                <a:cs typeface="Arial" charset="0"/>
              </a:rPr>
              <a:t>经典的“ </a:t>
            </a:r>
            <a:r>
              <a:rPr lang="en-US" altLang="zh-CN" sz="2000" b="1" dirty="0" err="1">
                <a:latin typeface="+mn-lt"/>
                <a:ea typeface="黑体" pitchFamily="49" charset="-122"/>
                <a:cs typeface="Arial" charset="0"/>
              </a:rPr>
              <a:t>hello.c</a:t>
            </a:r>
            <a:r>
              <a:rPr lang="en-US" altLang="zh-CN" sz="2000" b="1" dirty="0">
                <a:latin typeface="+mn-lt"/>
                <a:ea typeface="黑体" pitchFamily="49" charset="-122"/>
                <a:cs typeface="Arial" charset="0"/>
              </a:rPr>
              <a:t> ”C-</a:t>
            </a:r>
            <a:r>
              <a:rPr lang="zh-CN" altLang="en-US" sz="2000" b="1" dirty="0">
                <a:latin typeface="+mn-lt"/>
                <a:ea typeface="黑体" pitchFamily="49" charset="-122"/>
                <a:cs typeface="Arial" charset="0"/>
              </a:rPr>
              <a:t>源程序</a:t>
            </a:r>
          </a:p>
        </p:txBody>
      </p:sp>
      <p:sp>
        <p:nvSpPr>
          <p:cNvPr id="359430" name="Rectangle 6"/>
          <p:cNvSpPr>
            <a:spLocks noChangeArrowheads="1"/>
          </p:cNvSpPr>
          <p:nvPr/>
        </p:nvSpPr>
        <p:spPr bwMode="auto">
          <a:xfrm>
            <a:off x="3655395" y="1266385"/>
            <a:ext cx="5372100" cy="2057400"/>
          </a:xfrm>
          <a:prstGeom prst="rect">
            <a:avLst/>
          </a:prstGeom>
          <a:noFill/>
          <a:ln w="9525">
            <a:solidFill>
              <a:schemeClr val="tx1"/>
            </a:solidFill>
            <a:miter lim="800000"/>
            <a:headEnd/>
            <a:tailEnd/>
          </a:ln>
        </p:spPr>
        <p:txBody>
          <a:bodyPr>
            <a:spAutoFit/>
          </a:bodyPr>
          <a:lstStyle/>
          <a:p>
            <a:pPr algn="dist" eaLnBrk="0" hangingPunct="0"/>
            <a:r>
              <a:rPr lang="en-US" altLang="zh-CN" sz="1600" b="1">
                <a:solidFill>
                  <a:srgbClr val="ED1611"/>
                </a:solidFill>
                <a:latin typeface="Times New Roman" pitchFamily="18" charset="0"/>
              </a:rPr>
              <a:t># i n c l u d e &lt;sp&gt; &lt; s t d i o .</a:t>
            </a:r>
          </a:p>
          <a:p>
            <a:pPr algn="dist" eaLnBrk="0" hangingPunct="0"/>
            <a:r>
              <a:rPr lang="en-US" altLang="zh-CN" sz="1600" b="1">
                <a:latin typeface="Times New Roman" pitchFamily="18" charset="0"/>
              </a:rPr>
              <a:t>35 105 110 99 108 117 100 101 32 60 115 116 100 105 111 46</a:t>
            </a:r>
          </a:p>
          <a:p>
            <a:pPr algn="dist" eaLnBrk="0" hangingPunct="0"/>
            <a:r>
              <a:rPr lang="en-US" altLang="zh-CN" sz="1600" b="1">
                <a:solidFill>
                  <a:srgbClr val="ED1611"/>
                </a:solidFill>
                <a:latin typeface="Times New Roman" pitchFamily="18" charset="0"/>
              </a:rPr>
              <a:t>h &gt; \n \n i n t &lt;sp&gt; m a i n ( ) \n {</a:t>
            </a:r>
          </a:p>
          <a:p>
            <a:pPr algn="dist" eaLnBrk="0" hangingPunct="0"/>
            <a:r>
              <a:rPr lang="en-US" altLang="zh-CN" sz="1600" b="1">
                <a:latin typeface="Times New Roman" pitchFamily="18" charset="0"/>
              </a:rPr>
              <a:t>104 62 10 10 105 110 116 32 109 97 105 110 40 41 10 123</a:t>
            </a:r>
          </a:p>
          <a:p>
            <a:pPr algn="dist" eaLnBrk="0" hangingPunct="0"/>
            <a:r>
              <a:rPr lang="en-US" altLang="zh-CN" sz="1600" b="1">
                <a:solidFill>
                  <a:srgbClr val="ED1611"/>
                </a:solidFill>
                <a:latin typeface="Times New Roman" pitchFamily="18" charset="0"/>
              </a:rPr>
              <a:t>\n &lt;sp&gt; &lt;sp&gt; &lt;sp&gt; &lt;sp&gt; p r i n t f ( " h e l</a:t>
            </a:r>
          </a:p>
          <a:p>
            <a:pPr algn="dist" eaLnBrk="0" hangingPunct="0"/>
            <a:r>
              <a:rPr lang="en-US" altLang="zh-CN" sz="1600" b="1">
                <a:latin typeface="Times New Roman" pitchFamily="18" charset="0"/>
              </a:rPr>
              <a:t>10 32 32 32 32 112 114 105 110 116 102 40 34 104 101 108</a:t>
            </a:r>
          </a:p>
          <a:p>
            <a:pPr algn="dist" eaLnBrk="0" hangingPunct="0"/>
            <a:r>
              <a:rPr lang="en-US" altLang="zh-CN" sz="1600" b="1">
                <a:solidFill>
                  <a:srgbClr val="ED1611"/>
                </a:solidFill>
                <a:latin typeface="Times New Roman" pitchFamily="18" charset="0"/>
              </a:rPr>
              <a:t>l o , &lt;sp&gt; w o r l d \ n " ) ; \n }</a:t>
            </a:r>
          </a:p>
          <a:p>
            <a:pPr algn="dist" eaLnBrk="0" hangingPunct="0"/>
            <a:r>
              <a:rPr lang="en-US" altLang="zh-CN" sz="1600" b="1">
                <a:latin typeface="Times New Roman" pitchFamily="18" charset="0"/>
              </a:rPr>
              <a:t>108 111 44 32 119 111 114 108 100 92 110 34 41 59 10 125</a:t>
            </a:r>
          </a:p>
        </p:txBody>
      </p:sp>
      <p:sp>
        <p:nvSpPr>
          <p:cNvPr id="359431" name="Text Box 7"/>
          <p:cNvSpPr txBox="1">
            <a:spLocks noChangeArrowheads="1"/>
          </p:cNvSpPr>
          <p:nvPr/>
        </p:nvSpPr>
        <p:spPr bwMode="auto">
          <a:xfrm>
            <a:off x="3661745" y="818710"/>
            <a:ext cx="4992687" cy="430212"/>
          </a:xfrm>
          <a:prstGeom prst="rect">
            <a:avLst/>
          </a:prstGeom>
          <a:noFill/>
          <a:ln w="9525">
            <a:noFill/>
            <a:miter lim="800000"/>
            <a:headEnd/>
            <a:tailEnd/>
          </a:ln>
        </p:spPr>
        <p:txBody>
          <a:bodyPr>
            <a:spAutoFit/>
          </a:bodyPr>
          <a:lstStyle/>
          <a:p>
            <a:pPr algn="ctr" eaLnBrk="0" hangingPunct="0">
              <a:spcBef>
                <a:spcPct val="50000"/>
              </a:spcBef>
              <a:defRPr/>
            </a:pPr>
            <a:r>
              <a:rPr lang="en-US" altLang="zh-CN" sz="2200" b="1" dirty="0" err="1">
                <a:solidFill>
                  <a:schemeClr val="accent2"/>
                </a:solidFill>
                <a:latin typeface="+mn-lt"/>
                <a:ea typeface="黑体" pitchFamily="49" charset="-122"/>
                <a:cs typeface="Arial" charset="0"/>
              </a:rPr>
              <a:t>hello.c</a:t>
            </a:r>
            <a:r>
              <a:rPr lang="zh-CN" altLang="en-US" sz="2200" b="1" dirty="0">
                <a:solidFill>
                  <a:schemeClr val="accent2"/>
                </a:solidFill>
                <a:latin typeface="+mn-lt"/>
                <a:ea typeface="黑体" pitchFamily="49" charset="-122"/>
                <a:cs typeface="Arial" charset="0"/>
              </a:rPr>
              <a:t>的</a:t>
            </a:r>
            <a:r>
              <a:rPr lang="en-US" altLang="zh-CN" sz="2200" b="1" dirty="0">
                <a:solidFill>
                  <a:schemeClr val="accent2"/>
                </a:solidFill>
                <a:latin typeface="+mn-lt"/>
                <a:ea typeface="黑体" pitchFamily="49" charset="-122"/>
                <a:cs typeface="Arial" charset="0"/>
              </a:rPr>
              <a:t>ASCII</a:t>
            </a:r>
            <a:r>
              <a:rPr lang="zh-CN" altLang="en-US" sz="2200" b="1" dirty="0">
                <a:solidFill>
                  <a:schemeClr val="accent2"/>
                </a:solidFill>
                <a:latin typeface="+mn-lt"/>
                <a:ea typeface="黑体" pitchFamily="49" charset="-122"/>
                <a:cs typeface="Arial" charset="0"/>
              </a:rPr>
              <a:t>文本表示</a:t>
            </a:r>
          </a:p>
        </p:txBody>
      </p:sp>
      <p:sp>
        <p:nvSpPr>
          <p:cNvPr id="359438" name="AutoShape 14"/>
          <p:cNvSpPr>
            <a:spLocks noChangeArrowheads="1"/>
          </p:cNvSpPr>
          <p:nvPr/>
        </p:nvSpPr>
        <p:spPr bwMode="auto">
          <a:xfrm>
            <a:off x="5381625" y="3834045"/>
            <a:ext cx="3733800" cy="1038225"/>
          </a:xfrm>
          <a:prstGeom prst="cloudCallout">
            <a:avLst>
              <a:gd name="adj1" fmla="val -53231"/>
              <a:gd name="adj2" fmla="val 24005"/>
            </a:avLst>
          </a:prstGeom>
          <a:solidFill>
            <a:schemeClr val="bg1"/>
          </a:solidFill>
          <a:ln w="9525">
            <a:solidFill>
              <a:schemeClr val="accent1"/>
            </a:solidFill>
            <a:miter lim="800000"/>
            <a:headEnd/>
            <a:tailEnd/>
          </a:ln>
        </p:spPr>
        <p:txBody>
          <a:bodyPr>
            <a:spAutoFit/>
          </a:bodyPr>
          <a:lstStyle/>
          <a:p>
            <a:pPr algn="ctr" eaLnBrk="0" hangingPunct="0">
              <a:spcBef>
                <a:spcPct val="50000"/>
              </a:spcBef>
            </a:pPr>
            <a:r>
              <a:rPr lang="zh-CN" altLang="en-US" sz="2000" b="1" dirty="0">
                <a:solidFill>
                  <a:srgbClr val="ED1611"/>
                </a:solidFill>
                <a:ea typeface="黑体" pitchFamily="49" charset="-122"/>
              </a:rPr>
              <a:t>计算机能够直接识别</a:t>
            </a:r>
            <a:r>
              <a:rPr lang="en-US" altLang="zh-CN" sz="2000" b="1" dirty="0" err="1">
                <a:solidFill>
                  <a:srgbClr val="ED1611"/>
                </a:solidFill>
                <a:ea typeface="黑体" pitchFamily="49" charset="-122"/>
              </a:rPr>
              <a:t>hello.c</a:t>
            </a:r>
            <a:r>
              <a:rPr lang="zh-CN" altLang="en-US" sz="2000" b="1" dirty="0">
                <a:solidFill>
                  <a:srgbClr val="ED1611"/>
                </a:solidFill>
                <a:ea typeface="黑体" pitchFamily="49" charset="-122"/>
              </a:rPr>
              <a:t>源程序吗？</a:t>
            </a:r>
          </a:p>
        </p:txBody>
      </p:sp>
      <p:sp>
        <p:nvSpPr>
          <p:cNvPr id="359439" name="AutoShape 15"/>
          <p:cNvSpPr>
            <a:spLocks noChangeArrowheads="1"/>
          </p:cNvSpPr>
          <p:nvPr/>
        </p:nvSpPr>
        <p:spPr bwMode="auto">
          <a:xfrm>
            <a:off x="339725" y="2596678"/>
            <a:ext cx="4705350" cy="944563"/>
          </a:xfrm>
          <a:prstGeom prst="cloudCallout">
            <a:avLst>
              <a:gd name="adj1" fmla="val 37208"/>
              <a:gd name="adj2" fmla="val 15843"/>
            </a:avLst>
          </a:prstGeom>
          <a:solidFill>
            <a:schemeClr val="bg1"/>
          </a:solidFill>
          <a:ln w="9525">
            <a:solidFill>
              <a:schemeClr val="accent1"/>
            </a:solidFill>
            <a:miter lim="800000"/>
            <a:headEnd/>
            <a:tailEnd/>
          </a:ln>
        </p:spPr>
        <p:txBody>
          <a:bodyPr lIns="0" tIns="0" rIns="0" bIns="0">
            <a:spAutoFit/>
          </a:bodyPr>
          <a:lstStyle/>
          <a:p>
            <a:pPr algn="ctr" eaLnBrk="0" hangingPunct="0">
              <a:spcBef>
                <a:spcPct val="50000"/>
              </a:spcBef>
            </a:pPr>
            <a:r>
              <a:rPr lang="zh-CN" altLang="en-US" sz="2000" b="1" dirty="0">
                <a:solidFill>
                  <a:schemeClr val="accent2"/>
                </a:solidFill>
                <a:latin typeface="黑体" pitchFamily="49" charset="-122"/>
                <a:ea typeface="黑体" pitchFamily="49" charset="-122"/>
              </a:rPr>
              <a:t>不能，需要转换为机器语言代码</a:t>
            </a:r>
            <a:r>
              <a:rPr lang="en-US" altLang="zh-CN" sz="2000" b="1" dirty="0">
                <a:solidFill>
                  <a:schemeClr val="accent2"/>
                </a:solidFill>
                <a:latin typeface="黑体" pitchFamily="49" charset="-122"/>
                <a:ea typeface="黑体" pitchFamily="49" charset="-122"/>
              </a:rPr>
              <a:t>! </a:t>
            </a:r>
            <a:r>
              <a:rPr lang="zh-CN" altLang="en-US" sz="2000" b="1" dirty="0">
                <a:solidFill>
                  <a:schemeClr val="accent2"/>
                </a:solidFill>
                <a:latin typeface="黑体" pitchFamily="49" charset="-122"/>
                <a:ea typeface="黑体" pitchFamily="49" charset="-122"/>
              </a:rPr>
              <a:t>即：编译、汇编等</a:t>
            </a:r>
          </a:p>
        </p:txBody>
      </p:sp>
      <p:sp>
        <p:nvSpPr>
          <p:cNvPr id="359440" name="Text Box 16"/>
          <p:cNvSpPr txBox="1">
            <a:spLocks noChangeArrowheads="1"/>
          </p:cNvSpPr>
          <p:nvPr/>
        </p:nvSpPr>
        <p:spPr bwMode="auto">
          <a:xfrm>
            <a:off x="217488" y="3068960"/>
            <a:ext cx="2743200" cy="762000"/>
          </a:xfrm>
          <a:prstGeom prst="rect">
            <a:avLst/>
          </a:prstGeom>
          <a:noFill/>
          <a:ln w="9525">
            <a:noFill/>
            <a:miter lim="800000"/>
            <a:headEnd/>
            <a:tailEnd/>
          </a:ln>
        </p:spPr>
        <p:txBody>
          <a:bodyPr>
            <a:spAutoFit/>
          </a:bodyPr>
          <a:lstStyle/>
          <a:p>
            <a:pPr eaLnBrk="0" hangingPunct="0">
              <a:spcBef>
                <a:spcPct val="20000"/>
              </a:spcBef>
            </a:pPr>
            <a:r>
              <a:rPr lang="zh-CN" altLang="en-US" sz="2000" b="1" dirty="0">
                <a:solidFill>
                  <a:srgbClr val="CC3300"/>
                </a:solidFill>
                <a:ea typeface="黑体" pitchFamily="49" charset="-122"/>
                <a:cs typeface="Arial" pitchFamily="34" charset="0"/>
              </a:rPr>
              <a:t>程序的功能是：</a:t>
            </a:r>
          </a:p>
          <a:p>
            <a:pPr eaLnBrk="0" hangingPunct="0">
              <a:spcBef>
                <a:spcPct val="20000"/>
              </a:spcBef>
            </a:pPr>
            <a:r>
              <a:rPr lang="zh-CN" altLang="en-US" sz="2000" b="1" dirty="0">
                <a:solidFill>
                  <a:srgbClr val="CC3300"/>
                </a:solidFill>
                <a:ea typeface="黑体" pitchFamily="49" charset="-122"/>
                <a:cs typeface="Arial" pitchFamily="34" charset="0"/>
              </a:rPr>
              <a:t>输出“</a:t>
            </a:r>
            <a:r>
              <a:rPr lang="en-US" altLang="zh-CN" sz="2000" b="1" dirty="0" err="1">
                <a:solidFill>
                  <a:srgbClr val="CC3300"/>
                </a:solidFill>
                <a:ea typeface="黑体" pitchFamily="49" charset="-122"/>
                <a:cs typeface="Arial" pitchFamily="34" charset="0"/>
              </a:rPr>
              <a:t>hello,world</a:t>
            </a:r>
            <a:r>
              <a:rPr lang="en-US" altLang="zh-CN" sz="2000" b="1" dirty="0">
                <a:solidFill>
                  <a:srgbClr val="CC3300"/>
                </a:solidFill>
                <a:ea typeface="黑体" pitchFamily="49" charset="-122"/>
                <a:cs typeface="Arial" pitchFamily="34" charset="0"/>
              </a:rPr>
              <a:t>”</a:t>
            </a:r>
          </a:p>
        </p:txBody>
      </p:sp>
      <p:sp>
        <p:nvSpPr>
          <p:cNvPr id="12" name="文本框 17"/>
          <p:cNvSpPr txBox="1"/>
          <p:nvPr/>
        </p:nvSpPr>
        <p:spPr>
          <a:xfrm>
            <a:off x="656565" y="5859270"/>
            <a:ext cx="1613573" cy="400110"/>
          </a:xfrm>
          <a:prstGeom prst="rect">
            <a:avLst/>
          </a:prstGeom>
          <a:noFill/>
          <a:ln w="38100">
            <a:solidFill>
              <a:srgbClr val="0070C0"/>
            </a:solidFill>
          </a:ln>
        </p:spPr>
        <p:txBody>
          <a:bodyPr wrap="square" rtlCol="0">
            <a:spAutoFit/>
          </a:bodyPr>
          <a:lstStyle/>
          <a:p>
            <a:pPr algn="ctr"/>
            <a:r>
              <a:rPr lang="zh-CN" altLang="en-US" sz="2000" b="1" dirty="0">
                <a:solidFill>
                  <a:srgbClr val="0070C0"/>
                </a:solidFill>
              </a:rPr>
              <a:t>预处理阶段</a:t>
            </a:r>
          </a:p>
        </p:txBody>
      </p:sp>
      <p:sp>
        <p:nvSpPr>
          <p:cNvPr id="13" name="文本框 18"/>
          <p:cNvSpPr txBox="1"/>
          <p:nvPr/>
        </p:nvSpPr>
        <p:spPr>
          <a:xfrm>
            <a:off x="2936030" y="5859270"/>
            <a:ext cx="1275930" cy="400110"/>
          </a:xfrm>
          <a:prstGeom prst="rect">
            <a:avLst/>
          </a:prstGeom>
          <a:noFill/>
          <a:ln w="38100">
            <a:solidFill>
              <a:srgbClr val="0070C0"/>
            </a:solidFill>
          </a:ln>
        </p:spPr>
        <p:txBody>
          <a:bodyPr wrap="square" rtlCol="0">
            <a:spAutoFit/>
          </a:bodyPr>
          <a:lstStyle/>
          <a:p>
            <a:pPr algn="ctr"/>
            <a:r>
              <a:rPr lang="zh-CN" altLang="en-US" sz="2000" b="1" dirty="0">
                <a:solidFill>
                  <a:srgbClr val="0070C0"/>
                </a:solidFill>
              </a:rPr>
              <a:t>编译阶段</a:t>
            </a:r>
          </a:p>
        </p:txBody>
      </p:sp>
      <p:sp>
        <p:nvSpPr>
          <p:cNvPr id="14" name="文本框 19"/>
          <p:cNvSpPr txBox="1"/>
          <p:nvPr/>
        </p:nvSpPr>
        <p:spPr>
          <a:xfrm>
            <a:off x="4752020" y="5871464"/>
            <a:ext cx="1350120" cy="400110"/>
          </a:xfrm>
          <a:prstGeom prst="rect">
            <a:avLst/>
          </a:prstGeom>
          <a:noFill/>
          <a:ln w="38100">
            <a:solidFill>
              <a:srgbClr val="0070C0"/>
            </a:solidFill>
          </a:ln>
        </p:spPr>
        <p:txBody>
          <a:bodyPr wrap="square" rtlCol="0">
            <a:spAutoFit/>
          </a:bodyPr>
          <a:lstStyle/>
          <a:p>
            <a:pPr algn="ctr"/>
            <a:r>
              <a:rPr lang="zh-CN" altLang="en-US" sz="2000" b="1" dirty="0">
                <a:solidFill>
                  <a:srgbClr val="0070C0"/>
                </a:solidFill>
              </a:rPr>
              <a:t>汇编阶段</a:t>
            </a:r>
          </a:p>
        </p:txBody>
      </p:sp>
      <p:sp>
        <p:nvSpPr>
          <p:cNvPr id="15" name="文本框 20"/>
          <p:cNvSpPr txBox="1"/>
          <p:nvPr/>
        </p:nvSpPr>
        <p:spPr>
          <a:xfrm>
            <a:off x="6912260" y="5859270"/>
            <a:ext cx="1305145" cy="400110"/>
          </a:xfrm>
          <a:prstGeom prst="rect">
            <a:avLst/>
          </a:prstGeom>
          <a:noFill/>
          <a:ln w="38100">
            <a:solidFill>
              <a:srgbClr val="0070C0"/>
            </a:solidFill>
          </a:ln>
        </p:spPr>
        <p:txBody>
          <a:bodyPr wrap="square" rtlCol="0">
            <a:spAutoFit/>
          </a:bodyPr>
          <a:lstStyle/>
          <a:p>
            <a:pPr algn="ctr"/>
            <a:r>
              <a:rPr lang="zh-CN" altLang="en-US" sz="2000" b="1" dirty="0">
                <a:solidFill>
                  <a:srgbClr val="0070C0"/>
                </a:solidFill>
              </a:rPr>
              <a:t>链接阶段</a:t>
            </a:r>
          </a:p>
        </p:txBody>
      </p:sp>
      <p:cxnSp>
        <p:nvCxnSpPr>
          <p:cNvPr id="16" name="直接连接符 15"/>
          <p:cNvCxnSpPr/>
          <p:nvPr/>
        </p:nvCxnSpPr>
        <p:spPr>
          <a:xfrm>
            <a:off x="2547410" y="5764956"/>
            <a:ext cx="11430" cy="634374"/>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418118" y="5805657"/>
            <a:ext cx="11430" cy="63867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577527" y="5850662"/>
            <a:ext cx="11430" cy="63867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195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9430"/>
                                        </p:tgtEl>
                                        <p:attrNameLst>
                                          <p:attrName>style.visibility</p:attrName>
                                        </p:attrNameLst>
                                      </p:cBhvr>
                                      <p:to>
                                        <p:strVal val="visible"/>
                                      </p:to>
                                    </p:set>
                                    <p:animEffect transition="in" filter="blinds(horizontal)">
                                      <p:cBhvr>
                                        <p:cTn id="15" dur="500"/>
                                        <p:tgtEl>
                                          <p:spTgt spid="35943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59438"/>
                                        </p:tgtEl>
                                        <p:attrNameLst>
                                          <p:attrName>style.visibility</p:attrName>
                                        </p:attrNameLst>
                                      </p:cBhvr>
                                      <p:to>
                                        <p:strVal val="visible"/>
                                      </p:to>
                                    </p:set>
                                    <p:animEffect transition="in" filter="blinds(horizontal)">
                                      <p:cBhvr>
                                        <p:cTn id="20" dur="500"/>
                                        <p:tgtEl>
                                          <p:spTgt spid="35943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9439"/>
                                        </p:tgtEl>
                                        <p:attrNameLst>
                                          <p:attrName>style.visibility</p:attrName>
                                        </p:attrNameLst>
                                      </p:cBhvr>
                                      <p:to>
                                        <p:strVal val="visible"/>
                                      </p:to>
                                    </p:set>
                                    <p:animEffect transition="in" filter="blinds(horizontal)">
                                      <p:cBhvr>
                                        <p:cTn id="25" dur="500"/>
                                        <p:tgtEl>
                                          <p:spTgt spid="35943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359438"/>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35943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67979"/>
                                        </p:tgtEl>
                                        <p:attrNameLst>
                                          <p:attrName>style.visibility</p:attrName>
                                        </p:attrNameLst>
                                      </p:cBhvr>
                                      <p:to>
                                        <p:strVal val="visible"/>
                                      </p:to>
                                    </p:set>
                                    <p:animEffect transition="in" filter="blinds(horizontal)">
                                      <p:cBhvr>
                                        <p:cTn id="36" dur="500"/>
                                        <p:tgtEl>
                                          <p:spTgt spid="467979"/>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38" grpId="0" animBg="1"/>
      <p:bldP spid="359438" grpId="1" animBg="1"/>
      <p:bldP spid="359439" grpId="0" animBg="1"/>
      <p:bldP spid="359439" grpId="1" animBg="1"/>
      <p:bldP spid="359440" grpId="0"/>
      <p:bldP spid="12"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457200" y="98425"/>
            <a:ext cx="8229600" cy="561975"/>
          </a:xfrm>
        </p:spPr>
        <p:txBody>
          <a:bodyPr/>
          <a:lstStyle/>
          <a:p>
            <a:r>
              <a:rPr lang="en-US" altLang="zh-CN" sz="3600"/>
              <a:t>IA-32</a:t>
            </a:r>
            <a:r>
              <a:rPr lang="zh-CN" altLang="en-US" sz="3600"/>
              <a:t>的寄存器组织</a:t>
            </a:r>
          </a:p>
        </p:txBody>
      </p:sp>
      <p:sp>
        <p:nvSpPr>
          <p:cNvPr id="752643" name="Rectangle 3"/>
          <p:cNvSpPr>
            <a:spLocks noGrp="1" noChangeArrowheads="1"/>
          </p:cNvSpPr>
          <p:nvPr>
            <p:ph type="body" idx="1"/>
          </p:nvPr>
        </p:nvSpPr>
        <p:spPr>
          <a:xfrm>
            <a:off x="296863" y="5589588"/>
            <a:ext cx="8505825" cy="900112"/>
          </a:xfrm>
        </p:spPr>
        <p:txBody>
          <a:bodyPr/>
          <a:lstStyle/>
          <a:p>
            <a:pPr>
              <a:buFontTx/>
              <a:buNone/>
            </a:pPr>
            <a:r>
              <a:rPr lang="zh-CN" altLang="en-US" sz="2200">
                <a:solidFill>
                  <a:srgbClr val="FF3300"/>
                </a:solidFill>
                <a:ea typeface="微软雅黑" pitchFamily="34" charset="-122"/>
              </a:rPr>
              <a:t>反映了体系结构发展的轨迹，字长不断扩充，指令保持兼容</a:t>
            </a:r>
          </a:p>
          <a:p>
            <a:pPr>
              <a:buFontTx/>
              <a:buNone/>
            </a:pPr>
            <a:r>
              <a:rPr lang="en-US" altLang="zh-CN" sz="2200">
                <a:solidFill>
                  <a:srgbClr val="FF3300"/>
                </a:solidFill>
                <a:ea typeface="微软雅黑" pitchFamily="34" charset="-122"/>
              </a:rPr>
              <a:t>ST</a:t>
            </a:r>
            <a:r>
              <a:rPr lang="zh-CN" altLang="en-US" sz="2200">
                <a:solidFill>
                  <a:srgbClr val="FF3300"/>
                </a:solidFill>
                <a:ea typeface="微软雅黑" pitchFamily="34" charset="-122"/>
              </a:rPr>
              <a:t>（</a:t>
            </a:r>
            <a:r>
              <a:rPr lang="en-US" altLang="zh-CN" sz="2200">
                <a:solidFill>
                  <a:srgbClr val="FF3300"/>
                </a:solidFill>
                <a:ea typeface="微软雅黑" pitchFamily="34" charset="-122"/>
              </a:rPr>
              <a:t>0</a:t>
            </a:r>
            <a:r>
              <a:rPr lang="zh-CN" altLang="en-US" sz="2200">
                <a:solidFill>
                  <a:srgbClr val="FF3300"/>
                </a:solidFill>
                <a:ea typeface="微软雅黑" pitchFamily="34" charset="-122"/>
              </a:rPr>
              <a:t>）</a:t>
            </a:r>
            <a:r>
              <a:rPr lang="en-US" altLang="zh-CN" sz="2200">
                <a:solidFill>
                  <a:srgbClr val="FF3300"/>
                </a:solidFill>
                <a:ea typeface="微软雅黑" pitchFamily="34" charset="-122"/>
                <a:cs typeface="Arial" charset="0"/>
              </a:rPr>
              <a:t>~ ST</a:t>
            </a:r>
            <a:r>
              <a:rPr lang="zh-CN" altLang="en-US" sz="2200">
                <a:solidFill>
                  <a:srgbClr val="FF3300"/>
                </a:solidFill>
                <a:ea typeface="微软雅黑" pitchFamily="34" charset="-122"/>
                <a:cs typeface="Arial" charset="0"/>
              </a:rPr>
              <a:t>（</a:t>
            </a:r>
            <a:r>
              <a:rPr lang="en-US" altLang="zh-CN" sz="2200">
                <a:solidFill>
                  <a:srgbClr val="FF3300"/>
                </a:solidFill>
                <a:ea typeface="微软雅黑" pitchFamily="34" charset="-122"/>
                <a:cs typeface="Arial" charset="0"/>
              </a:rPr>
              <a:t>7</a:t>
            </a:r>
            <a:r>
              <a:rPr lang="zh-CN" altLang="en-US" sz="2200">
                <a:solidFill>
                  <a:srgbClr val="FF3300"/>
                </a:solidFill>
                <a:ea typeface="微软雅黑" pitchFamily="34" charset="-122"/>
                <a:cs typeface="Arial" charset="0"/>
              </a:rPr>
              <a:t>）是</a:t>
            </a:r>
            <a:r>
              <a:rPr lang="en-US" altLang="zh-CN" sz="2200">
                <a:solidFill>
                  <a:srgbClr val="FF3300"/>
                </a:solidFill>
                <a:ea typeface="微软雅黑" pitchFamily="34" charset="-122"/>
                <a:cs typeface="Arial" charset="0"/>
              </a:rPr>
              <a:t>80</a:t>
            </a:r>
            <a:r>
              <a:rPr lang="zh-CN" altLang="en-US" sz="2200">
                <a:solidFill>
                  <a:srgbClr val="FF3300"/>
                </a:solidFill>
                <a:ea typeface="微软雅黑" pitchFamily="34" charset="-122"/>
                <a:cs typeface="Arial" charset="0"/>
              </a:rPr>
              <a:t>位，</a:t>
            </a:r>
            <a:r>
              <a:rPr lang="en-US" altLang="zh-CN" sz="2200">
                <a:solidFill>
                  <a:srgbClr val="FF3300"/>
                </a:solidFill>
                <a:ea typeface="微软雅黑" pitchFamily="34" charset="-122"/>
                <a:cs typeface="Arial" charset="0"/>
              </a:rPr>
              <a:t>MM0 ~MM7</a:t>
            </a:r>
            <a:r>
              <a:rPr lang="zh-CN" altLang="en-US" sz="2200">
                <a:solidFill>
                  <a:srgbClr val="FF3300"/>
                </a:solidFill>
                <a:ea typeface="微软雅黑" pitchFamily="34" charset="-122"/>
                <a:cs typeface="Arial" charset="0"/>
              </a:rPr>
              <a:t>使用其低</a:t>
            </a:r>
            <a:r>
              <a:rPr lang="en-US" altLang="zh-CN" sz="2200">
                <a:solidFill>
                  <a:srgbClr val="FF3300"/>
                </a:solidFill>
                <a:ea typeface="微软雅黑" pitchFamily="34" charset="-122"/>
                <a:cs typeface="Arial" charset="0"/>
              </a:rPr>
              <a:t>64</a:t>
            </a:r>
            <a:r>
              <a:rPr lang="zh-CN" altLang="en-US" sz="2200">
                <a:solidFill>
                  <a:srgbClr val="FF3300"/>
                </a:solidFill>
                <a:ea typeface="微软雅黑" pitchFamily="34" charset="-122"/>
                <a:cs typeface="Arial" charset="0"/>
              </a:rPr>
              <a:t>位</a:t>
            </a:r>
          </a:p>
        </p:txBody>
      </p:sp>
      <p:pic>
        <p:nvPicPr>
          <p:cNvPr id="752644" name="Picture 4"/>
          <p:cNvPicPr>
            <a:picLocks noChangeAspect="1" noChangeArrowheads="1"/>
          </p:cNvPicPr>
          <p:nvPr/>
        </p:nvPicPr>
        <p:blipFill>
          <a:blip r:embed="rId2"/>
          <a:srcRect/>
          <a:stretch>
            <a:fillRect/>
          </a:stretch>
        </p:blipFill>
        <p:spPr bwMode="auto">
          <a:xfrm>
            <a:off x="206375" y="863600"/>
            <a:ext cx="8596313" cy="4725988"/>
          </a:xfrm>
          <a:prstGeom prst="rect">
            <a:avLst/>
          </a:prstGeom>
          <a:noFill/>
        </p:spPr>
      </p:pic>
      <p:sp>
        <p:nvSpPr>
          <p:cNvPr id="752645" name="Rectangle 5"/>
          <p:cNvSpPr>
            <a:spLocks noChangeArrowheads="1"/>
          </p:cNvSpPr>
          <p:nvPr/>
        </p:nvSpPr>
        <p:spPr bwMode="auto">
          <a:xfrm>
            <a:off x="250825" y="954088"/>
            <a:ext cx="5086350" cy="4454525"/>
          </a:xfrm>
          <a:prstGeom prst="rect">
            <a:avLst/>
          </a:prstGeom>
          <a:solidFill>
            <a:srgbClr val="3366FF">
              <a:alpha val="25999"/>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14575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5"/>
                                        </p:tgtEl>
                                        <p:attrNameLst>
                                          <p:attrName>style.visibility</p:attrName>
                                        </p:attrNameLst>
                                      </p:cBhvr>
                                      <p:to>
                                        <p:strVal val="visible"/>
                                      </p:to>
                                    </p:set>
                                    <p:animEffect transition="in" filter="blinds(horizontal)">
                                      <p:cBhvr>
                                        <p:cTn id="7" dur="500"/>
                                        <p:tgtEl>
                                          <p:spTgt spid="75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457200" y="142875"/>
            <a:ext cx="8229600" cy="561975"/>
          </a:xfrm>
        </p:spPr>
        <p:txBody>
          <a:bodyPr/>
          <a:lstStyle/>
          <a:p>
            <a:r>
              <a:rPr lang="en-US" altLang="zh-CN" sz="3600"/>
              <a:t>IA-32</a:t>
            </a:r>
            <a:r>
              <a:rPr lang="zh-CN" altLang="en-US" sz="3600"/>
              <a:t>的标志寄存器</a:t>
            </a:r>
          </a:p>
        </p:txBody>
      </p:sp>
      <p:sp>
        <p:nvSpPr>
          <p:cNvPr id="754691" name="Rectangle 3"/>
          <p:cNvSpPr>
            <a:spLocks noGrp="1" noChangeArrowheads="1"/>
          </p:cNvSpPr>
          <p:nvPr>
            <p:ph type="body" idx="1"/>
          </p:nvPr>
        </p:nvSpPr>
        <p:spPr>
          <a:xfrm>
            <a:off x="161925" y="2520950"/>
            <a:ext cx="8686800" cy="4329113"/>
          </a:xfrm>
        </p:spPr>
        <p:txBody>
          <a:bodyPr/>
          <a:lstStyle/>
          <a:p>
            <a:pPr>
              <a:lnSpc>
                <a:spcPct val="105000"/>
              </a:lnSpc>
              <a:spcBef>
                <a:spcPct val="40000"/>
              </a:spcBef>
            </a:pPr>
            <a:r>
              <a:rPr lang="en-US" altLang="zh-CN" sz="2200">
                <a:latin typeface="微软雅黑" pitchFamily="34" charset="-122"/>
                <a:ea typeface="微软雅黑" pitchFamily="34" charset="-122"/>
              </a:rPr>
              <a:t>6</a:t>
            </a:r>
            <a:r>
              <a:rPr lang="zh-CN" altLang="en-US" sz="2200">
                <a:latin typeface="微软雅黑" pitchFamily="34" charset="-122"/>
                <a:ea typeface="微软雅黑" pitchFamily="34" charset="-122"/>
              </a:rPr>
              <a:t>个条件标志</a:t>
            </a:r>
          </a:p>
          <a:p>
            <a:pPr lvl="1">
              <a:lnSpc>
                <a:spcPct val="105000"/>
              </a:lnSpc>
              <a:spcBef>
                <a:spcPct val="40000"/>
              </a:spcBef>
            </a:pPr>
            <a:r>
              <a:rPr lang="en-US" altLang="zh-CN">
                <a:solidFill>
                  <a:srgbClr val="FF3300"/>
                </a:solidFill>
                <a:latin typeface="微软雅黑" pitchFamily="34" charset="-122"/>
                <a:ea typeface="微软雅黑" pitchFamily="34" charset="-122"/>
              </a:rPr>
              <a:t>OF</a:t>
            </a:r>
            <a:r>
              <a:rPr lang="zh-CN" altLang="en-US">
                <a:solidFill>
                  <a:srgbClr val="FF3300"/>
                </a:solidFill>
                <a:latin typeface="微软雅黑" pitchFamily="34" charset="-122"/>
                <a:ea typeface="微软雅黑" pitchFamily="34" charset="-122"/>
              </a:rPr>
              <a:t>、</a:t>
            </a:r>
            <a:r>
              <a:rPr lang="en-US" altLang="zh-CN">
                <a:solidFill>
                  <a:srgbClr val="FF3300"/>
                </a:solidFill>
                <a:latin typeface="微软雅黑" pitchFamily="34" charset="-122"/>
                <a:ea typeface="微软雅黑" pitchFamily="34" charset="-122"/>
              </a:rPr>
              <a:t>SF</a:t>
            </a:r>
            <a:r>
              <a:rPr lang="zh-CN" altLang="en-US">
                <a:solidFill>
                  <a:srgbClr val="FF3300"/>
                </a:solidFill>
                <a:latin typeface="微软雅黑" pitchFamily="34" charset="-122"/>
                <a:ea typeface="微软雅黑" pitchFamily="34" charset="-122"/>
              </a:rPr>
              <a:t>、</a:t>
            </a:r>
            <a:r>
              <a:rPr lang="en-US" altLang="zh-CN">
                <a:solidFill>
                  <a:srgbClr val="FF3300"/>
                </a:solidFill>
                <a:latin typeface="微软雅黑" pitchFamily="34" charset="-122"/>
                <a:ea typeface="微软雅黑" pitchFamily="34" charset="-122"/>
              </a:rPr>
              <a:t>ZF</a:t>
            </a:r>
            <a:r>
              <a:rPr lang="zh-CN" altLang="en-US">
                <a:solidFill>
                  <a:srgbClr val="FF3300"/>
                </a:solidFill>
                <a:latin typeface="微软雅黑" pitchFamily="34" charset="-122"/>
                <a:ea typeface="微软雅黑" pitchFamily="34" charset="-122"/>
              </a:rPr>
              <a:t>、</a:t>
            </a:r>
            <a:r>
              <a:rPr lang="en-US" altLang="zh-CN">
                <a:solidFill>
                  <a:srgbClr val="FF3300"/>
                </a:solidFill>
                <a:latin typeface="微软雅黑" pitchFamily="34" charset="-122"/>
                <a:ea typeface="微软雅黑" pitchFamily="34" charset="-122"/>
              </a:rPr>
              <a:t>CF</a:t>
            </a:r>
            <a:r>
              <a:rPr lang="zh-CN" altLang="en-US">
                <a:latin typeface="微软雅黑" pitchFamily="34" charset="-122"/>
                <a:ea typeface="微软雅黑" pitchFamily="34" charset="-122"/>
              </a:rPr>
              <a:t>各是什么标志（条件码）？</a:t>
            </a:r>
          </a:p>
          <a:p>
            <a:pPr lvl="1">
              <a:lnSpc>
                <a:spcPct val="105000"/>
              </a:lnSpc>
              <a:spcBef>
                <a:spcPct val="40000"/>
              </a:spcBef>
            </a:pPr>
            <a:r>
              <a:rPr lang="en-US" altLang="zh-CN">
                <a:latin typeface="微软雅黑" pitchFamily="34" charset="-122"/>
                <a:ea typeface="微软雅黑" pitchFamily="34" charset="-122"/>
              </a:rPr>
              <a:t>AF</a:t>
            </a:r>
            <a:r>
              <a:rPr lang="zh-CN" altLang="en-US">
                <a:latin typeface="微软雅黑" pitchFamily="34" charset="-122"/>
                <a:ea typeface="微软雅黑" pitchFamily="34" charset="-122"/>
              </a:rPr>
              <a:t>：辅助进位标志（</a:t>
            </a:r>
            <a:r>
              <a:rPr lang="en-US" altLang="zh-CN">
                <a:latin typeface="微软雅黑" pitchFamily="34" charset="-122"/>
                <a:ea typeface="微软雅黑" pitchFamily="34" charset="-122"/>
              </a:rPr>
              <a:t>BCD</a:t>
            </a:r>
            <a:r>
              <a:rPr lang="zh-CN" altLang="en-US">
                <a:latin typeface="微软雅黑" pitchFamily="34" charset="-122"/>
                <a:ea typeface="微软雅黑" pitchFamily="34" charset="-122"/>
              </a:rPr>
              <a:t>码运算时才有意义）</a:t>
            </a:r>
          </a:p>
          <a:p>
            <a:pPr lvl="1">
              <a:lnSpc>
                <a:spcPct val="105000"/>
              </a:lnSpc>
              <a:spcBef>
                <a:spcPct val="40000"/>
              </a:spcBef>
            </a:pPr>
            <a:r>
              <a:rPr lang="en-US" altLang="zh-CN">
                <a:latin typeface="微软雅黑" pitchFamily="34" charset="-122"/>
                <a:ea typeface="微软雅黑" pitchFamily="34" charset="-122"/>
              </a:rPr>
              <a:t>PF</a:t>
            </a:r>
            <a:r>
              <a:rPr lang="zh-CN" altLang="en-US">
                <a:latin typeface="微软雅黑" pitchFamily="34" charset="-122"/>
                <a:ea typeface="微软雅黑" pitchFamily="34" charset="-122"/>
              </a:rPr>
              <a:t>：奇偶标志</a:t>
            </a:r>
            <a:endParaRPr lang="en-US" altLang="zh-CN">
              <a:latin typeface="微软雅黑" pitchFamily="34" charset="-122"/>
              <a:ea typeface="微软雅黑" pitchFamily="34" charset="-122"/>
            </a:endParaRPr>
          </a:p>
          <a:p>
            <a:pPr>
              <a:lnSpc>
                <a:spcPct val="105000"/>
              </a:lnSpc>
              <a:spcBef>
                <a:spcPct val="40000"/>
              </a:spcBef>
            </a:pPr>
            <a:r>
              <a:rPr lang="en-US" altLang="zh-CN" sz="2200">
                <a:latin typeface="微软雅黑" pitchFamily="34" charset="-122"/>
                <a:ea typeface="微软雅黑" pitchFamily="34" charset="-122"/>
              </a:rPr>
              <a:t>3</a:t>
            </a:r>
            <a:r>
              <a:rPr lang="zh-CN" altLang="en-US" sz="2200">
                <a:latin typeface="微软雅黑" pitchFamily="34" charset="-122"/>
                <a:ea typeface="微软雅黑" pitchFamily="34" charset="-122"/>
              </a:rPr>
              <a:t>个控制标志</a:t>
            </a:r>
          </a:p>
          <a:p>
            <a:pPr lvl="1">
              <a:lnSpc>
                <a:spcPct val="105000"/>
              </a:lnSpc>
              <a:spcBef>
                <a:spcPct val="40000"/>
              </a:spcBef>
            </a:pPr>
            <a:r>
              <a:rPr lang="en-US" altLang="zh-CN">
                <a:latin typeface="微软雅黑" pitchFamily="34" charset="-122"/>
                <a:ea typeface="微软雅黑" pitchFamily="34" charset="-122"/>
              </a:rPr>
              <a:t>DF</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Direction Flag</a:t>
            </a:r>
            <a:r>
              <a:rPr lang="zh-CN" altLang="en-US">
                <a:latin typeface="微软雅黑" pitchFamily="34" charset="-122"/>
                <a:ea typeface="微软雅黑" pitchFamily="34" charset="-122"/>
              </a:rPr>
              <a:t>）：方向标志（自动变址方向是增还是减）</a:t>
            </a:r>
          </a:p>
          <a:p>
            <a:pPr lvl="1">
              <a:lnSpc>
                <a:spcPct val="105000"/>
              </a:lnSpc>
              <a:spcBef>
                <a:spcPct val="40000"/>
              </a:spcBef>
            </a:pPr>
            <a:r>
              <a:rPr lang="en-US" altLang="zh-CN">
                <a:latin typeface="微软雅黑" pitchFamily="34" charset="-122"/>
                <a:ea typeface="微软雅黑" pitchFamily="34" charset="-122"/>
              </a:rPr>
              <a:t>IF</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Interrupt Flag</a:t>
            </a:r>
            <a:r>
              <a:rPr lang="zh-CN" altLang="en-US">
                <a:latin typeface="微软雅黑" pitchFamily="34" charset="-122"/>
                <a:ea typeface="微软雅黑" pitchFamily="34" charset="-122"/>
              </a:rPr>
              <a:t>）：中断允许标志 （仅对外部可屏蔽中断有用）</a:t>
            </a:r>
          </a:p>
          <a:p>
            <a:pPr lvl="1">
              <a:lnSpc>
                <a:spcPct val="105000"/>
              </a:lnSpc>
              <a:spcBef>
                <a:spcPct val="40000"/>
              </a:spcBef>
            </a:pPr>
            <a:r>
              <a:rPr lang="en-US" altLang="zh-CN">
                <a:latin typeface="微软雅黑" pitchFamily="34" charset="-122"/>
                <a:ea typeface="微软雅黑" pitchFamily="34" charset="-122"/>
              </a:rPr>
              <a:t>TF</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Trap Flag</a:t>
            </a:r>
            <a:r>
              <a:rPr lang="zh-CN" altLang="en-US">
                <a:latin typeface="微软雅黑" pitchFamily="34" charset="-122"/>
                <a:ea typeface="微软雅黑" pitchFamily="34" charset="-122"/>
              </a:rPr>
              <a:t>）：陷阱标志（是否是单步跟踪状态）</a:t>
            </a:r>
          </a:p>
          <a:p>
            <a:pPr>
              <a:lnSpc>
                <a:spcPct val="105000"/>
              </a:lnSpc>
              <a:spcBef>
                <a:spcPct val="40000"/>
              </a:spcBef>
            </a:pPr>
            <a:r>
              <a:rPr lang="en-US" altLang="zh-CN">
                <a:latin typeface="微软雅黑" pitchFamily="34" charset="-122"/>
                <a:ea typeface="微软雅黑" pitchFamily="34" charset="-122"/>
              </a:rPr>
              <a:t>……</a:t>
            </a:r>
          </a:p>
        </p:txBody>
      </p:sp>
      <p:pic>
        <p:nvPicPr>
          <p:cNvPr id="754692" name="Picture 4"/>
          <p:cNvPicPr>
            <a:picLocks noChangeAspect="1" noChangeArrowheads="1"/>
          </p:cNvPicPr>
          <p:nvPr/>
        </p:nvPicPr>
        <p:blipFill>
          <a:blip r:embed="rId2"/>
          <a:srcRect/>
          <a:stretch>
            <a:fillRect/>
          </a:stretch>
        </p:blipFill>
        <p:spPr bwMode="auto">
          <a:xfrm>
            <a:off x="0" y="863600"/>
            <a:ext cx="9144000" cy="1349375"/>
          </a:xfrm>
          <a:prstGeom prst="rect">
            <a:avLst/>
          </a:prstGeom>
          <a:noFill/>
        </p:spPr>
      </p:pic>
      <p:grpSp>
        <p:nvGrpSpPr>
          <p:cNvPr id="754693" name="Group 5"/>
          <p:cNvGrpSpPr>
            <a:grpSpLocks/>
          </p:cNvGrpSpPr>
          <p:nvPr/>
        </p:nvGrpSpPr>
        <p:grpSpPr bwMode="auto">
          <a:xfrm>
            <a:off x="5400675" y="2168525"/>
            <a:ext cx="3671888" cy="274638"/>
            <a:chOff x="3419" y="1363"/>
            <a:chExt cx="2313" cy="173"/>
          </a:xfrm>
        </p:grpSpPr>
        <p:sp>
          <p:nvSpPr>
            <p:cNvPr id="754694" name="Line 6"/>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695" name="Text Box 7"/>
            <p:cNvSpPr txBox="1">
              <a:spLocks noChangeArrowheads="1"/>
            </p:cNvSpPr>
            <p:nvPr/>
          </p:nvSpPr>
          <p:spPr bwMode="auto">
            <a:xfrm>
              <a:off x="4496" y="1363"/>
              <a:ext cx="341" cy="173"/>
            </a:xfrm>
            <a:prstGeom prst="rect">
              <a:avLst/>
            </a:prstGeom>
            <a:solidFill>
              <a:schemeClr val="bg1"/>
            </a:solidFill>
            <a:ln w="9525">
              <a:noFill/>
              <a:miter lim="800000"/>
              <a:headEnd/>
              <a:tailEnd/>
            </a:ln>
            <a:effectLst/>
          </p:spPr>
          <p:txBody>
            <a:bodyPr lIns="0" tIns="0" rIns="0" bIns="0">
              <a:spAutoFit/>
            </a:bodyPr>
            <a:lstStyle/>
            <a:p>
              <a:pPr fontAlgn="base">
                <a:spcBef>
                  <a:spcPct val="50000"/>
                </a:spcBef>
                <a:spcAft>
                  <a:spcPct val="0"/>
                </a:spcAft>
              </a:pPr>
              <a:r>
                <a:rPr lang="en-US" altLang="zh-CN" b="1">
                  <a:solidFill>
                    <a:srgbClr val="000000"/>
                  </a:solidFill>
                </a:rPr>
                <a:t>8086</a:t>
              </a:r>
            </a:p>
          </p:txBody>
        </p:sp>
      </p:grpSp>
      <p:grpSp>
        <p:nvGrpSpPr>
          <p:cNvPr id="754696" name="Group 8"/>
          <p:cNvGrpSpPr>
            <a:grpSpLocks/>
          </p:cNvGrpSpPr>
          <p:nvPr/>
        </p:nvGrpSpPr>
        <p:grpSpPr bwMode="auto">
          <a:xfrm>
            <a:off x="1665288" y="2349500"/>
            <a:ext cx="7407275" cy="274638"/>
            <a:chOff x="3419" y="1363"/>
            <a:chExt cx="2313" cy="211"/>
          </a:xfrm>
        </p:grpSpPr>
        <p:sp>
          <p:nvSpPr>
            <p:cNvPr id="754697" name="Line 9"/>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698" name="Text Box 10"/>
            <p:cNvSpPr txBox="1">
              <a:spLocks noChangeArrowheads="1"/>
            </p:cNvSpPr>
            <p:nvPr/>
          </p:nvSpPr>
          <p:spPr bwMode="auto">
            <a:xfrm>
              <a:off x="4496" y="1363"/>
              <a:ext cx="341" cy="211"/>
            </a:xfrm>
            <a:prstGeom prst="rect">
              <a:avLst/>
            </a:prstGeom>
            <a:solidFill>
              <a:schemeClr val="bg1"/>
            </a:solidFill>
            <a:ln w="9525">
              <a:noFill/>
              <a:miter lim="800000"/>
              <a:headEnd/>
              <a:tailEnd/>
            </a:ln>
            <a:effectLst/>
          </p:spPr>
          <p:txBody>
            <a:bodyPr lIns="0" tIns="0" rIns="0" bIns="0">
              <a:spAutoFit/>
            </a:bodyPr>
            <a:lstStyle/>
            <a:p>
              <a:pPr fontAlgn="base">
                <a:spcBef>
                  <a:spcPct val="50000"/>
                </a:spcBef>
                <a:spcAft>
                  <a:spcPct val="0"/>
                </a:spcAft>
              </a:pPr>
              <a:r>
                <a:rPr lang="en-US" altLang="zh-CN" b="1">
                  <a:solidFill>
                    <a:srgbClr val="000000"/>
                  </a:solidFill>
                </a:rPr>
                <a:t>80286/386</a:t>
              </a:r>
            </a:p>
          </p:txBody>
        </p:sp>
      </p:grpSp>
      <p:sp>
        <p:nvSpPr>
          <p:cNvPr id="754699" name="Rectangle 11"/>
          <p:cNvSpPr>
            <a:spLocks noChangeArrowheads="1"/>
          </p:cNvSpPr>
          <p:nvPr/>
        </p:nvSpPr>
        <p:spPr bwMode="auto">
          <a:xfrm>
            <a:off x="8802688" y="863600"/>
            <a:ext cx="341312" cy="1260475"/>
          </a:xfrm>
          <a:prstGeom prst="rect">
            <a:avLst/>
          </a:prstGeom>
          <a:solidFill>
            <a:srgbClr val="FF0000">
              <a:alpha val="28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700" name="Rectangle 12"/>
          <p:cNvSpPr>
            <a:spLocks noChangeArrowheads="1"/>
          </p:cNvSpPr>
          <p:nvPr/>
        </p:nvSpPr>
        <p:spPr bwMode="auto">
          <a:xfrm>
            <a:off x="5472113" y="863600"/>
            <a:ext cx="341312" cy="1260475"/>
          </a:xfrm>
          <a:prstGeom prst="rect">
            <a:avLst/>
          </a:prstGeom>
          <a:solidFill>
            <a:srgbClr val="FF0000">
              <a:alpha val="28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701" name="Rectangle 13"/>
          <p:cNvSpPr>
            <a:spLocks noChangeArrowheads="1"/>
          </p:cNvSpPr>
          <p:nvPr/>
        </p:nvSpPr>
        <p:spPr bwMode="auto">
          <a:xfrm>
            <a:off x="7002463" y="863600"/>
            <a:ext cx="341312" cy="1260475"/>
          </a:xfrm>
          <a:prstGeom prst="rect">
            <a:avLst/>
          </a:prstGeom>
          <a:solidFill>
            <a:srgbClr val="FF0000">
              <a:alpha val="28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702" name="Rectangle 14"/>
          <p:cNvSpPr>
            <a:spLocks noChangeArrowheads="1"/>
          </p:cNvSpPr>
          <p:nvPr/>
        </p:nvSpPr>
        <p:spPr bwMode="auto">
          <a:xfrm>
            <a:off x="6705600" y="863600"/>
            <a:ext cx="341313" cy="1260475"/>
          </a:xfrm>
          <a:prstGeom prst="rect">
            <a:avLst/>
          </a:prstGeom>
          <a:solidFill>
            <a:srgbClr val="FF0000">
              <a:alpha val="28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703" name="Rectangle 15"/>
          <p:cNvSpPr>
            <a:spLocks noChangeArrowheads="1"/>
          </p:cNvSpPr>
          <p:nvPr/>
        </p:nvSpPr>
        <p:spPr bwMode="auto">
          <a:xfrm>
            <a:off x="5786438" y="863600"/>
            <a:ext cx="341312" cy="1260475"/>
          </a:xfrm>
          <a:prstGeom prst="rect">
            <a:avLst/>
          </a:prstGeom>
          <a:solidFill>
            <a:srgbClr val="000080">
              <a:alpha val="53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704" name="Rectangle 16"/>
          <p:cNvSpPr>
            <a:spLocks noChangeArrowheads="1"/>
          </p:cNvSpPr>
          <p:nvPr/>
        </p:nvSpPr>
        <p:spPr bwMode="auto">
          <a:xfrm>
            <a:off x="6121400" y="863600"/>
            <a:ext cx="341313" cy="1260475"/>
          </a:xfrm>
          <a:prstGeom prst="rect">
            <a:avLst/>
          </a:prstGeom>
          <a:solidFill>
            <a:srgbClr val="000080">
              <a:alpha val="53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705" name="Rectangle 17"/>
          <p:cNvSpPr>
            <a:spLocks noChangeArrowheads="1"/>
          </p:cNvSpPr>
          <p:nvPr/>
        </p:nvSpPr>
        <p:spPr bwMode="auto">
          <a:xfrm>
            <a:off x="6416675" y="863600"/>
            <a:ext cx="341313" cy="1260475"/>
          </a:xfrm>
          <a:prstGeom prst="rect">
            <a:avLst/>
          </a:prstGeom>
          <a:solidFill>
            <a:srgbClr val="000080">
              <a:alpha val="53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13094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4700"/>
                                        </p:tgtEl>
                                        <p:attrNameLst>
                                          <p:attrName>style.visibility</p:attrName>
                                        </p:attrNameLst>
                                      </p:cBhvr>
                                      <p:to>
                                        <p:strVal val="visible"/>
                                      </p:to>
                                    </p:set>
                                    <p:animEffect transition="in" filter="blinds(horizontal)">
                                      <p:cBhvr>
                                        <p:cTn id="7" dur="500"/>
                                        <p:tgtEl>
                                          <p:spTgt spid="7547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4702"/>
                                        </p:tgtEl>
                                        <p:attrNameLst>
                                          <p:attrName>style.visibility</p:attrName>
                                        </p:attrNameLst>
                                      </p:cBhvr>
                                      <p:to>
                                        <p:strVal val="visible"/>
                                      </p:to>
                                    </p:set>
                                    <p:animEffect transition="in" filter="blinds(horizontal)">
                                      <p:cBhvr>
                                        <p:cTn id="12" dur="500"/>
                                        <p:tgtEl>
                                          <p:spTgt spid="7547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4701"/>
                                        </p:tgtEl>
                                        <p:attrNameLst>
                                          <p:attrName>style.visibility</p:attrName>
                                        </p:attrNameLst>
                                      </p:cBhvr>
                                      <p:to>
                                        <p:strVal val="visible"/>
                                      </p:to>
                                    </p:set>
                                    <p:animEffect transition="in" filter="blinds(horizontal)">
                                      <p:cBhvr>
                                        <p:cTn id="17" dur="500"/>
                                        <p:tgtEl>
                                          <p:spTgt spid="7547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4699"/>
                                        </p:tgtEl>
                                        <p:attrNameLst>
                                          <p:attrName>style.visibility</p:attrName>
                                        </p:attrNameLst>
                                      </p:cBhvr>
                                      <p:to>
                                        <p:strVal val="visible"/>
                                      </p:to>
                                    </p:set>
                                    <p:animEffect transition="in" filter="blinds(horizontal)">
                                      <p:cBhvr>
                                        <p:cTn id="22" dur="500"/>
                                        <p:tgtEl>
                                          <p:spTgt spid="7546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4703"/>
                                        </p:tgtEl>
                                        <p:attrNameLst>
                                          <p:attrName>style.visibility</p:attrName>
                                        </p:attrNameLst>
                                      </p:cBhvr>
                                      <p:to>
                                        <p:strVal val="visible"/>
                                      </p:to>
                                    </p:set>
                                    <p:animEffect transition="in" filter="blinds(horizontal)">
                                      <p:cBhvr>
                                        <p:cTn id="27" dur="500"/>
                                        <p:tgtEl>
                                          <p:spTgt spid="7547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4704"/>
                                        </p:tgtEl>
                                        <p:attrNameLst>
                                          <p:attrName>style.visibility</p:attrName>
                                        </p:attrNameLst>
                                      </p:cBhvr>
                                      <p:to>
                                        <p:strVal val="visible"/>
                                      </p:to>
                                    </p:set>
                                    <p:animEffect transition="in" filter="blinds(horizontal)">
                                      <p:cBhvr>
                                        <p:cTn id="32" dur="500"/>
                                        <p:tgtEl>
                                          <p:spTgt spid="75470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4705"/>
                                        </p:tgtEl>
                                        <p:attrNameLst>
                                          <p:attrName>style.visibility</p:attrName>
                                        </p:attrNameLst>
                                      </p:cBhvr>
                                      <p:to>
                                        <p:strVal val="visible"/>
                                      </p:to>
                                    </p:set>
                                    <p:animEffect transition="in" filter="blinds(horizontal)">
                                      <p:cBhvr>
                                        <p:cTn id="37" dur="500"/>
                                        <p:tgtEl>
                                          <p:spTgt spid="754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9" grpId="0" animBg="1"/>
      <p:bldP spid="754700" grpId="0" animBg="1"/>
      <p:bldP spid="754701" grpId="0" animBg="1"/>
      <p:bldP spid="754702" grpId="0" animBg="1"/>
      <p:bldP spid="754703" grpId="0" animBg="1"/>
      <p:bldP spid="754704" grpId="0" animBg="1"/>
      <p:bldP spid="75470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57200" y="98425"/>
            <a:ext cx="8229600" cy="561975"/>
          </a:xfrm>
        </p:spPr>
        <p:txBody>
          <a:bodyPr/>
          <a:lstStyle/>
          <a:p>
            <a:r>
              <a:rPr lang="zh-CN" altLang="en-US" sz="3600"/>
              <a:t>保护模式下的寻址方式</a:t>
            </a:r>
          </a:p>
        </p:txBody>
      </p:sp>
      <p:sp>
        <p:nvSpPr>
          <p:cNvPr id="779267" name="Rectangle 3"/>
          <p:cNvSpPr>
            <a:spLocks noGrp="1" noChangeArrowheads="1"/>
          </p:cNvSpPr>
          <p:nvPr>
            <p:ph type="body" idx="1"/>
          </p:nvPr>
        </p:nvSpPr>
        <p:spPr>
          <a:xfrm>
            <a:off x="250825" y="5543550"/>
            <a:ext cx="8408988" cy="1268413"/>
          </a:xfrm>
        </p:spPr>
        <p:txBody>
          <a:bodyPr/>
          <a:lstStyle/>
          <a:p>
            <a:pPr>
              <a:lnSpc>
                <a:spcPct val="100000"/>
              </a:lnSpc>
            </a:pPr>
            <a:r>
              <a:rPr lang="en-US" altLang="zh-CN" sz="2000">
                <a:solidFill>
                  <a:srgbClr val="007635"/>
                </a:solidFill>
                <a:latin typeface="微软雅黑" pitchFamily="34" charset="-122"/>
                <a:ea typeface="微软雅黑" pitchFamily="34" charset="-122"/>
              </a:rPr>
              <a:t>SR</a:t>
            </a:r>
            <a:r>
              <a:rPr lang="zh-CN" altLang="en-US" sz="2000">
                <a:solidFill>
                  <a:srgbClr val="007635"/>
                </a:solidFill>
                <a:latin typeface="微软雅黑" pitchFamily="34" charset="-122"/>
                <a:ea typeface="微软雅黑" pitchFamily="34" charset="-122"/>
              </a:rPr>
              <a:t>段寄存器（间接）确定操作数所在段的</a:t>
            </a:r>
            <a:r>
              <a:rPr lang="zh-CN" altLang="en-US" sz="2000">
                <a:solidFill>
                  <a:srgbClr val="FF3300"/>
                </a:solidFill>
                <a:latin typeface="微软雅黑" pitchFamily="34" charset="-122"/>
                <a:ea typeface="微软雅黑" pitchFamily="34" charset="-122"/>
              </a:rPr>
              <a:t>段基址</a:t>
            </a:r>
          </a:p>
          <a:p>
            <a:pPr>
              <a:lnSpc>
                <a:spcPct val="100000"/>
              </a:lnSpc>
            </a:pPr>
            <a:r>
              <a:rPr lang="zh-CN" altLang="en-US" sz="2000">
                <a:solidFill>
                  <a:srgbClr val="FF3300"/>
                </a:solidFill>
                <a:latin typeface="微软雅黑" pitchFamily="34" charset="-122"/>
                <a:ea typeface="微软雅黑" pitchFamily="34" charset="-122"/>
              </a:rPr>
              <a:t>有效地址</a:t>
            </a:r>
            <a:r>
              <a:rPr lang="zh-CN" altLang="en-US" sz="2000">
                <a:solidFill>
                  <a:srgbClr val="007635"/>
                </a:solidFill>
                <a:latin typeface="微软雅黑" pitchFamily="34" charset="-122"/>
                <a:ea typeface="微软雅黑" pitchFamily="34" charset="-122"/>
              </a:rPr>
              <a:t>给出操作数在所在段的偏移地址</a:t>
            </a:r>
          </a:p>
          <a:p>
            <a:pPr>
              <a:lnSpc>
                <a:spcPct val="100000"/>
              </a:lnSpc>
            </a:pPr>
            <a:r>
              <a:rPr lang="zh-CN" altLang="en-US" sz="2000">
                <a:solidFill>
                  <a:srgbClr val="007635"/>
                </a:solidFill>
                <a:latin typeface="微软雅黑" pitchFamily="34" charset="-122"/>
                <a:ea typeface="微软雅黑" pitchFamily="34" charset="-122"/>
              </a:rPr>
              <a:t>寻址过程涉及到“</a:t>
            </a:r>
            <a:r>
              <a:rPr lang="zh-CN" altLang="en-US" sz="2000">
                <a:solidFill>
                  <a:srgbClr val="FF3300"/>
                </a:solidFill>
                <a:latin typeface="微软雅黑" pitchFamily="34" charset="-122"/>
                <a:ea typeface="微软雅黑" pitchFamily="34" charset="-122"/>
              </a:rPr>
              <a:t>分段虚拟管理方式</a:t>
            </a:r>
            <a:r>
              <a:rPr lang="zh-CN" altLang="en-US" sz="2000">
                <a:solidFill>
                  <a:srgbClr val="007635"/>
                </a:solidFill>
                <a:latin typeface="微软雅黑" pitchFamily="34" charset="-122"/>
                <a:ea typeface="微软雅黑" pitchFamily="34" charset="-122"/>
              </a:rPr>
              <a:t>”，将在第</a:t>
            </a:r>
            <a:r>
              <a:rPr lang="en-US" altLang="zh-CN" sz="2000">
                <a:solidFill>
                  <a:srgbClr val="007635"/>
                </a:solidFill>
                <a:latin typeface="微软雅黑" pitchFamily="34" charset="-122"/>
                <a:ea typeface="微软雅黑" pitchFamily="34" charset="-122"/>
              </a:rPr>
              <a:t>6</a:t>
            </a:r>
            <a:r>
              <a:rPr lang="zh-CN" altLang="en-US" sz="2000">
                <a:solidFill>
                  <a:srgbClr val="007635"/>
                </a:solidFill>
                <a:latin typeface="微软雅黑" pitchFamily="34" charset="-122"/>
                <a:ea typeface="微软雅黑" pitchFamily="34" charset="-122"/>
              </a:rPr>
              <a:t>章讨论</a:t>
            </a:r>
            <a:endParaRPr lang="zh-CN" altLang="en-US" sz="2200">
              <a:solidFill>
                <a:srgbClr val="007635"/>
              </a:solidFill>
              <a:latin typeface="微软雅黑" pitchFamily="34" charset="-122"/>
              <a:ea typeface="微软雅黑" pitchFamily="34" charset="-122"/>
            </a:endParaRPr>
          </a:p>
        </p:txBody>
      </p:sp>
      <p:pic>
        <p:nvPicPr>
          <p:cNvPr id="779268" name="Picture 4"/>
          <p:cNvPicPr>
            <a:picLocks noChangeAspect="1" noChangeArrowheads="1"/>
          </p:cNvPicPr>
          <p:nvPr/>
        </p:nvPicPr>
        <p:blipFill>
          <a:blip r:embed="rId2"/>
          <a:srcRect/>
          <a:stretch>
            <a:fillRect/>
          </a:stretch>
        </p:blipFill>
        <p:spPr bwMode="auto">
          <a:xfrm>
            <a:off x="90488" y="728663"/>
            <a:ext cx="8982075" cy="4816475"/>
          </a:xfrm>
          <a:prstGeom prst="rect">
            <a:avLst/>
          </a:prstGeom>
          <a:noFill/>
          <a:ln w="9525">
            <a:noFill/>
            <a:miter lim="800000"/>
            <a:headEnd/>
            <a:tailEnd/>
          </a:ln>
        </p:spPr>
      </p:pic>
      <p:sp>
        <p:nvSpPr>
          <p:cNvPr id="779269" name="Rectangle 5"/>
          <p:cNvSpPr>
            <a:spLocks noChangeArrowheads="1"/>
          </p:cNvSpPr>
          <p:nvPr/>
        </p:nvSpPr>
        <p:spPr bwMode="auto">
          <a:xfrm>
            <a:off x="161925" y="1943100"/>
            <a:ext cx="8596313" cy="2249488"/>
          </a:xfrm>
          <a:prstGeom prst="rect">
            <a:avLst/>
          </a:prstGeom>
          <a:solidFill>
            <a:schemeClr val="accent1">
              <a:alpha val="27000"/>
            </a:schemeClr>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79270" name="Rectangle 6"/>
          <p:cNvSpPr>
            <a:spLocks noChangeArrowheads="1"/>
          </p:cNvSpPr>
          <p:nvPr/>
        </p:nvSpPr>
        <p:spPr bwMode="auto">
          <a:xfrm>
            <a:off x="161925" y="4194175"/>
            <a:ext cx="8596313" cy="360363"/>
          </a:xfrm>
          <a:prstGeom prst="rect">
            <a:avLst/>
          </a:prstGeom>
          <a:solidFill>
            <a:srgbClr val="FF3300">
              <a:alpha val="25000"/>
            </a:srgbClr>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nvGrpSpPr>
          <p:cNvPr id="779271" name="Group 7"/>
          <p:cNvGrpSpPr>
            <a:grpSpLocks/>
          </p:cNvGrpSpPr>
          <p:nvPr/>
        </p:nvGrpSpPr>
        <p:grpSpPr bwMode="auto">
          <a:xfrm>
            <a:off x="1466850" y="1943100"/>
            <a:ext cx="6254750" cy="4005263"/>
            <a:chOff x="924" y="1224"/>
            <a:chExt cx="3940" cy="2523"/>
          </a:xfrm>
        </p:grpSpPr>
        <p:sp>
          <p:nvSpPr>
            <p:cNvPr id="779272" name="Rectangle 8"/>
            <p:cNvSpPr>
              <a:spLocks noChangeArrowheads="1"/>
            </p:cNvSpPr>
            <p:nvPr/>
          </p:nvSpPr>
          <p:spPr bwMode="auto">
            <a:xfrm>
              <a:off x="3447" y="1224"/>
              <a:ext cx="1417" cy="1417"/>
            </a:xfrm>
            <a:prstGeom prst="rect">
              <a:avLst/>
            </a:prstGeom>
            <a:solidFill>
              <a:srgbClr val="800080">
                <a:alpha val="17000"/>
              </a:srgbClr>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79273" name="Line 9"/>
            <p:cNvSpPr>
              <a:spLocks noChangeShapeType="1"/>
            </p:cNvSpPr>
            <p:nvPr/>
          </p:nvSpPr>
          <p:spPr bwMode="auto">
            <a:xfrm flipV="1">
              <a:off x="924" y="2641"/>
              <a:ext cx="2977" cy="1106"/>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779274" name="Group 10"/>
          <p:cNvGrpSpPr>
            <a:grpSpLocks/>
          </p:cNvGrpSpPr>
          <p:nvPr/>
        </p:nvGrpSpPr>
        <p:grpSpPr bwMode="auto">
          <a:xfrm>
            <a:off x="4616450" y="1943100"/>
            <a:ext cx="1169988" cy="3735388"/>
            <a:chOff x="2908" y="1224"/>
            <a:chExt cx="737" cy="2297"/>
          </a:xfrm>
        </p:grpSpPr>
        <p:sp>
          <p:nvSpPr>
            <p:cNvPr id="779275" name="Line 11"/>
            <p:cNvSpPr>
              <a:spLocks noChangeShapeType="1"/>
            </p:cNvSpPr>
            <p:nvPr/>
          </p:nvSpPr>
          <p:spPr bwMode="auto">
            <a:xfrm flipH="1" flipV="1">
              <a:off x="3249" y="2557"/>
              <a:ext cx="396" cy="964"/>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79276" name="Rectangle 12"/>
            <p:cNvSpPr>
              <a:spLocks noChangeArrowheads="1"/>
            </p:cNvSpPr>
            <p:nvPr/>
          </p:nvSpPr>
          <p:spPr bwMode="auto">
            <a:xfrm>
              <a:off x="2908" y="1224"/>
              <a:ext cx="426" cy="1361"/>
            </a:xfrm>
            <a:prstGeom prst="rect">
              <a:avLst/>
            </a:prstGeom>
            <a:solidFill>
              <a:srgbClr val="800080">
                <a:alpha val="25000"/>
              </a:srgbClr>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779277" name="Group 13"/>
          <p:cNvGrpSpPr>
            <a:grpSpLocks/>
          </p:cNvGrpSpPr>
          <p:nvPr/>
        </p:nvGrpSpPr>
        <p:grpSpPr bwMode="auto">
          <a:xfrm>
            <a:off x="7812088" y="2033588"/>
            <a:ext cx="765175" cy="2055812"/>
            <a:chOff x="4921" y="1281"/>
            <a:chExt cx="482" cy="1295"/>
          </a:xfrm>
        </p:grpSpPr>
        <p:sp>
          <p:nvSpPr>
            <p:cNvPr id="779278" name="AutoShape 14"/>
            <p:cNvSpPr>
              <a:spLocks/>
            </p:cNvSpPr>
            <p:nvPr/>
          </p:nvSpPr>
          <p:spPr bwMode="auto">
            <a:xfrm>
              <a:off x="4921" y="1281"/>
              <a:ext cx="114" cy="1276"/>
            </a:xfrm>
            <a:prstGeom prst="rightBrace">
              <a:avLst>
                <a:gd name="adj1" fmla="val 93275"/>
                <a:gd name="adj2" fmla="val 50000"/>
              </a:avLst>
            </a:prstGeom>
            <a:noFill/>
            <a:ln w="38100">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79279" name="Text Box 15"/>
            <p:cNvSpPr txBox="1">
              <a:spLocks noChangeArrowheads="1"/>
            </p:cNvSpPr>
            <p:nvPr/>
          </p:nvSpPr>
          <p:spPr bwMode="auto">
            <a:xfrm>
              <a:off x="5063" y="1366"/>
              <a:ext cx="340" cy="1210"/>
            </a:xfrm>
            <a:prstGeom prst="rect">
              <a:avLst/>
            </a:prstGeom>
            <a:solidFill>
              <a:schemeClr val="bg1"/>
            </a:solidFill>
            <a:ln w="9525">
              <a:noFill/>
              <a:miter lim="800000"/>
              <a:headEnd/>
              <a:tailEnd/>
            </a:ln>
            <a:effectLst/>
          </p:spPr>
          <p:txBody>
            <a:bodyPr>
              <a:spAutoFit/>
            </a:bodyPr>
            <a:lstStyle/>
            <a:p>
              <a:pPr fontAlgn="base">
                <a:spcBef>
                  <a:spcPct val="50000"/>
                </a:spcBef>
                <a:spcAft>
                  <a:spcPct val="0"/>
                </a:spcAft>
              </a:pPr>
              <a:r>
                <a:rPr lang="zh-CN" altLang="en-US" sz="2000" b="1">
                  <a:solidFill>
                    <a:srgbClr val="000000"/>
                  </a:solidFill>
                  <a:ea typeface="微软雅黑" pitchFamily="34" charset="-122"/>
                </a:rPr>
                <a:t>存储器操作数</a:t>
              </a:r>
            </a:p>
          </p:txBody>
        </p:sp>
      </p:grpSp>
      <p:sp>
        <p:nvSpPr>
          <p:cNvPr id="779280" name="Text Box 16"/>
          <p:cNvSpPr txBox="1">
            <a:spLocks noChangeArrowheads="1"/>
          </p:cNvSpPr>
          <p:nvPr/>
        </p:nvSpPr>
        <p:spPr bwMode="auto">
          <a:xfrm>
            <a:off x="6192838" y="4194175"/>
            <a:ext cx="2519362" cy="381000"/>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1900" b="1">
                <a:solidFill>
                  <a:srgbClr val="007635"/>
                </a:solidFill>
                <a:ea typeface="微软雅黑" pitchFamily="34" charset="-122"/>
              </a:rPr>
              <a:t>跳转目标指令地址</a:t>
            </a:r>
          </a:p>
        </p:txBody>
      </p:sp>
      <p:sp>
        <p:nvSpPr>
          <p:cNvPr id="779281" name="Rectangle 17"/>
          <p:cNvSpPr>
            <a:spLocks noChangeArrowheads="1"/>
          </p:cNvSpPr>
          <p:nvPr/>
        </p:nvSpPr>
        <p:spPr bwMode="auto">
          <a:xfrm>
            <a:off x="161925" y="1179513"/>
            <a:ext cx="8596313" cy="358775"/>
          </a:xfrm>
          <a:prstGeom prst="rect">
            <a:avLst/>
          </a:prstGeom>
          <a:solidFill>
            <a:srgbClr val="FFFF00">
              <a:alpha val="28999"/>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79282" name="Rectangle 18"/>
          <p:cNvSpPr>
            <a:spLocks noChangeArrowheads="1"/>
          </p:cNvSpPr>
          <p:nvPr/>
        </p:nvSpPr>
        <p:spPr bwMode="auto">
          <a:xfrm>
            <a:off x="206375" y="1584325"/>
            <a:ext cx="8551863" cy="358775"/>
          </a:xfrm>
          <a:prstGeom prst="rect">
            <a:avLst/>
          </a:prstGeom>
          <a:solidFill>
            <a:srgbClr val="000080">
              <a:alpha val="41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64445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281"/>
                                        </p:tgtEl>
                                        <p:attrNameLst>
                                          <p:attrName>style.visibility</p:attrName>
                                        </p:attrNameLst>
                                      </p:cBhvr>
                                      <p:to>
                                        <p:strVal val="visible"/>
                                      </p:to>
                                    </p:set>
                                    <p:animEffect transition="in" filter="blinds(horizontal)">
                                      <p:cBhvr>
                                        <p:cTn id="7" dur="500"/>
                                        <p:tgtEl>
                                          <p:spTgt spid="7792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9282"/>
                                        </p:tgtEl>
                                        <p:attrNameLst>
                                          <p:attrName>style.visibility</p:attrName>
                                        </p:attrNameLst>
                                      </p:cBhvr>
                                      <p:to>
                                        <p:strVal val="visible"/>
                                      </p:to>
                                    </p:set>
                                    <p:animEffect transition="in" filter="blinds(horizontal)">
                                      <p:cBhvr>
                                        <p:cTn id="12" dur="500"/>
                                        <p:tgtEl>
                                          <p:spTgt spid="7792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69"/>
                                        </p:tgtEl>
                                        <p:attrNameLst>
                                          <p:attrName>style.visibility</p:attrName>
                                        </p:attrNameLst>
                                      </p:cBhvr>
                                      <p:to>
                                        <p:strVal val="visible"/>
                                      </p:to>
                                    </p:set>
                                    <p:animEffect transition="in" filter="blinds(horizontal)">
                                      <p:cBhvr>
                                        <p:cTn id="17" dur="500"/>
                                        <p:tgtEl>
                                          <p:spTgt spid="7792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9277"/>
                                        </p:tgtEl>
                                        <p:attrNameLst>
                                          <p:attrName>style.visibility</p:attrName>
                                        </p:attrNameLst>
                                      </p:cBhvr>
                                      <p:to>
                                        <p:strVal val="visible"/>
                                      </p:to>
                                    </p:set>
                                    <p:animEffect transition="in" filter="blinds(horizontal)">
                                      <p:cBhvr>
                                        <p:cTn id="22" dur="500"/>
                                        <p:tgtEl>
                                          <p:spTgt spid="7792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9267">
                                            <p:txEl>
                                              <p:pRg st="0" end="0"/>
                                            </p:txEl>
                                          </p:spTgt>
                                        </p:tgtEl>
                                        <p:attrNameLst>
                                          <p:attrName>style.visibility</p:attrName>
                                        </p:attrNameLst>
                                      </p:cBhvr>
                                      <p:to>
                                        <p:strVal val="visible"/>
                                      </p:to>
                                    </p:set>
                                    <p:animEffect transition="in" filter="blinds(horizontal)">
                                      <p:cBhvr>
                                        <p:cTn id="27" dur="500"/>
                                        <p:tgtEl>
                                          <p:spTgt spid="77926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9274"/>
                                        </p:tgtEl>
                                        <p:attrNameLst>
                                          <p:attrName>style.visibility</p:attrName>
                                        </p:attrNameLst>
                                      </p:cBhvr>
                                      <p:to>
                                        <p:strVal val="visible"/>
                                      </p:to>
                                    </p:set>
                                    <p:animEffect transition="in" filter="blinds(horizontal)">
                                      <p:cBhvr>
                                        <p:cTn id="32" dur="500"/>
                                        <p:tgtEl>
                                          <p:spTgt spid="7792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9267">
                                            <p:txEl>
                                              <p:pRg st="1" end="1"/>
                                            </p:txEl>
                                          </p:spTgt>
                                        </p:tgtEl>
                                        <p:attrNameLst>
                                          <p:attrName>style.visibility</p:attrName>
                                        </p:attrNameLst>
                                      </p:cBhvr>
                                      <p:to>
                                        <p:strVal val="visible"/>
                                      </p:to>
                                    </p:set>
                                    <p:animEffect transition="in" filter="blinds(horizontal)">
                                      <p:cBhvr>
                                        <p:cTn id="37" dur="500"/>
                                        <p:tgtEl>
                                          <p:spTgt spid="77926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79271"/>
                                        </p:tgtEl>
                                        <p:attrNameLst>
                                          <p:attrName>style.visibility</p:attrName>
                                        </p:attrNameLst>
                                      </p:cBhvr>
                                      <p:to>
                                        <p:strVal val="visible"/>
                                      </p:to>
                                    </p:set>
                                    <p:animEffect transition="in" filter="blinds(horizontal)">
                                      <p:cBhvr>
                                        <p:cTn id="42" dur="500"/>
                                        <p:tgtEl>
                                          <p:spTgt spid="77927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79267">
                                            <p:txEl>
                                              <p:pRg st="2" end="2"/>
                                            </p:txEl>
                                          </p:spTgt>
                                        </p:tgtEl>
                                        <p:attrNameLst>
                                          <p:attrName>style.visibility</p:attrName>
                                        </p:attrNameLst>
                                      </p:cBhvr>
                                      <p:to>
                                        <p:strVal val="visible"/>
                                      </p:to>
                                    </p:set>
                                    <p:animEffect transition="in" filter="blinds(horizontal)">
                                      <p:cBhvr>
                                        <p:cTn id="47" dur="500"/>
                                        <p:tgtEl>
                                          <p:spTgt spid="779267">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79270"/>
                                        </p:tgtEl>
                                        <p:attrNameLst>
                                          <p:attrName>style.visibility</p:attrName>
                                        </p:attrNameLst>
                                      </p:cBhvr>
                                      <p:to>
                                        <p:strVal val="visible"/>
                                      </p:to>
                                    </p:set>
                                    <p:animEffect transition="in" filter="blinds(horizontal)">
                                      <p:cBhvr>
                                        <p:cTn id="52" dur="500"/>
                                        <p:tgtEl>
                                          <p:spTgt spid="77927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9280"/>
                                        </p:tgtEl>
                                        <p:attrNameLst>
                                          <p:attrName>style.visibility</p:attrName>
                                        </p:attrNameLst>
                                      </p:cBhvr>
                                      <p:to>
                                        <p:strVal val="visible"/>
                                      </p:to>
                                    </p:set>
                                    <p:animEffect transition="in" filter="blinds(horizontal)">
                                      <p:cBhvr>
                                        <p:cTn id="57" dur="500"/>
                                        <p:tgtEl>
                                          <p:spTgt spid="779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9" grpId="0" animBg="1"/>
      <p:bldP spid="779270" grpId="0" animBg="1"/>
      <p:bldP spid="779280" grpId="0"/>
      <p:bldP spid="779281" grpId="0" animBg="1"/>
      <p:bldP spid="7792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5"/>
          <p:cNvSpPr>
            <a:spLocks noChangeArrowheads="1"/>
          </p:cNvSpPr>
          <p:nvPr/>
        </p:nvSpPr>
        <p:spPr bwMode="auto">
          <a:xfrm>
            <a:off x="0" y="3219450"/>
            <a:ext cx="9144000" cy="0"/>
          </a:xfrm>
          <a:prstGeom prst="rect">
            <a:avLst/>
          </a:prstGeom>
          <a:noFill/>
          <a:ln w="12700">
            <a:noFill/>
            <a:miter lim="800000"/>
            <a:headEnd/>
            <a:tailEnd/>
          </a:ln>
        </p:spPr>
        <p:txBody>
          <a:bodyPr wrap="none" lIns="63500" tIns="25400" rIns="63500" bIns="25400" anchor="ctr">
            <a:spAutoFit/>
          </a:bodyPr>
          <a:lstStyle/>
          <a:p>
            <a:pPr eaLnBrk="0" fontAlgn="base" hangingPunct="0">
              <a:spcBef>
                <a:spcPct val="0"/>
              </a:spcBef>
              <a:spcAft>
                <a:spcPct val="0"/>
              </a:spcAft>
            </a:pPr>
            <a:endParaRPr lang="zh-CN" altLang="en-US" sz="800" b="1">
              <a:solidFill>
                <a:srgbClr val="333399"/>
              </a:solidFill>
            </a:endParaRPr>
          </a:p>
        </p:txBody>
      </p:sp>
      <p:pic>
        <p:nvPicPr>
          <p:cNvPr id="422918" name="Picture 6"/>
          <p:cNvPicPr>
            <a:picLocks noChangeAspect="1" noChangeArrowheads="1"/>
          </p:cNvPicPr>
          <p:nvPr/>
        </p:nvPicPr>
        <p:blipFill>
          <a:blip r:embed="rId2"/>
          <a:srcRect/>
          <a:stretch>
            <a:fillRect/>
          </a:stretch>
        </p:blipFill>
        <p:spPr bwMode="auto">
          <a:xfrm>
            <a:off x="431800" y="728663"/>
            <a:ext cx="8410575" cy="2384425"/>
          </a:xfrm>
          <a:prstGeom prst="rect">
            <a:avLst/>
          </a:prstGeom>
          <a:noFill/>
          <a:ln w="9525">
            <a:noFill/>
            <a:miter lim="800000"/>
            <a:headEnd/>
            <a:tailEnd/>
          </a:ln>
        </p:spPr>
      </p:pic>
      <p:sp>
        <p:nvSpPr>
          <p:cNvPr id="758788" name="Text Box 8"/>
          <p:cNvSpPr txBox="1">
            <a:spLocks noChangeArrowheads="1"/>
          </p:cNvSpPr>
          <p:nvPr/>
        </p:nvSpPr>
        <p:spPr bwMode="auto">
          <a:xfrm>
            <a:off x="781050" y="800100"/>
            <a:ext cx="2009775" cy="173038"/>
          </a:xfrm>
          <a:prstGeom prst="rect">
            <a:avLst/>
          </a:prstGeom>
          <a:noFill/>
          <a:ln w="12700">
            <a:noFill/>
            <a:miter lim="800000"/>
            <a:headEnd/>
            <a:tailEnd/>
          </a:ln>
        </p:spPr>
        <p:txBody>
          <a:bodyPr lIns="63500" tIns="25400" rIns="63500" bIns="25400">
            <a:spAutoFit/>
          </a:bodyPr>
          <a:lstStyle/>
          <a:p>
            <a:pPr eaLnBrk="0" fontAlgn="base" hangingPunct="0">
              <a:spcBef>
                <a:spcPct val="50000"/>
              </a:spcBef>
              <a:spcAft>
                <a:spcPct val="0"/>
              </a:spcAft>
            </a:pPr>
            <a:endParaRPr lang="zh-CN" altLang="en-US" sz="800" b="1">
              <a:solidFill>
                <a:srgbClr val="333399"/>
              </a:solidFill>
            </a:endParaRPr>
          </a:p>
        </p:txBody>
      </p:sp>
      <p:sp>
        <p:nvSpPr>
          <p:cNvPr id="758789" name="Text Box 12"/>
          <p:cNvSpPr txBox="1">
            <a:spLocks noChangeArrowheads="1"/>
          </p:cNvSpPr>
          <p:nvPr/>
        </p:nvSpPr>
        <p:spPr bwMode="auto">
          <a:xfrm>
            <a:off x="296863" y="3024188"/>
            <a:ext cx="8585200" cy="2017712"/>
          </a:xfrm>
          <a:prstGeom prst="rect">
            <a:avLst/>
          </a:prstGeom>
          <a:noFill/>
          <a:ln w="12700">
            <a:noFill/>
            <a:miter lim="800000"/>
            <a:headEnd/>
            <a:tailEnd/>
          </a:ln>
        </p:spPr>
        <p:txBody>
          <a:bodyPr lIns="63500" tIns="25400" rIns="63500" bIns="25400">
            <a:spAutoFit/>
          </a:bodyPr>
          <a:lstStyle/>
          <a:p>
            <a:pPr eaLnBrk="0" fontAlgn="base" hangingPunct="0">
              <a:spcBef>
                <a:spcPct val="15000"/>
              </a:spcBef>
              <a:spcAft>
                <a:spcPct val="0"/>
              </a:spcAft>
            </a:pPr>
            <a:r>
              <a:rPr lang="zh-CN" altLang="en-US" sz="2000" b="1">
                <a:solidFill>
                  <a:srgbClr val="FF3300"/>
                </a:solidFill>
                <a:latin typeface="微软雅黑" pitchFamily="34" charset="-122"/>
                <a:ea typeface="微软雅黑" pitchFamily="34" charset="-122"/>
              </a:rPr>
              <a:t>位移量</a:t>
            </a:r>
            <a:r>
              <a:rPr lang="zh-CN" altLang="en-US" sz="2000" b="1">
                <a:solidFill>
                  <a:srgbClr val="333399"/>
                </a:solidFill>
                <a:latin typeface="微软雅黑" pitchFamily="34" charset="-122"/>
                <a:ea typeface="微软雅黑" pitchFamily="34" charset="-122"/>
              </a:rPr>
              <a:t>和</a:t>
            </a:r>
            <a:r>
              <a:rPr lang="zh-CN" altLang="en-US" sz="2000" b="1">
                <a:solidFill>
                  <a:srgbClr val="FF3300"/>
                </a:solidFill>
                <a:latin typeface="微软雅黑" pitchFamily="34" charset="-122"/>
                <a:ea typeface="微软雅黑" pitchFamily="34" charset="-122"/>
              </a:rPr>
              <a:t>立即数</a:t>
            </a:r>
            <a:r>
              <a:rPr lang="zh-CN" altLang="en-US" sz="2000" b="1">
                <a:solidFill>
                  <a:srgbClr val="333399"/>
                </a:solidFill>
                <a:latin typeface="微软雅黑" pitchFamily="34" charset="-122"/>
                <a:ea typeface="微软雅黑" pitchFamily="34" charset="-122"/>
              </a:rPr>
              <a:t>都可以是：</a:t>
            </a:r>
            <a:r>
              <a:rPr lang="en-US" altLang="zh-CN" sz="2000" b="1">
                <a:solidFill>
                  <a:srgbClr val="333399"/>
                </a:solidFill>
                <a:latin typeface="微软雅黑" pitchFamily="34" charset="-122"/>
                <a:ea typeface="微软雅黑" pitchFamily="34" charset="-122"/>
              </a:rPr>
              <a:t>1B/2B/4B</a:t>
            </a:r>
          </a:p>
          <a:p>
            <a:pPr eaLnBrk="0" fontAlgn="base" hangingPunct="0">
              <a:spcBef>
                <a:spcPct val="15000"/>
              </a:spcBef>
              <a:spcAft>
                <a:spcPct val="0"/>
              </a:spcAft>
            </a:pPr>
            <a:r>
              <a:rPr lang="en-US" altLang="zh-CN" sz="2000" b="1">
                <a:solidFill>
                  <a:srgbClr val="FF3300"/>
                </a:solidFill>
                <a:latin typeface="微软雅黑" pitchFamily="34" charset="-122"/>
                <a:ea typeface="微软雅黑" pitchFamily="34" charset="-122"/>
              </a:rPr>
              <a:t>SIB</a:t>
            </a:r>
            <a:r>
              <a:rPr lang="zh-CN" altLang="en-US" sz="2000" b="1">
                <a:solidFill>
                  <a:srgbClr val="333399"/>
                </a:solidFill>
                <a:latin typeface="微软雅黑" pitchFamily="34" charset="-122"/>
                <a:ea typeface="微软雅黑" pitchFamily="34" charset="-122"/>
              </a:rPr>
              <a:t>中基址</a:t>
            </a:r>
            <a:r>
              <a:rPr lang="en-US" altLang="zh-CN" sz="2000" b="1">
                <a:solidFill>
                  <a:srgbClr val="333399"/>
                </a:solidFill>
                <a:latin typeface="微软雅黑" pitchFamily="34" charset="-122"/>
                <a:ea typeface="微软雅黑" pitchFamily="34" charset="-122"/>
              </a:rPr>
              <a:t>B</a:t>
            </a:r>
            <a:r>
              <a:rPr lang="zh-CN" altLang="en-US" sz="2000" b="1">
                <a:solidFill>
                  <a:srgbClr val="333399"/>
                </a:solidFill>
                <a:latin typeface="微软雅黑" pitchFamily="34" charset="-122"/>
                <a:ea typeface="微软雅黑" pitchFamily="34" charset="-122"/>
              </a:rPr>
              <a:t>和变址</a:t>
            </a:r>
            <a:r>
              <a:rPr lang="en-US" altLang="zh-CN" sz="2000" b="1">
                <a:solidFill>
                  <a:srgbClr val="333399"/>
                </a:solidFill>
                <a:latin typeface="微软雅黑" pitchFamily="34" charset="-122"/>
                <a:ea typeface="微软雅黑" pitchFamily="34" charset="-122"/>
              </a:rPr>
              <a:t>I</a:t>
            </a:r>
            <a:r>
              <a:rPr lang="zh-CN" altLang="en-US" sz="2000" b="1">
                <a:solidFill>
                  <a:srgbClr val="333399"/>
                </a:solidFill>
                <a:latin typeface="微软雅黑" pitchFamily="34" charset="-122"/>
                <a:ea typeface="微软雅黑" pitchFamily="34" charset="-122"/>
              </a:rPr>
              <a:t>都可是</a:t>
            </a:r>
            <a:r>
              <a:rPr lang="en-US" altLang="zh-CN" sz="2000" b="1">
                <a:solidFill>
                  <a:srgbClr val="333399"/>
                </a:solidFill>
                <a:latin typeface="微软雅黑" pitchFamily="34" charset="-122"/>
                <a:ea typeface="微软雅黑" pitchFamily="34" charset="-122"/>
              </a:rPr>
              <a:t>8</a:t>
            </a:r>
            <a:r>
              <a:rPr lang="zh-CN" altLang="en-US" sz="2000" b="1">
                <a:solidFill>
                  <a:srgbClr val="333399"/>
                </a:solidFill>
                <a:latin typeface="微软雅黑" pitchFamily="34" charset="-122"/>
                <a:ea typeface="微软雅黑" pitchFamily="34" charset="-122"/>
              </a:rPr>
              <a:t>个</a:t>
            </a:r>
            <a:r>
              <a:rPr lang="en-US" altLang="zh-CN" sz="2000" b="1">
                <a:solidFill>
                  <a:srgbClr val="333399"/>
                </a:solidFill>
                <a:latin typeface="微软雅黑" pitchFamily="34" charset="-122"/>
                <a:ea typeface="微软雅黑" pitchFamily="34" charset="-122"/>
              </a:rPr>
              <a:t>GRS</a:t>
            </a:r>
            <a:r>
              <a:rPr lang="zh-CN" altLang="en-US" sz="2000" b="1">
                <a:solidFill>
                  <a:srgbClr val="333399"/>
                </a:solidFill>
                <a:latin typeface="微软雅黑" pitchFamily="34" charset="-122"/>
                <a:ea typeface="微软雅黑" pitchFamily="34" charset="-122"/>
              </a:rPr>
              <a:t>中任一个；</a:t>
            </a:r>
            <a:r>
              <a:rPr lang="en-US" altLang="zh-CN" sz="2000" b="1">
                <a:solidFill>
                  <a:srgbClr val="333399"/>
                </a:solidFill>
                <a:latin typeface="微软雅黑" pitchFamily="34" charset="-122"/>
                <a:ea typeface="微软雅黑" pitchFamily="34" charset="-122"/>
              </a:rPr>
              <a:t>SS</a:t>
            </a:r>
            <a:r>
              <a:rPr lang="zh-CN" altLang="en-US" sz="2000" b="1">
                <a:solidFill>
                  <a:srgbClr val="333399"/>
                </a:solidFill>
                <a:latin typeface="微软雅黑" pitchFamily="34" charset="-122"/>
                <a:ea typeface="微软雅黑" pitchFamily="34" charset="-122"/>
              </a:rPr>
              <a:t>给出比例因子</a:t>
            </a:r>
          </a:p>
          <a:p>
            <a:pPr eaLnBrk="0" fontAlgn="base" hangingPunct="0">
              <a:spcBef>
                <a:spcPct val="15000"/>
              </a:spcBef>
              <a:spcAft>
                <a:spcPct val="0"/>
              </a:spcAft>
            </a:pPr>
            <a:r>
              <a:rPr lang="zh-CN" altLang="en-US" sz="2000" b="1">
                <a:solidFill>
                  <a:srgbClr val="FF3300"/>
                </a:solidFill>
                <a:latin typeface="微软雅黑" pitchFamily="34" charset="-122"/>
                <a:ea typeface="微软雅黑" pitchFamily="34" charset="-122"/>
              </a:rPr>
              <a:t>操作码</a:t>
            </a:r>
            <a:r>
              <a:rPr lang="zh-CN" altLang="en-US" sz="2000" b="1">
                <a:solidFill>
                  <a:srgbClr val="333399"/>
                </a:solidFill>
                <a:latin typeface="微软雅黑" pitchFamily="34" charset="-122"/>
                <a:ea typeface="微软雅黑" pitchFamily="34" charset="-122"/>
              </a:rPr>
              <a:t>：</a:t>
            </a:r>
            <a:r>
              <a:rPr lang="en-US" altLang="zh-CN" sz="2000" b="1">
                <a:solidFill>
                  <a:srgbClr val="A50021"/>
                </a:solidFill>
                <a:latin typeface="微软雅黑" pitchFamily="34" charset="-122"/>
                <a:ea typeface="微软雅黑" pitchFamily="34" charset="-122"/>
              </a:rPr>
              <a:t>opcode; W</a:t>
            </a:r>
            <a:r>
              <a:rPr lang="zh-CN" altLang="en-US" sz="2000" b="1">
                <a:solidFill>
                  <a:srgbClr val="A50021"/>
                </a:solidFill>
                <a:latin typeface="微软雅黑" pitchFamily="34" charset="-122"/>
                <a:ea typeface="微软雅黑" pitchFamily="34" charset="-122"/>
              </a:rPr>
              <a:t>：与机器模式（</a:t>
            </a:r>
            <a:r>
              <a:rPr lang="en-US" altLang="zh-CN" sz="2000" b="1">
                <a:solidFill>
                  <a:srgbClr val="A50021"/>
                </a:solidFill>
                <a:latin typeface="微软雅黑" pitchFamily="34" charset="-122"/>
                <a:ea typeface="微软雅黑" pitchFamily="34" charset="-122"/>
              </a:rPr>
              <a:t>16 / 32</a:t>
            </a:r>
            <a:r>
              <a:rPr lang="zh-CN" altLang="en-US" sz="2000" b="1">
                <a:solidFill>
                  <a:srgbClr val="A50021"/>
                </a:solidFill>
                <a:latin typeface="微软雅黑" pitchFamily="34" charset="-122"/>
                <a:ea typeface="微软雅黑" pitchFamily="34" charset="-122"/>
              </a:rPr>
              <a:t>位）一起确定寄存器位数（</a:t>
            </a:r>
            <a:r>
              <a:rPr lang="en-US" altLang="zh-CN" sz="2000" b="1">
                <a:solidFill>
                  <a:srgbClr val="A50021"/>
                </a:solidFill>
                <a:latin typeface="微软雅黑" pitchFamily="34" charset="-122"/>
                <a:ea typeface="微软雅黑" pitchFamily="34" charset="-122"/>
              </a:rPr>
              <a:t>AL / AX / EAX</a:t>
            </a:r>
            <a:r>
              <a:rPr lang="zh-CN" altLang="en-US" sz="2000" b="1">
                <a:solidFill>
                  <a:srgbClr val="A50021"/>
                </a:solidFill>
                <a:latin typeface="微软雅黑" pitchFamily="34" charset="-122"/>
                <a:ea typeface="微软雅黑" pitchFamily="34" charset="-122"/>
              </a:rPr>
              <a:t>）</a:t>
            </a:r>
            <a:r>
              <a:rPr lang="en-US" altLang="zh-CN" sz="2000" b="1">
                <a:solidFill>
                  <a:srgbClr val="A50021"/>
                </a:solidFill>
                <a:latin typeface="微软雅黑" pitchFamily="34" charset="-122"/>
                <a:ea typeface="微软雅黑" pitchFamily="34" charset="-122"/>
              </a:rPr>
              <a:t>; D</a:t>
            </a:r>
            <a:r>
              <a:rPr lang="zh-CN" altLang="en-US" sz="2000" b="1">
                <a:solidFill>
                  <a:srgbClr val="A50021"/>
                </a:solidFill>
                <a:latin typeface="微软雅黑" pitchFamily="34" charset="-122"/>
                <a:ea typeface="微软雅黑" pitchFamily="34" charset="-122"/>
              </a:rPr>
              <a:t>：操作方向（确定源和目标）</a:t>
            </a:r>
          </a:p>
          <a:p>
            <a:pPr eaLnBrk="0" fontAlgn="base" hangingPunct="0">
              <a:spcBef>
                <a:spcPct val="15000"/>
              </a:spcBef>
              <a:spcAft>
                <a:spcPct val="0"/>
              </a:spcAft>
            </a:pPr>
            <a:r>
              <a:rPr lang="zh-CN" altLang="en-US" sz="2000" b="1">
                <a:solidFill>
                  <a:srgbClr val="FF3300"/>
                </a:solidFill>
                <a:latin typeface="微软雅黑" pitchFamily="34" charset="-122"/>
                <a:ea typeface="微软雅黑" pitchFamily="34" charset="-122"/>
              </a:rPr>
              <a:t>寻址方式（</a:t>
            </a:r>
            <a:r>
              <a:rPr lang="en-US" altLang="zh-CN" sz="2000" b="1">
                <a:solidFill>
                  <a:srgbClr val="FF3300"/>
                </a:solidFill>
                <a:latin typeface="微软雅黑" pitchFamily="34" charset="-122"/>
                <a:ea typeface="微软雅黑" pitchFamily="34" charset="-122"/>
              </a:rPr>
              <a:t>ModRM</a:t>
            </a:r>
            <a:r>
              <a:rPr lang="zh-CN" altLang="en-US" sz="2000" b="1">
                <a:solidFill>
                  <a:srgbClr val="FF3300"/>
                </a:solidFill>
                <a:latin typeface="微软雅黑" pitchFamily="34" charset="-122"/>
                <a:ea typeface="微软雅黑" pitchFamily="34" charset="-122"/>
              </a:rPr>
              <a:t>字节）</a:t>
            </a:r>
            <a:r>
              <a:rPr lang="zh-CN" altLang="en-US" sz="2000" b="1">
                <a:solidFill>
                  <a:srgbClr val="333399"/>
                </a:solidFill>
                <a:latin typeface="微软雅黑" pitchFamily="34" charset="-122"/>
                <a:ea typeface="微软雅黑" pitchFamily="34" charset="-122"/>
              </a:rPr>
              <a:t>：</a:t>
            </a:r>
            <a:r>
              <a:rPr lang="en-US" altLang="zh-CN" sz="2000" b="1">
                <a:solidFill>
                  <a:srgbClr val="A50021"/>
                </a:solidFill>
                <a:latin typeface="微软雅黑" pitchFamily="34" charset="-122"/>
                <a:ea typeface="微软雅黑" pitchFamily="34" charset="-122"/>
              </a:rPr>
              <a:t> mod</a:t>
            </a:r>
            <a:r>
              <a:rPr lang="zh-CN" altLang="en-US" sz="2000" b="1">
                <a:solidFill>
                  <a:srgbClr val="A50021"/>
                </a:solidFill>
                <a:latin typeface="微软雅黑" pitchFamily="34" charset="-122"/>
                <a:ea typeface="微软雅黑" pitchFamily="34" charset="-122"/>
              </a:rPr>
              <a:t>、</a:t>
            </a:r>
            <a:r>
              <a:rPr lang="en-US" altLang="zh-CN" sz="2000" b="1">
                <a:solidFill>
                  <a:srgbClr val="A50021"/>
                </a:solidFill>
                <a:latin typeface="微软雅黑" pitchFamily="34" charset="-122"/>
                <a:ea typeface="微软雅黑" pitchFamily="34" charset="-122"/>
              </a:rPr>
              <a:t>r/m</a:t>
            </a:r>
            <a:r>
              <a:rPr lang="zh-CN" altLang="en-US" sz="2000" b="1">
                <a:solidFill>
                  <a:srgbClr val="A50021"/>
                </a:solidFill>
                <a:latin typeface="微软雅黑" pitchFamily="34" charset="-122"/>
                <a:ea typeface="微软雅黑" pitchFamily="34" charset="-122"/>
              </a:rPr>
              <a:t>、 </a:t>
            </a:r>
            <a:r>
              <a:rPr lang="en-US" altLang="zh-CN" sz="2000" b="1">
                <a:solidFill>
                  <a:srgbClr val="A50021"/>
                </a:solidFill>
                <a:latin typeface="微软雅黑" pitchFamily="34" charset="-122"/>
                <a:ea typeface="微软雅黑" pitchFamily="34" charset="-122"/>
              </a:rPr>
              <a:t>reg/op</a:t>
            </a:r>
            <a:r>
              <a:rPr lang="zh-CN" altLang="en-US" sz="2000" b="1">
                <a:solidFill>
                  <a:srgbClr val="A50021"/>
                </a:solidFill>
                <a:latin typeface="微软雅黑" pitchFamily="34" charset="-122"/>
                <a:ea typeface="微软雅黑" pitchFamily="34" charset="-122"/>
              </a:rPr>
              <a:t>三个字段与</a:t>
            </a:r>
            <a:r>
              <a:rPr lang="en-US" altLang="zh-CN" sz="2000" b="1">
                <a:solidFill>
                  <a:srgbClr val="A50021"/>
                </a:solidFill>
                <a:latin typeface="微软雅黑" pitchFamily="34" charset="-122"/>
                <a:ea typeface="微软雅黑" pitchFamily="34" charset="-122"/>
              </a:rPr>
              <a:t>w</a:t>
            </a:r>
            <a:r>
              <a:rPr lang="zh-CN" altLang="en-US" sz="2000" b="1">
                <a:solidFill>
                  <a:srgbClr val="A50021"/>
                </a:solidFill>
                <a:latin typeface="微软雅黑" pitchFamily="34" charset="-122"/>
                <a:ea typeface="微软雅黑" pitchFamily="34" charset="-122"/>
              </a:rPr>
              <a:t>字段和机器模式（</a:t>
            </a:r>
            <a:r>
              <a:rPr lang="en-US" altLang="zh-CN" sz="2000" b="1">
                <a:solidFill>
                  <a:srgbClr val="A50021"/>
                </a:solidFill>
                <a:latin typeface="微软雅黑" pitchFamily="34" charset="-122"/>
                <a:ea typeface="微软雅黑" pitchFamily="34" charset="-122"/>
              </a:rPr>
              <a:t>16/32</a:t>
            </a:r>
            <a:r>
              <a:rPr lang="zh-CN" altLang="en-US" sz="2000" b="1">
                <a:solidFill>
                  <a:srgbClr val="A50021"/>
                </a:solidFill>
                <a:latin typeface="微软雅黑" pitchFamily="34" charset="-122"/>
                <a:ea typeface="微软雅黑" pitchFamily="34" charset="-122"/>
              </a:rPr>
              <a:t>）一起确定操作数所在的寄存器编号或有效地址计算方式</a:t>
            </a:r>
          </a:p>
        </p:txBody>
      </p:sp>
      <p:sp>
        <p:nvSpPr>
          <p:cNvPr id="758790" name="Rectangle 6"/>
          <p:cNvSpPr>
            <a:spLocks noChangeArrowheads="1"/>
          </p:cNvSpPr>
          <p:nvPr/>
        </p:nvSpPr>
        <p:spPr bwMode="auto">
          <a:xfrm>
            <a:off x="476250" y="122238"/>
            <a:ext cx="8229600" cy="561975"/>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altLang="zh-CN" sz="3600" b="1">
                <a:solidFill>
                  <a:srgbClr val="CC3300"/>
                </a:solidFill>
                <a:ea typeface="黑体" pitchFamily="49" charset="-122"/>
              </a:rPr>
              <a:t>IA-32</a:t>
            </a:r>
            <a:r>
              <a:rPr lang="zh-CN" altLang="en-US" sz="3600" b="1">
                <a:solidFill>
                  <a:srgbClr val="CC3300"/>
                </a:solidFill>
                <a:ea typeface="黑体" pitchFamily="49" charset="-122"/>
              </a:rPr>
              <a:t>机器指令格式</a:t>
            </a:r>
          </a:p>
        </p:txBody>
      </p:sp>
      <p:sp>
        <p:nvSpPr>
          <p:cNvPr id="758791" name="Rectangle 7"/>
          <p:cNvSpPr>
            <a:spLocks noChangeArrowheads="1"/>
          </p:cNvSpPr>
          <p:nvPr/>
        </p:nvSpPr>
        <p:spPr bwMode="auto">
          <a:xfrm>
            <a:off x="1062038" y="5138738"/>
            <a:ext cx="7289800" cy="1339850"/>
          </a:xfrm>
          <a:prstGeom prst="rect">
            <a:avLst/>
          </a:prstGeom>
          <a:noFill/>
          <a:ln w="9525" algn="ctr">
            <a:noFill/>
            <a:miter lim="800000"/>
            <a:headEnd/>
            <a:tailEnd/>
          </a:ln>
          <a:effectLst/>
        </p:spPr>
        <p:txBody>
          <a:bodyPr>
            <a:spAutoFit/>
          </a:bodyPr>
          <a:lstStyle/>
          <a:p>
            <a:pPr marL="342900" indent="-342900" eaLnBrk="0" fontAlgn="base" hangingPunct="0">
              <a:spcBef>
                <a:spcPct val="0"/>
              </a:spcBef>
              <a:spcAft>
                <a:spcPct val="0"/>
              </a:spcAft>
            </a:pPr>
            <a:r>
              <a:rPr lang="en-US" altLang="zh-CN" sz="2400" b="1">
                <a:solidFill>
                  <a:srgbClr val="000000"/>
                </a:solidFill>
                <a:latin typeface="微软雅黑" pitchFamily="34" charset="-122"/>
                <a:ea typeface="微软雅黑" pitchFamily="34" charset="-122"/>
              </a:rPr>
              <a:t>8d 04 02   lea  (%edx,%eax,1), %eax</a:t>
            </a:r>
          </a:p>
          <a:p>
            <a:pPr marL="342900" indent="-342900" eaLnBrk="0" fontAlgn="base" hangingPunct="0">
              <a:spcBef>
                <a:spcPct val="0"/>
              </a:spcBef>
              <a:spcAft>
                <a:spcPct val="0"/>
              </a:spcAft>
            </a:pPr>
            <a:endParaRPr lang="en-US" altLang="zh-CN" sz="2400" b="1">
              <a:solidFill>
                <a:srgbClr val="000000"/>
              </a:solidFill>
              <a:latin typeface="微软雅黑" pitchFamily="34" charset="-122"/>
              <a:ea typeface="微软雅黑" pitchFamily="34" charset="-122"/>
            </a:endParaRPr>
          </a:p>
          <a:p>
            <a:pPr marL="342900" indent="-342900" eaLnBrk="0" fontAlgn="base" hangingPunct="0">
              <a:spcBef>
                <a:spcPct val="0"/>
              </a:spcBef>
              <a:spcAft>
                <a:spcPct val="0"/>
              </a:spcAft>
            </a:pPr>
            <a:endParaRPr lang="en-US" altLang="zh-CN" sz="1000" b="1">
              <a:solidFill>
                <a:srgbClr val="000000"/>
              </a:solidFill>
              <a:latin typeface="微软雅黑" pitchFamily="34" charset="-122"/>
              <a:ea typeface="微软雅黑" pitchFamily="34" charset="-122"/>
            </a:endParaRPr>
          </a:p>
          <a:p>
            <a:pPr marL="342900" indent="-342900" eaLnBrk="0" fontAlgn="base" hangingPunct="0">
              <a:spcBef>
                <a:spcPct val="0"/>
              </a:spcBef>
              <a:spcAft>
                <a:spcPct val="0"/>
              </a:spcAft>
            </a:pPr>
            <a:r>
              <a:rPr lang="en-US" altLang="zh-CN" sz="2400" b="1">
                <a:solidFill>
                  <a:srgbClr val="008000"/>
                </a:solidFill>
                <a:latin typeface="微软雅黑" pitchFamily="34" charset="-122"/>
                <a:ea typeface="微软雅黑" pitchFamily="34" charset="-122"/>
              </a:rPr>
              <a:t>1000 1101</a:t>
            </a:r>
            <a:r>
              <a:rPr lang="en-US" altLang="zh-CN" sz="2400" b="1">
                <a:solidFill>
                  <a:srgbClr val="000000"/>
                </a:solidFill>
                <a:latin typeface="微软雅黑" pitchFamily="34" charset="-122"/>
                <a:ea typeface="微软雅黑" pitchFamily="34" charset="-122"/>
              </a:rPr>
              <a:t> </a:t>
            </a:r>
            <a:r>
              <a:rPr lang="en-US" altLang="zh-CN" sz="2400" b="1">
                <a:solidFill>
                  <a:srgbClr val="333399"/>
                </a:solidFill>
                <a:latin typeface="微软雅黑" pitchFamily="34" charset="-122"/>
                <a:ea typeface="微软雅黑" pitchFamily="34" charset="-122"/>
              </a:rPr>
              <a:t>00 00</a:t>
            </a:r>
            <a:r>
              <a:rPr lang="en-US" altLang="zh-CN" sz="2400" b="1">
                <a:solidFill>
                  <a:srgbClr val="FF3300"/>
                </a:solidFill>
                <a:latin typeface="微软雅黑" pitchFamily="34" charset="-122"/>
                <a:ea typeface="微软雅黑" pitchFamily="34" charset="-122"/>
              </a:rPr>
              <a:t>0 100</a:t>
            </a:r>
            <a:r>
              <a:rPr lang="en-US" altLang="zh-CN" sz="2400" b="1">
                <a:solidFill>
                  <a:srgbClr val="000000"/>
                </a:solidFill>
                <a:latin typeface="微软雅黑" pitchFamily="34" charset="-122"/>
                <a:ea typeface="微软雅黑" pitchFamily="34" charset="-122"/>
              </a:rPr>
              <a:t> 00 00</a:t>
            </a:r>
            <a:r>
              <a:rPr lang="en-US" altLang="zh-CN" sz="2400" b="1">
                <a:solidFill>
                  <a:srgbClr val="CC3300"/>
                </a:solidFill>
                <a:latin typeface="微软雅黑" pitchFamily="34" charset="-122"/>
                <a:ea typeface="微软雅黑" pitchFamily="34" charset="-122"/>
              </a:rPr>
              <a:t>0 010</a:t>
            </a:r>
          </a:p>
        </p:txBody>
      </p:sp>
      <p:grpSp>
        <p:nvGrpSpPr>
          <p:cNvPr id="758792" name="Group 8"/>
          <p:cNvGrpSpPr>
            <a:grpSpLocks/>
          </p:cNvGrpSpPr>
          <p:nvPr/>
        </p:nvGrpSpPr>
        <p:grpSpPr bwMode="auto">
          <a:xfrm>
            <a:off x="2411413" y="2663825"/>
            <a:ext cx="4995862" cy="2611438"/>
            <a:chOff x="1519" y="1678"/>
            <a:chExt cx="3147" cy="1645"/>
          </a:xfrm>
        </p:grpSpPr>
        <p:sp>
          <p:nvSpPr>
            <p:cNvPr id="758793" name="Line 9"/>
            <p:cNvSpPr>
              <a:spLocks noChangeShapeType="1"/>
            </p:cNvSpPr>
            <p:nvPr/>
          </p:nvSpPr>
          <p:spPr bwMode="auto">
            <a:xfrm flipH="1">
              <a:off x="3390" y="1678"/>
              <a:ext cx="57" cy="1616"/>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794" name="Line 10"/>
            <p:cNvSpPr>
              <a:spLocks noChangeShapeType="1"/>
            </p:cNvSpPr>
            <p:nvPr/>
          </p:nvSpPr>
          <p:spPr bwMode="auto">
            <a:xfrm flipH="1">
              <a:off x="3192" y="1678"/>
              <a:ext cx="964" cy="1616"/>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795" name="Line 11"/>
            <p:cNvSpPr>
              <a:spLocks noChangeShapeType="1"/>
            </p:cNvSpPr>
            <p:nvPr/>
          </p:nvSpPr>
          <p:spPr bwMode="auto">
            <a:xfrm flipH="1">
              <a:off x="2455" y="1707"/>
              <a:ext cx="2211" cy="1616"/>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796" name="Line 12"/>
            <p:cNvSpPr>
              <a:spLocks noChangeShapeType="1"/>
            </p:cNvSpPr>
            <p:nvPr/>
          </p:nvSpPr>
          <p:spPr bwMode="auto">
            <a:xfrm>
              <a:off x="1519" y="1678"/>
              <a:ext cx="2382" cy="1588"/>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758797" name="Group 13"/>
          <p:cNvGrpSpPr>
            <a:grpSpLocks/>
          </p:cNvGrpSpPr>
          <p:nvPr/>
        </p:nvGrpSpPr>
        <p:grpSpPr bwMode="auto">
          <a:xfrm>
            <a:off x="3311525" y="6443663"/>
            <a:ext cx="3060700" cy="0"/>
            <a:chOff x="2086" y="4059"/>
            <a:chExt cx="1928" cy="0"/>
          </a:xfrm>
        </p:grpSpPr>
        <p:sp>
          <p:nvSpPr>
            <p:cNvPr id="758798" name="Line 14"/>
            <p:cNvSpPr>
              <a:spLocks noChangeShapeType="1"/>
            </p:cNvSpPr>
            <p:nvPr/>
          </p:nvSpPr>
          <p:spPr bwMode="auto">
            <a:xfrm>
              <a:off x="3646" y="4059"/>
              <a:ext cx="368" cy="0"/>
            </a:xfrm>
            <a:prstGeom prst="line">
              <a:avLst/>
            </a:prstGeom>
            <a:noFill/>
            <a:ln w="57150">
              <a:solidFill>
                <a:srgbClr val="005024"/>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799" name="Line 15"/>
            <p:cNvSpPr>
              <a:spLocks noChangeShapeType="1"/>
            </p:cNvSpPr>
            <p:nvPr/>
          </p:nvSpPr>
          <p:spPr bwMode="auto">
            <a:xfrm>
              <a:off x="3192" y="4059"/>
              <a:ext cx="368" cy="0"/>
            </a:xfrm>
            <a:prstGeom prst="line">
              <a:avLst/>
            </a:prstGeom>
            <a:noFill/>
            <a:ln w="57150">
              <a:solidFill>
                <a:srgbClr val="005024"/>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800" name="Line 16"/>
            <p:cNvSpPr>
              <a:spLocks noChangeShapeType="1"/>
            </p:cNvSpPr>
            <p:nvPr/>
          </p:nvSpPr>
          <p:spPr bwMode="auto">
            <a:xfrm>
              <a:off x="2086" y="4059"/>
              <a:ext cx="368" cy="0"/>
            </a:xfrm>
            <a:prstGeom prst="line">
              <a:avLst/>
            </a:prstGeom>
            <a:noFill/>
            <a:ln w="57150">
              <a:solidFill>
                <a:srgbClr val="005024"/>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758801" name="Group 17"/>
          <p:cNvGrpSpPr>
            <a:grpSpLocks/>
          </p:cNvGrpSpPr>
          <p:nvPr/>
        </p:nvGrpSpPr>
        <p:grpSpPr bwMode="auto">
          <a:xfrm>
            <a:off x="3671888" y="5454650"/>
            <a:ext cx="2655887" cy="674688"/>
            <a:chOff x="2313" y="3464"/>
            <a:chExt cx="1673" cy="425"/>
          </a:xfrm>
        </p:grpSpPr>
        <p:sp>
          <p:nvSpPr>
            <p:cNvPr id="758802" name="Line 18"/>
            <p:cNvSpPr>
              <a:spLocks noChangeShapeType="1"/>
            </p:cNvSpPr>
            <p:nvPr/>
          </p:nvSpPr>
          <p:spPr bwMode="auto">
            <a:xfrm flipH="1">
              <a:off x="2313" y="3492"/>
              <a:ext cx="1673" cy="369"/>
            </a:xfrm>
            <a:prstGeom prst="line">
              <a:avLst/>
            </a:prstGeom>
            <a:noFill/>
            <a:ln w="38100">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803" name="Line 19"/>
            <p:cNvSpPr>
              <a:spLocks noChangeShapeType="1"/>
            </p:cNvSpPr>
            <p:nvPr/>
          </p:nvSpPr>
          <p:spPr bwMode="auto">
            <a:xfrm flipH="1">
              <a:off x="3050" y="3464"/>
              <a:ext cx="340" cy="425"/>
            </a:xfrm>
            <a:prstGeom prst="line">
              <a:avLst/>
            </a:prstGeom>
            <a:noFill/>
            <a:ln w="38100">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804" name="Line 20"/>
            <p:cNvSpPr>
              <a:spLocks noChangeShapeType="1"/>
            </p:cNvSpPr>
            <p:nvPr/>
          </p:nvSpPr>
          <p:spPr bwMode="auto">
            <a:xfrm>
              <a:off x="3135" y="3464"/>
              <a:ext cx="227" cy="397"/>
            </a:xfrm>
            <a:prstGeom prst="line">
              <a:avLst/>
            </a:prstGeom>
            <a:noFill/>
            <a:ln w="38100">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805" name="Line 21"/>
            <p:cNvSpPr>
              <a:spLocks noChangeShapeType="1"/>
            </p:cNvSpPr>
            <p:nvPr/>
          </p:nvSpPr>
          <p:spPr bwMode="auto">
            <a:xfrm>
              <a:off x="2568" y="3464"/>
              <a:ext cx="1276" cy="397"/>
            </a:xfrm>
            <a:prstGeom prst="line">
              <a:avLst/>
            </a:prstGeom>
            <a:noFill/>
            <a:ln w="38100">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758806" name="Text Box 22"/>
          <p:cNvSpPr txBox="1">
            <a:spLocks noChangeArrowheads="1"/>
          </p:cNvSpPr>
          <p:nvPr/>
        </p:nvSpPr>
        <p:spPr bwMode="auto">
          <a:xfrm>
            <a:off x="5021263" y="1741488"/>
            <a:ext cx="2474912" cy="427037"/>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200" b="1">
                <a:solidFill>
                  <a:srgbClr val="CC3300"/>
                </a:solidFill>
                <a:latin typeface="微软雅黑" pitchFamily="34" charset="-122"/>
                <a:ea typeface="微软雅黑" pitchFamily="34" charset="-122"/>
              </a:rPr>
              <a:t>存储器操作数</a:t>
            </a:r>
          </a:p>
        </p:txBody>
      </p:sp>
    </p:spTree>
    <p:extLst>
      <p:ext uri="{BB962C8B-B14F-4D97-AF65-F5344CB8AC3E}">
        <p14:creationId xmlns:p14="http://schemas.microsoft.com/office/powerpoint/2010/main" val="361870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2918"/>
                                        </p:tgtEl>
                                        <p:attrNameLst>
                                          <p:attrName>style.visibility</p:attrName>
                                        </p:attrNameLst>
                                      </p:cBhvr>
                                      <p:to>
                                        <p:strVal val="visible"/>
                                      </p:to>
                                    </p:set>
                                    <p:animEffect transition="in" filter="blinds(horizontal)">
                                      <p:cBhvr>
                                        <p:cTn id="7" dur="500"/>
                                        <p:tgtEl>
                                          <p:spTgt spid="422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8806"/>
                                        </p:tgtEl>
                                        <p:attrNameLst>
                                          <p:attrName>style.visibility</p:attrName>
                                        </p:attrNameLst>
                                      </p:cBhvr>
                                      <p:to>
                                        <p:strVal val="visible"/>
                                      </p:to>
                                    </p:set>
                                    <p:animEffect transition="in" filter="blinds(horizontal)">
                                      <p:cBhvr>
                                        <p:cTn id="12" dur="500"/>
                                        <p:tgtEl>
                                          <p:spTgt spid="7588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8789">
                                            <p:txEl>
                                              <p:pRg st="0" end="0"/>
                                            </p:txEl>
                                          </p:spTgt>
                                        </p:tgtEl>
                                        <p:attrNameLst>
                                          <p:attrName>style.visibility</p:attrName>
                                        </p:attrNameLst>
                                      </p:cBhvr>
                                      <p:to>
                                        <p:strVal val="visible"/>
                                      </p:to>
                                    </p:set>
                                    <p:animEffect transition="in" filter="blinds(horizontal)">
                                      <p:cBhvr>
                                        <p:cTn id="17" dur="500"/>
                                        <p:tgtEl>
                                          <p:spTgt spid="75878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8789">
                                            <p:txEl>
                                              <p:pRg st="1" end="1"/>
                                            </p:txEl>
                                          </p:spTgt>
                                        </p:tgtEl>
                                        <p:attrNameLst>
                                          <p:attrName>style.visibility</p:attrName>
                                        </p:attrNameLst>
                                      </p:cBhvr>
                                      <p:to>
                                        <p:strVal val="visible"/>
                                      </p:to>
                                    </p:set>
                                    <p:animEffect transition="in" filter="blinds(horizontal)">
                                      <p:cBhvr>
                                        <p:cTn id="22" dur="500"/>
                                        <p:tgtEl>
                                          <p:spTgt spid="75878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8789">
                                            <p:txEl>
                                              <p:pRg st="2" end="2"/>
                                            </p:txEl>
                                          </p:spTgt>
                                        </p:tgtEl>
                                        <p:attrNameLst>
                                          <p:attrName>style.visibility</p:attrName>
                                        </p:attrNameLst>
                                      </p:cBhvr>
                                      <p:to>
                                        <p:strVal val="visible"/>
                                      </p:to>
                                    </p:set>
                                    <p:animEffect transition="in" filter="blinds(horizontal)">
                                      <p:cBhvr>
                                        <p:cTn id="27" dur="500"/>
                                        <p:tgtEl>
                                          <p:spTgt spid="75878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8789">
                                            <p:txEl>
                                              <p:pRg st="3" end="3"/>
                                            </p:txEl>
                                          </p:spTgt>
                                        </p:tgtEl>
                                        <p:attrNameLst>
                                          <p:attrName>style.visibility</p:attrName>
                                        </p:attrNameLst>
                                      </p:cBhvr>
                                      <p:to>
                                        <p:strVal val="visible"/>
                                      </p:to>
                                    </p:set>
                                    <p:animEffect transition="in" filter="blinds(horizontal)">
                                      <p:cBhvr>
                                        <p:cTn id="32" dur="500"/>
                                        <p:tgtEl>
                                          <p:spTgt spid="75878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8791"/>
                                        </p:tgtEl>
                                        <p:attrNameLst>
                                          <p:attrName>style.visibility</p:attrName>
                                        </p:attrNameLst>
                                      </p:cBhvr>
                                      <p:to>
                                        <p:strVal val="visible"/>
                                      </p:to>
                                    </p:set>
                                    <p:animEffect transition="in" filter="blinds(horizontal)">
                                      <p:cBhvr>
                                        <p:cTn id="37" dur="500"/>
                                        <p:tgtEl>
                                          <p:spTgt spid="75879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8792"/>
                                        </p:tgtEl>
                                        <p:attrNameLst>
                                          <p:attrName>style.visibility</p:attrName>
                                        </p:attrNameLst>
                                      </p:cBhvr>
                                      <p:to>
                                        <p:strVal val="visible"/>
                                      </p:to>
                                    </p:set>
                                    <p:animEffect transition="in" filter="blinds(horizontal)">
                                      <p:cBhvr>
                                        <p:cTn id="42" dur="500"/>
                                        <p:tgtEl>
                                          <p:spTgt spid="75879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58797"/>
                                        </p:tgtEl>
                                        <p:attrNameLst>
                                          <p:attrName>style.visibility</p:attrName>
                                        </p:attrNameLst>
                                      </p:cBhvr>
                                      <p:to>
                                        <p:strVal val="visible"/>
                                      </p:to>
                                    </p:set>
                                    <p:animEffect transition="in" filter="blinds(horizontal)">
                                      <p:cBhvr>
                                        <p:cTn id="47" dur="500"/>
                                        <p:tgtEl>
                                          <p:spTgt spid="75879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58801"/>
                                        </p:tgtEl>
                                        <p:attrNameLst>
                                          <p:attrName>style.visibility</p:attrName>
                                        </p:attrNameLst>
                                      </p:cBhvr>
                                      <p:to>
                                        <p:strVal val="visible"/>
                                      </p:to>
                                    </p:set>
                                    <p:animEffect transition="in" filter="blinds(horizontal)">
                                      <p:cBhvr>
                                        <p:cTn id="52" dur="500"/>
                                        <p:tgtEl>
                                          <p:spTgt spid="758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1" grpId="0"/>
      <p:bldP spid="7588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a:xfrm>
            <a:off x="476250" y="142875"/>
            <a:ext cx="8229600" cy="561975"/>
          </a:xfrm>
        </p:spPr>
        <p:txBody>
          <a:bodyPr/>
          <a:lstStyle/>
          <a:p>
            <a:r>
              <a:rPr lang="en-US" altLang="zh-CN" sz="3600"/>
              <a:t>IA-32</a:t>
            </a:r>
            <a:r>
              <a:rPr lang="zh-CN" altLang="en-US" sz="3600"/>
              <a:t>常用指令类型</a:t>
            </a:r>
          </a:p>
        </p:txBody>
      </p:sp>
      <p:sp>
        <p:nvSpPr>
          <p:cNvPr id="619523" name="Rectangle 3"/>
          <p:cNvSpPr>
            <a:spLocks noGrp="1" noChangeArrowheads="1"/>
          </p:cNvSpPr>
          <p:nvPr>
            <p:ph type="body" idx="1"/>
          </p:nvPr>
        </p:nvSpPr>
        <p:spPr>
          <a:xfrm>
            <a:off x="468313" y="836613"/>
            <a:ext cx="8334375" cy="6021387"/>
          </a:xfrm>
        </p:spPr>
        <p:txBody>
          <a:bodyPr/>
          <a:lstStyle/>
          <a:p>
            <a:pPr marL="457200" indent="-457200">
              <a:lnSpc>
                <a:spcPct val="110000"/>
              </a:lnSpc>
              <a:buFontTx/>
              <a:buNone/>
            </a:pP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）传送指令</a:t>
            </a:r>
          </a:p>
          <a:p>
            <a:pPr marL="838200" lvl="1" indent="-381000">
              <a:lnSpc>
                <a:spcPct val="110000"/>
              </a:lnSpc>
            </a:pPr>
            <a:r>
              <a:rPr lang="zh-CN" altLang="en-US" dirty="0">
                <a:latin typeface="微软雅黑" pitchFamily="34" charset="-122"/>
                <a:ea typeface="微软雅黑" pitchFamily="34" charset="-122"/>
              </a:rPr>
              <a:t>通用数据传送指令</a:t>
            </a:r>
          </a:p>
          <a:p>
            <a:pPr marL="1371600" lvl="2" indent="-457200">
              <a:lnSpc>
                <a:spcPct val="110000"/>
              </a:lnSpc>
              <a:buFontTx/>
              <a:buNone/>
            </a:pPr>
            <a:r>
              <a:rPr lang="en-US" altLang="zh-CN" sz="2000" dirty="0">
                <a:latin typeface="微软雅黑" pitchFamily="34" charset="-122"/>
                <a:ea typeface="微软雅黑" pitchFamily="34" charset="-122"/>
              </a:rPr>
              <a:t>MOV</a:t>
            </a:r>
            <a:r>
              <a:rPr lang="zh-CN" altLang="en-US" sz="2000" dirty="0">
                <a:latin typeface="微软雅黑" pitchFamily="34" charset="-122"/>
                <a:ea typeface="微软雅黑" pitchFamily="34" charset="-122"/>
              </a:rPr>
              <a:t>：一般传送，包括</a:t>
            </a:r>
            <a:r>
              <a:rPr lang="en-US" altLang="zh-CN" sz="2000" dirty="0" err="1">
                <a:latin typeface="微软雅黑" pitchFamily="34" charset="-122"/>
                <a:ea typeface="微软雅黑" pitchFamily="34" charset="-122"/>
              </a:rPr>
              <a:t>movb</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movw</a:t>
            </a:r>
            <a:r>
              <a:rPr lang="zh-CN" altLang="en-US" sz="2000" dirty="0">
                <a:latin typeface="微软雅黑" pitchFamily="34" charset="-122"/>
                <a:ea typeface="微软雅黑" pitchFamily="34" charset="-122"/>
              </a:rPr>
              <a:t>和</a:t>
            </a:r>
            <a:r>
              <a:rPr lang="en-US" altLang="zh-CN" sz="2000" dirty="0" err="1">
                <a:latin typeface="微软雅黑" pitchFamily="34" charset="-122"/>
                <a:ea typeface="微软雅黑" pitchFamily="34" charset="-122"/>
              </a:rPr>
              <a:t>movl</a:t>
            </a:r>
            <a:r>
              <a:rPr lang="zh-CN" altLang="en-US" sz="2000" dirty="0">
                <a:latin typeface="微软雅黑" pitchFamily="34" charset="-122"/>
                <a:ea typeface="微软雅黑" pitchFamily="34" charset="-122"/>
              </a:rPr>
              <a:t>等</a:t>
            </a:r>
          </a:p>
          <a:p>
            <a:pPr marL="1371600" lvl="2" indent="-457200">
              <a:lnSpc>
                <a:spcPct val="110000"/>
              </a:lnSpc>
              <a:buFontTx/>
              <a:buNone/>
            </a:pPr>
            <a:r>
              <a:rPr lang="en-US" altLang="zh-CN" sz="2000" dirty="0">
                <a:latin typeface="微软雅黑" pitchFamily="34" charset="-122"/>
                <a:ea typeface="微软雅黑" pitchFamily="34" charset="-122"/>
              </a:rPr>
              <a:t>MOVS</a:t>
            </a:r>
            <a:r>
              <a:rPr lang="zh-CN" altLang="en-US" sz="2000" dirty="0">
                <a:latin typeface="微软雅黑" pitchFamily="34" charset="-122"/>
                <a:ea typeface="微软雅黑" pitchFamily="34" charset="-122"/>
              </a:rPr>
              <a:t>：符号扩展传送，如</a:t>
            </a:r>
            <a:r>
              <a:rPr lang="en-US" altLang="zh-CN" sz="2000" dirty="0" err="1">
                <a:latin typeface="微软雅黑" pitchFamily="34" charset="-122"/>
                <a:ea typeface="微软雅黑" pitchFamily="34" charset="-122"/>
              </a:rPr>
              <a:t>movsbw</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movswl</a:t>
            </a:r>
            <a:r>
              <a:rPr lang="zh-CN" altLang="en-US" sz="2000" dirty="0">
                <a:latin typeface="微软雅黑" pitchFamily="34" charset="-122"/>
                <a:ea typeface="微软雅黑" pitchFamily="34" charset="-122"/>
              </a:rPr>
              <a:t>等</a:t>
            </a:r>
          </a:p>
          <a:p>
            <a:pPr marL="1371600" lvl="2" indent="-457200">
              <a:lnSpc>
                <a:spcPct val="110000"/>
              </a:lnSpc>
              <a:buFontTx/>
              <a:buNone/>
            </a:pPr>
            <a:r>
              <a:rPr lang="en-US" altLang="zh-CN" sz="2000" dirty="0">
                <a:latin typeface="微软雅黑" pitchFamily="34" charset="-122"/>
                <a:ea typeface="微软雅黑" pitchFamily="34" charset="-122"/>
              </a:rPr>
              <a:t>MOVZ</a:t>
            </a:r>
            <a:r>
              <a:rPr lang="zh-CN" altLang="en-US" sz="2000" dirty="0">
                <a:latin typeface="微软雅黑" pitchFamily="34" charset="-122"/>
                <a:ea typeface="微软雅黑" pitchFamily="34" charset="-122"/>
              </a:rPr>
              <a:t>：零扩展传送，如</a:t>
            </a:r>
            <a:r>
              <a:rPr lang="en-US" altLang="zh-CN" sz="2000" dirty="0" err="1">
                <a:latin typeface="微软雅黑" pitchFamily="34" charset="-122"/>
                <a:ea typeface="微软雅黑" pitchFamily="34" charset="-122"/>
              </a:rPr>
              <a:t>movzwl</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movzbl</a:t>
            </a:r>
            <a:r>
              <a:rPr lang="zh-CN" altLang="en-US" sz="2000" dirty="0">
                <a:latin typeface="微软雅黑" pitchFamily="34" charset="-122"/>
                <a:ea typeface="微软雅黑" pitchFamily="34" charset="-122"/>
              </a:rPr>
              <a:t>等</a:t>
            </a:r>
          </a:p>
          <a:p>
            <a:pPr marL="1371600" lvl="2" indent="-457200">
              <a:lnSpc>
                <a:spcPct val="110000"/>
              </a:lnSpc>
              <a:buFontTx/>
              <a:buNone/>
            </a:pPr>
            <a:r>
              <a:rPr lang="en-US" altLang="zh-CN" sz="2000" dirty="0">
                <a:latin typeface="微软雅黑" pitchFamily="34" charset="-122"/>
                <a:ea typeface="微软雅黑" pitchFamily="34" charset="-122"/>
              </a:rPr>
              <a:t>XCHG</a:t>
            </a:r>
            <a:r>
              <a:rPr lang="zh-CN" altLang="en-US" sz="2000" dirty="0">
                <a:latin typeface="微软雅黑" pitchFamily="34" charset="-122"/>
                <a:ea typeface="微软雅黑" pitchFamily="34" charset="-122"/>
              </a:rPr>
              <a:t>：数据交换</a:t>
            </a:r>
          </a:p>
          <a:p>
            <a:pPr marL="1371600" lvl="2" indent="-457200">
              <a:lnSpc>
                <a:spcPct val="110000"/>
              </a:lnSpc>
              <a:buFontTx/>
              <a:buNone/>
            </a:pPr>
            <a:r>
              <a:rPr lang="en-US" altLang="zh-CN" sz="2000" dirty="0">
                <a:latin typeface="微软雅黑" pitchFamily="34" charset="-122"/>
                <a:ea typeface="微软雅黑" pitchFamily="34" charset="-122"/>
              </a:rPr>
              <a:t>PUSH/POP</a:t>
            </a:r>
            <a:r>
              <a:rPr lang="zh-CN" altLang="en-US" sz="2000" dirty="0">
                <a:latin typeface="微软雅黑" pitchFamily="34" charset="-122"/>
                <a:ea typeface="微软雅黑" pitchFamily="34" charset="-122"/>
              </a:rPr>
              <a:t>：</a:t>
            </a:r>
            <a:r>
              <a:rPr lang="zh-CN" altLang="en-US" sz="2000" dirty="0">
                <a:solidFill>
                  <a:srgbClr val="FF3300"/>
                </a:solidFill>
                <a:latin typeface="微软雅黑" pitchFamily="34" charset="-122"/>
                <a:ea typeface="微软雅黑" pitchFamily="34" charset="-122"/>
              </a:rPr>
              <a:t>入栈</a:t>
            </a:r>
            <a:r>
              <a:rPr lang="en-US" altLang="zh-CN" sz="2000" dirty="0">
                <a:solidFill>
                  <a:srgbClr val="FF3300"/>
                </a:solidFill>
                <a:latin typeface="微软雅黑" pitchFamily="34" charset="-122"/>
                <a:ea typeface="微软雅黑" pitchFamily="34" charset="-122"/>
              </a:rPr>
              <a:t>/</a:t>
            </a:r>
            <a:r>
              <a:rPr lang="zh-CN" altLang="en-US" sz="2000" dirty="0">
                <a:solidFill>
                  <a:srgbClr val="FF3300"/>
                </a:solidFill>
                <a:latin typeface="微软雅黑" pitchFamily="34" charset="-122"/>
                <a:ea typeface="微软雅黑" pitchFamily="34" charset="-122"/>
              </a:rPr>
              <a:t>出栈</a:t>
            </a:r>
            <a:r>
              <a:rPr lang="zh-CN" altLang="en-US" sz="2000" dirty="0">
                <a:latin typeface="微软雅黑" pitchFamily="34" charset="-122"/>
                <a:ea typeface="微软雅黑" pitchFamily="34" charset="-122"/>
              </a:rPr>
              <a:t>，如</a:t>
            </a:r>
            <a:r>
              <a:rPr lang="en-US" altLang="zh-CN" sz="2000" dirty="0" err="1">
                <a:latin typeface="微软雅黑" pitchFamily="34" charset="-122"/>
                <a:ea typeface="微软雅黑" pitchFamily="34" charset="-122"/>
              </a:rPr>
              <a:t>pushl,pushw,popl,popw</a:t>
            </a:r>
            <a:r>
              <a:rPr lang="zh-CN" altLang="en-US" sz="2000" dirty="0">
                <a:latin typeface="微软雅黑" pitchFamily="34" charset="-122"/>
                <a:ea typeface="微软雅黑" pitchFamily="34" charset="-122"/>
              </a:rPr>
              <a:t>等</a:t>
            </a:r>
          </a:p>
          <a:p>
            <a:pPr marL="838200" lvl="1" indent="-381000">
              <a:lnSpc>
                <a:spcPct val="110000"/>
              </a:lnSpc>
            </a:pPr>
            <a:r>
              <a:rPr lang="zh-CN" altLang="en-US" dirty="0">
                <a:latin typeface="微软雅黑" pitchFamily="34" charset="-122"/>
                <a:ea typeface="微软雅黑" pitchFamily="34" charset="-122"/>
              </a:rPr>
              <a:t>地址传送指令 </a:t>
            </a:r>
          </a:p>
          <a:p>
            <a:pPr marL="1371600" lvl="2" indent="-457200">
              <a:lnSpc>
                <a:spcPct val="110000"/>
              </a:lnSpc>
              <a:buFontTx/>
              <a:buNone/>
            </a:pPr>
            <a:r>
              <a:rPr lang="en-US" altLang="zh-CN" sz="2000" dirty="0">
                <a:latin typeface="微软雅黑" pitchFamily="34" charset="-122"/>
                <a:ea typeface="微软雅黑" pitchFamily="34" charset="-122"/>
              </a:rPr>
              <a:t>LEA</a:t>
            </a:r>
            <a:r>
              <a:rPr lang="zh-CN" altLang="en-US" sz="2000" dirty="0">
                <a:latin typeface="微软雅黑" pitchFamily="34" charset="-122"/>
                <a:ea typeface="微软雅黑" pitchFamily="34" charset="-122"/>
              </a:rPr>
              <a:t>：加载有效地址，如</a:t>
            </a:r>
            <a:r>
              <a:rPr lang="en-US" altLang="zh-CN" sz="2000" dirty="0" err="1">
                <a:latin typeface="微软雅黑" pitchFamily="34" charset="-122"/>
                <a:ea typeface="微软雅黑" pitchFamily="34" charset="-122"/>
              </a:rPr>
              <a:t>leal</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edx</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eax</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eax</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的功能为</a:t>
            </a:r>
            <a:r>
              <a:rPr lang="en-US" altLang="zh-CN" sz="2000" dirty="0">
                <a:latin typeface="微软雅黑" pitchFamily="34" charset="-122"/>
                <a:ea typeface="微软雅黑" pitchFamily="34" charset="-122"/>
              </a:rPr>
              <a:t>R[</a:t>
            </a:r>
            <a:r>
              <a:rPr lang="en-US" altLang="zh-CN" sz="2000" dirty="0" err="1">
                <a:latin typeface="微软雅黑" pitchFamily="34" charset="-122"/>
                <a:ea typeface="微软雅黑" pitchFamily="34" charset="-122"/>
              </a:rPr>
              <a:t>eax</a:t>
            </a:r>
            <a:r>
              <a:rPr lang="en-US" altLang="zh-CN" sz="2000" dirty="0">
                <a:latin typeface="微软雅黑" pitchFamily="34" charset="-122"/>
                <a:ea typeface="微软雅黑" pitchFamily="34" charset="-122"/>
              </a:rPr>
              <a:t>]←R[</a:t>
            </a:r>
            <a:r>
              <a:rPr lang="en-US" altLang="zh-CN" sz="2000" dirty="0" err="1">
                <a:latin typeface="微软雅黑" pitchFamily="34" charset="-122"/>
                <a:ea typeface="微软雅黑" pitchFamily="34" charset="-122"/>
              </a:rPr>
              <a:t>edx</a:t>
            </a:r>
            <a:r>
              <a:rPr lang="en-US" altLang="zh-CN" sz="2000" dirty="0">
                <a:latin typeface="微软雅黑" pitchFamily="34" charset="-122"/>
                <a:ea typeface="微软雅黑" pitchFamily="34" charset="-122"/>
              </a:rPr>
              <a:t>]+R[</a:t>
            </a:r>
            <a:r>
              <a:rPr lang="en-US" altLang="zh-CN" sz="2000" dirty="0" err="1">
                <a:latin typeface="微软雅黑" pitchFamily="34" charset="-122"/>
                <a:ea typeface="微软雅黑" pitchFamily="34" charset="-122"/>
              </a:rPr>
              <a:t>eax</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，执行前，若</a:t>
            </a:r>
            <a:r>
              <a:rPr lang="en-US" altLang="zh-CN" sz="2000" dirty="0">
                <a:latin typeface="微软雅黑" pitchFamily="34" charset="-122"/>
                <a:ea typeface="微软雅黑" pitchFamily="34" charset="-122"/>
              </a:rPr>
              <a:t>R[</a:t>
            </a:r>
            <a:r>
              <a:rPr lang="en-US" altLang="zh-CN" sz="2000" dirty="0" err="1">
                <a:latin typeface="微软雅黑" pitchFamily="34" charset="-122"/>
                <a:ea typeface="微软雅黑" pitchFamily="34" charset="-122"/>
              </a:rPr>
              <a:t>edx</a:t>
            </a:r>
            <a:r>
              <a:rPr lang="en-US" altLang="zh-CN" sz="2000" dirty="0">
                <a:latin typeface="微软雅黑" pitchFamily="34" charset="-122"/>
                <a:ea typeface="微软雅黑" pitchFamily="34" charset="-122"/>
              </a:rPr>
              <a:t>]=</a:t>
            </a:r>
            <a:r>
              <a:rPr lang="en-US" altLang="zh-CN" sz="2000" i="1" dirty="0" err="1">
                <a:latin typeface="微软雅黑" pitchFamily="34" charset="-122"/>
                <a:ea typeface="微软雅黑" pitchFamily="34" charset="-122"/>
              </a:rPr>
              <a:t>i</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R[</a:t>
            </a:r>
            <a:r>
              <a:rPr lang="en-US" altLang="zh-CN" sz="2000" dirty="0" err="1">
                <a:latin typeface="微软雅黑" pitchFamily="34" charset="-122"/>
                <a:ea typeface="微软雅黑" pitchFamily="34" charset="-122"/>
              </a:rPr>
              <a:t>eax</a:t>
            </a:r>
            <a:r>
              <a:rPr lang="en-US" altLang="zh-CN" sz="2000" dirty="0">
                <a:latin typeface="微软雅黑" pitchFamily="34" charset="-122"/>
                <a:ea typeface="微软雅黑" pitchFamily="34" charset="-122"/>
              </a:rPr>
              <a:t>]=</a:t>
            </a:r>
            <a:r>
              <a:rPr lang="en-US" altLang="zh-CN" sz="2000" i="1" dirty="0">
                <a:latin typeface="微软雅黑" pitchFamily="34" charset="-122"/>
                <a:ea typeface="微软雅黑" pitchFamily="34" charset="-122"/>
              </a:rPr>
              <a:t>j</a:t>
            </a:r>
            <a:r>
              <a:rPr lang="zh-CN" altLang="en-US" sz="2000" dirty="0">
                <a:latin typeface="微软雅黑" pitchFamily="34" charset="-122"/>
                <a:ea typeface="微软雅黑" pitchFamily="34" charset="-122"/>
              </a:rPr>
              <a:t>，则指令执行后，</a:t>
            </a:r>
            <a:r>
              <a:rPr lang="en-US" altLang="zh-CN" sz="2000" dirty="0">
                <a:latin typeface="微软雅黑" pitchFamily="34" charset="-122"/>
                <a:ea typeface="微软雅黑" pitchFamily="34" charset="-122"/>
              </a:rPr>
              <a:t>R[</a:t>
            </a:r>
            <a:r>
              <a:rPr lang="en-US" altLang="zh-CN" sz="2000" dirty="0" err="1">
                <a:latin typeface="微软雅黑" pitchFamily="34" charset="-122"/>
                <a:ea typeface="微软雅黑" pitchFamily="34" charset="-122"/>
              </a:rPr>
              <a:t>eax</a:t>
            </a:r>
            <a:r>
              <a:rPr lang="en-US" altLang="zh-CN" sz="2000" dirty="0">
                <a:latin typeface="微软雅黑" pitchFamily="34" charset="-122"/>
                <a:ea typeface="微软雅黑" pitchFamily="34" charset="-122"/>
              </a:rPr>
              <a:t>]=</a:t>
            </a:r>
            <a:r>
              <a:rPr lang="en-US" altLang="zh-CN" sz="2000" i="1" dirty="0" err="1">
                <a:latin typeface="微软雅黑" pitchFamily="34" charset="-122"/>
                <a:ea typeface="微软雅黑" pitchFamily="34" charset="-122"/>
              </a:rPr>
              <a:t>i</a:t>
            </a:r>
            <a:r>
              <a:rPr lang="en-US" altLang="zh-CN" sz="2000" dirty="0" err="1">
                <a:latin typeface="微软雅黑" pitchFamily="34" charset="-122"/>
                <a:ea typeface="微软雅黑" pitchFamily="34" charset="-122"/>
              </a:rPr>
              <a:t>+</a:t>
            </a:r>
            <a:r>
              <a:rPr lang="en-US" altLang="zh-CN" sz="2000" i="1" dirty="0" err="1">
                <a:latin typeface="微软雅黑" pitchFamily="34" charset="-122"/>
                <a:ea typeface="微软雅黑" pitchFamily="34" charset="-122"/>
              </a:rPr>
              <a:t>j</a:t>
            </a:r>
            <a:r>
              <a:rPr lang="en-US" altLang="zh-CN" sz="2000" dirty="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a:p>
            <a:pPr marL="838200" lvl="1" indent="-381000">
              <a:lnSpc>
                <a:spcPct val="110000"/>
              </a:lnSpc>
            </a:pPr>
            <a:r>
              <a:rPr lang="zh-CN" altLang="en-US" dirty="0">
                <a:latin typeface="微软雅黑" pitchFamily="34" charset="-122"/>
                <a:ea typeface="微软雅黑" pitchFamily="34" charset="-122"/>
              </a:rPr>
              <a:t>输入输出指令 </a:t>
            </a:r>
          </a:p>
          <a:p>
            <a:pPr marL="1371600" lvl="2" indent="-457200">
              <a:lnSpc>
                <a:spcPct val="110000"/>
              </a:lnSpc>
              <a:buFontTx/>
              <a:buNone/>
            </a:pPr>
            <a:r>
              <a:rPr lang="en-US" altLang="zh-CN" sz="2000" dirty="0">
                <a:latin typeface="微软雅黑" pitchFamily="34" charset="-122"/>
                <a:ea typeface="微软雅黑" pitchFamily="34" charset="-122"/>
              </a:rPr>
              <a:t>IN</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OUT</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端口与寄存器之间的交换</a:t>
            </a:r>
          </a:p>
          <a:p>
            <a:pPr marL="838200" lvl="1" indent="-381000">
              <a:lnSpc>
                <a:spcPct val="110000"/>
              </a:lnSpc>
            </a:pPr>
            <a:r>
              <a:rPr lang="zh-CN" altLang="en-US" dirty="0">
                <a:latin typeface="微软雅黑" pitchFamily="34" charset="-122"/>
                <a:ea typeface="微软雅黑" pitchFamily="34" charset="-122"/>
              </a:rPr>
              <a:t>标志传送指令</a:t>
            </a:r>
          </a:p>
          <a:p>
            <a:pPr marL="1371600" lvl="2" indent="-457200">
              <a:lnSpc>
                <a:spcPct val="110000"/>
              </a:lnSpc>
              <a:buFontTx/>
              <a:buNone/>
            </a:pPr>
            <a:r>
              <a:rPr lang="en-US" altLang="zh-CN" sz="2000" dirty="0">
                <a:latin typeface="微软雅黑" pitchFamily="34" charset="-122"/>
                <a:ea typeface="微软雅黑" pitchFamily="34" charset="-122"/>
              </a:rPr>
              <a:t>PUSHF</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POPF</a:t>
            </a:r>
            <a:r>
              <a:rPr lang="zh-CN" altLang="en-US" sz="2000" dirty="0">
                <a:latin typeface="微软雅黑" pitchFamily="34" charset="-122"/>
                <a:ea typeface="微软雅黑" pitchFamily="34" charset="-122"/>
              </a:rPr>
              <a:t>：将</a:t>
            </a:r>
            <a:r>
              <a:rPr lang="en-US" altLang="zh-CN" sz="2000" dirty="0">
                <a:latin typeface="微软雅黑" pitchFamily="34" charset="-122"/>
                <a:ea typeface="微软雅黑" pitchFamily="34" charset="-122"/>
              </a:rPr>
              <a:t>EFLAG</a:t>
            </a:r>
            <a:r>
              <a:rPr lang="zh-CN" altLang="en-US" sz="2000" dirty="0">
                <a:latin typeface="微软雅黑" pitchFamily="34" charset="-122"/>
                <a:ea typeface="微软雅黑" pitchFamily="34" charset="-122"/>
              </a:rPr>
              <a:t>压栈，或将栈顶内容送</a:t>
            </a:r>
            <a:r>
              <a:rPr lang="en-US" altLang="zh-CN" sz="2000" dirty="0">
                <a:latin typeface="微软雅黑" pitchFamily="34" charset="-122"/>
                <a:ea typeface="微软雅黑" pitchFamily="34" charset="-122"/>
              </a:rPr>
              <a:t>EFLAG</a:t>
            </a:r>
            <a:r>
              <a:rPr lang="en-US" altLang="zh-CN" sz="2000" dirty="0"/>
              <a:t> </a:t>
            </a:r>
            <a:endParaRPr lang="zh-CN" altLang="en-US" sz="2000" dirty="0"/>
          </a:p>
        </p:txBody>
      </p:sp>
    </p:spTree>
    <p:extLst>
      <p:ext uri="{BB962C8B-B14F-4D97-AF65-F5344CB8AC3E}">
        <p14:creationId xmlns:p14="http://schemas.microsoft.com/office/powerpoint/2010/main" val="273585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9523">
                                            <p:txEl>
                                              <p:pRg st="2" end="2"/>
                                            </p:txEl>
                                          </p:spTgt>
                                        </p:tgtEl>
                                        <p:attrNameLst>
                                          <p:attrName>style.visibility</p:attrName>
                                        </p:attrNameLst>
                                      </p:cBhvr>
                                      <p:to>
                                        <p:strVal val="visible"/>
                                      </p:to>
                                    </p:set>
                                    <p:animEffect transition="in" filter="blinds(horizontal)">
                                      <p:cBhvr>
                                        <p:cTn id="7" dur="500"/>
                                        <p:tgtEl>
                                          <p:spTgt spid="6195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9523">
                                            <p:txEl>
                                              <p:pRg st="3" end="3"/>
                                            </p:txEl>
                                          </p:spTgt>
                                        </p:tgtEl>
                                        <p:attrNameLst>
                                          <p:attrName>style.visibility</p:attrName>
                                        </p:attrNameLst>
                                      </p:cBhvr>
                                      <p:to>
                                        <p:strVal val="visible"/>
                                      </p:to>
                                    </p:set>
                                    <p:animEffect transition="in" filter="blinds(horizontal)">
                                      <p:cBhvr>
                                        <p:cTn id="12" dur="500"/>
                                        <p:tgtEl>
                                          <p:spTgt spid="6195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9523">
                                            <p:txEl>
                                              <p:pRg st="4" end="4"/>
                                            </p:txEl>
                                          </p:spTgt>
                                        </p:tgtEl>
                                        <p:attrNameLst>
                                          <p:attrName>style.visibility</p:attrName>
                                        </p:attrNameLst>
                                      </p:cBhvr>
                                      <p:to>
                                        <p:strVal val="visible"/>
                                      </p:to>
                                    </p:set>
                                    <p:animEffect transition="in" filter="blinds(horizontal)">
                                      <p:cBhvr>
                                        <p:cTn id="17" dur="500"/>
                                        <p:tgtEl>
                                          <p:spTgt spid="6195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9523">
                                            <p:txEl>
                                              <p:pRg st="5" end="5"/>
                                            </p:txEl>
                                          </p:spTgt>
                                        </p:tgtEl>
                                        <p:attrNameLst>
                                          <p:attrName>style.visibility</p:attrName>
                                        </p:attrNameLst>
                                      </p:cBhvr>
                                      <p:to>
                                        <p:strVal val="visible"/>
                                      </p:to>
                                    </p:set>
                                    <p:animEffect transition="in" filter="blinds(horizontal)">
                                      <p:cBhvr>
                                        <p:cTn id="22" dur="500"/>
                                        <p:tgtEl>
                                          <p:spTgt spid="6195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9523">
                                            <p:txEl>
                                              <p:pRg st="6" end="6"/>
                                            </p:txEl>
                                          </p:spTgt>
                                        </p:tgtEl>
                                        <p:attrNameLst>
                                          <p:attrName>style.visibility</p:attrName>
                                        </p:attrNameLst>
                                      </p:cBhvr>
                                      <p:to>
                                        <p:strVal val="visible"/>
                                      </p:to>
                                    </p:set>
                                    <p:animEffect transition="in" filter="blinds(horizontal)">
                                      <p:cBhvr>
                                        <p:cTn id="27" dur="500"/>
                                        <p:tgtEl>
                                          <p:spTgt spid="61952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9523">
                                            <p:txEl>
                                              <p:pRg st="8" end="8"/>
                                            </p:txEl>
                                          </p:spTgt>
                                        </p:tgtEl>
                                        <p:attrNameLst>
                                          <p:attrName>style.visibility</p:attrName>
                                        </p:attrNameLst>
                                      </p:cBhvr>
                                      <p:to>
                                        <p:strVal val="visible"/>
                                      </p:to>
                                    </p:set>
                                    <p:animEffect transition="in" filter="blinds(horizontal)">
                                      <p:cBhvr>
                                        <p:cTn id="32" dur="500"/>
                                        <p:tgtEl>
                                          <p:spTgt spid="61952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9523">
                                            <p:txEl>
                                              <p:pRg st="10" end="10"/>
                                            </p:txEl>
                                          </p:spTgt>
                                        </p:tgtEl>
                                        <p:attrNameLst>
                                          <p:attrName>style.visibility</p:attrName>
                                        </p:attrNameLst>
                                      </p:cBhvr>
                                      <p:to>
                                        <p:strVal val="visible"/>
                                      </p:to>
                                    </p:set>
                                    <p:animEffect transition="in" filter="blinds(horizontal)">
                                      <p:cBhvr>
                                        <p:cTn id="37" dur="500"/>
                                        <p:tgtEl>
                                          <p:spTgt spid="61952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9523">
                                            <p:txEl>
                                              <p:pRg st="12" end="12"/>
                                            </p:txEl>
                                          </p:spTgt>
                                        </p:tgtEl>
                                        <p:attrNameLst>
                                          <p:attrName>style.visibility</p:attrName>
                                        </p:attrNameLst>
                                      </p:cBhvr>
                                      <p:to>
                                        <p:strVal val="visible"/>
                                      </p:to>
                                    </p:set>
                                    <p:animEffect transition="in" filter="blinds(horizontal)">
                                      <p:cBhvr>
                                        <p:cTn id="42" dur="500"/>
                                        <p:tgtEl>
                                          <p:spTgt spid="6195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476250" y="98425"/>
            <a:ext cx="8229600" cy="561975"/>
          </a:xfrm>
        </p:spPr>
        <p:txBody>
          <a:bodyPr/>
          <a:lstStyle/>
          <a:p>
            <a:r>
              <a:rPr lang="en-US" altLang="zh-CN" sz="3600"/>
              <a:t>IA-32</a:t>
            </a:r>
            <a:r>
              <a:rPr lang="zh-CN" altLang="en-US" sz="3600"/>
              <a:t>常用指令类型</a:t>
            </a:r>
          </a:p>
        </p:txBody>
      </p:sp>
      <p:sp>
        <p:nvSpPr>
          <p:cNvPr id="622595" name="Rectangle 3"/>
          <p:cNvSpPr>
            <a:spLocks noGrp="1" noChangeArrowheads="1"/>
          </p:cNvSpPr>
          <p:nvPr>
            <p:ph type="body" idx="1"/>
          </p:nvPr>
        </p:nvSpPr>
        <p:spPr>
          <a:xfrm>
            <a:off x="206375" y="836613"/>
            <a:ext cx="8596313" cy="5741987"/>
          </a:xfrm>
        </p:spPr>
        <p:txBody>
          <a:bodyPr/>
          <a:lstStyle/>
          <a:p>
            <a:pPr>
              <a:lnSpc>
                <a:spcPct val="110000"/>
              </a:lnSpc>
              <a:buFontTx/>
              <a:buNone/>
            </a:pP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）定点算术运算指令</a:t>
            </a:r>
          </a:p>
          <a:p>
            <a:pPr lvl="1">
              <a:lnSpc>
                <a:spcPct val="110000"/>
              </a:lnSpc>
            </a:pPr>
            <a:r>
              <a:rPr lang="zh-CN" altLang="en-US">
                <a:latin typeface="微软雅黑" pitchFamily="34" charset="-122"/>
                <a:ea typeface="微软雅黑" pitchFamily="34" charset="-122"/>
              </a:rPr>
              <a:t>加 </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减运算（影响标志、不区分无</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带符号）</a:t>
            </a:r>
          </a:p>
          <a:p>
            <a:pPr lvl="2">
              <a:lnSpc>
                <a:spcPct val="110000"/>
              </a:lnSpc>
              <a:buFontTx/>
              <a:buNone/>
            </a:pPr>
            <a:r>
              <a:rPr lang="en-US" altLang="zh-CN" sz="2000">
                <a:latin typeface="微软雅黑" pitchFamily="34" charset="-122"/>
                <a:ea typeface="微软雅黑" pitchFamily="34" charset="-122"/>
              </a:rPr>
              <a:t>ADD</a:t>
            </a:r>
            <a:r>
              <a:rPr lang="zh-CN" altLang="en-US" sz="2000">
                <a:latin typeface="微软雅黑" pitchFamily="34" charset="-122"/>
                <a:ea typeface="微软雅黑" pitchFamily="34" charset="-122"/>
              </a:rPr>
              <a:t>：加，包括</a:t>
            </a:r>
            <a:r>
              <a:rPr lang="en-US" altLang="zh-CN" sz="2000">
                <a:latin typeface="微软雅黑" pitchFamily="34" charset="-122"/>
                <a:ea typeface="微软雅黑" pitchFamily="34" charset="-122"/>
              </a:rPr>
              <a:t>addb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addw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addl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SUB</a:t>
            </a:r>
            <a:r>
              <a:rPr lang="zh-CN" altLang="en-US" sz="2000">
                <a:latin typeface="微软雅黑" pitchFamily="34" charset="-122"/>
                <a:ea typeface="微软雅黑" pitchFamily="34" charset="-122"/>
              </a:rPr>
              <a:t>：减，包括</a:t>
            </a:r>
            <a:r>
              <a:rPr lang="en-US" altLang="zh-CN" sz="2000">
                <a:latin typeface="微软雅黑" pitchFamily="34" charset="-122"/>
                <a:ea typeface="微软雅黑" pitchFamily="34" charset="-122"/>
              </a:rPr>
              <a:t>subb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subw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subl</a:t>
            </a:r>
            <a:r>
              <a:rPr lang="zh-CN" altLang="en-US" sz="2000">
                <a:latin typeface="微软雅黑" pitchFamily="34" charset="-122"/>
                <a:ea typeface="微软雅黑" pitchFamily="34" charset="-122"/>
              </a:rPr>
              <a:t>等</a:t>
            </a:r>
          </a:p>
          <a:p>
            <a:pPr lvl="1">
              <a:lnSpc>
                <a:spcPct val="110000"/>
              </a:lnSpc>
            </a:pPr>
            <a:r>
              <a:rPr lang="zh-CN" altLang="en-US">
                <a:latin typeface="微软雅黑" pitchFamily="34" charset="-122"/>
                <a:ea typeface="微软雅黑" pitchFamily="34" charset="-122"/>
              </a:rPr>
              <a:t>增</a:t>
            </a:r>
            <a:r>
              <a:rPr lang="en-US" altLang="zh-CN">
                <a:latin typeface="微软雅黑" pitchFamily="34" charset="-122"/>
                <a:ea typeface="微软雅黑" pitchFamily="34" charset="-122"/>
              </a:rPr>
              <a:t>1 / </a:t>
            </a:r>
            <a:r>
              <a:rPr lang="zh-CN" altLang="en-US">
                <a:latin typeface="微软雅黑" pitchFamily="34" charset="-122"/>
                <a:ea typeface="微软雅黑" pitchFamily="34" charset="-122"/>
              </a:rPr>
              <a:t>减</a:t>
            </a:r>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运算（影响除</a:t>
            </a:r>
            <a:r>
              <a:rPr lang="en-US" altLang="zh-CN">
                <a:latin typeface="微软雅黑" pitchFamily="34" charset="-122"/>
                <a:ea typeface="微软雅黑" pitchFamily="34" charset="-122"/>
              </a:rPr>
              <a:t>CF</a:t>
            </a:r>
            <a:r>
              <a:rPr lang="zh-CN" altLang="en-US">
                <a:latin typeface="微软雅黑" pitchFamily="34" charset="-122"/>
                <a:ea typeface="微软雅黑" pitchFamily="34" charset="-122"/>
              </a:rPr>
              <a:t>以外的标志、不区分无</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带符号）</a:t>
            </a:r>
          </a:p>
          <a:p>
            <a:pPr lvl="2">
              <a:lnSpc>
                <a:spcPct val="110000"/>
              </a:lnSpc>
              <a:buFontTx/>
              <a:buNone/>
            </a:pPr>
            <a:r>
              <a:rPr lang="en-US" altLang="zh-CN" sz="2000">
                <a:latin typeface="微软雅黑" pitchFamily="34" charset="-122"/>
                <a:ea typeface="微软雅黑" pitchFamily="34" charset="-122"/>
              </a:rPr>
              <a:t>INC</a:t>
            </a:r>
            <a:r>
              <a:rPr lang="zh-CN" altLang="en-US" sz="2000">
                <a:latin typeface="微软雅黑" pitchFamily="34" charset="-122"/>
                <a:ea typeface="微软雅黑" pitchFamily="34" charset="-122"/>
              </a:rPr>
              <a:t>：加，包括</a:t>
            </a:r>
            <a:r>
              <a:rPr lang="en-US" altLang="zh-CN" sz="2000">
                <a:latin typeface="微软雅黑" pitchFamily="34" charset="-122"/>
                <a:ea typeface="微软雅黑" pitchFamily="34" charset="-122"/>
              </a:rPr>
              <a:t>incb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incw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incl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DEC</a:t>
            </a:r>
            <a:r>
              <a:rPr lang="zh-CN" altLang="en-US" sz="2000">
                <a:latin typeface="微软雅黑" pitchFamily="34" charset="-122"/>
                <a:ea typeface="微软雅黑" pitchFamily="34" charset="-122"/>
              </a:rPr>
              <a:t>：减，包括</a:t>
            </a:r>
            <a:r>
              <a:rPr lang="en-US" altLang="zh-CN" sz="2000">
                <a:latin typeface="微软雅黑" pitchFamily="34" charset="-122"/>
                <a:ea typeface="微软雅黑" pitchFamily="34" charset="-122"/>
              </a:rPr>
              <a:t>decb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decw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decl</a:t>
            </a:r>
            <a:r>
              <a:rPr lang="zh-CN" altLang="en-US" sz="2000">
                <a:latin typeface="微软雅黑" pitchFamily="34" charset="-122"/>
                <a:ea typeface="微软雅黑" pitchFamily="34" charset="-122"/>
              </a:rPr>
              <a:t>等</a:t>
            </a:r>
          </a:p>
          <a:p>
            <a:pPr lvl="1">
              <a:lnSpc>
                <a:spcPct val="110000"/>
              </a:lnSpc>
            </a:pPr>
            <a:r>
              <a:rPr lang="zh-CN" altLang="en-US">
                <a:latin typeface="微软雅黑" pitchFamily="34" charset="-122"/>
                <a:ea typeface="微软雅黑" pitchFamily="34" charset="-122"/>
              </a:rPr>
              <a:t>取负运算（影响标志、若对</a:t>
            </a:r>
            <a:r>
              <a:rPr lang="en-US" altLang="zh-CN">
                <a:latin typeface="微软雅黑" pitchFamily="34" charset="-122"/>
                <a:ea typeface="微软雅黑" pitchFamily="34" charset="-122"/>
              </a:rPr>
              <a:t>0</a:t>
            </a:r>
            <a:r>
              <a:rPr lang="zh-CN" altLang="en-US">
                <a:latin typeface="微软雅黑" pitchFamily="34" charset="-122"/>
                <a:ea typeface="微软雅黑" pitchFamily="34" charset="-122"/>
              </a:rPr>
              <a:t>取负，则结果为</a:t>
            </a:r>
            <a:r>
              <a:rPr lang="en-US" altLang="zh-CN">
                <a:latin typeface="微软雅黑" pitchFamily="34" charset="-122"/>
                <a:ea typeface="微软雅黑" pitchFamily="34" charset="-122"/>
              </a:rPr>
              <a:t>0/CF=0,</a:t>
            </a:r>
            <a:r>
              <a:rPr lang="zh-CN" altLang="en-US">
                <a:latin typeface="微软雅黑" pitchFamily="34" charset="-122"/>
                <a:ea typeface="微软雅黑" pitchFamily="34" charset="-122"/>
              </a:rPr>
              <a:t>否则</a:t>
            </a:r>
            <a:r>
              <a:rPr lang="en-US" altLang="zh-CN">
                <a:latin typeface="微软雅黑" pitchFamily="34" charset="-122"/>
                <a:ea typeface="微软雅黑" pitchFamily="34" charset="-122"/>
              </a:rPr>
              <a:t>CF=1</a:t>
            </a:r>
            <a:r>
              <a:rPr lang="zh-CN" altLang="en-US">
                <a:latin typeface="微软雅黑" pitchFamily="34" charset="-122"/>
                <a:ea typeface="微软雅黑" pitchFamily="34" charset="-122"/>
              </a:rPr>
              <a:t>）</a:t>
            </a:r>
          </a:p>
          <a:p>
            <a:pPr lvl="2">
              <a:lnSpc>
                <a:spcPct val="110000"/>
              </a:lnSpc>
              <a:buFontTx/>
              <a:buNone/>
            </a:pPr>
            <a:r>
              <a:rPr lang="en-US" altLang="zh-CN" sz="2000">
                <a:latin typeface="微软雅黑" pitchFamily="34" charset="-122"/>
                <a:ea typeface="微软雅黑" pitchFamily="34" charset="-122"/>
              </a:rPr>
              <a:t>NEG</a:t>
            </a:r>
            <a:r>
              <a:rPr lang="zh-CN" altLang="en-US" sz="2000">
                <a:latin typeface="微软雅黑" pitchFamily="34" charset="-122"/>
                <a:ea typeface="微软雅黑" pitchFamily="34" charset="-122"/>
              </a:rPr>
              <a:t>：取负，包括</a:t>
            </a:r>
            <a:r>
              <a:rPr lang="en-US" altLang="zh-CN" sz="2000">
                <a:latin typeface="微软雅黑" pitchFamily="34" charset="-122"/>
                <a:ea typeface="微软雅黑" pitchFamily="34" charset="-122"/>
              </a:rPr>
              <a:t>negb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negw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negl</a:t>
            </a:r>
            <a:r>
              <a:rPr lang="zh-CN" altLang="en-US" sz="2000">
                <a:latin typeface="微软雅黑" pitchFamily="34" charset="-122"/>
                <a:ea typeface="微软雅黑" pitchFamily="34" charset="-122"/>
              </a:rPr>
              <a:t>等</a:t>
            </a:r>
          </a:p>
          <a:p>
            <a:pPr lvl="1">
              <a:lnSpc>
                <a:spcPct val="110000"/>
              </a:lnSpc>
            </a:pPr>
            <a:r>
              <a:rPr lang="zh-CN" altLang="en-US">
                <a:latin typeface="微软雅黑" pitchFamily="34" charset="-122"/>
                <a:ea typeface="微软雅黑" pitchFamily="34" charset="-122"/>
              </a:rPr>
              <a:t>比较运算（做减法得到标志、不区分无</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带符号）</a:t>
            </a:r>
          </a:p>
          <a:p>
            <a:pPr lvl="2">
              <a:lnSpc>
                <a:spcPct val="110000"/>
              </a:lnSpc>
              <a:buFontTx/>
              <a:buNone/>
            </a:pPr>
            <a:r>
              <a:rPr lang="en-US" altLang="zh-CN" sz="2000">
                <a:latin typeface="微软雅黑" pitchFamily="34" charset="-122"/>
                <a:ea typeface="微软雅黑" pitchFamily="34" charset="-122"/>
              </a:rPr>
              <a:t>CMP</a:t>
            </a:r>
            <a:r>
              <a:rPr lang="zh-CN" altLang="en-US" sz="2000">
                <a:latin typeface="微软雅黑" pitchFamily="34" charset="-122"/>
                <a:ea typeface="微软雅黑" pitchFamily="34" charset="-122"/>
              </a:rPr>
              <a:t>：比较，包括</a:t>
            </a:r>
            <a:r>
              <a:rPr lang="en-US" altLang="zh-CN" sz="2000">
                <a:latin typeface="微软雅黑" pitchFamily="34" charset="-122"/>
                <a:ea typeface="微软雅黑" pitchFamily="34" charset="-122"/>
              </a:rPr>
              <a:t>cmpb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cmpw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cmpl</a:t>
            </a:r>
            <a:r>
              <a:rPr lang="zh-CN" altLang="en-US" sz="2000">
                <a:latin typeface="微软雅黑" pitchFamily="34" charset="-122"/>
                <a:ea typeface="微软雅黑" pitchFamily="34" charset="-122"/>
              </a:rPr>
              <a:t>等</a:t>
            </a:r>
          </a:p>
          <a:p>
            <a:pPr lvl="1">
              <a:lnSpc>
                <a:spcPct val="110000"/>
              </a:lnSpc>
            </a:pPr>
            <a:r>
              <a:rPr lang="zh-CN" altLang="en-US">
                <a:latin typeface="微软雅黑" pitchFamily="34" charset="-122"/>
                <a:ea typeface="微软雅黑" pitchFamily="34" charset="-122"/>
              </a:rPr>
              <a:t>乘 </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除运算（</a:t>
            </a:r>
            <a:r>
              <a:rPr lang="zh-CN" altLang="en-US">
                <a:solidFill>
                  <a:srgbClr val="FF3300"/>
                </a:solidFill>
                <a:latin typeface="微软雅黑" pitchFamily="34" charset="-122"/>
                <a:ea typeface="微软雅黑" pitchFamily="34" charset="-122"/>
              </a:rPr>
              <a:t>不</a:t>
            </a:r>
            <a:r>
              <a:rPr lang="zh-CN" altLang="en-US">
                <a:latin typeface="微软雅黑" pitchFamily="34" charset="-122"/>
                <a:ea typeface="微软雅黑" pitchFamily="34" charset="-122"/>
              </a:rPr>
              <a:t>影响标志、区分无</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带符号）</a:t>
            </a:r>
          </a:p>
          <a:p>
            <a:pPr lvl="2">
              <a:lnSpc>
                <a:spcPct val="110000"/>
              </a:lnSpc>
              <a:buFontTx/>
              <a:buNone/>
            </a:pPr>
            <a:r>
              <a:rPr lang="en-US" altLang="zh-CN" sz="2000">
                <a:latin typeface="微软雅黑" pitchFamily="34" charset="-122"/>
                <a:ea typeface="微软雅黑" pitchFamily="34" charset="-122"/>
              </a:rPr>
              <a:t>MUL / IMUL</a:t>
            </a:r>
            <a:r>
              <a:rPr lang="zh-CN" altLang="en-US" sz="2000">
                <a:latin typeface="微软雅黑" pitchFamily="34" charset="-122"/>
                <a:ea typeface="微软雅黑" pitchFamily="34" charset="-122"/>
              </a:rPr>
              <a:t>：无符号乘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带符号乘</a:t>
            </a:r>
          </a:p>
          <a:p>
            <a:pPr lvl="2">
              <a:lnSpc>
                <a:spcPct val="110000"/>
              </a:lnSpc>
              <a:buFontTx/>
              <a:buNone/>
            </a:pPr>
            <a:r>
              <a:rPr lang="en-US" altLang="zh-CN" sz="2000">
                <a:latin typeface="微软雅黑" pitchFamily="34" charset="-122"/>
                <a:ea typeface="微软雅黑" pitchFamily="34" charset="-122"/>
              </a:rPr>
              <a:t>DIV/ IDIV</a:t>
            </a:r>
            <a:r>
              <a:rPr lang="zh-CN" altLang="en-US" sz="2000">
                <a:latin typeface="微软雅黑" pitchFamily="34" charset="-122"/>
                <a:ea typeface="微软雅黑" pitchFamily="34" charset="-122"/>
              </a:rPr>
              <a:t>：带无符号除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带符号除</a:t>
            </a:r>
          </a:p>
        </p:txBody>
      </p:sp>
    </p:spTree>
    <p:extLst>
      <p:ext uri="{BB962C8B-B14F-4D97-AF65-F5344CB8AC3E}">
        <p14:creationId xmlns:p14="http://schemas.microsoft.com/office/powerpoint/2010/main" val="376313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2595">
                                            <p:txEl>
                                              <p:pRg st="1" end="1"/>
                                            </p:txEl>
                                          </p:spTgt>
                                        </p:tgtEl>
                                        <p:attrNameLst>
                                          <p:attrName>style.visibility</p:attrName>
                                        </p:attrNameLst>
                                      </p:cBhvr>
                                      <p:to>
                                        <p:strVal val="visible"/>
                                      </p:to>
                                    </p:set>
                                    <p:animEffect transition="in" filter="blinds(horizontal)">
                                      <p:cBhvr>
                                        <p:cTn id="7" dur="500"/>
                                        <p:tgtEl>
                                          <p:spTgt spid="6225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2595">
                                            <p:txEl>
                                              <p:pRg st="2" end="2"/>
                                            </p:txEl>
                                          </p:spTgt>
                                        </p:tgtEl>
                                        <p:attrNameLst>
                                          <p:attrName>style.visibility</p:attrName>
                                        </p:attrNameLst>
                                      </p:cBhvr>
                                      <p:to>
                                        <p:strVal val="visible"/>
                                      </p:to>
                                    </p:set>
                                    <p:animEffect transition="in" filter="blinds(horizontal)">
                                      <p:cBhvr>
                                        <p:cTn id="12" dur="500"/>
                                        <p:tgtEl>
                                          <p:spTgt spid="6225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2595">
                                            <p:txEl>
                                              <p:pRg st="3" end="3"/>
                                            </p:txEl>
                                          </p:spTgt>
                                        </p:tgtEl>
                                        <p:attrNameLst>
                                          <p:attrName>style.visibility</p:attrName>
                                        </p:attrNameLst>
                                      </p:cBhvr>
                                      <p:to>
                                        <p:strVal val="visible"/>
                                      </p:to>
                                    </p:set>
                                    <p:animEffect transition="in" filter="blinds(horizontal)">
                                      <p:cBhvr>
                                        <p:cTn id="17" dur="500"/>
                                        <p:tgtEl>
                                          <p:spTgt spid="6225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2595">
                                            <p:txEl>
                                              <p:pRg st="4" end="4"/>
                                            </p:txEl>
                                          </p:spTgt>
                                        </p:tgtEl>
                                        <p:attrNameLst>
                                          <p:attrName>style.visibility</p:attrName>
                                        </p:attrNameLst>
                                      </p:cBhvr>
                                      <p:to>
                                        <p:strVal val="visible"/>
                                      </p:to>
                                    </p:set>
                                    <p:animEffect transition="in" filter="blinds(horizontal)">
                                      <p:cBhvr>
                                        <p:cTn id="22" dur="500"/>
                                        <p:tgtEl>
                                          <p:spTgt spid="6225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2595">
                                            <p:txEl>
                                              <p:pRg st="5" end="5"/>
                                            </p:txEl>
                                          </p:spTgt>
                                        </p:tgtEl>
                                        <p:attrNameLst>
                                          <p:attrName>style.visibility</p:attrName>
                                        </p:attrNameLst>
                                      </p:cBhvr>
                                      <p:to>
                                        <p:strVal val="visible"/>
                                      </p:to>
                                    </p:set>
                                    <p:animEffect transition="in" filter="blinds(horizontal)">
                                      <p:cBhvr>
                                        <p:cTn id="27" dur="500"/>
                                        <p:tgtEl>
                                          <p:spTgt spid="6225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2595">
                                            <p:txEl>
                                              <p:pRg st="6" end="6"/>
                                            </p:txEl>
                                          </p:spTgt>
                                        </p:tgtEl>
                                        <p:attrNameLst>
                                          <p:attrName>style.visibility</p:attrName>
                                        </p:attrNameLst>
                                      </p:cBhvr>
                                      <p:to>
                                        <p:strVal val="visible"/>
                                      </p:to>
                                    </p:set>
                                    <p:animEffect transition="in" filter="blinds(horizontal)">
                                      <p:cBhvr>
                                        <p:cTn id="32" dur="500"/>
                                        <p:tgtEl>
                                          <p:spTgt spid="62259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2595">
                                            <p:txEl>
                                              <p:pRg st="7" end="7"/>
                                            </p:txEl>
                                          </p:spTgt>
                                        </p:tgtEl>
                                        <p:attrNameLst>
                                          <p:attrName>style.visibility</p:attrName>
                                        </p:attrNameLst>
                                      </p:cBhvr>
                                      <p:to>
                                        <p:strVal val="visible"/>
                                      </p:to>
                                    </p:set>
                                    <p:animEffect transition="in" filter="blinds(horizontal)">
                                      <p:cBhvr>
                                        <p:cTn id="37" dur="500"/>
                                        <p:tgtEl>
                                          <p:spTgt spid="62259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22595">
                                            <p:txEl>
                                              <p:pRg st="8" end="8"/>
                                            </p:txEl>
                                          </p:spTgt>
                                        </p:tgtEl>
                                        <p:attrNameLst>
                                          <p:attrName>style.visibility</p:attrName>
                                        </p:attrNameLst>
                                      </p:cBhvr>
                                      <p:to>
                                        <p:strVal val="visible"/>
                                      </p:to>
                                    </p:set>
                                    <p:animEffect transition="in" filter="blinds(horizontal)">
                                      <p:cBhvr>
                                        <p:cTn id="42" dur="500"/>
                                        <p:tgtEl>
                                          <p:spTgt spid="62259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22595">
                                            <p:txEl>
                                              <p:pRg st="9" end="9"/>
                                            </p:txEl>
                                          </p:spTgt>
                                        </p:tgtEl>
                                        <p:attrNameLst>
                                          <p:attrName>style.visibility</p:attrName>
                                        </p:attrNameLst>
                                      </p:cBhvr>
                                      <p:to>
                                        <p:strVal val="visible"/>
                                      </p:to>
                                    </p:set>
                                    <p:animEffect transition="in" filter="blinds(horizontal)">
                                      <p:cBhvr>
                                        <p:cTn id="47" dur="500"/>
                                        <p:tgtEl>
                                          <p:spTgt spid="62259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22595">
                                            <p:txEl>
                                              <p:pRg st="10" end="10"/>
                                            </p:txEl>
                                          </p:spTgt>
                                        </p:tgtEl>
                                        <p:attrNameLst>
                                          <p:attrName>style.visibility</p:attrName>
                                        </p:attrNameLst>
                                      </p:cBhvr>
                                      <p:to>
                                        <p:strVal val="visible"/>
                                      </p:to>
                                    </p:set>
                                    <p:animEffect transition="in" filter="blinds(horizontal)">
                                      <p:cBhvr>
                                        <p:cTn id="52" dur="500"/>
                                        <p:tgtEl>
                                          <p:spTgt spid="62259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22595">
                                            <p:txEl>
                                              <p:pRg st="11" end="11"/>
                                            </p:txEl>
                                          </p:spTgt>
                                        </p:tgtEl>
                                        <p:attrNameLst>
                                          <p:attrName>style.visibility</p:attrName>
                                        </p:attrNameLst>
                                      </p:cBhvr>
                                      <p:to>
                                        <p:strVal val="visible"/>
                                      </p:to>
                                    </p:set>
                                    <p:animEffect transition="in" filter="blinds(horizontal)">
                                      <p:cBhvr>
                                        <p:cTn id="57" dur="500"/>
                                        <p:tgtEl>
                                          <p:spTgt spid="62259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22595">
                                            <p:txEl>
                                              <p:pRg st="12" end="12"/>
                                            </p:txEl>
                                          </p:spTgt>
                                        </p:tgtEl>
                                        <p:attrNameLst>
                                          <p:attrName>style.visibility</p:attrName>
                                        </p:attrNameLst>
                                      </p:cBhvr>
                                      <p:to>
                                        <p:strVal val="visible"/>
                                      </p:to>
                                    </p:set>
                                    <p:animEffect transition="in" filter="blinds(horizontal)">
                                      <p:cBhvr>
                                        <p:cTn id="62" dur="500"/>
                                        <p:tgtEl>
                                          <p:spTgt spid="622595">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22595">
                                            <p:txEl>
                                              <p:pRg st="13" end="13"/>
                                            </p:txEl>
                                          </p:spTgt>
                                        </p:tgtEl>
                                        <p:attrNameLst>
                                          <p:attrName>style.visibility</p:attrName>
                                        </p:attrNameLst>
                                      </p:cBhvr>
                                      <p:to>
                                        <p:strVal val="visible"/>
                                      </p:to>
                                    </p:set>
                                    <p:animEffect transition="in" filter="blinds(horizontal)">
                                      <p:cBhvr>
                                        <p:cTn id="67" dur="500"/>
                                        <p:tgtEl>
                                          <p:spTgt spid="6225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457200" y="142875"/>
            <a:ext cx="8229600" cy="561975"/>
          </a:xfrm>
        </p:spPr>
        <p:txBody>
          <a:bodyPr/>
          <a:lstStyle/>
          <a:p>
            <a:r>
              <a:rPr lang="en-US" altLang="zh-CN" sz="3600"/>
              <a:t>IA-32</a:t>
            </a:r>
            <a:r>
              <a:rPr lang="zh-CN" altLang="en-US" sz="3600"/>
              <a:t>常用指令类型</a:t>
            </a:r>
          </a:p>
        </p:txBody>
      </p:sp>
      <p:sp>
        <p:nvSpPr>
          <p:cNvPr id="803843" name="Rectangle 3"/>
          <p:cNvSpPr>
            <a:spLocks noGrp="1" noChangeArrowheads="1"/>
          </p:cNvSpPr>
          <p:nvPr>
            <p:ph type="body" idx="1"/>
          </p:nvPr>
        </p:nvSpPr>
        <p:spPr>
          <a:xfrm>
            <a:off x="341313" y="684213"/>
            <a:ext cx="8356600" cy="5607050"/>
          </a:xfrm>
        </p:spPr>
        <p:txBody>
          <a:bodyPr/>
          <a:lstStyle/>
          <a:p>
            <a:pPr>
              <a:buFontTx/>
              <a:buNone/>
            </a:pP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3</a:t>
            </a:r>
            <a:r>
              <a:rPr lang="zh-CN" altLang="en-US">
                <a:latin typeface="微软雅黑" pitchFamily="34" charset="-122"/>
                <a:ea typeface="微软雅黑" pitchFamily="34" charset="-122"/>
              </a:rPr>
              <a:t>）按位运算指令</a:t>
            </a:r>
          </a:p>
          <a:p>
            <a:pPr lvl="1">
              <a:lnSpc>
                <a:spcPct val="110000"/>
              </a:lnSpc>
            </a:pPr>
            <a:r>
              <a:rPr lang="zh-CN" altLang="en-US">
                <a:latin typeface="微软雅黑" pitchFamily="34" charset="-122"/>
                <a:ea typeface="微软雅黑" pitchFamily="34" charset="-122"/>
              </a:rPr>
              <a:t>逻辑运算（仅</a:t>
            </a:r>
            <a:r>
              <a:rPr lang="en-US" altLang="zh-CN">
                <a:latin typeface="微软雅黑" pitchFamily="34" charset="-122"/>
                <a:ea typeface="微软雅黑" pitchFamily="34" charset="-122"/>
              </a:rPr>
              <a:t>NOT</a:t>
            </a:r>
            <a:r>
              <a:rPr lang="zh-CN" altLang="en-US">
                <a:latin typeface="微软雅黑" pitchFamily="34" charset="-122"/>
                <a:ea typeface="微软雅黑" pitchFamily="34" charset="-122"/>
              </a:rPr>
              <a:t>不影响标志，其他指令</a:t>
            </a:r>
            <a:r>
              <a:rPr lang="en-US" altLang="zh-CN">
                <a:latin typeface="微软雅黑" pitchFamily="34" charset="-122"/>
                <a:ea typeface="微软雅黑" pitchFamily="34" charset="-122"/>
              </a:rPr>
              <a:t>OF=CF=0</a:t>
            </a:r>
            <a:r>
              <a:rPr lang="zh-CN" altLang="en-US">
                <a:latin typeface="微软雅黑" pitchFamily="34" charset="-122"/>
                <a:ea typeface="微软雅黑" pitchFamily="34" charset="-122"/>
              </a:rPr>
              <a:t>，而</a:t>
            </a:r>
            <a:r>
              <a:rPr lang="en-US" altLang="zh-CN">
                <a:latin typeface="微软雅黑" pitchFamily="34" charset="-122"/>
                <a:ea typeface="微软雅黑" pitchFamily="34" charset="-122"/>
              </a:rPr>
              <a:t>ZF</a:t>
            </a:r>
            <a:r>
              <a:rPr lang="zh-CN" altLang="en-US">
                <a:latin typeface="微软雅黑" pitchFamily="34" charset="-122"/>
                <a:ea typeface="微软雅黑" pitchFamily="34" charset="-122"/>
              </a:rPr>
              <a:t>和</a:t>
            </a:r>
            <a:r>
              <a:rPr lang="en-US" altLang="zh-CN">
                <a:latin typeface="微软雅黑" pitchFamily="34" charset="-122"/>
                <a:ea typeface="微软雅黑" pitchFamily="34" charset="-122"/>
              </a:rPr>
              <a:t>SF</a:t>
            </a:r>
            <a:r>
              <a:rPr lang="zh-CN" altLang="en-US">
                <a:latin typeface="微软雅黑" pitchFamily="34" charset="-122"/>
                <a:ea typeface="微软雅黑" pitchFamily="34" charset="-122"/>
              </a:rPr>
              <a:t>根据结果设置：若全</a:t>
            </a:r>
            <a:r>
              <a:rPr lang="en-US" altLang="zh-CN">
                <a:latin typeface="微软雅黑" pitchFamily="34" charset="-122"/>
                <a:ea typeface="微软雅黑" pitchFamily="34" charset="-122"/>
              </a:rPr>
              <a:t>0</a:t>
            </a:r>
            <a:r>
              <a:rPr lang="zh-CN" altLang="en-US">
                <a:latin typeface="微软雅黑" pitchFamily="34" charset="-122"/>
                <a:ea typeface="微软雅黑" pitchFamily="34" charset="-122"/>
              </a:rPr>
              <a:t>，则</a:t>
            </a:r>
            <a:r>
              <a:rPr lang="en-US" altLang="zh-CN">
                <a:latin typeface="微软雅黑" pitchFamily="34" charset="-122"/>
                <a:ea typeface="微软雅黑" pitchFamily="34" charset="-122"/>
              </a:rPr>
              <a:t>ZF=1</a:t>
            </a:r>
            <a:r>
              <a:rPr lang="zh-CN" altLang="en-US">
                <a:latin typeface="微软雅黑" pitchFamily="34" charset="-122"/>
                <a:ea typeface="微软雅黑" pitchFamily="34" charset="-122"/>
              </a:rPr>
              <a:t>；若最高位为</a:t>
            </a:r>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，则</a:t>
            </a:r>
            <a:r>
              <a:rPr lang="en-US" altLang="zh-CN">
                <a:latin typeface="微软雅黑" pitchFamily="34" charset="-122"/>
                <a:ea typeface="微软雅黑" pitchFamily="34" charset="-122"/>
              </a:rPr>
              <a:t>SF=1 </a:t>
            </a:r>
            <a:r>
              <a:rPr lang="zh-CN" altLang="en-US">
                <a:latin typeface="微软雅黑" pitchFamily="34" charset="-122"/>
                <a:ea typeface="微软雅黑" pitchFamily="34" charset="-122"/>
              </a:rPr>
              <a:t>）</a:t>
            </a:r>
          </a:p>
          <a:p>
            <a:pPr lvl="2">
              <a:lnSpc>
                <a:spcPct val="110000"/>
              </a:lnSpc>
              <a:buFontTx/>
              <a:buNone/>
            </a:pPr>
            <a:r>
              <a:rPr lang="en-US" altLang="zh-CN" sz="2000">
                <a:latin typeface="微软雅黑" pitchFamily="34" charset="-122"/>
                <a:ea typeface="微软雅黑" pitchFamily="34" charset="-122"/>
              </a:rPr>
              <a:t>NOT</a:t>
            </a:r>
            <a:r>
              <a:rPr lang="zh-CN" altLang="en-US" sz="2000">
                <a:latin typeface="微软雅黑" pitchFamily="34" charset="-122"/>
                <a:ea typeface="微软雅黑" pitchFamily="34" charset="-122"/>
              </a:rPr>
              <a:t>：非，包括 </a:t>
            </a:r>
            <a:r>
              <a:rPr lang="en-US" altLang="zh-CN" sz="2000">
                <a:latin typeface="微软雅黑" pitchFamily="34" charset="-122"/>
                <a:ea typeface="微软雅黑" pitchFamily="34" charset="-122"/>
              </a:rPr>
              <a:t>notb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notw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notl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AND</a:t>
            </a:r>
            <a:r>
              <a:rPr lang="zh-CN" altLang="en-US" sz="2000">
                <a:latin typeface="微软雅黑" pitchFamily="34" charset="-122"/>
                <a:ea typeface="微软雅黑" pitchFamily="34" charset="-122"/>
              </a:rPr>
              <a:t>：与，包括 </a:t>
            </a:r>
            <a:r>
              <a:rPr lang="en-US" altLang="zh-CN" sz="2000">
                <a:latin typeface="微软雅黑" pitchFamily="34" charset="-122"/>
                <a:ea typeface="微软雅黑" pitchFamily="34" charset="-122"/>
              </a:rPr>
              <a:t>andb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andw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andl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OR</a:t>
            </a:r>
            <a:r>
              <a:rPr lang="zh-CN" altLang="en-US" sz="2000">
                <a:latin typeface="微软雅黑" pitchFamily="34" charset="-122"/>
                <a:ea typeface="微软雅黑" pitchFamily="34" charset="-122"/>
              </a:rPr>
              <a:t>：或，包括 </a:t>
            </a:r>
            <a:r>
              <a:rPr lang="en-US" altLang="zh-CN" sz="2000">
                <a:latin typeface="微软雅黑" pitchFamily="34" charset="-122"/>
                <a:ea typeface="微软雅黑" pitchFamily="34" charset="-122"/>
              </a:rPr>
              <a:t>orb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orw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orl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XOR</a:t>
            </a:r>
            <a:r>
              <a:rPr lang="zh-CN" altLang="en-US" sz="2000">
                <a:latin typeface="微软雅黑" pitchFamily="34" charset="-122"/>
                <a:ea typeface="微软雅黑" pitchFamily="34" charset="-122"/>
              </a:rPr>
              <a:t>：异或，包括 </a:t>
            </a:r>
            <a:r>
              <a:rPr lang="en-US" altLang="zh-CN" sz="2000">
                <a:latin typeface="微软雅黑" pitchFamily="34" charset="-122"/>
                <a:ea typeface="微软雅黑" pitchFamily="34" charset="-122"/>
              </a:rPr>
              <a:t>xorb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xorw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xorl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TEST</a:t>
            </a:r>
            <a:r>
              <a:rPr lang="zh-CN" altLang="en-US" sz="2000">
                <a:latin typeface="微软雅黑" pitchFamily="34" charset="-122"/>
                <a:ea typeface="微软雅黑" pitchFamily="34" charset="-122"/>
              </a:rPr>
              <a:t>：做“与”操作测试，仅影响标志</a:t>
            </a:r>
          </a:p>
          <a:p>
            <a:pPr lvl="1">
              <a:lnSpc>
                <a:spcPct val="110000"/>
              </a:lnSpc>
            </a:pPr>
            <a:r>
              <a:rPr lang="zh-CN" altLang="en-US">
                <a:latin typeface="微软雅黑" pitchFamily="34" charset="-122"/>
                <a:ea typeface="微软雅黑" pitchFamily="34" charset="-122"/>
              </a:rPr>
              <a:t>移位运算（左</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右移时，最高</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最低位送</a:t>
            </a:r>
            <a:r>
              <a:rPr lang="en-US" altLang="zh-CN">
                <a:latin typeface="微软雅黑" pitchFamily="34" charset="-122"/>
                <a:ea typeface="微软雅黑" pitchFamily="34" charset="-122"/>
              </a:rPr>
              <a:t>CF</a:t>
            </a:r>
            <a:r>
              <a:rPr lang="zh-CN" altLang="en-US">
                <a:latin typeface="微软雅黑" pitchFamily="34" charset="-122"/>
                <a:ea typeface="微软雅黑" pitchFamily="34" charset="-122"/>
              </a:rPr>
              <a:t>）</a:t>
            </a:r>
          </a:p>
          <a:p>
            <a:pPr lvl="2">
              <a:lnSpc>
                <a:spcPct val="110000"/>
              </a:lnSpc>
              <a:buFontTx/>
              <a:buNone/>
            </a:pPr>
            <a:r>
              <a:rPr lang="en-US" altLang="zh-CN" sz="2000">
                <a:latin typeface="微软雅黑" pitchFamily="34" charset="-122"/>
                <a:ea typeface="微软雅黑" pitchFamily="34" charset="-122"/>
              </a:rPr>
              <a:t>SHL/SHR</a:t>
            </a:r>
            <a:r>
              <a:rPr lang="zh-CN" altLang="en-US" sz="2000">
                <a:latin typeface="微软雅黑" pitchFamily="34" charset="-122"/>
                <a:ea typeface="微软雅黑" pitchFamily="34" charset="-122"/>
              </a:rPr>
              <a:t>：逻辑左</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右移，包括 </a:t>
            </a:r>
            <a:r>
              <a:rPr lang="en-US" altLang="zh-CN" sz="2000">
                <a:latin typeface="微软雅黑" pitchFamily="34" charset="-122"/>
                <a:ea typeface="微软雅黑" pitchFamily="34" charset="-122"/>
              </a:rPr>
              <a:t>shlb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shrw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shrl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SAL/SAR</a:t>
            </a:r>
            <a:r>
              <a:rPr lang="zh-CN" altLang="en-US" sz="2000">
                <a:latin typeface="微软雅黑" pitchFamily="34" charset="-122"/>
                <a:ea typeface="微软雅黑" pitchFamily="34" charset="-122"/>
              </a:rPr>
              <a:t>：算术左</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右移，</a:t>
            </a:r>
            <a:r>
              <a:rPr lang="zh-CN" altLang="en-US" sz="2000">
                <a:solidFill>
                  <a:srgbClr val="FF3300"/>
                </a:solidFill>
                <a:latin typeface="微软雅黑" pitchFamily="34" charset="-122"/>
                <a:ea typeface="微软雅黑" pitchFamily="34" charset="-122"/>
              </a:rPr>
              <a:t>左移判溢出</a:t>
            </a:r>
            <a:r>
              <a:rPr lang="zh-CN" altLang="en-US" sz="2000">
                <a:latin typeface="微软雅黑" pitchFamily="34" charset="-122"/>
                <a:ea typeface="微软雅黑" pitchFamily="34" charset="-122"/>
              </a:rPr>
              <a:t>，右移高位补符</a:t>
            </a:r>
          </a:p>
          <a:p>
            <a:pPr lvl="2">
              <a:lnSpc>
                <a:spcPct val="110000"/>
              </a:lnSpc>
              <a:buFontTx/>
              <a:buNone/>
            </a:pPr>
            <a:r>
              <a:rPr lang="zh-CN" altLang="en-US" sz="2000">
                <a:solidFill>
                  <a:srgbClr val="FF3300"/>
                </a:solidFill>
                <a:latin typeface="微软雅黑" pitchFamily="34" charset="-122"/>
                <a:ea typeface="微软雅黑" pitchFamily="34" charset="-122"/>
              </a:rPr>
              <a:t>（移位前、后符号位发生变化，则</a:t>
            </a:r>
            <a:r>
              <a:rPr lang="en-US" altLang="zh-CN" sz="2000">
                <a:solidFill>
                  <a:srgbClr val="FF3300"/>
                </a:solidFill>
                <a:latin typeface="微软雅黑" pitchFamily="34" charset="-122"/>
                <a:ea typeface="微软雅黑" pitchFamily="34" charset="-122"/>
              </a:rPr>
              <a:t>OF=1 </a:t>
            </a:r>
            <a:r>
              <a:rPr lang="zh-CN" altLang="en-US" sz="2000">
                <a:solidFill>
                  <a:srgbClr val="FF3300"/>
                </a:solidFill>
                <a:latin typeface="微软雅黑" pitchFamily="34" charset="-122"/>
                <a:ea typeface="微软雅黑" pitchFamily="34" charset="-122"/>
              </a:rPr>
              <a:t>）</a:t>
            </a:r>
            <a:endParaRPr lang="zh-CN" altLang="en-US" sz="2000">
              <a:latin typeface="微软雅黑" pitchFamily="34" charset="-122"/>
              <a:ea typeface="微软雅黑" pitchFamily="34" charset="-122"/>
            </a:endParaRPr>
          </a:p>
          <a:p>
            <a:pPr lvl="2">
              <a:lnSpc>
                <a:spcPct val="110000"/>
              </a:lnSpc>
              <a:buFontTx/>
              <a:buNone/>
            </a:pPr>
            <a:r>
              <a:rPr lang="en-US" altLang="zh-CN" sz="2000">
                <a:latin typeface="微软雅黑" pitchFamily="34" charset="-122"/>
                <a:ea typeface="微软雅黑" pitchFamily="34" charset="-122"/>
              </a:rPr>
              <a:t>ROL/ROR:</a:t>
            </a:r>
            <a:r>
              <a:rPr lang="zh-CN" altLang="en-US" sz="2000">
                <a:latin typeface="微软雅黑" pitchFamily="34" charset="-122"/>
                <a:ea typeface="微软雅黑" pitchFamily="34" charset="-122"/>
              </a:rPr>
              <a:t> 循环左</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右移，包括 </a:t>
            </a:r>
            <a:r>
              <a:rPr lang="en-US" altLang="zh-CN" sz="2000">
                <a:latin typeface="微软雅黑" pitchFamily="34" charset="-122"/>
                <a:ea typeface="微软雅黑" pitchFamily="34" charset="-122"/>
              </a:rPr>
              <a:t>rolb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rorw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roll</a:t>
            </a:r>
            <a:r>
              <a:rPr lang="zh-CN" altLang="en-US" sz="2000">
                <a:latin typeface="微软雅黑" pitchFamily="34" charset="-122"/>
                <a:ea typeface="微软雅黑" pitchFamily="34" charset="-122"/>
              </a:rPr>
              <a:t>等</a:t>
            </a:r>
            <a:endParaRPr lang="en-US" altLang="zh-CN" sz="2000">
              <a:latin typeface="微软雅黑" pitchFamily="34" charset="-122"/>
              <a:ea typeface="微软雅黑" pitchFamily="34" charset="-122"/>
            </a:endParaRPr>
          </a:p>
          <a:p>
            <a:pPr lvl="2">
              <a:lnSpc>
                <a:spcPct val="110000"/>
              </a:lnSpc>
              <a:buFontTx/>
              <a:buNone/>
            </a:pPr>
            <a:r>
              <a:rPr lang="en-US" altLang="zh-CN" sz="2000">
                <a:latin typeface="微软雅黑" pitchFamily="34" charset="-122"/>
                <a:ea typeface="微软雅黑" pitchFamily="34" charset="-122"/>
              </a:rPr>
              <a:t>RCL/RCR:</a:t>
            </a:r>
            <a:r>
              <a:rPr lang="zh-CN" altLang="en-US" sz="2000">
                <a:latin typeface="微软雅黑" pitchFamily="34" charset="-122"/>
                <a:ea typeface="微软雅黑" pitchFamily="34" charset="-122"/>
              </a:rPr>
              <a:t> 带循环左</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右移，将</a:t>
            </a:r>
            <a:r>
              <a:rPr lang="en-US" altLang="zh-CN" sz="2000">
                <a:latin typeface="微软雅黑" pitchFamily="34" charset="-122"/>
                <a:ea typeface="微软雅黑" pitchFamily="34" charset="-122"/>
              </a:rPr>
              <a:t>CF</a:t>
            </a:r>
            <a:r>
              <a:rPr lang="zh-CN" altLang="en-US" sz="2000">
                <a:latin typeface="微软雅黑" pitchFamily="34" charset="-122"/>
                <a:ea typeface="微软雅黑" pitchFamily="34" charset="-122"/>
              </a:rPr>
              <a:t>作为操作数一部分循环移位</a:t>
            </a:r>
          </a:p>
        </p:txBody>
      </p:sp>
      <p:sp>
        <p:nvSpPr>
          <p:cNvPr id="803844" name="Text Box 4"/>
          <p:cNvSpPr txBox="1">
            <a:spLocks noChangeArrowheads="1"/>
          </p:cNvSpPr>
          <p:nvPr/>
        </p:nvSpPr>
        <p:spPr bwMode="auto">
          <a:xfrm>
            <a:off x="250825" y="6362700"/>
            <a:ext cx="75612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3300"/>
                </a:solidFill>
                <a:latin typeface="Arial" charset="0"/>
              </a:rPr>
              <a:t>以上内容不要死记硬背，遇到具体指令时能查阅到并理解即可。</a:t>
            </a:r>
          </a:p>
        </p:txBody>
      </p:sp>
    </p:spTree>
    <p:extLst>
      <p:ext uri="{BB962C8B-B14F-4D97-AF65-F5344CB8AC3E}">
        <p14:creationId xmlns:p14="http://schemas.microsoft.com/office/powerpoint/2010/main" val="251226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3843">
                                            <p:txEl>
                                              <p:pRg st="1" end="1"/>
                                            </p:txEl>
                                          </p:spTgt>
                                        </p:tgtEl>
                                        <p:attrNameLst>
                                          <p:attrName>style.visibility</p:attrName>
                                        </p:attrNameLst>
                                      </p:cBhvr>
                                      <p:to>
                                        <p:strVal val="visible"/>
                                      </p:to>
                                    </p:set>
                                    <p:animEffect transition="in" filter="blinds(horizontal)">
                                      <p:cBhvr>
                                        <p:cTn id="7" dur="500"/>
                                        <p:tgtEl>
                                          <p:spTgt spid="803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3843">
                                            <p:txEl>
                                              <p:pRg st="2" end="2"/>
                                            </p:txEl>
                                          </p:spTgt>
                                        </p:tgtEl>
                                        <p:attrNameLst>
                                          <p:attrName>style.visibility</p:attrName>
                                        </p:attrNameLst>
                                      </p:cBhvr>
                                      <p:to>
                                        <p:strVal val="visible"/>
                                      </p:to>
                                    </p:set>
                                    <p:animEffect transition="in" filter="blinds(horizontal)">
                                      <p:cBhvr>
                                        <p:cTn id="12" dur="500"/>
                                        <p:tgtEl>
                                          <p:spTgt spid="80384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03843">
                                            <p:txEl>
                                              <p:pRg st="3" end="3"/>
                                            </p:txEl>
                                          </p:spTgt>
                                        </p:tgtEl>
                                        <p:attrNameLst>
                                          <p:attrName>style.visibility</p:attrName>
                                        </p:attrNameLst>
                                      </p:cBhvr>
                                      <p:to>
                                        <p:strVal val="visible"/>
                                      </p:to>
                                    </p:set>
                                    <p:animEffect transition="in" filter="blinds(horizontal)">
                                      <p:cBhvr>
                                        <p:cTn id="15" dur="500"/>
                                        <p:tgtEl>
                                          <p:spTgt spid="80384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03843">
                                            <p:txEl>
                                              <p:pRg st="4" end="4"/>
                                            </p:txEl>
                                          </p:spTgt>
                                        </p:tgtEl>
                                        <p:attrNameLst>
                                          <p:attrName>style.visibility</p:attrName>
                                        </p:attrNameLst>
                                      </p:cBhvr>
                                      <p:to>
                                        <p:strVal val="visible"/>
                                      </p:to>
                                    </p:set>
                                    <p:animEffect transition="in" filter="blinds(horizontal)">
                                      <p:cBhvr>
                                        <p:cTn id="18" dur="500"/>
                                        <p:tgtEl>
                                          <p:spTgt spid="80384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03843">
                                            <p:txEl>
                                              <p:pRg st="5" end="5"/>
                                            </p:txEl>
                                          </p:spTgt>
                                        </p:tgtEl>
                                        <p:attrNameLst>
                                          <p:attrName>style.visibility</p:attrName>
                                        </p:attrNameLst>
                                      </p:cBhvr>
                                      <p:to>
                                        <p:strVal val="visible"/>
                                      </p:to>
                                    </p:set>
                                    <p:animEffect transition="in" filter="blinds(horizontal)">
                                      <p:cBhvr>
                                        <p:cTn id="21" dur="500"/>
                                        <p:tgtEl>
                                          <p:spTgt spid="80384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03843">
                                            <p:txEl>
                                              <p:pRg st="6" end="6"/>
                                            </p:txEl>
                                          </p:spTgt>
                                        </p:tgtEl>
                                        <p:attrNameLst>
                                          <p:attrName>style.visibility</p:attrName>
                                        </p:attrNameLst>
                                      </p:cBhvr>
                                      <p:to>
                                        <p:strVal val="visible"/>
                                      </p:to>
                                    </p:set>
                                    <p:animEffect transition="in" filter="blinds(horizontal)">
                                      <p:cBhvr>
                                        <p:cTn id="26" dur="500"/>
                                        <p:tgtEl>
                                          <p:spTgt spid="80384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03843">
                                            <p:txEl>
                                              <p:pRg st="7" end="7"/>
                                            </p:txEl>
                                          </p:spTgt>
                                        </p:tgtEl>
                                        <p:attrNameLst>
                                          <p:attrName>style.visibility</p:attrName>
                                        </p:attrNameLst>
                                      </p:cBhvr>
                                      <p:to>
                                        <p:strVal val="visible"/>
                                      </p:to>
                                    </p:set>
                                    <p:animEffect transition="in" filter="blinds(horizontal)">
                                      <p:cBhvr>
                                        <p:cTn id="31" dur="500"/>
                                        <p:tgtEl>
                                          <p:spTgt spid="80384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03843">
                                            <p:txEl>
                                              <p:pRg st="8" end="8"/>
                                            </p:txEl>
                                          </p:spTgt>
                                        </p:tgtEl>
                                        <p:attrNameLst>
                                          <p:attrName>style.visibility</p:attrName>
                                        </p:attrNameLst>
                                      </p:cBhvr>
                                      <p:to>
                                        <p:strVal val="visible"/>
                                      </p:to>
                                    </p:set>
                                    <p:animEffect transition="in" filter="blinds(horizontal)">
                                      <p:cBhvr>
                                        <p:cTn id="36" dur="500"/>
                                        <p:tgtEl>
                                          <p:spTgt spid="80384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03843">
                                            <p:txEl>
                                              <p:pRg st="9" end="9"/>
                                            </p:txEl>
                                          </p:spTgt>
                                        </p:tgtEl>
                                        <p:attrNameLst>
                                          <p:attrName>style.visibility</p:attrName>
                                        </p:attrNameLst>
                                      </p:cBhvr>
                                      <p:to>
                                        <p:strVal val="visible"/>
                                      </p:to>
                                    </p:set>
                                    <p:animEffect transition="in" filter="blinds(horizontal)">
                                      <p:cBhvr>
                                        <p:cTn id="41" dur="500"/>
                                        <p:tgtEl>
                                          <p:spTgt spid="80384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803843">
                                            <p:txEl>
                                              <p:pRg st="10" end="10"/>
                                            </p:txEl>
                                          </p:spTgt>
                                        </p:tgtEl>
                                        <p:attrNameLst>
                                          <p:attrName>style.visibility</p:attrName>
                                        </p:attrNameLst>
                                      </p:cBhvr>
                                      <p:to>
                                        <p:strVal val="visible"/>
                                      </p:to>
                                    </p:set>
                                    <p:animEffect transition="in" filter="blinds(horizontal)">
                                      <p:cBhvr>
                                        <p:cTn id="46" dur="500"/>
                                        <p:tgtEl>
                                          <p:spTgt spid="80384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803843">
                                            <p:txEl>
                                              <p:pRg st="11" end="11"/>
                                            </p:txEl>
                                          </p:spTgt>
                                        </p:tgtEl>
                                        <p:attrNameLst>
                                          <p:attrName>style.visibility</p:attrName>
                                        </p:attrNameLst>
                                      </p:cBhvr>
                                      <p:to>
                                        <p:strVal val="visible"/>
                                      </p:to>
                                    </p:set>
                                    <p:animEffect transition="in" filter="blinds(horizontal)">
                                      <p:cBhvr>
                                        <p:cTn id="51" dur="500"/>
                                        <p:tgtEl>
                                          <p:spTgt spid="803843">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803843">
                                            <p:txEl>
                                              <p:pRg st="12" end="12"/>
                                            </p:txEl>
                                          </p:spTgt>
                                        </p:tgtEl>
                                        <p:attrNameLst>
                                          <p:attrName>style.visibility</p:attrName>
                                        </p:attrNameLst>
                                      </p:cBhvr>
                                      <p:to>
                                        <p:strVal val="visible"/>
                                      </p:to>
                                    </p:set>
                                    <p:animEffect transition="in" filter="blinds(horizontal)">
                                      <p:cBhvr>
                                        <p:cTn id="54" dur="500"/>
                                        <p:tgtEl>
                                          <p:spTgt spid="803843">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803844"/>
                                        </p:tgtEl>
                                        <p:attrNameLst>
                                          <p:attrName>style.visibility</p:attrName>
                                        </p:attrNameLst>
                                      </p:cBhvr>
                                      <p:to>
                                        <p:strVal val="visible"/>
                                      </p:to>
                                    </p:set>
                                    <p:animEffect transition="in" filter="blinds(horizontal)">
                                      <p:cBhvr>
                                        <p:cTn id="59" dur="500"/>
                                        <p:tgtEl>
                                          <p:spTgt spid="803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457200" y="142875"/>
            <a:ext cx="8229600" cy="561975"/>
          </a:xfrm>
        </p:spPr>
        <p:txBody>
          <a:bodyPr/>
          <a:lstStyle/>
          <a:p>
            <a:r>
              <a:rPr lang="en-US" altLang="zh-CN" sz="3600"/>
              <a:t>IA-32</a:t>
            </a:r>
            <a:r>
              <a:rPr lang="zh-CN" altLang="en-US" sz="3600"/>
              <a:t>常用指令类型</a:t>
            </a:r>
          </a:p>
        </p:txBody>
      </p:sp>
      <p:sp>
        <p:nvSpPr>
          <p:cNvPr id="632835" name="Rectangle 3"/>
          <p:cNvSpPr>
            <a:spLocks noGrp="1" noChangeArrowheads="1"/>
          </p:cNvSpPr>
          <p:nvPr>
            <p:ph type="body" idx="1"/>
          </p:nvPr>
        </p:nvSpPr>
        <p:spPr>
          <a:xfrm>
            <a:off x="341313" y="836613"/>
            <a:ext cx="8596312" cy="5218112"/>
          </a:xfrm>
        </p:spPr>
        <p:txBody>
          <a:bodyPr/>
          <a:lstStyle/>
          <a:p>
            <a:pPr>
              <a:buFontTx/>
              <a:buNone/>
            </a:pP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4</a:t>
            </a:r>
            <a:r>
              <a:rPr lang="zh-CN" altLang="en-US" sz="2200">
                <a:latin typeface="微软雅黑" pitchFamily="34" charset="-122"/>
                <a:ea typeface="微软雅黑" pitchFamily="34" charset="-122"/>
              </a:rPr>
              <a:t>）控制转移指令</a:t>
            </a:r>
          </a:p>
          <a:p>
            <a:pPr>
              <a:buFontTx/>
              <a:buNone/>
            </a:pPr>
            <a:r>
              <a:rPr lang="zh-CN" altLang="en-US" sz="2200">
                <a:latin typeface="微软雅黑" pitchFamily="34" charset="-122"/>
                <a:ea typeface="微软雅黑" pitchFamily="34" charset="-122"/>
              </a:rPr>
              <a:t> </a:t>
            </a:r>
            <a:r>
              <a:rPr lang="zh-CN" altLang="en-US" sz="2000">
                <a:latin typeface="微软雅黑" pitchFamily="34" charset="-122"/>
                <a:ea typeface="微软雅黑" pitchFamily="34" charset="-122"/>
              </a:rPr>
              <a:t>指令执行可</a:t>
            </a:r>
            <a:r>
              <a:rPr lang="zh-CN" altLang="en-US" sz="2000">
                <a:solidFill>
                  <a:srgbClr val="FF3300"/>
                </a:solidFill>
                <a:latin typeface="微软雅黑" pitchFamily="34" charset="-122"/>
                <a:ea typeface="微软雅黑" pitchFamily="34" charset="-122"/>
              </a:rPr>
              <a:t>按顺序</a:t>
            </a:r>
            <a:r>
              <a:rPr lang="zh-CN" altLang="en-US" sz="2000">
                <a:latin typeface="微软雅黑" pitchFamily="34" charset="-122"/>
                <a:ea typeface="微软雅黑" pitchFamily="34" charset="-122"/>
              </a:rPr>
              <a:t> 或 </a:t>
            </a:r>
            <a:r>
              <a:rPr lang="zh-CN" altLang="en-US" sz="2000">
                <a:solidFill>
                  <a:srgbClr val="FF3300"/>
                </a:solidFill>
                <a:latin typeface="微软雅黑" pitchFamily="34" charset="-122"/>
                <a:ea typeface="微软雅黑" pitchFamily="34" charset="-122"/>
              </a:rPr>
              <a:t>跳转到转移目标指令处</a:t>
            </a:r>
            <a:r>
              <a:rPr lang="zh-CN" altLang="en-US" sz="2000">
                <a:latin typeface="微软雅黑" pitchFamily="34" charset="-122"/>
                <a:ea typeface="微软雅黑" pitchFamily="34" charset="-122"/>
              </a:rPr>
              <a:t>执行</a:t>
            </a:r>
          </a:p>
          <a:p>
            <a:pPr lvl="1">
              <a:lnSpc>
                <a:spcPct val="110000"/>
              </a:lnSpc>
            </a:pPr>
            <a:r>
              <a:rPr lang="zh-CN" altLang="en-US">
                <a:latin typeface="微软雅黑" pitchFamily="34" charset="-122"/>
                <a:ea typeface="微软雅黑" pitchFamily="34" charset="-122"/>
              </a:rPr>
              <a:t>无条件转移指令</a:t>
            </a:r>
          </a:p>
          <a:p>
            <a:pPr lvl="2">
              <a:lnSpc>
                <a:spcPct val="110000"/>
              </a:lnSpc>
              <a:buFontTx/>
              <a:buNone/>
            </a:pPr>
            <a:r>
              <a:rPr lang="en-US" altLang="zh-CN" sz="2000">
                <a:latin typeface="微软雅黑" pitchFamily="34" charset="-122"/>
                <a:ea typeface="微软雅黑" pitchFamily="34" charset="-122"/>
              </a:rPr>
              <a:t>JMP DST</a:t>
            </a:r>
            <a:r>
              <a:rPr lang="zh-CN" altLang="en-US" sz="2000">
                <a:latin typeface="微软雅黑" pitchFamily="34" charset="-122"/>
                <a:ea typeface="微软雅黑" pitchFamily="34" charset="-122"/>
              </a:rPr>
              <a:t>：无条件转移到目标指令</a:t>
            </a:r>
            <a:r>
              <a:rPr lang="en-US" altLang="zh-CN" sz="2000">
                <a:latin typeface="微软雅黑" pitchFamily="34" charset="-122"/>
                <a:ea typeface="微软雅黑" pitchFamily="34" charset="-122"/>
              </a:rPr>
              <a:t>DST</a:t>
            </a:r>
            <a:r>
              <a:rPr lang="zh-CN" altLang="en-US" sz="2000">
                <a:latin typeface="微软雅黑" pitchFamily="34" charset="-122"/>
                <a:ea typeface="微软雅黑" pitchFamily="34" charset="-122"/>
              </a:rPr>
              <a:t>处执行</a:t>
            </a:r>
          </a:p>
          <a:p>
            <a:pPr lvl="1">
              <a:lnSpc>
                <a:spcPct val="110000"/>
              </a:lnSpc>
            </a:pPr>
            <a:r>
              <a:rPr lang="zh-CN" altLang="en-US">
                <a:latin typeface="微软雅黑" pitchFamily="34" charset="-122"/>
                <a:ea typeface="微软雅黑" pitchFamily="34" charset="-122"/>
                <a:hlinkClick r:id="" action="ppaction://hlinkshowjump?jump=nextslide"/>
              </a:rPr>
              <a:t>条件转移</a:t>
            </a:r>
            <a:endParaRPr lang="zh-CN" altLang="en-US">
              <a:latin typeface="微软雅黑" pitchFamily="34" charset="-122"/>
              <a:ea typeface="微软雅黑" pitchFamily="34" charset="-122"/>
            </a:endParaRPr>
          </a:p>
          <a:p>
            <a:pPr lvl="2">
              <a:lnSpc>
                <a:spcPct val="110000"/>
              </a:lnSpc>
              <a:buFontTx/>
              <a:buNone/>
            </a:pPr>
            <a:r>
              <a:rPr lang="en-US" altLang="zh-CN" sz="2000">
                <a:latin typeface="微软雅黑" pitchFamily="34" charset="-122"/>
                <a:ea typeface="微软雅黑" pitchFamily="34" charset="-122"/>
              </a:rPr>
              <a:t>Jcc DST</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cc</a:t>
            </a:r>
            <a:r>
              <a:rPr lang="zh-CN" altLang="en-US" sz="2000">
                <a:latin typeface="微软雅黑" pitchFamily="34" charset="-122"/>
                <a:ea typeface="微软雅黑" pitchFamily="34" charset="-122"/>
              </a:rPr>
              <a:t>为条件码，根据标志（条件码）判断是否满足条件，若满足，则转移到目标指令</a:t>
            </a:r>
            <a:r>
              <a:rPr lang="en-US" altLang="zh-CN" sz="2000">
                <a:latin typeface="微软雅黑" pitchFamily="34" charset="-122"/>
                <a:ea typeface="微软雅黑" pitchFamily="34" charset="-122"/>
              </a:rPr>
              <a:t>DST</a:t>
            </a:r>
            <a:r>
              <a:rPr lang="zh-CN" altLang="en-US" sz="2000">
                <a:latin typeface="微软雅黑" pitchFamily="34" charset="-122"/>
                <a:ea typeface="微软雅黑" pitchFamily="34" charset="-122"/>
              </a:rPr>
              <a:t>处执行，否则按顺序执行</a:t>
            </a:r>
          </a:p>
          <a:p>
            <a:pPr lvl="1">
              <a:lnSpc>
                <a:spcPct val="110000"/>
              </a:lnSpc>
            </a:pPr>
            <a:r>
              <a:rPr lang="zh-CN" altLang="en-US">
                <a:latin typeface="微软雅黑" pitchFamily="34" charset="-122"/>
                <a:ea typeface="微软雅黑" pitchFamily="34" charset="-122"/>
              </a:rPr>
              <a:t>条件设置</a:t>
            </a:r>
          </a:p>
          <a:p>
            <a:pPr lvl="2">
              <a:lnSpc>
                <a:spcPct val="110000"/>
              </a:lnSpc>
              <a:buFontTx/>
              <a:buNone/>
            </a:pPr>
            <a:r>
              <a:rPr lang="en-US" altLang="zh-CN" sz="2000">
                <a:latin typeface="微软雅黑" pitchFamily="34" charset="-122"/>
                <a:ea typeface="微软雅黑" pitchFamily="34" charset="-122"/>
              </a:rPr>
              <a:t>SETcc DST</a:t>
            </a:r>
            <a:r>
              <a:rPr lang="zh-CN" altLang="en-US" sz="2000">
                <a:latin typeface="微软雅黑" pitchFamily="34" charset="-122"/>
                <a:ea typeface="微软雅黑" pitchFamily="34" charset="-122"/>
              </a:rPr>
              <a:t>：将条件码</a:t>
            </a:r>
            <a:r>
              <a:rPr lang="en-US" altLang="zh-CN" sz="2000">
                <a:latin typeface="微软雅黑" pitchFamily="34" charset="-122"/>
                <a:ea typeface="微软雅黑" pitchFamily="34" charset="-122"/>
              </a:rPr>
              <a:t>cc</a:t>
            </a:r>
            <a:r>
              <a:rPr lang="zh-CN" altLang="en-US" sz="2000">
                <a:latin typeface="微软雅黑" pitchFamily="34" charset="-122"/>
                <a:ea typeface="微软雅黑" pitchFamily="34" charset="-122"/>
              </a:rPr>
              <a:t>保存到</a:t>
            </a:r>
            <a:r>
              <a:rPr lang="en-US" altLang="zh-CN" sz="2000">
                <a:latin typeface="微软雅黑" pitchFamily="34" charset="-122"/>
                <a:ea typeface="微软雅黑" pitchFamily="34" charset="-122"/>
              </a:rPr>
              <a:t>DST</a:t>
            </a:r>
            <a:r>
              <a:rPr lang="zh-CN" altLang="en-US" sz="2000">
                <a:latin typeface="微软雅黑" pitchFamily="34" charset="-122"/>
                <a:ea typeface="微软雅黑" pitchFamily="34" charset="-122"/>
              </a:rPr>
              <a:t>（通常是一个</a:t>
            </a:r>
            <a:r>
              <a:rPr lang="en-US" altLang="zh-CN" sz="2000">
                <a:latin typeface="微软雅黑" pitchFamily="34" charset="-122"/>
                <a:ea typeface="微软雅黑" pitchFamily="34" charset="-122"/>
              </a:rPr>
              <a:t>8</a:t>
            </a:r>
            <a:r>
              <a:rPr lang="zh-CN" altLang="en-US" sz="2000">
                <a:latin typeface="微软雅黑" pitchFamily="34" charset="-122"/>
                <a:ea typeface="微软雅黑" pitchFamily="34" charset="-122"/>
              </a:rPr>
              <a:t>位寄存器 ）</a:t>
            </a:r>
          </a:p>
          <a:p>
            <a:pPr lvl="1">
              <a:lnSpc>
                <a:spcPct val="110000"/>
              </a:lnSpc>
            </a:pPr>
            <a:r>
              <a:rPr lang="zh-CN" altLang="en-US">
                <a:ea typeface="微软雅黑" pitchFamily="34" charset="-122"/>
              </a:rPr>
              <a:t>调用和返回指令</a:t>
            </a:r>
            <a:r>
              <a:rPr lang="zh-CN" altLang="en-US"/>
              <a:t> </a:t>
            </a:r>
            <a:r>
              <a:rPr lang="zh-CN" altLang="en-US">
                <a:solidFill>
                  <a:srgbClr val="CC3300"/>
                </a:solidFill>
                <a:ea typeface="微软雅黑" pitchFamily="34" charset="-122"/>
              </a:rPr>
              <a:t>（用于过程调用）</a:t>
            </a:r>
          </a:p>
          <a:p>
            <a:pPr lvl="2">
              <a:lnSpc>
                <a:spcPct val="110000"/>
              </a:lnSpc>
              <a:buFontTx/>
              <a:buNone/>
            </a:pPr>
            <a:r>
              <a:rPr lang="en-US" altLang="zh-CN" sz="2000">
                <a:latin typeface="微软雅黑" pitchFamily="34" charset="-122"/>
                <a:ea typeface="微软雅黑" pitchFamily="34" charset="-122"/>
              </a:rPr>
              <a:t>CALL DST</a:t>
            </a:r>
            <a:r>
              <a:rPr lang="zh-CN" altLang="en-US" sz="2000">
                <a:latin typeface="微软雅黑" pitchFamily="34" charset="-122"/>
                <a:ea typeface="微软雅黑" pitchFamily="34" charset="-122"/>
              </a:rPr>
              <a:t>：</a:t>
            </a:r>
            <a:r>
              <a:rPr lang="zh-CN" altLang="en-US" sz="2000">
                <a:solidFill>
                  <a:srgbClr val="FF3300"/>
                </a:solidFill>
                <a:latin typeface="微软雅黑" pitchFamily="34" charset="-122"/>
                <a:ea typeface="微软雅黑" pitchFamily="34" charset="-122"/>
              </a:rPr>
              <a:t>返回地址</a:t>
            </a:r>
            <a:r>
              <a:rPr lang="en-US" altLang="zh-CN" sz="2000">
                <a:solidFill>
                  <a:srgbClr val="FF3300"/>
                </a:solidFill>
                <a:latin typeface="微软雅黑" pitchFamily="34" charset="-122"/>
                <a:ea typeface="微软雅黑" pitchFamily="34" charset="-122"/>
              </a:rPr>
              <a:t>RA</a:t>
            </a:r>
            <a:r>
              <a:rPr lang="zh-CN" altLang="en-US" sz="2000">
                <a:latin typeface="微软雅黑" pitchFamily="34" charset="-122"/>
                <a:ea typeface="微软雅黑" pitchFamily="34" charset="-122"/>
              </a:rPr>
              <a:t>入栈，转</a:t>
            </a:r>
            <a:r>
              <a:rPr lang="en-US" altLang="zh-CN" sz="2000">
                <a:latin typeface="微软雅黑" pitchFamily="34" charset="-122"/>
                <a:ea typeface="微软雅黑" pitchFamily="34" charset="-122"/>
              </a:rPr>
              <a:t>DST</a:t>
            </a:r>
            <a:r>
              <a:rPr lang="zh-CN" altLang="en-US" sz="2000">
                <a:latin typeface="微软雅黑" pitchFamily="34" charset="-122"/>
                <a:ea typeface="微软雅黑" pitchFamily="34" charset="-122"/>
              </a:rPr>
              <a:t>处执行</a:t>
            </a:r>
          </a:p>
          <a:p>
            <a:pPr lvl="2">
              <a:lnSpc>
                <a:spcPct val="110000"/>
              </a:lnSpc>
              <a:buFontTx/>
              <a:buNone/>
            </a:pPr>
            <a:r>
              <a:rPr lang="en-US" altLang="zh-CN" sz="2000">
                <a:latin typeface="微软雅黑" pitchFamily="34" charset="-122"/>
                <a:ea typeface="微软雅黑" pitchFamily="34" charset="-122"/>
              </a:rPr>
              <a:t>RET</a:t>
            </a:r>
            <a:r>
              <a:rPr lang="zh-CN" altLang="en-US" sz="2000">
                <a:latin typeface="微软雅黑" pitchFamily="34" charset="-122"/>
                <a:ea typeface="微软雅黑" pitchFamily="34" charset="-122"/>
              </a:rPr>
              <a:t>：从栈中取出返回地址</a:t>
            </a:r>
            <a:r>
              <a:rPr lang="en-US" altLang="zh-CN" sz="2000">
                <a:latin typeface="微软雅黑" pitchFamily="34" charset="-122"/>
                <a:ea typeface="微软雅黑" pitchFamily="34" charset="-122"/>
              </a:rPr>
              <a:t>RA</a:t>
            </a:r>
            <a:r>
              <a:rPr lang="zh-CN" altLang="en-US" sz="2000">
                <a:latin typeface="微软雅黑" pitchFamily="34" charset="-122"/>
                <a:ea typeface="微软雅黑" pitchFamily="34" charset="-122"/>
              </a:rPr>
              <a:t>，转到</a:t>
            </a:r>
            <a:r>
              <a:rPr lang="en-US" altLang="zh-CN" sz="2000">
                <a:latin typeface="微软雅黑" pitchFamily="34" charset="-122"/>
                <a:ea typeface="微软雅黑" pitchFamily="34" charset="-122"/>
              </a:rPr>
              <a:t>RA</a:t>
            </a:r>
            <a:r>
              <a:rPr lang="zh-CN" altLang="en-US" sz="2000">
                <a:latin typeface="微软雅黑" pitchFamily="34" charset="-122"/>
                <a:ea typeface="微软雅黑" pitchFamily="34" charset="-122"/>
              </a:rPr>
              <a:t>处执行</a:t>
            </a:r>
          </a:p>
          <a:p>
            <a:pPr lvl="1">
              <a:lnSpc>
                <a:spcPct val="110000"/>
              </a:lnSpc>
            </a:pPr>
            <a:r>
              <a:rPr lang="zh-CN" altLang="en-US">
                <a:ea typeface="微软雅黑" pitchFamily="34" charset="-122"/>
              </a:rPr>
              <a:t>中断指令</a:t>
            </a:r>
            <a:r>
              <a:rPr lang="zh-CN" altLang="en-US"/>
              <a:t> </a:t>
            </a:r>
            <a:r>
              <a:rPr lang="zh-CN" altLang="en-US">
                <a:latin typeface="微软雅黑" pitchFamily="34" charset="-122"/>
                <a:ea typeface="微软雅黑" pitchFamily="34" charset="-122"/>
              </a:rPr>
              <a:t>（详见第</a:t>
            </a:r>
            <a:r>
              <a:rPr lang="en-US" altLang="zh-CN">
                <a:latin typeface="微软雅黑" pitchFamily="34" charset="-122"/>
                <a:ea typeface="微软雅黑" pitchFamily="34" charset="-122"/>
              </a:rPr>
              <a:t>7</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8</a:t>
            </a:r>
            <a:r>
              <a:rPr lang="zh-CN" altLang="en-US">
                <a:latin typeface="微软雅黑" pitchFamily="34" charset="-122"/>
                <a:ea typeface="微软雅黑" pitchFamily="34" charset="-122"/>
              </a:rPr>
              <a:t>章）</a:t>
            </a:r>
            <a:endParaRPr lang="zh-CN" altLang="en-US" sz="1800">
              <a:latin typeface="微软雅黑" pitchFamily="34" charset="-122"/>
              <a:ea typeface="微软雅黑" pitchFamily="34" charset="-122"/>
            </a:endParaRPr>
          </a:p>
          <a:p>
            <a:pPr lvl="1">
              <a:lnSpc>
                <a:spcPct val="110000"/>
              </a:lnSpc>
            </a:pPr>
            <a:endParaRPr lang="zh-CN" altLang="en-US"/>
          </a:p>
        </p:txBody>
      </p:sp>
      <p:sp>
        <p:nvSpPr>
          <p:cNvPr id="632836" name="Text Box 4"/>
          <p:cNvSpPr txBox="1">
            <a:spLocks noChangeArrowheads="1"/>
          </p:cNvSpPr>
          <p:nvPr/>
        </p:nvSpPr>
        <p:spPr bwMode="auto">
          <a:xfrm>
            <a:off x="250825" y="6219825"/>
            <a:ext cx="75612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3300"/>
                </a:solidFill>
                <a:latin typeface="Arial" charset="0"/>
              </a:rPr>
              <a:t>以上内容不要死记硬背，遇到具体指令时能查阅到并理解即可。</a:t>
            </a:r>
          </a:p>
        </p:txBody>
      </p:sp>
    </p:spTree>
    <p:extLst>
      <p:ext uri="{BB962C8B-B14F-4D97-AF65-F5344CB8AC3E}">
        <p14:creationId xmlns:p14="http://schemas.microsoft.com/office/powerpoint/2010/main" val="148331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2835">
                                            <p:txEl>
                                              <p:pRg st="3" end="3"/>
                                            </p:txEl>
                                          </p:spTgt>
                                        </p:tgtEl>
                                        <p:attrNameLst>
                                          <p:attrName>style.visibility</p:attrName>
                                        </p:attrNameLst>
                                      </p:cBhvr>
                                      <p:to>
                                        <p:strVal val="visible"/>
                                      </p:to>
                                    </p:set>
                                    <p:animEffect transition="in" filter="blinds(horizontal)">
                                      <p:cBhvr>
                                        <p:cTn id="7" dur="500"/>
                                        <p:tgtEl>
                                          <p:spTgt spid="63283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2835">
                                            <p:txEl>
                                              <p:pRg st="4" end="4"/>
                                            </p:txEl>
                                          </p:spTgt>
                                        </p:tgtEl>
                                        <p:attrNameLst>
                                          <p:attrName>style.visibility</p:attrName>
                                        </p:attrNameLst>
                                      </p:cBhvr>
                                      <p:to>
                                        <p:strVal val="visible"/>
                                      </p:to>
                                    </p:set>
                                    <p:animEffect transition="in" filter="blinds(horizontal)">
                                      <p:cBhvr>
                                        <p:cTn id="12" dur="500"/>
                                        <p:tgtEl>
                                          <p:spTgt spid="6328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2835">
                                            <p:txEl>
                                              <p:pRg st="5" end="5"/>
                                            </p:txEl>
                                          </p:spTgt>
                                        </p:tgtEl>
                                        <p:attrNameLst>
                                          <p:attrName>style.visibility</p:attrName>
                                        </p:attrNameLst>
                                      </p:cBhvr>
                                      <p:to>
                                        <p:strVal val="visible"/>
                                      </p:to>
                                    </p:set>
                                    <p:animEffect transition="in" filter="blinds(horizontal)">
                                      <p:cBhvr>
                                        <p:cTn id="17" dur="500"/>
                                        <p:tgtEl>
                                          <p:spTgt spid="63283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2835">
                                            <p:txEl>
                                              <p:pRg st="6" end="6"/>
                                            </p:txEl>
                                          </p:spTgt>
                                        </p:tgtEl>
                                        <p:attrNameLst>
                                          <p:attrName>style.visibility</p:attrName>
                                        </p:attrNameLst>
                                      </p:cBhvr>
                                      <p:to>
                                        <p:strVal val="visible"/>
                                      </p:to>
                                    </p:set>
                                    <p:animEffect transition="in" filter="blinds(horizontal)">
                                      <p:cBhvr>
                                        <p:cTn id="22" dur="500"/>
                                        <p:tgtEl>
                                          <p:spTgt spid="63283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2835">
                                            <p:txEl>
                                              <p:pRg st="7" end="7"/>
                                            </p:txEl>
                                          </p:spTgt>
                                        </p:tgtEl>
                                        <p:attrNameLst>
                                          <p:attrName>style.visibility</p:attrName>
                                        </p:attrNameLst>
                                      </p:cBhvr>
                                      <p:to>
                                        <p:strVal val="visible"/>
                                      </p:to>
                                    </p:set>
                                    <p:animEffect transition="in" filter="blinds(horizontal)">
                                      <p:cBhvr>
                                        <p:cTn id="27" dur="500"/>
                                        <p:tgtEl>
                                          <p:spTgt spid="63283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32835">
                                            <p:txEl>
                                              <p:pRg st="8" end="8"/>
                                            </p:txEl>
                                          </p:spTgt>
                                        </p:tgtEl>
                                        <p:attrNameLst>
                                          <p:attrName>style.visibility</p:attrName>
                                        </p:attrNameLst>
                                      </p:cBhvr>
                                      <p:to>
                                        <p:strVal val="visible"/>
                                      </p:to>
                                    </p:set>
                                    <p:animEffect transition="in" filter="blinds(horizontal)">
                                      <p:cBhvr>
                                        <p:cTn id="32" dur="500"/>
                                        <p:tgtEl>
                                          <p:spTgt spid="63283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2835">
                                            <p:txEl>
                                              <p:pRg st="9" end="9"/>
                                            </p:txEl>
                                          </p:spTgt>
                                        </p:tgtEl>
                                        <p:attrNameLst>
                                          <p:attrName>style.visibility</p:attrName>
                                        </p:attrNameLst>
                                      </p:cBhvr>
                                      <p:to>
                                        <p:strVal val="visible"/>
                                      </p:to>
                                    </p:set>
                                    <p:animEffect transition="in" filter="blinds(horizontal)">
                                      <p:cBhvr>
                                        <p:cTn id="37" dur="500"/>
                                        <p:tgtEl>
                                          <p:spTgt spid="63283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32835">
                                            <p:txEl>
                                              <p:pRg st="10" end="10"/>
                                            </p:txEl>
                                          </p:spTgt>
                                        </p:tgtEl>
                                        <p:attrNameLst>
                                          <p:attrName>style.visibility</p:attrName>
                                        </p:attrNameLst>
                                      </p:cBhvr>
                                      <p:to>
                                        <p:strVal val="visible"/>
                                      </p:to>
                                    </p:set>
                                    <p:animEffect transition="in" filter="blinds(horizontal)">
                                      <p:cBhvr>
                                        <p:cTn id="42" dur="500"/>
                                        <p:tgtEl>
                                          <p:spTgt spid="63283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32835">
                                            <p:txEl>
                                              <p:pRg st="11" end="11"/>
                                            </p:txEl>
                                          </p:spTgt>
                                        </p:tgtEl>
                                        <p:attrNameLst>
                                          <p:attrName>style.visibility</p:attrName>
                                        </p:attrNameLst>
                                      </p:cBhvr>
                                      <p:to>
                                        <p:strVal val="visible"/>
                                      </p:to>
                                    </p:set>
                                    <p:animEffect transition="in" filter="blinds(horizontal)">
                                      <p:cBhvr>
                                        <p:cTn id="47" dur="500"/>
                                        <p:tgtEl>
                                          <p:spTgt spid="632835">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2836"/>
                                        </p:tgtEl>
                                        <p:attrNameLst>
                                          <p:attrName>style.visibility</p:attrName>
                                        </p:attrNameLst>
                                      </p:cBhvr>
                                      <p:to>
                                        <p:strVal val="visible"/>
                                      </p:to>
                                    </p:set>
                                    <p:animEffect transition="in" filter="blinds(horizontal)">
                                      <p:cBhvr>
                                        <p:cTn id="52" dur="500"/>
                                        <p:tgtEl>
                                          <p:spTgt spid="632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457200" y="98425"/>
            <a:ext cx="8229600" cy="561975"/>
          </a:xfrm>
        </p:spPr>
        <p:txBody>
          <a:bodyPr/>
          <a:lstStyle/>
          <a:p>
            <a:r>
              <a:rPr lang="zh-CN" altLang="en-US" sz="3600"/>
              <a:t>例子：</a:t>
            </a:r>
            <a:r>
              <a:rPr lang="en-US" altLang="zh-CN" sz="3600"/>
              <a:t>C</a:t>
            </a:r>
            <a:r>
              <a:rPr lang="zh-CN" altLang="en-US" sz="3600"/>
              <a:t>表达式类型转换顺序</a:t>
            </a:r>
          </a:p>
        </p:txBody>
      </p:sp>
      <p:sp>
        <p:nvSpPr>
          <p:cNvPr id="717827" name="内容占位符 2"/>
          <p:cNvSpPr>
            <a:spLocks/>
          </p:cNvSpPr>
          <p:nvPr/>
        </p:nvSpPr>
        <p:spPr bwMode="auto">
          <a:xfrm>
            <a:off x="122238" y="819150"/>
            <a:ext cx="8320087" cy="6038850"/>
          </a:xfrm>
          <a:prstGeom prst="rect">
            <a:avLst/>
          </a:prstGeom>
          <a:noFill/>
          <a:ln w="9525">
            <a:noFill/>
            <a:miter lim="800000"/>
            <a:headEnd/>
            <a:tailEnd/>
          </a:ln>
        </p:spPr>
        <p:txBody>
          <a:bodyPr/>
          <a:lstStyle/>
          <a:p>
            <a:pPr>
              <a:lnSpc>
                <a:spcPct val="115000"/>
              </a:lnSpc>
              <a:spcBef>
                <a:spcPct val="20000"/>
              </a:spcBef>
            </a:pPr>
            <a:r>
              <a:rPr lang="en-US" altLang="zh-CN" sz="2400">
                <a:latin typeface="Arial" charset="0"/>
                <a:ea typeface="宋体" pitchFamily="2" charset="-122"/>
              </a:rPr>
              <a:t>   unsigned long long</a:t>
            </a:r>
            <a:endParaRPr lang="zh-CN" altLang="en-US" sz="2400">
              <a:latin typeface="Arial" charset="0"/>
              <a:ea typeface="宋体" pitchFamily="2" charset="-122"/>
            </a:endParaRPr>
          </a:p>
          <a:p>
            <a:pPr>
              <a:lnSpc>
                <a:spcPct val="115000"/>
              </a:lnSpc>
              <a:spcBef>
                <a:spcPct val="20000"/>
              </a:spcBef>
            </a:pPr>
            <a:r>
              <a:rPr lang="en-US" altLang="zh-CN" sz="2400">
                <a:latin typeface="Arial" charset="0"/>
                <a:ea typeface="宋体" pitchFamily="2" charset="-122"/>
              </a:rPr>
              <a:t>    ↑             </a:t>
            </a:r>
          </a:p>
          <a:p>
            <a:pPr>
              <a:lnSpc>
                <a:spcPct val="115000"/>
              </a:lnSpc>
              <a:spcBef>
                <a:spcPct val="20000"/>
              </a:spcBef>
            </a:pPr>
            <a:r>
              <a:rPr lang="en-US" altLang="zh-CN" sz="2400">
                <a:latin typeface="Arial" charset="0"/>
                <a:ea typeface="宋体" pitchFamily="2" charset="-122"/>
              </a:rPr>
              <a:t>   long long     </a:t>
            </a:r>
          </a:p>
          <a:p>
            <a:pPr>
              <a:lnSpc>
                <a:spcPct val="115000"/>
              </a:lnSpc>
              <a:spcBef>
                <a:spcPct val="20000"/>
              </a:spcBef>
            </a:pPr>
            <a:r>
              <a:rPr lang="en-US" altLang="zh-CN" sz="2400">
                <a:latin typeface="Arial" charset="0"/>
                <a:ea typeface="宋体" pitchFamily="2" charset="-122"/>
              </a:rPr>
              <a:t>    ↑         </a:t>
            </a:r>
          </a:p>
          <a:p>
            <a:pPr>
              <a:lnSpc>
                <a:spcPct val="115000"/>
              </a:lnSpc>
              <a:spcBef>
                <a:spcPct val="20000"/>
              </a:spcBef>
            </a:pPr>
            <a:r>
              <a:rPr lang="en-US" altLang="zh-CN" sz="2400">
                <a:latin typeface="Arial" charset="0"/>
                <a:ea typeface="宋体" pitchFamily="2" charset="-122"/>
              </a:rPr>
              <a:t>   unsigned</a:t>
            </a:r>
          </a:p>
          <a:p>
            <a:pPr>
              <a:lnSpc>
                <a:spcPct val="115000"/>
              </a:lnSpc>
              <a:spcBef>
                <a:spcPct val="20000"/>
              </a:spcBef>
            </a:pPr>
            <a:r>
              <a:rPr lang="en-US" altLang="zh-CN" sz="2400">
                <a:latin typeface="Arial" charset="0"/>
                <a:ea typeface="宋体" pitchFamily="2" charset="-122"/>
              </a:rPr>
              <a:t>    ↑          </a:t>
            </a:r>
          </a:p>
          <a:p>
            <a:pPr>
              <a:lnSpc>
                <a:spcPct val="115000"/>
              </a:lnSpc>
              <a:spcBef>
                <a:spcPct val="20000"/>
              </a:spcBef>
            </a:pPr>
            <a:r>
              <a:rPr lang="zh-CN" altLang="en-US" sz="2400">
                <a:latin typeface="Arial" charset="0"/>
                <a:ea typeface="宋体" pitchFamily="2" charset="-122"/>
              </a:rPr>
              <a:t>   </a:t>
            </a:r>
            <a:r>
              <a:rPr lang="en-US" altLang="zh-CN" sz="2400">
                <a:latin typeface="Arial" charset="0"/>
                <a:ea typeface="宋体" pitchFamily="2" charset="-122"/>
              </a:rPr>
              <a:t>int </a:t>
            </a:r>
          </a:p>
          <a:p>
            <a:pPr>
              <a:lnSpc>
                <a:spcPct val="115000"/>
              </a:lnSpc>
              <a:spcBef>
                <a:spcPct val="20000"/>
              </a:spcBef>
            </a:pPr>
            <a:r>
              <a:rPr lang="en-US" altLang="zh-CN" sz="2400">
                <a:latin typeface="Arial" charset="0"/>
                <a:ea typeface="宋体" pitchFamily="2" charset="-122"/>
              </a:rPr>
              <a:t>   ↑</a:t>
            </a:r>
          </a:p>
          <a:p>
            <a:pPr>
              <a:lnSpc>
                <a:spcPct val="115000"/>
              </a:lnSpc>
              <a:spcBef>
                <a:spcPct val="20000"/>
              </a:spcBef>
            </a:pPr>
            <a:r>
              <a:rPr lang="en-US" altLang="zh-CN" sz="2400">
                <a:latin typeface="Arial" charset="0"/>
                <a:ea typeface="宋体" pitchFamily="2" charset="-122"/>
              </a:rPr>
              <a:t> (unsigned)char,short</a:t>
            </a:r>
          </a:p>
          <a:p>
            <a:pPr>
              <a:lnSpc>
                <a:spcPct val="115000"/>
              </a:lnSpc>
              <a:spcBef>
                <a:spcPct val="20000"/>
              </a:spcBef>
            </a:pPr>
            <a:endParaRPr lang="zh-CN" altLang="en-US" sz="2400" u="sng">
              <a:solidFill>
                <a:srgbClr val="FF0000"/>
              </a:solidFill>
              <a:latin typeface="Arial" charset="0"/>
              <a:ea typeface="宋体" pitchFamily="2" charset="-122"/>
            </a:endParaRPr>
          </a:p>
        </p:txBody>
      </p:sp>
      <p:pic>
        <p:nvPicPr>
          <p:cNvPr id="717828" name="Picture 4"/>
          <p:cNvPicPr>
            <a:picLocks noChangeAspect="1" noChangeArrowheads="1"/>
          </p:cNvPicPr>
          <p:nvPr/>
        </p:nvPicPr>
        <p:blipFill>
          <a:blip r:embed="rId2"/>
          <a:srcRect/>
          <a:stretch>
            <a:fillRect/>
          </a:stretch>
        </p:blipFill>
        <p:spPr bwMode="auto">
          <a:xfrm>
            <a:off x="3671888" y="998538"/>
            <a:ext cx="5175250" cy="4140200"/>
          </a:xfrm>
          <a:prstGeom prst="rect">
            <a:avLst/>
          </a:prstGeom>
          <a:noFill/>
          <a:ln w="9525">
            <a:solidFill>
              <a:schemeClr val="tx1"/>
            </a:solidFill>
            <a:miter lim="800000"/>
            <a:headEnd/>
            <a:tailEnd/>
          </a:ln>
        </p:spPr>
      </p:pic>
      <p:sp>
        <p:nvSpPr>
          <p:cNvPr id="717830" name="Rectangle 6"/>
          <p:cNvSpPr>
            <a:spLocks noChangeArrowheads="1"/>
          </p:cNvSpPr>
          <p:nvPr/>
        </p:nvSpPr>
        <p:spPr bwMode="auto">
          <a:xfrm>
            <a:off x="206375" y="5727700"/>
            <a:ext cx="8461375" cy="762000"/>
          </a:xfrm>
          <a:prstGeom prst="rect">
            <a:avLst/>
          </a:prstGeom>
          <a:noFill/>
          <a:ln w="9525" algn="ctr">
            <a:noFill/>
            <a:miter lim="800000"/>
            <a:headEnd/>
            <a:tailEnd/>
          </a:ln>
          <a:effectLst/>
        </p:spPr>
        <p:txBody>
          <a:bodyPr lIns="18000" rIns="18000">
            <a:spAutoFit/>
          </a:bodyPr>
          <a:lstStyle/>
          <a:p>
            <a:pPr lvl="1"/>
            <a:r>
              <a:rPr lang="zh-CN" altLang="en-US" sz="2200">
                <a:solidFill>
                  <a:srgbClr val="0000CC"/>
                </a:solidFill>
              </a:rPr>
              <a:t>条件设置指令：</a:t>
            </a:r>
          </a:p>
          <a:p>
            <a:pPr lvl="2"/>
            <a:r>
              <a:rPr lang="en-US" altLang="zh-CN" sz="2200">
                <a:solidFill>
                  <a:srgbClr val="006600"/>
                </a:solidFill>
              </a:rPr>
              <a:t>SETcc DST</a:t>
            </a:r>
            <a:r>
              <a:rPr lang="zh-CN" altLang="en-US" sz="2200">
                <a:solidFill>
                  <a:srgbClr val="006600"/>
                </a:solidFill>
              </a:rPr>
              <a:t>：将条件码</a:t>
            </a:r>
            <a:r>
              <a:rPr lang="en-US" altLang="zh-CN" sz="2200">
                <a:solidFill>
                  <a:srgbClr val="006600"/>
                </a:solidFill>
              </a:rPr>
              <a:t>cc</a:t>
            </a:r>
            <a:r>
              <a:rPr lang="zh-CN" altLang="en-US" sz="2200">
                <a:solidFill>
                  <a:srgbClr val="006600"/>
                </a:solidFill>
              </a:rPr>
              <a:t>保存到</a:t>
            </a:r>
            <a:r>
              <a:rPr lang="en-US" altLang="zh-CN" sz="2200">
                <a:solidFill>
                  <a:srgbClr val="006600"/>
                </a:solidFill>
              </a:rPr>
              <a:t>DST</a:t>
            </a:r>
            <a:r>
              <a:rPr lang="zh-CN" altLang="en-US" sz="2200">
                <a:solidFill>
                  <a:srgbClr val="006600"/>
                </a:solidFill>
              </a:rPr>
              <a:t>（通常是</a:t>
            </a:r>
            <a:r>
              <a:rPr lang="en-US" altLang="zh-CN" sz="2200">
                <a:solidFill>
                  <a:srgbClr val="006600"/>
                </a:solidFill>
              </a:rPr>
              <a:t>8</a:t>
            </a:r>
            <a:r>
              <a:rPr lang="zh-CN" altLang="en-US" sz="2200">
                <a:solidFill>
                  <a:srgbClr val="006600"/>
                </a:solidFill>
              </a:rPr>
              <a:t>位寄存器 ）</a:t>
            </a:r>
          </a:p>
        </p:txBody>
      </p:sp>
      <p:sp>
        <p:nvSpPr>
          <p:cNvPr id="717831" name="Text Box 7"/>
          <p:cNvSpPr txBox="1">
            <a:spLocks noChangeArrowheads="1"/>
          </p:cNvSpPr>
          <p:nvPr/>
        </p:nvSpPr>
        <p:spPr bwMode="auto">
          <a:xfrm>
            <a:off x="4076700" y="5408613"/>
            <a:ext cx="396081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猜测：各用哪种条件设置指令？</a:t>
            </a:r>
          </a:p>
        </p:txBody>
      </p:sp>
    </p:spTree>
    <p:extLst>
      <p:ext uri="{BB962C8B-B14F-4D97-AF65-F5344CB8AC3E}">
        <p14:creationId xmlns:p14="http://schemas.microsoft.com/office/powerpoint/2010/main" val="3698049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457200" y="98425"/>
            <a:ext cx="8229600" cy="561975"/>
          </a:xfrm>
        </p:spPr>
        <p:txBody>
          <a:bodyPr/>
          <a:lstStyle/>
          <a:p>
            <a:r>
              <a:rPr lang="zh-CN" altLang="en-US" sz="3600"/>
              <a:t>选择结构的机器级表示</a:t>
            </a:r>
          </a:p>
        </p:txBody>
      </p:sp>
      <p:sp>
        <p:nvSpPr>
          <p:cNvPr id="799747" name="Rectangle 3"/>
          <p:cNvSpPr>
            <a:spLocks noGrp="1" noChangeArrowheads="1"/>
          </p:cNvSpPr>
          <p:nvPr>
            <p:ph type="body" idx="1"/>
          </p:nvPr>
        </p:nvSpPr>
        <p:spPr>
          <a:xfrm>
            <a:off x="476250" y="819150"/>
            <a:ext cx="8229600" cy="5218113"/>
          </a:xfrm>
        </p:spPr>
        <p:txBody>
          <a:bodyPr/>
          <a:lstStyle/>
          <a:p>
            <a:r>
              <a:rPr lang="zh-CN" altLang="en-US"/>
              <a:t> </a:t>
            </a:r>
            <a:r>
              <a:rPr lang="en-US" altLang="zh-CN"/>
              <a:t>if ~ else</a:t>
            </a:r>
            <a:r>
              <a:rPr lang="zh-CN" altLang="en-US"/>
              <a:t>语句的机器级表示 </a:t>
            </a:r>
          </a:p>
          <a:p>
            <a:endParaRPr lang="zh-CN" altLang="en-US"/>
          </a:p>
        </p:txBody>
      </p:sp>
      <p:sp>
        <p:nvSpPr>
          <p:cNvPr id="799748" name="Rectangle 4"/>
          <p:cNvSpPr>
            <a:spLocks noChangeArrowheads="1"/>
          </p:cNvSpPr>
          <p:nvPr/>
        </p:nvSpPr>
        <p:spPr bwMode="auto">
          <a:xfrm>
            <a:off x="5202238" y="873125"/>
            <a:ext cx="3105150" cy="1441450"/>
          </a:xfrm>
          <a:prstGeom prst="rect">
            <a:avLst/>
          </a:prstGeom>
          <a:noFill/>
          <a:ln w="9525">
            <a:solidFill>
              <a:schemeClr val="tx1"/>
            </a:solidFill>
            <a:miter lim="800000"/>
            <a:headEnd/>
            <a:tailEnd/>
          </a:ln>
          <a:effectLst/>
        </p:spPr>
        <p:txBody>
          <a:bodyPr anchor="ctr">
            <a:spAutoFit/>
          </a:bodyPr>
          <a:lstStyle/>
          <a:p>
            <a:pPr marL="0" marR="0" lvl="0" indent="269875"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latin typeface="Arial" pitchFamily="34" charset="0"/>
                <a:ea typeface="宋体" pitchFamily="2" charset="-122"/>
              </a:rPr>
              <a:t>if (cond_expr)</a:t>
            </a:r>
          </a:p>
          <a:p>
            <a:pPr marL="0" marR="0" lvl="0" indent="269875"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latin typeface="Arial" pitchFamily="34" charset="0"/>
                <a:ea typeface="宋体" pitchFamily="2" charset="-122"/>
              </a:rPr>
              <a:t>      then_statement</a:t>
            </a:r>
          </a:p>
          <a:p>
            <a:pPr marL="0" marR="0" lvl="0" indent="269875"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latin typeface="Arial" pitchFamily="34" charset="0"/>
                <a:ea typeface="宋体" pitchFamily="2" charset="-122"/>
              </a:rPr>
              <a:t>else</a:t>
            </a:r>
          </a:p>
          <a:p>
            <a:pPr marL="0" marR="0" lvl="0" indent="269875"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latin typeface="Arial" pitchFamily="34" charset="0"/>
                <a:ea typeface="宋体" pitchFamily="2" charset="-122"/>
              </a:rPr>
              <a:t>      else_statement</a:t>
            </a:r>
            <a:r>
              <a:rPr kumimoji="0" lang="en-US" altLang="zh-CN" sz="1800" b="0" i="0" u="none" strike="noStrike" kern="0" cap="none" spc="0" normalizeH="0" baseline="0" noProof="0">
                <a:ln>
                  <a:noFill/>
                </a:ln>
                <a:solidFill>
                  <a:sysClr val="windowText" lastClr="000000"/>
                </a:solidFill>
                <a:effectLst/>
                <a:uLnTx/>
                <a:uFillTx/>
                <a:latin typeface="Arial" pitchFamily="34" charset="0"/>
                <a:ea typeface="宋体" pitchFamily="2" charset="-122"/>
              </a:rPr>
              <a:t> </a:t>
            </a:r>
          </a:p>
        </p:txBody>
      </p:sp>
      <p:pic>
        <p:nvPicPr>
          <p:cNvPr id="799749" name="Picture 5"/>
          <p:cNvPicPr>
            <a:picLocks noChangeAspect="1" noChangeArrowheads="1"/>
          </p:cNvPicPr>
          <p:nvPr/>
        </p:nvPicPr>
        <p:blipFill>
          <a:blip r:embed="rId2"/>
          <a:srcRect/>
          <a:stretch>
            <a:fillRect/>
          </a:stretch>
        </p:blipFill>
        <p:spPr bwMode="auto">
          <a:xfrm>
            <a:off x="44450" y="1493838"/>
            <a:ext cx="4437063" cy="3973512"/>
          </a:xfrm>
          <a:prstGeom prst="rect">
            <a:avLst/>
          </a:prstGeom>
          <a:noFill/>
        </p:spPr>
      </p:pic>
      <p:pic>
        <p:nvPicPr>
          <p:cNvPr id="799750" name="Picture 6"/>
          <p:cNvPicPr>
            <a:picLocks noChangeAspect="1" noChangeArrowheads="1"/>
          </p:cNvPicPr>
          <p:nvPr/>
        </p:nvPicPr>
        <p:blipFill>
          <a:blip r:embed="rId3"/>
          <a:srcRect/>
          <a:stretch>
            <a:fillRect/>
          </a:stretch>
        </p:blipFill>
        <p:spPr bwMode="auto">
          <a:xfrm>
            <a:off x="4481513" y="2708275"/>
            <a:ext cx="4456112" cy="4149725"/>
          </a:xfrm>
          <a:prstGeom prst="rect">
            <a:avLst/>
          </a:prstGeom>
          <a:noFill/>
        </p:spPr>
      </p:pic>
    </p:spTree>
    <p:extLst>
      <p:ext uri="{BB962C8B-B14F-4D97-AF65-F5344CB8AC3E}">
        <p14:creationId xmlns:p14="http://schemas.microsoft.com/office/powerpoint/2010/main" val="176412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9749"/>
                                        </p:tgtEl>
                                        <p:attrNameLst>
                                          <p:attrName>style.visibility</p:attrName>
                                        </p:attrNameLst>
                                      </p:cBhvr>
                                      <p:to>
                                        <p:strVal val="visible"/>
                                      </p:to>
                                    </p:set>
                                    <p:animEffect transition="in" filter="blinds(horizontal)">
                                      <p:cBhvr>
                                        <p:cTn id="7" dur="500"/>
                                        <p:tgtEl>
                                          <p:spTgt spid="7997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9750"/>
                                        </p:tgtEl>
                                        <p:attrNameLst>
                                          <p:attrName>style.visibility</p:attrName>
                                        </p:attrNameLst>
                                      </p:cBhvr>
                                      <p:to>
                                        <p:strVal val="visible"/>
                                      </p:to>
                                    </p:set>
                                    <p:animEffect transition="in" filter="blinds(horizontal)">
                                      <p:cBhvr>
                                        <p:cTn id="12" dur="500"/>
                                        <p:tgtEl>
                                          <p:spTgt spid="79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2924944"/>
            <a:ext cx="4896544" cy="707886"/>
          </a:xfrm>
          <a:prstGeom prst="rect">
            <a:avLst/>
          </a:prstGeom>
          <a:noFill/>
        </p:spPr>
        <p:txBody>
          <a:bodyPr wrap="square" rtlCol="0">
            <a:spAutoFit/>
          </a:bodyPr>
          <a:lstStyle/>
          <a:p>
            <a:pPr algn="ctr"/>
            <a:r>
              <a:rPr lang="zh-CN" altLang="en-US" sz="4000" b="1" dirty="0">
                <a:latin typeface="黑体" panose="02010609060101010101" pitchFamily="49" charset="-122"/>
                <a:ea typeface="黑体" panose="02010609060101010101" pitchFamily="49" charset="-122"/>
              </a:rPr>
              <a:t>第二章</a:t>
            </a:r>
          </a:p>
        </p:txBody>
      </p:sp>
    </p:spTree>
    <p:extLst>
      <p:ext uri="{BB962C8B-B14F-4D97-AF65-F5344CB8AC3E}">
        <p14:creationId xmlns:p14="http://schemas.microsoft.com/office/powerpoint/2010/main" val="3059698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xfrm>
            <a:off x="457200" y="98425"/>
            <a:ext cx="8229600" cy="561975"/>
          </a:xfrm>
        </p:spPr>
        <p:txBody>
          <a:bodyPr/>
          <a:lstStyle/>
          <a:p>
            <a:r>
              <a:rPr lang="en-US" altLang="zh-CN" sz="3600"/>
              <a:t>    switch-case</a:t>
            </a:r>
            <a:r>
              <a:rPr lang="zh-CN" altLang="en-US" sz="3600"/>
              <a:t>语句举例</a:t>
            </a:r>
          </a:p>
        </p:txBody>
      </p:sp>
      <p:sp>
        <p:nvSpPr>
          <p:cNvPr id="801795" name="Rectangle 3"/>
          <p:cNvSpPr>
            <a:spLocks noChangeArrowheads="1"/>
          </p:cNvSpPr>
          <p:nvPr/>
        </p:nvSpPr>
        <p:spPr bwMode="auto">
          <a:xfrm>
            <a:off x="0" y="819150"/>
            <a:ext cx="3395663" cy="5859463"/>
          </a:xfrm>
          <a:prstGeom prst="rect">
            <a:avLst/>
          </a:prstGeom>
          <a:noFill/>
          <a:ln w="9525" algn="ctr">
            <a:noFill/>
            <a:miter lim="800000"/>
            <a:headEnd/>
            <a:tailEnd/>
          </a:ln>
          <a:effectLst/>
        </p:spPr>
        <p:txBody>
          <a:bodyPr wrap="none" anchor="ctr">
            <a:spAutoFit/>
          </a:bodyPr>
          <a:lstStyle/>
          <a:p>
            <a:pPr>
              <a:tabLst>
                <a:tab pos="242888" algn="l"/>
              </a:tabLst>
              <a:defRPr/>
            </a:pPr>
            <a:r>
              <a:rPr lang="en-US" altLang="zh-CN" kern="0">
                <a:solidFill>
                  <a:sysClr val="windowText" lastClr="000000"/>
                </a:solidFill>
                <a:latin typeface="微软雅黑" pitchFamily="34" charset="-122"/>
                <a:ea typeface="微软雅黑" pitchFamily="34" charset="-122"/>
              </a:rPr>
              <a:t>int sw_test(int a, int b, int c)</a:t>
            </a:r>
          </a:p>
          <a:p>
            <a:pPr>
              <a:tabLst>
                <a:tab pos="242888" algn="l"/>
              </a:tabLst>
              <a:defRPr/>
            </a:pPr>
            <a:r>
              <a:rPr lang="en-US" altLang="zh-CN" kern="0">
                <a:solidFill>
                  <a:sysClr val="windowText" lastClr="000000"/>
                </a:solidFill>
                <a:latin typeface="微软雅黑" pitchFamily="34" charset="-122"/>
                <a:ea typeface="微软雅黑" pitchFamily="34" charset="-122"/>
              </a:rPr>
              <a:t>{</a:t>
            </a:r>
          </a:p>
          <a:p>
            <a:pPr>
              <a:tabLst>
                <a:tab pos="242888" algn="l"/>
              </a:tabLst>
              <a:defRPr/>
            </a:pPr>
            <a:r>
              <a:rPr lang="en-US" altLang="zh-CN" kern="0">
                <a:solidFill>
                  <a:sysClr val="windowText" lastClr="000000"/>
                </a:solidFill>
                <a:latin typeface="微软雅黑" pitchFamily="34" charset="-122"/>
                <a:ea typeface="微软雅黑" pitchFamily="34" charset="-122"/>
              </a:rPr>
              <a:t>   int result;</a:t>
            </a:r>
          </a:p>
          <a:p>
            <a:pPr>
              <a:tabLst>
                <a:tab pos="242888" algn="l"/>
              </a:tabLst>
              <a:defRPr/>
            </a:pPr>
            <a:r>
              <a:rPr lang="en-US" altLang="zh-CN" kern="0">
                <a:solidFill>
                  <a:sysClr val="windowText" lastClr="000000"/>
                </a:solidFill>
                <a:latin typeface="微软雅黑" pitchFamily="34" charset="-122"/>
                <a:ea typeface="微软雅黑" pitchFamily="34" charset="-122"/>
              </a:rPr>
              <a:t>   switch(a) {</a:t>
            </a:r>
          </a:p>
          <a:p>
            <a:pPr>
              <a:tabLst>
                <a:tab pos="242888" algn="l"/>
              </a:tabLst>
              <a:defRPr/>
            </a:pPr>
            <a:r>
              <a:rPr lang="en-US" altLang="zh-CN" kern="0">
                <a:solidFill>
                  <a:sysClr val="windowText" lastClr="000000"/>
                </a:solidFill>
                <a:latin typeface="微软雅黑" pitchFamily="34" charset="-122"/>
                <a:ea typeface="微软雅黑" pitchFamily="34" charset="-122"/>
              </a:rPr>
              <a:t>   case 15:</a:t>
            </a:r>
          </a:p>
          <a:p>
            <a:pPr>
              <a:tabLst>
                <a:tab pos="242888" algn="l"/>
              </a:tabLst>
              <a:defRPr/>
            </a:pPr>
            <a:r>
              <a:rPr lang="en-US" altLang="zh-CN" kern="0">
                <a:solidFill>
                  <a:sysClr val="windowText" lastClr="000000"/>
                </a:solidFill>
                <a:latin typeface="微软雅黑" pitchFamily="34" charset="-122"/>
                <a:ea typeface="微软雅黑" pitchFamily="34" charset="-122"/>
              </a:rPr>
              <a:t>       c=b&amp;0x0f;</a:t>
            </a:r>
          </a:p>
          <a:p>
            <a:pPr>
              <a:tabLst>
                <a:tab pos="242888" algn="l"/>
              </a:tabLst>
              <a:defRPr/>
            </a:pPr>
            <a:r>
              <a:rPr lang="en-US" altLang="zh-CN" kern="0">
                <a:solidFill>
                  <a:sysClr val="windowText" lastClr="000000"/>
                </a:solidFill>
                <a:latin typeface="微软雅黑" pitchFamily="34" charset="-122"/>
                <a:ea typeface="微软雅黑" pitchFamily="34" charset="-122"/>
              </a:rPr>
              <a:t>   case 10: </a:t>
            </a:r>
          </a:p>
          <a:p>
            <a:pPr>
              <a:tabLst>
                <a:tab pos="242888" algn="l"/>
              </a:tabLst>
              <a:defRPr/>
            </a:pPr>
            <a:r>
              <a:rPr lang="en-US" altLang="zh-CN" kern="0">
                <a:solidFill>
                  <a:sysClr val="windowText" lastClr="000000"/>
                </a:solidFill>
                <a:latin typeface="微软雅黑" pitchFamily="34" charset="-122"/>
                <a:ea typeface="微软雅黑" pitchFamily="34" charset="-122"/>
              </a:rPr>
              <a:t>       result=c+50;</a:t>
            </a:r>
          </a:p>
          <a:p>
            <a:pPr>
              <a:tabLst>
                <a:tab pos="242888" algn="l"/>
              </a:tabLst>
              <a:defRPr/>
            </a:pPr>
            <a:r>
              <a:rPr lang="en-US" altLang="zh-CN" kern="0">
                <a:solidFill>
                  <a:sysClr val="windowText" lastClr="000000"/>
                </a:solidFill>
                <a:latin typeface="微软雅黑" pitchFamily="34" charset="-122"/>
                <a:ea typeface="微软雅黑" pitchFamily="34" charset="-122"/>
              </a:rPr>
              <a:t>       break;</a:t>
            </a:r>
          </a:p>
          <a:p>
            <a:pPr>
              <a:tabLst>
                <a:tab pos="242888" algn="l"/>
              </a:tabLst>
              <a:defRPr/>
            </a:pPr>
            <a:r>
              <a:rPr lang="en-US" altLang="zh-CN" kern="0">
                <a:solidFill>
                  <a:sysClr val="windowText" lastClr="000000"/>
                </a:solidFill>
                <a:latin typeface="微软雅黑" pitchFamily="34" charset="-122"/>
                <a:ea typeface="微软雅黑" pitchFamily="34" charset="-122"/>
              </a:rPr>
              <a:t>   case 12:</a:t>
            </a:r>
          </a:p>
          <a:p>
            <a:pPr>
              <a:tabLst>
                <a:tab pos="242888" algn="l"/>
              </a:tabLst>
              <a:defRPr/>
            </a:pPr>
            <a:r>
              <a:rPr lang="en-US" altLang="zh-CN" kern="0">
                <a:solidFill>
                  <a:sysClr val="windowText" lastClr="000000"/>
                </a:solidFill>
                <a:latin typeface="微软雅黑" pitchFamily="34" charset="-122"/>
                <a:ea typeface="微软雅黑" pitchFamily="34" charset="-122"/>
              </a:rPr>
              <a:t>   case 17:</a:t>
            </a:r>
          </a:p>
          <a:p>
            <a:pPr>
              <a:tabLst>
                <a:tab pos="242888" algn="l"/>
              </a:tabLst>
              <a:defRPr/>
            </a:pPr>
            <a:r>
              <a:rPr lang="en-US" altLang="zh-CN" kern="0">
                <a:solidFill>
                  <a:sysClr val="windowText" lastClr="000000"/>
                </a:solidFill>
                <a:latin typeface="微软雅黑" pitchFamily="34" charset="-122"/>
                <a:ea typeface="微软雅黑" pitchFamily="34" charset="-122"/>
              </a:rPr>
              <a:t>       result=b+50;</a:t>
            </a:r>
          </a:p>
          <a:p>
            <a:pPr>
              <a:tabLst>
                <a:tab pos="242888" algn="l"/>
              </a:tabLst>
              <a:defRPr/>
            </a:pPr>
            <a:r>
              <a:rPr lang="en-US" altLang="zh-CN" kern="0">
                <a:solidFill>
                  <a:sysClr val="windowText" lastClr="000000"/>
                </a:solidFill>
                <a:latin typeface="微软雅黑" pitchFamily="34" charset="-122"/>
                <a:ea typeface="微软雅黑" pitchFamily="34" charset="-122"/>
              </a:rPr>
              <a:t>       break;</a:t>
            </a:r>
          </a:p>
          <a:p>
            <a:pPr>
              <a:tabLst>
                <a:tab pos="242888" algn="l"/>
              </a:tabLst>
              <a:defRPr/>
            </a:pPr>
            <a:r>
              <a:rPr lang="en-US" altLang="zh-CN" kern="0">
                <a:solidFill>
                  <a:sysClr val="windowText" lastClr="000000"/>
                </a:solidFill>
                <a:latin typeface="微软雅黑" pitchFamily="34" charset="-122"/>
                <a:ea typeface="微软雅黑" pitchFamily="34" charset="-122"/>
              </a:rPr>
              <a:t>   case 14:</a:t>
            </a:r>
          </a:p>
          <a:p>
            <a:pPr>
              <a:tabLst>
                <a:tab pos="242888" algn="l"/>
              </a:tabLst>
              <a:defRPr/>
            </a:pPr>
            <a:r>
              <a:rPr lang="en-US" altLang="zh-CN" kern="0">
                <a:solidFill>
                  <a:sysClr val="windowText" lastClr="000000"/>
                </a:solidFill>
                <a:latin typeface="微软雅黑" pitchFamily="34" charset="-122"/>
                <a:ea typeface="微软雅黑" pitchFamily="34" charset="-122"/>
              </a:rPr>
              <a:t>       result=b</a:t>
            </a:r>
          </a:p>
          <a:p>
            <a:pPr>
              <a:tabLst>
                <a:tab pos="242888" algn="l"/>
              </a:tabLst>
              <a:defRPr/>
            </a:pPr>
            <a:r>
              <a:rPr lang="en-US" altLang="zh-CN" kern="0">
                <a:solidFill>
                  <a:sysClr val="windowText" lastClr="000000"/>
                </a:solidFill>
                <a:latin typeface="微软雅黑" pitchFamily="34" charset="-122"/>
                <a:ea typeface="微软雅黑" pitchFamily="34" charset="-122"/>
              </a:rPr>
              <a:t>       break;</a:t>
            </a:r>
          </a:p>
          <a:p>
            <a:pPr>
              <a:tabLst>
                <a:tab pos="242888" algn="l"/>
              </a:tabLst>
              <a:defRPr/>
            </a:pPr>
            <a:r>
              <a:rPr lang="en-US" altLang="zh-CN" kern="0">
                <a:solidFill>
                  <a:sysClr val="windowText" lastClr="000000"/>
                </a:solidFill>
                <a:latin typeface="微软雅黑" pitchFamily="34" charset="-122"/>
                <a:ea typeface="微软雅黑" pitchFamily="34" charset="-122"/>
              </a:rPr>
              <a:t>   default:</a:t>
            </a:r>
          </a:p>
          <a:p>
            <a:pPr>
              <a:tabLst>
                <a:tab pos="242888" algn="l"/>
              </a:tabLst>
              <a:defRPr/>
            </a:pPr>
            <a:r>
              <a:rPr lang="en-US" altLang="zh-CN" kern="0">
                <a:solidFill>
                  <a:sysClr val="windowText" lastClr="000000"/>
                </a:solidFill>
                <a:latin typeface="微软雅黑" pitchFamily="34" charset="-122"/>
                <a:ea typeface="微软雅黑" pitchFamily="34" charset="-122"/>
              </a:rPr>
              <a:t>       result=a;</a:t>
            </a:r>
          </a:p>
          <a:p>
            <a:pPr>
              <a:tabLst>
                <a:tab pos="242888" algn="l"/>
              </a:tabLst>
              <a:defRPr/>
            </a:pPr>
            <a:r>
              <a:rPr lang="en-US" altLang="zh-CN" kern="0">
                <a:solidFill>
                  <a:sysClr val="windowText" lastClr="000000"/>
                </a:solidFill>
                <a:latin typeface="微软雅黑" pitchFamily="34" charset="-122"/>
                <a:ea typeface="微软雅黑" pitchFamily="34" charset="-122"/>
              </a:rPr>
              <a:t>   }</a:t>
            </a:r>
          </a:p>
          <a:p>
            <a:pPr>
              <a:tabLst>
                <a:tab pos="242888" algn="l"/>
              </a:tabLst>
              <a:defRPr/>
            </a:pPr>
            <a:r>
              <a:rPr lang="en-US" altLang="zh-CN" kern="0">
                <a:solidFill>
                  <a:sysClr val="windowText" lastClr="000000"/>
                </a:solidFill>
                <a:latin typeface="微软雅黑" pitchFamily="34" charset="-122"/>
                <a:ea typeface="微软雅黑" pitchFamily="34" charset="-122"/>
              </a:rPr>
              <a:t>   return result;</a:t>
            </a:r>
          </a:p>
          <a:p>
            <a:pPr>
              <a:tabLst>
                <a:tab pos="242888" algn="l"/>
              </a:tabLst>
              <a:defRPr/>
            </a:pPr>
            <a:r>
              <a:rPr lang="en-US" altLang="zh-CN" kern="0">
                <a:solidFill>
                  <a:sysClr val="windowText" lastClr="000000"/>
                </a:solidFill>
                <a:latin typeface="微软雅黑" pitchFamily="34" charset="-122"/>
                <a:ea typeface="微软雅黑" pitchFamily="34" charset="-122"/>
              </a:rPr>
              <a:t>}</a:t>
            </a:r>
          </a:p>
        </p:txBody>
      </p:sp>
      <p:pic>
        <p:nvPicPr>
          <p:cNvPr id="801796" name="Picture 4"/>
          <p:cNvPicPr>
            <a:picLocks noChangeAspect="1" noChangeArrowheads="1"/>
          </p:cNvPicPr>
          <p:nvPr/>
        </p:nvPicPr>
        <p:blipFill>
          <a:blip r:embed="rId2"/>
          <a:srcRect/>
          <a:stretch>
            <a:fillRect/>
          </a:stretch>
        </p:blipFill>
        <p:spPr bwMode="auto">
          <a:xfrm>
            <a:off x="3446463" y="728663"/>
            <a:ext cx="2789237" cy="6030912"/>
          </a:xfrm>
          <a:prstGeom prst="rect">
            <a:avLst/>
          </a:prstGeom>
          <a:noFill/>
          <a:ln w="9525">
            <a:solidFill>
              <a:schemeClr val="tx1"/>
            </a:solidFill>
            <a:miter lim="800000"/>
            <a:headEnd/>
            <a:tailEnd/>
          </a:ln>
        </p:spPr>
      </p:pic>
      <p:pic>
        <p:nvPicPr>
          <p:cNvPr id="801797" name="Picture 5"/>
          <p:cNvPicPr>
            <a:picLocks noChangeAspect="1" noChangeArrowheads="1"/>
          </p:cNvPicPr>
          <p:nvPr/>
        </p:nvPicPr>
        <p:blipFill>
          <a:blip r:embed="rId3"/>
          <a:srcRect/>
          <a:stretch>
            <a:fillRect/>
          </a:stretch>
        </p:blipFill>
        <p:spPr bwMode="auto">
          <a:xfrm>
            <a:off x="6635750" y="3968750"/>
            <a:ext cx="2257425" cy="2700338"/>
          </a:xfrm>
          <a:prstGeom prst="rect">
            <a:avLst/>
          </a:prstGeom>
          <a:noFill/>
          <a:ln w="28575">
            <a:solidFill>
              <a:srgbClr val="3333CC"/>
            </a:solidFill>
            <a:miter lim="800000"/>
            <a:headEnd/>
            <a:tailEnd/>
          </a:ln>
        </p:spPr>
      </p:pic>
      <p:sp>
        <p:nvSpPr>
          <p:cNvPr id="801798" name="Text Box 6"/>
          <p:cNvSpPr txBox="1">
            <a:spLocks noChangeArrowheads="1"/>
          </p:cNvSpPr>
          <p:nvPr/>
        </p:nvSpPr>
        <p:spPr bwMode="auto">
          <a:xfrm>
            <a:off x="6281738" y="2663825"/>
            <a:ext cx="2655887" cy="1006475"/>
          </a:xfrm>
          <a:prstGeom prst="rect">
            <a:avLst/>
          </a:prstGeom>
          <a:noFill/>
          <a:ln w="9525" algn="ctr">
            <a:noFill/>
            <a:miter lim="800000"/>
            <a:headEnd/>
            <a:tailEnd/>
          </a:ln>
          <a:effectLst/>
        </p:spPr>
        <p:txBody>
          <a:bodyPr>
            <a:spAutoFit/>
          </a:bodyPr>
          <a:lstStyle/>
          <a:p>
            <a:pPr marL="342900" indent="-342900">
              <a:spcBef>
                <a:spcPct val="50000"/>
              </a:spcBef>
              <a:defRPr/>
            </a:pPr>
            <a:r>
              <a:rPr lang="zh-CN" altLang="en-US" kern="0">
                <a:solidFill>
                  <a:srgbClr val="FF3300"/>
                </a:solidFill>
                <a:latin typeface="微软雅黑" pitchFamily="34" charset="-122"/>
                <a:ea typeface="微软雅黑" pitchFamily="34" charset="-122"/>
              </a:rPr>
              <a:t>     </a:t>
            </a:r>
            <a:r>
              <a:rPr lang="zh-CN" altLang="en-US" sz="2000" kern="0">
                <a:solidFill>
                  <a:srgbClr val="FF3300"/>
                </a:solidFill>
                <a:latin typeface="微软雅黑" pitchFamily="34" charset="-122"/>
                <a:ea typeface="微软雅黑" pitchFamily="34" charset="-122"/>
              </a:rPr>
              <a:t>跳转表在目标文件的只读节中，按</a:t>
            </a:r>
            <a:r>
              <a:rPr lang="en-US" altLang="zh-CN" sz="2000" kern="0">
                <a:solidFill>
                  <a:srgbClr val="FF3300"/>
                </a:solidFill>
                <a:latin typeface="微软雅黑" pitchFamily="34" charset="-122"/>
                <a:ea typeface="微软雅黑" pitchFamily="34" charset="-122"/>
              </a:rPr>
              <a:t>4</a:t>
            </a:r>
            <a:r>
              <a:rPr lang="zh-CN" altLang="en-US" sz="2000" kern="0">
                <a:solidFill>
                  <a:srgbClr val="FF3300"/>
                </a:solidFill>
                <a:latin typeface="微软雅黑" pitchFamily="34" charset="-122"/>
                <a:ea typeface="微软雅黑" pitchFamily="34" charset="-122"/>
              </a:rPr>
              <a:t>字节边界对齐。</a:t>
            </a:r>
          </a:p>
        </p:txBody>
      </p:sp>
      <p:sp>
        <p:nvSpPr>
          <p:cNvPr id="801799" name="Line 7"/>
          <p:cNvSpPr>
            <a:spLocks noChangeShapeType="1"/>
          </p:cNvSpPr>
          <p:nvPr/>
        </p:nvSpPr>
        <p:spPr bwMode="auto">
          <a:xfrm>
            <a:off x="1285875" y="2124075"/>
            <a:ext cx="2116138" cy="90488"/>
          </a:xfrm>
          <a:prstGeom prst="line">
            <a:avLst/>
          </a:prstGeom>
          <a:noFill/>
          <a:ln w="38100">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00" name="Line 8"/>
          <p:cNvSpPr>
            <a:spLocks noChangeShapeType="1"/>
          </p:cNvSpPr>
          <p:nvPr/>
        </p:nvSpPr>
        <p:spPr bwMode="auto">
          <a:xfrm>
            <a:off x="1241425" y="2619375"/>
            <a:ext cx="2160588" cy="539750"/>
          </a:xfrm>
          <a:prstGeom prst="line">
            <a:avLst/>
          </a:prstGeom>
          <a:noFill/>
          <a:ln w="38100">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01" name="Line 9"/>
          <p:cNvSpPr>
            <a:spLocks noChangeShapeType="1"/>
          </p:cNvSpPr>
          <p:nvPr/>
        </p:nvSpPr>
        <p:spPr bwMode="auto">
          <a:xfrm>
            <a:off x="1196975" y="3473450"/>
            <a:ext cx="2249488" cy="720725"/>
          </a:xfrm>
          <a:prstGeom prst="line">
            <a:avLst/>
          </a:prstGeom>
          <a:noFill/>
          <a:ln w="38100">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02" name="Line 10"/>
          <p:cNvSpPr>
            <a:spLocks noChangeShapeType="1"/>
          </p:cNvSpPr>
          <p:nvPr/>
        </p:nvSpPr>
        <p:spPr bwMode="auto">
          <a:xfrm>
            <a:off x="1241425" y="5364163"/>
            <a:ext cx="2205038" cy="630237"/>
          </a:xfrm>
          <a:prstGeom prst="line">
            <a:avLst/>
          </a:prstGeom>
          <a:noFill/>
          <a:ln w="38100">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03" name="Line 11"/>
          <p:cNvSpPr>
            <a:spLocks noChangeShapeType="1"/>
          </p:cNvSpPr>
          <p:nvPr/>
        </p:nvSpPr>
        <p:spPr bwMode="auto">
          <a:xfrm>
            <a:off x="1241425" y="4598988"/>
            <a:ext cx="2160588" cy="674687"/>
          </a:xfrm>
          <a:prstGeom prst="line">
            <a:avLst/>
          </a:prstGeom>
          <a:noFill/>
          <a:ln w="38100">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04" name="Line 12"/>
          <p:cNvSpPr>
            <a:spLocks noChangeShapeType="1"/>
          </p:cNvSpPr>
          <p:nvPr/>
        </p:nvSpPr>
        <p:spPr bwMode="auto">
          <a:xfrm>
            <a:off x="1241425" y="3743325"/>
            <a:ext cx="2160588" cy="495300"/>
          </a:xfrm>
          <a:prstGeom prst="line">
            <a:avLst/>
          </a:prstGeom>
          <a:noFill/>
          <a:ln w="38100">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05" name="Line 13"/>
          <p:cNvSpPr>
            <a:spLocks noChangeShapeType="1"/>
          </p:cNvSpPr>
          <p:nvPr/>
        </p:nvSpPr>
        <p:spPr bwMode="auto">
          <a:xfrm>
            <a:off x="4302125" y="2033588"/>
            <a:ext cx="1800225" cy="0"/>
          </a:xfrm>
          <a:prstGeom prst="line">
            <a:avLst/>
          </a:prstGeom>
          <a:noFill/>
          <a:ln w="38100">
            <a:solidFill>
              <a:srgbClr val="FF3300"/>
            </a:solidFill>
            <a:round/>
            <a:headEnd/>
            <a:tailEn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grpSp>
        <p:nvGrpSpPr>
          <p:cNvPr id="801806" name="Group 14"/>
          <p:cNvGrpSpPr>
            <a:grpSpLocks/>
          </p:cNvGrpSpPr>
          <p:nvPr/>
        </p:nvGrpSpPr>
        <p:grpSpPr bwMode="auto">
          <a:xfrm>
            <a:off x="5516563" y="863600"/>
            <a:ext cx="3060700" cy="366713"/>
            <a:chOff x="3475" y="544"/>
            <a:chExt cx="1928" cy="231"/>
          </a:xfrm>
        </p:grpSpPr>
        <p:sp>
          <p:nvSpPr>
            <p:cNvPr id="801807" name="Text Box 15"/>
            <p:cNvSpPr txBox="1">
              <a:spLocks noChangeArrowheads="1"/>
            </p:cNvSpPr>
            <p:nvPr/>
          </p:nvSpPr>
          <p:spPr bwMode="auto">
            <a:xfrm>
              <a:off x="4071" y="544"/>
              <a:ext cx="1332" cy="231"/>
            </a:xfrm>
            <a:prstGeom prst="rect">
              <a:avLst/>
            </a:prstGeom>
            <a:noFill/>
            <a:ln w="9525" algn="ctr">
              <a:noFill/>
              <a:miter lim="800000"/>
              <a:headEnd/>
              <a:tailEnd/>
            </a:ln>
            <a:effectLst/>
          </p:spPr>
          <p:txBody>
            <a:bodyPr>
              <a:spAutoFit/>
            </a:bodyPr>
            <a:lstStyle/>
            <a:p>
              <a:pPr marL="342900" indent="-342900">
                <a:spcBef>
                  <a:spcPct val="50000"/>
                </a:spcBef>
                <a:defRPr/>
              </a:pPr>
              <a:r>
                <a:rPr lang="en-US" altLang="zh-CN" kern="0">
                  <a:solidFill>
                    <a:srgbClr val="FF3300"/>
                  </a:solidFill>
                  <a:latin typeface="微软雅黑" pitchFamily="34" charset="-122"/>
                  <a:ea typeface="微软雅黑" pitchFamily="34" charset="-122"/>
                </a:rPr>
                <a:t>R[eax]=a-10=i</a:t>
              </a:r>
            </a:p>
          </p:txBody>
        </p:sp>
        <p:sp>
          <p:nvSpPr>
            <p:cNvPr id="801808" name="Line 16"/>
            <p:cNvSpPr>
              <a:spLocks noChangeShapeType="1"/>
            </p:cNvSpPr>
            <p:nvPr/>
          </p:nvSpPr>
          <p:spPr bwMode="auto">
            <a:xfrm flipH="1">
              <a:off x="3475" y="686"/>
              <a:ext cx="596" cy="0"/>
            </a:xfrm>
            <a:prstGeom prst="line">
              <a:avLst/>
            </a:prstGeom>
            <a:noFill/>
            <a:ln w="9525">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grpSp>
      <p:grpSp>
        <p:nvGrpSpPr>
          <p:cNvPr id="801809" name="Group 17"/>
          <p:cNvGrpSpPr>
            <a:grpSpLocks/>
          </p:cNvGrpSpPr>
          <p:nvPr/>
        </p:nvGrpSpPr>
        <p:grpSpPr bwMode="auto">
          <a:xfrm>
            <a:off x="5607050" y="1314450"/>
            <a:ext cx="2970213" cy="404813"/>
            <a:chOff x="3532" y="828"/>
            <a:chExt cx="1871" cy="255"/>
          </a:xfrm>
        </p:grpSpPr>
        <p:sp>
          <p:nvSpPr>
            <p:cNvPr id="801810" name="Text Box 18"/>
            <p:cNvSpPr txBox="1">
              <a:spLocks noChangeArrowheads="1"/>
            </p:cNvSpPr>
            <p:nvPr/>
          </p:nvSpPr>
          <p:spPr bwMode="auto">
            <a:xfrm>
              <a:off x="4071" y="828"/>
              <a:ext cx="1332" cy="231"/>
            </a:xfrm>
            <a:prstGeom prst="rect">
              <a:avLst/>
            </a:prstGeom>
            <a:noFill/>
            <a:ln w="9525" algn="ctr">
              <a:noFill/>
              <a:miter lim="800000"/>
              <a:headEnd/>
              <a:tailEnd/>
            </a:ln>
            <a:effectLst/>
          </p:spPr>
          <p:txBody>
            <a:bodyPr>
              <a:spAutoFit/>
            </a:bodyPr>
            <a:lstStyle/>
            <a:p>
              <a:pPr marL="342900" indent="-342900">
                <a:spcBef>
                  <a:spcPct val="50000"/>
                </a:spcBef>
                <a:defRPr/>
              </a:pPr>
              <a:r>
                <a:rPr lang="en-US" altLang="zh-CN" kern="0">
                  <a:solidFill>
                    <a:srgbClr val="FF3300"/>
                  </a:solidFill>
                  <a:latin typeface="微软雅黑" pitchFamily="34" charset="-122"/>
                  <a:ea typeface="微软雅黑" pitchFamily="34" charset="-122"/>
                </a:rPr>
                <a:t>if (a-10)</a:t>
              </a:r>
              <a:r>
                <a:rPr lang="en-US" altLang="zh-CN" kern="0">
                  <a:solidFill>
                    <a:srgbClr val="FF3300"/>
                  </a:solidFill>
                  <a:latin typeface="微软雅黑" pitchFamily="34" charset="-122"/>
                  <a:ea typeface="微软雅黑" pitchFamily="34" charset="-122"/>
                  <a:sym typeface="Symbol" pitchFamily="18" charset="2"/>
                </a:rPr>
                <a:t>&gt;7 </a:t>
              </a:r>
              <a:r>
                <a:rPr lang="zh-CN" altLang="en-US" kern="0">
                  <a:solidFill>
                    <a:srgbClr val="FF3300"/>
                  </a:solidFill>
                  <a:latin typeface="微软雅黑" pitchFamily="34" charset="-122"/>
                  <a:ea typeface="微软雅黑" pitchFamily="34" charset="-122"/>
                  <a:sym typeface="Symbol" pitchFamily="18" charset="2"/>
                </a:rPr>
                <a:t>转 </a:t>
              </a:r>
              <a:r>
                <a:rPr lang="en-US" altLang="zh-CN" kern="0">
                  <a:solidFill>
                    <a:srgbClr val="FF3300"/>
                  </a:solidFill>
                  <a:latin typeface="微软雅黑" pitchFamily="34" charset="-122"/>
                  <a:ea typeface="微软雅黑" pitchFamily="34" charset="-122"/>
                  <a:sym typeface="Symbol" pitchFamily="18" charset="2"/>
                </a:rPr>
                <a:t>L5</a:t>
              </a:r>
            </a:p>
          </p:txBody>
        </p:sp>
        <p:sp>
          <p:nvSpPr>
            <p:cNvPr id="801811" name="AutoShape 19"/>
            <p:cNvSpPr>
              <a:spLocks/>
            </p:cNvSpPr>
            <p:nvPr/>
          </p:nvSpPr>
          <p:spPr bwMode="auto">
            <a:xfrm>
              <a:off x="3532" y="828"/>
              <a:ext cx="57" cy="255"/>
            </a:xfrm>
            <a:prstGeom prst="rightBracket">
              <a:avLst>
                <a:gd name="adj" fmla="val 37281"/>
              </a:avLst>
            </a:prstGeom>
            <a:noFill/>
            <a:ln w="9525">
              <a:solidFill>
                <a:srgbClr val="FF3300"/>
              </a:solidFill>
              <a:round/>
              <a:headEnd/>
              <a:tailEnd/>
            </a:ln>
            <a:effectLst/>
          </p:spPr>
          <p:txBody>
            <a:bodyPr wrap="none" anchor="ct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12" name="Line 20"/>
            <p:cNvSpPr>
              <a:spLocks noChangeShapeType="1"/>
            </p:cNvSpPr>
            <p:nvPr/>
          </p:nvSpPr>
          <p:spPr bwMode="auto">
            <a:xfrm flipH="1">
              <a:off x="3589" y="941"/>
              <a:ext cx="425" cy="0"/>
            </a:xfrm>
            <a:prstGeom prst="line">
              <a:avLst/>
            </a:prstGeom>
            <a:noFill/>
            <a:ln w="9525">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grpSp>
      <p:grpSp>
        <p:nvGrpSpPr>
          <p:cNvPr id="801813" name="Group 21"/>
          <p:cNvGrpSpPr>
            <a:grpSpLocks/>
          </p:cNvGrpSpPr>
          <p:nvPr/>
        </p:nvGrpSpPr>
        <p:grpSpPr bwMode="auto">
          <a:xfrm>
            <a:off x="6102350" y="1763713"/>
            <a:ext cx="2700338" cy="366712"/>
            <a:chOff x="3844" y="1111"/>
            <a:chExt cx="1701" cy="231"/>
          </a:xfrm>
        </p:grpSpPr>
        <p:sp>
          <p:nvSpPr>
            <p:cNvPr id="801814" name="Line 22"/>
            <p:cNvSpPr>
              <a:spLocks noChangeShapeType="1"/>
            </p:cNvSpPr>
            <p:nvPr/>
          </p:nvSpPr>
          <p:spPr bwMode="auto">
            <a:xfrm flipH="1">
              <a:off x="3844" y="1196"/>
              <a:ext cx="198" cy="0"/>
            </a:xfrm>
            <a:prstGeom prst="line">
              <a:avLst/>
            </a:prstGeom>
            <a:noFill/>
            <a:ln w="9525">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15" name="Text Box 23"/>
            <p:cNvSpPr txBox="1">
              <a:spLocks noChangeArrowheads="1"/>
            </p:cNvSpPr>
            <p:nvPr/>
          </p:nvSpPr>
          <p:spPr bwMode="auto">
            <a:xfrm>
              <a:off x="4071" y="1111"/>
              <a:ext cx="1474" cy="231"/>
            </a:xfrm>
            <a:prstGeom prst="rect">
              <a:avLst/>
            </a:prstGeom>
            <a:noFill/>
            <a:ln w="9525" algn="ctr">
              <a:noFill/>
              <a:miter lim="800000"/>
              <a:headEnd/>
              <a:tailEnd/>
            </a:ln>
            <a:effectLst/>
          </p:spPr>
          <p:txBody>
            <a:bodyPr>
              <a:spAutoFit/>
            </a:bodyPr>
            <a:lstStyle/>
            <a:p>
              <a:pPr marL="342900" indent="-342900">
                <a:spcBef>
                  <a:spcPct val="50000"/>
                </a:spcBef>
                <a:defRPr/>
              </a:pPr>
              <a:r>
                <a:rPr lang="zh-CN" altLang="en-US" kern="0">
                  <a:solidFill>
                    <a:sysClr val="windowText" lastClr="000000"/>
                  </a:solidFill>
                  <a:latin typeface="微软雅黑" pitchFamily="34" charset="-122"/>
                  <a:ea typeface="微软雅黑" pitchFamily="34" charset="-122"/>
                </a:rPr>
                <a:t>转</a:t>
              </a:r>
              <a:r>
                <a:rPr lang="en-US" altLang="zh-CN" kern="0">
                  <a:solidFill>
                    <a:srgbClr val="3333CC"/>
                  </a:solidFill>
                  <a:latin typeface="微软雅黑" pitchFamily="34" charset="-122"/>
                  <a:ea typeface="微软雅黑" pitchFamily="34" charset="-122"/>
                </a:rPr>
                <a:t>.L8+4*i</a:t>
              </a:r>
              <a:r>
                <a:rPr lang="en-US" altLang="zh-CN" kern="0">
                  <a:solidFill>
                    <a:sysClr val="windowText" lastClr="000000"/>
                  </a:solidFill>
                  <a:latin typeface="微软雅黑" pitchFamily="34" charset="-122"/>
                  <a:ea typeface="微软雅黑" pitchFamily="34" charset="-122"/>
                </a:rPr>
                <a:t> </a:t>
              </a:r>
              <a:r>
                <a:rPr lang="zh-CN" altLang="en-US" kern="0">
                  <a:solidFill>
                    <a:sysClr val="windowText" lastClr="000000"/>
                  </a:solidFill>
                  <a:latin typeface="微软雅黑" pitchFamily="34" charset="-122"/>
                  <a:ea typeface="微软雅黑" pitchFamily="34" charset="-122"/>
                </a:rPr>
                <a:t>处的地址</a:t>
              </a:r>
            </a:p>
          </p:txBody>
        </p:sp>
      </p:grpSp>
      <p:grpSp>
        <p:nvGrpSpPr>
          <p:cNvPr id="801816" name="Group 24"/>
          <p:cNvGrpSpPr>
            <a:grpSpLocks/>
          </p:cNvGrpSpPr>
          <p:nvPr/>
        </p:nvGrpSpPr>
        <p:grpSpPr bwMode="auto">
          <a:xfrm>
            <a:off x="8216900" y="4306888"/>
            <a:ext cx="628650" cy="2362200"/>
            <a:chOff x="5177" y="2699"/>
            <a:chExt cx="396" cy="1488"/>
          </a:xfrm>
        </p:grpSpPr>
        <p:sp>
          <p:nvSpPr>
            <p:cNvPr id="801817" name="Text Box 25"/>
            <p:cNvSpPr txBox="1">
              <a:spLocks noChangeArrowheads="1"/>
            </p:cNvSpPr>
            <p:nvPr/>
          </p:nvSpPr>
          <p:spPr bwMode="auto">
            <a:xfrm>
              <a:off x="5204" y="2889"/>
              <a:ext cx="369" cy="1298"/>
            </a:xfrm>
            <a:prstGeom prst="rect">
              <a:avLst/>
            </a:prstGeom>
            <a:noFill/>
            <a:ln w="9525" algn="ctr">
              <a:noFill/>
              <a:miter lim="800000"/>
              <a:headEnd/>
              <a:tailEnd/>
            </a:ln>
            <a:effectLst/>
          </p:spPr>
          <p:txBody>
            <a:bodyPr>
              <a:spAutoFit/>
            </a:bodyPr>
            <a:lstStyle/>
            <a:p>
              <a:pPr marL="342900" indent="-342900">
                <a:lnSpc>
                  <a:spcPct val="95000"/>
                </a:lnSpc>
                <a:defRPr/>
              </a:pPr>
              <a:r>
                <a:rPr lang="en-US" altLang="zh-CN" sz="1700" kern="0">
                  <a:solidFill>
                    <a:srgbClr val="FF3300"/>
                  </a:solidFill>
                  <a:latin typeface="微软雅黑" pitchFamily="34" charset="-122"/>
                  <a:ea typeface="微软雅黑" pitchFamily="34" charset="-122"/>
                </a:rPr>
                <a:t>10</a:t>
              </a:r>
            </a:p>
            <a:p>
              <a:pPr marL="342900" indent="-342900">
                <a:lnSpc>
                  <a:spcPct val="95000"/>
                </a:lnSpc>
                <a:defRPr/>
              </a:pPr>
              <a:r>
                <a:rPr lang="en-US" altLang="zh-CN" sz="1700" kern="0">
                  <a:solidFill>
                    <a:srgbClr val="007635"/>
                  </a:solidFill>
                  <a:latin typeface="微软雅黑" pitchFamily="34" charset="-122"/>
                  <a:ea typeface="微软雅黑" pitchFamily="34" charset="-122"/>
                </a:rPr>
                <a:t>11</a:t>
              </a:r>
            </a:p>
            <a:p>
              <a:pPr marL="342900" indent="-342900">
                <a:lnSpc>
                  <a:spcPct val="95000"/>
                </a:lnSpc>
                <a:defRPr/>
              </a:pPr>
              <a:r>
                <a:rPr lang="en-US" altLang="zh-CN" sz="1700" kern="0">
                  <a:solidFill>
                    <a:srgbClr val="FF3300"/>
                  </a:solidFill>
                  <a:latin typeface="微软雅黑" pitchFamily="34" charset="-122"/>
                  <a:ea typeface="微软雅黑" pitchFamily="34" charset="-122"/>
                </a:rPr>
                <a:t>12</a:t>
              </a:r>
            </a:p>
            <a:p>
              <a:pPr marL="342900" indent="-342900">
                <a:lnSpc>
                  <a:spcPct val="95000"/>
                </a:lnSpc>
                <a:defRPr/>
              </a:pPr>
              <a:r>
                <a:rPr lang="en-US" altLang="zh-CN" sz="1700" kern="0">
                  <a:solidFill>
                    <a:srgbClr val="007635"/>
                  </a:solidFill>
                  <a:latin typeface="微软雅黑" pitchFamily="34" charset="-122"/>
                  <a:ea typeface="微软雅黑" pitchFamily="34" charset="-122"/>
                </a:rPr>
                <a:t>13</a:t>
              </a:r>
            </a:p>
            <a:p>
              <a:pPr marL="342900" indent="-342900">
                <a:lnSpc>
                  <a:spcPct val="95000"/>
                </a:lnSpc>
                <a:defRPr/>
              </a:pPr>
              <a:r>
                <a:rPr lang="en-US" altLang="zh-CN" sz="1700" kern="0">
                  <a:solidFill>
                    <a:srgbClr val="FF3300"/>
                  </a:solidFill>
                  <a:latin typeface="微软雅黑" pitchFamily="34" charset="-122"/>
                  <a:ea typeface="微软雅黑" pitchFamily="34" charset="-122"/>
                </a:rPr>
                <a:t>14</a:t>
              </a:r>
            </a:p>
            <a:p>
              <a:pPr marL="342900" indent="-342900">
                <a:lnSpc>
                  <a:spcPct val="95000"/>
                </a:lnSpc>
                <a:defRPr/>
              </a:pPr>
              <a:r>
                <a:rPr lang="en-US" altLang="zh-CN" sz="1700" kern="0">
                  <a:solidFill>
                    <a:srgbClr val="FF3300"/>
                  </a:solidFill>
                  <a:latin typeface="微软雅黑" pitchFamily="34" charset="-122"/>
                  <a:ea typeface="微软雅黑" pitchFamily="34" charset="-122"/>
                </a:rPr>
                <a:t>15</a:t>
              </a:r>
            </a:p>
            <a:p>
              <a:pPr marL="342900" indent="-342900">
                <a:lnSpc>
                  <a:spcPct val="95000"/>
                </a:lnSpc>
                <a:defRPr/>
              </a:pPr>
              <a:r>
                <a:rPr lang="en-US" altLang="zh-CN" sz="1700" kern="0">
                  <a:solidFill>
                    <a:srgbClr val="007635"/>
                  </a:solidFill>
                  <a:latin typeface="微软雅黑" pitchFamily="34" charset="-122"/>
                  <a:ea typeface="微软雅黑" pitchFamily="34" charset="-122"/>
                </a:rPr>
                <a:t>16</a:t>
              </a:r>
            </a:p>
            <a:p>
              <a:pPr marL="342900" indent="-342900">
                <a:lnSpc>
                  <a:spcPct val="95000"/>
                </a:lnSpc>
                <a:defRPr/>
              </a:pPr>
              <a:r>
                <a:rPr lang="en-US" altLang="zh-CN" sz="1700" kern="0">
                  <a:solidFill>
                    <a:srgbClr val="FF3300"/>
                  </a:solidFill>
                  <a:latin typeface="微软雅黑" pitchFamily="34" charset="-122"/>
                  <a:ea typeface="微软雅黑" pitchFamily="34" charset="-122"/>
                </a:rPr>
                <a:t>17</a:t>
              </a:r>
            </a:p>
          </p:txBody>
        </p:sp>
        <p:sp>
          <p:nvSpPr>
            <p:cNvPr id="801818" name="Text Box 26"/>
            <p:cNvSpPr txBox="1">
              <a:spLocks noChangeArrowheads="1"/>
            </p:cNvSpPr>
            <p:nvPr/>
          </p:nvSpPr>
          <p:spPr bwMode="auto">
            <a:xfrm>
              <a:off x="5177" y="2699"/>
              <a:ext cx="368" cy="231"/>
            </a:xfrm>
            <a:prstGeom prst="rect">
              <a:avLst/>
            </a:prstGeom>
            <a:noFill/>
            <a:ln w="9525" algn="ctr">
              <a:noFill/>
              <a:miter lim="800000"/>
              <a:headEnd/>
              <a:tailEnd/>
            </a:ln>
            <a:effectLst/>
          </p:spPr>
          <p:txBody>
            <a:bodyPr>
              <a:spAutoFit/>
            </a:bodyPr>
            <a:lstStyle/>
            <a:p>
              <a:pPr marL="342900" indent="-342900">
                <a:spcBef>
                  <a:spcPct val="50000"/>
                </a:spcBef>
                <a:defRPr/>
              </a:pPr>
              <a:r>
                <a:rPr lang="en-US" altLang="zh-CN" kern="0">
                  <a:solidFill>
                    <a:srgbClr val="FF3300"/>
                  </a:solidFill>
                  <a:latin typeface="微软雅黑" pitchFamily="34" charset="-122"/>
                  <a:ea typeface="微软雅黑" pitchFamily="34" charset="-122"/>
                </a:rPr>
                <a:t>a=</a:t>
              </a:r>
            </a:p>
          </p:txBody>
        </p:sp>
      </p:grpSp>
    </p:spTree>
    <p:extLst>
      <p:ext uri="{BB962C8B-B14F-4D97-AF65-F5344CB8AC3E}">
        <p14:creationId xmlns:p14="http://schemas.microsoft.com/office/powerpoint/2010/main" val="152339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1806"/>
                                        </p:tgtEl>
                                        <p:attrNameLst>
                                          <p:attrName>style.visibility</p:attrName>
                                        </p:attrNameLst>
                                      </p:cBhvr>
                                      <p:to>
                                        <p:strVal val="visible"/>
                                      </p:to>
                                    </p:set>
                                    <p:animEffect transition="in" filter="blinds(horizontal)">
                                      <p:cBhvr>
                                        <p:cTn id="7" dur="500"/>
                                        <p:tgtEl>
                                          <p:spTgt spid="8018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1809"/>
                                        </p:tgtEl>
                                        <p:attrNameLst>
                                          <p:attrName>style.visibility</p:attrName>
                                        </p:attrNameLst>
                                      </p:cBhvr>
                                      <p:to>
                                        <p:strVal val="visible"/>
                                      </p:to>
                                    </p:set>
                                    <p:animEffect transition="in" filter="blinds(horizontal)">
                                      <p:cBhvr>
                                        <p:cTn id="12" dur="500"/>
                                        <p:tgtEl>
                                          <p:spTgt spid="8018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1813"/>
                                        </p:tgtEl>
                                        <p:attrNameLst>
                                          <p:attrName>style.visibility</p:attrName>
                                        </p:attrNameLst>
                                      </p:cBhvr>
                                      <p:to>
                                        <p:strVal val="visible"/>
                                      </p:to>
                                    </p:set>
                                    <p:animEffect transition="in" filter="blinds(horizontal)">
                                      <p:cBhvr>
                                        <p:cTn id="17" dur="500"/>
                                        <p:tgtEl>
                                          <p:spTgt spid="8018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1816"/>
                                        </p:tgtEl>
                                        <p:attrNameLst>
                                          <p:attrName>style.visibility</p:attrName>
                                        </p:attrNameLst>
                                      </p:cBhvr>
                                      <p:to>
                                        <p:strVal val="visible"/>
                                      </p:to>
                                    </p:set>
                                    <p:animEffect transition="in" filter="blinds(horizontal)">
                                      <p:cBhvr>
                                        <p:cTn id="22" dur="500"/>
                                        <p:tgtEl>
                                          <p:spTgt spid="8018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1799"/>
                                        </p:tgtEl>
                                        <p:attrNameLst>
                                          <p:attrName>style.visibility</p:attrName>
                                        </p:attrNameLst>
                                      </p:cBhvr>
                                      <p:to>
                                        <p:strVal val="visible"/>
                                      </p:to>
                                    </p:set>
                                    <p:animEffect transition="in" filter="blinds(horizontal)">
                                      <p:cBhvr>
                                        <p:cTn id="27" dur="500"/>
                                        <p:tgtEl>
                                          <p:spTgt spid="80179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1800"/>
                                        </p:tgtEl>
                                        <p:attrNameLst>
                                          <p:attrName>style.visibility</p:attrName>
                                        </p:attrNameLst>
                                      </p:cBhvr>
                                      <p:to>
                                        <p:strVal val="visible"/>
                                      </p:to>
                                    </p:set>
                                    <p:animEffect transition="in" filter="blinds(horizontal)">
                                      <p:cBhvr>
                                        <p:cTn id="32" dur="500"/>
                                        <p:tgtEl>
                                          <p:spTgt spid="80180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1801"/>
                                        </p:tgtEl>
                                        <p:attrNameLst>
                                          <p:attrName>style.visibility</p:attrName>
                                        </p:attrNameLst>
                                      </p:cBhvr>
                                      <p:to>
                                        <p:strVal val="visible"/>
                                      </p:to>
                                    </p:set>
                                    <p:animEffect transition="in" filter="blinds(horizontal)">
                                      <p:cBhvr>
                                        <p:cTn id="37" dur="500"/>
                                        <p:tgtEl>
                                          <p:spTgt spid="80180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1804"/>
                                        </p:tgtEl>
                                        <p:attrNameLst>
                                          <p:attrName>style.visibility</p:attrName>
                                        </p:attrNameLst>
                                      </p:cBhvr>
                                      <p:to>
                                        <p:strVal val="visible"/>
                                      </p:to>
                                    </p:set>
                                    <p:animEffect transition="in" filter="blinds(horizontal)">
                                      <p:cBhvr>
                                        <p:cTn id="42" dur="500"/>
                                        <p:tgtEl>
                                          <p:spTgt spid="80180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1803"/>
                                        </p:tgtEl>
                                        <p:attrNameLst>
                                          <p:attrName>style.visibility</p:attrName>
                                        </p:attrNameLst>
                                      </p:cBhvr>
                                      <p:to>
                                        <p:strVal val="visible"/>
                                      </p:to>
                                    </p:set>
                                    <p:animEffect transition="in" filter="blinds(horizontal)">
                                      <p:cBhvr>
                                        <p:cTn id="47" dur="500"/>
                                        <p:tgtEl>
                                          <p:spTgt spid="80180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01802"/>
                                        </p:tgtEl>
                                        <p:attrNameLst>
                                          <p:attrName>style.visibility</p:attrName>
                                        </p:attrNameLst>
                                      </p:cBhvr>
                                      <p:to>
                                        <p:strVal val="visible"/>
                                      </p:to>
                                    </p:set>
                                    <p:animEffect transition="in" filter="blinds(horizontal)">
                                      <p:cBhvr>
                                        <p:cTn id="52" dur="500"/>
                                        <p:tgtEl>
                                          <p:spTgt spid="801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9" grpId="0" animBg="1"/>
      <p:bldP spid="801800" grpId="0" animBg="1"/>
      <p:bldP spid="801801" grpId="0" animBg="1"/>
      <p:bldP spid="801802" grpId="0" animBg="1"/>
      <p:bldP spid="801803" grpId="0" animBg="1"/>
      <p:bldP spid="80180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457200" y="98425"/>
            <a:ext cx="8229600" cy="561975"/>
          </a:xfrm>
        </p:spPr>
        <p:txBody>
          <a:bodyPr/>
          <a:lstStyle/>
          <a:p>
            <a:r>
              <a:rPr lang="zh-CN" altLang="en-US" sz="3600"/>
              <a:t>         循环结构的机器级表示 </a:t>
            </a:r>
          </a:p>
        </p:txBody>
      </p:sp>
      <p:sp>
        <p:nvSpPr>
          <p:cNvPr id="802819" name="Rectangle 3"/>
          <p:cNvSpPr>
            <a:spLocks noGrp="1" noChangeArrowheads="1"/>
          </p:cNvSpPr>
          <p:nvPr>
            <p:ph type="body" idx="1"/>
          </p:nvPr>
        </p:nvSpPr>
        <p:spPr>
          <a:xfrm>
            <a:off x="115888" y="684213"/>
            <a:ext cx="3960812" cy="495300"/>
          </a:xfrm>
        </p:spPr>
        <p:txBody>
          <a:bodyPr/>
          <a:lstStyle/>
          <a:p>
            <a:r>
              <a:rPr lang="en-US" altLang="zh-CN" sz="2000">
                <a:solidFill>
                  <a:srgbClr val="3333CC"/>
                </a:solidFill>
                <a:latin typeface="微软雅黑" pitchFamily="34" charset="-122"/>
                <a:ea typeface="微软雅黑" pitchFamily="34" charset="-122"/>
              </a:rPr>
              <a:t>do~while</a:t>
            </a:r>
            <a:r>
              <a:rPr lang="zh-CN" altLang="en-US" sz="2000">
                <a:solidFill>
                  <a:srgbClr val="3333CC"/>
                </a:solidFill>
                <a:latin typeface="微软雅黑" pitchFamily="34" charset="-122"/>
                <a:ea typeface="微软雅黑" pitchFamily="34" charset="-122"/>
              </a:rPr>
              <a:t>循环的机器级表示 </a:t>
            </a:r>
            <a:endParaRPr lang="zh-CN" altLang="en-US">
              <a:solidFill>
                <a:srgbClr val="3333CC"/>
              </a:solidFill>
              <a:latin typeface="微软雅黑" pitchFamily="34" charset="-122"/>
              <a:ea typeface="微软雅黑" pitchFamily="34" charset="-122"/>
            </a:endParaRPr>
          </a:p>
        </p:txBody>
      </p:sp>
      <p:sp>
        <p:nvSpPr>
          <p:cNvPr id="802820" name="Rectangle 4"/>
          <p:cNvSpPr>
            <a:spLocks noChangeArrowheads="1"/>
          </p:cNvSpPr>
          <p:nvPr/>
        </p:nvSpPr>
        <p:spPr bwMode="auto">
          <a:xfrm>
            <a:off x="87313" y="1133475"/>
            <a:ext cx="3270250" cy="711200"/>
          </a:xfrm>
          <a:prstGeom prst="rect">
            <a:avLst/>
          </a:prstGeom>
          <a:solidFill>
            <a:schemeClr val="bg1"/>
          </a:solidFill>
          <a:ln w="9525">
            <a:solidFill>
              <a:schemeClr val="tx1"/>
            </a:solidFill>
            <a:miter lim="800000"/>
            <a:headEnd/>
            <a:tailEnd/>
          </a:ln>
          <a:effectLst/>
        </p:spPr>
        <p:txBody>
          <a:bodyPr wrap="none" anchor="ctr">
            <a:spAutoFit/>
          </a:bodyPr>
          <a:lstStyle/>
          <a:p>
            <a:pPr>
              <a:defRPr/>
            </a:pPr>
            <a:r>
              <a:rPr lang="en-US" altLang="zh-CN" sz="2000" kern="0">
                <a:solidFill>
                  <a:srgbClr val="007635"/>
                </a:solidFill>
              </a:rPr>
              <a:t>do  loop_body_statement</a:t>
            </a:r>
          </a:p>
          <a:p>
            <a:pPr>
              <a:defRPr/>
            </a:pPr>
            <a:r>
              <a:rPr lang="en-US" altLang="zh-CN" sz="2000" kern="0">
                <a:solidFill>
                  <a:srgbClr val="007635"/>
                </a:solidFill>
              </a:rPr>
              <a:t>     </a:t>
            </a:r>
            <a:r>
              <a:rPr lang="zh-CN" altLang="en-US" sz="2000" kern="0">
                <a:solidFill>
                  <a:srgbClr val="007635"/>
                </a:solidFill>
              </a:rPr>
              <a:t>  </a:t>
            </a:r>
            <a:r>
              <a:rPr lang="en-US" altLang="zh-CN" sz="2000" kern="0">
                <a:solidFill>
                  <a:srgbClr val="007635"/>
                </a:solidFill>
              </a:rPr>
              <a:t>while (cond_expr);</a:t>
            </a:r>
          </a:p>
        </p:txBody>
      </p:sp>
      <p:sp>
        <p:nvSpPr>
          <p:cNvPr id="802821" name="Rectangle 5"/>
          <p:cNvSpPr>
            <a:spLocks noChangeArrowheads="1"/>
          </p:cNvSpPr>
          <p:nvPr/>
        </p:nvSpPr>
        <p:spPr bwMode="auto">
          <a:xfrm>
            <a:off x="74613" y="1898650"/>
            <a:ext cx="3327400" cy="1320800"/>
          </a:xfrm>
          <a:prstGeom prst="rect">
            <a:avLst/>
          </a:prstGeom>
          <a:noFill/>
          <a:ln w="9525">
            <a:solidFill>
              <a:schemeClr val="tx1"/>
            </a:solidFill>
            <a:miter lim="800000"/>
            <a:headEnd/>
            <a:tailEnd/>
          </a:ln>
          <a:effectLst/>
        </p:spPr>
        <p:txBody>
          <a:bodyPr wrap="none" anchor="ctr">
            <a:spAutoFit/>
          </a:bodyPr>
          <a:lstStyle/>
          <a:p>
            <a:pPr>
              <a:defRPr/>
            </a:pPr>
            <a:r>
              <a:rPr lang="en-US" altLang="zh-CN" sz="2000" kern="0">
                <a:solidFill>
                  <a:sysClr val="windowText" lastClr="000000"/>
                </a:solidFill>
                <a:latin typeface="微软雅黑" pitchFamily="34" charset="-122"/>
                <a:ea typeface="微软雅黑" pitchFamily="34" charset="-122"/>
              </a:rPr>
              <a:t>loop</a:t>
            </a:r>
            <a:r>
              <a:rPr lang="zh-CN" altLang="en-US" sz="2000" kern="0">
                <a:solidFill>
                  <a:sysClr val="windowText" lastClr="000000"/>
                </a:solidFill>
                <a:latin typeface="微软雅黑" pitchFamily="34" charset="-122"/>
                <a:ea typeface="微软雅黑" pitchFamily="34" charset="-122"/>
              </a:rPr>
              <a:t>：</a:t>
            </a:r>
          </a:p>
          <a:p>
            <a:pPr>
              <a:defRPr/>
            </a:pPr>
            <a:r>
              <a:rPr lang="zh-CN" altLang="en-US" sz="2000" kern="0">
                <a:solidFill>
                  <a:sysClr val="windowText" lastClr="000000"/>
                </a:solidFill>
                <a:latin typeface="微软雅黑" pitchFamily="34" charset="-122"/>
                <a:ea typeface="微软雅黑" pitchFamily="34" charset="-122"/>
              </a:rPr>
              <a:t>     </a:t>
            </a:r>
            <a:r>
              <a:rPr lang="en-US" altLang="zh-CN" sz="2000" kern="0">
                <a:solidFill>
                  <a:sysClr val="windowText" lastClr="000000"/>
                </a:solidFill>
                <a:latin typeface="微软雅黑" pitchFamily="34" charset="-122"/>
                <a:ea typeface="微软雅黑" pitchFamily="34" charset="-122"/>
              </a:rPr>
              <a:t>loop_body_statement</a:t>
            </a:r>
          </a:p>
          <a:p>
            <a:pPr>
              <a:defRPr/>
            </a:pPr>
            <a:r>
              <a:rPr lang="en-US" altLang="zh-CN" sz="2000" kern="0">
                <a:solidFill>
                  <a:sysClr val="windowText" lastClr="000000"/>
                </a:solidFill>
                <a:latin typeface="微软雅黑" pitchFamily="34" charset="-122"/>
                <a:ea typeface="微软雅黑" pitchFamily="34" charset="-122"/>
              </a:rPr>
              <a:t>     c=cond_expr;</a:t>
            </a:r>
          </a:p>
          <a:p>
            <a:pPr>
              <a:defRPr/>
            </a:pPr>
            <a:r>
              <a:rPr lang="en-US" altLang="zh-CN" sz="2000" kern="0">
                <a:solidFill>
                  <a:sysClr val="windowText" lastClr="000000"/>
                </a:solidFill>
                <a:latin typeface="微软雅黑" pitchFamily="34" charset="-122"/>
                <a:ea typeface="微软雅黑" pitchFamily="34" charset="-122"/>
              </a:rPr>
              <a:t>     </a:t>
            </a:r>
            <a:r>
              <a:rPr lang="en-US" altLang="zh-CN" sz="2000" kern="0">
                <a:solidFill>
                  <a:srgbClr val="FF3300"/>
                </a:solidFill>
                <a:latin typeface="微软雅黑" pitchFamily="34" charset="-122"/>
                <a:ea typeface="微软雅黑" pitchFamily="34" charset="-122"/>
              </a:rPr>
              <a:t>if (c) goto loop;</a:t>
            </a:r>
          </a:p>
        </p:txBody>
      </p:sp>
      <p:sp>
        <p:nvSpPr>
          <p:cNvPr id="802822" name="Rectangle 6"/>
          <p:cNvSpPr>
            <a:spLocks noChangeArrowheads="1"/>
          </p:cNvSpPr>
          <p:nvPr/>
        </p:nvSpPr>
        <p:spPr bwMode="auto">
          <a:xfrm>
            <a:off x="158750" y="3833813"/>
            <a:ext cx="3378200" cy="711200"/>
          </a:xfrm>
          <a:prstGeom prst="rect">
            <a:avLst/>
          </a:prstGeom>
          <a:noFill/>
          <a:ln w="9525">
            <a:solidFill>
              <a:schemeClr val="tx1"/>
            </a:solidFill>
            <a:miter lim="800000"/>
            <a:headEnd/>
            <a:tailEnd/>
          </a:ln>
          <a:effectLst/>
        </p:spPr>
        <p:txBody>
          <a:bodyPr wrap="none" anchor="ctr">
            <a:spAutoFit/>
          </a:bodyPr>
          <a:lstStyle/>
          <a:p>
            <a:pPr>
              <a:defRPr/>
            </a:pPr>
            <a:r>
              <a:rPr lang="en-US" altLang="zh-CN" sz="2000" kern="0">
                <a:solidFill>
                  <a:srgbClr val="007635"/>
                </a:solidFill>
              </a:rPr>
              <a:t>while (cond_expr)</a:t>
            </a:r>
          </a:p>
          <a:p>
            <a:pPr>
              <a:defRPr/>
            </a:pPr>
            <a:r>
              <a:rPr lang="en-US" altLang="zh-CN" sz="2000" kern="0">
                <a:solidFill>
                  <a:srgbClr val="007635"/>
                </a:solidFill>
              </a:rPr>
              <a:t>        loop_body_statement</a:t>
            </a:r>
          </a:p>
        </p:txBody>
      </p:sp>
      <p:sp>
        <p:nvSpPr>
          <p:cNvPr id="802823" name="Rectangle 7"/>
          <p:cNvSpPr>
            <a:spLocks noChangeArrowheads="1"/>
          </p:cNvSpPr>
          <p:nvPr/>
        </p:nvSpPr>
        <p:spPr bwMode="auto">
          <a:xfrm>
            <a:off x="160338" y="4643438"/>
            <a:ext cx="3556000" cy="2143125"/>
          </a:xfrm>
          <a:prstGeom prst="rect">
            <a:avLst/>
          </a:prstGeom>
          <a:noFill/>
          <a:ln w="9525" algn="ctr">
            <a:solidFill>
              <a:schemeClr val="tx1"/>
            </a:solidFill>
            <a:miter lim="800000"/>
            <a:headEnd/>
            <a:tailEnd/>
          </a:ln>
          <a:effectLst/>
        </p:spPr>
        <p:txBody>
          <a:bodyPr tIns="0" bIns="0">
            <a:spAutoFit/>
          </a:bodyPr>
          <a:lstStyle/>
          <a:p>
            <a:pPr marL="342900" indent="-342900">
              <a:defRPr/>
            </a:pPr>
            <a:r>
              <a:rPr lang="en-US" altLang="zh-CN" kern="0">
                <a:solidFill>
                  <a:sysClr val="windowText" lastClr="000000"/>
                </a:solidFill>
                <a:latin typeface="微软雅黑" pitchFamily="34" charset="-122"/>
                <a:ea typeface="微软雅黑" pitchFamily="34" charset="-122"/>
              </a:rPr>
              <a:t>      </a:t>
            </a:r>
            <a:r>
              <a:rPr lang="en-US" altLang="zh-CN" sz="2000" kern="0">
                <a:solidFill>
                  <a:sysClr val="windowText" lastClr="000000"/>
                </a:solidFill>
                <a:latin typeface="微软雅黑" pitchFamily="34" charset="-122"/>
                <a:ea typeface="微软雅黑" pitchFamily="34" charset="-122"/>
              </a:rPr>
              <a:t>c=cond_expr;</a:t>
            </a:r>
          </a:p>
          <a:p>
            <a:pPr marL="342900" indent="-342900">
              <a:defRPr/>
            </a:pPr>
            <a:r>
              <a:rPr lang="en-US" altLang="zh-CN" sz="2000" kern="0">
                <a:solidFill>
                  <a:sysClr val="windowText" lastClr="000000"/>
                </a:solidFill>
                <a:latin typeface="微软雅黑" pitchFamily="34" charset="-122"/>
                <a:ea typeface="微软雅黑" pitchFamily="34" charset="-122"/>
              </a:rPr>
              <a:t>      </a:t>
            </a:r>
            <a:r>
              <a:rPr lang="en-US" altLang="zh-CN" sz="2000" kern="0">
                <a:solidFill>
                  <a:srgbClr val="FF3300"/>
                </a:solidFill>
                <a:latin typeface="微软雅黑" pitchFamily="34" charset="-122"/>
                <a:ea typeface="微软雅黑" pitchFamily="34" charset="-122"/>
              </a:rPr>
              <a:t>if (!c) goto done;</a:t>
            </a:r>
          </a:p>
          <a:p>
            <a:pPr marL="342900" indent="-342900">
              <a:defRPr/>
            </a:pPr>
            <a:r>
              <a:rPr lang="en-US" altLang="zh-CN" sz="2000" kern="0">
                <a:solidFill>
                  <a:sysClr val="windowText" lastClr="000000"/>
                </a:solidFill>
                <a:latin typeface="微软雅黑" pitchFamily="34" charset="-122"/>
                <a:ea typeface="微软雅黑" pitchFamily="34" charset="-122"/>
              </a:rPr>
              <a:t>loop</a:t>
            </a:r>
            <a:r>
              <a:rPr lang="zh-CN" altLang="en-US" sz="2000" kern="0">
                <a:solidFill>
                  <a:sysClr val="windowText" lastClr="000000"/>
                </a:solidFill>
                <a:latin typeface="微软雅黑" pitchFamily="34" charset="-122"/>
                <a:ea typeface="微软雅黑" pitchFamily="34" charset="-122"/>
              </a:rPr>
              <a:t>：</a:t>
            </a:r>
          </a:p>
          <a:p>
            <a:pPr marL="342900" indent="-342900">
              <a:defRPr/>
            </a:pPr>
            <a:r>
              <a:rPr lang="zh-CN" altLang="en-US" sz="2000" kern="0">
                <a:solidFill>
                  <a:sysClr val="windowText" lastClr="000000"/>
                </a:solidFill>
                <a:latin typeface="微软雅黑" pitchFamily="34" charset="-122"/>
                <a:ea typeface="微软雅黑" pitchFamily="34" charset="-122"/>
              </a:rPr>
              <a:t>      </a:t>
            </a:r>
            <a:r>
              <a:rPr lang="en-US" altLang="zh-CN" sz="2000" kern="0">
                <a:solidFill>
                  <a:sysClr val="windowText" lastClr="000000"/>
                </a:solidFill>
                <a:latin typeface="微软雅黑" pitchFamily="34" charset="-122"/>
                <a:ea typeface="微软雅黑" pitchFamily="34" charset="-122"/>
              </a:rPr>
              <a:t>loop_body_statement</a:t>
            </a:r>
          </a:p>
          <a:p>
            <a:pPr marL="342900" indent="-342900">
              <a:defRPr/>
            </a:pPr>
            <a:r>
              <a:rPr lang="en-US" altLang="zh-CN" sz="2000" kern="0">
                <a:solidFill>
                  <a:sysClr val="windowText" lastClr="000000"/>
                </a:solidFill>
                <a:latin typeface="微软雅黑" pitchFamily="34" charset="-122"/>
                <a:ea typeface="微软雅黑" pitchFamily="34" charset="-122"/>
              </a:rPr>
              <a:t>      c=cond_expr;</a:t>
            </a:r>
          </a:p>
          <a:p>
            <a:pPr marL="342900" indent="-342900">
              <a:defRPr/>
            </a:pPr>
            <a:r>
              <a:rPr lang="en-US" altLang="zh-CN" sz="2000" kern="0">
                <a:solidFill>
                  <a:sysClr val="windowText" lastClr="000000"/>
                </a:solidFill>
                <a:latin typeface="微软雅黑" pitchFamily="34" charset="-122"/>
                <a:ea typeface="微软雅黑" pitchFamily="34" charset="-122"/>
              </a:rPr>
              <a:t>      </a:t>
            </a:r>
            <a:r>
              <a:rPr lang="en-US" altLang="zh-CN" sz="2000" kern="0">
                <a:solidFill>
                  <a:srgbClr val="FF3300"/>
                </a:solidFill>
                <a:latin typeface="微软雅黑" pitchFamily="34" charset="-122"/>
                <a:ea typeface="微软雅黑" pitchFamily="34" charset="-122"/>
              </a:rPr>
              <a:t>if (c) goto loop;</a:t>
            </a:r>
          </a:p>
          <a:p>
            <a:pPr marL="342900" indent="-342900">
              <a:defRPr/>
            </a:pPr>
            <a:r>
              <a:rPr lang="en-US" altLang="zh-CN" sz="2000" kern="0">
                <a:solidFill>
                  <a:sysClr val="windowText" lastClr="000000"/>
                </a:solidFill>
                <a:latin typeface="微软雅黑" pitchFamily="34" charset="-122"/>
                <a:ea typeface="微软雅黑" pitchFamily="34" charset="-122"/>
              </a:rPr>
              <a:t>done</a:t>
            </a:r>
            <a:r>
              <a:rPr lang="zh-CN" altLang="en-US" sz="2000" kern="0">
                <a:solidFill>
                  <a:sysClr val="windowText" lastClr="000000"/>
                </a:solidFill>
                <a:latin typeface="微软雅黑" pitchFamily="34" charset="-122"/>
                <a:ea typeface="微软雅黑" pitchFamily="34" charset="-122"/>
              </a:rPr>
              <a:t>：</a:t>
            </a:r>
          </a:p>
        </p:txBody>
      </p:sp>
      <p:sp>
        <p:nvSpPr>
          <p:cNvPr id="802824" name="Rectangle 8"/>
          <p:cNvSpPr>
            <a:spLocks noChangeArrowheads="1"/>
          </p:cNvSpPr>
          <p:nvPr/>
        </p:nvSpPr>
        <p:spPr bwMode="auto">
          <a:xfrm>
            <a:off x="3627438" y="2698750"/>
            <a:ext cx="5230812" cy="711200"/>
          </a:xfrm>
          <a:prstGeom prst="rect">
            <a:avLst/>
          </a:prstGeom>
          <a:noFill/>
          <a:ln w="9525">
            <a:solidFill>
              <a:schemeClr val="tx1"/>
            </a:solidFill>
            <a:miter lim="800000"/>
            <a:headEnd/>
            <a:tailEnd/>
          </a:ln>
          <a:effectLst/>
        </p:spPr>
        <p:txBody>
          <a:bodyPr wrap="none" anchor="ctr">
            <a:spAutoFit/>
          </a:bodyPr>
          <a:lstStyle/>
          <a:p>
            <a:pPr>
              <a:defRPr/>
            </a:pPr>
            <a:r>
              <a:rPr lang="en-US" altLang="zh-CN" sz="2000" kern="0">
                <a:solidFill>
                  <a:srgbClr val="007635"/>
                </a:solidFill>
              </a:rPr>
              <a:t>for (begin_expr; cond_expr; update_expr)</a:t>
            </a:r>
          </a:p>
          <a:p>
            <a:pPr>
              <a:defRPr/>
            </a:pPr>
            <a:r>
              <a:rPr lang="en-US" altLang="zh-CN" sz="2000" kern="0">
                <a:solidFill>
                  <a:srgbClr val="007635"/>
                </a:solidFill>
              </a:rPr>
              <a:t> 	loop_body_statement</a:t>
            </a:r>
          </a:p>
        </p:txBody>
      </p:sp>
      <p:sp>
        <p:nvSpPr>
          <p:cNvPr id="802825" name="Rectangle 9"/>
          <p:cNvSpPr>
            <a:spLocks noChangeArrowheads="1"/>
          </p:cNvSpPr>
          <p:nvPr/>
        </p:nvSpPr>
        <p:spPr bwMode="auto">
          <a:xfrm>
            <a:off x="0" y="3338513"/>
            <a:ext cx="3960813" cy="495300"/>
          </a:xfrm>
          <a:prstGeom prst="rect">
            <a:avLst/>
          </a:prstGeom>
          <a:noFill/>
          <a:ln w="9525">
            <a:noFill/>
            <a:miter lim="800000"/>
            <a:headEnd/>
            <a:tailEnd/>
          </a:ln>
        </p:spPr>
        <p:txBody>
          <a:bodyPr/>
          <a:lstStyle/>
          <a:p>
            <a:pPr marL="342900" indent="-342900">
              <a:lnSpc>
                <a:spcPct val="135000"/>
              </a:lnSpc>
              <a:spcBef>
                <a:spcPct val="20000"/>
              </a:spcBef>
              <a:buFontTx/>
              <a:buChar char="•"/>
              <a:defRPr/>
            </a:pPr>
            <a:r>
              <a:rPr lang="en-US" altLang="zh-CN" sz="2000" kern="0">
                <a:solidFill>
                  <a:srgbClr val="3333CC"/>
                </a:solidFill>
                <a:latin typeface="微软雅黑" pitchFamily="34" charset="-122"/>
                <a:ea typeface="微软雅黑" pitchFamily="34" charset="-122"/>
              </a:rPr>
              <a:t>while</a:t>
            </a:r>
            <a:r>
              <a:rPr lang="zh-CN" altLang="en-US" sz="2000" kern="0">
                <a:solidFill>
                  <a:srgbClr val="3333CC"/>
                </a:solidFill>
                <a:latin typeface="微软雅黑" pitchFamily="34" charset="-122"/>
                <a:ea typeface="微软雅黑" pitchFamily="34" charset="-122"/>
              </a:rPr>
              <a:t>循环的机器级表示</a:t>
            </a:r>
          </a:p>
          <a:p>
            <a:pPr marL="742950" lvl="1" indent="-285750">
              <a:lnSpc>
                <a:spcPct val="115000"/>
              </a:lnSpc>
              <a:spcBef>
                <a:spcPct val="20000"/>
              </a:spcBef>
              <a:defRPr/>
            </a:pPr>
            <a:r>
              <a:rPr lang="zh-CN" altLang="en-US" sz="2000" kern="0">
                <a:solidFill>
                  <a:srgbClr val="0000CC"/>
                </a:solidFill>
                <a:latin typeface="微软雅黑" pitchFamily="34" charset="-122"/>
                <a:ea typeface="微软雅黑" pitchFamily="34" charset="-122"/>
              </a:rPr>
              <a:t> </a:t>
            </a:r>
          </a:p>
        </p:txBody>
      </p:sp>
      <p:sp>
        <p:nvSpPr>
          <p:cNvPr id="802826" name="Rectangle 10"/>
          <p:cNvSpPr>
            <a:spLocks noChangeArrowheads="1"/>
          </p:cNvSpPr>
          <p:nvPr/>
        </p:nvSpPr>
        <p:spPr bwMode="auto">
          <a:xfrm>
            <a:off x="4346575" y="2114550"/>
            <a:ext cx="3960813" cy="495300"/>
          </a:xfrm>
          <a:prstGeom prst="rect">
            <a:avLst/>
          </a:prstGeom>
          <a:noFill/>
          <a:ln w="9525">
            <a:noFill/>
            <a:miter lim="800000"/>
            <a:headEnd/>
            <a:tailEnd/>
          </a:ln>
        </p:spPr>
        <p:txBody>
          <a:bodyPr/>
          <a:lstStyle/>
          <a:p>
            <a:pPr marL="342900" indent="-342900">
              <a:lnSpc>
                <a:spcPct val="115000"/>
              </a:lnSpc>
              <a:spcBef>
                <a:spcPct val="20000"/>
              </a:spcBef>
              <a:buFontTx/>
              <a:buChar char="•"/>
              <a:defRPr/>
            </a:pPr>
            <a:r>
              <a:rPr lang="en-US" altLang="zh-CN" sz="2000" kern="0">
                <a:solidFill>
                  <a:srgbClr val="3333CC"/>
                </a:solidFill>
                <a:latin typeface="微软雅黑" pitchFamily="34" charset="-122"/>
                <a:ea typeface="微软雅黑" pitchFamily="34" charset="-122"/>
              </a:rPr>
              <a:t>for</a:t>
            </a:r>
            <a:r>
              <a:rPr lang="zh-CN" altLang="en-US" sz="2000" kern="0">
                <a:solidFill>
                  <a:srgbClr val="3333CC"/>
                </a:solidFill>
                <a:latin typeface="微软雅黑" pitchFamily="34" charset="-122"/>
                <a:ea typeface="微软雅黑" pitchFamily="34" charset="-122"/>
              </a:rPr>
              <a:t>循环的机器级表示 </a:t>
            </a:r>
            <a:endParaRPr lang="zh-CN" altLang="en-US" sz="2400" kern="0">
              <a:solidFill>
                <a:srgbClr val="3333CC"/>
              </a:solidFill>
              <a:latin typeface="微软雅黑" pitchFamily="34" charset="-122"/>
              <a:ea typeface="微软雅黑" pitchFamily="34" charset="-122"/>
            </a:endParaRPr>
          </a:p>
        </p:txBody>
      </p:sp>
      <p:sp>
        <p:nvSpPr>
          <p:cNvPr id="802827" name="Rectangle 11"/>
          <p:cNvSpPr>
            <a:spLocks noChangeArrowheads="1"/>
          </p:cNvSpPr>
          <p:nvPr/>
        </p:nvSpPr>
        <p:spPr bwMode="auto">
          <a:xfrm>
            <a:off x="4346575" y="3689350"/>
            <a:ext cx="4140200" cy="2844800"/>
          </a:xfrm>
          <a:prstGeom prst="rect">
            <a:avLst/>
          </a:prstGeom>
          <a:noFill/>
          <a:ln w="9525">
            <a:solidFill>
              <a:schemeClr val="tx1"/>
            </a:solidFill>
            <a:miter lim="800000"/>
            <a:headEnd/>
            <a:tailEnd/>
          </a:ln>
          <a:effectLst/>
        </p:spPr>
        <p:txBody>
          <a:bodyPr anchor="ctr">
            <a:spAutoFit/>
          </a:bodyPr>
          <a:lstStyle/>
          <a:p>
            <a:pPr indent="600075">
              <a:defRPr/>
            </a:pPr>
            <a:r>
              <a:rPr lang="en-US" altLang="zh-CN" kern="0">
                <a:solidFill>
                  <a:sysClr val="windowText" lastClr="000000"/>
                </a:solidFill>
              </a:rPr>
              <a:t>     </a:t>
            </a:r>
            <a:r>
              <a:rPr lang="en-US" altLang="zh-CN" sz="2000" kern="0">
                <a:solidFill>
                  <a:srgbClr val="3333CC"/>
                </a:solidFill>
                <a:latin typeface="微软雅黑" pitchFamily="34" charset="-122"/>
                <a:ea typeface="微软雅黑" pitchFamily="34" charset="-122"/>
              </a:rPr>
              <a:t>begin_expr;</a:t>
            </a:r>
          </a:p>
          <a:p>
            <a:pPr indent="600075">
              <a:defRPr/>
            </a:pPr>
            <a:r>
              <a:rPr lang="en-US" altLang="zh-CN" sz="2000" kern="0">
                <a:solidFill>
                  <a:sysClr val="windowText" lastClr="000000"/>
                </a:solidFill>
                <a:latin typeface="微软雅黑" pitchFamily="34" charset="-122"/>
                <a:ea typeface="微软雅黑" pitchFamily="34" charset="-122"/>
              </a:rPr>
              <a:t>     c=cond_expr;</a:t>
            </a:r>
          </a:p>
          <a:p>
            <a:pPr indent="600075">
              <a:defRPr/>
            </a:pPr>
            <a:r>
              <a:rPr lang="en-US" altLang="zh-CN" sz="2000" kern="0">
                <a:solidFill>
                  <a:sysClr val="windowText" lastClr="000000"/>
                </a:solidFill>
                <a:latin typeface="微软雅黑" pitchFamily="34" charset="-122"/>
                <a:ea typeface="微软雅黑" pitchFamily="34" charset="-122"/>
              </a:rPr>
              <a:t>     </a:t>
            </a:r>
            <a:r>
              <a:rPr lang="en-US" altLang="zh-CN" sz="2000" kern="0">
                <a:solidFill>
                  <a:srgbClr val="FF3300"/>
                </a:solidFill>
                <a:latin typeface="微软雅黑" pitchFamily="34" charset="-122"/>
                <a:ea typeface="微软雅黑" pitchFamily="34" charset="-122"/>
              </a:rPr>
              <a:t>if (!c) goto done;</a:t>
            </a:r>
          </a:p>
          <a:p>
            <a:pPr indent="600075">
              <a:defRPr/>
            </a:pPr>
            <a:r>
              <a:rPr lang="en-US" altLang="zh-CN" sz="2000" kern="0">
                <a:solidFill>
                  <a:sysClr val="windowText" lastClr="000000"/>
                </a:solidFill>
                <a:latin typeface="微软雅黑" pitchFamily="34" charset="-122"/>
                <a:ea typeface="微软雅黑" pitchFamily="34" charset="-122"/>
              </a:rPr>
              <a:t>loop</a:t>
            </a:r>
            <a:r>
              <a:rPr lang="zh-CN" altLang="en-US" sz="2000" kern="0">
                <a:solidFill>
                  <a:sysClr val="windowText" lastClr="000000"/>
                </a:solidFill>
                <a:latin typeface="微软雅黑" pitchFamily="34" charset="-122"/>
                <a:ea typeface="微软雅黑" pitchFamily="34" charset="-122"/>
              </a:rPr>
              <a:t>：</a:t>
            </a:r>
          </a:p>
          <a:p>
            <a:pPr indent="600075">
              <a:defRPr/>
            </a:pPr>
            <a:r>
              <a:rPr lang="zh-CN" altLang="en-US" sz="2000" kern="0">
                <a:solidFill>
                  <a:sysClr val="windowText" lastClr="000000"/>
                </a:solidFill>
                <a:latin typeface="微软雅黑" pitchFamily="34" charset="-122"/>
                <a:ea typeface="微软雅黑" pitchFamily="34" charset="-122"/>
              </a:rPr>
              <a:t>     </a:t>
            </a:r>
            <a:r>
              <a:rPr lang="en-US" altLang="zh-CN" sz="2000" kern="0">
                <a:solidFill>
                  <a:sysClr val="windowText" lastClr="000000"/>
                </a:solidFill>
                <a:latin typeface="微软雅黑" pitchFamily="34" charset="-122"/>
                <a:ea typeface="微软雅黑" pitchFamily="34" charset="-122"/>
              </a:rPr>
              <a:t>loop_body_statement</a:t>
            </a:r>
          </a:p>
          <a:p>
            <a:pPr indent="600075">
              <a:defRPr/>
            </a:pPr>
            <a:r>
              <a:rPr lang="en-US" altLang="zh-CN" sz="2000" kern="0">
                <a:solidFill>
                  <a:sysClr val="windowText" lastClr="000000"/>
                </a:solidFill>
                <a:latin typeface="微软雅黑" pitchFamily="34" charset="-122"/>
                <a:ea typeface="微软雅黑" pitchFamily="34" charset="-122"/>
              </a:rPr>
              <a:t>     </a:t>
            </a:r>
            <a:r>
              <a:rPr lang="en-US" altLang="zh-CN" sz="2000" kern="0">
                <a:solidFill>
                  <a:srgbClr val="3333CC"/>
                </a:solidFill>
                <a:latin typeface="微软雅黑" pitchFamily="34" charset="-122"/>
                <a:ea typeface="微软雅黑" pitchFamily="34" charset="-122"/>
              </a:rPr>
              <a:t>update_expr;</a:t>
            </a:r>
          </a:p>
          <a:p>
            <a:pPr indent="600075">
              <a:defRPr/>
            </a:pPr>
            <a:r>
              <a:rPr lang="en-US" altLang="zh-CN" sz="2000" kern="0">
                <a:solidFill>
                  <a:sysClr val="windowText" lastClr="000000"/>
                </a:solidFill>
                <a:latin typeface="微软雅黑" pitchFamily="34" charset="-122"/>
                <a:ea typeface="微软雅黑" pitchFamily="34" charset="-122"/>
              </a:rPr>
              <a:t>     c=cond_expr;</a:t>
            </a:r>
          </a:p>
          <a:p>
            <a:pPr indent="600075">
              <a:defRPr/>
            </a:pPr>
            <a:r>
              <a:rPr lang="en-US" altLang="zh-CN" sz="2000" kern="0">
                <a:solidFill>
                  <a:sysClr val="windowText" lastClr="000000"/>
                </a:solidFill>
                <a:latin typeface="微软雅黑" pitchFamily="34" charset="-122"/>
                <a:ea typeface="微软雅黑" pitchFamily="34" charset="-122"/>
              </a:rPr>
              <a:t>     </a:t>
            </a:r>
            <a:r>
              <a:rPr lang="en-US" altLang="zh-CN" sz="2000" kern="0">
                <a:solidFill>
                  <a:srgbClr val="FF3300"/>
                </a:solidFill>
                <a:latin typeface="微软雅黑" pitchFamily="34" charset="-122"/>
                <a:ea typeface="微软雅黑" pitchFamily="34" charset="-122"/>
              </a:rPr>
              <a:t>if (c) goto loop;</a:t>
            </a:r>
          </a:p>
          <a:p>
            <a:pPr indent="600075">
              <a:defRPr/>
            </a:pPr>
            <a:r>
              <a:rPr lang="en-US" altLang="zh-CN" sz="2000" kern="0">
                <a:solidFill>
                  <a:sysClr val="windowText" lastClr="000000"/>
                </a:solidFill>
                <a:latin typeface="微软雅黑" pitchFamily="34" charset="-122"/>
                <a:ea typeface="微软雅黑" pitchFamily="34" charset="-122"/>
              </a:rPr>
              <a:t>done</a:t>
            </a:r>
            <a:r>
              <a:rPr lang="zh-CN" altLang="en-US" sz="2000" kern="0">
                <a:solidFill>
                  <a:sysClr val="windowText" lastClr="000000"/>
                </a:solidFill>
                <a:latin typeface="微软雅黑" pitchFamily="34" charset="-122"/>
                <a:ea typeface="微软雅黑" pitchFamily="34" charset="-122"/>
              </a:rPr>
              <a:t>：</a:t>
            </a:r>
          </a:p>
        </p:txBody>
      </p:sp>
      <p:sp>
        <p:nvSpPr>
          <p:cNvPr id="802828" name="Text Box 12"/>
          <p:cNvSpPr txBox="1">
            <a:spLocks noChangeArrowheads="1"/>
          </p:cNvSpPr>
          <p:nvPr/>
        </p:nvSpPr>
        <p:spPr bwMode="auto">
          <a:xfrm>
            <a:off x="4437063" y="1179513"/>
            <a:ext cx="3914775" cy="457200"/>
          </a:xfrm>
          <a:prstGeom prst="rect">
            <a:avLst/>
          </a:prstGeom>
          <a:noFill/>
          <a:ln w="9525" algn="ctr">
            <a:noFill/>
            <a:miter lim="800000"/>
            <a:headEnd/>
            <a:tailEnd/>
          </a:ln>
          <a:effectLst/>
        </p:spPr>
        <p:txBody>
          <a:bodyPr>
            <a:spAutoFit/>
          </a:bodyPr>
          <a:lstStyle/>
          <a:p>
            <a:pPr marL="342900" indent="-342900">
              <a:spcBef>
                <a:spcPct val="50000"/>
              </a:spcBef>
              <a:defRPr/>
            </a:pPr>
            <a:r>
              <a:rPr lang="zh-CN" altLang="en-US" sz="2400" kern="0">
                <a:solidFill>
                  <a:srgbClr val="FF3300"/>
                </a:solidFill>
                <a:latin typeface="微软雅黑" pitchFamily="34" charset="-122"/>
                <a:ea typeface="微软雅黑" pitchFamily="34" charset="-122"/>
              </a:rPr>
              <a:t>红色处为条件转移指令！</a:t>
            </a:r>
            <a:endParaRPr lang="en-US" altLang="zh-CN" sz="2400" kern="0">
              <a:solidFill>
                <a:srgbClr val="FF3300"/>
              </a:solidFill>
              <a:latin typeface="微软雅黑" pitchFamily="34" charset="-122"/>
              <a:ea typeface="微软雅黑" pitchFamily="34" charset="-122"/>
            </a:endParaRPr>
          </a:p>
        </p:txBody>
      </p:sp>
    </p:spTree>
    <p:extLst>
      <p:ext uri="{BB962C8B-B14F-4D97-AF65-F5344CB8AC3E}">
        <p14:creationId xmlns:p14="http://schemas.microsoft.com/office/powerpoint/2010/main" val="411619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2820"/>
                                        </p:tgtEl>
                                        <p:attrNameLst>
                                          <p:attrName>style.visibility</p:attrName>
                                        </p:attrNameLst>
                                      </p:cBhvr>
                                      <p:to>
                                        <p:strVal val="visible"/>
                                      </p:to>
                                    </p:set>
                                    <p:animEffect transition="in" filter="blinds(horizontal)">
                                      <p:cBhvr>
                                        <p:cTn id="7" dur="500"/>
                                        <p:tgtEl>
                                          <p:spTgt spid="802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2821"/>
                                        </p:tgtEl>
                                        <p:attrNameLst>
                                          <p:attrName>style.visibility</p:attrName>
                                        </p:attrNameLst>
                                      </p:cBhvr>
                                      <p:to>
                                        <p:strVal val="visible"/>
                                      </p:to>
                                    </p:set>
                                    <p:animEffect transition="in" filter="blinds(horizontal)">
                                      <p:cBhvr>
                                        <p:cTn id="12" dur="500"/>
                                        <p:tgtEl>
                                          <p:spTgt spid="8028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2822"/>
                                        </p:tgtEl>
                                        <p:attrNameLst>
                                          <p:attrName>style.visibility</p:attrName>
                                        </p:attrNameLst>
                                      </p:cBhvr>
                                      <p:to>
                                        <p:strVal val="visible"/>
                                      </p:to>
                                    </p:set>
                                    <p:animEffect transition="in" filter="blinds(horizontal)">
                                      <p:cBhvr>
                                        <p:cTn id="17" dur="500"/>
                                        <p:tgtEl>
                                          <p:spTgt spid="8028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2823"/>
                                        </p:tgtEl>
                                        <p:attrNameLst>
                                          <p:attrName>style.visibility</p:attrName>
                                        </p:attrNameLst>
                                      </p:cBhvr>
                                      <p:to>
                                        <p:strVal val="visible"/>
                                      </p:to>
                                    </p:set>
                                    <p:animEffect transition="in" filter="blinds(horizontal)">
                                      <p:cBhvr>
                                        <p:cTn id="22" dur="500"/>
                                        <p:tgtEl>
                                          <p:spTgt spid="8028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2824"/>
                                        </p:tgtEl>
                                        <p:attrNameLst>
                                          <p:attrName>style.visibility</p:attrName>
                                        </p:attrNameLst>
                                      </p:cBhvr>
                                      <p:to>
                                        <p:strVal val="visible"/>
                                      </p:to>
                                    </p:set>
                                    <p:animEffect transition="in" filter="blinds(horizontal)">
                                      <p:cBhvr>
                                        <p:cTn id="27" dur="500"/>
                                        <p:tgtEl>
                                          <p:spTgt spid="8028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2827"/>
                                        </p:tgtEl>
                                        <p:attrNameLst>
                                          <p:attrName>style.visibility</p:attrName>
                                        </p:attrNameLst>
                                      </p:cBhvr>
                                      <p:to>
                                        <p:strVal val="visible"/>
                                      </p:to>
                                    </p:set>
                                    <p:animEffect transition="in" filter="blinds(horizontal)">
                                      <p:cBhvr>
                                        <p:cTn id="32" dur="500"/>
                                        <p:tgtEl>
                                          <p:spTgt spid="80282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2828"/>
                                        </p:tgtEl>
                                        <p:attrNameLst>
                                          <p:attrName>style.visibility</p:attrName>
                                        </p:attrNameLst>
                                      </p:cBhvr>
                                      <p:to>
                                        <p:strVal val="visible"/>
                                      </p:to>
                                    </p:set>
                                    <p:animEffect transition="in" filter="blinds(horizontal)">
                                      <p:cBhvr>
                                        <p:cTn id="37" dur="500"/>
                                        <p:tgtEl>
                                          <p:spTgt spid="802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0" grpId="0" animBg="1"/>
      <p:bldP spid="802821" grpId="0" animBg="1"/>
      <p:bldP spid="802822" grpId="0" animBg="1"/>
      <p:bldP spid="802823" grpId="0" animBg="1"/>
      <p:bldP spid="802824" grpId="0" animBg="1"/>
      <p:bldP spid="802827" grpId="0" animBg="1"/>
      <p:bldP spid="8028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3"/>
          <p:cNvSpPr>
            <a:spLocks noGrp="1" noChangeArrowheads="1"/>
          </p:cNvSpPr>
          <p:nvPr>
            <p:ph type="title" idx="4294967295"/>
          </p:nvPr>
        </p:nvSpPr>
        <p:spPr>
          <a:xfrm>
            <a:off x="457200" y="98425"/>
            <a:ext cx="8229600" cy="561975"/>
          </a:xfrm>
        </p:spPr>
        <p:txBody>
          <a:bodyPr lIns="38100" tIns="38100" rIns="38100" bIns="38100"/>
          <a:lstStyle/>
          <a:p>
            <a:pPr marL="119063" indent="-119063" algn="l" eaLnBrk="1" hangingPunct="1"/>
            <a:r>
              <a:rPr lang="zh-CN" altLang="en-US" sz="3600"/>
              <a:t>过程调用的机器级表示</a:t>
            </a:r>
          </a:p>
        </p:txBody>
      </p:sp>
      <p:sp>
        <p:nvSpPr>
          <p:cNvPr id="735235" name="Rectangle 4"/>
          <p:cNvSpPr>
            <a:spLocks noGrp="1" noChangeArrowheads="1"/>
          </p:cNvSpPr>
          <p:nvPr>
            <p:ph type="body" idx="4294967295"/>
          </p:nvPr>
        </p:nvSpPr>
        <p:spPr>
          <a:xfrm>
            <a:off x="206375" y="3654425"/>
            <a:ext cx="8686800" cy="3014663"/>
          </a:xfrm>
        </p:spPr>
        <p:txBody>
          <a:bodyPr lIns="38100" tIns="38100" rIns="38100" bIns="38100"/>
          <a:lstStyle/>
          <a:p>
            <a:pPr marL="254000" indent="-254000" algn="just" eaLnBrk="1" hangingPunct="1">
              <a:lnSpc>
                <a:spcPct val="100000"/>
              </a:lnSpc>
              <a:spcBef>
                <a:spcPct val="40000"/>
              </a:spcBef>
              <a:buFontTx/>
              <a:buNone/>
            </a:pPr>
            <a:r>
              <a:rPr lang="zh-CN" altLang="en-US" sz="2200">
                <a:solidFill>
                  <a:srgbClr val="CC3300"/>
                </a:solidFill>
              </a:rPr>
              <a:t> </a:t>
            </a:r>
            <a:r>
              <a:rPr lang="zh-CN" altLang="en-US" sz="2000">
                <a:solidFill>
                  <a:srgbClr val="CC3300"/>
                </a:solidFill>
                <a:latin typeface="微软雅黑" pitchFamily="34" charset="-122"/>
                <a:ea typeface="微软雅黑" pitchFamily="34" charset="-122"/>
              </a:rPr>
              <a:t>过程调用的执行步骤</a:t>
            </a:r>
            <a:r>
              <a:rPr lang="en-US" altLang="zh-CN" sz="2000">
                <a:solidFill>
                  <a:srgbClr val="CC3300"/>
                </a:solidFill>
                <a:latin typeface="微软雅黑" pitchFamily="34" charset="-122"/>
                <a:ea typeface="微软雅黑" pitchFamily="34" charset="-122"/>
              </a:rPr>
              <a:t>(P</a:t>
            </a:r>
            <a:r>
              <a:rPr lang="zh-CN" altLang="en-US" sz="2000">
                <a:solidFill>
                  <a:srgbClr val="CC3300"/>
                </a:solidFill>
                <a:latin typeface="微软雅黑" pitchFamily="34" charset="-122"/>
                <a:ea typeface="微软雅黑" pitchFamily="34" charset="-122"/>
              </a:rPr>
              <a:t>为调用者，</a:t>
            </a:r>
            <a:r>
              <a:rPr lang="en-US" altLang="zh-CN" sz="2000">
                <a:solidFill>
                  <a:srgbClr val="CC3300"/>
                </a:solidFill>
                <a:latin typeface="微软雅黑" pitchFamily="34" charset="-122"/>
                <a:ea typeface="微软雅黑" pitchFamily="34" charset="-122"/>
              </a:rPr>
              <a:t>Q</a:t>
            </a:r>
            <a:r>
              <a:rPr lang="zh-CN" altLang="en-US" sz="2000">
                <a:solidFill>
                  <a:srgbClr val="CC3300"/>
                </a:solidFill>
                <a:latin typeface="微软雅黑" pitchFamily="34" charset="-122"/>
                <a:ea typeface="微软雅黑" pitchFamily="34" charset="-122"/>
              </a:rPr>
              <a:t>为被调用者</a:t>
            </a:r>
            <a:r>
              <a:rPr lang="en-US" altLang="zh-CN" sz="2000">
                <a:solidFill>
                  <a:srgbClr val="CC3300"/>
                </a:solidFill>
                <a:latin typeface="微软雅黑" pitchFamily="34" charset="-122"/>
                <a:ea typeface="微软雅黑" pitchFamily="34" charset="-122"/>
              </a:rPr>
              <a:t>)</a:t>
            </a:r>
          </a:p>
          <a:p>
            <a:pPr marL="552450" lvl="1" indent="-234950">
              <a:lnSpc>
                <a:spcPct val="100000"/>
              </a:lnSpc>
              <a:spcBef>
                <a:spcPct val="40000"/>
              </a:spcBef>
              <a:buFontTx/>
              <a:buNone/>
            </a:pP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将入口参数（实参）放到</a:t>
            </a:r>
            <a:r>
              <a:rPr lang="en-US" altLang="zh-CN">
                <a:latin typeface="微软雅黑" pitchFamily="34" charset="-122"/>
                <a:ea typeface="微软雅黑" pitchFamily="34" charset="-122"/>
              </a:rPr>
              <a:t>Q</a:t>
            </a:r>
            <a:r>
              <a:rPr lang="zh-CN" altLang="en-US">
                <a:latin typeface="微软雅黑" pitchFamily="34" charset="-122"/>
                <a:ea typeface="微软雅黑" pitchFamily="34" charset="-122"/>
              </a:rPr>
              <a:t>能访问到的地方；</a:t>
            </a:r>
            <a:endParaRPr lang="en-US" altLang="zh-CN">
              <a:solidFill>
                <a:srgbClr val="996600"/>
              </a:solidFill>
              <a:latin typeface="微软雅黑" pitchFamily="34" charset="-122"/>
              <a:ea typeface="微软雅黑" pitchFamily="34" charset="-122"/>
            </a:endParaRPr>
          </a:p>
          <a:p>
            <a:pPr marL="552450" lvl="1" indent="-234950">
              <a:lnSpc>
                <a:spcPct val="100000"/>
              </a:lnSpc>
              <a:spcBef>
                <a:spcPct val="40000"/>
              </a:spcBef>
              <a:buFontTx/>
              <a:buNone/>
            </a:pP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2</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保存返回地址，然后将控制转移到</a:t>
            </a:r>
            <a:r>
              <a:rPr lang="en-US" altLang="zh-CN">
                <a:latin typeface="微软雅黑" pitchFamily="34" charset="-122"/>
                <a:ea typeface="微软雅黑" pitchFamily="34" charset="-122"/>
              </a:rPr>
              <a:t>Q</a:t>
            </a:r>
            <a:r>
              <a:rPr lang="zh-CN" altLang="en-US">
                <a:latin typeface="微软雅黑" pitchFamily="34" charset="-122"/>
                <a:ea typeface="微软雅黑" pitchFamily="34" charset="-122"/>
              </a:rPr>
              <a:t>；</a:t>
            </a:r>
            <a:endParaRPr lang="en-US" altLang="zh-CN">
              <a:solidFill>
                <a:srgbClr val="996600"/>
              </a:solidFill>
              <a:latin typeface="微软雅黑" pitchFamily="34" charset="-122"/>
              <a:ea typeface="微软雅黑" pitchFamily="34" charset="-122"/>
            </a:endParaRPr>
          </a:p>
          <a:p>
            <a:pPr marL="552450" lvl="1" indent="-234950">
              <a:lnSpc>
                <a:spcPct val="100000"/>
              </a:lnSpc>
              <a:spcBef>
                <a:spcPct val="40000"/>
              </a:spcBef>
              <a:buFontTx/>
              <a:buNone/>
            </a:pPr>
            <a:r>
              <a:rPr lang="zh-CN" altLang="en-US">
                <a:solidFill>
                  <a:srgbClr val="007635"/>
                </a:solidFill>
                <a:latin typeface="微软雅黑" pitchFamily="34" charset="-122"/>
                <a:ea typeface="微软雅黑" pitchFamily="34" charset="-122"/>
              </a:rPr>
              <a:t>（</a:t>
            </a:r>
            <a:r>
              <a:rPr lang="en-US" altLang="zh-CN">
                <a:solidFill>
                  <a:srgbClr val="007635"/>
                </a:solidFill>
                <a:latin typeface="微软雅黑" pitchFamily="34" charset="-122"/>
                <a:ea typeface="微软雅黑" pitchFamily="34" charset="-122"/>
              </a:rPr>
              <a:t>3</a:t>
            </a:r>
            <a:r>
              <a:rPr lang="zh-CN" altLang="en-US">
                <a:solidFill>
                  <a:srgbClr val="007635"/>
                </a:solidFill>
                <a:latin typeface="微软雅黑" pitchFamily="34" charset="-122"/>
                <a:ea typeface="微软雅黑" pitchFamily="34" charset="-122"/>
              </a:rPr>
              <a:t>）</a:t>
            </a:r>
            <a:r>
              <a:rPr lang="en-US" altLang="zh-CN">
                <a:solidFill>
                  <a:srgbClr val="007635"/>
                </a:solidFill>
                <a:latin typeface="微软雅黑" pitchFamily="34" charset="-122"/>
                <a:ea typeface="微软雅黑" pitchFamily="34" charset="-122"/>
              </a:rPr>
              <a:t>Q</a:t>
            </a:r>
            <a:r>
              <a:rPr lang="zh-CN" altLang="en-US">
                <a:solidFill>
                  <a:srgbClr val="007635"/>
                </a:solidFill>
                <a:latin typeface="微软雅黑" pitchFamily="34" charset="-122"/>
                <a:ea typeface="微软雅黑" pitchFamily="34" charset="-122"/>
              </a:rPr>
              <a:t>保存</a:t>
            </a:r>
            <a:r>
              <a:rPr lang="en-US" altLang="zh-CN">
                <a:solidFill>
                  <a:srgbClr val="CC6600"/>
                </a:solidFill>
                <a:latin typeface="微软雅黑" pitchFamily="34" charset="-122"/>
                <a:ea typeface="微软雅黑" pitchFamily="34" charset="-122"/>
              </a:rPr>
              <a:t>P</a:t>
            </a:r>
            <a:r>
              <a:rPr lang="zh-CN" altLang="en-US">
                <a:solidFill>
                  <a:srgbClr val="CC6600"/>
                </a:solidFill>
                <a:latin typeface="微软雅黑" pitchFamily="34" charset="-122"/>
                <a:ea typeface="微软雅黑" pitchFamily="34" charset="-122"/>
              </a:rPr>
              <a:t>的现场</a:t>
            </a:r>
            <a:r>
              <a:rPr lang="zh-CN" altLang="en-US">
                <a:solidFill>
                  <a:srgbClr val="007635"/>
                </a:solidFill>
                <a:latin typeface="微软雅黑" pitchFamily="34" charset="-122"/>
                <a:ea typeface="微软雅黑" pitchFamily="34" charset="-122"/>
              </a:rPr>
              <a:t>，并为自己的</a:t>
            </a:r>
            <a:r>
              <a:rPr lang="zh-CN" altLang="en-US">
                <a:solidFill>
                  <a:srgbClr val="FF0000"/>
                </a:solidFill>
                <a:latin typeface="微软雅黑" pitchFamily="34" charset="-122"/>
                <a:ea typeface="微软雅黑" pitchFamily="34" charset="-122"/>
              </a:rPr>
              <a:t>非静态局部变量</a:t>
            </a:r>
            <a:r>
              <a:rPr lang="zh-CN" altLang="en-US">
                <a:solidFill>
                  <a:srgbClr val="007635"/>
                </a:solidFill>
                <a:latin typeface="微软雅黑" pitchFamily="34" charset="-122"/>
                <a:ea typeface="微软雅黑" pitchFamily="34" charset="-122"/>
              </a:rPr>
              <a:t>分配空间；</a:t>
            </a:r>
          </a:p>
          <a:p>
            <a:pPr marL="552450" lvl="1" indent="-234950">
              <a:lnSpc>
                <a:spcPct val="100000"/>
              </a:lnSpc>
              <a:spcBef>
                <a:spcPct val="40000"/>
              </a:spcBef>
              <a:buFontTx/>
              <a:buNone/>
            </a:pPr>
            <a:r>
              <a:rPr lang="zh-CN" altLang="en-US">
                <a:solidFill>
                  <a:srgbClr val="FF3300"/>
                </a:solidFill>
                <a:latin typeface="微软雅黑" pitchFamily="34" charset="-122"/>
                <a:ea typeface="微软雅黑" pitchFamily="34" charset="-122"/>
              </a:rPr>
              <a:t>（</a:t>
            </a:r>
            <a:r>
              <a:rPr lang="en-US" altLang="zh-CN">
                <a:solidFill>
                  <a:srgbClr val="FF3300"/>
                </a:solidFill>
                <a:latin typeface="微软雅黑" pitchFamily="34" charset="-122"/>
                <a:ea typeface="微软雅黑" pitchFamily="34" charset="-122"/>
              </a:rPr>
              <a:t>4</a:t>
            </a:r>
            <a:r>
              <a:rPr lang="zh-CN" altLang="en-US">
                <a:solidFill>
                  <a:srgbClr val="FF3300"/>
                </a:solidFill>
                <a:latin typeface="微软雅黑" pitchFamily="34" charset="-122"/>
                <a:ea typeface="微软雅黑" pitchFamily="34" charset="-122"/>
              </a:rPr>
              <a:t>）执行</a:t>
            </a:r>
            <a:r>
              <a:rPr lang="en-US" altLang="zh-CN">
                <a:solidFill>
                  <a:srgbClr val="FF3300"/>
                </a:solidFill>
                <a:latin typeface="微软雅黑" pitchFamily="34" charset="-122"/>
                <a:ea typeface="微软雅黑" pitchFamily="34" charset="-122"/>
              </a:rPr>
              <a:t>Q</a:t>
            </a:r>
            <a:r>
              <a:rPr lang="zh-CN" altLang="en-US">
                <a:solidFill>
                  <a:srgbClr val="FF3300"/>
                </a:solidFill>
                <a:latin typeface="微软雅黑" pitchFamily="34" charset="-122"/>
                <a:ea typeface="微软雅黑" pitchFamily="34" charset="-122"/>
              </a:rPr>
              <a:t>的过程体（函数体）；</a:t>
            </a:r>
          </a:p>
          <a:p>
            <a:pPr marL="552450" lvl="1" indent="-234950">
              <a:lnSpc>
                <a:spcPct val="100000"/>
              </a:lnSpc>
              <a:spcBef>
                <a:spcPct val="40000"/>
              </a:spcBef>
              <a:buFontTx/>
              <a:buNone/>
            </a:pPr>
            <a:r>
              <a:rPr lang="zh-CN" altLang="en-US">
                <a:solidFill>
                  <a:srgbClr val="007635"/>
                </a:solidFill>
                <a:latin typeface="微软雅黑" pitchFamily="34" charset="-122"/>
                <a:ea typeface="微软雅黑" pitchFamily="34" charset="-122"/>
              </a:rPr>
              <a:t>（</a:t>
            </a:r>
            <a:r>
              <a:rPr lang="en-US" altLang="zh-CN">
                <a:solidFill>
                  <a:srgbClr val="007635"/>
                </a:solidFill>
                <a:latin typeface="微软雅黑" pitchFamily="34" charset="-122"/>
                <a:ea typeface="微软雅黑" pitchFamily="34" charset="-122"/>
              </a:rPr>
              <a:t>5</a:t>
            </a:r>
            <a:r>
              <a:rPr lang="zh-CN" altLang="en-US">
                <a:solidFill>
                  <a:srgbClr val="007635"/>
                </a:solidFill>
                <a:latin typeface="微软雅黑" pitchFamily="34" charset="-122"/>
                <a:ea typeface="微软雅黑" pitchFamily="34" charset="-122"/>
              </a:rPr>
              <a:t>）</a:t>
            </a:r>
            <a:r>
              <a:rPr lang="en-US" altLang="zh-CN">
                <a:solidFill>
                  <a:srgbClr val="007635"/>
                </a:solidFill>
                <a:latin typeface="微软雅黑" pitchFamily="34" charset="-122"/>
                <a:ea typeface="微软雅黑" pitchFamily="34" charset="-122"/>
              </a:rPr>
              <a:t>Q</a:t>
            </a:r>
            <a:r>
              <a:rPr lang="zh-CN" altLang="en-US">
                <a:solidFill>
                  <a:srgbClr val="007635"/>
                </a:solidFill>
                <a:latin typeface="微软雅黑" pitchFamily="34" charset="-122"/>
                <a:ea typeface="微软雅黑" pitchFamily="34" charset="-122"/>
              </a:rPr>
              <a:t>恢复</a:t>
            </a:r>
            <a:r>
              <a:rPr lang="en-US" altLang="zh-CN">
                <a:solidFill>
                  <a:srgbClr val="CC6600"/>
                </a:solidFill>
                <a:latin typeface="微软雅黑" pitchFamily="34" charset="-122"/>
                <a:ea typeface="微软雅黑" pitchFamily="34" charset="-122"/>
              </a:rPr>
              <a:t>P</a:t>
            </a:r>
            <a:r>
              <a:rPr lang="zh-CN" altLang="en-US">
                <a:solidFill>
                  <a:srgbClr val="CC6600"/>
                </a:solidFill>
                <a:latin typeface="微软雅黑" pitchFamily="34" charset="-122"/>
                <a:ea typeface="微软雅黑" pitchFamily="34" charset="-122"/>
              </a:rPr>
              <a:t>的现场</a:t>
            </a:r>
            <a:r>
              <a:rPr lang="zh-CN" altLang="en-US">
                <a:solidFill>
                  <a:srgbClr val="007635"/>
                </a:solidFill>
                <a:latin typeface="微软雅黑" pitchFamily="34" charset="-122"/>
                <a:ea typeface="微软雅黑" pitchFamily="34" charset="-122"/>
              </a:rPr>
              <a:t>，释放局部变量空间；</a:t>
            </a:r>
          </a:p>
          <a:p>
            <a:pPr marL="552450" lvl="1" indent="-234950">
              <a:lnSpc>
                <a:spcPct val="100000"/>
              </a:lnSpc>
              <a:spcBef>
                <a:spcPct val="40000"/>
              </a:spcBef>
              <a:buFontTx/>
              <a:buNone/>
            </a:pPr>
            <a:r>
              <a:rPr lang="zh-CN" altLang="en-US">
                <a:solidFill>
                  <a:srgbClr val="007635"/>
                </a:solidFill>
                <a:latin typeface="微软雅黑" pitchFamily="34" charset="-122"/>
                <a:ea typeface="微软雅黑" pitchFamily="34" charset="-122"/>
              </a:rPr>
              <a:t>（</a:t>
            </a:r>
            <a:r>
              <a:rPr lang="en-US" altLang="zh-CN">
                <a:solidFill>
                  <a:srgbClr val="007635"/>
                </a:solidFill>
                <a:latin typeface="微软雅黑" pitchFamily="34" charset="-122"/>
                <a:ea typeface="微软雅黑" pitchFamily="34" charset="-122"/>
              </a:rPr>
              <a:t>6</a:t>
            </a:r>
            <a:r>
              <a:rPr lang="zh-CN" altLang="en-US">
                <a:solidFill>
                  <a:srgbClr val="007635"/>
                </a:solidFill>
                <a:latin typeface="微软雅黑" pitchFamily="34" charset="-122"/>
                <a:ea typeface="微软雅黑" pitchFamily="34" charset="-122"/>
              </a:rPr>
              <a:t>）</a:t>
            </a:r>
            <a:r>
              <a:rPr lang="en-US" altLang="zh-CN">
                <a:solidFill>
                  <a:srgbClr val="007635"/>
                </a:solidFill>
                <a:latin typeface="微软雅黑" pitchFamily="34" charset="-122"/>
                <a:ea typeface="微软雅黑" pitchFamily="34" charset="-122"/>
              </a:rPr>
              <a:t>Q</a:t>
            </a:r>
            <a:r>
              <a:rPr lang="zh-CN" altLang="en-US">
                <a:solidFill>
                  <a:srgbClr val="007635"/>
                </a:solidFill>
                <a:latin typeface="微软雅黑" pitchFamily="34" charset="-122"/>
                <a:ea typeface="微软雅黑" pitchFamily="34" charset="-122"/>
              </a:rPr>
              <a:t>取出返回地址，将控制转移到</a:t>
            </a:r>
            <a:r>
              <a:rPr lang="en-US" altLang="zh-CN">
                <a:solidFill>
                  <a:srgbClr val="007635"/>
                </a:solidFill>
                <a:latin typeface="微软雅黑" pitchFamily="34" charset="-122"/>
                <a:ea typeface="微软雅黑" pitchFamily="34" charset="-122"/>
              </a:rPr>
              <a:t>P</a:t>
            </a:r>
            <a:r>
              <a:rPr lang="zh-CN" altLang="en-US">
                <a:solidFill>
                  <a:srgbClr val="007635"/>
                </a:solidFill>
                <a:latin typeface="微软雅黑" pitchFamily="34" charset="-122"/>
                <a:ea typeface="微软雅黑" pitchFamily="34" charset="-122"/>
              </a:rPr>
              <a:t>。</a:t>
            </a:r>
            <a:endParaRPr lang="en-US" altLang="zh-CN">
              <a:solidFill>
                <a:srgbClr val="007635"/>
              </a:solidFill>
              <a:latin typeface="微软雅黑" pitchFamily="34" charset="-122"/>
              <a:ea typeface="微软雅黑" pitchFamily="34" charset="-122"/>
            </a:endParaRPr>
          </a:p>
        </p:txBody>
      </p:sp>
      <p:grpSp>
        <p:nvGrpSpPr>
          <p:cNvPr id="735236" name="Group 4"/>
          <p:cNvGrpSpPr>
            <a:grpSpLocks/>
          </p:cNvGrpSpPr>
          <p:nvPr/>
        </p:nvGrpSpPr>
        <p:grpSpPr bwMode="auto">
          <a:xfrm>
            <a:off x="6057900" y="5861050"/>
            <a:ext cx="1574800" cy="630238"/>
            <a:chOff x="3816" y="2358"/>
            <a:chExt cx="992" cy="397"/>
          </a:xfrm>
        </p:grpSpPr>
        <p:sp>
          <p:nvSpPr>
            <p:cNvPr id="735237" name="AutoShape 5"/>
            <p:cNvSpPr>
              <a:spLocks/>
            </p:cNvSpPr>
            <p:nvPr/>
          </p:nvSpPr>
          <p:spPr bwMode="auto">
            <a:xfrm>
              <a:off x="3816" y="2358"/>
              <a:ext cx="84" cy="397"/>
            </a:xfrm>
            <a:prstGeom prst="rightBracket">
              <a:avLst>
                <a:gd name="adj" fmla="val 39385"/>
              </a:avLst>
            </a:prstGeom>
            <a:noFill/>
            <a:ln w="38100">
              <a:solidFill>
                <a:srgbClr val="CC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38" name="Text Box 6"/>
            <p:cNvSpPr txBox="1">
              <a:spLocks noChangeArrowheads="1"/>
            </p:cNvSpPr>
            <p:nvPr/>
          </p:nvSpPr>
          <p:spPr bwMode="auto">
            <a:xfrm>
              <a:off x="3901" y="2415"/>
              <a:ext cx="907" cy="250"/>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CC3300"/>
                  </a:solidFill>
                  <a:latin typeface="微软雅黑" pitchFamily="34" charset="-122"/>
                  <a:ea typeface="微软雅黑" pitchFamily="34" charset="-122"/>
                </a:rPr>
                <a:t>结束阶段</a:t>
              </a:r>
            </a:p>
          </p:txBody>
        </p:sp>
      </p:grpSp>
      <p:sp>
        <p:nvSpPr>
          <p:cNvPr id="735239" name="Text Box 7"/>
          <p:cNvSpPr txBox="1">
            <a:spLocks noChangeArrowheads="1"/>
          </p:cNvSpPr>
          <p:nvPr/>
        </p:nvSpPr>
        <p:spPr bwMode="auto">
          <a:xfrm>
            <a:off x="7632700" y="4960938"/>
            <a:ext cx="1214438" cy="396875"/>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CC3300"/>
                </a:solidFill>
                <a:latin typeface="微软雅黑" pitchFamily="34" charset="-122"/>
                <a:ea typeface="微软雅黑" pitchFamily="34" charset="-122"/>
              </a:rPr>
              <a:t>准备阶段</a:t>
            </a:r>
          </a:p>
        </p:txBody>
      </p:sp>
      <p:grpSp>
        <p:nvGrpSpPr>
          <p:cNvPr id="735240" name="Group 8"/>
          <p:cNvGrpSpPr>
            <a:grpSpLocks/>
          </p:cNvGrpSpPr>
          <p:nvPr/>
        </p:nvGrpSpPr>
        <p:grpSpPr bwMode="auto">
          <a:xfrm>
            <a:off x="7407275" y="5140325"/>
            <a:ext cx="1349375" cy="1574800"/>
            <a:chOff x="4666" y="1753"/>
            <a:chExt cx="850" cy="992"/>
          </a:xfrm>
        </p:grpSpPr>
        <p:sp>
          <p:nvSpPr>
            <p:cNvPr id="735241" name="AutoShape 9"/>
            <p:cNvSpPr>
              <a:spLocks/>
            </p:cNvSpPr>
            <p:nvPr/>
          </p:nvSpPr>
          <p:spPr bwMode="auto">
            <a:xfrm>
              <a:off x="4666" y="1753"/>
              <a:ext cx="227" cy="992"/>
            </a:xfrm>
            <a:prstGeom prst="rightBrace">
              <a:avLst>
                <a:gd name="adj1" fmla="val 36417"/>
                <a:gd name="adj2" fmla="val 50000"/>
              </a:avLst>
            </a:prstGeom>
            <a:noFill/>
            <a:ln w="38100">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42" name="Text Box 10"/>
            <p:cNvSpPr txBox="1">
              <a:spLocks noChangeArrowheads="1"/>
            </p:cNvSpPr>
            <p:nvPr/>
          </p:nvSpPr>
          <p:spPr bwMode="auto">
            <a:xfrm>
              <a:off x="4893" y="2132"/>
              <a:ext cx="623" cy="250"/>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sz="2000" b="1">
                  <a:solidFill>
                    <a:srgbClr val="FF3300"/>
                  </a:solidFill>
                  <a:latin typeface="微软雅黑" pitchFamily="34" charset="-122"/>
                  <a:ea typeface="微软雅黑" pitchFamily="34" charset="-122"/>
                </a:rPr>
                <a:t>Q</a:t>
              </a:r>
              <a:r>
                <a:rPr lang="zh-CN" altLang="en-US" sz="2000" b="1">
                  <a:solidFill>
                    <a:srgbClr val="FF3300"/>
                  </a:solidFill>
                  <a:latin typeface="微软雅黑" pitchFamily="34" charset="-122"/>
                  <a:ea typeface="微软雅黑" pitchFamily="34" charset="-122"/>
                </a:rPr>
                <a:t>过程</a:t>
              </a:r>
            </a:p>
          </p:txBody>
        </p:sp>
      </p:grpSp>
      <p:grpSp>
        <p:nvGrpSpPr>
          <p:cNvPr id="735243" name="Group 11"/>
          <p:cNvGrpSpPr>
            <a:grpSpLocks/>
          </p:cNvGrpSpPr>
          <p:nvPr/>
        </p:nvGrpSpPr>
        <p:grpSpPr bwMode="auto">
          <a:xfrm>
            <a:off x="7046913" y="4105275"/>
            <a:ext cx="1304925" cy="765175"/>
            <a:chOff x="4439" y="1026"/>
            <a:chExt cx="822" cy="482"/>
          </a:xfrm>
        </p:grpSpPr>
        <p:sp>
          <p:nvSpPr>
            <p:cNvPr id="735244" name="AutoShape 12"/>
            <p:cNvSpPr>
              <a:spLocks/>
            </p:cNvSpPr>
            <p:nvPr/>
          </p:nvSpPr>
          <p:spPr bwMode="auto">
            <a:xfrm>
              <a:off x="4439" y="1026"/>
              <a:ext cx="170" cy="482"/>
            </a:xfrm>
            <a:prstGeom prst="rightBrace">
              <a:avLst>
                <a:gd name="adj1" fmla="val 23627"/>
                <a:gd name="adj2" fmla="val 50000"/>
              </a:avLst>
            </a:prstGeom>
            <a:noFill/>
            <a:ln w="38100">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45" name="Text Box 13"/>
            <p:cNvSpPr txBox="1">
              <a:spLocks noChangeArrowheads="1"/>
            </p:cNvSpPr>
            <p:nvPr/>
          </p:nvSpPr>
          <p:spPr bwMode="auto">
            <a:xfrm>
              <a:off x="4638" y="1139"/>
              <a:ext cx="623" cy="250"/>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sz="2000" b="1">
                  <a:solidFill>
                    <a:srgbClr val="FF3300"/>
                  </a:solidFill>
                  <a:latin typeface="微软雅黑" pitchFamily="34" charset="-122"/>
                  <a:ea typeface="微软雅黑" pitchFamily="34" charset="-122"/>
                </a:rPr>
                <a:t>P</a:t>
              </a:r>
              <a:r>
                <a:rPr lang="zh-CN" altLang="en-US" sz="2000" b="1">
                  <a:solidFill>
                    <a:srgbClr val="FF3300"/>
                  </a:solidFill>
                  <a:latin typeface="微软雅黑" pitchFamily="34" charset="-122"/>
                  <a:ea typeface="微软雅黑" pitchFamily="34" charset="-122"/>
                </a:rPr>
                <a:t>过程</a:t>
              </a:r>
            </a:p>
          </p:txBody>
        </p:sp>
      </p:grpSp>
      <p:sp>
        <p:nvSpPr>
          <p:cNvPr id="735246" name="Text Box 14"/>
          <p:cNvSpPr txBox="1">
            <a:spLocks noChangeArrowheads="1"/>
          </p:cNvSpPr>
          <p:nvPr/>
        </p:nvSpPr>
        <p:spPr bwMode="auto">
          <a:xfrm>
            <a:off x="4527550" y="5410200"/>
            <a:ext cx="1439863" cy="396875"/>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CC3300"/>
                </a:solidFill>
                <a:latin typeface="微软雅黑" pitchFamily="34" charset="-122"/>
                <a:ea typeface="微软雅黑" pitchFamily="34" charset="-122"/>
              </a:rPr>
              <a:t>处理阶段</a:t>
            </a:r>
          </a:p>
        </p:txBody>
      </p:sp>
      <p:sp>
        <p:nvSpPr>
          <p:cNvPr id="735247" name="Text Box 15"/>
          <p:cNvSpPr txBox="1">
            <a:spLocks noChangeArrowheads="1"/>
          </p:cNvSpPr>
          <p:nvPr/>
        </p:nvSpPr>
        <p:spPr bwMode="auto">
          <a:xfrm>
            <a:off x="5562600" y="4554538"/>
            <a:ext cx="1439863" cy="396875"/>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sz="2000" b="1">
                <a:solidFill>
                  <a:srgbClr val="CC3300"/>
                </a:solidFill>
                <a:latin typeface="微软雅黑" pitchFamily="34" charset="-122"/>
                <a:ea typeface="微软雅黑" pitchFamily="34" charset="-122"/>
              </a:rPr>
              <a:t>CALL</a:t>
            </a:r>
            <a:r>
              <a:rPr lang="zh-CN" altLang="en-US" sz="2000" b="1">
                <a:solidFill>
                  <a:srgbClr val="CC3300"/>
                </a:solidFill>
                <a:latin typeface="微软雅黑" pitchFamily="34" charset="-122"/>
                <a:ea typeface="微软雅黑" pitchFamily="34" charset="-122"/>
              </a:rPr>
              <a:t>指令</a:t>
            </a:r>
          </a:p>
        </p:txBody>
      </p:sp>
      <p:sp>
        <p:nvSpPr>
          <p:cNvPr id="735248" name="Text Box 16"/>
          <p:cNvSpPr txBox="1">
            <a:spLocks noChangeArrowheads="1"/>
          </p:cNvSpPr>
          <p:nvPr/>
        </p:nvSpPr>
        <p:spPr bwMode="auto">
          <a:xfrm>
            <a:off x="4932363" y="6176963"/>
            <a:ext cx="1439862" cy="396875"/>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sz="2000" b="1">
                <a:solidFill>
                  <a:srgbClr val="CC3300"/>
                </a:solidFill>
                <a:latin typeface="微软雅黑" pitchFamily="34" charset="-122"/>
                <a:ea typeface="微软雅黑" pitchFamily="34" charset="-122"/>
              </a:rPr>
              <a:t>RET</a:t>
            </a:r>
            <a:r>
              <a:rPr lang="zh-CN" altLang="en-US" sz="2000" b="1">
                <a:solidFill>
                  <a:srgbClr val="CC3300"/>
                </a:solidFill>
                <a:latin typeface="微软雅黑" pitchFamily="34" charset="-122"/>
                <a:ea typeface="微软雅黑" pitchFamily="34" charset="-122"/>
              </a:rPr>
              <a:t>指令</a:t>
            </a:r>
          </a:p>
        </p:txBody>
      </p:sp>
      <p:grpSp>
        <p:nvGrpSpPr>
          <p:cNvPr id="735257" name="Group 25"/>
          <p:cNvGrpSpPr>
            <a:grpSpLocks/>
          </p:cNvGrpSpPr>
          <p:nvPr/>
        </p:nvGrpSpPr>
        <p:grpSpPr bwMode="auto">
          <a:xfrm>
            <a:off x="341313" y="684213"/>
            <a:ext cx="3960812" cy="3386137"/>
            <a:chOff x="2823" y="1763"/>
            <a:chExt cx="2495" cy="2133"/>
          </a:xfrm>
        </p:grpSpPr>
        <p:sp>
          <p:nvSpPr>
            <p:cNvPr id="735258" name="Text Box 26"/>
            <p:cNvSpPr txBox="1">
              <a:spLocks noChangeArrowheads="1"/>
            </p:cNvSpPr>
            <p:nvPr/>
          </p:nvSpPr>
          <p:spPr bwMode="auto">
            <a:xfrm>
              <a:off x="2823" y="1763"/>
              <a:ext cx="2495" cy="2133"/>
            </a:xfrm>
            <a:prstGeom prst="rect">
              <a:avLst/>
            </a:prstGeom>
            <a:noFill/>
            <a:ln w="9525" algn="ctr">
              <a:noFill/>
              <a:miter lim="800000"/>
              <a:headEnd/>
              <a:tailEnd/>
            </a:ln>
            <a:effectLst/>
          </p:spPr>
          <p:txBody>
            <a:bodyPr>
              <a:spAutoFit/>
            </a:bodyPr>
            <a:lstStyle/>
            <a:p>
              <a:pPr marL="342900" indent="-342900" eaLnBrk="0" fontAlgn="base" hangingPunct="0">
                <a:spcBef>
                  <a:spcPct val="40000"/>
                </a:spcBef>
                <a:spcAft>
                  <a:spcPct val="0"/>
                </a:spcAft>
              </a:pPr>
              <a:r>
                <a:rPr lang="en-US" altLang="zh-CN" sz="2000" b="1">
                  <a:solidFill>
                    <a:srgbClr val="000000"/>
                  </a:solidFill>
                  <a:latin typeface="微软雅黑" pitchFamily="34" charset="-122"/>
                  <a:ea typeface="微软雅黑" pitchFamily="34" charset="-122"/>
                </a:rPr>
                <a:t>     </a:t>
              </a:r>
              <a:r>
                <a:rPr lang="en-US" altLang="zh-CN" sz="2000" b="1">
                  <a:solidFill>
                    <a:srgbClr val="333399"/>
                  </a:solidFill>
                  <a:latin typeface="微软雅黑" pitchFamily="34" charset="-122"/>
                  <a:ea typeface="微软雅黑" pitchFamily="34" charset="-122"/>
                </a:rPr>
                <a:t>main</a:t>
              </a:r>
              <a:r>
                <a:rPr lang="zh-CN" altLang="en-US" sz="2000" b="1">
                  <a:solidFill>
                    <a:srgbClr val="333399"/>
                  </a:solidFill>
                  <a:latin typeface="微软雅黑" pitchFamily="34" charset="-122"/>
                  <a:ea typeface="微软雅黑" pitchFamily="34" charset="-122"/>
                </a:rPr>
                <a:t>：		</a:t>
              </a:r>
              <a:r>
                <a:rPr lang="en-US" altLang="zh-CN" sz="2000" b="1">
                  <a:solidFill>
                    <a:srgbClr val="333399"/>
                  </a:solidFill>
                  <a:latin typeface="微软雅黑" pitchFamily="34" charset="-122"/>
                  <a:ea typeface="微软雅黑" pitchFamily="34" charset="-122"/>
                </a:rPr>
                <a:t>add</a:t>
              </a:r>
              <a:r>
                <a:rPr lang="zh-CN" altLang="en-US" sz="2000" b="1">
                  <a:solidFill>
                    <a:srgbClr val="333399"/>
                  </a:solidFill>
                  <a:latin typeface="微软雅黑" pitchFamily="34" charset="-122"/>
                  <a:ea typeface="微软雅黑" pitchFamily="34" charset="-122"/>
                </a:rPr>
                <a:t>：</a:t>
              </a:r>
            </a:p>
            <a:p>
              <a:pPr marL="342900" indent="-342900" eaLnBrk="0" fontAlgn="base" hangingPunct="0">
                <a:spcBef>
                  <a:spcPct val="40000"/>
                </a:spcBef>
                <a:spcAft>
                  <a:spcPct val="0"/>
                </a:spcAft>
              </a:pPr>
              <a:endParaRPr lang="zh-CN" altLang="en-US" sz="2000" b="1">
                <a:solidFill>
                  <a:srgbClr val="333399"/>
                </a:solidFill>
                <a:latin typeface="微软雅黑" pitchFamily="34" charset="-122"/>
                <a:ea typeface="微软雅黑" pitchFamily="34" charset="-122"/>
              </a:endParaRPr>
            </a:p>
            <a:p>
              <a:pPr marL="342900" indent="-342900" eaLnBrk="0" fontAlgn="base" hangingPunct="0">
                <a:spcBef>
                  <a:spcPct val="40000"/>
                </a:spcBef>
                <a:spcAft>
                  <a:spcPct val="0"/>
                </a:spcAft>
              </a:pPr>
              <a:r>
                <a:rPr lang="zh-CN" altLang="en-US" sz="2000" b="1">
                  <a:solidFill>
                    <a:srgbClr val="000000"/>
                  </a:solidFill>
                  <a:latin typeface="微软雅黑" pitchFamily="34" charset="-122"/>
                  <a:ea typeface="微软雅黑" pitchFamily="34" charset="-122"/>
                </a:rPr>
                <a:t>  存放参数	         取出参数</a:t>
              </a:r>
              <a:endParaRPr lang="en-US" altLang="zh-CN" sz="2000" b="1">
                <a:solidFill>
                  <a:srgbClr val="000000"/>
                </a:solidFill>
                <a:latin typeface="微软雅黑" pitchFamily="34" charset="-122"/>
                <a:ea typeface="微软雅黑" pitchFamily="34" charset="-122"/>
              </a:endParaRPr>
            </a:p>
            <a:p>
              <a:pPr marL="342900" indent="-342900" eaLnBrk="0" fontAlgn="base" hangingPunct="0">
                <a:spcBef>
                  <a:spcPct val="40000"/>
                </a:spcBef>
                <a:spcAft>
                  <a:spcPct val="0"/>
                </a:spcAft>
              </a:pPr>
              <a:r>
                <a:rPr lang="zh-CN" altLang="en-US" sz="2000" b="1">
                  <a:solidFill>
                    <a:srgbClr val="000000"/>
                  </a:solidFill>
                  <a:latin typeface="微软雅黑" pitchFamily="34" charset="-122"/>
                  <a:ea typeface="微软雅黑" pitchFamily="34" charset="-122"/>
                </a:rPr>
                <a:t>调出</a:t>
              </a:r>
              <a:r>
                <a:rPr lang="en-US" altLang="zh-CN" sz="2000" b="1">
                  <a:solidFill>
                    <a:srgbClr val="000000"/>
                  </a:solidFill>
                  <a:latin typeface="微软雅黑" pitchFamily="34" charset="-122"/>
                  <a:ea typeface="微软雅黑" pitchFamily="34" charset="-122"/>
                </a:rPr>
                <a:t>add</a:t>
              </a:r>
              <a:r>
                <a:rPr lang="zh-CN" altLang="en-US" sz="2000" b="1">
                  <a:solidFill>
                    <a:srgbClr val="000000"/>
                  </a:solidFill>
                  <a:latin typeface="微软雅黑" pitchFamily="34" charset="-122"/>
                  <a:ea typeface="微软雅黑" pitchFamily="34" charset="-122"/>
                </a:rPr>
                <a:t>执行	            执行</a:t>
              </a:r>
            </a:p>
            <a:p>
              <a:pPr marL="342900" indent="-342900" eaLnBrk="0" fontAlgn="base" hangingPunct="0">
                <a:spcBef>
                  <a:spcPct val="40000"/>
                </a:spcBef>
                <a:spcAft>
                  <a:spcPct val="0"/>
                </a:spcAft>
              </a:pPr>
              <a:r>
                <a:rPr lang="zh-CN" altLang="en-US" sz="2000" b="1">
                  <a:solidFill>
                    <a:srgbClr val="000000"/>
                  </a:solidFill>
                  <a:latin typeface="微软雅黑" pitchFamily="34" charset="-122"/>
                  <a:ea typeface="微软雅黑" pitchFamily="34" charset="-122"/>
                </a:rPr>
                <a:t>                                存返回结果</a:t>
              </a:r>
            </a:p>
            <a:p>
              <a:pPr marL="342900" indent="-342900" eaLnBrk="0" fontAlgn="base" hangingPunct="0">
                <a:spcBef>
                  <a:spcPct val="40000"/>
                </a:spcBef>
                <a:spcAft>
                  <a:spcPct val="0"/>
                </a:spcAft>
              </a:pPr>
              <a:r>
                <a:rPr lang="zh-CN" altLang="en-US" sz="2000" b="1">
                  <a:solidFill>
                    <a:srgbClr val="000000"/>
                  </a:solidFill>
                  <a:latin typeface="微软雅黑" pitchFamily="34" charset="-122"/>
                  <a:ea typeface="微软雅黑" pitchFamily="34" charset="-122"/>
                </a:rPr>
                <a:t>                             </a:t>
              </a:r>
            </a:p>
            <a:p>
              <a:pPr marL="342900" indent="-342900" eaLnBrk="0" fontAlgn="base" hangingPunct="0">
                <a:spcBef>
                  <a:spcPct val="40000"/>
                </a:spcBef>
                <a:spcAft>
                  <a:spcPct val="0"/>
                </a:spcAft>
              </a:pPr>
              <a:r>
                <a:rPr lang="en-US" altLang="zh-CN" b="1">
                  <a:solidFill>
                    <a:srgbClr val="000000"/>
                  </a:solidFill>
                  <a:latin typeface="微软雅黑" pitchFamily="34" charset="-122"/>
                  <a:ea typeface="微软雅黑" pitchFamily="34" charset="-122"/>
                </a:rPr>
                <a:t>			         </a:t>
              </a:r>
              <a:r>
                <a:rPr lang="zh-CN" altLang="en-US" sz="2000" b="1">
                  <a:solidFill>
                    <a:srgbClr val="000000"/>
                  </a:solidFill>
                  <a:latin typeface="微软雅黑" pitchFamily="34" charset="-122"/>
                  <a:ea typeface="微软雅黑" pitchFamily="34" charset="-122"/>
                </a:rPr>
                <a:t>返回</a:t>
              </a:r>
              <a:r>
                <a:rPr lang="en-US" altLang="zh-CN" sz="2000" b="1">
                  <a:solidFill>
                    <a:srgbClr val="000000"/>
                  </a:solidFill>
                  <a:latin typeface="微软雅黑" pitchFamily="34" charset="-122"/>
                  <a:ea typeface="微软雅黑" pitchFamily="34" charset="-122"/>
                </a:rPr>
                <a:t>main</a:t>
              </a:r>
            </a:p>
            <a:p>
              <a:pPr marL="342900" indent="-342900" eaLnBrk="0" fontAlgn="base" hangingPunct="0">
                <a:spcBef>
                  <a:spcPct val="40000"/>
                </a:spcBef>
                <a:spcAft>
                  <a:spcPct val="0"/>
                </a:spcAft>
              </a:pPr>
              <a:r>
                <a:rPr lang="en-US" altLang="zh-CN" sz="2000" b="1">
                  <a:solidFill>
                    <a:srgbClr val="000000"/>
                  </a:solidFill>
                  <a:latin typeface="微软雅黑" pitchFamily="34" charset="-122"/>
                  <a:ea typeface="微软雅黑" pitchFamily="34" charset="-122"/>
                </a:rPr>
                <a:t>				</a:t>
              </a:r>
              <a:endParaRPr lang="zh-CN" altLang="en-US" sz="2000" b="1">
                <a:solidFill>
                  <a:srgbClr val="000000"/>
                </a:solidFill>
                <a:latin typeface="微软雅黑" pitchFamily="34" charset="-122"/>
                <a:ea typeface="微软雅黑" pitchFamily="34" charset="-122"/>
              </a:endParaRPr>
            </a:p>
          </p:txBody>
        </p:sp>
        <p:sp>
          <p:nvSpPr>
            <p:cNvPr id="735259" name="Line 27"/>
            <p:cNvSpPr>
              <a:spLocks noChangeShapeType="1"/>
            </p:cNvSpPr>
            <p:nvPr/>
          </p:nvSpPr>
          <p:spPr bwMode="auto">
            <a:xfrm flipV="1">
              <a:off x="3844" y="2047"/>
              <a:ext cx="794" cy="652"/>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60" name="Line 28"/>
            <p:cNvSpPr>
              <a:spLocks noChangeShapeType="1"/>
            </p:cNvSpPr>
            <p:nvPr/>
          </p:nvSpPr>
          <p:spPr bwMode="auto">
            <a:xfrm flipH="1" flipV="1">
              <a:off x="3475" y="2925"/>
              <a:ext cx="936" cy="567"/>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61" name="Line 29"/>
            <p:cNvSpPr>
              <a:spLocks noChangeShapeType="1"/>
            </p:cNvSpPr>
            <p:nvPr/>
          </p:nvSpPr>
          <p:spPr bwMode="auto">
            <a:xfrm>
              <a:off x="3305" y="2047"/>
              <a:ext cx="0" cy="198"/>
            </a:xfrm>
            <a:prstGeom prst="line">
              <a:avLst/>
            </a:prstGeom>
            <a:noFill/>
            <a:ln w="57150">
              <a:solidFill>
                <a:schemeClr val="tx1"/>
              </a:solidFill>
              <a:prstDash val="sysDot"/>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62" name="Line 30"/>
            <p:cNvSpPr>
              <a:spLocks noChangeShapeType="1"/>
            </p:cNvSpPr>
            <p:nvPr/>
          </p:nvSpPr>
          <p:spPr bwMode="auto">
            <a:xfrm>
              <a:off x="4779" y="2047"/>
              <a:ext cx="0" cy="198"/>
            </a:xfrm>
            <a:prstGeom prst="line">
              <a:avLst/>
            </a:prstGeom>
            <a:noFill/>
            <a:ln w="57150">
              <a:solidFill>
                <a:schemeClr val="tx1"/>
              </a:solidFill>
              <a:prstDash val="sysDot"/>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63" name="Line 31"/>
            <p:cNvSpPr>
              <a:spLocks noChangeShapeType="1"/>
            </p:cNvSpPr>
            <p:nvPr/>
          </p:nvSpPr>
          <p:spPr bwMode="auto">
            <a:xfrm>
              <a:off x="3334" y="2897"/>
              <a:ext cx="0" cy="198"/>
            </a:xfrm>
            <a:prstGeom prst="line">
              <a:avLst/>
            </a:prstGeom>
            <a:noFill/>
            <a:ln w="57150">
              <a:solidFill>
                <a:schemeClr val="tx1"/>
              </a:solidFill>
              <a:prstDash val="sysDot"/>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64" name="Line 32"/>
            <p:cNvSpPr>
              <a:spLocks noChangeShapeType="1"/>
            </p:cNvSpPr>
            <p:nvPr/>
          </p:nvSpPr>
          <p:spPr bwMode="auto">
            <a:xfrm>
              <a:off x="4808" y="3153"/>
              <a:ext cx="0" cy="198"/>
            </a:xfrm>
            <a:prstGeom prst="line">
              <a:avLst/>
            </a:prstGeom>
            <a:noFill/>
            <a:ln w="57150">
              <a:solidFill>
                <a:schemeClr val="tx1"/>
              </a:solidFill>
              <a:prstDash val="sysDot"/>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735266" name="Text Box 34"/>
          <p:cNvSpPr txBox="1">
            <a:spLocks noChangeArrowheads="1"/>
          </p:cNvSpPr>
          <p:nvPr/>
        </p:nvSpPr>
        <p:spPr bwMode="auto">
          <a:xfrm>
            <a:off x="4797425" y="998538"/>
            <a:ext cx="4095750" cy="1768475"/>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CC6600"/>
                </a:solidFill>
                <a:latin typeface="微软雅黑" pitchFamily="34" charset="-122"/>
                <a:ea typeface="微软雅黑" pitchFamily="34" charset="-122"/>
              </a:rPr>
              <a:t>何为现场？</a:t>
            </a:r>
          </a:p>
          <a:p>
            <a:pPr marL="342900" indent="-342900" eaLnBrk="0" fontAlgn="base" hangingPunct="0">
              <a:spcBef>
                <a:spcPct val="50000"/>
              </a:spcBef>
              <a:spcAft>
                <a:spcPct val="0"/>
              </a:spcAft>
            </a:pPr>
            <a:r>
              <a:rPr lang="zh-CN" altLang="en-US" sz="2000" b="1">
                <a:solidFill>
                  <a:srgbClr val="008000"/>
                </a:solidFill>
                <a:latin typeface="微软雅黑" pitchFamily="34" charset="-122"/>
                <a:ea typeface="微软雅黑" pitchFamily="34" charset="-122"/>
              </a:rPr>
              <a:t>通用寄存器的内容！</a:t>
            </a:r>
          </a:p>
          <a:p>
            <a:pPr marL="342900" indent="-342900" eaLnBrk="0" fontAlgn="base" hangingPunct="0">
              <a:spcBef>
                <a:spcPct val="50000"/>
              </a:spcBef>
              <a:spcAft>
                <a:spcPct val="0"/>
              </a:spcAft>
            </a:pPr>
            <a:r>
              <a:rPr lang="zh-CN" altLang="en-US" sz="2000" b="1">
                <a:solidFill>
                  <a:srgbClr val="CC6600"/>
                </a:solidFill>
                <a:latin typeface="微软雅黑" pitchFamily="34" charset="-122"/>
                <a:ea typeface="微软雅黑" pitchFamily="34" charset="-122"/>
              </a:rPr>
              <a:t>为何要保存现场？</a:t>
            </a:r>
          </a:p>
          <a:p>
            <a:pPr marL="342900" indent="-342900" eaLnBrk="0" fontAlgn="base" hangingPunct="0">
              <a:spcBef>
                <a:spcPct val="50000"/>
              </a:spcBef>
              <a:spcAft>
                <a:spcPct val="0"/>
              </a:spcAft>
            </a:pPr>
            <a:r>
              <a:rPr lang="zh-CN" altLang="en-US" sz="2000" b="1">
                <a:solidFill>
                  <a:srgbClr val="008000"/>
                </a:solidFill>
                <a:latin typeface="微软雅黑" pitchFamily="34" charset="-122"/>
                <a:ea typeface="微软雅黑" pitchFamily="34" charset="-122"/>
              </a:rPr>
              <a:t>因为所有过程共享一套通用寄存器</a:t>
            </a:r>
          </a:p>
        </p:txBody>
      </p:sp>
      <p:sp>
        <p:nvSpPr>
          <p:cNvPr id="735267" name="Text Box 35"/>
          <p:cNvSpPr txBox="1">
            <a:spLocks noChangeArrowheads="1"/>
          </p:cNvSpPr>
          <p:nvPr/>
        </p:nvSpPr>
        <p:spPr bwMode="auto">
          <a:xfrm>
            <a:off x="4662488" y="2862263"/>
            <a:ext cx="4230687" cy="701675"/>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FF3300"/>
                </a:solidFill>
                <a:latin typeface="微软雅黑" pitchFamily="34" charset="-122"/>
                <a:ea typeface="微软雅黑" pitchFamily="34" charset="-122"/>
              </a:rPr>
              <a:t>想象：妈妈和你做菜时共用一套盘 子的情况。</a:t>
            </a:r>
          </a:p>
        </p:txBody>
      </p:sp>
    </p:spTree>
    <p:extLst>
      <p:ext uri="{BB962C8B-B14F-4D97-AF65-F5344CB8AC3E}">
        <p14:creationId xmlns:p14="http://schemas.microsoft.com/office/powerpoint/2010/main" val="3484056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5235">
                                            <p:txEl>
                                              <p:pRg st="0" end="0"/>
                                            </p:txEl>
                                          </p:spTgt>
                                        </p:tgtEl>
                                        <p:attrNameLst>
                                          <p:attrName>style.visibility</p:attrName>
                                        </p:attrNameLst>
                                      </p:cBhvr>
                                      <p:to>
                                        <p:strVal val="visible"/>
                                      </p:to>
                                    </p:set>
                                    <p:animEffect transition="in" filter="blinds(horizontal)">
                                      <p:cBhvr>
                                        <p:cTn id="7" dur="500"/>
                                        <p:tgtEl>
                                          <p:spTgt spid="735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5235">
                                            <p:txEl>
                                              <p:pRg st="1" end="1"/>
                                            </p:txEl>
                                          </p:spTgt>
                                        </p:tgtEl>
                                        <p:attrNameLst>
                                          <p:attrName>style.visibility</p:attrName>
                                        </p:attrNameLst>
                                      </p:cBhvr>
                                      <p:to>
                                        <p:strVal val="visible"/>
                                      </p:to>
                                    </p:set>
                                    <p:animEffect transition="in" filter="blinds(horizontal)">
                                      <p:cBhvr>
                                        <p:cTn id="12" dur="500"/>
                                        <p:tgtEl>
                                          <p:spTgt spid="7352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5235">
                                            <p:txEl>
                                              <p:pRg st="2" end="2"/>
                                            </p:txEl>
                                          </p:spTgt>
                                        </p:tgtEl>
                                        <p:attrNameLst>
                                          <p:attrName>style.visibility</p:attrName>
                                        </p:attrNameLst>
                                      </p:cBhvr>
                                      <p:to>
                                        <p:strVal val="visible"/>
                                      </p:to>
                                    </p:set>
                                    <p:animEffect transition="in" filter="blinds(horizontal)">
                                      <p:cBhvr>
                                        <p:cTn id="15" dur="500"/>
                                        <p:tgtEl>
                                          <p:spTgt spid="7352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35235">
                                            <p:txEl>
                                              <p:pRg st="3" end="3"/>
                                            </p:txEl>
                                          </p:spTgt>
                                        </p:tgtEl>
                                        <p:attrNameLst>
                                          <p:attrName>style.visibility</p:attrName>
                                        </p:attrNameLst>
                                      </p:cBhvr>
                                      <p:to>
                                        <p:strVal val="visible"/>
                                      </p:to>
                                    </p:set>
                                    <p:animEffect transition="in" filter="blinds(horizontal)">
                                      <p:cBhvr>
                                        <p:cTn id="20" dur="500"/>
                                        <p:tgtEl>
                                          <p:spTgt spid="73523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35235">
                                            <p:txEl>
                                              <p:pRg st="4" end="4"/>
                                            </p:txEl>
                                          </p:spTgt>
                                        </p:tgtEl>
                                        <p:attrNameLst>
                                          <p:attrName>style.visibility</p:attrName>
                                        </p:attrNameLst>
                                      </p:cBhvr>
                                      <p:to>
                                        <p:strVal val="visible"/>
                                      </p:to>
                                    </p:set>
                                    <p:animEffect transition="in" filter="blinds(horizontal)">
                                      <p:cBhvr>
                                        <p:cTn id="25" dur="500"/>
                                        <p:tgtEl>
                                          <p:spTgt spid="73523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35235">
                                            <p:txEl>
                                              <p:pRg st="5" end="5"/>
                                            </p:txEl>
                                          </p:spTgt>
                                        </p:tgtEl>
                                        <p:attrNameLst>
                                          <p:attrName>style.visibility</p:attrName>
                                        </p:attrNameLst>
                                      </p:cBhvr>
                                      <p:to>
                                        <p:strVal val="visible"/>
                                      </p:to>
                                    </p:set>
                                    <p:animEffect transition="in" filter="blinds(horizontal)">
                                      <p:cBhvr>
                                        <p:cTn id="30" dur="500"/>
                                        <p:tgtEl>
                                          <p:spTgt spid="735235">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35235">
                                            <p:txEl>
                                              <p:pRg st="6" end="6"/>
                                            </p:txEl>
                                          </p:spTgt>
                                        </p:tgtEl>
                                        <p:attrNameLst>
                                          <p:attrName>style.visibility</p:attrName>
                                        </p:attrNameLst>
                                      </p:cBhvr>
                                      <p:to>
                                        <p:strVal val="visible"/>
                                      </p:to>
                                    </p:set>
                                    <p:animEffect transition="in" filter="blinds(horizontal)">
                                      <p:cBhvr>
                                        <p:cTn id="33" dur="500"/>
                                        <p:tgtEl>
                                          <p:spTgt spid="73523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35243"/>
                                        </p:tgtEl>
                                        <p:attrNameLst>
                                          <p:attrName>style.visibility</p:attrName>
                                        </p:attrNameLst>
                                      </p:cBhvr>
                                      <p:to>
                                        <p:strVal val="visible"/>
                                      </p:to>
                                    </p:set>
                                    <p:animEffect transition="in" filter="blinds(horizontal)">
                                      <p:cBhvr>
                                        <p:cTn id="38" dur="500"/>
                                        <p:tgtEl>
                                          <p:spTgt spid="73524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35247"/>
                                        </p:tgtEl>
                                        <p:attrNameLst>
                                          <p:attrName>style.visibility</p:attrName>
                                        </p:attrNameLst>
                                      </p:cBhvr>
                                      <p:to>
                                        <p:strVal val="visible"/>
                                      </p:to>
                                    </p:set>
                                    <p:animEffect transition="in" filter="blinds(horizontal)">
                                      <p:cBhvr>
                                        <p:cTn id="43" dur="500"/>
                                        <p:tgtEl>
                                          <p:spTgt spid="73524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35240"/>
                                        </p:tgtEl>
                                        <p:attrNameLst>
                                          <p:attrName>style.visibility</p:attrName>
                                        </p:attrNameLst>
                                      </p:cBhvr>
                                      <p:to>
                                        <p:strVal val="visible"/>
                                      </p:to>
                                    </p:set>
                                    <p:animEffect transition="in" filter="blinds(horizontal)">
                                      <p:cBhvr>
                                        <p:cTn id="48" dur="500"/>
                                        <p:tgtEl>
                                          <p:spTgt spid="73524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35239"/>
                                        </p:tgtEl>
                                        <p:attrNameLst>
                                          <p:attrName>style.visibility</p:attrName>
                                        </p:attrNameLst>
                                      </p:cBhvr>
                                      <p:to>
                                        <p:strVal val="visible"/>
                                      </p:to>
                                    </p:set>
                                    <p:animEffect transition="in" filter="blinds(horizontal)">
                                      <p:cBhvr>
                                        <p:cTn id="53" dur="500"/>
                                        <p:tgtEl>
                                          <p:spTgt spid="73523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35246"/>
                                        </p:tgtEl>
                                        <p:attrNameLst>
                                          <p:attrName>style.visibility</p:attrName>
                                        </p:attrNameLst>
                                      </p:cBhvr>
                                      <p:to>
                                        <p:strVal val="visible"/>
                                      </p:to>
                                    </p:set>
                                    <p:animEffect transition="in" filter="blinds(horizontal)">
                                      <p:cBhvr>
                                        <p:cTn id="58" dur="500"/>
                                        <p:tgtEl>
                                          <p:spTgt spid="73524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35236"/>
                                        </p:tgtEl>
                                        <p:attrNameLst>
                                          <p:attrName>style.visibility</p:attrName>
                                        </p:attrNameLst>
                                      </p:cBhvr>
                                      <p:to>
                                        <p:strVal val="visible"/>
                                      </p:to>
                                    </p:set>
                                    <p:animEffect transition="in" filter="blinds(horizontal)">
                                      <p:cBhvr>
                                        <p:cTn id="63" dur="500"/>
                                        <p:tgtEl>
                                          <p:spTgt spid="73523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35248"/>
                                        </p:tgtEl>
                                        <p:attrNameLst>
                                          <p:attrName>style.visibility</p:attrName>
                                        </p:attrNameLst>
                                      </p:cBhvr>
                                      <p:to>
                                        <p:strVal val="visible"/>
                                      </p:to>
                                    </p:set>
                                    <p:animEffect transition="in" filter="blinds(horizontal)">
                                      <p:cBhvr>
                                        <p:cTn id="68" dur="500"/>
                                        <p:tgtEl>
                                          <p:spTgt spid="73524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735266">
                                            <p:txEl>
                                              <p:pRg st="0" end="0"/>
                                            </p:txEl>
                                          </p:spTgt>
                                        </p:tgtEl>
                                        <p:attrNameLst>
                                          <p:attrName>style.visibility</p:attrName>
                                        </p:attrNameLst>
                                      </p:cBhvr>
                                      <p:to>
                                        <p:strVal val="visible"/>
                                      </p:to>
                                    </p:set>
                                    <p:animEffect transition="in" filter="blinds(horizontal)">
                                      <p:cBhvr>
                                        <p:cTn id="73" dur="500"/>
                                        <p:tgtEl>
                                          <p:spTgt spid="735266">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735266">
                                            <p:txEl>
                                              <p:pRg st="1" end="1"/>
                                            </p:txEl>
                                          </p:spTgt>
                                        </p:tgtEl>
                                        <p:attrNameLst>
                                          <p:attrName>style.visibility</p:attrName>
                                        </p:attrNameLst>
                                      </p:cBhvr>
                                      <p:to>
                                        <p:strVal val="visible"/>
                                      </p:to>
                                    </p:set>
                                    <p:animEffect transition="in" filter="blinds(horizontal)">
                                      <p:cBhvr>
                                        <p:cTn id="78" dur="500"/>
                                        <p:tgtEl>
                                          <p:spTgt spid="735266">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735266">
                                            <p:txEl>
                                              <p:pRg st="2" end="2"/>
                                            </p:txEl>
                                          </p:spTgt>
                                        </p:tgtEl>
                                        <p:attrNameLst>
                                          <p:attrName>style.visibility</p:attrName>
                                        </p:attrNameLst>
                                      </p:cBhvr>
                                      <p:to>
                                        <p:strVal val="visible"/>
                                      </p:to>
                                    </p:set>
                                    <p:animEffect transition="in" filter="blinds(horizontal)">
                                      <p:cBhvr>
                                        <p:cTn id="83" dur="500"/>
                                        <p:tgtEl>
                                          <p:spTgt spid="735266">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735266">
                                            <p:txEl>
                                              <p:pRg st="3" end="3"/>
                                            </p:txEl>
                                          </p:spTgt>
                                        </p:tgtEl>
                                        <p:attrNameLst>
                                          <p:attrName>style.visibility</p:attrName>
                                        </p:attrNameLst>
                                      </p:cBhvr>
                                      <p:to>
                                        <p:strVal val="visible"/>
                                      </p:to>
                                    </p:set>
                                    <p:animEffect transition="in" filter="blinds(horizontal)">
                                      <p:cBhvr>
                                        <p:cTn id="88" dur="500"/>
                                        <p:tgtEl>
                                          <p:spTgt spid="735266">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735267"/>
                                        </p:tgtEl>
                                        <p:attrNameLst>
                                          <p:attrName>style.visibility</p:attrName>
                                        </p:attrNameLst>
                                      </p:cBhvr>
                                      <p:to>
                                        <p:strVal val="visible"/>
                                      </p:to>
                                    </p:set>
                                    <p:animEffect transition="in" filter="blinds(horizontal)">
                                      <p:cBhvr>
                                        <p:cTn id="93" dur="500"/>
                                        <p:tgtEl>
                                          <p:spTgt spid="735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9" grpId="0"/>
      <p:bldP spid="735246" grpId="0"/>
      <p:bldP spid="735247" grpId="0"/>
      <p:bldP spid="735248" grpId="0"/>
      <p:bldP spid="73526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457200" y="98425"/>
            <a:ext cx="8229600" cy="561975"/>
          </a:xfrm>
        </p:spPr>
        <p:txBody>
          <a:bodyPr/>
          <a:lstStyle/>
          <a:p>
            <a:r>
              <a:rPr lang="zh-CN" altLang="en-US" sz="3600"/>
              <a:t>过程调用的机器级表示</a:t>
            </a:r>
          </a:p>
        </p:txBody>
      </p:sp>
      <p:sp>
        <p:nvSpPr>
          <p:cNvPr id="736259" name="Rectangle 3"/>
          <p:cNvSpPr>
            <a:spLocks noGrp="1" noChangeArrowheads="1"/>
          </p:cNvSpPr>
          <p:nvPr>
            <p:ph type="body" idx="1"/>
          </p:nvPr>
        </p:nvSpPr>
        <p:spPr>
          <a:xfrm>
            <a:off x="250825" y="684213"/>
            <a:ext cx="8229600" cy="5218112"/>
          </a:xfrm>
        </p:spPr>
        <p:txBody>
          <a:bodyPr/>
          <a:lstStyle/>
          <a:p>
            <a:r>
              <a:rPr lang="zh-CN" altLang="en-US">
                <a:latin typeface="微软雅黑" pitchFamily="34" charset="-122"/>
                <a:ea typeface="微软雅黑" pitchFamily="34" charset="-122"/>
              </a:rPr>
              <a:t>过程调用过程中栈和栈帧的变化 </a:t>
            </a:r>
            <a:r>
              <a:rPr lang="en-US" altLang="zh-CN">
                <a:latin typeface="微软雅黑" pitchFamily="34" charset="-122"/>
                <a:ea typeface="微软雅黑" pitchFamily="34" charset="-122"/>
              </a:rPr>
              <a:t>(Q</a:t>
            </a:r>
            <a:r>
              <a:rPr lang="zh-CN" altLang="en-US">
                <a:latin typeface="微软雅黑" pitchFamily="34" charset="-122"/>
                <a:ea typeface="微软雅黑" pitchFamily="34" charset="-122"/>
              </a:rPr>
              <a:t>为被调用过程</a:t>
            </a:r>
            <a:r>
              <a:rPr lang="en-US" altLang="zh-CN">
                <a:latin typeface="微软雅黑" pitchFamily="34" charset="-122"/>
                <a:ea typeface="微软雅黑" pitchFamily="34" charset="-122"/>
              </a:rPr>
              <a:t>)</a:t>
            </a:r>
          </a:p>
        </p:txBody>
      </p:sp>
      <p:pic>
        <p:nvPicPr>
          <p:cNvPr id="736260" name="Picture 4"/>
          <p:cNvPicPr>
            <a:picLocks noChangeAspect="1" noChangeArrowheads="1"/>
          </p:cNvPicPr>
          <p:nvPr/>
        </p:nvPicPr>
        <p:blipFill>
          <a:blip r:embed="rId2"/>
          <a:srcRect/>
          <a:stretch>
            <a:fillRect/>
          </a:stretch>
        </p:blipFill>
        <p:spPr bwMode="auto">
          <a:xfrm>
            <a:off x="0" y="1358900"/>
            <a:ext cx="9144000" cy="5499100"/>
          </a:xfrm>
          <a:prstGeom prst="rect">
            <a:avLst/>
          </a:prstGeom>
          <a:noFill/>
          <a:ln w="9525">
            <a:noFill/>
            <a:miter lim="800000"/>
            <a:headEnd/>
            <a:tailEnd/>
          </a:ln>
        </p:spPr>
      </p:pic>
      <p:sp>
        <p:nvSpPr>
          <p:cNvPr id="736261" name="Text Box 5"/>
          <p:cNvSpPr txBox="1">
            <a:spLocks noChangeArrowheads="1"/>
          </p:cNvSpPr>
          <p:nvPr/>
        </p:nvSpPr>
        <p:spPr bwMode="auto">
          <a:xfrm>
            <a:off x="341313" y="2798763"/>
            <a:ext cx="9001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b="1">
                <a:solidFill>
                  <a:srgbClr val="FF0000"/>
                </a:solidFill>
                <a:ea typeface="黑体" pitchFamily="49" charset="-122"/>
              </a:rPr>
              <a:t>①</a:t>
            </a:r>
          </a:p>
        </p:txBody>
      </p:sp>
      <p:sp>
        <p:nvSpPr>
          <p:cNvPr id="736262" name="Text Box 6"/>
          <p:cNvSpPr txBox="1">
            <a:spLocks noChangeArrowheads="1"/>
          </p:cNvSpPr>
          <p:nvPr/>
        </p:nvSpPr>
        <p:spPr bwMode="auto">
          <a:xfrm>
            <a:off x="2322513" y="3338513"/>
            <a:ext cx="9001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b="1">
                <a:solidFill>
                  <a:srgbClr val="FF0000"/>
                </a:solidFill>
                <a:ea typeface="黑体" pitchFamily="49" charset="-122"/>
              </a:rPr>
              <a:t>②</a:t>
            </a:r>
          </a:p>
        </p:txBody>
      </p:sp>
      <p:sp>
        <p:nvSpPr>
          <p:cNvPr id="736263" name="Text Box 7"/>
          <p:cNvSpPr txBox="1">
            <a:spLocks noChangeArrowheads="1"/>
          </p:cNvSpPr>
          <p:nvPr/>
        </p:nvSpPr>
        <p:spPr bwMode="auto">
          <a:xfrm>
            <a:off x="5697538" y="4598988"/>
            <a:ext cx="9001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b="1">
                <a:solidFill>
                  <a:srgbClr val="FF0000"/>
                </a:solidFill>
                <a:ea typeface="黑体" pitchFamily="49" charset="-122"/>
              </a:rPr>
              <a:t>③</a:t>
            </a:r>
          </a:p>
        </p:txBody>
      </p:sp>
      <p:sp>
        <p:nvSpPr>
          <p:cNvPr id="736264" name="Text Box 8"/>
          <p:cNvSpPr txBox="1">
            <a:spLocks noChangeArrowheads="1"/>
          </p:cNvSpPr>
          <p:nvPr/>
        </p:nvSpPr>
        <p:spPr bwMode="auto">
          <a:xfrm>
            <a:off x="6642100" y="3743325"/>
            <a:ext cx="900113" cy="366713"/>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b="1">
                <a:solidFill>
                  <a:srgbClr val="FF0000"/>
                </a:solidFill>
                <a:ea typeface="黑体" pitchFamily="49" charset="-122"/>
              </a:rPr>
              <a:t>⑤</a:t>
            </a:r>
          </a:p>
        </p:txBody>
      </p:sp>
      <p:sp>
        <p:nvSpPr>
          <p:cNvPr id="736265" name="Text Box 9"/>
          <p:cNvSpPr txBox="1">
            <a:spLocks noChangeArrowheads="1"/>
          </p:cNvSpPr>
          <p:nvPr/>
        </p:nvSpPr>
        <p:spPr bwMode="auto">
          <a:xfrm>
            <a:off x="385763" y="5003800"/>
            <a:ext cx="2925762" cy="366713"/>
          </a:xfrm>
          <a:prstGeom prst="rect">
            <a:avLst/>
          </a:prstGeom>
          <a:solidFill>
            <a:schemeClr val="bg1"/>
          </a:solid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Q(</a:t>
            </a:r>
            <a:r>
              <a:rPr lang="zh-CN" altLang="en-US" b="1">
                <a:solidFill>
                  <a:srgbClr val="FF3300"/>
                </a:solidFill>
                <a:latin typeface="微软雅黑" pitchFamily="34" charset="-122"/>
                <a:ea typeface="微软雅黑" pitchFamily="34" charset="-122"/>
              </a:rPr>
              <a:t>参数</a:t>
            </a:r>
            <a:r>
              <a:rPr lang="en-US" altLang="zh-CN" b="1">
                <a:solidFill>
                  <a:srgbClr val="FF3300"/>
                </a:solidFill>
                <a:latin typeface="微软雅黑" pitchFamily="34" charset="-122"/>
                <a:ea typeface="微软雅黑" pitchFamily="34" charset="-122"/>
              </a:rPr>
              <a:t>1</a:t>
            </a:r>
            <a:r>
              <a:rPr lang="zh-CN" altLang="en-US" b="1">
                <a:solidFill>
                  <a:srgbClr val="FF3300"/>
                </a:solidFill>
                <a:latin typeface="微软雅黑" pitchFamily="34" charset="-122"/>
                <a:ea typeface="微软雅黑" pitchFamily="34" charset="-122"/>
              </a:rPr>
              <a:t>，</a:t>
            </a:r>
            <a:r>
              <a:rPr lang="en-US" altLang="zh-CN" b="1">
                <a:solidFill>
                  <a:srgbClr val="FF3300"/>
                </a:solidFill>
                <a:latin typeface="微软雅黑" pitchFamily="34" charset="-122"/>
                <a:ea typeface="微软雅黑" pitchFamily="34" charset="-122"/>
              </a:rPr>
              <a:t>…</a:t>
            </a:r>
            <a:r>
              <a:rPr lang="zh-CN" altLang="en-US" b="1">
                <a:solidFill>
                  <a:srgbClr val="FF3300"/>
                </a:solidFill>
                <a:latin typeface="微软雅黑" pitchFamily="34" charset="-122"/>
                <a:ea typeface="微软雅黑" pitchFamily="34" charset="-122"/>
              </a:rPr>
              <a:t>，参数</a:t>
            </a:r>
            <a:r>
              <a:rPr lang="en-US" altLang="zh-CN" b="1">
                <a:solidFill>
                  <a:srgbClr val="FF3300"/>
                </a:solidFill>
                <a:latin typeface="微软雅黑" pitchFamily="34" charset="-122"/>
                <a:ea typeface="微软雅黑" pitchFamily="34" charset="-122"/>
              </a:rPr>
              <a:t>n);</a:t>
            </a:r>
            <a:endParaRPr lang="zh-CN" altLang="en-US" b="1">
              <a:solidFill>
                <a:srgbClr val="FF3300"/>
              </a:solidFill>
              <a:latin typeface="微软雅黑" pitchFamily="34" charset="-122"/>
              <a:ea typeface="微软雅黑" pitchFamily="34" charset="-122"/>
            </a:endParaRPr>
          </a:p>
        </p:txBody>
      </p:sp>
      <p:sp>
        <p:nvSpPr>
          <p:cNvPr id="736266" name="Rectangle 10"/>
          <p:cNvSpPr>
            <a:spLocks noChangeArrowheads="1"/>
          </p:cNvSpPr>
          <p:nvPr/>
        </p:nvSpPr>
        <p:spPr bwMode="auto">
          <a:xfrm>
            <a:off x="3941763" y="3833813"/>
            <a:ext cx="1260475" cy="1035050"/>
          </a:xfrm>
          <a:prstGeom prst="rect">
            <a:avLst/>
          </a:prstGeom>
          <a:solidFill>
            <a:srgbClr val="FF0000">
              <a:alpha val="25999"/>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6267" name="Rectangle 11"/>
          <p:cNvSpPr>
            <a:spLocks noChangeArrowheads="1"/>
          </p:cNvSpPr>
          <p:nvPr/>
        </p:nvSpPr>
        <p:spPr bwMode="auto">
          <a:xfrm>
            <a:off x="3941763" y="4824413"/>
            <a:ext cx="1260475" cy="944562"/>
          </a:xfrm>
          <a:prstGeom prst="rect">
            <a:avLst/>
          </a:prstGeom>
          <a:solidFill>
            <a:srgbClr val="0000FF">
              <a:alpha val="25999"/>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437794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a:xfrm>
            <a:off x="457200" y="98425"/>
            <a:ext cx="8229600" cy="561975"/>
          </a:xfrm>
        </p:spPr>
        <p:txBody>
          <a:bodyPr/>
          <a:lstStyle/>
          <a:p>
            <a:r>
              <a:rPr lang="zh-CN" altLang="en-US" sz="3600"/>
              <a:t>入口参数的位置</a:t>
            </a:r>
          </a:p>
        </p:txBody>
      </p:sp>
      <p:sp>
        <p:nvSpPr>
          <p:cNvPr id="742403" name="Rectangle 3"/>
          <p:cNvSpPr>
            <a:spLocks noGrp="1" noChangeArrowheads="1"/>
          </p:cNvSpPr>
          <p:nvPr>
            <p:ph type="body" idx="1"/>
          </p:nvPr>
        </p:nvSpPr>
        <p:spPr>
          <a:xfrm>
            <a:off x="206375" y="819150"/>
            <a:ext cx="4321175" cy="5849938"/>
          </a:xfrm>
        </p:spPr>
        <p:txBody>
          <a:bodyPr/>
          <a:lstStyle/>
          <a:p>
            <a:pPr>
              <a:lnSpc>
                <a:spcPct val="125000"/>
              </a:lnSpc>
              <a:spcBef>
                <a:spcPct val="40000"/>
              </a:spcBef>
            </a:pPr>
            <a:r>
              <a:rPr lang="zh-CN" altLang="en-US" sz="2200">
                <a:latin typeface="微软雅黑" pitchFamily="34" charset="-122"/>
                <a:ea typeface="微软雅黑" pitchFamily="34" charset="-122"/>
              </a:rPr>
              <a:t>每个过程开始两条指令总是</a:t>
            </a:r>
          </a:p>
          <a:p>
            <a:pPr lvl="1">
              <a:lnSpc>
                <a:spcPct val="100000"/>
              </a:lnSpc>
              <a:spcBef>
                <a:spcPct val="40000"/>
              </a:spcBef>
              <a:buFontTx/>
              <a:buNone/>
            </a:pPr>
            <a:r>
              <a:rPr lang="en-US" altLang="zh-CN">
                <a:latin typeface="微软雅黑" pitchFamily="34" charset="-122"/>
                <a:ea typeface="微软雅黑" pitchFamily="34" charset="-122"/>
              </a:rPr>
              <a:t>pushl %ebp</a:t>
            </a:r>
          </a:p>
          <a:p>
            <a:pPr lvl="1">
              <a:lnSpc>
                <a:spcPct val="100000"/>
              </a:lnSpc>
              <a:spcBef>
                <a:spcPct val="40000"/>
              </a:spcBef>
              <a:buFontTx/>
              <a:buNone/>
            </a:pPr>
            <a:r>
              <a:rPr lang="en-US" altLang="zh-CN">
                <a:latin typeface="微软雅黑" pitchFamily="34" charset="-122"/>
                <a:ea typeface="微软雅黑" pitchFamily="34" charset="-122"/>
              </a:rPr>
              <a:t>movl %esp, %ebp</a:t>
            </a:r>
          </a:p>
          <a:p>
            <a:pPr>
              <a:lnSpc>
                <a:spcPct val="125000"/>
              </a:lnSpc>
              <a:spcBef>
                <a:spcPct val="40000"/>
              </a:spcBef>
            </a:pPr>
            <a:r>
              <a:rPr lang="zh-CN" altLang="en-US" sz="2200">
                <a:latin typeface="微软雅黑" pitchFamily="34" charset="-122"/>
                <a:ea typeface="微软雅黑" pitchFamily="34" charset="-122"/>
              </a:rPr>
              <a:t>在</a:t>
            </a:r>
            <a:r>
              <a:rPr lang="en-US" altLang="zh-CN" sz="2200">
                <a:latin typeface="微软雅黑" pitchFamily="34" charset="-122"/>
                <a:ea typeface="微软雅黑" pitchFamily="34" charset="-122"/>
              </a:rPr>
              <a:t>IA-32</a:t>
            </a:r>
            <a:r>
              <a:rPr lang="zh-CN" altLang="en-US" sz="2200">
                <a:latin typeface="微软雅黑" pitchFamily="34" charset="-122"/>
                <a:ea typeface="微软雅黑" pitchFamily="34" charset="-122"/>
              </a:rPr>
              <a:t>中，若栈中存放的参数的类型是</a:t>
            </a:r>
            <a:r>
              <a:rPr lang="en-US" altLang="zh-CN" sz="2200">
                <a:latin typeface="微软雅黑" pitchFamily="34" charset="-122"/>
                <a:ea typeface="微软雅黑" pitchFamily="34" charset="-122"/>
              </a:rPr>
              <a:t>char</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unsigned char</a:t>
            </a:r>
            <a:r>
              <a:rPr lang="zh-CN" altLang="en-US" sz="2200">
                <a:latin typeface="微软雅黑" pitchFamily="34" charset="-122"/>
                <a:ea typeface="微软雅黑" pitchFamily="34" charset="-122"/>
              </a:rPr>
              <a:t>或</a:t>
            </a:r>
            <a:r>
              <a:rPr lang="en-US" altLang="zh-CN" sz="2200">
                <a:latin typeface="微软雅黑" pitchFamily="34" charset="-122"/>
                <a:ea typeface="微软雅黑" pitchFamily="34" charset="-122"/>
              </a:rPr>
              <a:t>short</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unsigned short</a:t>
            </a:r>
            <a:r>
              <a:rPr lang="zh-CN" altLang="en-US" sz="2200">
                <a:latin typeface="微软雅黑" pitchFamily="34" charset="-122"/>
                <a:ea typeface="微软雅黑" pitchFamily="34" charset="-122"/>
              </a:rPr>
              <a:t>，也都分配</a:t>
            </a:r>
            <a:r>
              <a:rPr lang="en-US" altLang="zh-CN" sz="2200">
                <a:latin typeface="微软雅黑" pitchFamily="34" charset="-122"/>
                <a:ea typeface="微软雅黑" pitchFamily="34" charset="-122"/>
              </a:rPr>
              <a:t>4</a:t>
            </a:r>
            <a:r>
              <a:rPr lang="zh-CN" altLang="en-US" sz="2200">
                <a:latin typeface="微软雅黑" pitchFamily="34" charset="-122"/>
                <a:ea typeface="微软雅黑" pitchFamily="34" charset="-122"/>
              </a:rPr>
              <a:t>个字节。</a:t>
            </a:r>
          </a:p>
          <a:p>
            <a:pPr>
              <a:lnSpc>
                <a:spcPct val="125000"/>
              </a:lnSpc>
              <a:spcBef>
                <a:spcPct val="40000"/>
              </a:spcBef>
            </a:pPr>
            <a:r>
              <a:rPr lang="zh-CN" altLang="en-US" sz="2200">
                <a:latin typeface="微软雅黑" pitchFamily="34" charset="-122"/>
                <a:ea typeface="微软雅黑" pitchFamily="34" charset="-122"/>
              </a:rPr>
              <a:t>因而，在被调用函数的执行过程中，可以使用</a:t>
            </a:r>
            <a:r>
              <a:rPr lang="en-US" altLang="zh-CN" sz="2200">
                <a:latin typeface="微软雅黑" pitchFamily="34" charset="-122"/>
                <a:ea typeface="微软雅黑" pitchFamily="34" charset="-122"/>
              </a:rPr>
              <a:t>R[ebp]+8</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R[ebp]+12</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R[ebp]+16</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作为有效地址来访问函数的入口参数。 </a:t>
            </a:r>
          </a:p>
        </p:txBody>
      </p:sp>
      <p:pic>
        <p:nvPicPr>
          <p:cNvPr id="742404" name="Picture 4"/>
          <p:cNvPicPr>
            <a:picLocks noChangeAspect="1" noChangeArrowheads="1"/>
          </p:cNvPicPr>
          <p:nvPr/>
        </p:nvPicPr>
        <p:blipFill>
          <a:blip r:embed="rId2"/>
          <a:srcRect/>
          <a:stretch>
            <a:fillRect/>
          </a:stretch>
        </p:blipFill>
        <p:spPr bwMode="auto">
          <a:xfrm>
            <a:off x="4706938" y="2484438"/>
            <a:ext cx="3825875" cy="4230687"/>
          </a:xfrm>
          <a:prstGeom prst="rect">
            <a:avLst/>
          </a:prstGeom>
          <a:noFill/>
        </p:spPr>
      </p:pic>
      <p:grpSp>
        <p:nvGrpSpPr>
          <p:cNvPr id="742405" name="Group 5"/>
          <p:cNvGrpSpPr>
            <a:grpSpLocks/>
          </p:cNvGrpSpPr>
          <p:nvPr/>
        </p:nvGrpSpPr>
        <p:grpSpPr bwMode="auto">
          <a:xfrm>
            <a:off x="5472113" y="5403850"/>
            <a:ext cx="2249487" cy="320675"/>
            <a:chOff x="3674" y="2752"/>
            <a:chExt cx="1417" cy="202"/>
          </a:xfrm>
        </p:grpSpPr>
        <p:sp>
          <p:nvSpPr>
            <p:cNvPr id="742406" name="Line 6"/>
            <p:cNvSpPr>
              <a:spLocks noChangeShapeType="1"/>
            </p:cNvSpPr>
            <p:nvPr/>
          </p:nvSpPr>
          <p:spPr bwMode="auto">
            <a:xfrm>
              <a:off x="3674" y="2954"/>
              <a:ext cx="1417" cy="0"/>
            </a:xfrm>
            <a:prstGeom prst="line">
              <a:avLst/>
            </a:prstGeom>
            <a:noFill/>
            <a:ln w="28575">
              <a:solidFill>
                <a:schemeClr val="tx1"/>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2407" name="Text Box 7"/>
            <p:cNvSpPr txBox="1">
              <a:spLocks noChangeArrowheads="1"/>
            </p:cNvSpPr>
            <p:nvPr/>
          </p:nvSpPr>
          <p:spPr bwMode="auto">
            <a:xfrm>
              <a:off x="4042" y="2752"/>
              <a:ext cx="709" cy="173"/>
            </a:xfrm>
            <a:prstGeom prst="rect">
              <a:avLst/>
            </a:prstGeom>
            <a:solidFill>
              <a:schemeClr val="bg1"/>
            </a:solidFill>
            <a:ln w="9525" algn="ctr">
              <a:noFill/>
              <a:miter lim="800000"/>
              <a:headEnd/>
              <a:tailEnd/>
            </a:ln>
            <a:effectLst/>
          </p:spPr>
          <p:txBody>
            <a:bodyPr tIns="0" bIns="0">
              <a:spAutoFit/>
            </a:bodyPr>
            <a:lstStyle/>
            <a:p>
              <a:pPr marL="342900" indent="-342900" eaLnBrk="0" fontAlgn="base" hangingPunct="0">
                <a:spcBef>
                  <a:spcPct val="50000"/>
                </a:spcBef>
                <a:spcAft>
                  <a:spcPct val="0"/>
                </a:spcAft>
              </a:pPr>
              <a:r>
                <a:rPr lang="zh-CN" altLang="en-US" b="1">
                  <a:solidFill>
                    <a:srgbClr val="FF3300"/>
                  </a:solidFill>
                  <a:latin typeface="微软雅黑" pitchFamily="34" charset="-122"/>
                  <a:ea typeface="微软雅黑" pitchFamily="34" charset="-122"/>
                </a:rPr>
                <a:t>返回地址</a:t>
              </a:r>
            </a:p>
          </p:txBody>
        </p:sp>
      </p:grpSp>
      <p:grpSp>
        <p:nvGrpSpPr>
          <p:cNvPr id="742408" name="Group 8"/>
          <p:cNvGrpSpPr>
            <a:grpSpLocks/>
          </p:cNvGrpSpPr>
          <p:nvPr/>
        </p:nvGrpSpPr>
        <p:grpSpPr bwMode="auto">
          <a:xfrm>
            <a:off x="5472113" y="5770563"/>
            <a:ext cx="2249487" cy="320675"/>
            <a:chOff x="3674" y="2979"/>
            <a:chExt cx="1417" cy="202"/>
          </a:xfrm>
        </p:grpSpPr>
        <p:sp>
          <p:nvSpPr>
            <p:cNvPr id="742409" name="Line 9"/>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2410" name="Text Box 10"/>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EBP</a:t>
              </a:r>
              <a:r>
                <a:rPr lang="zh-CN" altLang="en-US" b="1">
                  <a:solidFill>
                    <a:srgbClr val="FF3300"/>
                  </a:solidFill>
                  <a:latin typeface="微软雅黑" pitchFamily="34" charset="-122"/>
                  <a:ea typeface="微软雅黑" pitchFamily="34" charset="-122"/>
                </a:rPr>
                <a:t>在</a:t>
              </a:r>
              <a:r>
                <a:rPr lang="en-US" altLang="zh-CN" b="1">
                  <a:solidFill>
                    <a:srgbClr val="FF3300"/>
                  </a:solidFill>
                  <a:latin typeface="微软雅黑" pitchFamily="34" charset="-122"/>
                  <a:ea typeface="微软雅黑" pitchFamily="34" charset="-122"/>
                </a:rPr>
                <a:t>main</a:t>
              </a:r>
              <a:r>
                <a:rPr lang="zh-CN" altLang="en-US" b="1">
                  <a:solidFill>
                    <a:srgbClr val="FF3300"/>
                  </a:solidFill>
                  <a:latin typeface="微软雅黑" pitchFamily="34" charset="-122"/>
                  <a:ea typeface="微软雅黑" pitchFamily="34" charset="-122"/>
                </a:rPr>
                <a:t>中的值</a:t>
              </a:r>
            </a:p>
          </p:txBody>
        </p:sp>
      </p:grpSp>
      <p:grpSp>
        <p:nvGrpSpPr>
          <p:cNvPr id="742411" name="Group 11"/>
          <p:cNvGrpSpPr>
            <a:grpSpLocks/>
          </p:cNvGrpSpPr>
          <p:nvPr/>
        </p:nvGrpSpPr>
        <p:grpSpPr bwMode="auto">
          <a:xfrm>
            <a:off x="4572000" y="5770563"/>
            <a:ext cx="854075" cy="366712"/>
            <a:chOff x="3334" y="3861"/>
            <a:chExt cx="538" cy="231"/>
          </a:xfrm>
        </p:grpSpPr>
        <p:sp>
          <p:nvSpPr>
            <p:cNvPr id="742412" name="Text Box 12"/>
            <p:cNvSpPr txBox="1">
              <a:spLocks noChangeArrowheads="1"/>
            </p:cNvSpPr>
            <p:nvPr/>
          </p:nvSpPr>
          <p:spPr bwMode="auto">
            <a:xfrm>
              <a:off x="3334" y="3861"/>
              <a:ext cx="453" cy="231"/>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EBP</a:t>
              </a:r>
            </a:p>
          </p:txBody>
        </p:sp>
        <p:sp>
          <p:nvSpPr>
            <p:cNvPr id="742413" name="Line 13"/>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742414" name="Text Box 14"/>
          <p:cNvSpPr txBox="1">
            <a:spLocks noChangeArrowheads="1"/>
          </p:cNvSpPr>
          <p:nvPr/>
        </p:nvSpPr>
        <p:spPr bwMode="auto">
          <a:xfrm>
            <a:off x="7694613" y="4997450"/>
            <a:ext cx="1035050"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EBP+8</a:t>
            </a:r>
          </a:p>
        </p:txBody>
      </p:sp>
      <p:sp>
        <p:nvSpPr>
          <p:cNvPr id="742415" name="Text Box 15"/>
          <p:cNvSpPr txBox="1">
            <a:spLocks noChangeArrowheads="1"/>
          </p:cNvSpPr>
          <p:nvPr/>
        </p:nvSpPr>
        <p:spPr bwMode="auto">
          <a:xfrm>
            <a:off x="7677150" y="4502150"/>
            <a:ext cx="1123950"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EBP+12</a:t>
            </a:r>
          </a:p>
        </p:txBody>
      </p:sp>
      <p:sp>
        <p:nvSpPr>
          <p:cNvPr id="742416" name="Text Box 16"/>
          <p:cNvSpPr txBox="1">
            <a:spLocks noChangeArrowheads="1"/>
          </p:cNvSpPr>
          <p:nvPr/>
        </p:nvSpPr>
        <p:spPr bwMode="auto">
          <a:xfrm>
            <a:off x="5921375" y="5045075"/>
            <a:ext cx="1306513" cy="274638"/>
          </a:xfrm>
          <a:prstGeom prst="rect">
            <a:avLst/>
          </a:prstGeom>
          <a:solidFill>
            <a:schemeClr val="bg1"/>
          </a:solidFill>
          <a:ln w="9525" algn="ctr">
            <a:noFill/>
            <a:miter lim="800000"/>
            <a:headEnd/>
            <a:tailEnd/>
          </a:ln>
          <a:effectLst/>
        </p:spPr>
        <p:txBody>
          <a:bodyPr tIns="0" bIns="0">
            <a:spAutoFit/>
          </a:bodyPr>
          <a:lstStyle/>
          <a:p>
            <a:pPr marL="342900" indent="-342900" eaLnBrk="0" fontAlgn="base" hangingPunct="0">
              <a:spcBef>
                <a:spcPct val="50000"/>
              </a:spcBef>
              <a:spcAft>
                <a:spcPct val="0"/>
              </a:spcAft>
            </a:pPr>
            <a:r>
              <a:rPr lang="zh-CN" altLang="en-US" b="1">
                <a:solidFill>
                  <a:srgbClr val="000000"/>
                </a:solidFill>
                <a:latin typeface="微软雅黑" pitchFamily="34" charset="-122"/>
                <a:ea typeface="微软雅黑" pitchFamily="34" charset="-122"/>
              </a:rPr>
              <a:t>入口参数</a:t>
            </a:r>
            <a:r>
              <a:rPr lang="en-US" altLang="zh-CN" b="1">
                <a:solidFill>
                  <a:srgbClr val="000000"/>
                </a:solidFill>
                <a:latin typeface="微软雅黑" pitchFamily="34" charset="-122"/>
                <a:ea typeface="微软雅黑" pitchFamily="34" charset="-122"/>
              </a:rPr>
              <a:t>1</a:t>
            </a:r>
          </a:p>
        </p:txBody>
      </p:sp>
      <p:sp>
        <p:nvSpPr>
          <p:cNvPr id="742417" name="Text Box 17"/>
          <p:cNvSpPr txBox="1">
            <a:spLocks noChangeArrowheads="1"/>
          </p:cNvSpPr>
          <p:nvPr/>
        </p:nvSpPr>
        <p:spPr bwMode="auto">
          <a:xfrm>
            <a:off x="5921375" y="4640263"/>
            <a:ext cx="1306513" cy="274637"/>
          </a:xfrm>
          <a:prstGeom prst="rect">
            <a:avLst/>
          </a:prstGeom>
          <a:solidFill>
            <a:schemeClr val="bg1"/>
          </a:solidFill>
          <a:ln w="9525" algn="ctr">
            <a:noFill/>
            <a:miter lim="800000"/>
            <a:headEnd/>
            <a:tailEnd/>
          </a:ln>
          <a:effectLst/>
        </p:spPr>
        <p:txBody>
          <a:bodyPr tIns="0" bIns="0">
            <a:spAutoFit/>
          </a:bodyPr>
          <a:lstStyle/>
          <a:p>
            <a:pPr marL="342900" indent="-342900" eaLnBrk="0" fontAlgn="base" hangingPunct="0">
              <a:spcBef>
                <a:spcPct val="50000"/>
              </a:spcBef>
              <a:spcAft>
                <a:spcPct val="0"/>
              </a:spcAft>
            </a:pPr>
            <a:r>
              <a:rPr lang="zh-CN" altLang="en-US" b="1">
                <a:solidFill>
                  <a:srgbClr val="000000"/>
                </a:solidFill>
                <a:latin typeface="微软雅黑" pitchFamily="34" charset="-122"/>
                <a:ea typeface="微软雅黑" pitchFamily="34" charset="-122"/>
              </a:rPr>
              <a:t>入口参数</a:t>
            </a:r>
            <a:r>
              <a:rPr lang="en-US" altLang="zh-CN" b="1">
                <a:solidFill>
                  <a:srgbClr val="000000"/>
                </a:solidFill>
                <a:latin typeface="微软雅黑" pitchFamily="34" charset="-122"/>
                <a:ea typeface="微软雅黑" pitchFamily="34" charset="-122"/>
              </a:rPr>
              <a:t>2</a:t>
            </a:r>
          </a:p>
        </p:txBody>
      </p:sp>
      <p:sp>
        <p:nvSpPr>
          <p:cNvPr id="742418" name="Text Box 18"/>
          <p:cNvSpPr txBox="1">
            <a:spLocks noChangeArrowheads="1"/>
          </p:cNvSpPr>
          <p:nvPr/>
        </p:nvSpPr>
        <p:spPr bwMode="auto">
          <a:xfrm>
            <a:off x="5967413" y="4240213"/>
            <a:ext cx="1306512" cy="274637"/>
          </a:xfrm>
          <a:prstGeom prst="rect">
            <a:avLst/>
          </a:prstGeom>
          <a:solidFill>
            <a:schemeClr val="bg1"/>
          </a:solidFill>
          <a:ln w="9525" algn="ctr">
            <a:noFill/>
            <a:miter lim="800000"/>
            <a:headEnd/>
            <a:tailEnd/>
          </a:ln>
          <a:effectLst/>
        </p:spPr>
        <p:txBody>
          <a:bodyPr tIns="0" bIns="0">
            <a:spAutoFit/>
          </a:bodyPr>
          <a:lstStyle/>
          <a:p>
            <a:pPr marL="342900" indent="-342900" eaLnBrk="0" fontAlgn="base" hangingPunct="0">
              <a:spcBef>
                <a:spcPct val="50000"/>
              </a:spcBef>
              <a:spcAft>
                <a:spcPct val="0"/>
              </a:spcAft>
            </a:pPr>
            <a:r>
              <a:rPr lang="zh-CN" altLang="en-US" b="1">
                <a:solidFill>
                  <a:srgbClr val="000000"/>
                </a:solidFill>
                <a:latin typeface="微软雅黑" pitchFamily="34" charset="-122"/>
                <a:ea typeface="微软雅黑" pitchFamily="34" charset="-122"/>
              </a:rPr>
              <a:t>入口参数</a:t>
            </a:r>
            <a:r>
              <a:rPr lang="en-US" altLang="zh-CN" b="1">
                <a:solidFill>
                  <a:srgbClr val="000000"/>
                </a:solidFill>
                <a:latin typeface="微软雅黑" pitchFamily="34" charset="-122"/>
                <a:ea typeface="微软雅黑" pitchFamily="34" charset="-122"/>
              </a:rPr>
              <a:t>3</a:t>
            </a:r>
          </a:p>
        </p:txBody>
      </p:sp>
      <p:sp>
        <p:nvSpPr>
          <p:cNvPr id="742419" name="Text Box 19"/>
          <p:cNvSpPr txBox="1">
            <a:spLocks noChangeArrowheads="1"/>
          </p:cNvSpPr>
          <p:nvPr/>
        </p:nvSpPr>
        <p:spPr bwMode="auto">
          <a:xfrm>
            <a:off x="7677150" y="4149725"/>
            <a:ext cx="1123950"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EBP+16</a:t>
            </a:r>
          </a:p>
        </p:txBody>
      </p:sp>
      <p:sp>
        <p:nvSpPr>
          <p:cNvPr id="742420" name="Line 20"/>
          <p:cNvSpPr>
            <a:spLocks noChangeShapeType="1"/>
          </p:cNvSpPr>
          <p:nvPr/>
        </p:nvSpPr>
        <p:spPr bwMode="auto">
          <a:xfrm>
            <a:off x="2997200" y="2079625"/>
            <a:ext cx="1619250" cy="3735388"/>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2421" name="Text Box 21"/>
          <p:cNvSpPr txBox="1">
            <a:spLocks noChangeArrowheads="1"/>
          </p:cNvSpPr>
          <p:nvPr/>
        </p:nvSpPr>
        <p:spPr bwMode="auto">
          <a:xfrm>
            <a:off x="4886325" y="1089025"/>
            <a:ext cx="3376613" cy="77946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3333CC"/>
                </a:solidFill>
                <a:latin typeface="微软雅黑" pitchFamily="34" charset="-122"/>
                <a:ea typeface="微软雅黑" pitchFamily="34" charset="-122"/>
              </a:rPr>
              <a:t>movl …….  </a:t>
            </a:r>
            <a:r>
              <a:rPr lang="zh-CN" altLang="en-US" b="1">
                <a:solidFill>
                  <a:srgbClr val="3333CC"/>
                </a:solidFill>
                <a:latin typeface="微软雅黑" pitchFamily="34" charset="-122"/>
                <a:ea typeface="微软雅黑" pitchFamily="34" charset="-122"/>
              </a:rPr>
              <a:t>准备入口参数</a:t>
            </a:r>
          </a:p>
          <a:p>
            <a:pPr marL="342900" indent="-342900" eaLnBrk="0" fontAlgn="base" hangingPunct="0">
              <a:spcBef>
                <a:spcPct val="50000"/>
              </a:spcBef>
              <a:spcAft>
                <a:spcPct val="0"/>
              </a:spcAft>
            </a:pPr>
            <a:r>
              <a:rPr lang="en-US" altLang="zh-CN" b="1">
                <a:solidFill>
                  <a:srgbClr val="3333CC"/>
                </a:solidFill>
                <a:latin typeface="微软雅黑" pitchFamily="34" charset="-122"/>
                <a:ea typeface="微软雅黑" pitchFamily="34" charset="-122"/>
              </a:rPr>
              <a:t>call   …….</a:t>
            </a:r>
          </a:p>
        </p:txBody>
      </p:sp>
      <p:sp>
        <p:nvSpPr>
          <p:cNvPr id="742422" name="Line 22"/>
          <p:cNvSpPr>
            <a:spLocks noChangeShapeType="1"/>
          </p:cNvSpPr>
          <p:nvPr/>
        </p:nvSpPr>
        <p:spPr bwMode="auto">
          <a:xfrm>
            <a:off x="5516563" y="1808163"/>
            <a:ext cx="495300" cy="3690937"/>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0743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2421"/>
                                        </p:tgtEl>
                                        <p:attrNameLst>
                                          <p:attrName>style.visibility</p:attrName>
                                        </p:attrNameLst>
                                      </p:cBhvr>
                                      <p:to>
                                        <p:strVal val="visible"/>
                                      </p:to>
                                    </p:set>
                                    <p:animEffect transition="in" filter="blinds(horizontal)">
                                      <p:cBhvr>
                                        <p:cTn id="7" dur="500"/>
                                        <p:tgtEl>
                                          <p:spTgt spid="7424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2422"/>
                                        </p:tgtEl>
                                        <p:attrNameLst>
                                          <p:attrName>style.visibility</p:attrName>
                                        </p:attrNameLst>
                                      </p:cBhvr>
                                      <p:to>
                                        <p:strVal val="visible"/>
                                      </p:to>
                                    </p:set>
                                    <p:animEffect transition="in" filter="blinds(horizontal)">
                                      <p:cBhvr>
                                        <p:cTn id="12" dur="500"/>
                                        <p:tgtEl>
                                          <p:spTgt spid="7424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2405"/>
                                        </p:tgtEl>
                                        <p:attrNameLst>
                                          <p:attrName>style.visibility</p:attrName>
                                        </p:attrNameLst>
                                      </p:cBhvr>
                                      <p:to>
                                        <p:strVal val="visible"/>
                                      </p:to>
                                    </p:set>
                                    <p:animEffect transition="in" filter="blinds(horizontal)">
                                      <p:cBhvr>
                                        <p:cTn id="17" dur="500"/>
                                        <p:tgtEl>
                                          <p:spTgt spid="7424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2403">
                                            <p:txEl>
                                              <p:pRg st="0" end="0"/>
                                            </p:txEl>
                                          </p:spTgt>
                                        </p:tgtEl>
                                        <p:attrNameLst>
                                          <p:attrName>style.visibility</p:attrName>
                                        </p:attrNameLst>
                                      </p:cBhvr>
                                      <p:to>
                                        <p:strVal val="visible"/>
                                      </p:to>
                                    </p:set>
                                    <p:animEffect transition="in" filter="blinds(horizontal)">
                                      <p:cBhvr>
                                        <p:cTn id="22" dur="500"/>
                                        <p:tgtEl>
                                          <p:spTgt spid="74240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42403">
                                            <p:txEl>
                                              <p:pRg st="1" end="1"/>
                                            </p:txEl>
                                          </p:spTgt>
                                        </p:tgtEl>
                                        <p:attrNameLst>
                                          <p:attrName>style.visibility</p:attrName>
                                        </p:attrNameLst>
                                      </p:cBhvr>
                                      <p:to>
                                        <p:strVal val="visible"/>
                                      </p:to>
                                    </p:set>
                                    <p:animEffect transition="in" filter="blinds(horizontal)">
                                      <p:cBhvr>
                                        <p:cTn id="25" dur="500"/>
                                        <p:tgtEl>
                                          <p:spTgt spid="742403">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42403">
                                            <p:txEl>
                                              <p:pRg st="2" end="2"/>
                                            </p:txEl>
                                          </p:spTgt>
                                        </p:tgtEl>
                                        <p:attrNameLst>
                                          <p:attrName>style.visibility</p:attrName>
                                        </p:attrNameLst>
                                      </p:cBhvr>
                                      <p:to>
                                        <p:strVal val="visible"/>
                                      </p:to>
                                    </p:set>
                                    <p:animEffect transition="in" filter="blinds(horizontal)">
                                      <p:cBhvr>
                                        <p:cTn id="28" dur="500"/>
                                        <p:tgtEl>
                                          <p:spTgt spid="74240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42420"/>
                                        </p:tgtEl>
                                        <p:attrNameLst>
                                          <p:attrName>style.visibility</p:attrName>
                                        </p:attrNameLst>
                                      </p:cBhvr>
                                      <p:to>
                                        <p:strVal val="visible"/>
                                      </p:to>
                                    </p:set>
                                    <p:animEffect transition="in" filter="blinds(horizontal)">
                                      <p:cBhvr>
                                        <p:cTn id="33" dur="500"/>
                                        <p:tgtEl>
                                          <p:spTgt spid="74242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42408"/>
                                        </p:tgtEl>
                                        <p:attrNameLst>
                                          <p:attrName>style.visibility</p:attrName>
                                        </p:attrNameLst>
                                      </p:cBhvr>
                                      <p:to>
                                        <p:strVal val="visible"/>
                                      </p:to>
                                    </p:set>
                                    <p:animEffect transition="in" filter="blinds(horizontal)">
                                      <p:cBhvr>
                                        <p:cTn id="38" dur="500"/>
                                        <p:tgtEl>
                                          <p:spTgt spid="74240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42411"/>
                                        </p:tgtEl>
                                        <p:attrNameLst>
                                          <p:attrName>style.visibility</p:attrName>
                                        </p:attrNameLst>
                                      </p:cBhvr>
                                      <p:to>
                                        <p:strVal val="visible"/>
                                      </p:to>
                                    </p:set>
                                    <p:animEffect transition="in" filter="blinds(horizontal)">
                                      <p:cBhvr>
                                        <p:cTn id="43" dur="500"/>
                                        <p:tgtEl>
                                          <p:spTgt spid="7424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42414"/>
                                        </p:tgtEl>
                                        <p:attrNameLst>
                                          <p:attrName>style.visibility</p:attrName>
                                        </p:attrNameLst>
                                      </p:cBhvr>
                                      <p:to>
                                        <p:strVal val="visible"/>
                                      </p:to>
                                    </p:set>
                                    <p:animEffect transition="in" filter="blinds(horizontal)">
                                      <p:cBhvr>
                                        <p:cTn id="48" dur="500"/>
                                        <p:tgtEl>
                                          <p:spTgt spid="74241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42415"/>
                                        </p:tgtEl>
                                        <p:attrNameLst>
                                          <p:attrName>style.visibility</p:attrName>
                                        </p:attrNameLst>
                                      </p:cBhvr>
                                      <p:to>
                                        <p:strVal val="visible"/>
                                      </p:to>
                                    </p:set>
                                    <p:animEffect transition="in" filter="blinds(horizontal)">
                                      <p:cBhvr>
                                        <p:cTn id="53" dur="500"/>
                                        <p:tgtEl>
                                          <p:spTgt spid="742415"/>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42419"/>
                                        </p:tgtEl>
                                        <p:attrNameLst>
                                          <p:attrName>style.visibility</p:attrName>
                                        </p:attrNameLst>
                                      </p:cBhvr>
                                      <p:to>
                                        <p:strVal val="visible"/>
                                      </p:to>
                                    </p:set>
                                    <p:animEffect transition="in" filter="blinds(horizontal)">
                                      <p:cBhvr>
                                        <p:cTn id="58" dur="500"/>
                                        <p:tgtEl>
                                          <p:spTgt spid="742419"/>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42403">
                                            <p:txEl>
                                              <p:pRg st="3" end="3"/>
                                            </p:txEl>
                                          </p:spTgt>
                                        </p:tgtEl>
                                        <p:attrNameLst>
                                          <p:attrName>style.visibility</p:attrName>
                                        </p:attrNameLst>
                                      </p:cBhvr>
                                      <p:to>
                                        <p:strVal val="visible"/>
                                      </p:to>
                                    </p:set>
                                    <p:animEffect transition="in" filter="blinds(horizontal)">
                                      <p:cBhvr>
                                        <p:cTn id="63" dur="500"/>
                                        <p:tgtEl>
                                          <p:spTgt spid="742403">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42403">
                                            <p:txEl>
                                              <p:pRg st="4" end="4"/>
                                            </p:txEl>
                                          </p:spTgt>
                                        </p:tgtEl>
                                        <p:attrNameLst>
                                          <p:attrName>style.visibility</p:attrName>
                                        </p:attrNameLst>
                                      </p:cBhvr>
                                      <p:to>
                                        <p:strVal val="visible"/>
                                      </p:to>
                                    </p:set>
                                    <p:animEffect transition="in" filter="blinds(horizontal)">
                                      <p:cBhvr>
                                        <p:cTn id="68" dur="500"/>
                                        <p:tgtEl>
                                          <p:spTgt spid="74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14" grpId="0"/>
      <p:bldP spid="742415" grpId="0"/>
      <p:bldP spid="742419" grpId="0"/>
      <p:bldP spid="742420" grpId="0" animBg="1"/>
      <p:bldP spid="742421" grpId="0"/>
      <p:bldP spid="7424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457200" y="98425"/>
            <a:ext cx="8229600" cy="561975"/>
          </a:xfrm>
        </p:spPr>
        <p:txBody>
          <a:bodyPr/>
          <a:lstStyle/>
          <a:p>
            <a:r>
              <a:rPr lang="zh-CN" altLang="en-US" sz="3600"/>
              <a:t>过程调用举例</a:t>
            </a:r>
          </a:p>
        </p:txBody>
      </p:sp>
      <p:sp>
        <p:nvSpPr>
          <p:cNvPr id="743427" name="Rectangle 3"/>
          <p:cNvSpPr>
            <a:spLocks noGrp="1" noChangeArrowheads="1"/>
          </p:cNvSpPr>
          <p:nvPr>
            <p:ph type="body" idx="1"/>
          </p:nvPr>
        </p:nvSpPr>
        <p:spPr>
          <a:xfrm>
            <a:off x="206375" y="728663"/>
            <a:ext cx="8559800" cy="5986462"/>
          </a:xfrm>
        </p:spPr>
        <p:txBody>
          <a:bodyPr/>
          <a:lstStyle/>
          <a:p>
            <a:pPr>
              <a:lnSpc>
                <a:spcPct val="90000"/>
              </a:lnSpc>
              <a:spcBef>
                <a:spcPct val="0"/>
              </a:spcBef>
              <a:buFontTx/>
              <a:buNone/>
            </a:pPr>
            <a:r>
              <a:rPr lang="en-US" altLang="zh-CN" sz="1800">
                <a:latin typeface="微软雅黑" pitchFamily="34" charset="-122"/>
                <a:ea typeface="微软雅黑" pitchFamily="34" charset="-122"/>
              </a:rPr>
              <a:t>1  void test ( int x, int *ptr ) </a:t>
            </a:r>
          </a:p>
          <a:p>
            <a:pPr>
              <a:lnSpc>
                <a:spcPct val="90000"/>
              </a:lnSpc>
              <a:spcBef>
                <a:spcPct val="0"/>
              </a:spcBef>
              <a:buFontTx/>
              <a:buNone/>
            </a:pPr>
            <a:r>
              <a:rPr lang="en-US" altLang="zh-CN" sz="1800">
                <a:latin typeface="微软雅黑" pitchFamily="34" charset="-122"/>
                <a:ea typeface="微软雅黑" pitchFamily="34" charset="-122"/>
              </a:rPr>
              <a:t>2  {  </a:t>
            </a:r>
          </a:p>
          <a:p>
            <a:pPr>
              <a:lnSpc>
                <a:spcPct val="90000"/>
              </a:lnSpc>
              <a:spcBef>
                <a:spcPct val="0"/>
              </a:spcBef>
              <a:buFontTx/>
              <a:buNone/>
            </a:pPr>
            <a:r>
              <a:rPr lang="en-US" altLang="zh-CN" sz="1800">
                <a:latin typeface="微软雅黑" pitchFamily="34" charset="-122"/>
                <a:ea typeface="微软雅黑" pitchFamily="34" charset="-122"/>
              </a:rPr>
              <a:t>3 	     if  ( x&gt;0 &amp;&amp; *ptr&gt;0 )  </a:t>
            </a:r>
          </a:p>
          <a:p>
            <a:pPr>
              <a:lnSpc>
                <a:spcPct val="90000"/>
              </a:lnSpc>
              <a:spcBef>
                <a:spcPct val="0"/>
              </a:spcBef>
              <a:buFontTx/>
              <a:buNone/>
            </a:pPr>
            <a:r>
              <a:rPr lang="en-US" altLang="zh-CN" sz="1800">
                <a:latin typeface="微软雅黑" pitchFamily="34" charset="-122"/>
                <a:ea typeface="微软雅黑" pitchFamily="34" charset="-122"/>
              </a:rPr>
              <a:t>4	     *ptr+=x;</a:t>
            </a:r>
          </a:p>
          <a:p>
            <a:pPr>
              <a:lnSpc>
                <a:spcPct val="90000"/>
              </a:lnSpc>
              <a:spcBef>
                <a:spcPct val="0"/>
              </a:spcBef>
              <a:buFontTx/>
              <a:buNone/>
            </a:pPr>
            <a:r>
              <a:rPr lang="en-US" altLang="zh-CN" sz="1800">
                <a:latin typeface="微软雅黑" pitchFamily="34" charset="-122"/>
                <a:ea typeface="微软雅黑" pitchFamily="34" charset="-122"/>
              </a:rPr>
              <a:t>5	}	</a:t>
            </a:r>
          </a:p>
          <a:p>
            <a:pPr>
              <a:lnSpc>
                <a:spcPct val="90000"/>
              </a:lnSpc>
              <a:spcBef>
                <a:spcPct val="0"/>
              </a:spcBef>
              <a:buFontTx/>
              <a:buNone/>
            </a:pPr>
            <a:r>
              <a:rPr lang="en-US" altLang="zh-CN" sz="1800">
                <a:latin typeface="微软雅黑" pitchFamily="34" charset="-122"/>
                <a:ea typeface="微软雅黑" pitchFamily="34" charset="-122"/>
              </a:rPr>
              <a:t>6				  </a:t>
            </a:r>
          </a:p>
          <a:p>
            <a:pPr>
              <a:lnSpc>
                <a:spcPct val="90000"/>
              </a:lnSpc>
              <a:spcBef>
                <a:spcPct val="0"/>
              </a:spcBef>
              <a:buFontTx/>
              <a:buNone/>
            </a:pPr>
            <a:r>
              <a:rPr lang="en-US" altLang="zh-CN" sz="1800">
                <a:latin typeface="微软雅黑" pitchFamily="34" charset="-122"/>
                <a:ea typeface="微软雅黑" pitchFamily="34" charset="-122"/>
              </a:rPr>
              <a:t>7  void caller (int a, int y )</a:t>
            </a:r>
          </a:p>
          <a:p>
            <a:pPr>
              <a:lnSpc>
                <a:spcPct val="90000"/>
              </a:lnSpc>
              <a:spcBef>
                <a:spcPct val="0"/>
              </a:spcBef>
              <a:buFontTx/>
              <a:buNone/>
            </a:pPr>
            <a:r>
              <a:rPr lang="en-US" altLang="zh-CN" sz="1800">
                <a:latin typeface="微软雅黑" pitchFamily="34" charset="-122"/>
                <a:ea typeface="微软雅黑" pitchFamily="34" charset="-122"/>
              </a:rPr>
              <a:t>8  {</a:t>
            </a:r>
          </a:p>
          <a:p>
            <a:pPr>
              <a:lnSpc>
                <a:spcPct val="90000"/>
              </a:lnSpc>
              <a:spcBef>
                <a:spcPct val="0"/>
              </a:spcBef>
              <a:buFontTx/>
              <a:buNone/>
            </a:pPr>
            <a:r>
              <a:rPr lang="en-US" altLang="zh-CN" sz="1800">
                <a:latin typeface="微软雅黑" pitchFamily="34" charset="-122"/>
                <a:ea typeface="微软雅黑" pitchFamily="34" charset="-122"/>
              </a:rPr>
              <a:t>9         int x = a&gt;0 ? a : a+100;  </a:t>
            </a:r>
          </a:p>
          <a:p>
            <a:pPr>
              <a:lnSpc>
                <a:spcPct val="90000"/>
              </a:lnSpc>
              <a:spcBef>
                <a:spcPct val="0"/>
              </a:spcBef>
              <a:buFontTx/>
              <a:buNone/>
            </a:pPr>
            <a:r>
              <a:rPr lang="en-US" altLang="zh-CN" sz="1800">
                <a:latin typeface="微软雅黑" pitchFamily="34" charset="-122"/>
                <a:ea typeface="微软雅黑" pitchFamily="34" charset="-122"/>
              </a:rPr>
              <a:t>10	      </a:t>
            </a:r>
            <a:r>
              <a:rPr lang="en-US" altLang="zh-CN" sz="1800">
                <a:solidFill>
                  <a:srgbClr val="FF3300"/>
                </a:solidFill>
                <a:latin typeface="微软雅黑" pitchFamily="34" charset="-122"/>
                <a:ea typeface="微软雅黑" pitchFamily="34" charset="-122"/>
              </a:rPr>
              <a:t>test (x, &amp;y)</a:t>
            </a:r>
            <a:r>
              <a:rPr lang="zh-CN" altLang="en-US" sz="1800">
                <a:solidFill>
                  <a:srgbClr val="FF3300"/>
                </a:solidFill>
                <a:latin typeface="微软雅黑" pitchFamily="34" charset="-122"/>
                <a:ea typeface="微软雅黑" pitchFamily="34" charset="-122"/>
              </a:rPr>
              <a:t>；</a:t>
            </a:r>
          </a:p>
          <a:p>
            <a:pPr>
              <a:lnSpc>
                <a:spcPct val="90000"/>
              </a:lnSpc>
              <a:spcBef>
                <a:spcPct val="0"/>
              </a:spcBef>
              <a:buFontTx/>
              <a:buNone/>
            </a:pPr>
            <a:r>
              <a:rPr lang="en-US" altLang="zh-CN" sz="1800">
                <a:latin typeface="微软雅黑" pitchFamily="34" charset="-122"/>
                <a:ea typeface="微软雅黑" pitchFamily="34" charset="-122"/>
              </a:rPr>
              <a:t>11  }</a:t>
            </a:r>
          </a:p>
          <a:p>
            <a:pPr>
              <a:lnSpc>
                <a:spcPct val="120000"/>
              </a:lnSpc>
              <a:buFontTx/>
              <a:buNone/>
            </a:pPr>
            <a:r>
              <a:rPr lang="zh-CN" altLang="en-US" sz="1800">
                <a:latin typeface="微软雅黑" pitchFamily="34" charset="-122"/>
                <a:ea typeface="微软雅黑" pitchFamily="34" charset="-122"/>
              </a:rPr>
              <a:t>     调用</a:t>
            </a:r>
            <a:r>
              <a:rPr lang="en-US" altLang="zh-CN" sz="1800">
                <a:latin typeface="微软雅黑" pitchFamily="34" charset="-122"/>
                <a:ea typeface="微软雅黑" pitchFamily="34" charset="-122"/>
              </a:rPr>
              <a:t>caller</a:t>
            </a:r>
            <a:r>
              <a:rPr lang="zh-CN" altLang="en-US" sz="1800">
                <a:latin typeface="微软雅黑" pitchFamily="34" charset="-122"/>
                <a:ea typeface="微软雅黑" pitchFamily="34" charset="-122"/>
              </a:rPr>
              <a:t>的过程为</a:t>
            </a:r>
            <a:r>
              <a:rPr lang="en-US" altLang="zh-CN" sz="1800">
                <a:latin typeface="微软雅黑" pitchFamily="34" charset="-122"/>
                <a:ea typeface="微软雅黑" pitchFamily="34" charset="-122"/>
              </a:rPr>
              <a:t>P</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P</a:t>
            </a:r>
            <a:r>
              <a:rPr lang="zh-CN" altLang="en-US" sz="1800">
                <a:latin typeface="微软雅黑" pitchFamily="34" charset="-122"/>
                <a:ea typeface="微软雅黑" pitchFamily="34" charset="-122"/>
              </a:rPr>
              <a:t>中给出形参</a:t>
            </a:r>
            <a:r>
              <a:rPr lang="en-US" altLang="zh-CN" sz="1800">
                <a:latin typeface="微软雅黑" pitchFamily="34" charset="-122"/>
                <a:ea typeface="微软雅黑" pitchFamily="34" charset="-122"/>
              </a:rPr>
              <a:t>a</a:t>
            </a:r>
            <a:r>
              <a:rPr lang="zh-CN" altLang="en-US" sz="1800">
                <a:latin typeface="微软雅黑" pitchFamily="34" charset="-122"/>
                <a:ea typeface="微软雅黑" pitchFamily="34" charset="-122"/>
              </a:rPr>
              <a:t>和</a:t>
            </a:r>
            <a:r>
              <a:rPr lang="en-US" altLang="zh-CN" sz="1800">
                <a:latin typeface="微软雅黑" pitchFamily="34" charset="-122"/>
                <a:ea typeface="微软雅黑" pitchFamily="34" charset="-122"/>
              </a:rPr>
              <a:t>y</a:t>
            </a:r>
            <a:r>
              <a:rPr lang="zh-CN" altLang="en-US" sz="1800">
                <a:latin typeface="微软雅黑" pitchFamily="34" charset="-122"/>
                <a:ea typeface="微软雅黑" pitchFamily="34" charset="-122"/>
              </a:rPr>
              <a:t>的</a:t>
            </a:r>
          </a:p>
          <a:p>
            <a:pPr>
              <a:lnSpc>
                <a:spcPct val="120000"/>
              </a:lnSpc>
              <a:buFontTx/>
              <a:buNone/>
            </a:pPr>
            <a:r>
              <a:rPr lang="zh-CN" altLang="en-US" sz="1800">
                <a:latin typeface="微软雅黑" pitchFamily="34" charset="-122"/>
                <a:ea typeface="微软雅黑" pitchFamily="34" charset="-122"/>
              </a:rPr>
              <a:t>实参分别是</a:t>
            </a:r>
            <a:r>
              <a:rPr lang="en-US" altLang="zh-CN" sz="1800">
                <a:latin typeface="微软雅黑" pitchFamily="34" charset="-122"/>
                <a:ea typeface="微软雅黑" pitchFamily="34" charset="-122"/>
              </a:rPr>
              <a:t>100</a:t>
            </a:r>
            <a:r>
              <a:rPr lang="zh-CN" altLang="en-US" sz="1800">
                <a:latin typeface="微软雅黑" pitchFamily="34" charset="-122"/>
                <a:ea typeface="微软雅黑" pitchFamily="34" charset="-122"/>
              </a:rPr>
              <a:t>和</a:t>
            </a:r>
            <a:r>
              <a:rPr lang="en-US" altLang="zh-CN" sz="1800">
                <a:latin typeface="微软雅黑" pitchFamily="34" charset="-122"/>
                <a:ea typeface="微软雅黑" pitchFamily="34" charset="-122"/>
              </a:rPr>
              <a:t>200</a:t>
            </a:r>
            <a:r>
              <a:rPr lang="zh-CN" altLang="en-US" sz="1800">
                <a:latin typeface="微软雅黑" pitchFamily="34" charset="-122"/>
                <a:ea typeface="微软雅黑" pitchFamily="34" charset="-122"/>
              </a:rPr>
              <a:t>，画出相应栈帧中的状态，并回答下列问题。</a:t>
            </a:r>
          </a:p>
          <a:p>
            <a:pPr>
              <a:lnSpc>
                <a:spcPct val="120000"/>
              </a:lnSpc>
              <a:buFontTx/>
              <a:buNone/>
            </a:pP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1</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test</a:t>
            </a:r>
            <a:r>
              <a:rPr lang="zh-CN" altLang="en-US" sz="1800">
                <a:latin typeface="微软雅黑" pitchFamily="34" charset="-122"/>
                <a:ea typeface="微软雅黑" pitchFamily="34" charset="-122"/>
              </a:rPr>
              <a:t>的形参是按值传递还是按地址传递？</a:t>
            </a:r>
            <a:r>
              <a:rPr lang="en-US" altLang="zh-CN" sz="1800">
                <a:latin typeface="微软雅黑" pitchFamily="34" charset="-122"/>
                <a:ea typeface="微软雅黑" pitchFamily="34" charset="-122"/>
              </a:rPr>
              <a:t>test</a:t>
            </a:r>
            <a:r>
              <a:rPr lang="zh-CN" altLang="en-US" sz="1800">
                <a:latin typeface="微软雅黑" pitchFamily="34" charset="-122"/>
                <a:ea typeface="微软雅黑" pitchFamily="34" charset="-122"/>
              </a:rPr>
              <a:t>的形参</a:t>
            </a:r>
            <a:r>
              <a:rPr lang="en-US" altLang="zh-CN" sz="1800">
                <a:latin typeface="微软雅黑" pitchFamily="34" charset="-122"/>
                <a:ea typeface="微软雅黑" pitchFamily="34" charset="-122"/>
              </a:rPr>
              <a:t>ptr</a:t>
            </a:r>
            <a:r>
              <a:rPr lang="zh-CN" altLang="en-US" sz="1800">
                <a:latin typeface="微软雅黑" pitchFamily="34" charset="-122"/>
                <a:ea typeface="微软雅黑" pitchFamily="34" charset="-122"/>
              </a:rPr>
              <a:t>对应的实参是一个 </a:t>
            </a:r>
          </a:p>
          <a:p>
            <a:pPr>
              <a:lnSpc>
                <a:spcPct val="120000"/>
              </a:lnSpc>
              <a:buFontTx/>
              <a:buNone/>
            </a:pPr>
            <a:r>
              <a:rPr lang="zh-CN" altLang="en-US" sz="1800">
                <a:latin typeface="微软雅黑" pitchFamily="34" charset="-122"/>
                <a:ea typeface="微软雅黑" pitchFamily="34" charset="-122"/>
              </a:rPr>
              <a:t>         什么类型的值？</a:t>
            </a:r>
          </a:p>
          <a:p>
            <a:pPr>
              <a:lnSpc>
                <a:spcPct val="120000"/>
              </a:lnSpc>
              <a:buFontTx/>
              <a:buNone/>
            </a:pP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2</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test</a:t>
            </a:r>
            <a:r>
              <a:rPr lang="zh-CN" altLang="en-US" sz="1800">
                <a:latin typeface="微软雅黑" pitchFamily="34" charset="-122"/>
                <a:ea typeface="微软雅黑" pitchFamily="34" charset="-122"/>
              </a:rPr>
              <a:t>中被改变的*</a:t>
            </a:r>
            <a:r>
              <a:rPr lang="en-US" altLang="zh-CN" sz="1800">
                <a:latin typeface="微软雅黑" pitchFamily="34" charset="-122"/>
                <a:ea typeface="微软雅黑" pitchFamily="34" charset="-122"/>
              </a:rPr>
              <a:t>ptr</a:t>
            </a:r>
            <a:r>
              <a:rPr lang="zh-CN" altLang="en-US" sz="1800">
                <a:latin typeface="微软雅黑" pitchFamily="34" charset="-122"/>
                <a:ea typeface="微软雅黑" pitchFamily="34" charset="-122"/>
              </a:rPr>
              <a:t>的结果如何返回给它的调用过程</a:t>
            </a:r>
            <a:r>
              <a:rPr lang="en-US" altLang="zh-CN" sz="1800">
                <a:latin typeface="微软雅黑" pitchFamily="34" charset="-122"/>
                <a:ea typeface="微软雅黑" pitchFamily="34" charset="-122"/>
              </a:rPr>
              <a:t>caller</a:t>
            </a:r>
            <a:r>
              <a:rPr lang="zh-CN" altLang="en-US" sz="1800">
                <a:latin typeface="微软雅黑" pitchFamily="34" charset="-122"/>
                <a:ea typeface="微软雅黑" pitchFamily="34" charset="-122"/>
              </a:rPr>
              <a:t>？</a:t>
            </a:r>
          </a:p>
          <a:p>
            <a:pPr>
              <a:lnSpc>
                <a:spcPct val="120000"/>
              </a:lnSpc>
              <a:buFontTx/>
              <a:buNone/>
            </a:pPr>
            <a:endParaRPr lang="zh-CN" altLang="en-US" sz="1800">
              <a:latin typeface="微软雅黑" pitchFamily="34" charset="-122"/>
              <a:ea typeface="微软雅黑" pitchFamily="34" charset="-122"/>
            </a:endParaRPr>
          </a:p>
          <a:p>
            <a:pPr>
              <a:lnSpc>
                <a:spcPct val="120000"/>
              </a:lnSpc>
              <a:buFontTx/>
              <a:buNone/>
            </a:pP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3</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caller</a:t>
            </a:r>
            <a:r>
              <a:rPr lang="zh-CN" altLang="en-US" sz="1800">
                <a:latin typeface="微软雅黑" pitchFamily="34" charset="-122"/>
                <a:ea typeface="微软雅黑" pitchFamily="34" charset="-122"/>
              </a:rPr>
              <a:t>中被改变的</a:t>
            </a:r>
            <a:r>
              <a:rPr lang="en-US" altLang="zh-CN" sz="1800">
                <a:latin typeface="微软雅黑" pitchFamily="34" charset="-122"/>
                <a:ea typeface="微软雅黑" pitchFamily="34" charset="-122"/>
              </a:rPr>
              <a:t>y</a:t>
            </a:r>
            <a:r>
              <a:rPr lang="zh-CN" altLang="en-US" sz="1800">
                <a:latin typeface="微软雅黑" pitchFamily="34" charset="-122"/>
                <a:ea typeface="微软雅黑" pitchFamily="34" charset="-122"/>
              </a:rPr>
              <a:t>的结果能否返回给过程</a:t>
            </a:r>
            <a:r>
              <a:rPr lang="en-US" altLang="zh-CN" sz="1800">
                <a:latin typeface="微软雅黑" pitchFamily="34" charset="-122"/>
                <a:ea typeface="微软雅黑" pitchFamily="34" charset="-122"/>
              </a:rPr>
              <a:t>P</a:t>
            </a:r>
            <a:r>
              <a:rPr lang="zh-CN" altLang="en-US" sz="1800">
                <a:latin typeface="微软雅黑" pitchFamily="34" charset="-122"/>
                <a:ea typeface="微软雅黑" pitchFamily="34" charset="-122"/>
              </a:rPr>
              <a:t>？为什么？</a:t>
            </a:r>
          </a:p>
        </p:txBody>
      </p:sp>
      <p:grpSp>
        <p:nvGrpSpPr>
          <p:cNvPr id="743428" name="Group 4"/>
          <p:cNvGrpSpPr>
            <a:grpSpLocks/>
          </p:cNvGrpSpPr>
          <p:nvPr/>
        </p:nvGrpSpPr>
        <p:grpSpPr bwMode="auto">
          <a:xfrm>
            <a:off x="4076700" y="998538"/>
            <a:ext cx="1081088" cy="2151062"/>
            <a:chOff x="2171" y="119"/>
            <a:chExt cx="681" cy="1355"/>
          </a:xfrm>
        </p:grpSpPr>
        <p:sp>
          <p:nvSpPr>
            <p:cNvPr id="743429" name="Text Box 5"/>
            <p:cNvSpPr txBox="1">
              <a:spLocks noChangeArrowheads="1"/>
            </p:cNvSpPr>
            <p:nvPr/>
          </p:nvSpPr>
          <p:spPr bwMode="auto">
            <a:xfrm>
              <a:off x="2171" y="119"/>
              <a:ext cx="681" cy="1355"/>
            </a:xfrm>
            <a:prstGeom prst="rect">
              <a:avLst/>
            </a:prstGeom>
            <a:solidFill>
              <a:schemeClr val="bg1"/>
            </a:solidFill>
            <a:ln w="9525" algn="ctr">
              <a:noFill/>
              <a:miter lim="800000"/>
              <a:headEnd/>
              <a:tailEnd/>
            </a:ln>
            <a:effectLst/>
          </p:spPr>
          <p:txBody>
            <a:bodyPr>
              <a:spAutoFit/>
            </a:bodyPr>
            <a:lstStyle/>
            <a:p>
              <a:pPr marL="342900" indent="-342900" eaLnBrk="0" fontAlgn="base" hangingPunct="0">
                <a:spcBef>
                  <a:spcPct val="25000"/>
                </a:spcBef>
                <a:spcAft>
                  <a:spcPct val="0"/>
                </a:spcAft>
              </a:pPr>
              <a:r>
                <a:rPr lang="en-US" altLang="zh-CN" b="1">
                  <a:solidFill>
                    <a:srgbClr val="000000"/>
                  </a:solidFill>
                  <a:latin typeface="微软雅黑" pitchFamily="34" charset="-122"/>
                  <a:ea typeface="微软雅黑" pitchFamily="34" charset="-122"/>
                </a:rPr>
                <a:t> </a:t>
              </a:r>
              <a:r>
                <a:rPr lang="en-US" altLang="zh-CN" b="1">
                  <a:solidFill>
                    <a:srgbClr val="3333CC"/>
                  </a:solidFill>
                  <a:latin typeface="微软雅黑" pitchFamily="34" charset="-122"/>
                  <a:ea typeface="微软雅黑" pitchFamily="34" charset="-122"/>
                </a:rPr>
                <a:t>test</a:t>
              </a:r>
            </a:p>
            <a:p>
              <a:pPr marL="342900" indent="-342900" eaLnBrk="0" fontAlgn="base" hangingPunct="0">
                <a:spcBef>
                  <a:spcPct val="25000"/>
                </a:spcBef>
                <a:spcAft>
                  <a:spcPct val="0"/>
                </a:spcAft>
              </a:pPr>
              <a:endParaRPr lang="en-US" altLang="zh-CN" b="1">
                <a:solidFill>
                  <a:srgbClr val="3333CC"/>
                </a:solidFill>
                <a:latin typeface="微软雅黑" pitchFamily="34" charset="-122"/>
                <a:ea typeface="微软雅黑" pitchFamily="34" charset="-122"/>
              </a:endParaRPr>
            </a:p>
            <a:p>
              <a:pPr marL="342900" indent="-342900" eaLnBrk="0" fontAlgn="base" hangingPunct="0">
                <a:spcBef>
                  <a:spcPct val="25000"/>
                </a:spcBef>
                <a:spcAft>
                  <a:spcPct val="0"/>
                </a:spcAft>
              </a:pPr>
              <a:r>
                <a:rPr lang="en-US" altLang="zh-CN" b="1">
                  <a:solidFill>
                    <a:srgbClr val="3333CC"/>
                  </a:solidFill>
                  <a:latin typeface="微软雅黑" pitchFamily="34" charset="-122"/>
                  <a:ea typeface="微软雅黑" pitchFamily="34" charset="-122"/>
                </a:rPr>
                <a:t>caller</a:t>
              </a:r>
            </a:p>
            <a:p>
              <a:pPr marL="342900" indent="-342900" eaLnBrk="0" fontAlgn="base" hangingPunct="0">
                <a:spcBef>
                  <a:spcPct val="25000"/>
                </a:spcBef>
                <a:spcAft>
                  <a:spcPct val="0"/>
                </a:spcAft>
              </a:pPr>
              <a:endParaRPr lang="en-US" altLang="zh-CN" b="1">
                <a:solidFill>
                  <a:srgbClr val="3333CC"/>
                </a:solidFill>
                <a:latin typeface="微软雅黑" pitchFamily="34" charset="-122"/>
                <a:ea typeface="微软雅黑" pitchFamily="34" charset="-122"/>
              </a:endParaRPr>
            </a:p>
            <a:p>
              <a:pPr marL="342900" indent="-342900" eaLnBrk="0" fontAlgn="base" hangingPunct="0">
                <a:spcBef>
                  <a:spcPct val="25000"/>
                </a:spcBef>
                <a:spcAft>
                  <a:spcPct val="0"/>
                </a:spcAft>
              </a:pPr>
              <a:r>
                <a:rPr lang="en-US" altLang="zh-CN" b="1">
                  <a:solidFill>
                    <a:srgbClr val="3333CC"/>
                  </a:solidFill>
                  <a:latin typeface="微软雅黑" pitchFamily="34" charset="-122"/>
                  <a:ea typeface="微软雅黑" pitchFamily="34" charset="-122"/>
                </a:rPr>
                <a:t>  P</a:t>
              </a:r>
            </a:p>
            <a:p>
              <a:pPr marL="342900" indent="-342900" eaLnBrk="0" fontAlgn="base" hangingPunct="0">
                <a:spcBef>
                  <a:spcPct val="50000"/>
                </a:spcBef>
                <a:spcAft>
                  <a:spcPct val="0"/>
                </a:spcAft>
              </a:pPr>
              <a:endParaRPr lang="en-US" altLang="zh-CN" b="1">
                <a:solidFill>
                  <a:srgbClr val="000000"/>
                </a:solidFill>
                <a:latin typeface="微软雅黑" pitchFamily="34" charset="-122"/>
                <a:ea typeface="微软雅黑" pitchFamily="34" charset="-122"/>
              </a:endParaRPr>
            </a:p>
          </p:txBody>
        </p:sp>
        <p:sp>
          <p:nvSpPr>
            <p:cNvPr id="743430" name="Line 6"/>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3431" name="Line 7"/>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pic>
        <p:nvPicPr>
          <p:cNvPr id="743432" name="Picture 8"/>
          <p:cNvPicPr>
            <a:picLocks noChangeAspect="1" noChangeArrowheads="1"/>
          </p:cNvPicPr>
          <p:nvPr/>
        </p:nvPicPr>
        <p:blipFill>
          <a:blip r:embed="rId2"/>
          <a:srcRect/>
          <a:stretch>
            <a:fillRect/>
          </a:stretch>
        </p:blipFill>
        <p:spPr bwMode="auto">
          <a:xfrm>
            <a:off x="5562600" y="854075"/>
            <a:ext cx="3375025" cy="2655888"/>
          </a:xfrm>
          <a:prstGeom prst="rect">
            <a:avLst/>
          </a:prstGeom>
          <a:noFill/>
        </p:spPr>
      </p:pic>
      <p:sp>
        <p:nvSpPr>
          <p:cNvPr id="743433" name="Text Box 9"/>
          <p:cNvSpPr txBox="1">
            <a:spLocks noChangeArrowheads="1"/>
          </p:cNvSpPr>
          <p:nvPr/>
        </p:nvSpPr>
        <p:spPr bwMode="auto">
          <a:xfrm>
            <a:off x="5876925" y="2789238"/>
            <a:ext cx="2971800" cy="915987"/>
          </a:xfrm>
          <a:prstGeom prst="rect">
            <a:avLst/>
          </a:prstGeom>
          <a:solidFill>
            <a:schemeClr val="bg1"/>
          </a:solid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FF3300"/>
                </a:solidFill>
                <a:latin typeface="微软雅黑" pitchFamily="34" charset="-122"/>
                <a:ea typeface="微软雅黑" pitchFamily="34" charset="-122"/>
              </a:rPr>
              <a:t>     </a:t>
            </a:r>
            <a:r>
              <a:rPr lang="en-US" altLang="zh-CN" b="1">
                <a:solidFill>
                  <a:srgbClr val="FF3300"/>
                </a:solidFill>
                <a:latin typeface="微软雅黑" pitchFamily="34" charset="-122"/>
                <a:ea typeface="微软雅黑" pitchFamily="34" charset="-122"/>
              </a:rPr>
              <a:t>caller</a:t>
            </a:r>
            <a:r>
              <a:rPr lang="zh-CN" altLang="en-US" b="1">
                <a:solidFill>
                  <a:srgbClr val="FF3300"/>
                </a:solidFill>
                <a:latin typeface="微软雅黑" pitchFamily="34" charset="-122"/>
                <a:ea typeface="微软雅黑" pitchFamily="34" charset="-122"/>
              </a:rPr>
              <a:t>执行过程中，在进入</a:t>
            </a:r>
            <a:r>
              <a:rPr lang="en-US" altLang="zh-CN" b="1">
                <a:solidFill>
                  <a:srgbClr val="FF3300"/>
                </a:solidFill>
                <a:latin typeface="微软雅黑" pitchFamily="34" charset="-122"/>
                <a:ea typeface="微软雅黑" pitchFamily="34" charset="-122"/>
              </a:rPr>
              <a:t>test</a:t>
            </a:r>
            <a:r>
              <a:rPr lang="zh-CN" altLang="en-US" b="1">
                <a:solidFill>
                  <a:srgbClr val="FF3300"/>
                </a:solidFill>
                <a:latin typeface="微软雅黑" pitchFamily="34" charset="-122"/>
                <a:ea typeface="微软雅黑" pitchFamily="34" charset="-122"/>
              </a:rPr>
              <a:t>之前一刻栈中的状态如何？</a:t>
            </a:r>
          </a:p>
        </p:txBody>
      </p:sp>
      <p:pic>
        <p:nvPicPr>
          <p:cNvPr id="743434" name="Picture 10"/>
          <p:cNvPicPr>
            <a:picLocks noChangeAspect="1" noChangeArrowheads="1"/>
          </p:cNvPicPr>
          <p:nvPr/>
        </p:nvPicPr>
        <p:blipFill>
          <a:blip r:embed="rId3"/>
          <a:srcRect/>
          <a:stretch>
            <a:fillRect/>
          </a:stretch>
        </p:blipFill>
        <p:spPr bwMode="auto">
          <a:xfrm>
            <a:off x="5292725" y="134938"/>
            <a:ext cx="3644900" cy="3946525"/>
          </a:xfrm>
          <a:prstGeom prst="rect">
            <a:avLst/>
          </a:prstGeom>
          <a:noFill/>
        </p:spPr>
      </p:pic>
      <p:sp>
        <p:nvSpPr>
          <p:cNvPr id="743435" name="Text Box 11"/>
          <p:cNvSpPr txBox="1">
            <a:spLocks noChangeArrowheads="1"/>
          </p:cNvSpPr>
          <p:nvPr/>
        </p:nvSpPr>
        <p:spPr bwMode="auto">
          <a:xfrm>
            <a:off x="5697538" y="3375025"/>
            <a:ext cx="2835275" cy="641350"/>
          </a:xfrm>
          <a:prstGeom prst="rect">
            <a:avLst/>
          </a:prstGeom>
          <a:solidFill>
            <a:schemeClr val="bg1"/>
          </a:solid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FF3300"/>
                </a:solidFill>
                <a:latin typeface="微软雅黑" pitchFamily="34" charset="-122"/>
                <a:ea typeface="微软雅黑" pitchFamily="34" charset="-122"/>
              </a:rPr>
              <a:t>     进入</a:t>
            </a:r>
            <a:r>
              <a:rPr lang="en-US" altLang="zh-CN" b="1">
                <a:solidFill>
                  <a:srgbClr val="FF3300"/>
                </a:solidFill>
                <a:latin typeface="微软雅黑" pitchFamily="34" charset="-122"/>
                <a:ea typeface="微软雅黑" pitchFamily="34" charset="-122"/>
              </a:rPr>
              <a:t>test</a:t>
            </a:r>
            <a:r>
              <a:rPr lang="zh-CN" altLang="en-US" b="1">
                <a:solidFill>
                  <a:srgbClr val="FF3300"/>
                </a:solidFill>
                <a:latin typeface="微软雅黑" pitchFamily="34" charset="-122"/>
                <a:ea typeface="微软雅黑" pitchFamily="34" charset="-122"/>
              </a:rPr>
              <a:t>并生成其栈帧后，栈中状态如何？</a:t>
            </a:r>
          </a:p>
        </p:txBody>
      </p:sp>
      <p:pic>
        <p:nvPicPr>
          <p:cNvPr id="743436" name="Picture 12"/>
          <p:cNvPicPr>
            <a:picLocks noChangeAspect="1" noChangeArrowheads="1"/>
          </p:cNvPicPr>
          <p:nvPr/>
        </p:nvPicPr>
        <p:blipFill>
          <a:blip r:embed="rId4"/>
          <a:srcRect/>
          <a:stretch>
            <a:fillRect/>
          </a:stretch>
        </p:blipFill>
        <p:spPr bwMode="auto">
          <a:xfrm>
            <a:off x="5111750" y="179388"/>
            <a:ext cx="3781425" cy="4059237"/>
          </a:xfrm>
          <a:prstGeom prst="rect">
            <a:avLst/>
          </a:prstGeom>
          <a:noFill/>
        </p:spPr>
      </p:pic>
      <p:grpSp>
        <p:nvGrpSpPr>
          <p:cNvPr id="743437" name="Group 13"/>
          <p:cNvGrpSpPr>
            <a:grpSpLocks/>
          </p:cNvGrpSpPr>
          <p:nvPr/>
        </p:nvGrpSpPr>
        <p:grpSpPr bwMode="auto">
          <a:xfrm>
            <a:off x="5832475" y="584200"/>
            <a:ext cx="674688" cy="720725"/>
            <a:chOff x="3617" y="402"/>
            <a:chExt cx="425" cy="454"/>
          </a:xfrm>
        </p:grpSpPr>
        <p:sp>
          <p:nvSpPr>
            <p:cNvPr id="743438" name="Text Box 14"/>
            <p:cNvSpPr txBox="1">
              <a:spLocks noChangeArrowheads="1"/>
            </p:cNvSpPr>
            <p:nvPr/>
          </p:nvSpPr>
          <p:spPr bwMode="auto">
            <a:xfrm>
              <a:off x="3617" y="402"/>
              <a:ext cx="425" cy="231"/>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&amp;y:</a:t>
              </a:r>
            </a:p>
          </p:txBody>
        </p:sp>
        <p:sp>
          <p:nvSpPr>
            <p:cNvPr id="743439" name="Text Box 15"/>
            <p:cNvSpPr txBox="1">
              <a:spLocks noChangeArrowheads="1"/>
            </p:cNvSpPr>
            <p:nvPr/>
          </p:nvSpPr>
          <p:spPr bwMode="auto">
            <a:xfrm>
              <a:off x="3617" y="625"/>
              <a:ext cx="425" cy="231"/>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&amp;a:</a:t>
              </a:r>
            </a:p>
          </p:txBody>
        </p:sp>
      </p:grpSp>
      <p:grpSp>
        <p:nvGrpSpPr>
          <p:cNvPr id="743440" name="Group 16"/>
          <p:cNvGrpSpPr>
            <a:grpSpLocks/>
          </p:cNvGrpSpPr>
          <p:nvPr/>
        </p:nvGrpSpPr>
        <p:grpSpPr bwMode="auto">
          <a:xfrm>
            <a:off x="8488363" y="539750"/>
            <a:ext cx="539750" cy="1079500"/>
            <a:chOff x="5290" y="374"/>
            <a:chExt cx="340" cy="680"/>
          </a:xfrm>
        </p:grpSpPr>
        <p:sp>
          <p:nvSpPr>
            <p:cNvPr id="743441" name="AutoShape 17"/>
            <p:cNvSpPr>
              <a:spLocks/>
            </p:cNvSpPr>
            <p:nvPr/>
          </p:nvSpPr>
          <p:spPr bwMode="auto">
            <a:xfrm>
              <a:off x="5290" y="374"/>
              <a:ext cx="113" cy="680"/>
            </a:xfrm>
            <a:prstGeom prst="rightBrace">
              <a:avLst>
                <a:gd name="adj1" fmla="val 50147"/>
                <a:gd name="adj2" fmla="val 50000"/>
              </a:avLst>
            </a:prstGeom>
            <a:noFill/>
            <a:ln w="28575">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3442" name="Text Box 18"/>
            <p:cNvSpPr txBox="1">
              <a:spLocks noChangeArrowheads="1"/>
            </p:cNvSpPr>
            <p:nvPr/>
          </p:nvSpPr>
          <p:spPr bwMode="auto">
            <a:xfrm>
              <a:off x="5403" y="601"/>
              <a:ext cx="227" cy="231"/>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P</a:t>
              </a:r>
            </a:p>
          </p:txBody>
        </p:sp>
      </p:grpSp>
      <p:grpSp>
        <p:nvGrpSpPr>
          <p:cNvPr id="743443" name="Group 19"/>
          <p:cNvGrpSpPr>
            <a:grpSpLocks/>
          </p:cNvGrpSpPr>
          <p:nvPr/>
        </p:nvGrpSpPr>
        <p:grpSpPr bwMode="auto">
          <a:xfrm>
            <a:off x="8488363" y="1754188"/>
            <a:ext cx="539750" cy="1371600"/>
            <a:chOff x="5290" y="1139"/>
            <a:chExt cx="340" cy="864"/>
          </a:xfrm>
        </p:grpSpPr>
        <p:sp>
          <p:nvSpPr>
            <p:cNvPr id="743444" name="AutoShape 20"/>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3445" name="Text Box 21"/>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caller</a:t>
              </a:r>
            </a:p>
          </p:txBody>
        </p:sp>
      </p:grpSp>
      <p:sp>
        <p:nvSpPr>
          <p:cNvPr id="743446" name="Text Box 22"/>
          <p:cNvSpPr txBox="1">
            <a:spLocks noChangeArrowheads="1"/>
          </p:cNvSpPr>
          <p:nvPr/>
        </p:nvSpPr>
        <p:spPr bwMode="auto">
          <a:xfrm>
            <a:off x="1827213" y="1943100"/>
            <a:ext cx="1304925"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100   200</a:t>
            </a:r>
          </a:p>
        </p:txBody>
      </p:sp>
      <p:sp>
        <p:nvSpPr>
          <p:cNvPr id="743447" name="Text Box 23"/>
          <p:cNvSpPr txBox="1">
            <a:spLocks noChangeArrowheads="1"/>
          </p:cNvSpPr>
          <p:nvPr/>
        </p:nvSpPr>
        <p:spPr bwMode="auto">
          <a:xfrm>
            <a:off x="7048500" y="630238"/>
            <a:ext cx="809625" cy="274637"/>
          </a:xfrm>
          <a:prstGeom prst="rect">
            <a:avLst/>
          </a:prstGeom>
          <a:solidFill>
            <a:schemeClr val="bg1"/>
          </a:solidFill>
          <a:ln w="9525" algn="ctr">
            <a:noFill/>
            <a:miter lim="800000"/>
            <a:headEnd/>
            <a:tailEnd/>
          </a:ln>
          <a:effectLst/>
        </p:spPr>
        <p:txBody>
          <a:bodyPr tIns="0" bIns="0">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300</a:t>
            </a:r>
          </a:p>
        </p:txBody>
      </p:sp>
      <p:sp>
        <p:nvSpPr>
          <p:cNvPr id="743448" name="Line 24"/>
          <p:cNvSpPr>
            <a:spLocks noChangeShapeType="1"/>
          </p:cNvSpPr>
          <p:nvPr/>
        </p:nvSpPr>
        <p:spPr bwMode="auto">
          <a:xfrm flipV="1">
            <a:off x="2097088" y="819150"/>
            <a:ext cx="4995862" cy="854075"/>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3449" name="Rectangle 25"/>
          <p:cNvSpPr>
            <a:spLocks noChangeArrowheads="1"/>
          </p:cNvSpPr>
          <p:nvPr/>
        </p:nvSpPr>
        <p:spPr bwMode="auto">
          <a:xfrm>
            <a:off x="2862263" y="4689475"/>
            <a:ext cx="4298950" cy="366713"/>
          </a:xfrm>
          <a:prstGeom prst="rect">
            <a:avLst/>
          </a:prstGeom>
          <a:noFill/>
          <a:ln w="9525" algn="ctr">
            <a:noFill/>
            <a:miter lim="800000"/>
            <a:headEnd/>
            <a:tailEnd/>
          </a:ln>
          <a:effectLst/>
        </p:spPr>
        <p:txBody>
          <a:bodyPr wrap="none">
            <a:spAutoFit/>
          </a:bodyPr>
          <a:lstStyle/>
          <a:p>
            <a:pPr marL="342900" indent="-342900" eaLnBrk="0" fontAlgn="base" hangingPunct="0">
              <a:spcBef>
                <a:spcPct val="50000"/>
              </a:spcBef>
              <a:spcAft>
                <a:spcPct val="0"/>
              </a:spcAft>
            </a:pPr>
            <a:r>
              <a:rPr lang="zh-CN" altLang="en-US" b="1">
                <a:solidFill>
                  <a:srgbClr val="FF3300"/>
                </a:solidFill>
                <a:latin typeface="微软雅黑" pitchFamily="34" charset="-122"/>
                <a:ea typeface="微软雅黑" pitchFamily="34" charset="-122"/>
              </a:rPr>
              <a:t>前者按值、后者按地址。一定是一个地址</a:t>
            </a:r>
          </a:p>
        </p:txBody>
      </p:sp>
      <p:sp>
        <p:nvSpPr>
          <p:cNvPr id="743450" name="Rectangle 26"/>
          <p:cNvSpPr>
            <a:spLocks noChangeArrowheads="1"/>
          </p:cNvSpPr>
          <p:nvPr/>
        </p:nvSpPr>
        <p:spPr bwMode="auto">
          <a:xfrm>
            <a:off x="566738" y="5499100"/>
            <a:ext cx="8147050"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FF3300"/>
                </a:solidFill>
                <a:latin typeface="微软雅黑" pitchFamily="34" charset="-122"/>
                <a:ea typeface="微软雅黑" pitchFamily="34" charset="-122"/>
              </a:rPr>
              <a:t>第</a:t>
            </a:r>
            <a:r>
              <a:rPr lang="en-US" altLang="zh-CN" b="1">
                <a:solidFill>
                  <a:srgbClr val="FF3300"/>
                </a:solidFill>
                <a:latin typeface="微软雅黑" pitchFamily="34" charset="-122"/>
                <a:ea typeface="微软雅黑" pitchFamily="34" charset="-122"/>
              </a:rPr>
              <a:t>10</a:t>
            </a:r>
            <a:r>
              <a:rPr lang="zh-CN" altLang="en-US" b="1">
                <a:solidFill>
                  <a:srgbClr val="FF3300"/>
                </a:solidFill>
                <a:latin typeface="微软雅黑" pitchFamily="34" charset="-122"/>
                <a:ea typeface="微软雅黑" pitchFamily="34" charset="-122"/>
              </a:rPr>
              <a:t>行执行后，</a:t>
            </a:r>
            <a:r>
              <a:rPr lang="en-US" altLang="zh-CN" b="1">
                <a:solidFill>
                  <a:srgbClr val="FF3300"/>
                </a:solidFill>
                <a:latin typeface="微软雅黑" pitchFamily="34" charset="-122"/>
                <a:ea typeface="微软雅黑" pitchFamily="34" charset="-122"/>
              </a:rPr>
              <a:t>P</a:t>
            </a:r>
            <a:r>
              <a:rPr lang="zh-CN" altLang="en-US" b="1">
                <a:solidFill>
                  <a:srgbClr val="FF3300"/>
                </a:solidFill>
                <a:latin typeface="微软雅黑" pitchFamily="34" charset="-122"/>
                <a:ea typeface="微软雅黑" pitchFamily="34" charset="-122"/>
              </a:rPr>
              <a:t>帧中</a:t>
            </a:r>
            <a:r>
              <a:rPr lang="en-US" altLang="zh-CN" b="1">
                <a:solidFill>
                  <a:srgbClr val="FF3300"/>
                </a:solidFill>
                <a:latin typeface="微软雅黑" pitchFamily="34" charset="-122"/>
                <a:ea typeface="微软雅黑" pitchFamily="34" charset="-122"/>
              </a:rPr>
              <a:t>200</a:t>
            </a:r>
            <a:r>
              <a:rPr lang="zh-CN" altLang="en-US" b="1">
                <a:solidFill>
                  <a:srgbClr val="FF3300"/>
                </a:solidFill>
                <a:latin typeface="微软雅黑" pitchFamily="34" charset="-122"/>
                <a:ea typeface="微软雅黑" pitchFamily="34" charset="-122"/>
              </a:rPr>
              <a:t>变成</a:t>
            </a:r>
            <a:r>
              <a:rPr lang="en-US" altLang="zh-CN" b="1">
                <a:solidFill>
                  <a:srgbClr val="FF3300"/>
                </a:solidFill>
                <a:latin typeface="微软雅黑" pitchFamily="34" charset="-122"/>
                <a:ea typeface="微软雅黑" pitchFamily="34" charset="-122"/>
              </a:rPr>
              <a:t>300</a:t>
            </a:r>
            <a:r>
              <a:rPr lang="zh-CN" altLang="en-US" b="1">
                <a:solidFill>
                  <a:srgbClr val="FF3300"/>
                </a:solidFill>
                <a:latin typeface="微软雅黑" pitchFamily="34" charset="-122"/>
                <a:ea typeface="微软雅黑" pitchFamily="34" charset="-122"/>
              </a:rPr>
              <a:t>，</a:t>
            </a:r>
            <a:r>
              <a:rPr lang="en-US" altLang="zh-CN" b="1">
                <a:solidFill>
                  <a:srgbClr val="FF3300"/>
                </a:solidFill>
                <a:latin typeface="微软雅黑" pitchFamily="34" charset="-122"/>
                <a:ea typeface="微软雅黑" pitchFamily="34" charset="-122"/>
              </a:rPr>
              <a:t>test</a:t>
            </a:r>
            <a:r>
              <a:rPr lang="zh-CN" altLang="en-US" b="1">
                <a:solidFill>
                  <a:srgbClr val="FF3300"/>
                </a:solidFill>
                <a:latin typeface="微软雅黑" pitchFamily="34" charset="-122"/>
                <a:ea typeface="微软雅黑" pitchFamily="34" charset="-122"/>
              </a:rPr>
              <a:t>退帧后，</a:t>
            </a:r>
            <a:r>
              <a:rPr lang="en-US" altLang="zh-CN" b="1">
                <a:solidFill>
                  <a:srgbClr val="FF3300"/>
                </a:solidFill>
                <a:latin typeface="微软雅黑" pitchFamily="34" charset="-122"/>
                <a:ea typeface="微软雅黑" pitchFamily="34" charset="-122"/>
              </a:rPr>
              <a:t>caller</a:t>
            </a:r>
            <a:r>
              <a:rPr lang="zh-CN" altLang="en-US" b="1">
                <a:solidFill>
                  <a:srgbClr val="FF3300"/>
                </a:solidFill>
                <a:latin typeface="微软雅黑" pitchFamily="34" charset="-122"/>
                <a:ea typeface="微软雅黑" pitchFamily="34" charset="-122"/>
              </a:rPr>
              <a:t>中通过</a:t>
            </a:r>
            <a:r>
              <a:rPr lang="en-US" altLang="zh-CN" b="1">
                <a:solidFill>
                  <a:srgbClr val="FF3300"/>
                </a:solidFill>
                <a:latin typeface="微软雅黑" pitchFamily="34" charset="-122"/>
                <a:ea typeface="微软雅黑" pitchFamily="34" charset="-122"/>
              </a:rPr>
              <a:t>y</a:t>
            </a:r>
            <a:r>
              <a:rPr lang="zh-CN" altLang="en-US" b="1">
                <a:solidFill>
                  <a:srgbClr val="FF3300"/>
                </a:solidFill>
                <a:latin typeface="微软雅黑" pitchFamily="34" charset="-122"/>
                <a:ea typeface="微软雅黑" pitchFamily="34" charset="-122"/>
              </a:rPr>
              <a:t>引用该值</a:t>
            </a:r>
            <a:r>
              <a:rPr lang="en-US" altLang="zh-CN" b="1">
                <a:solidFill>
                  <a:srgbClr val="FF3300"/>
                </a:solidFill>
                <a:latin typeface="微软雅黑" pitchFamily="34" charset="-122"/>
                <a:ea typeface="微软雅黑" pitchFamily="34" charset="-122"/>
              </a:rPr>
              <a:t>300</a:t>
            </a:r>
          </a:p>
        </p:txBody>
      </p:sp>
      <p:sp>
        <p:nvSpPr>
          <p:cNvPr id="743451" name="Rectangle 27"/>
          <p:cNvSpPr>
            <a:spLocks noChangeArrowheads="1"/>
          </p:cNvSpPr>
          <p:nvPr/>
        </p:nvSpPr>
        <p:spPr bwMode="auto">
          <a:xfrm>
            <a:off x="522288" y="6257925"/>
            <a:ext cx="8415337"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FF3300"/>
                </a:solidFill>
                <a:latin typeface="微软雅黑" pitchFamily="34" charset="-122"/>
                <a:ea typeface="微软雅黑" pitchFamily="34" charset="-122"/>
              </a:rPr>
              <a:t>第</a:t>
            </a:r>
            <a:r>
              <a:rPr lang="en-US" altLang="zh-CN" b="1">
                <a:solidFill>
                  <a:srgbClr val="FF3300"/>
                </a:solidFill>
                <a:latin typeface="微软雅黑" pitchFamily="34" charset="-122"/>
                <a:ea typeface="微软雅黑" pitchFamily="34" charset="-122"/>
              </a:rPr>
              <a:t>11</a:t>
            </a:r>
            <a:r>
              <a:rPr lang="zh-CN" altLang="en-US" b="1">
                <a:solidFill>
                  <a:srgbClr val="FF3300"/>
                </a:solidFill>
                <a:latin typeface="微软雅黑" pitchFamily="34" charset="-122"/>
                <a:ea typeface="微软雅黑" pitchFamily="34" charset="-122"/>
              </a:rPr>
              <a:t>行执行后</a:t>
            </a:r>
            <a:r>
              <a:rPr lang="en-US" altLang="zh-CN" b="1">
                <a:solidFill>
                  <a:srgbClr val="FF3300"/>
                </a:solidFill>
                <a:latin typeface="微软雅黑" pitchFamily="34" charset="-122"/>
                <a:ea typeface="微软雅黑" pitchFamily="34" charset="-122"/>
              </a:rPr>
              <a:t>caller</a:t>
            </a:r>
            <a:r>
              <a:rPr lang="zh-CN" altLang="en-US" b="1">
                <a:solidFill>
                  <a:srgbClr val="FF3300"/>
                </a:solidFill>
                <a:latin typeface="微软雅黑" pitchFamily="34" charset="-122"/>
                <a:ea typeface="微软雅黑" pitchFamily="34" charset="-122"/>
              </a:rPr>
              <a:t>退帧并返回</a:t>
            </a:r>
            <a:r>
              <a:rPr lang="en-US" altLang="zh-CN" b="1">
                <a:solidFill>
                  <a:srgbClr val="FF3300"/>
                </a:solidFill>
                <a:latin typeface="微软雅黑" pitchFamily="34" charset="-122"/>
                <a:ea typeface="微软雅黑" pitchFamily="34" charset="-122"/>
              </a:rPr>
              <a:t>P</a:t>
            </a:r>
            <a:r>
              <a:rPr lang="zh-CN" altLang="en-US" b="1">
                <a:solidFill>
                  <a:srgbClr val="FF3300"/>
                </a:solidFill>
                <a:latin typeface="微软雅黑" pitchFamily="34" charset="-122"/>
                <a:ea typeface="微软雅黑" pitchFamily="34" charset="-122"/>
              </a:rPr>
              <a:t>，因</a:t>
            </a:r>
            <a:r>
              <a:rPr lang="en-US" altLang="zh-CN" b="1">
                <a:solidFill>
                  <a:srgbClr val="FF3300"/>
                </a:solidFill>
                <a:latin typeface="微软雅黑" pitchFamily="34" charset="-122"/>
                <a:ea typeface="微软雅黑" pitchFamily="34" charset="-122"/>
              </a:rPr>
              <a:t>P</a:t>
            </a:r>
            <a:r>
              <a:rPr lang="zh-CN" altLang="en-US" b="1">
                <a:solidFill>
                  <a:srgbClr val="FF3300"/>
                </a:solidFill>
                <a:latin typeface="微软雅黑" pitchFamily="34" charset="-122"/>
                <a:ea typeface="微软雅黑" pitchFamily="34" charset="-122"/>
              </a:rPr>
              <a:t>中无变量与之对应，故无法引用该值</a:t>
            </a:r>
            <a:r>
              <a:rPr lang="en-US" altLang="zh-CN" b="1">
                <a:solidFill>
                  <a:srgbClr val="FF3300"/>
                </a:solidFill>
                <a:latin typeface="微软雅黑" pitchFamily="34" charset="-122"/>
                <a:ea typeface="微软雅黑" pitchFamily="34" charset="-122"/>
              </a:rPr>
              <a:t>300</a:t>
            </a:r>
          </a:p>
        </p:txBody>
      </p:sp>
      <p:grpSp>
        <p:nvGrpSpPr>
          <p:cNvPr id="743454" name="Group 30"/>
          <p:cNvGrpSpPr>
            <a:grpSpLocks/>
          </p:cNvGrpSpPr>
          <p:nvPr/>
        </p:nvGrpSpPr>
        <p:grpSpPr bwMode="auto">
          <a:xfrm>
            <a:off x="2501900" y="3114675"/>
            <a:ext cx="4679950" cy="2428875"/>
            <a:chOff x="1718" y="1962"/>
            <a:chExt cx="2806" cy="1530"/>
          </a:xfrm>
        </p:grpSpPr>
        <p:sp>
          <p:nvSpPr>
            <p:cNvPr id="743452" name="Text Box 28"/>
            <p:cNvSpPr txBox="1">
              <a:spLocks noChangeArrowheads="1"/>
            </p:cNvSpPr>
            <p:nvPr/>
          </p:nvSpPr>
          <p:spPr bwMode="auto">
            <a:xfrm>
              <a:off x="1718" y="1962"/>
              <a:ext cx="1162" cy="231"/>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3333CC"/>
                  </a:solidFill>
                  <a:latin typeface="微软雅黑" pitchFamily="34" charset="-122"/>
                  <a:ea typeface="微软雅黑" pitchFamily="34" charset="-122"/>
                </a:rPr>
                <a:t>若</a:t>
              </a:r>
              <a:r>
                <a:rPr lang="en-US" altLang="zh-CN" b="1">
                  <a:solidFill>
                    <a:srgbClr val="3333CC"/>
                  </a:solidFill>
                  <a:latin typeface="微软雅黑" pitchFamily="34" charset="-122"/>
                  <a:ea typeface="微软雅黑" pitchFamily="34" charset="-122"/>
                </a:rPr>
                <a:t>return x+y</a:t>
              </a:r>
              <a:r>
                <a:rPr lang="zh-CN" altLang="en-US" b="1">
                  <a:solidFill>
                    <a:srgbClr val="3333CC"/>
                  </a:solidFill>
                  <a:latin typeface="微软雅黑" pitchFamily="34" charset="-122"/>
                  <a:ea typeface="微软雅黑" pitchFamily="34" charset="-122"/>
                </a:rPr>
                <a:t>；</a:t>
              </a:r>
            </a:p>
          </p:txBody>
        </p:sp>
        <p:sp>
          <p:nvSpPr>
            <p:cNvPr id="743453" name="Line 29"/>
            <p:cNvSpPr>
              <a:spLocks noChangeShapeType="1"/>
            </p:cNvSpPr>
            <p:nvPr/>
          </p:nvSpPr>
          <p:spPr bwMode="auto">
            <a:xfrm flipH="1" flipV="1">
              <a:off x="2228" y="2160"/>
              <a:ext cx="2296" cy="1332"/>
            </a:xfrm>
            <a:prstGeom prst="line">
              <a:avLst/>
            </a:prstGeom>
            <a:noFill/>
            <a:ln w="28575">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743455" name="Text Box 31"/>
          <p:cNvSpPr txBox="1">
            <a:spLocks noChangeArrowheads="1"/>
          </p:cNvSpPr>
          <p:nvPr/>
        </p:nvSpPr>
        <p:spPr bwMode="auto">
          <a:xfrm>
            <a:off x="4122738" y="2889250"/>
            <a:ext cx="1754187"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3333CC"/>
                </a:solidFill>
                <a:latin typeface="微软雅黑" pitchFamily="34" charset="-122"/>
                <a:ea typeface="微软雅黑" pitchFamily="34" charset="-122"/>
              </a:rPr>
              <a:t>则函数返回</a:t>
            </a:r>
            <a:r>
              <a:rPr lang="en-US" altLang="zh-CN" b="1">
                <a:solidFill>
                  <a:srgbClr val="3333CC"/>
                </a:solidFill>
                <a:latin typeface="微软雅黑" pitchFamily="34" charset="-122"/>
                <a:ea typeface="微软雅黑" pitchFamily="34" charset="-122"/>
              </a:rPr>
              <a:t>400</a:t>
            </a:r>
          </a:p>
        </p:txBody>
      </p:sp>
    </p:spTree>
    <p:extLst>
      <p:ext uri="{BB962C8B-B14F-4D97-AF65-F5344CB8AC3E}">
        <p14:creationId xmlns:p14="http://schemas.microsoft.com/office/powerpoint/2010/main" val="194236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3428"/>
                                        </p:tgtEl>
                                        <p:attrNameLst>
                                          <p:attrName>style.visibility</p:attrName>
                                        </p:attrNameLst>
                                      </p:cBhvr>
                                      <p:to>
                                        <p:strVal val="visible"/>
                                      </p:to>
                                    </p:set>
                                    <p:animEffect transition="in" filter="blinds(horizontal)">
                                      <p:cBhvr>
                                        <p:cTn id="7" dur="500"/>
                                        <p:tgtEl>
                                          <p:spTgt spid="7434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3446"/>
                                        </p:tgtEl>
                                        <p:attrNameLst>
                                          <p:attrName>style.visibility</p:attrName>
                                        </p:attrNameLst>
                                      </p:cBhvr>
                                      <p:to>
                                        <p:strVal val="visible"/>
                                      </p:to>
                                    </p:set>
                                    <p:animEffect transition="in" filter="blinds(horizontal)">
                                      <p:cBhvr>
                                        <p:cTn id="12" dur="500"/>
                                        <p:tgtEl>
                                          <p:spTgt spid="7434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3449"/>
                                        </p:tgtEl>
                                        <p:attrNameLst>
                                          <p:attrName>style.visibility</p:attrName>
                                        </p:attrNameLst>
                                      </p:cBhvr>
                                      <p:to>
                                        <p:strVal val="visible"/>
                                      </p:to>
                                    </p:set>
                                    <p:animEffect transition="in" filter="blinds(horizontal)">
                                      <p:cBhvr>
                                        <p:cTn id="17" dur="500"/>
                                        <p:tgtEl>
                                          <p:spTgt spid="7434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3432"/>
                                        </p:tgtEl>
                                        <p:attrNameLst>
                                          <p:attrName>style.visibility</p:attrName>
                                        </p:attrNameLst>
                                      </p:cBhvr>
                                      <p:to>
                                        <p:strVal val="visible"/>
                                      </p:to>
                                    </p:set>
                                    <p:animEffect transition="in" filter="blinds(horizontal)">
                                      <p:cBhvr>
                                        <p:cTn id="22" dur="500"/>
                                        <p:tgtEl>
                                          <p:spTgt spid="7434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3433"/>
                                        </p:tgtEl>
                                        <p:attrNameLst>
                                          <p:attrName>style.visibility</p:attrName>
                                        </p:attrNameLst>
                                      </p:cBhvr>
                                      <p:to>
                                        <p:strVal val="visible"/>
                                      </p:to>
                                    </p:set>
                                    <p:animEffect transition="in" filter="blinds(horizontal)">
                                      <p:cBhvr>
                                        <p:cTn id="27" dur="500"/>
                                        <p:tgtEl>
                                          <p:spTgt spid="7434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3434"/>
                                        </p:tgtEl>
                                        <p:attrNameLst>
                                          <p:attrName>style.visibility</p:attrName>
                                        </p:attrNameLst>
                                      </p:cBhvr>
                                      <p:to>
                                        <p:strVal val="visible"/>
                                      </p:to>
                                    </p:set>
                                    <p:animEffect transition="in" filter="blinds(horizontal)">
                                      <p:cBhvr>
                                        <p:cTn id="32" dur="500"/>
                                        <p:tgtEl>
                                          <p:spTgt spid="7434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3435"/>
                                        </p:tgtEl>
                                        <p:attrNameLst>
                                          <p:attrName>style.visibility</p:attrName>
                                        </p:attrNameLst>
                                      </p:cBhvr>
                                      <p:to>
                                        <p:strVal val="visible"/>
                                      </p:to>
                                    </p:set>
                                    <p:animEffect transition="in" filter="blinds(horizontal)">
                                      <p:cBhvr>
                                        <p:cTn id="37" dur="500"/>
                                        <p:tgtEl>
                                          <p:spTgt spid="7434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3436"/>
                                        </p:tgtEl>
                                        <p:attrNameLst>
                                          <p:attrName>style.visibility</p:attrName>
                                        </p:attrNameLst>
                                      </p:cBhvr>
                                      <p:to>
                                        <p:strVal val="visible"/>
                                      </p:to>
                                    </p:set>
                                    <p:animEffect transition="in" filter="blinds(horizontal)">
                                      <p:cBhvr>
                                        <p:cTn id="42" dur="500"/>
                                        <p:tgtEl>
                                          <p:spTgt spid="74343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43440"/>
                                        </p:tgtEl>
                                        <p:attrNameLst>
                                          <p:attrName>style.visibility</p:attrName>
                                        </p:attrNameLst>
                                      </p:cBhvr>
                                      <p:to>
                                        <p:strVal val="visible"/>
                                      </p:to>
                                    </p:set>
                                    <p:animEffect transition="in" filter="blinds(horizontal)">
                                      <p:cBhvr>
                                        <p:cTn id="47" dur="500"/>
                                        <p:tgtEl>
                                          <p:spTgt spid="7434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43437"/>
                                        </p:tgtEl>
                                        <p:attrNameLst>
                                          <p:attrName>style.visibility</p:attrName>
                                        </p:attrNameLst>
                                      </p:cBhvr>
                                      <p:to>
                                        <p:strVal val="visible"/>
                                      </p:to>
                                    </p:set>
                                    <p:animEffect transition="in" filter="blinds(horizontal)">
                                      <p:cBhvr>
                                        <p:cTn id="52" dur="500"/>
                                        <p:tgtEl>
                                          <p:spTgt spid="74343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43443"/>
                                        </p:tgtEl>
                                        <p:attrNameLst>
                                          <p:attrName>style.visibility</p:attrName>
                                        </p:attrNameLst>
                                      </p:cBhvr>
                                      <p:to>
                                        <p:strVal val="visible"/>
                                      </p:to>
                                    </p:set>
                                    <p:animEffect transition="in" filter="blinds(horizontal)">
                                      <p:cBhvr>
                                        <p:cTn id="57" dur="500"/>
                                        <p:tgtEl>
                                          <p:spTgt spid="74344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43447"/>
                                        </p:tgtEl>
                                        <p:attrNameLst>
                                          <p:attrName>style.visibility</p:attrName>
                                        </p:attrNameLst>
                                      </p:cBhvr>
                                      <p:to>
                                        <p:strVal val="visible"/>
                                      </p:to>
                                    </p:set>
                                    <p:animEffect transition="in" filter="blinds(horizontal)">
                                      <p:cBhvr>
                                        <p:cTn id="62" dur="500"/>
                                        <p:tgtEl>
                                          <p:spTgt spid="74344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43448"/>
                                        </p:tgtEl>
                                        <p:attrNameLst>
                                          <p:attrName>style.visibility</p:attrName>
                                        </p:attrNameLst>
                                      </p:cBhvr>
                                      <p:to>
                                        <p:strVal val="visible"/>
                                      </p:to>
                                    </p:set>
                                    <p:animEffect transition="in" filter="blinds(horizontal)">
                                      <p:cBhvr>
                                        <p:cTn id="67" dur="500"/>
                                        <p:tgtEl>
                                          <p:spTgt spid="74344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43450"/>
                                        </p:tgtEl>
                                        <p:attrNameLst>
                                          <p:attrName>style.visibility</p:attrName>
                                        </p:attrNameLst>
                                      </p:cBhvr>
                                      <p:to>
                                        <p:strVal val="visible"/>
                                      </p:to>
                                    </p:set>
                                    <p:animEffect transition="in" filter="blinds(horizontal)">
                                      <p:cBhvr>
                                        <p:cTn id="72" dur="500"/>
                                        <p:tgtEl>
                                          <p:spTgt spid="74345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43454"/>
                                        </p:tgtEl>
                                        <p:attrNameLst>
                                          <p:attrName>style.visibility</p:attrName>
                                        </p:attrNameLst>
                                      </p:cBhvr>
                                      <p:to>
                                        <p:strVal val="visible"/>
                                      </p:to>
                                    </p:set>
                                    <p:animEffect transition="in" filter="blinds(horizontal)">
                                      <p:cBhvr>
                                        <p:cTn id="77" dur="500"/>
                                        <p:tgtEl>
                                          <p:spTgt spid="74345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43455"/>
                                        </p:tgtEl>
                                        <p:attrNameLst>
                                          <p:attrName>style.visibility</p:attrName>
                                        </p:attrNameLst>
                                      </p:cBhvr>
                                      <p:to>
                                        <p:strVal val="visible"/>
                                      </p:to>
                                    </p:set>
                                    <p:animEffect transition="in" filter="blinds(horizontal)">
                                      <p:cBhvr>
                                        <p:cTn id="82" dur="500"/>
                                        <p:tgtEl>
                                          <p:spTgt spid="74345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43451"/>
                                        </p:tgtEl>
                                        <p:attrNameLst>
                                          <p:attrName>style.visibility</p:attrName>
                                        </p:attrNameLst>
                                      </p:cBhvr>
                                      <p:to>
                                        <p:strVal val="visible"/>
                                      </p:to>
                                    </p:set>
                                    <p:animEffect transition="in" filter="blinds(horizontal)">
                                      <p:cBhvr>
                                        <p:cTn id="87" dur="500"/>
                                        <p:tgtEl>
                                          <p:spTgt spid="743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3" grpId="0" animBg="1"/>
      <p:bldP spid="743435" grpId="0" animBg="1"/>
      <p:bldP spid="743446" grpId="0"/>
      <p:bldP spid="743447" grpId="0" animBg="1"/>
      <p:bldP spid="743448" grpId="0" animBg="1"/>
      <p:bldP spid="743449" grpId="0"/>
      <p:bldP spid="743450" grpId="0"/>
      <p:bldP spid="743451" grpId="0"/>
      <p:bldP spid="74345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xfrm>
            <a:off x="457200" y="53975"/>
            <a:ext cx="8229600" cy="561975"/>
          </a:xfrm>
        </p:spPr>
        <p:txBody>
          <a:bodyPr/>
          <a:lstStyle/>
          <a:p>
            <a:r>
              <a:rPr lang="zh-CN" altLang="en-US"/>
              <a:t>逆向工程举例</a:t>
            </a:r>
          </a:p>
        </p:txBody>
      </p:sp>
      <p:sp>
        <p:nvSpPr>
          <p:cNvPr id="805891" name="Rectangle 3"/>
          <p:cNvSpPr>
            <a:spLocks noChangeArrowheads="1"/>
          </p:cNvSpPr>
          <p:nvPr/>
        </p:nvSpPr>
        <p:spPr bwMode="auto">
          <a:xfrm>
            <a:off x="5472113" y="684213"/>
            <a:ext cx="3508375" cy="3387725"/>
          </a:xfrm>
          <a:prstGeom prst="rect">
            <a:avLst/>
          </a:prstGeom>
          <a:noFill/>
          <a:ln w="9525">
            <a:noFill/>
            <a:miter lim="800000"/>
            <a:headEnd/>
            <a:tailEnd/>
          </a:ln>
          <a:effectLst/>
        </p:spPr>
        <p:txBody>
          <a:bodyPr anchor="ctr">
            <a:spAutoFit/>
          </a:bodyPr>
          <a:lstStyle/>
          <a:p>
            <a:pPr fontAlgn="base">
              <a:spcBef>
                <a:spcPct val="0"/>
              </a:spcBef>
              <a:spcAft>
                <a:spcPct val="0"/>
              </a:spcAft>
              <a:tabLst>
                <a:tab pos="542925" algn="l"/>
              </a:tabLst>
            </a:pPr>
            <a:r>
              <a:rPr lang="zh-CN" altLang="en-US">
                <a:solidFill>
                  <a:srgbClr val="000000"/>
                </a:solidFill>
              </a:rPr>
              <a:t>  </a:t>
            </a:r>
            <a:r>
              <a:rPr lang="en-US" altLang="zh-CN" b="1">
                <a:solidFill>
                  <a:srgbClr val="000000"/>
                </a:solidFill>
                <a:latin typeface="微软雅黑" pitchFamily="34" charset="-122"/>
                <a:ea typeface="微软雅黑" pitchFamily="34" charset="-122"/>
              </a:rPr>
              <a:t>movl  	8(%ebp), %ebx</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  movl  	$0, %eax</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  movl  	$0, %ecx</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.L12:</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  </a:t>
            </a:r>
            <a:r>
              <a:rPr lang="en-US" altLang="zh-CN" b="1">
                <a:solidFill>
                  <a:srgbClr val="0000FF"/>
                </a:solidFill>
                <a:latin typeface="微软雅黑" pitchFamily="34" charset="-122"/>
                <a:ea typeface="微软雅黑" pitchFamily="34" charset="-122"/>
              </a:rPr>
              <a:t>leal   	(%eax,%eax), %edx</a:t>
            </a:r>
          </a:p>
          <a:p>
            <a:pPr fontAlgn="base">
              <a:spcBef>
                <a:spcPct val="0"/>
              </a:spcBef>
              <a:spcAft>
                <a:spcPct val="0"/>
              </a:spcAft>
              <a:tabLst>
                <a:tab pos="542925" algn="l"/>
              </a:tabLst>
            </a:pPr>
            <a:r>
              <a:rPr lang="en-US" altLang="zh-CN" b="1">
                <a:solidFill>
                  <a:srgbClr val="0000FF"/>
                </a:solidFill>
                <a:latin typeface="微软雅黑" pitchFamily="34" charset="-122"/>
                <a:ea typeface="微软雅黑" pitchFamily="34" charset="-122"/>
              </a:rPr>
              <a:t>  movl  	%ebx, %eax</a:t>
            </a:r>
          </a:p>
          <a:p>
            <a:pPr fontAlgn="base">
              <a:spcBef>
                <a:spcPct val="0"/>
              </a:spcBef>
              <a:spcAft>
                <a:spcPct val="0"/>
              </a:spcAft>
              <a:tabLst>
                <a:tab pos="542925" algn="l"/>
              </a:tabLst>
            </a:pPr>
            <a:r>
              <a:rPr lang="en-US" altLang="zh-CN" b="1">
                <a:solidFill>
                  <a:srgbClr val="0000FF"/>
                </a:solidFill>
                <a:latin typeface="微软雅黑" pitchFamily="34" charset="-122"/>
                <a:ea typeface="微软雅黑" pitchFamily="34" charset="-122"/>
              </a:rPr>
              <a:t>  andl  	$1, %eax</a:t>
            </a:r>
          </a:p>
          <a:p>
            <a:pPr fontAlgn="base">
              <a:spcBef>
                <a:spcPct val="0"/>
              </a:spcBef>
              <a:spcAft>
                <a:spcPct val="0"/>
              </a:spcAft>
              <a:tabLst>
                <a:tab pos="542925" algn="l"/>
              </a:tabLst>
            </a:pPr>
            <a:r>
              <a:rPr lang="en-US" altLang="zh-CN" b="1">
                <a:solidFill>
                  <a:srgbClr val="0000FF"/>
                </a:solidFill>
                <a:latin typeface="微软雅黑" pitchFamily="34" charset="-122"/>
                <a:ea typeface="微软雅黑" pitchFamily="34" charset="-122"/>
              </a:rPr>
              <a:t>  orl       %edx, %eax</a:t>
            </a:r>
          </a:p>
          <a:p>
            <a:pPr fontAlgn="base">
              <a:spcBef>
                <a:spcPct val="0"/>
              </a:spcBef>
              <a:spcAft>
                <a:spcPct val="0"/>
              </a:spcAft>
              <a:tabLst>
                <a:tab pos="542925" algn="l"/>
              </a:tabLst>
            </a:pPr>
            <a:r>
              <a:rPr lang="en-US" altLang="zh-CN" b="1">
                <a:solidFill>
                  <a:srgbClr val="0000FF"/>
                </a:solidFill>
                <a:latin typeface="微软雅黑" pitchFamily="34" charset="-122"/>
                <a:ea typeface="微软雅黑" pitchFamily="34" charset="-122"/>
              </a:rPr>
              <a:t>  shrl     %ebx</a:t>
            </a:r>
            <a:r>
              <a:rPr lang="en-US" altLang="zh-CN" b="1">
                <a:solidFill>
                  <a:srgbClr val="000000"/>
                </a:solidFill>
                <a:latin typeface="微软雅黑" pitchFamily="34" charset="-122"/>
                <a:ea typeface="微软雅黑" pitchFamily="34" charset="-122"/>
              </a:rPr>
              <a:t>  </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  addl   	$1, %ecx   </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  cmpl  	$32, %ecx</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  jne    	.L12</a:t>
            </a:r>
          </a:p>
        </p:txBody>
      </p:sp>
      <p:sp>
        <p:nvSpPr>
          <p:cNvPr id="805892" name="Rectangle 4"/>
          <p:cNvSpPr>
            <a:spLocks noChangeArrowheads="1"/>
          </p:cNvSpPr>
          <p:nvPr/>
        </p:nvSpPr>
        <p:spPr bwMode="auto">
          <a:xfrm>
            <a:off x="134938" y="4284663"/>
            <a:ext cx="8847137" cy="2282825"/>
          </a:xfrm>
          <a:prstGeom prst="rect">
            <a:avLst/>
          </a:prstGeom>
          <a:noFill/>
          <a:ln w="9525">
            <a:noFill/>
            <a:miter lim="800000"/>
            <a:headEnd/>
            <a:tailEnd/>
          </a:ln>
          <a:effectLst/>
        </p:spPr>
        <p:txBody>
          <a:bodyPr anchor="ctr">
            <a:spAutoFit/>
          </a:bodyPr>
          <a:lstStyle/>
          <a:p>
            <a:pPr fontAlgn="base">
              <a:lnSpc>
                <a:spcPct val="120000"/>
              </a:lnSpc>
              <a:spcBef>
                <a:spcPct val="0"/>
              </a:spcBef>
              <a:spcAft>
                <a:spcPct val="0"/>
              </a:spcAft>
            </a:pPr>
            <a:r>
              <a:rPr lang="zh-CN" altLang="en-US" sz="2000" b="1">
                <a:solidFill>
                  <a:srgbClr val="000000"/>
                </a:solidFill>
                <a:latin typeface="微软雅黑" pitchFamily="34" charset="-122"/>
                <a:ea typeface="微软雅黑" pitchFamily="34" charset="-122"/>
              </a:rPr>
              <a:t>① 处为</a:t>
            </a:r>
            <a:r>
              <a:rPr lang="en-US" altLang="zh-CN" sz="2000" b="1">
                <a:solidFill>
                  <a:srgbClr val="000000"/>
                </a:solidFill>
                <a:latin typeface="微软雅黑" pitchFamily="34" charset="-122"/>
                <a:ea typeface="微软雅黑" pitchFamily="34" charset="-122"/>
              </a:rPr>
              <a:t>i=0</a:t>
            </a:r>
            <a:r>
              <a:rPr lang="zh-CN" altLang="en-US" sz="2000" b="1">
                <a:solidFill>
                  <a:srgbClr val="000000"/>
                </a:solidFill>
                <a:latin typeface="微软雅黑" pitchFamily="34" charset="-122"/>
                <a:ea typeface="微软雅黑" pitchFamily="34" charset="-122"/>
              </a:rPr>
              <a:t>，② 处为</a:t>
            </a:r>
            <a:r>
              <a:rPr lang="en-US" altLang="zh-CN" sz="2000" b="1">
                <a:solidFill>
                  <a:srgbClr val="000000"/>
                </a:solidFill>
                <a:latin typeface="微软雅黑" pitchFamily="34" charset="-122"/>
                <a:ea typeface="微软雅黑" pitchFamily="34" charset="-122"/>
              </a:rPr>
              <a:t>i≠32</a:t>
            </a:r>
            <a:r>
              <a:rPr lang="zh-CN" altLang="en-US" sz="2000" b="1">
                <a:solidFill>
                  <a:srgbClr val="000000"/>
                </a:solidFill>
                <a:latin typeface="微软雅黑" pitchFamily="34" charset="-122"/>
                <a:ea typeface="微软雅黑" pitchFamily="34" charset="-122"/>
              </a:rPr>
              <a:t>，③ 处为</a:t>
            </a:r>
            <a:r>
              <a:rPr lang="en-US" altLang="zh-CN" sz="2000" b="1">
                <a:solidFill>
                  <a:srgbClr val="000000"/>
                </a:solidFill>
                <a:latin typeface="微软雅黑" pitchFamily="34" charset="-122"/>
                <a:ea typeface="微软雅黑" pitchFamily="34" charset="-122"/>
              </a:rPr>
              <a:t>i++</a:t>
            </a:r>
            <a:r>
              <a:rPr lang="zh-CN" altLang="en-US" sz="2000" b="1">
                <a:solidFill>
                  <a:srgbClr val="000000"/>
                </a:solidFill>
                <a:latin typeface="微软雅黑" pitchFamily="34" charset="-122"/>
                <a:ea typeface="微软雅黑" pitchFamily="34" charset="-122"/>
              </a:rPr>
              <a:t>。</a:t>
            </a:r>
          </a:p>
          <a:p>
            <a:pPr fontAlgn="base">
              <a:lnSpc>
                <a:spcPct val="120000"/>
              </a:lnSpc>
              <a:spcBef>
                <a:spcPct val="0"/>
              </a:spcBef>
              <a:spcAft>
                <a:spcPct val="0"/>
              </a:spcAft>
            </a:pPr>
            <a:r>
              <a:rPr lang="zh-CN" altLang="en-US" sz="2000" b="1">
                <a:solidFill>
                  <a:srgbClr val="000000"/>
                </a:solidFill>
                <a:latin typeface="微软雅黑" pitchFamily="34" charset="-122"/>
                <a:ea typeface="微软雅黑" pitchFamily="34" charset="-122"/>
              </a:rPr>
              <a:t>入口参数 </a:t>
            </a:r>
            <a:r>
              <a:rPr lang="en-US" altLang="zh-CN" sz="2000" b="1">
                <a:solidFill>
                  <a:srgbClr val="000000"/>
                </a:solidFill>
                <a:latin typeface="微软雅黑" pitchFamily="34" charset="-122"/>
                <a:ea typeface="微软雅黑" pitchFamily="34" charset="-122"/>
              </a:rPr>
              <a:t>x </a:t>
            </a:r>
            <a:r>
              <a:rPr lang="zh-CN" altLang="en-US" sz="2000" b="1">
                <a:solidFill>
                  <a:srgbClr val="000000"/>
                </a:solidFill>
                <a:latin typeface="微软雅黑" pitchFamily="34" charset="-122"/>
                <a:ea typeface="微软雅黑" pitchFamily="34" charset="-122"/>
              </a:rPr>
              <a:t>在</a:t>
            </a:r>
            <a:r>
              <a:rPr lang="en-US" altLang="zh-CN" sz="2000" b="1">
                <a:solidFill>
                  <a:srgbClr val="000000"/>
                </a:solidFill>
                <a:latin typeface="微软雅黑" pitchFamily="34" charset="-122"/>
                <a:ea typeface="微软雅黑" pitchFamily="34" charset="-122"/>
              </a:rPr>
              <a:t>EBX</a:t>
            </a:r>
            <a:r>
              <a:rPr lang="zh-CN" altLang="en-US" sz="2000" b="1">
                <a:solidFill>
                  <a:srgbClr val="000000"/>
                </a:solidFill>
                <a:latin typeface="微软雅黑" pitchFamily="34" charset="-122"/>
                <a:ea typeface="微软雅黑" pitchFamily="34" charset="-122"/>
              </a:rPr>
              <a:t>中，返回参数 </a:t>
            </a:r>
            <a:r>
              <a:rPr lang="en-US" altLang="zh-CN" sz="2000" b="1">
                <a:solidFill>
                  <a:srgbClr val="000000"/>
                </a:solidFill>
                <a:latin typeface="微软雅黑" pitchFamily="34" charset="-122"/>
                <a:ea typeface="微软雅黑" pitchFamily="34" charset="-122"/>
              </a:rPr>
              <a:t>result </a:t>
            </a:r>
            <a:r>
              <a:rPr lang="zh-CN" altLang="en-US" sz="2000" b="1">
                <a:solidFill>
                  <a:srgbClr val="000000"/>
                </a:solidFill>
                <a:latin typeface="微软雅黑" pitchFamily="34" charset="-122"/>
                <a:ea typeface="微软雅黑" pitchFamily="34" charset="-122"/>
              </a:rPr>
              <a:t>在</a:t>
            </a:r>
            <a:r>
              <a:rPr lang="en-US" altLang="zh-CN" sz="2000" b="1">
                <a:solidFill>
                  <a:srgbClr val="000000"/>
                </a:solidFill>
                <a:latin typeface="微软雅黑" pitchFamily="34" charset="-122"/>
                <a:ea typeface="微软雅黑" pitchFamily="34" charset="-122"/>
              </a:rPr>
              <a:t>EAX</a:t>
            </a:r>
            <a:r>
              <a:rPr lang="zh-CN" altLang="en-US" sz="2000" b="1">
                <a:solidFill>
                  <a:srgbClr val="000000"/>
                </a:solidFill>
                <a:latin typeface="微软雅黑" pitchFamily="34" charset="-122"/>
                <a:ea typeface="微软雅黑" pitchFamily="34" charset="-122"/>
              </a:rPr>
              <a:t>中。</a:t>
            </a:r>
            <a:r>
              <a:rPr lang="en-US" altLang="zh-CN" sz="2000" b="1">
                <a:solidFill>
                  <a:srgbClr val="000000"/>
                </a:solidFill>
                <a:latin typeface="微软雅黑" pitchFamily="34" charset="-122"/>
                <a:ea typeface="微软雅黑" pitchFamily="34" charset="-122"/>
              </a:rPr>
              <a:t>LEA</a:t>
            </a:r>
            <a:r>
              <a:rPr lang="zh-CN" altLang="en-US" sz="2000" b="1">
                <a:solidFill>
                  <a:srgbClr val="000000"/>
                </a:solidFill>
                <a:latin typeface="微软雅黑" pitchFamily="34" charset="-122"/>
                <a:ea typeface="微软雅黑" pitchFamily="34" charset="-122"/>
              </a:rPr>
              <a:t>实现“</a:t>
            </a:r>
            <a:r>
              <a:rPr lang="en-US" altLang="zh-CN" sz="2000" b="1">
                <a:solidFill>
                  <a:srgbClr val="000000"/>
                </a:solidFill>
                <a:latin typeface="微软雅黑" pitchFamily="34" charset="-122"/>
                <a:ea typeface="微软雅黑" pitchFamily="34" charset="-122"/>
              </a:rPr>
              <a:t>2*result”</a:t>
            </a:r>
            <a:r>
              <a:rPr lang="zh-CN" altLang="en-US" sz="2000" b="1">
                <a:solidFill>
                  <a:srgbClr val="000000"/>
                </a:solidFill>
                <a:latin typeface="微软雅黑" pitchFamily="34" charset="-122"/>
                <a:ea typeface="微软雅黑" pitchFamily="34" charset="-122"/>
              </a:rPr>
              <a:t>，即：将</a:t>
            </a:r>
            <a:r>
              <a:rPr lang="en-US" altLang="zh-CN" sz="2000" b="1">
                <a:solidFill>
                  <a:srgbClr val="000000"/>
                </a:solidFill>
                <a:latin typeface="微软雅黑" pitchFamily="34" charset="-122"/>
                <a:ea typeface="微软雅黑" pitchFamily="34" charset="-122"/>
              </a:rPr>
              <a:t>result</a:t>
            </a:r>
            <a:r>
              <a:rPr lang="zh-CN" altLang="en-US" sz="2000" b="1">
                <a:solidFill>
                  <a:srgbClr val="000000"/>
                </a:solidFill>
                <a:latin typeface="微软雅黑" pitchFamily="34" charset="-122"/>
                <a:ea typeface="微软雅黑" pitchFamily="34" charset="-122"/>
              </a:rPr>
              <a:t>左移一位；第</a:t>
            </a:r>
            <a:r>
              <a:rPr lang="en-US" altLang="zh-CN" sz="2000" b="1">
                <a:solidFill>
                  <a:srgbClr val="000000"/>
                </a:solidFill>
                <a:latin typeface="微软雅黑" pitchFamily="34" charset="-122"/>
                <a:ea typeface="微软雅黑" pitchFamily="34" charset="-122"/>
              </a:rPr>
              <a:t>6</a:t>
            </a:r>
            <a:r>
              <a:rPr lang="zh-CN" altLang="en-US" sz="2000" b="1">
                <a:solidFill>
                  <a:srgbClr val="000000"/>
                </a:solidFill>
                <a:latin typeface="微软雅黑" pitchFamily="34" charset="-122"/>
                <a:ea typeface="微软雅黑" pitchFamily="34" charset="-122"/>
              </a:rPr>
              <a:t>和第</a:t>
            </a:r>
            <a:r>
              <a:rPr lang="en-US" altLang="zh-CN" sz="2000" b="1">
                <a:solidFill>
                  <a:srgbClr val="000000"/>
                </a:solidFill>
                <a:latin typeface="微软雅黑" pitchFamily="34" charset="-122"/>
                <a:ea typeface="微软雅黑" pitchFamily="34" charset="-122"/>
              </a:rPr>
              <a:t>7</a:t>
            </a:r>
            <a:r>
              <a:rPr lang="zh-CN" altLang="en-US" sz="2000" b="1">
                <a:solidFill>
                  <a:srgbClr val="000000"/>
                </a:solidFill>
                <a:latin typeface="微软雅黑" pitchFamily="34" charset="-122"/>
                <a:ea typeface="微软雅黑" pitchFamily="34" charset="-122"/>
              </a:rPr>
              <a:t>条指令则实现“</a:t>
            </a:r>
            <a:r>
              <a:rPr lang="en-US" altLang="zh-CN" sz="2000" b="1">
                <a:solidFill>
                  <a:srgbClr val="000000"/>
                </a:solidFill>
                <a:latin typeface="微软雅黑" pitchFamily="34" charset="-122"/>
                <a:ea typeface="微软雅黑" pitchFamily="34" charset="-122"/>
              </a:rPr>
              <a:t>x&amp;0x01”</a:t>
            </a:r>
            <a:r>
              <a:rPr lang="zh-CN" altLang="en-US" sz="2000" b="1">
                <a:solidFill>
                  <a:srgbClr val="000000"/>
                </a:solidFill>
                <a:latin typeface="微软雅黑" pitchFamily="34" charset="-122"/>
                <a:ea typeface="微软雅黑" pitchFamily="34" charset="-122"/>
              </a:rPr>
              <a:t>；第</a:t>
            </a:r>
            <a:r>
              <a:rPr lang="en-US" altLang="zh-CN" sz="2000" b="1">
                <a:solidFill>
                  <a:srgbClr val="000000"/>
                </a:solidFill>
                <a:latin typeface="微软雅黑" pitchFamily="34" charset="-122"/>
                <a:ea typeface="微软雅黑" pitchFamily="34" charset="-122"/>
              </a:rPr>
              <a:t>8</a:t>
            </a:r>
            <a:r>
              <a:rPr lang="zh-CN" altLang="en-US" sz="2000" b="1">
                <a:solidFill>
                  <a:srgbClr val="000000"/>
                </a:solidFill>
                <a:latin typeface="微软雅黑" pitchFamily="34" charset="-122"/>
                <a:ea typeface="微软雅黑" pitchFamily="34" charset="-122"/>
              </a:rPr>
              <a:t>条指令实现“</a:t>
            </a:r>
            <a:r>
              <a:rPr lang="en-US" altLang="zh-CN" sz="2000" b="1">
                <a:solidFill>
                  <a:srgbClr val="000000"/>
                </a:solidFill>
                <a:latin typeface="微软雅黑" pitchFamily="34" charset="-122"/>
                <a:ea typeface="微软雅黑" pitchFamily="34" charset="-122"/>
              </a:rPr>
              <a:t>result=(result&lt;&lt;1) | (x &amp; 0x01)”</a:t>
            </a:r>
            <a:r>
              <a:rPr lang="zh-CN" altLang="en-US" sz="2000" b="1">
                <a:solidFill>
                  <a:srgbClr val="000000"/>
                </a:solidFill>
                <a:latin typeface="微软雅黑" pitchFamily="34" charset="-122"/>
                <a:ea typeface="微软雅黑" pitchFamily="34" charset="-122"/>
              </a:rPr>
              <a:t>，第</a:t>
            </a:r>
            <a:r>
              <a:rPr lang="en-US" altLang="zh-CN" sz="2000" b="1">
                <a:solidFill>
                  <a:srgbClr val="000000"/>
                </a:solidFill>
                <a:latin typeface="微软雅黑" pitchFamily="34" charset="-122"/>
                <a:ea typeface="微软雅黑" pitchFamily="34" charset="-122"/>
              </a:rPr>
              <a:t>9</a:t>
            </a:r>
            <a:r>
              <a:rPr lang="zh-CN" altLang="en-US" sz="2000" b="1">
                <a:solidFill>
                  <a:srgbClr val="000000"/>
                </a:solidFill>
                <a:latin typeface="微软雅黑" pitchFamily="34" charset="-122"/>
                <a:ea typeface="微软雅黑" pitchFamily="34" charset="-122"/>
              </a:rPr>
              <a:t>条指令实现“</a:t>
            </a:r>
            <a:r>
              <a:rPr lang="en-US" altLang="zh-CN" sz="2000" b="1">
                <a:solidFill>
                  <a:srgbClr val="000000"/>
                </a:solidFill>
                <a:latin typeface="微软雅黑" pitchFamily="34" charset="-122"/>
                <a:ea typeface="微软雅黑" pitchFamily="34" charset="-122"/>
              </a:rPr>
              <a:t>x&gt;&gt;=1”</a:t>
            </a:r>
            <a:r>
              <a:rPr lang="zh-CN" altLang="en-US" sz="2000" b="1">
                <a:solidFill>
                  <a:srgbClr val="000000"/>
                </a:solidFill>
                <a:latin typeface="微软雅黑" pitchFamily="34" charset="-122"/>
                <a:ea typeface="微软雅黑" pitchFamily="34" charset="-122"/>
              </a:rPr>
              <a:t>。综上所述，④ 处的</a:t>
            </a:r>
            <a:r>
              <a:rPr lang="en-US" altLang="zh-CN" sz="2000" b="1">
                <a:solidFill>
                  <a:srgbClr val="000000"/>
                </a:solidFill>
                <a:latin typeface="微软雅黑" pitchFamily="34" charset="-122"/>
                <a:ea typeface="微软雅黑" pitchFamily="34" charset="-122"/>
              </a:rPr>
              <a:t>C</a:t>
            </a:r>
            <a:r>
              <a:rPr lang="zh-CN" altLang="en-US" sz="2000" b="1">
                <a:solidFill>
                  <a:srgbClr val="000000"/>
                </a:solidFill>
                <a:latin typeface="微软雅黑" pitchFamily="34" charset="-122"/>
                <a:ea typeface="微软雅黑" pitchFamily="34" charset="-122"/>
              </a:rPr>
              <a:t>语言语句是</a:t>
            </a:r>
            <a:r>
              <a:rPr lang="zh-CN" altLang="en-US" sz="2000" b="1">
                <a:solidFill>
                  <a:srgbClr val="3333CC"/>
                </a:solidFill>
                <a:latin typeface="微软雅黑" pitchFamily="34" charset="-122"/>
                <a:ea typeface="微软雅黑" pitchFamily="34" charset="-122"/>
              </a:rPr>
              <a:t>“</a:t>
            </a:r>
            <a:r>
              <a:rPr lang="en-US" altLang="zh-CN" sz="2000" b="1">
                <a:solidFill>
                  <a:srgbClr val="3333CC"/>
                </a:solidFill>
                <a:latin typeface="微软雅黑" pitchFamily="34" charset="-122"/>
                <a:ea typeface="微软雅黑" pitchFamily="34" charset="-122"/>
              </a:rPr>
              <a:t>result=(result&lt;&lt;1) | (x &amp; 0x01); x&gt;&gt;=1;”</a:t>
            </a:r>
            <a:r>
              <a:rPr lang="zh-CN" altLang="en-US" sz="2000" b="1">
                <a:solidFill>
                  <a:srgbClr val="000000"/>
                </a:solidFill>
                <a:latin typeface="微软雅黑" pitchFamily="34" charset="-122"/>
                <a:ea typeface="微软雅黑" pitchFamily="34" charset="-122"/>
              </a:rPr>
              <a:t>。</a:t>
            </a:r>
          </a:p>
        </p:txBody>
      </p:sp>
      <p:sp>
        <p:nvSpPr>
          <p:cNvPr id="805893" name="Rectangle 5"/>
          <p:cNvSpPr>
            <a:spLocks noChangeArrowheads="1"/>
          </p:cNvSpPr>
          <p:nvPr/>
        </p:nvSpPr>
        <p:spPr bwMode="auto">
          <a:xfrm>
            <a:off x="71438" y="819150"/>
            <a:ext cx="4456112" cy="2563813"/>
          </a:xfrm>
          <a:prstGeom prst="rect">
            <a:avLst/>
          </a:prstGeom>
          <a:noFill/>
          <a:ln w="9525" algn="ctr">
            <a:noFill/>
            <a:miter lim="800000"/>
            <a:headEnd/>
            <a:tailEnd/>
          </a:ln>
          <a:effectLst/>
        </p:spPr>
        <p:txBody>
          <a:bodyPr>
            <a:spAutoFit/>
          </a:bodyPr>
          <a:lstStyle/>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int function_test( unsigned x) </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int result=0;</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int i</a:t>
            </a:r>
            <a:r>
              <a:rPr lang="zh-CN" altLang="en-US" b="1">
                <a:solidFill>
                  <a:srgbClr val="000000"/>
                </a:solidFill>
                <a:latin typeface="微软雅黑" pitchFamily="34" charset="-122"/>
                <a:ea typeface="微软雅黑" pitchFamily="34" charset="-122"/>
              </a:rPr>
              <a:t>；</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for ( </a:t>
            </a:r>
            <a:r>
              <a:rPr lang="en-US" altLang="zh-CN" b="1" u="sng">
                <a:solidFill>
                  <a:srgbClr val="000000"/>
                </a:solidFill>
                <a:latin typeface="微软雅黑" pitchFamily="34" charset="-122"/>
                <a:ea typeface="微软雅黑" pitchFamily="34" charset="-122"/>
              </a:rPr>
              <a:t>     ①     </a:t>
            </a:r>
            <a:r>
              <a:rPr lang="en-US" altLang="zh-CN" b="1">
                <a:solidFill>
                  <a:srgbClr val="000000"/>
                </a:solidFill>
                <a:latin typeface="微软雅黑" pitchFamily="34" charset="-122"/>
                <a:ea typeface="微软雅黑" pitchFamily="34" charset="-122"/>
              </a:rPr>
              <a:t> ; </a:t>
            </a:r>
            <a:r>
              <a:rPr lang="en-US" altLang="zh-CN" b="1" u="sng">
                <a:solidFill>
                  <a:srgbClr val="000000"/>
                </a:solidFill>
                <a:latin typeface="微软雅黑" pitchFamily="34" charset="-122"/>
                <a:ea typeface="微软雅黑" pitchFamily="34" charset="-122"/>
              </a:rPr>
              <a:t>    ②     </a:t>
            </a:r>
            <a:r>
              <a:rPr lang="en-US" altLang="zh-CN" b="1">
                <a:solidFill>
                  <a:srgbClr val="000000"/>
                </a:solidFill>
                <a:latin typeface="微软雅黑" pitchFamily="34" charset="-122"/>
                <a:ea typeface="微软雅黑" pitchFamily="34" charset="-122"/>
              </a:rPr>
              <a:t> ; </a:t>
            </a:r>
            <a:r>
              <a:rPr lang="en-US" altLang="zh-CN" b="1" u="sng">
                <a:solidFill>
                  <a:srgbClr val="000000"/>
                </a:solidFill>
                <a:latin typeface="微软雅黑" pitchFamily="34" charset="-122"/>
                <a:ea typeface="微软雅黑" pitchFamily="34" charset="-122"/>
              </a:rPr>
              <a:t>     ③     </a:t>
            </a:r>
            <a:r>
              <a:rPr lang="en-US" altLang="zh-CN" b="1">
                <a:solidFill>
                  <a:srgbClr val="000000"/>
                </a:solidFill>
                <a:latin typeface="微软雅黑" pitchFamily="34" charset="-122"/>
                <a:ea typeface="微软雅黑" pitchFamily="34" charset="-122"/>
              </a:rPr>
              <a:t> ) {</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a:t>
            </a:r>
            <a:r>
              <a:rPr lang="en-US" altLang="zh-CN" b="1" u="sng">
                <a:solidFill>
                  <a:srgbClr val="000000"/>
                </a:solidFill>
                <a:latin typeface="微软雅黑" pitchFamily="34" charset="-122"/>
                <a:ea typeface="微软雅黑" pitchFamily="34" charset="-122"/>
              </a:rPr>
              <a:t>               ④                </a:t>
            </a:r>
            <a:r>
              <a:rPr lang="zh-CN" altLang="en-US" b="1">
                <a:solidFill>
                  <a:srgbClr val="000000"/>
                </a:solidFill>
                <a:latin typeface="微软雅黑" pitchFamily="34" charset="-122"/>
                <a:ea typeface="微软雅黑" pitchFamily="34" charset="-122"/>
              </a:rPr>
              <a:t>；</a:t>
            </a:r>
            <a:r>
              <a:rPr lang="zh-CN" altLang="en-US" b="1" u="sng">
                <a:solidFill>
                  <a:srgbClr val="000000"/>
                </a:solidFill>
                <a:latin typeface="微软雅黑" pitchFamily="34" charset="-122"/>
                <a:ea typeface="微软雅黑" pitchFamily="34" charset="-122"/>
              </a:rPr>
              <a:t>            </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return result;</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a:t>
            </a:r>
          </a:p>
        </p:txBody>
      </p:sp>
      <p:sp>
        <p:nvSpPr>
          <p:cNvPr id="805894" name="Line 6"/>
          <p:cNvSpPr>
            <a:spLocks noChangeShapeType="1"/>
          </p:cNvSpPr>
          <p:nvPr/>
        </p:nvSpPr>
        <p:spPr bwMode="auto">
          <a:xfrm flipV="1">
            <a:off x="3627438" y="863600"/>
            <a:ext cx="2024062" cy="134938"/>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805895" name="Line 7"/>
          <p:cNvSpPr>
            <a:spLocks noChangeShapeType="1"/>
          </p:cNvSpPr>
          <p:nvPr/>
        </p:nvSpPr>
        <p:spPr bwMode="auto">
          <a:xfrm flipV="1">
            <a:off x="1871663" y="1133475"/>
            <a:ext cx="3779837" cy="360363"/>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805896" name="Line 8"/>
          <p:cNvSpPr>
            <a:spLocks noChangeShapeType="1"/>
          </p:cNvSpPr>
          <p:nvPr/>
        </p:nvSpPr>
        <p:spPr bwMode="auto">
          <a:xfrm flipV="1">
            <a:off x="1646238" y="1449388"/>
            <a:ext cx="3960812" cy="539750"/>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nvGrpSpPr>
          <p:cNvPr id="805897" name="Group 9"/>
          <p:cNvGrpSpPr>
            <a:grpSpLocks/>
          </p:cNvGrpSpPr>
          <p:nvPr/>
        </p:nvGrpSpPr>
        <p:grpSpPr bwMode="auto">
          <a:xfrm flipH="1">
            <a:off x="8442325" y="1628775"/>
            <a:ext cx="360363" cy="2251075"/>
            <a:chOff x="130" y="1565"/>
            <a:chExt cx="170" cy="1701"/>
          </a:xfrm>
        </p:grpSpPr>
        <p:sp>
          <p:nvSpPr>
            <p:cNvPr id="805898" name="Line 10"/>
            <p:cNvSpPr>
              <a:spLocks noChangeShapeType="1"/>
            </p:cNvSpPr>
            <p:nvPr/>
          </p:nvSpPr>
          <p:spPr bwMode="auto">
            <a:xfrm>
              <a:off x="130" y="3266"/>
              <a:ext cx="170" cy="0"/>
            </a:xfrm>
            <a:prstGeom prst="line">
              <a:avLst/>
            </a:prstGeom>
            <a:noFill/>
            <a:ln w="57150">
              <a:solidFill>
                <a:srgbClr val="FF3300"/>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805899" name="Line 11"/>
            <p:cNvSpPr>
              <a:spLocks noChangeShapeType="1"/>
            </p:cNvSpPr>
            <p:nvPr/>
          </p:nvSpPr>
          <p:spPr bwMode="auto">
            <a:xfrm flipH="1">
              <a:off x="130" y="1565"/>
              <a:ext cx="0" cy="1701"/>
            </a:xfrm>
            <a:prstGeom prst="line">
              <a:avLst/>
            </a:prstGeom>
            <a:noFill/>
            <a:ln w="38100">
              <a:solidFill>
                <a:srgbClr val="FF3300"/>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805900" name="Line 12"/>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805901" name="Group 13"/>
          <p:cNvGrpSpPr>
            <a:grpSpLocks/>
          </p:cNvGrpSpPr>
          <p:nvPr/>
        </p:nvGrpSpPr>
        <p:grpSpPr bwMode="auto">
          <a:xfrm>
            <a:off x="2592388" y="2214563"/>
            <a:ext cx="3016250" cy="1844675"/>
            <a:chOff x="1604" y="1395"/>
            <a:chExt cx="1900" cy="1162"/>
          </a:xfrm>
        </p:grpSpPr>
        <p:sp>
          <p:nvSpPr>
            <p:cNvPr id="805902" name="AutoShape 14"/>
            <p:cNvSpPr>
              <a:spLocks/>
            </p:cNvSpPr>
            <p:nvPr/>
          </p:nvSpPr>
          <p:spPr bwMode="auto">
            <a:xfrm>
              <a:off x="3419" y="2245"/>
              <a:ext cx="85" cy="312"/>
            </a:xfrm>
            <a:prstGeom prst="leftBracket">
              <a:avLst>
                <a:gd name="adj" fmla="val 30588"/>
              </a:avLst>
            </a:prstGeom>
            <a:noFill/>
            <a:ln w="38100">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805903" name="Line 15"/>
            <p:cNvSpPr>
              <a:spLocks noChangeShapeType="1"/>
            </p:cNvSpPr>
            <p:nvPr/>
          </p:nvSpPr>
          <p:spPr bwMode="auto">
            <a:xfrm flipH="1" flipV="1">
              <a:off x="1604" y="1395"/>
              <a:ext cx="1786" cy="1048"/>
            </a:xfrm>
            <a:prstGeom prst="line">
              <a:avLst/>
            </a:prstGeom>
            <a:noFill/>
            <a:ln w="38100">
              <a:solidFill>
                <a:srgbClr val="FF3300"/>
              </a:solidFill>
              <a:round/>
              <a:headEnd type="triangle" w="med" len="me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805904" name="Line 16"/>
          <p:cNvSpPr>
            <a:spLocks noChangeShapeType="1"/>
          </p:cNvSpPr>
          <p:nvPr/>
        </p:nvSpPr>
        <p:spPr bwMode="auto">
          <a:xfrm>
            <a:off x="3762375" y="2214563"/>
            <a:ext cx="1889125" cy="1169987"/>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nvGrpSpPr>
          <p:cNvPr id="805905" name="Group 17"/>
          <p:cNvGrpSpPr>
            <a:grpSpLocks/>
          </p:cNvGrpSpPr>
          <p:nvPr/>
        </p:nvGrpSpPr>
        <p:grpSpPr bwMode="auto">
          <a:xfrm>
            <a:off x="3535363" y="1898650"/>
            <a:ext cx="2160587" cy="1169988"/>
            <a:chOff x="2227" y="1196"/>
            <a:chExt cx="1361" cy="737"/>
          </a:xfrm>
        </p:grpSpPr>
        <p:sp>
          <p:nvSpPr>
            <p:cNvPr id="805906" name="AutoShape 18"/>
            <p:cNvSpPr>
              <a:spLocks/>
            </p:cNvSpPr>
            <p:nvPr/>
          </p:nvSpPr>
          <p:spPr bwMode="auto">
            <a:xfrm>
              <a:off x="3475" y="1196"/>
              <a:ext cx="113" cy="737"/>
            </a:xfrm>
            <a:prstGeom prst="leftBracket">
              <a:avLst>
                <a:gd name="adj" fmla="val 54351"/>
              </a:avLst>
            </a:prstGeom>
            <a:noFill/>
            <a:ln w="38100">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805907" name="Line 19"/>
            <p:cNvSpPr>
              <a:spLocks noChangeShapeType="1"/>
            </p:cNvSpPr>
            <p:nvPr/>
          </p:nvSpPr>
          <p:spPr bwMode="auto">
            <a:xfrm>
              <a:off x="2227" y="1536"/>
              <a:ext cx="1247" cy="0"/>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1511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5894"/>
                                        </p:tgtEl>
                                        <p:attrNameLst>
                                          <p:attrName>style.visibility</p:attrName>
                                        </p:attrNameLst>
                                      </p:cBhvr>
                                      <p:to>
                                        <p:strVal val="visible"/>
                                      </p:to>
                                    </p:set>
                                    <p:animEffect transition="in" filter="blinds(horizontal)">
                                      <p:cBhvr>
                                        <p:cTn id="7" dur="500"/>
                                        <p:tgtEl>
                                          <p:spTgt spid="8058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5897"/>
                                        </p:tgtEl>
                                        <p:attrNameLst>
                                          <p:attrName>style.visibility</p:attrName>
                                        </p:attrNameLst>
                                      </p:cBhvr>
                                      <p:to>
                                        <p:strVal val="visible"/>
                                      </p:to>
                                    </p:set>
                                    <p:animEffect transition="in" filter="blinds(horizontal)">
                                      <p:cBhvr>
                                        <p:cTn id="12" dur="500"/>
                                        <p:tgtEl>
                                          <p:spTgt spid="8058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5895"/>
                                        </p:tgtEl>
                                        <p:attrNameLst>
                                          <p:attrName>style.visibility</p:attrName>
                                        </p:attrNameLst>
                                      </p:cBhvr>
                                      <p:to>
                                        <p:strVal val="visible"/>
                                      </p:to>
                                    </p:set>
                                    <p:animEffect transition="in" filter="blinds(horizontal)">
                                      <p:cBhvr>
                                        <p:cTn id="17" dur="500"/>
                                        <p:tgtEl>
                                          <p:spTgt spid="8058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5896"/>
                                        </p:tgtEl>
                                        <p:attrNameLst>
                                          <p:attrName>style.visibility</p:attrName>
                                        </p:attrNameLst>
                                      </p:cBhvr>
                                      <p:to>
                                        <p:strVal val="visible"/>
                                      </p:to>
                                    </p:set>
                                    <p:animEffect transition="in" filter="blinds(horizontal)">
                                      <p:cBhvr>
                                        <p:cTn id="22" dur="500"/>
                                        <p:tgtEl>
                                          <p:spTgt spid="8058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5897"/>
                                        </p:tgtEl>
                                        <p:attrNameLst>
                                          <p:attrName>style.visibility</p:attrName>
                                        </p:attrNameLst>
                                      </p:cBhvr>
                                      <p:to>
                                        <p:strVal val="visible"/>
                                      </p:to>
                                    </p:set>
                                    <p:animEffect transition="in" filter="blinds(horizontal)">
                                      <p:cBhvr>
                                        <p:cTn id="27" dur="500"/>
                                        <p:tgtEl>
                                          <p:spTgt spid="8058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5901"/>
                                        </p:tgtEl>
                                        <p:attrNameLst>
                                          <p:attrName>style.visibility</p:attrName>
                                        </p:attrNameLst>
                                      </p:cBhvr>
                                      <p:to>
                                        <p:strVal val="visible"/>
                                      </p:to>
                                    </p:set>
                                    <p:animEffect transition="in" filter="blinds(horizontal)">
                                      <p:cBhvr>
                                        <p:cTn id="32" dur="500"/>
                                        <p:tgtEl>
                                          <p:spTgt spid="80590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5905"/>
                                        </p:tgtEl>
                                        <p:attrNameLst>
                                          <p:attrName>style.visibility</p:attrName>
                                        </p:attrNameLst>
                                      </p:cBhvr>
                                      <p:to>
                                        <p:strVal val="visible"/>
                                      </p:to>
                                    </p:set>
                                    <p:animEffect transition="in" filter="blinds(horizontal)">
                                      <p:cBhvr>
                                        <p:cTn id="37" dur="500"/>
                                        <p:tgtEl>
                                          <p:spTgt spid="80590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05892">
                                            <p:txEl>
                                              <p:pRg st="0" end="0"/>
                                            </p:txEl>
                                          </p:spTgt>
                                        </p:tgtEl>
                                        <p:attrNameLst>
                                          <p:attrName>style.visibility</p:attrName>
                                        </p:attrNameLst>
                                      </p:cBhvr>
                                      <p:to>
                                        <p:strVal val="visible"/>
                                      </p:to>
                                    </p:set>
                                    <p:animEffect transition="in" filter="blinds(horizontal)">
                                      <p:cBhvr>
                                        <p:cTn id="42" dur="500"/>
                                        <p:tgtEl>
                                          <p:spTgt spid="80589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05892">
                                            <p:txEl>
                                              <p:pRg st="1" end="1"/>
                                            </p:txEl>
                                          </p:spTgt>
                                        </p:tgtEl>
                                        <p:attrNameLst>
                                          <p:attrName>style.visibility</p:attrName>
                                        </p:attrNameLst>
                                      </p:cBhvr>
                                      <p:to>
                                        <p:strVal val="visible"/>
                                      </p:to>
                                    </p:set>
                                    <p:animEffect transition="in" filter="blinds(horizontal)">
                                      <p:cBhvr>
                                        <p:cTn id="47" dur="500"/>
                                        <p:tgtEl>
                                          <p:spTgt spid="8058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4" grpId="0" animBg="1"/>
      <p:bldP spid="805895" grpId="0" animBg="1"/>
      <p:bldP spid="80589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a:xfrm>
            <a:off x="457200" y="98425"/>
            <a:ext cx="8229600" cy="561975"/>
          </a:xfrm>
        </p:spPr>
        <p:txBody>
          <a:bodyPr/>
          <a:lstStyle/>
          <a:p>
            <a:r>
              <a:rPr lang="zh-CN" altLang="en-US" sz="3600"/>
              <a:t>数组的分配和访问</a:t>
            </a:r>
          </a:p>
        </p:txBody>
      </p:sp>
      <p:pic>
        <p:nvPicPr>
          <p:cNvPr id="756739" name="Picture 3"/>
          <p:cNvPicPr>
            <a:picLocks noChangeAspect="1" noChangeArrowheads="1"/>
          </p:cNvPicPr>
          <p:nvPr/>
        </p:nvPicPr>
        <p:blipFill>
          <a:blip r:embed="rId2"/>
          <a:srcRect/>
          <a:stretch>
            <a:fillRect/>
          </a:stretch>
        </p:blipFill>
        <p:spPr bwMode="auto">
          <a:xfrm>
            <a:off x="0" y="1898650"/>
            <a:ext cx="9144000" cy="4140200"/>
          </a:xfrm>
          <a:prstGeom prst="rect">
            <a:avLst/>
          </a:prstGeom>
          <a:noFill/>
        </p:spPr>
      </p:pic>
      <p:sp>
        <p:nvSpPr>
          <p:cNvPr id="756740" name="Rectangle 4"/>
          <p:cNvSpPr>
            <a:spLocks noGrp="1" noChangeArrowheads="1"/>
          </p:cNvSpPr>
          <p:nvPr>
            <p:ph type="body" idx="1"/>
          </p:nvPr>
        </p:nvSpPr>
        <p:spPr>
          <a:xfrm>
            <a:off x="385763" y="1042988"/>
            <a:ext cx="8229600" cy="720725"/>
          </a:xfrm>
        </p:spPr>
        <p:txBody>
          <a:bodyPr/>
          <a:lstStyle/>
          <a:p>
            <a:r>
              <a:rPr lang="zh-CN" altLang="en-US">
                <a:solidFill>
                  <a:srgbClr val="FF0000"/>
                </a:solidFill>
                <a:ea typeface="微软雅黑" pitchFamily="34" charset="-122"/>
              </a:rPr>
              <a:t>填写下表</a:t>
            </a:r>
          </a:p>
        </p:txBody>
      </p:sp>
    </p:spTree>
    <p:extLst>
      <p:ext uri="{BB962C8B-B14F-4D97-AF65-F5344CB8AC3E}">
        <p14:creationId xmlns:p14="http://schemas.microsoft.com/office/powerpoint/2010/main" val="192333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6739"/>
                                        </p:tgtEl>
                                        <p:attrNameLst>
                                          <p:attrName>style.visibility</p:attrName>
                                        </p:attrNameLst>
                                      </p:cBhvr>
                                      <p:to>
                                        <p:strVal val="visible"/>
                                      </p:to>
                                    </p:set>
                                    <p:animEffect transition="in" filter="blinds(horizontal)">
                                      <p:cBhvr>
                                        <p:cTn id="7" dur="500"/>
                                        <p:tgtEl>
                                          <p:spTgt spid="75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5474" name="Picture 2"/>
          <p:cNvPicPr>
            <a:picLocks noChangeAspect="1" noChangeArrowheads="1"/>
          </p:cNvPicPr>
          <p:nvPr/>
        </p:nvPicPr>
        <p:blipFill>
          <a:blip r:embed="rId2"/>
          <a:srcRect/>
          <a:stretch>
            <a:fillRect/>
          </a:stretch>
        </p:blipFill>
        <p:spPr bwMode="auto">
          <a:xfrm>
            <a:off x="0" y="1223963"/>
            <a:ext cx="4662488" cy="5445125"/>
          </a:xfrm>
          <a:prstGeom prst="rect">
            <a:avLst/>
          </a:prstGeom>
          <a:noFill/>
        </p:spPr>
      </p:pic>
      <p:sp>
        <p:nvSpPr>
          <p:cNvPr id="745475" name="Rectangle 3"/>
          <p:cNvSpPr>
            <a:spLocks noGrp="1" noChangeArrowheads="1"/>
          </p:cNvSpPr>
          <p:nvPr>
            <p:ph type="title"/>
          </p:nvPr>
        </p:nvSpPr>
        <p:spPr>
          <a:xfrm>
            <a:off x="457200" y="98425"/>
            <a:ext cx="8301038" cy="561975"/>
          </a:xfrm>
        </p:spPr>
        <p:txBody>
          <a:bodyPr/>
          <a:lstStyle/>
          <a:p>
            <a:r>
              <a:rPr lang="zh-CN" altLang="en-US" sz="3600"/>
              <a:t>                        结构体数据的分配和访问</a:t>
            </a:r>
          </a:p>
        </p:txBody>
      </p:sp>
      <p:sp>
        <p:nvSpPr>
          <p:cNvPr id="745476" name="Rectangle 4"/>
          <p:cNvSpPr>
            <a:spLocks noGrp="1" noChangeArrowheads="1"/>
          </p:cNvSpPr>
          <p:nvPr>
            <p:ph type="body" idx="1"/>
          </p:nvPr>
        </p:nvSpPr>
        <p:spPr>
          <a:xfrm>
            <a:off x="3086100" y="682625"/>
            <a:ext cx="5619750" cy="450850"/>
          </a:xfrm>
        </p:spPr>
        <p:txBody>
          <a:bodyPr/>
          <a:lstStyle/>
          <a:p>
            <a:r>
              <a:rPr lang="zh-CN" altLang="en-US" sz="2000">
                <a:latin typeface="微软雅黑" pitchFamily="34" charset="-122"/>
                <a:ea typeface="微软雅黑" pitchFamily="34" charset="-122"/>
              </a:rPr>
              <a:t>结构体数据作为入口参数</a:t>
            </a:r>
            <a:r>
              <a:rPr lang="zh-CN" altLang="en-US" sz="2000">
                <a:solidFill>
                  <a:srgbClr val="0000FF"/>
                </a:solidFill>
                <a:latin typeface="微软雅黑" pitchFamily="34" charset="-122"/>
                <a:ea typeface="微软雅黑" pitchFamily="34" charset="-122"/>
              </a:rPr>
              <a:t>（若对应实参是</a:t>
            </a:r>
            <a:r>
              <a:rPr lang="en-US" altLang="zh-CN" sz="2000">
                <a:solidFill>
                  <a:srgbClr val="0000FF"/>
                </a:solidFill>
                <a:latin typeface="微软雅黑" pitchFamily="34" charset="-122"/>
                <a:ea typeface="微软雅黑" pitchFamily="34" charset="-122"/>
              </a:rPr>
              <a:t>x</a:t>
            </a:r>
            <a:r>
              <a:rPr lang="zh-CN" altLang="en-US" sz="2000">
                <a:solidFill>
                  <a:srgbClr val="0000FF"/>
                </a:solidFill>
                <a:latin typeface="微软雅黑" pitchFamily="34" charset="-122"/>
                <a:ea typeface="微软雅黑" pitchFamily="34" charset="-122"/>
              </a:rPr>
              <a:t>）</a:t>
            </a:r>
          </a:p>
        </p:txBody>
      </p:sp>
      <p:sp>
        <p:nvSpPr>
          <p:cNvPr id="745477" name="AutoShape 5"/>
          <p:cNvSpPr>
            <a:spLocks/>
          </p:cNvSpPr>
          <p:nvPr/>
        </p:nvSpPr>
        <p:spPr bwMode="auto">
          <a:xfrm>
            <a:off x="3536950" y="4778375"/>
            <a:ext cx="179388" cy="1395413"/>
          </a:xfrm>
          <a:prstGeom prst="rightBrace">
            <a:avLst>
              <a:gd name="adj1" fmla="val 64823"/>
              <a:gd name="adj2" fmla="val 50000"/>
            </a:avLst>
          </a:prstGeom>
          <a:noFill/>
          <a:ln w="38100">
            <a:solidFill>
              <a:srgbClr val="FF00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5478" name="Text Box 6"/>
          <p:cNvSpPr txBox="1">
            <a:spLocks noChangeArrowheads="1"/>
          </p:cNvSpPr>
          <p:nvPr/>
        </p:nvSpPr>
        <p:spPr bwMode="auto">
          <a:xfrm>
            <a:off x="3806825" y="4689475"/>
            <a:ext cx="765175" cy="1920875"/>
          </a:xfrm>
          <a:prstGeom prst="rect">
            <a:avLst/>
          </a:prstGeom>
          <a:noFill/>
          <a:ln w="9525">
            <a:noFill/>
            <a:miter lim="800000"/>
            <a:headEnd/>
            <a:tailEnd/>
          </a:ln>
          <a:effectLst/>
        </p:spPr>
        <p:txBody>
          <a:bodyPr>
            <a:spAutoFit/>
          </a:bodyPr>
          <a:lstStyle/>
          <a:p>
            <a:pPr fontAlgn="base">
              <a:spcBef>
                <a:spcPct val="0"/>
              </a:spcBef>
              <a:spcAft>
                <a:spcPct val="0"/>
              </a:spcAft>
            </a:pPr>
            <a:r>
              <a:rPr lang="zh-CN" altLang="en-US" sz="2000" b="1">
                <a:solidFill>
                  <a:srgbClr val="FF0000"/>
                </a:solidFill>
                <a:latin typeface="微软雅黑" pitchFamily="34" charset="-122"/>
                <a:ea typeface="微软雅黑" pitchFamily="34" charset="-122"/>
              </a:rPr>
              <a:t>静态数据区的结构变量</a:t>
            </a:r>
            <a:r>
              <a:rPr lang="en-US" altLang="zh-CN" sz="2000" b="1">
                <a:solidFill>
                  <a:srgbClr val="FF0000"/>
                </a:solidFill>
                <a:latin typeface="微软雅黑" pitchFamily="34" charset="-122"/>
                <a:ea typeface="微软雅黑" pitchFamily="34" charset="-122"/>
              </a:rPr>
              <a:t>x</a:t>
            </a:r>
          </a:p>
        </p:txBody>
      </p:sp>
      <p:pic>
        <p:nvPicPr>
          <p:cNvPr id="745479" name="Picture 7"/>
          <p:cNvPicPr>
            <a:picLocks noChangeAspect="1" noChangeArrowheads="1"/>
          </p:cNvPicPr>
          <p:nvPr/>
        </p:nvPicPr>
        <p:blipFill>
          <a:blip r:embed="rId3"/>
          <a:srcRect/>
          <a:stretch>
            <a:fillRect/>
          </a:stretch>
        </p:blipFill>
        <p:spPr bwMode="auto">
          <a:xfrm>
            <a:off x="4706938" y="1133475"/>
            <a:ext cx="4437062" cy="5445125"/>
          </a:xfrm>
          <a:prstGeom prst="rect">
            <a:avLst/>
          </a:prstGeom>
          <a:noFill/>
        </p:spPr>
      </p:pic>
      <p:sp>
        <p:nvSpPr>
          <p:cNvPr id="745480" name="AutoShape 8"/>
          <p:cNvSpPr>
            <a:spLocks/>
          </p:cNvSpPr>
          <p:nvPr/>
        </p:nvSpPr>
        <p:spPr bwMode="auto">
          <a:xfrm flipH="1">
            <a:off x="4572000" y="4778375"/>
            <a:ext cx="134938" cy="1441450"/>
          </a:xfrm>
          <a:prstGeom prst="rightBrace">
            <a:avLst>
              <a:gd name="adj1" fmla="val 89019"/>
              <a:gd name="adj2" fmla="val 50000"/>
            </a:avLst>
          </a:prstGeom>
          <a:noFill/>
          <a:ln w="38100">
            <a:solidFill>
              <a:srgbClr val="FF00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nvGrpSpPr>
          <p:cNvPr id="745481" name="Group 9"/>
          <p:cNvGrpSpPr>
            <a:grpSpLocks/>
          </p:cNvGrpSpPr>
          <p:nvPr/>
        </p:nvGrpSpPr>
        <p:grpSpPr bwMode="auto">
          <a:xfrm>
            <a:off x="3041650" y="1403350"/>
            <a:ext cx="2339975" cy="1081088"/>
            <a:chOff x="1916" y="884"/>
            <a:chExt cx="1474" cy="681"/>
          </a:xfrm>
        </p:grpSpPr>
        <p:sp>
          <p:nvSpPr>
            <p:cNvPr id="745482" name="Text Box 10"/>
            <p:cNvSpPr txBox="1">
              <a:spLocks noChangeArrowheads="1"/>
            </p:cNvSpPr>
            <p:nvPr/>
          </p:nvSpPr>
          <p:spPr bwMode="auto">
            <a:xfrm>
              <a:off x="2398" y="884"/>
              <a:ext cx="992" cy="250"/>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FF3300"/>
                  </a:solidFill>
                  <a:latin typeface="微软雅黑" pitchFamily="34" charset="-122"/>
                  <a:ea typeface="微软雅黑" pitchFamily="34" charset="-122"/>
                </a:rPr>
                <a:t>按地址传递</a:t>
              </a:r>
            </a:p>
          </p:txBody>
        </p:sp>
        <p:sp>
          <p:nvSpPr>
            <p:cNvPr id="745483" name="Line 11"/>
            <p:cNvSpPr>
              <a:spLocks noChangeShapeType="1"/>
            </p:cNvSpPr>
            <p:nvPr/>
          </p:nvSpPr>
          <p:spPr bwMode="auto">
            <a:xfrm flipH="1">
              <a:off x="1916" y="1054"/>
              <a:ext cx="539" cy="511"/>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745484" name="Group 12"/>
          <p:cNvGrpSpPr>
            <a:grpSpLocks/>
          </p:cNvGrpSpPr>
          <p:nvPr/>
        </p:nvGrpSpPr>
        <p:grpSpPr bwMode="auto">
          <a:xfrm>
            <a:off x="7091363" y="1044575"/>
            <a:ext cx="1981200" cy="1081088"/>
            <a:chOff x="4127" y="658"/>
            <a:chExt cx="1248" cy="681"/>
          </a:xfrm>
        </p:grpSpPr>
        <p:sp>
          <p:nvSpPr>
            <p:cNvPr id="745485" name="Text Box 13"/>
            <p:cNvSpPr txBox="1">
              <a:spLocks noChangeArrowheads="1"/>
            </p:cNvSpPr>
            <p:nvPr/>
          </p:nvSpPr>
          <p:spPr bwMode="auto">
            <a:xfrm>
              <a:off x="4609" y="658"/>
              <a:ext cx="766" cy="250"/>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FF3300"/>
                  </a:solidFill>
                  <a:latin typeface="微软雅黑" pitchFamily="34" charset="-122"/>
                  <a:ea typeface="微软雅黑" pitchFamily="34" charset="-122"/>
                </a:rPr>
                <a:t>按值传递</a:t>
              </a:r>
            </a:p>
          </p:txBody>
        </p:sp>
        <p:sp>
          <p:nvSpPr>
            <p:cNvPr id="745486" name="Line 14"/>
            <p:cNvSpPr>
              <a:spLocks noChangeShapeType="1"/>
            </p:cNvSpPr>
            <p:nvPr/>
          </p:nvSpPr>
          <p:spPr bwMode="auto">
            <a:xfrm flipH="1">
              <a:off x="4127" y="828"/>
              <a:ext cx="539" cy="511"/>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745487" name="Rectangle 15"/>
          <p:cNvSpPr>
            <a:spLocks noChangeArrowheads="1"/>
          </p:cNvSpPr>
          <p:nvPr/>
        </p:nvSpPr>
        <p:spPr bwMode="auto">
          <a:xfrm>
            <a:off x="69850" y="98425"/>
            <a:ext cx="3016250" cy="2014538"/>
          </a:xfrm>
          <a:prstGeom prst="rect">
            <a:avLst/>
          </a:prstGeom>
          <a:solidFill>
            <a:schemeClr val="bg1"/>
          </a:solidFill>
          <a:ln w="9525" algn="ctr">
            <a:noFill/>
            <a:miter lim="800000"/>
            <a:headEnd/>
            <a:tailEnd/>
          </a:ln>
          <a:effectLst/>
        </p:spPr>
        <p:txBody>
          <a:bodyPr>
            <a:spAutoFit/>
          </a:bodyPr>
          <a:lstStyle/>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struct cont_info {</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char id[8];</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char name [12];</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unsigned post;</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char address[100];</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char phone[20];</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a:t>
            </a:r>
            <a:endParaRPr lang="zh-CN" altLang="en-US" b="1">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76289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5478"/>
                                        </p:tgtEl>
                                        <p:attrNameLst>
                                          <p:attrName>style.visibility</p:attrName>
                                        </p:attrNameLst>
                                      </p:cBhvr>
                                      <p:to>
                                        <p:strVal val="visible"/>
                                      </p:to>
                                    </p:set>
                                    <p:animEffect transition="in" filter="blinds(horizontal)">
                                      <p:cBhvr>
                                        <p:cTn id="7" dur="500"/>
                                        <p:tgtEl>
                                          <p:spTgt spid="7454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5477"/>
                                        </p:tgtEl>
                                        <p:attrNameLst>
                                          <p:attrName>style.visibility</p:attrName>
                                        </p:attrNameLst>
                                      </p:cBhvr>
                                      <p:to>
                                        <p:strVal val="visible"/>
                                      </p:to>
                                    </p:set>
                                    <p:animEffect transition="in" filter="blinds(horizontal)">
                                      <p:cBhvr>
                                        <p:cTn id="12" dur="500"/>
                                        <p:tgtEl>
                                          <p:spTgt spid="7454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5480"/>
                                        </p:tgtEl>
                                        <p:attrNameLst>
                                          <p:attrName>style.visibility</p:attrName>
                                        </p:attrNameLst>
                                      </p:cBhvr>
                                      <p:to>
                                        <p:strVal val="visible"/>
                                      </p:to>
                                    </p:set>
                                    <p:animEffect transition="in" filter="blinds(horizontal)">
                                      <p:cBhvr>
                                        <p:cTn id="17" dur="500"/>
                                        <p:tgtEl>
                                          <p:spTgt spid="7454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5481"/>
                                        </p:tgtEl>
                                        <p:attrNameLst>
                                          <p:attrName>style.visibility</p:attrName>
                                        </p:attrNameLst>
                                      </p:cBhvr>
                                      <p:to>
                                        <p:strVal val="visible"/>
                                      </p:to>
                                    </p:set>
                                    <p:animEffect transition="in" filter="blinds(horizontal)">
                                      <p:cBhvr>
                                        <p:cTn id="22" dur="500"/>
                                        <p:tgtEl>
                                          <p:spTgt spid="7454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5484"/>
                                        </p:tgtEl>
                                        <p:attrNameLst>
                                          <p:attrName>style.visibility</p:attrName>
                                        </p:attrNameLst>
                                      </p:cBhvr>
                                      <p:to>
                                        <p:strVal val="visible"/>
                                      </p:to>
                                    </p:set>
                                    <p:animEffect transition="in" filter="blinds(horizontal)">
                                      <p:cBhvr>
                                        <p:cTn id="27" dur="500"/>
                                        <p:tgtEl>
                                          <p:spTgt spid="74548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5487"/>
                                        </p:tgtEl>
                                        <p:attrNameLst>
                                          <p:attrName>style.visibility</p:attrName>
                                        </p:attrNameLst>
                                      </p:cBhvr>
                                      <p:to>
                                        <p:strVal val="visible"/>
                                      </p:to>
                                    </p:set>
                                    <p:animEffect transition="in" filter="blinds(horizontal)">
                                      <p:cBhvr>
                                        <p:cTn id="32" dur="500"/>
                                        <p:tgtEl>
                                          <p:spTgt spid="745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7" grpId="0" animBg="1"/>
      <p:bldP spid="745478" grpId="0"/>
      <p:bldP spid="745480" grpId="0" animBg="1"/>
      <p:bldP spid="74548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457200" y="98425"/>
            <a:ext cx="8229600" cy="561975"/>
          </a:xfrm>
        </p:spPr>
        <p:txBody>
          <a:bodyPr/>
          <a:lstStyle/>
          <a:p>
            <a:r>
              <a:rPr lang="zh-CN" altLang="en-US" sz="3600"/>
              <a:t>数据的对齐 </a:t>
            </a:r>
          </a:p>
        </p:txBody>
      </p:sp>
      <p:sp>
        <p:nvSpPr>
          <p:cNvPr id="754691" name="Rectangle 3"/>
          <p:cNvSpPr>
            <a:spLocks noGrp="1" noChangeArrowheads="1"/>
          </p:cNvSpPr>
          <p:nvPr>
            <p:ph type="body" idx="1"/>
          </p:nvPr>
        </p:nvSpPr>
        <p:spPr>
          <a:xfrm>
            <a:off x="161925" y="728663"/>
            <a:ext cx="8731250" cy="5218112"/>
          </a:xfrm>
        </p:spPr>
        <p:txBody>
          <a:bodyPr/>
          <a:lstStyle/>
          <a:p>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访问主存时只能一次读取或写入若干特定位。例如，若每次最多读写</a:t>
            </a:r>
            <a:r>
              <a:rPr lang="en-US" altLang="zh-CN" sz="2000">
                <a:latin typeface="微软雅黑" pitchFamily="34" charset="-122"/>
                <a:ea typeface="微软雅黑" pitchFamily="34" charset="-122"/>
              </a:rPr>
              <a:t>64</a:t>
            </a:r>
            <a:r>
              <a:rPr lang="zh-CN" altLang="en-US" sz="2000">
                <a:latin typeface="微软雅黑" pitchFamily="34" charset="-122"/>
                <a:ea typeface="微软雅黑" pitchFamily="34" charset="-122"/>
              </a:rPr>
              <a:t>位，则第</a:t>
            </a:r>
            <a:r>
              <a:rPr lang="en-US" altLang="zh-CN" sz="2000">
                <a:latin typeface="微软雅黑" pitchFamily="34" charset="-122"/>
                <a:ea typeface="微软雅黑" pitchFamily="34" charset="-122"/>
              </a:rPr>
              <a:t>0</a:t>
            </a:r>
            <a:r>
              <a:rPr lang="zh-CN" altLang="en-US" sz="2000">
                <a:latin typeface="微软雅黑" pitchFamily="34" charset="-122"/>
                <a:ea typeface="微软雅黑" pitchFamily="34" charset="-122"/>
              </a:rPr>
              <a:t>字节到第</a:t>
            </a:r>
            <a:r>
              <a:rPr lang="en-US" altLang="zh-CN" sz="2000">
                <a:latin typeface="微软雅黑" pitchFamily="34" charset="-122"/>
                <a:ea typeface="微软雅黑" pitchFamily="34" charset="-122"/>
              </a:rPr>
              <a:t>7</a:t>
            </a:r>
            <a:r>
              <a:rPr lang="zh-CN" altLang="en-US" sz="2000">
                <a:latin typeface="微软雅黑" pitchFamily="34" charset="-122"/>
                <a:ea typeface="微软雅黑" pitchFamily="34" charset="-122"/>
              </a:rPr>
              <a:t>字节可同时读写，第</a:t>
            </a:r>
            <a:r>
              <a:rPr lang="en-US" altLang="zh-CN" sz="2000">
                <a:latin typeface="微软雅黑" pitchFamily="34" charset="-122"/>
                <a:ea typeface="微软雅黑" pitchFamily="34" charset="-122"/>
              </a:rPr>
              <a:t>8</a:t>
            </a:r>
            <a:r>
              <a:rPr lang="zh-CN" altLang="en-US" sz="2000">
                <a:latin typeface="微软雅黑" pitchFamily="34" charset="-122"/>
                <a:ea typeface="微软雅黑" pitchFamily="34" charset="-122"/>
              </a:rPr>
              <a:t>字节到第</a:t>
            </a:r>
            <a:r>
              <a:rPr lang="en-US" altLang="zh-CN" sz="2000">
                <a:latin typeface="微软雅黑" pitchFamily="34" charset="-122"/>
                <a:ea typeface="微软雅黑" pitchFamily="34" charset="-122"/>
              </a:rPr>
              <a:t>15</a:t>
            </a:r>
            <a:r>
              <a:rPr lang="zh-CN" altLang="en-US" sz="2000">
                <a:latin typeface="微软雅黑" pitchFamily="34" charset="-122"/>
                <a:ea typeface="微软雅黑" pitchFamily="34" charset="-122"/>
              </a:rPr>
              <a:t>字节可同时读写，</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，以此类推。</a:t>
            </a:r>
          </a:p>
          <a:p>
            <a:r>
              <a:rPr lang="zh-CN" altLang="en-US" sz="2000">
                <a:latin typeface="微软雅黑" pitchFamily="34" charset="-122"/>
                <a:ea typeface="微软雅黑" pitchFamily="34" charset="-122"/>
              </a:rPr>
              <a:t>按边界对齐，可使读写数据位于</a:t>
            </a:r>
            <a:r>
              <a:rPr lang="en-US" altLang="zh-CN" sz="2000">
                <a:latin typeface="微软雅黑" pitchFamily="34" charset="-122"/>
                <a:ea typeface="微软雅黑" pitchFamily="34" charset="-122"/>
              </a:rPr>
              <a:t>8i~8i+7(i=0,1,2,…) </a:t>
            </a:r>
            <a:r>
              <a:rPr lang="zh-CN" altLang="en-US" sz="2000">
                <a:latin typeface="微软雅黑" pitchFamily="34" charset="-122"/>
                <a:ea typeface="微软雅黑" pitchFamily="34" charset="-122"/>
              </a:rPr>
              <a:t>单元 。</a:t>
            </a:r>
          </a:p>
          <a:p>
            <a:r>
              <a:rPr lang="zh-CN" altLang="en-US" sz="2000">
                <a:latin typeface="微软雅黑" pitchFamily="34" charset="-122"/>
                <a:ea typeface="微软雅黑" pitchFamily="34" charset="-122"/>
              </a:rPr>
              <a:t>最简单的对齐策略是，按其数据长度进行对齐，例如，</a:t>
            </a:r>
            <a:r>
              <a:rPr lang="en-US" altLang="zh-CN" sz="2000">
                <a:latin typeface="微软雅黑" pitchFamily="34" charset="-122"/>
                <a:ea typeface="微软雅黑" pitchFamily="34" charset="-122"/>
              </a:rPr>
              <a:t>int</a:t>
            </a:r>
            <a:r>
              <a:rPr lang="zh-CN" altLang="en-US" sz="2000">
                <a:latin typeface="微软雅黑" pitchFamily="34" charset="-122"/>
                <a:ea typeface="微软雅黑" pitchFamily="34" charset="-122"/>
              </a:rPr>
              <a:t>型地址是</a:t>
            </a:r>
            <a:r>
              <a:rPr lang="en-US" altLang="zh-CN" sz="2000">
                <a:latin typeface="微软雅黑" pitchFamily="34" charset="-122"/>
                <a:ea typeface="微软雅黑" pitchFamily="34" charset="-122"/>
              </a:rPr>
              <a:t>4</a:t>
            </a:r>
            <a:r>
              <a:rPr lang="zh-CN" altLang="en-US" sz="2000">
                <a:latin typeface="微软雅黑" pitchFamily="34" charset="-122"/>
                <a:ea typeface="微软雅黑" pitchFamily="34" charset="-122"/>
              </a:rPr>
              <a:t>的倍数，</a:t>
            </a:r>
            <a:r>
              <a:rPr lang="en-US" altLang="zh-CN" sz="2000">
                <a:latin typeface="微软雅黑" pitchFamily="34" charset="-122"/>
                <a:ea typeface="微软雅黑" pitchFamily="34" charset="-122"/>
              </a:rPr>
              <a:t>short</a:t>
            </a:r>
            <a:r>
              <a:rPr lang="zh-CN" altLang="en-US" sz="2000">
                <a:latin typeface="微软雅黑" pitchFamily="34" charset="-122"/>
                <a:ea typeface="微软雅黑" pitchFamily="34" charset="-122"/>
              </a:rPr>
              <a:t>型地址是</a:t>
            </a:r>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的倍数，</a:t>
            </a:r>
            <a:r>
              <a:rPr lang="en-US" altLang="zh-CN" sz="2000">
                <a:latin typeface="微软雅黑" pitchFamily="34" charset="-122"/>
                <a:ea typeface="微软雅黑" pitchFamily="34" charset="-122"/>
              </a:rPr>
              <a:t>double</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long long</a:t>
            </a:r>
            <a:r>
              <a:rPr lang="zh-CN" altLang="en-US" sz="2000">
                <a:latin typeface="微软雅黑" pitchFamily="34" charset="-122"/>
                <a:ea typeface="微软雅黑" pitchFamily="34" charset="-122"/>
              </a:rPr>
              <a:t>型的是</a:t>
            </a:r>
            <a:r>
              <a:rPr lang="en-US" altLang="zh-CN" sz="2000">
                <a:latin typeface="微软雅黑" pitchFamily="34" charset="-122"/>
                <a:ea typeface="微软雅黑" pitchFamily="34" charset="-122"/>
              </a:rPr>
              <a:t>8</a:t>
            </a:r>
            <a:r>
              <a:rPr lang="zh-CN" altLang="en-US" sz="2000">
                <a:latin typeface="微软雅黑" pitchFamily="34" charset="-122"/>
                <a:ea typeface="微软雅黑" pitchFamily="34" charset="-122"/>
              </a:rPr>
              <a:t>的倍数，</a:t>
            </a:r>
            <a:r>
              <a:rPr lang="en-US" altLang="zh-CN" sz="2000">
                <a:latin typeface="微软雅黑" pitchFamily="34" charset="-122"/>
                <a:ea typeface="微软雅黑" pitchFamily="34" charset="-122"/>
              </a:rPr>
              <a:t>float</a:t>
            </a:r>
            <a:r>
              <a:rPr lang="zh-CN" altLang="en-US" sz="2000">
                <a:latin typeface="微软雅黑" pitchFamily="34" charset="-122"/>
                <a:ea typeface="微软雅黑" pitchFamily="34" charset="-122"/>
              </a:rPr>
              <a:t>型的是</a:t>
            </a:r>
            <a:r>
              <a:rPr lang="en-US" altLang="zh-CN" sz="2000">
                <a:latin typeface="微软雅黑" pitchFamily="34" charset="-122"/>
                <a:ea typeface="微软雅黑" pitchFamily="34" charset="-122"/>
              </a:rPr>
              <a:t>4</a:t>
            </a:r>
            <a:r>
              <a:rPr lang="zh-CN" altLang="en-US" sz="2000">
                <a:latin typeface="微软雅黑" pitchFamily="34" charset="-122"/>
                <a:ea typeface="微软雅黑" pitchFamily="34" charset="-122"/>
              </a:rPr>
              <a:t>的倍数，</a:t>
            </a:r>
            <a:r>
              <a:rPr lang="en-US" altLang="zh-CN" sz="2000">
                <a:latin typeface="微软雅黑" pitchFamily="34" charset="-122"/>
                <a:ea typeface="微软雅黑" pitchFamily="34" charset="-122"/>
              </a:rPr>
              <a:t>char</a:t>
            </a:r>
            <a:r>
              <a:rPr lang="zh-CN" altLang="en-US" sz="2000">
                <a:latin typeface="微软雅黑" pitchFamily="34" charset="-122"/>
                <a:ea typeface="微软雅黑" pitchFamily="34" charset="-122"/>
              </a:rPr>
              <a:t>不对齐。</a:t>
            </a:r>
            <a:r>
              <a:rPr lang="en-US" altLang="zh-CN" sz="2000">
                <a:latin typeface="微软雅黑" pitchFamily="34" charset="-122"/>
                <a:ea typeface="微软雅黑" pitchFamily="34" charset="-122"/>
              </a:rPr>
              <a:t>Windows</a:t>
            </a:r>
            <a:r>
              <a:rPr lang="zh-CN" altLang="en-US" sz="2000">
                <a:latin typeface="微软雅黑" pitchFamily="34" charset="-122"/>
                <a:ea typeface="微软雅黑" pitchFamily="34" charset="-122"/>
              </a:rPr>
              <a:t>采用该策略。</a:t>
            </a:r>
            <a:r>
              <a:rPr lang="en-US" altLang="zh-CN" sz="2000">
                <a:latin typeface="微软雅黑" pitchFamily="34" charset="-122"/>
                <a:ea typeface="微软雅黑" pitchFamily="34" charset="-122"/>
              </a:rPr>
              <a:t>Linux</a:t>
            </a:r>
            <a:r>
              <a:rPr lang="zh-CN" altLang="en-US" sz="2000">
                <a:latin typeface="微软雅黑" pitchFamily="34" charset="-122"/>
                <a:ea typeface="微软雅黑" pitchFamily="34" charset="-122"/>
              </a:rPr>
              <a:t>策略更宽松：</a:t>
            </a:r>
            <a:r>
              <a:rPr lang="en-US" altLang="zh-CN" sz="2000">
                <a:latin typeface="微软雅黑" pitchFamily="34" charset="-122"/>
                <a:ea typeface="微软雅黑" pitchFamily="34" charset="-122"/>
              </a:rPr>
              <a:t>short</a:t>
            </a:r>
            <a:r>
              <a:rPr lang="zh-CN" altLang="en-US" sz="2000">
                <a:latin typeface="微软雅黑" pitchFamily="34" charset="-122"/>
                <a:ea typeface="微软雅黑" pitchFamily="34" charset="-122"/>
              </a:rPr>
              <a:t>是</a:t>
            </a:r>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的倍数，其他如</a:t>
            </a:r>
            <a:r>
              <a:rPr lang="en-US" altLang="zh-CN" sz="2000">
                <a:latin typeface="微软雅黑" pitchFamily="34" charset="-122"/>
                <a:ea typeface="微软雅黑" pitchFamily="34" charset="-122"/>
              </a:rPr>
              <a:t>int</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double</a:t>
            </a:r>
            <a:r>
              <a:rPr lang="zh-CN" altLang="en-US" sz="2000">
                <a:latin typeface="微软雅黑" pitchFamily="34" charset="-122"/>
                <a:ea typeface="微软雅黑" pitchFamily="34" charset="-122"/>
              </a:rPr>
              <a:t>和指针等都是</a:t>
            </a:r>
            <a:r>
              <a:rPr lang="en-US" altLang="zh-CN" sz="2000">
                <a:latin typeface="微软雅黑" pitchFamily="34" charset="-122"/>
                <a:ea typeface="微软雅黑" pitchFamily="34" charset="-122"/>
              </a:rPr>
              <a:t>4</a:t>
            </a:r>
            <a:r>
              <a:rPr lang="zh-CN" altLang="en-US" sz="2000">
                <a:latin typeface="微软雅黑" pitchFamily="34" charset="-122"/>
                <a:ea typeface="微软雅黑" pitchFamily="34" charset="-122"/>
              </a:rPr>
              <a:t>的倍数。</a:t>
            </a:r>
            <a:r>
              <a:rPr lang="zh-CN" altLang="en-US" sz="2000"/>
              <a:t> </a:t>
            </a:r>
          </a:p>
          <a:p>
            <a:endParaRPr lang="zh-CN" altLang="en-US" sz="2000"/>
          </a:p>
          <a:p>
            <a:endParaRPr lang="zh-CN" altLang="en-US" sz="2000"/>
          </a:p>
        </p:txBody>
      </p:sp>
      <p:pic>
        <p:nvPicPr>
          <p:cNvPr id="754692" name="Picture 4"/>
          <p:cNvPicPr>
            <a:picLocks noChangeAspect="1" noChangeArrowheads="1"/>
          </p:cNvPicPr>
          <p:nvPr/>
        </p:nvPicPr>
        <p:blipFill>
          <a:blip r:embed="rId2"/>
          <a:srcRect/>
          <a:stretch>
            <a:fillRect/>
          </a:stretch>
        </p:blipFill>
        <p:spPr bwMode="auto">
          <a:xfrm>
            <a:off x="3671888" y="5138738"/>
            <a:ext cx="5472112" cy="827087"/>
          </a:xfrm>
          <a:prstGeom prst="rect">
            <a:avLst/>
          </a:prstGeom>
          <a:noFill/>
        </p:spPr>
      </p:pic>
      <p:sp>
        <p:nvSpPr>
          <p:cNvPr id="754693" name="Rectangle 5"/>
          <p:cNvSpPr>
            <a:spLocks noChangeArrowheads="1"/>
          </p:cNvSpPr>
          <p:nvPr/>
        </p:nvSpPr>
        <p:spPr bwMode="auto">
          <a:xfrm>
            <a:off x="6281738" y="5851525"/>
            <a:ext cx="2251075" cy="1006475"/>
          </a:xfrm>
          <a:prstGeom prst="rect">
            <a:avLst/>
          </a:prstGeom>
          <a:noFill/>
          <a:ln w="9525">
            <a:noFill/>
            <a:miter lim="800000"/>
            <a:headEnd/>
            <a:tailEnd/>
          </a:ln>
          <a:effectLst/>
        </p:spPr>
        <p:txBody>
          <a:bodyPr anchor="ctr">
            <a:spAutoFit/>
          </a:bodyPr>
          <a:lstStyle/>
          <a:p>
            <a:pPr eaLnBrk="0" fontAlgn="base" hangingPunct="0">
              <a:spcBef>
                <a:spcPct val="0"/>
              </a:spcBef>
              <a:spcAft>
                <a:spcPct val="0"/>
              </a:spcAft>
            </a:pPr>
            <a:r>
              <a:rPr lang="zh-CN" altLang="en-US" sz="2000" b="1">
                <a:solidFill>
                  <a:srgbClr val="FF0000"/>
                </a:solidFill>
                <a:latin typeface="微软雅黑" pitchFamily="34" charset="-122"/>
                <a:ea typeface="微软雅黑" pitchFamily="34" charset="-122"/>
              </a:rPr>
              <a:t>只要</a:t>
            </a:r>
            <a:r>
              <a:rPr lang="en-US" altLang="zh-CN" sz="2000" b="1">
                <a:solidFill>
                  <a:srgbClr val="FF0000"/>
                </a:solidFill>
                <a:latin typeface="微软雅黑" pitchFamily="34" charset="-122"/>
                <a:ea typeface="微软雅黑" pitchFamily="34" charset="-122"/>
              </a:rPr>
              <a:t>SD</a:t>
            </a:r>
            <a:r>
              <a:rPr lang="zh-CN" altLang="en-US" sz="2000" b="1">
                <a:solidFill>
                  <a:srgbClr val="FF0000"/>
                </a:solidFill>
                <a:latin typeface="微软雅黑" pitchFamily="34" charset="-122"/>
                <a:ea typeface="微软雅黑" pitchFamily="34" charset="-122"/>
              </a:rPr>
              <a:t>首址按</a:t>
            </a:r>
            <a:r>
              <a:rPr lang="en-US" altLang="zh-CN" sz="2000" b="1">
                <a:solidFill>
                  <a:srgbClr val="FF0000"/>
                </a:solidFill>
                <a:latin typeface="微软雅黑" pitchFamily="34" charset="-122"/>
                <a:ea typeface="微软雅黑" pitchFamily="34" charset="-122"/>
              </a:rPr>
              <a:t>4B</a:t>
            </a:r>
            <a:r>
              <a:rPr lang="zh-CN" altLang="en-US" sz="2000" b="1">
                <a:solidFill>
                  <a:srgbClr val="FF0000"/>
                </a:solidFill>
                <a:latin typeface="微软雅黑" pitchFamily="34" charset="-122"/>
                <a:ea typeface="微软雅黑" pitchFamily="34" charset="-122"/>
              </a:rPr>
              <a:t>边界对齐，所有字段都能按要求对齐</a:t>
            </a:r>
            <a:r>
              <a:rPr lang="zh-CN" altLang="en-US" sz="2000">
                <a:solidFill>
                  <a:srgbClr val="000000"/>
                </a:solidFill>
                <a:latin typeface="微软雅黑" pitchFamily="34" charset="-122"/>
                <a:ea typeface="微软雅黑" pitchFamily="34" charset="-122"/>
              </a:rPr>
              <a:t> </a:t>
            </a:r>
          </a:p>
        </p:txBody>
      </p:sp>
      <p:sp>
        <p:nvSpPr>
          <p:cNvPr id="754694" name="Text Box 6"/>
          <p:cNvSpPr txBox="1">
            <a:spLocks noChangeArrowheads="1"/>
          </p:cNvSpPr>
          <p:nvPr/>
        </p:nvSpPr>
        <p:spPr bwMode="auto">
          <a:xfrm>
            <a:off x="7227888" y="3878263"/>
            <a:ext cx="1576387" cy="1187450"/>
          </a:xfrm>
          <a:prstGeom prst="rect">
            <a:avLst/>
          </a:prstGeom>
          <a:noFill/>
          <a:ln w="9525">
            <a:noFill/>
            <a:miter lim="800000"/>
            <a:headEnd/>
            <a:tailEnd/>
          </a:ln>
          <a:effectLst/>
        </p:spPr>
        <p:txBody>
          <a:bodyPr>
            <a:spAutoFit/>
          </a:bodyPr>
          <a:lstStyle/>
          <a:p>
            <a:pPr fontAlgn="base">
              <a:lnSpc>
                <a:spcPct val="120000"/>
              </a:lnSpc>
              <a:spcBef>
                <a:spcPct val="50000"/>
              </a:spcBef>
              <a:spcAft>
                <a:spcPct val="0"/>
              </a:spcAft>
            </a:pPr>
            <a:r>
              <a:rPr lang="zh-CN" altLang="en-US" sz="2000" b="1">
                <a:solidFill>
                  <a:srgbClr val="008000"/>
                </a:solidFill>
                <a:latin typeface="微软雅黑" pitchFamily="34" charset="-122"/>
                <a:ea typeface="微软雅黑" pitchFamily="34" charset="-122"/>
              </a:rPr>
              <a:t>结构变量首地址按</a:t>
            </a:r>
            <a:r>
              <a:rPr lang="en-US" altLang="zh-CN" sz="2000" b="1">
                <a:solidFill>
                  <a:srgbClr val="008000"/>
                </a:solidFill>
                <a:latin typeface="微软雅黑" pitchFamily="34" charset="-122"/>
                <a:ea typeface="微软雅黑" pitchFamily="34" charset="-122"/>
              </a:rPr>
              <a:t>4</a:t>
            </a:r>
            <a:r>
              <a:rPr lang="zh-CN" altLang="en-US" sz="2000" b="1">
                <a:solidFill>
                  <a:srgbClr val="008000"/>
                </a:solidFill>
                <a:latin typeface="微软雅黑" pitchFamily="34" charset="-122"/>
                <a:ea typeface="微软雅黑" pitchFamily="34" charset="-122"/>
              </a:rPr>
              <a:t>字节边界对齐</a:t>
            </a:r>
          </a:p>
        </p:txBody>
      </p:sp>
      <p:sp>
        <p:nvSpPr>
          <p:cNvPr id="754695" name="Text Box 7"/>
          <p:cNvSpPr txBox="1">
            <a:spLocks noChangeArrowheads="1"/>
          </p:cNvSpPr>
          <p:nvPr/>
        </p:nvSpPr>
        <p:spPr bwMode="auto">
          <a:xfrm>
            <a:off x="1782763" y="3789363"/>
            <a:ext cx="2519362" cy="1552575"/>
          </a:xfrm>
          <a:prstGeom prst="rect">
            <a:avLst/>
          </a:prstGeom>
          <a:noFill/>
          <a:ln w="9525">
            <a:noFill/>
            <a:miter lim="800000"/>
            <a:headEnd/>
            <a:tailEnd/>
          </a:ln>
          <a:effectLst/>
        </p:spPr>
        <p:txBody>
          <a:bodyPr>
            <a:spAutoFit/>
          </a:bodyPr>
          <a:lstStyle/>
          <a:p>
            <a:pPr fontAlgn="base">
              <a:lnSpc>
                <a:spcPct val="120000"/>
              </a:lnSpc>
              <a:spcBef>
                <a:spcPct val="50000"/>
              </a:spcBef>
              <a:spcAft>
                <a:spcPct val="0"/>
              </a:spcAft>
            </a:pPr>
            <a:r>
              <a:rPr lang="zh-CN" altLang="en-US" sz="2000" b="1">
                <a:solidFill>
                  <a:srgbClr val="009242"/>
                </a:solidFill>
                <a:latin typeface="微软雅黑" pitchFamily="34" charset="-122"/>
                <a:ea typeface="微软雅黑" pitchFamily="34" charset="-122"/>
              </a:rPr>
              <a:t>结构数组变量的最末可能需要插空，以使每个数组元素都按</a:t>
            </a:r>
            <a:r>
              <a:rPr lang="en-US" altLang="zh-CN" sz="2000" b="1">
                <a:solidFill>
                  <a:srgbClr val="009242"/>
                </a:solidFill>
                <a:latin typeface="微软雅黑" pitchFamily="34" charset="-122"/>
                <a:ea typeface="微软雅黑" pitchFamily="34" charset="-122"/>
              </a:rPr>
              <a:t>4</a:t>
            </a:r>
            <a:r>
              <a:rPr lang="zh-CN" altLang="en-US" sz="2000" b="1">
                <a:solidFill>
                  <a:srgbClr val="009242"/>
                </a:solidFill>
                <a:latin typeface="微软雅黑" pitchFamily="34" charset="-122"/>
                <a:ea typeface="微软雅黑" pitchFamily="34" charset="-122"/>
              </a:rPr>
              <a:t>字节边界对齐</a:t>
            </a:r>
          </a:p>
        </p:txBody>
      </p:sp>
      <p:pic>
        <p:nvPicPr>
          <p:cNvPr id="754696" name="Picture 8"/>
          <p:cNvPicPr>
            <a:picLocks noChangeAspect="1" noChangeArrowheads="1"/>
          </p:cNvPicPr>
          <p:nvPr/>
        </p:nvPicPr>
        <p:blipFill>
          <a:blip r:embed="rId3"/>
          <a:srcRect/>
          <a:stretch>
            <a:fillRect/>
          </a:stretch>
        </p:blipFill>
        <p:spPr bwMode="auto">
          <a:xfrm>
            <a:off x="0" y="5949950"/>
            <a:ext cx="6121400" cy="908050"/>
          </a:xfrm>
          <a:prstGeom prst="rect">
            <a:avLst/>
          </a:prstGeom>
          <a:noFill/>
        </p:spPr>
      </p:pic>
      <p:sp>
        <p:nvSpPr>
          <p:cNvPr id="754697" name="Rectangle 9"/>
          <p:cNvSpPr>
            <a:spLocks noChangeArrowheads="1"/>
          </p:cNvSpPr>
          <p:nvPr/>
        </p:nvSpPr>
        <p:spPr bwMode="auto">
          <a:xfrm>
            <a:off x="71438" y="3968750"/>
            <a:ext cx="1755775" cy="1739900"/>
          </a:xfrm>
          <a:prstGeom prst="rect">
            <a:avLst/>
          </a:prstGeom>
          <a:noFill/>
          <a:ln w="9525" algn="ctr">
            <a:noFill/>
            <a:miter lim="800000"/>
            <a:headEnd/>
            <a:tailEnd/>
          </a:ln>
          <a:effectLst/>
        </p:spPr>
        <p:txBody>
          <a:bodyPr>
            <a:spAutoFit/>
          </a:bodyPr>
          <a:lstStyle/>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struct SDT {</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int         i;</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short    si;</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double d;</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char	   c;</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sa[10];</a:t>
            </a:r>
            <a:endParaRPr lang="zh-CN" altLang="en-US" b="1">
              <a:solidFill>
                <a:srgbClr val="0000FF"/>
              </a:solidFill>
              <a:latin typeface="微软雅黑" pitchFamily="34" charset="-122"/>
              <a:ea typeface="微软雅黑" pitchFamily="34" charset="-122"/>
            </a:endParaRPr>
          </a:p>
        </p:txBody>
      </p:sp>
      <p:sp>
        <p:nvSpPr>
          <p:cNvPr id="754698" name="Rectangle 10"/>
          <p:cNvSpPr>
            <a:spLocks noChangeArrowheads="1"/>
          </p:cNvSpPr>
          <p:nvPr/>
        </p:nvSpPr>
        <p:spPr bwMode="auto">
          <a:xfrm>
            <a:off x="4932363" y="3668713"/>
            <a:ext cx="1836737" cy="1739900"/>
          </a:xfrm>
          <a:prstGeom prst="rect">
            <a:avLst/>
          </a:prstGeom>
          <a:noFill/>
          <a:ln w="9525" algn="ctr">
            <a:noFill/>
            <a:miter lim="800000"/>
            <a:headEnd/>
            <a:tailEnd/>
          </a:ln>
          <a:effectLst/>
        </p:spPr>
        <p:txBody>
          <a:bodyPr>
            <a:spAutoFit/>
          </a:bodyPr>
          <a:lstStyle/>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struct SD {</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int 	    i;</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short    si;</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char	   c;</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double  d;</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63537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4691">
                                            <p:txEl>
                                              <p:pRg st="0" end="0"/>
                                            </p:txEl>
                                          </p:spTgt>
                                        </p:tgtEl>
                                        <p:attrNameLst>
                                          <p:attrName>style.visibility</p:attrName>
                                        </p:attrNameLst>
                                      </p:cBhvr>
                                      <p:to>
                                        <p:strVal val="visible"/>
                                      </p:to>
                                    </p:set>
                                    <p:animEffect transition="in" filter="blinds(horizontal)">
                                      <p:cBhvr>
                                        <p:cTn id="7" dur="500"/>
                                        <p:tgtEl>
                                          <p:spTgt spid="75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4691">
                                            <p:txEl>
                                              <p:pRg st="1" end="1"/>
                                            </p:txEl>
                                          </p:spTgt>
                                        </p:tgtEl>
                                        <p:attrNameLst>
                                          <p:attrName>style.visibility</p:attrName>
                                        </p:attrNameLst>
                                      </p:cBhvr>
                                      <p:to>
                                        <p:strVal val="visible"/>
                                      </p:to>
                                    </p:set>
                                    <p:animEffect transition="in" filter="blinds(horizontal)">
                                      <p:cBhvr>
                                        <p:cTn id="12" dur="500"/>
                                        <p:tgtEl>
                                          <p:spTgt spid="75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4691">
                                            <p:txEl>
                                              <p:pRg st="2" end="2"/>
                                            </p:txEl>
                                          </p:spTgt>
                                        </p:tgtEl>
                                        <p:attrNameLst>
                                          <p:attrName>style.visibility</p:attrName>
                                        </p:attrNameLst>
                                      </p:cBhvr>
                                      <p:to>
                                        <p:strVal val="visible"/>
                                      </p:to>
                                    </p:set>
                                    <p:animEffect transition="in" filter="blinds(horizontal)">
                                      <p:cBhvr>
                                        <p:cTn id="17" dur="500"/>
                                        <p:tgtEl>
                                          <p:spTgt spid="754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4698"/>
                                        </p:tgtEl>
                                        <p:attrNameLst>
                                          <p:attrName>style.visibility</p:attrName>
                                        </p:attrNameLst>
                                      </p:cBhvr>
                                      <p:to>
                                        <p:strVal val="visible"/>
                                      </p:to>
                                    </p:set>
                                    <p:animEffect transition="in" filter="blinds(horizontal)">
                                      <p:cBhvr>
                                        <p:cTn id="22" dur="500"/>
                                        <p:tgtEl>
                                          <p:spTgt spid="75469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4694"/>
                                        </p:tgtEl>
                                        <p:attrNameLst>
                                          <p:attrName>style.visibility</p:attrName>
                                        </p:attrNameLst>
                                      </p:cBhvr>
                                      <p:to>
                                        <p:strVal val="visible"/>
                                      </p:to>
                                    </p:set>
                                    <p:animEffect transition="in" filter="blinds(horizontal)">
                                      <p:cBhvr>
                                        <p:cTn id="27" dur="500"/>
                                        <p:tgtEl>
                                          <p:spTgt spid="75469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4692"/>
                                        </p:tgtEl>
                                        <p:attrNameLst>
                                          <p:attrName>style.visibility</p:attrName>
                                        </p:attrNameLst>
                                      </p:cBhvr>
                                      <p:to>
                                        <p:strVal val="visible"/>
                                      </p:to>
                                    </p:set>
                                    <p:animEffect transition="in" filter="blinds(horizontal)">
                                      <p:cBhvr>
                                        <p:cTn id="32" dur="500"/>
                                        <p:tgtEl>
                                          <p:spTgt spid="75469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4693"/>
                                        </p:tgtEl>
                                        <p:attrNameLst>
                                          <p:attrName>style.visibility</p:attrName>
                                        </p:attrNameLst>
                                      </p:cBhvr>
                                      <p:to>
                                        <p:strVal val="visible"/>
                                      </p:to>
                                    </p:set>
                                    <p:animEffect transition="in" filter="blinds(horizontal)">
                                      <p:cBhvr>
                                        <p:cTn id="37" dur="500"/>
                                        <p:tgtEl>
                                          <p:spTgt spid="75469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4695"/>
                                        </p:tgtEl>
                                        <p:attrNameLst>
                                          <p:attrName>style.visibility</p:attrName>
                                        </p:attrNameLst>
                                      </p:cBhvr>
                                      <p:to>
                                        <p:strVal val="visible"/>
                                      </p:to>
                                    </p:set>
                                    <p:animEffect transition="in" filter="blinds(horizontal)">
                                      <p:cBhvr>
                                        <p:cTn id="42" dur="500"/>
                                        <p:tgtEl>
                                          <p:spTgt spid="75469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4697"/>
                                        </p:tgtEl>
                                        <p:attrNameLst>
                                          <p:attrName>style.visibility</p:attrName>
                                        </p:attrNameLst>
                                      </p:cBhvr>
                                      <p:to>
                                        <p:strVal val="visible"/>
                                      </p:to>
                                    </p:set>
                                    <p:animEffect transition="in" filter="blinds(horizontal)">
                                      <p:cBhvr>
                                        <p:cTn id="47" dur="500"/>
                                        <p:tgtEl>
                                          <p:spTgt spid="75469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54696"/>
                                        </p:tgtEl>
                                        <p:attrNameLst>
                                          <p:attrName>style.visibility</p:attrName>
                                        </p:attrNameLst>
                                      </p:cBhvr>
                                      <p:to>
                                        <p:strVal val="visible"/>
                                      </p:to>
                                    </p:set>
                                    <p:animEffect transition="in" filter="blinds(horizontal)">
                                      <p:cBhvr>
                                        <p:cTn id="52" dur="500"/>
                                        <p:tgtEl>
                                          <p:spTgt spid="754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3" grpId="0"/>
      <p:bldP spid="754694" grpId="0"/>
      <p:bldP spid="754695" grpId="0"/>
      <p:bldP spid="754697" grpId="0"/>
      <p:bldP spid="7546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76672"/>
            <a:ext cx="8280920" cy="3539430"/>
          </a:xfrm>
          <a:prstGeom prst="rect">
            <a:avLst/>
          </a:prstGeom>
          <a:noFill/>
        </p:spPr>
        <p:txBody>
          <a:bodyPr wrap="square" rtlCol="0">
            <a:spAutoFit/>
          </a:bodyPr>
          <a:lstStyle/>
          <a:p>
            <a:pPr marL="342900" indent="-342900">
              <a:buFont typeface="+mj-lt"/>
              <a:buAutoNum type="arabicPeriod"/>
            </a:pPr>
            <a:r>
              <a:rPr lang="zh-CN" altLang="en-US" sz="2800" dirty="0"/>
              <a:t>补码、原码、真值</a:t>
            </a:r>
            <a:endParaRPr lang="en-US" altLang="zh-CN" sz="2800" dirty="0"/>
          </a:p>
          <a:p>
            <a:pPr marL="342900" indent="-342900">
              <a:buFont typeface="+mj-lt"/>
              <a:buAutoNum type="arabicPeriod"/>
            </a:pPr>
            <a:r>
              <a:rPr lang="zh-CN" altLang="en-US" sz="2800" dirty="0"/>
              <a:t>二进制、十进制、八进制、十六进制之间的转换</a:t>
            </a:r>
            <a:endParaRPr lang="en-US" altLang="zh-CN" sz="2800" dirty="0"/>
          </a:p>
          <a:p>
            <a:pPr marL="342900" indent="-342900">
              <a:buFont typeface="+mj-lt"/>
              <a:buAutoNum type="arabicPeriod"/>
            </a:pPr>
            <a:r>
              <a:rPr lang="zh-CN" altLang="en-US" sz="2800" b="1" dirty="0">
                <a:latin typeface="黑体" panose="02010609060101010101" pitchFamily="49" charset="-122"/>
                <a:ea typeface="黑体" panose="02010609060101010101" pitchFamily="49" charset="-122"/>
              </a:rPr>
              <a:t>无符号整数、有符号整数</a:t>
            </a:r>
            <a:endParaRPr lang="en-US" altLang="zh-CN" sz="2800" b="1" dirty="0">
              <a:latin typeface="黑体" panose="02010609060101010101" pitchFamily="49" charset="-122"/>
              <a:ea typeface="黑体" panose="02010609060101010101" pitchFamily="49" charset="-122"/>
            </a:endParaRPr>
          </a:p>
          <a:p>
            <a:pPr marL="342900" indent="-342900">
              <a:buFont typeface="+mj-lt"/>
              <a:buAutoNum type="arabicPeriod"/>
            </a:pPr>
            <a:r>
              <a:rPr lang="zh-CN" altLang="en-US" sz="2800" b="1" dirty="0">
                <a:latin typeface="黑体" panose="02010609060101010101" pitchFamily="49" charset="-122"/>
                <a:ea typeface="黑体" panose="02010609060101010101" pitchFamily="49" charset="-122"/>
              </a:rPr>
              <a:t>大端与小端</a:t>
            </a:r>
            <a:endParaRPr lang="en-US" altLang="zh-CN" sz="2800" b="1" dirty="0">
              <a:latin typeface="黑体" panose="02010609060101010101" pitchFamily="49" charset="-122"/>
              <a:ea typeface="黑体" panose="02010609060101010101" pitchFamily="49" charset="-122"/>
            </a:endParaRPr>
          </a:p>
          <a:p>
            <a:pPr marL="342900" indent="-342900">
              <a:buFont typeface="+mj-lt"/>
              <a:buAutoNum type="arabicPeriod"/>
            </a:pPr>
            <a:r>
              <a:rPr lang="zh-CN" altLang="en-US" sz="2800" b="1" dirty="0">
                <a:latin typeface="黑体" panose="02010609060101010101" pitchFamily="49" charset="-122"/>
                <a:ea typeface="黑体" panose="02010609060101010101" pitchFamily="49" charset="-122"/>
              </a:rPr>
              <a:t>按位运算</a:t>
            </a:r>
            <a:endParaRPr lang="en-US" altLang="zh-CN" sz="2800" b="1" dirty="0">
              <a:latin typeface="黑体" panose="02010609060101010101" pitchFamily="49" charset="-122"/>
              <a:ea typeface="黑体" panose="02010609060101010101" pitchFamily="49" charset="-122"/>
            </a:endParaRPr>
          </a:p>
          <a:p>
            <a:pPr marL="342900" indent="-342900">
              <a:buFont typeface="+mj-lt"/>
              <a:buAutoNum type="arabicPeriod"/>
            </a:pPr>
            <a:r>
              <a:rPr lang="en-US" altLang="zh-CN" sz="2800" b="1" dirty="0">
                <a:latin typeface="黑体" panose="02010609060101010101" pitchFamily="49" charset="-122"/>
                <a:ea typeface="黑体" panose="02010609060101010101" pitchFamily="49" charset="-122"/>
              </a:rPr>
              <a:t>IEEE754</a:t>
            </a:r>
            <a:r>
              <a:rPr lang="zh-CN" altLang="en-US" sz="2800" b="1" dirty="0">
                <a:latin typeface="黑体" panose="02010609060101010101" pitchFamily="49" charset="-122"/>
                <a:ea typeface="黑体" panose="02010609060101010101" pitchFamily="49" charset="-122"/>
              </a:rPr>
              <a:t>规格</a:t>
            </a:r>
            <a:endParaRPr lang="en-US" altLang="zh-CN" sz="2800" b="1" dirty="0">
              <a:latin typeface="黑体" panose="02010609060101010101" pitchFamily="49" charset="-122"/>
              <a:ea typeface="黑体" panose="02010609060101010101" pitchFamily="49" charset="-122"/>
            </a:endParaRPr>
          </a:p>
          <a:p>
            <a:pPr marL="342900" indent="-342900">
              <a:buFont typeface="+mj-lt"/>
              <a:buAutoNum type="arabicPeriod"/>
            </a:pPr>
            <a:r>
              <a:rPr lang="zh-CN" altLang="en-US" sz="2800" b="1" dirty="0">
                <a:latin typeface="黑体" panose="02010609060101010101" pitchFamily="49" charset="-122"/>
                <a:ea typeface="黑体" panose="02010609060101010101" pitchFamily="49" charset="-122"/>
              </a:rPr>
              <a:t>浮点数的规格化</a:t>
            </a:r>
            <a:endParaRPr lang="en-US" altLang="zh-CN" sz="2800" b="1" dirty="0">
              <a:latin typeface="黑体" panose="02010609060101010101" pitchFamily="49" charset="-122"/>
              <a:ea typeface="黑体" panose="02010609060101010101" pitchFamily="49" charset="-122"/>
            </a:endParaRPr>
          </a:p>
          <a:p>
            <a:pPr marL="342900" indent="-342900">
              <a:buFont typeface="+mj-lt"/>
              <a:buAutoNum type="arabicPeriod"/>
            </a:pPr>
            <a:r>
              <a:rPr lang="zh-CN" altLang="en-US" sz="2800" b="1" dirty="0">
                <a:latin typeface="黑体" panose="02010609060101010101" pitchFamily="49" charset="-122"/>
                <a:ea typeface="黑体" panose="02010609060101010101" pitchFamily="49" charset="-122"/>
              </a:rPr>
              <a:t>对齐</a:t>
            </a:r>
          </a:p>
        </p:txBody>
      </p:sp>
    </p:spTree>
    <p:extLst>
      <p:ext uri="{BB962C8B-B14F-4D97-AF65-F5344CB8AC3E}">
        <p14:creationId xmlns:p14="http://schemas.microsoft.com/office/powerpoint/2010/main" val="3913999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457200" y="98425"/>
            <a:ext cx="8229600" cy="561975"/>
          </a:xfrm>
        </p:spPr>
        <p:txBody>
          <a:bodyPr/>
          <a:lstStyle/>
          <a:p>
            <a:r>
              <a:rPr lang="zh-CN" altLang="en-US" sz="3600"/>
              <a:t>越界访问和缓冲区溢出 </a:t>
            </a:r>
          </a:p>
        </p:txBody>
      </p:sp>
      <p:sp>
        <p:nvSpPr>
          <p:cNvPr id="589827" name="Rectangle 3"/>
          <p:cNvSpPr>
            <a:spLocks noGrp="1" noChangeArrowheads="1"/>
          </p:cNvSpPr>
          <p:nvPr>
            <p:ph type="body" idx="1"/>
          </p:nvPr>
        </p:nvSpPr>
        <p:spPr>
          <a:xfrm>
            <a:off x="468313" y="836613"/>
            <a:ext cx="8229600" cy="5472112"/>
          </a:xfrm>
        </p:spPr>
        <p:txBody>
          <a:bodyPr/>
          <a:lstStyle/>
          <a:p>
            <a:pPr>
              <a:lnSpc>
                <a:spcPct val="120000"/>
              </a:lnSpc>
              <a:spcBef>
                <a:spcPct val="30000"/>
              </a:spcBef>
            </a:pPr>
            <a:r>
              <a:rPr lang="en-US" altLang="zh-CN" sz="2000">
                <a:latin typeface="微软雅黑" pitchFamily="34" charset="-122"/>
                <a:ea typeface="微软雅黑" pitchFamily="34" charset="-122"/>
              </a:rPr>
              <a:t>C</a:t>
            </a:r>
            <a:r>
              <a:rPr lang="zh-CN" altLang="en-US" sz="2000">
                <a:latin typeface="微软雅黑" pitchFamily="34" charset="-122"/>
                <a:ea typeface="微软雅黑" pitchFamily="34" charset="-122"/>
              </a:rPr>
              <a:t>语言中的</a:t>
            </a:r>
            <a:r>
              <a:rPr lang="zh-CN" altLang="en-US" sz="2000">
                <a:solidFill>
                  <a:srgbClr val="0000FF"/>
                </a:solidFill>
                <a:latin typeface="微软雅黑" pitchFamily="34" charset="-122"/>
                <a:ea typeface="微软雅黑" pitchFamily="34" charset="-122"/>
              </a:rPr>
              <a:t>数组元素可使用指针来访问，因而对数组的引用没有边界约束，</a:t>
            </a:r>
            <a:r>
              <a:rPr lang="zh-CN" altLang="en-US" sz="2000">
                <a:latin typeface="微软雅黑" pitchFamily="34" charset="-122"/>
                <a:ea typeface="微软雅黑" pitchFamily="34" charset="-122"/>
              </a:rPr>
              <a:t>也即程序中对数组的访问可能会有意或无意地超越数组存储区范围而无法发现。</a:t>
            </a:r>
          </a:p>
          <a:p>
            <a:pPr>
              <a:lnSpc>
                <a:spcPct val="120000"/>
              </a:lnSpc>
              <a:spcBef>
                <a:spcPct val="30000"/>
              </a:spcBef>
            </a:pPr>
            <a:r>
              <a:rPr lang="zh-CN" altLang="en-US" sz="2000">
                <a:latin typeface="微软雅黑" pitchFamily="34" charset="-122"/>
                <a:ea typeface="微软雅黑" pitchFamily="34" charset="-122"/>
              </a:rPr>
              <a:t>数组存储区可看成是一个缓冲区，</a:t>
            </a:r>
            <a:r>
              <a:rPr lang="zh-CN" altLang="en-US" sz="2000">
                <a:solidFill>
                  <a:srgbClr val="0000FF"/>
                </a:solidFill>
                <a:latin typeface="微软雅黑" pitchFamily="34" charset="-122"/>
                <a:ea typeface="微软雅黑" pitchFamily="34" charset="-122"/>
              </a:rPr>
              <a:t>超越数组存储区范围的写入操作称为</a:t>
            </a:r>
            <a:r>
              <a:rPr lang="zh-CN" altLang="en-US" sz="2000">
                <a:solidFill>
                  <a:srgbClr val="CC3300"/>
                </a:solidFill>
                <a:latin typeface="微软雅黑" pitchFamily="34" charset="-122"/>
                <a:ea typeface="微软雅黑" pitchFamily="34" charset="-122"/>
              </a:rPr>
              <a:t>缓冲区溢出</a:t>
            </a:r>
            <a:r>
              <a:rPr lang="zh-CN" altLang="en-US" sz="2000">
                <a:latin typeface="微软雅黑" pitchFamily="34" charset="-122"/>
                <a:ea typeface="微软雅黑" pitchFamily="34" charset="-122"/>
              </a:rPr>
              <a:t>。</a:t>
            </a:r>
          </a:p>
          <a:p>
            <a:pPr>
              <a:lnSpc>
                <a:spcPct val="120000"/>
              </a:lnSpc>
              <a:spcBef>
                <a:spcPct val="30000"/>
              </a:spcBef>
            </a:pPr>
            <a:r>
              <a:rPr lang="zh-CN" altLang="en-US" sz="2000">
                <a:latin typeface="微软雅黑" pitchFamily="34" charset="-122"/>
                <a:ea typeface="微软雅黑" pitchFamily="34" charset="-122"/>
              </a:rPr>
              <a:t>例如，对于一个有</a:t>
            </a:r>
            <a:r>
              <a:rPr lang="en-US" altLang="zh-CN" sz="2000">
                <a:latin typeface="微软雅黑" pitchFamily="34" charset="-122"/>
                <a:ea typeface="微软雅黑" pitchFamily="34" charset="-122"/>
              </a:rPr>
              <a:t>10</a:t>
            </a:r>
            <a:r>
              <a:rPr lang="zh-CN" altLang="en-US" sz="2000">
                <a:latin typeface="微软雅黑" pitchFamily="34" charset="-122"/>
                <a:ea typeface="微软雅黑" pitchFamily="34" charset="-122"/>
              </a:rPr>
              <a:t>个元素的</a:t>
            </a:r>
            <a:r>
              <a:rPr lang="en-US" altLang="zh-CN" sz="2000">
                <a:latin typeface="微软雅黑" pitchFamily="34" charset="-122"/>
                <a:ea typeface="微软雅黑" pitchFamily="34" charset="-122"/>
              </a:rPr>
              <a:t>char</a:t>
            </a:r>
            <a:r>
              <a:rPr lang="zh-CN" altLang="en-US" sz="2000">
                <a:latin typeface="微软雅黑" pitchFamily="34" charset="-122"/>
                <a:ea typeface="微软雅黑" pitchFamily="34" charset="-122"/>
              </a:rPr>
              <a:t>型数组，其定义的缓冲区有</a:t>
            </a:r>
            <a:r>
              <a:rPr lang="en-US" altLang="zh-CN" sz="2000">
                <a:latin typeface="微软雅黑" pitchFamily="34" charset="-122"/>
                <a:ea typeface="微软雅黑" pitchFamily="34" charset="-122"/>
              </a:rPr>
              <a:t>10</a:t>
            </a:r>
            <a:r>
              <a:rPr lang="zh-CN" altLang="en-US" sz="2000">
                <a:latin typeface="微软雅黑" pitchFamily="34" charset="-122"/>
                <a:ea typeface="微软雅黑" pitchFamily="34" charset="-122"/>
              </a:rPr>
              <a:t>个字节。若写一个字符串到这个缓冲区，那么只要写入的字符串多于</a:t>
            </a:r>
            <a:r>
              <a:rPr lang="en-US" altLang="zh-CN" sz="2000">
                <a:latin typeface="微软雅黑" pitchFamily="34" charset="-122"/>
                <a:ea typeface="微软雅黑" pitchFamily="34" charset="-122"/>
              </a:rPr>
              <a:t>9</a:t>
            </a:r>
            <a:r>
              <a:rPr lang="zh-CN" altLang="en-US" sz="2000">
                <a:latin typeface="微软雅黑" pitchFamily="34" charset="-122"/>
                <a:ea typeface="微软雅黑" pitchFamily="34" charset="-122"/>
              </a:rPr>
              <a:t>个字符（结束符‘</a:t>
            </a:r>
            <a:r>
              <a:rPr lang="en-US" altLang="zh-CN" sz="2000">
                <a:latin typeface="微软雅黑" pitchFamily="34" charset="-122"/>
                <a:ea typeface="微软雅黑" pitchFamily="34" charset="-122"/>
              </a:rPr>
              <a:t>\0’</a:t>
            </a:r>
            <a:r>
              <a:rPr lang="zh-CN" altLang="en-US" sz="2000">
                <a:latin typeface="微软雅黑" pitchFamily="34" charset="-122"/>
                <a:ea typeface="微软雅黑" pitchFamily="34" charset="-122"/>
              </a:rPr>
              <a:t>占一个字节），就会发生</a:t>
            </a:r>
            <a:r>
              <a:rPr lang="zh-CN" altLang="en-US" sz="2000">
                <a:solidFill>
                  <a:srgbClr val="CC3300"/>
                </a:solidFill>
                <a:latin typeface="微软雅黑" pitchFamily="34" charset="-122"/>
                <a:ea typeface="微软雅黑" pitchFamily="34" charset="-122"/>
              </a:rPr>
              <a:t>“写溢出”。</a:t>
            </a:r>
          </a:p>
          <a:p>
            <a:pPr>
              <a:lnSpc>
                <a:spcPct val="120000"/>
              </a:lnSpc>
              <a:spcBef>
                <a:spcPct val="30000"/>
              </a:spcBef>
            </a:pPr>
            <a:r>
              <a:rPr lang="zh-CN" altLang="en-US" sz="2000">
                <a:latin typeface="微软雅黑" pitchFamily="34" charset="-122"/>
                <a:ea typeface="微软雅黑" pitchFamily="34" charset="-122"/>
              </a:rPr>
              <a:t>缓冲区溢出是一种</a:t>
            </a:r>
            <a:r>
              <a:rPr lang="zh-CN" altLang="en-US" sz="2000">
                <a:solidFill>
                  <a:srgbClr val="FF0000"/>
                </a:solidFill>
                <a:latin typeface="微软雅黑" pitchFamily="34" charset="-122"/>
                <a:ea typeface="微软雅黑" pitchFamily="34" charset="-122"/>
              </a:rPr>
              <a:t>非常普遍、非常危险的漏洞</a:t>
            </a:r>
            <a:r>
              <a:rPr lang="zh-CN" altLang="en-US" sz="2000">
                <a:latin typeface="微软雅黑" pitchFamily="34" charset="-122"/>
                <a:ea typeface="微软雅黑" pitchFamily="34" charset="-122"/>
              </a:rPr>
              <a:t>，在各种操作系统、应用软件中广泛存在。</a:t>
            </a:r>
          </a:p>
          <a:p>
            <a:pPr>
              <a:lnSpc>
                <a:spcPct val="120000"/>
              </a:lnSpc>
              <a:spcBef>
                <a:spcPct val="30000"/>
              </a:spcBef>
            </a:pPr>
            <a:r>
              <a:rPr lang="zh-CN" altLang="en-US" sz="2000">
                <a:solidFill>
                  <a:srgbClr val="CC3300"/>
                </a:solidFill>
                <a:latin typeface="微软雅黑" pitchFamily="34" charset="-122"/>
                <a:ea typeface="微软雅黑" pitchFamily="34" charset="-122"/>
              </a:rPr>
              <a:t>缓冲区溢出攻击</a:t>
            </a:r>
            <a:r>
              <a:rPr lang="zh-CN" altLang="en-US" sz="2000">
                <a:latin typeface="微软雅黑" pitchFamily="34" charset="-122"/>
                <a:ea typeface="微软雅黑" pitchFamily="34" charset="-122"/>
              </a:rPr>
              <a:t>是利用缓冲区溢出漏洞所进行的攻击行动。利用缓冲区溢出攻击，可导致程序运行失败、系统关机、重新启动等后果。</a:t>
            </a:r>
            <a:r>
              <a:rPr lang="zh-CN" altLang="en-US" sz="2000"/>
              <a:t>  </a:t>
            </a:r>
          </a:p>
        </p:txBody>
      </p:sp>
    </p:spTree>
    <p:extLst>
      <p:ext uri="{BB962C8B-B14F-4D97-AF65-F5344CB8AC3E}">
        <p14:creationId xmlns:p14="http://schemas.microsoft.com/office/powerpoint/2010/main" val="7529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blinds(horizontal)">
                                      <p:cBhvr>
                                        <p:cTn id="7" dur="500"/>
                                        <p:tgtEl>
                                          <p:spTgt spid="589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9827">
                                            <p:txEl>
                                              <p:pRg st="1" end="1"/>
                                            </p:txEl>
                                          </p:spTgt>
                                        </p:tgtEl>
                                        <p:attrNameLst>
                                          <p:attrName>style.visibility</p:attrName>
                                        </p:attrNameLst>
                                      </p:cBhvr>
                                      <p:to>
                                        <p:strVal val="visible"/>
                                      </p:to>
                                    </p:set>
                                    <p:animEffect transition="in" filter="blinds(horizontal)">
                                      <p:cBhvr>
                                        <p:cTn id="12" dur="500"/>
                                        <p:tgtEl>
                                          <p:spTgt spid="589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animEffect transition="in" filter="blinds(horizontal)">
                                      <p:cBhvr>
                                        <p:cTn id="17" dur="500"/>
                                        <p:tgtEl>
                                          <p:spTgt spid="58982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9827">
                                            <p:txEl>
                                              <p:pRg st="3" end="3"/>
                                            </p:txEl>
                                          </p:spTgt>
                                        </p:tgtEl>
                                        <p:attrNameLst>
                                          <p:attrName>style.visibility</p:attrName>
                                        </p:attrNameLst>
                                      </p:cBhvr>
                                      <p:to>
                                        <p:strVal val="visible"/>
                                      </p:to>
                                    </p:set>
                                    <p:animEffect transition="in" filter="blinds(horizontal)">
                                      <p:cBhvr>
                                        <p:cTn id="20" dur="500"/>
                                        <p:tgtEl>
                                          <p:spTgt spid="5898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89827">
                                            <p:txEl>
                                              <p:pRg st="4" end="4"/>
                                            </p:txEl>
                                          </p:spTgt>
                                        </p:tgtEl>
                                        <p:attrNameLst>
                                          <p:attrName>style.visibility</p:attrName>
                                        </p:attrNameLst>
                                      </p:cBhvr>
                                      <p:to>
                                        <p:strVal val="visible"/>
                                      </p:to>
                                    </p:set>
                                    <p:animEffect transition="in" filter="blinds(horizontal)">
                                      <p:cBhvr>
                                        <p:cTn id="25" dur="500"/>
                                        <p:tgtEl>
                                          <p:spTgt spid="589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0871" name="Picture 23"/>
          <p:cNvPicPr>
            <a:picLocks noChangeAspect="1" noChangeArrowheads="1"/>
          </p:cNvPicPr>
          <p:nvPr/>
        </p:nvPicPr>
        <p:blipFill>
          <a:blip r:embed="rId2"/>
          <a:srcRect/>
          <a:stretch>
            <a:fillRect/>
          </a:stretch>
        </p:blipFill>
        <p:spPr bwMode="auto">
          <a:xfrm>
            <a:off x="3492500" y="2205038"/>
            <a:ext cx="5651500" cy="4689475"/>
          </a:xfrm>
          <a:prstGeom prst="rect">
            <a:avLst/>
          </a:prstGeom>
          <a:noFill/>
        </p:spPr>
      </p:pic>
      <p:sp>
        <p:nvSpPr>
          <p:cNvPr id="590850" name="Rectangle 2"/>
          <p:cNvSpPr>
            <a:spLocks noGrp="1" noChangeArrowheads="1"/>
          </p:cNvSpPr>
          <p:nvPr>
            <p:ph type="title"/>
          </p:nvPr>
        </p:nvSpPr>
        <p:spPr>
          <a:xfrm>
            <a:off x="457200" y="142875"/>
            <a:ext cx="8229600" cy="449263"/>
          </a:xfrm>
        </p:spPr>
        <p:txBody>
          <a:bodyPr/>
          <a:lstStyle/>
          <a:p>
            <a:r>
              <a:rPr lang="zh-CN" altLang="en-US"/>
              <a:t>越界访问和缓冲区溢出</a:t>
            </a:r>
          </a:p>
        </p:txBody>
      </p:sp>
      <p:sp>
        <p:nvSpPr>
          <p:cNvPr id="590851" name="Rectangle 3"/>
          <p:cNvSpPr>
            <a:spLocks noGrp="1" noChangeArrowheads="1"/>
          </p:cNvSpPr>
          <p:nvPr>
            <p:ph type="body" idx="1"/>
          </p:nvPr>
        </p:nvSpPr>
        <p:spPr>
          <a:xfrm>
            <a:off x="122238" y="728663"/>
            <a:ext cx="8229600" cy="5218112"/>
          </a:xfrm>
        </p:spPr>
        <p:txBody>
          <a:bodyPr/>
          <a:lstStyle/>
          <a:p>
            <a:r>
              <a:rPr lang="zh-CN" altLang="en-US" sz="2200">
                <a:ea typeface="微软雅黑" pitchFamily="34" charset="-122"/>
              </a:rPr>
              <a:t>造成缓冲区溢出的原因是</a:t>
            </a:r>
            <a:r>
              <a:rPr lang="zh-CN" altLang="en-US" sz="2200">
                <a:solidFill>
                  <a:srgbClr val="CC3300"/>
                </a:solidFill>
                <a:ea typeface="微软雅黑" pitchFamily="34" charset="-122"/>
              </a:rPr>
              <a:t>程序没有对栈中作为缓冲区的数组进行越界检查</a:t>
            </a:r>
            <a:r>
              <a:rPr lang="zh-CN" altLang="en-US" sz="2200">
                <a:ea typeface="微软雅黑" pitchFamily="34" charset="-122"/>
              </a:rPr>
              <a:t>。</a:t>
            </a:r>
            <a:endParaRPr lang="zh-CN" altLang="en-US">
              <a:ea typeface="微软雅黑" pitchFamily="34" charset="-122"/>
            </a:endParaRPr>
          </a:p>
        </p:txBody>
      </p:sp>
      <p:sp>
        <p:nvSpPr>
          <p:cNvPr id="590852" name="Rectangle 4"/>
          <p:cNvSpPr>
            <a:spLocks noChangeArrowheads="1"/>
          </p:cNvSpPr>
          <p:nvPr/>
        </p:nvSpPr>
        <p:spPr bwMode="auto">
          <a:xfrm>
            <a:off x="115888" y="1998663"/>
            <a:ext cx="3687762" cy="4760912"/>
          </a:xfrm>
          <a:prstGeom prst="rect">
            <a:avLst/>
          </a:prstGeom>
          <a:noFill/>
          <a:ln w="9525">
            <a:noFill/>
            <a:miter lim="800000"/>
            <a:headEnd/>
            <a:tailEnd/>
          </a:ln>
          <a:effectLst/>
        </p:spPr>
        <p:txBody>
          <a:bodyPr wrap="none" anchor="ctr">
            <a:spAutoFit/>
          </a:bodyPr>
          <a:lstStyle/>
          <a:p>
            <a:pPr eaLnBrk="1" hangingPunct="1">
              <a:tabLst>
                <a:tab pos="542925" algn="l"/>
              </a:tabLst>
            </a:pPr>
            <a:r>
              <a:rPr lang="en-US" altLang="zh-CN">
                <a:solidFill>
                  <a:srgbClr val="0000FF"/>
                </a:solidFill>
              </a:rPr>
              <a:t>#include "stdio.h"</a:t>
            </a:r>
          </a:p>
          <a:p>
            <a:pPr eaLnBrk="1" hangingPunct="1">
              <a:tabLst>
                <a:tab pos="542925" algn="l"/>
              </a:tabLst>
            </a:pPr>
            <a:r>
              <a:rPr lang="en-US" altLang="zh-CN">
                <a:solidFill>
                  <a:srgbClr val="0000FF"/>
                </a:solidFill>
              </a:rPr>
              <a:t>#include "string.h"</a:t>
            </a:r>
          </a:p>
          <a:p>
            <a:pPr eaLnBrk="1" hangingPunct="1">
              <a:tabLst>
                <a:tab pos="542925" algn="l"/>
              </a:tabLst>
            </a:pPr>
            <a:r>
              <a:rPr lang="en-US" altLang="zh-CN">
                <a:solidFill>
                  <a:srgbClr val="FF3300"/>
                </a:solidFill>
              </a:rPr>
              <a:t>void outputs(char *str) </a:t>
            </a:r>
          </a:p>
          <a:p>
            <a:pPr eaLnBrk="1" hangingPunct="1">
              <a:tabLst>
                <a:tab pos="542925" algn="l"/>
              </a:tabLst>
            </a:pPr>
            <a:r>
              <a:rPr lang="en-US" altLang="zh-CN">
                <a:solidFill>
                  <a:srgbClr val="FF3300"/>
                </a:solidFill>
              </a:rPr>
              <a:t>{ </a:t>
            </a:r>
          </a:p>
          <a:p>
            <a:pPr eaLnBrk="1" hangingPunct="1">
              <a:tabLst>
                <a:tab pos="542925" algn="l"/>
              </a:tabLst>
            </a:pPr>
            <a:r>
              <a:rPr lang="en-US" altLang="zh-CN">
                <a:solidFill>
                  <a:srgbClr val="FF3300"/>
                </a:solidFill>
              </a:rPr>
              <a:t>    char buffer[16]; </a:t>
            </a:r>
          </a:p>
          <a:p>
            <a:pPr eaLnBrk="1" hangingPunct="1">
              <a:tabLst>
                <a:tab pos="542925" algn="l"/>
              </a:tabLst>
            </a:pPr>
            <a:r>
              <a:rPr lang="en-US" altLang="zh-CN">
                <a:solidFill>
                  <a:srgbClr val="FF3300"/>
                </a:solidFill>
              </a:rPr>
              <a:t>    strcpy(buffer,str); </a:t>
            </a:r>
          </a:p>
          <a:p>
            <a:pPr eaLnBrk="1" hangingPunct="1">
              <a:tabLst>
                <a:tab pos="542925" algn="l"/>
              </a:tabLst>
            </a:pPr>
            <a:r>
              <a:rPr lang="en-US" altLang="zh-CN">
                <a:solidFill>
                  <a:srgbClr val="FF3300"/>
                </a:solidFill>
              </a:rPr>
              <a:t>    printf("%s \n", buffer);</a:t>
            </a:r>
          </a:p>
          <a:p>
            <a:pPr eaLnBrk="1" hangingPunct="1">
              <a:tabLst>
                <a:tab pos="542925" algn="l"/>
              </a:tabLst>
            </a:pPr>
            <a:r>
              <a:rPr lang="en-US" altLang="zh-CN">
                <a:solidFill>
                  <a:srgbClr val="FF3300"/>
                </a:solidFill>
              </a:rPr>
              <a:t>}</a:t>
            </a:r>
          </a:p>
          <a:p>
            <a:pPr eaLnBrk="1" hangingPunct="1">
              <a:tabLst>
                <a:tab pos="542925" algn="l"/>
              </a:tabLst>
            </a:pPr>
            <a:r>
              <a:rPr lang="en-US" altLang="zh-CN">
                <a:solidFill>
                  <a:srgbClr val="007635"/>
                </a:solidFill>
              </a:rPr>
              <a:t>void hacker(void)</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7635"/>
                </a:solidFill>
              </a:rPr>
              <a:t>    printf("being hacked\n");</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00FF"/>
                </a:solidFill>
              </a:rPr>
              <a:t>int main(int argc, char *argv[])</a:t>
            </a:r>
          </a:p>
          <a:p>
            <a:pPr eaLnBrk="1" hangingPunct="1">
              <a:tabLst>
                <a:tab pos="542925" algn="l"/>
              </a:tabLst>
            </a:pPr>
            <a:r>
              <a:rPr lang="en-US" altLang="zh-CN">
                <a:solidFill>
                  <a:srgbClr val="0000FF"/>
                </a:solidFill>
              </a:rPr>
              <a:t>{</a:t>
            </a:r>
          </a:p>
          <a:p>
            <a:pPr eaLnBrk="1" hangingPunct="1">
              <a:tabLst>
                <a:tab pos="542925" algn="l"/>
              </a:tabLst>
            </a:pPr>
            <a:r>
              <a:rPr lang="en-US" altLang="zh-CN">
                <a:solidFill>
                  <a:srgbClr val="0000FF"/>
                </a:solidFill>
              </a:rPr>
              <a:t>    outputs(argv[1]);</a:t>
            </a:r>
          </a:p>
          <a:p>
            <a:pPr eaLnBrk="1" hangingPunct="1">
              <a:tabLst>
                <a:tab pos="542925" algn="l"/>
              </a:tabLst>
            </a:pPr>
            <a:r>
              <a:rPr lang="en-US" altLang="zh-CN">
                <a:solidFill>
                  <a:srgbClr val="0000FF"/>
                </a:solidFill>
              </a:rPr>
              <a:t>    return 0;</a:t>
            </a:r>
          </a:p>
          <a:p>
            <a:pPr eaLnBrk="1" hangingPunct="1">
              <a:tabLst>
                <a:tab pos="542925" algn="l"/>
              </a:tabLst>
            </a:pPr>
            <a:r>
              <a:rPr lang="en-US" altLang="zh-CN">
                <a:solidFill>
                  <a:srgbClr val="0000FF"/>
                </a:solidFill>
              </a:rPr>
              <a:t>}</a:t>
            </a:r>
          </a:p>
        </p:txBody>
      </p:sp>
      <p:sp>
        <p:nvSpPr>
          <p:cNvPr id="590854" name="Text Box 6"/>
          <p:cNvSpPr txBox="1">
            <a:spLocks noChangeArrowheads="1"/>
          </p:cNvSpPr>
          <p:nvPr/>
        </p:nvSpPr>
        <p:spPr bwMode="auto">
          <a:xfrm>
            <a:off x="2457450" y="1133475"/>
            <a:ext cx="6389688" cy="423863"/>
          </a:xfrm>
          <a:prstGeom prst="rect">
            <a:avLst/>
          </a:prstGeom>
          <a:noFill/>
          <a:ln w="9525">
            <a:noFill/>
            <a:miter lim="800000"/>
            <a:headEnd/>
            <a:tailEnd/>
          </a:ln>
          <a:effectLst/>
        </p:spPr>
        <p:txBody>
          <a:bodyPr>
            <a:spAutoFit/>
          </a:bodyPr>
          <a:lstStyle/>
          <a:p>
            <a:pPr eaLnBrk="1" hangingPunct="1">
              <a:lnSpc>
                <a:spcPct val="115000"/>
              </a:lnSpc>
            </a:pPr>
            <a:r>
              <a:rPr lang="zh-CN" altLang="en-US" sz="1900">
                <a:solidFill>
                  <a:srgbClr val="996600"/>
                </a:solidFill>
              </a:rPr>
              <a:t>举例：利用缓冲区溢出转到自设的程序</a:t>
            </a:r>
            <a:r>
              <a:rPr lang="en-US" altLang="zh-CN" sz="1900">
                <a:solidFill>
                  <a:srgbClr val="996600"/>
                </a:solidFill>
              </a:rPr>
              <a:t>hacker</a:t>
            </a:r>
            <a:r>
              <a:rPr lang="zh-CN" altLang="en-US" sz="1900">
                <a:solidFill>
                  <a:srgbClr val="996600"/>
                </a:solidFill>
              </a:rPr>
              <a:t>去执行</a:t>
            </a:r>
          </a:p>
        </p:txBody>
      </p:sp>
      <p:sp>
        <p:nvSpPr>
          <p:cNvPr id="590855" name="Rectangle 7"/>
          <p:cNvSpPr>
            <a:spLocks noChangeArrowheads="1"/>
          </p:cNvSpPr>
          <p:nvPr/>
        </p:nvSpPr>
        <p:spPr bwMode="auto">
          <a:xfrm>
            <a:off x="2546350" y="1508125"/>
            <a:ext cx="6346825" cy="701675"/>
          </a:xfrm>
          <a:prstGeom prst="rect">
            <a:avLst/>
          </a:prstGeom>
          <a:noFill/>
          <a:ln w="9525">
            <a:noFill/>
            <a:miter lim="800000"/>
            <a:headEnd/>
            <a:tailEnd/>
          </a:ln>
          <a:effectLst/>
        </p:spPr>
        <p:txBody>
          <a:bodyPr anchor="ctr">
            <a:spAutoFit/>
          </a:bodyPr>
          <a:lstStyle/>
          <a:p>
            <a:r>
              <a:rPr lang="en-US" altLang="zh-CN" sz="2000">
                <a:solidFill>
                  <a:srgbClr val="007635"/>
                </a:solidFill>
              </a:rPr>
              <a:t>outputs</a:t>
            </a:r>
            <a:r>
              <a:rPr lang="zh-CN" altLang="en-US" sz="2000">
                <a:solidFill>
                  <a:srgbClr val="007635"/>
                </a:solidFill>
              </a:rPr>
              <a:t>漏洞：</a:t>
            </a:r>
            <a:r>
              <a:rPr lang="zh-CN" altLang="en-US" sz="2000"/>
              <a:t>当命令行中字符串超</a:t>
            </a:r>
            <a:r>
              <a:rPr lang="en-US" altLang="zh-CN" sz="2000">
                <a:solidFill>
                  <a:srgbClr val="FF0000"/>
                </a:solidFill>
              </a:rPr>
              <a:t>25</a:t>
            </a:r>
            <a:r>
              <a:rPr lang="zh-CN" altLang="en-US" sz="2000">
                <a:solidFill>
                  <a:srgbClr val="FF0000"/>
                </a:solidFill>
              </a:rPr>
              <a:t>个字符</a:t>
            </a:r>
            <a:r>
              <a:rPr lang="zh-CN" altLang="en-US" sz="2000"/>
              <a:t>时，使用</a:t>
            </a:r>
            <a:r>
              <a:rPr lang="en-US" altLang="zh-CN" sz="2000"/>
              <a:t>strcpy</a:t>
            </a:r>
            <a:r>
              <a:rPr lang="zh-CN" altLang="en-US" sz="2000"/>
              <a:t>函数就会使缓冲</a:t>
            </a:r>
            <a:r>
              <a:rPr lang="en-US" altLang="zh-CN" sz="2000"/>
              <a:t>buffer</a:t>
            </a:r>
            <a:r>
              <a:rPr lang="zh-CN" altLang="en-US" sz="2000"/>
              <a:t>造成写溢出并破坏返址</a:t>
            </a:r>
            <a:r>
              <a:rPr lang="zh-CN" altLang="en-US" sz="2000" b="0">
                <a:latin typeface="Arial" pitchFamily="34" charset="0"/>
                <a:ea typeface="宋体" pitchFamily="2" charset="-122"/>
              </a:rPr>
              <a:t> </a:t>
            </a:r>
          </a:p>
        </p:txBody>
      </p:sp>
      <p:grpSp>
        <p:nvGrpSpPr>
          <p:cNvPr id="590864" name="Group 16"/>
          <p:cNvGrpSpPr>
            <a:grpSpLocks/>
          </p:cNvGrpSpPr>
          <p:nvPr/>
        </p:nvGrpSpPr>
        <p:grpSpPr bwMode="auto">
          <a:xfrm>
            <a:off x="4302125" y="3151188"/>
            <a:ext cx="314325" cy="2293937"/>
            <a:chOff x="2256" y="1933"/>
            <a:chExt cx="199" cy="1701"/>
          </a:xfrm>
        </p:grpSpPr>
        <p:sp>
          <p:nvSpPr>
            <p:cNvPr id="590859" name="Line 11"/>
            <p:cNvSpPr>
              <a:spLocks noChangeShapeType="1"/>
            </p:cNvSpPr>
            <p:nvPr/>
          </p:nvSpPr>
          <p:spPr bwMode="auto">
            <a:xfrm>
              <a:off x="2256" y="1933"/>
              <a:ext cx="199" cy="0"/>
            </a:xfrm>
            <a:prstGeom prst="line">
              <a:avLst/>
            </a:prstGeom>
            <a:noFill/>
            <a:ln w="28575">
              <a:solidFill>
                <a:srgbClr val="FF0000"/>
              </a:solidFill>
              <a:round/>
              <a:headEnd/>
              <a:tailEnd/>
            </a:ln>
            <a:effectLst/>
          </p:spPr>
          <p:txBody>
            <a:bodyPr/>
            <a:lstStyle/>
            <a:p>
              <a:endParaRPr lang="zh-CN" altLang="en-US"/>
            </a:p>
          </p:txBody>
        </p:sp>
        <p:sp>
          <p:nvSpPr>
            <p:cNvPr id="590860" name="Line 12"/>
            <p:cNvSpPr>
              <a:spLocks noChangeShapeType="1"/>
            </p:cNvSpPr>
            <p:nvPr/>
          </p:nvSpPr>
          <p:spPr bwMode="auto">
            <a:xfrm>
              <a:off x="2256" y="1933"/>
              <a:ext cx="0" cy="1701"/>
            </a:xfrm>
            <a:prstGeom prst="line">
              <a:avLst/>
            </a:prstGeom>
            <a:noFill/>
            <a:ln w="28575">
              <a:solidFill>
                <a:srgbClr val="FF0000"/>
              </a:solidFill>
              <a:round/>
              <a:headEnd/>
              <a:tailEnd/>
            </a:ln>
            <a:effectLst/>
          </p:spPr>
          <p:txBody>
            <a:bodyPr/>
            <a:lstStyle/>
            <a:p>
              <a:endParaRPr lang="zh-CN" altLang="en-US"/>
            </a:p>
          </p:txBody>
        </p:sp>
        <p:sp>
          <p:nvSpPr>
            <p:cNvPr id="590862" name="Line 14"/>
            <p:cNvSpPr>
              <a:spLocks noChangeShapeType="1"/>
            </p:cNvSpPr>
            <p:nvPr/>
          </p:nvSpPr>
          <p:spPr bwMode="auto">
            <a:xfrm>
              <a:off x="2256" y="3634"/>
              <a:ext cx="170" cy="0"/>
            </a:xfrm>
            <a:prstGeom prst="line">
              <a:avLst/>
            </a:prstGeom>
            <a:noFill/>
            <a:ln w="28575">
              <a:solidFill>
                <a:srgbClr val="FF0000"/>
              </a:solidFill>
              <a:round/>
              <a:headEnd/>
              <a:tailEnd type="triangle" w="med" len="med"/>
            </a:ln>
            <a:effectLst/>
          </p:spPr>
          <p:txBody>
            <a:bodyPr/>
            <a:lstStyle/>
            <a:p>
              <a:endParaRPr lang="zh-CN" altLang="en-US"/>
            </a:p>
          </p:txBody>
        </p:sp>
      </p:grpSp>
      <p:sp>
        <p:nvSpPr>
          <p:cNvPr id="590874" name="Rectangle 26"/>
          <p:cNvSpPr>
            <a:spLocks noChangeArrowheads="1"/>
          </p:cNvSpPr>
          <p:nvPr/>
        </p:nvSpPr>
        <p:spPr bwMode="auto">
          <a:xfrm>
            <a:off x="7537450" y="2205038"/>
            <a:ext cx="1606550" cy="366712"/>
          </a:xfrm>
          <a:prstGeom prst="rect">
            <a:avLst/>
          </a:prstGeom>
          <a:noFill/>
          <a:ln w="9525">
            <a:noFill/>
            <a:miter lim="800000"/>
            <a:headEnd/>
            <a:tailEnd/>
          </a:ln>
          <a:effectLst/>
        </p:spPr>
        <p:txBody>
          <a:bodyPr wrap="none">
            <a:spAutoFit/>
          </a:bodyPr>
          <a:lstStyle/>
          <a:p>
            <a:pPr eaLnBrk="1" hangingPunct="1"/>
            <a:r>
              <a:rPr lang="en-US" altLang="zh-CN">
                <a:solidFill>
                  <a:srgbClr val="FF0000"/>
                </a:solidFill>
                <a:latin typeface="Arial" pitchFamily="34" charset="0"/>
                <a:ea typeface="宋体" pitchFamily="2" charset="-122"/>
              </a:rPr>
              <a:t>16+4+4+1=25</a:t>
            </a:r>
            <a:endParaRPr lang="zh-CN" altLang="en-US">
              <a:solidFill>
                <a:srgbClr val="FF0000"/>
              </a:solidFill>
              <a:latin typeface="Arial" pitchFamily="34" charset="0"/>
              <a:ea typeface="宋体" pitchFamily="2" charset="-122"/>
            </a:endParaRPr>
          </a:p>
        </p:txBody>
      </p:sp>
      <p:sp>
        <p:nvSpPr>
          <p:cNvPr id="590876" name="Rectangle 28"/>
          <p:cNvSpPr>
            <a:spLocks noChangeArrowheads="1"/>
          </p:cNvSpPr>
          <p:nvPr/>
        </p:nvSpPr>
        <p:spPr bwMode="auto">
          <a:xfrm>
            <a:off x="4616450" y="3286125"/>
            <a:ext cx="2655888" cy="2024063"/>
          </a:xfrm>
          <a:prstGeom prst="rect">
            <a:avLst/>
          </a:prstGeom>
          <a:solidFill>
            <a:srgbClr val="FF0000">
              <a:alpha val="11000"/>
            </a:srgbClr>
          </a:solidFill>
          <a:ln w="9525" algn="ctr">
            <a:noFill/>
            <a:miter lim="800000"/>
            <a:headEnd/>
            <a:tailEnd/>
          </a:ln>
          <a:effectLst/>
        </p:spPr>
        <p:txBody>
          <a:bodyPr wrap="none" anchor="ctr"/>
          <a:lstStyle/>
          <a:p>
            <a:endParaRPr lang="zh-CN" altLang="en-US"/>
          </a:p>
        </p:txBody>
      </p:sp>
      <p:grpSp>
        <p:nvGrpSpPr>
          <p:cNvPr id="590878" name="Group 30"/>
          <p:cNvGrpSpPr>
            <a:grpSpLocks/>
          </p:cNvGrpSpPr>
          <p:nvPr/>
        </p:nvGrpSpPr>
        <p:grpSpPr bwMode="auto">
          <a:xfrm>
            <a:off x="7272338" y="5130800"/>
            <a:ext cx="225425" cy="630238"/>
            <a:chOff x="4581" y="3181"/>
            <a:chExt cx="198" cy="655"/>
          </a:xfrm>
        </p:grpSpPr>
        <p:sp>
          <p:nvSpPr>
            <p:cNvPr id="590867" name="Line 19"/>
            <p:cNvSpPr>
              <a:spLocks noChangeShapeType="1"/>
            </p:cNvSpPr>
            <p:nvPr/>
          </p:nvSpPr>
          <p:spPr bwMode="auto">
            <a:xfrm>
              <a:off x="4779" y="3181"/>
              <a:ext cx="0" cy="655"/>
            </a:xfrm>
            <a:prstGeom prst="line">
              <a:avLst/>
            </a:prstGeom>
            <a:noFill/>
            <a:ln w="28575">
              <a:solidFill>
                <a:srgbClr val="FF0000"/>
              </a:solidFill>
              <a:round/>
              <a:headEnd/>
              <a:tailEnd/>
            </a:ln>
            <a:effectLst/>
          </p:spPr>
          <p:txBody>
            <a:bodyPr/>
            <a:lstStyle/>
            <a:p>
              <a:endParaRPr lang="zh-CN" altLang="en-US"/>
            </a:p>
          </p:txBody>
        </p:sp>
        <p:sp>
          <p:nvSpPr>
            <p:cNvPr id="590868" name="Line 20"/>
            <p:cNvSpPr>
              <a:spLocks noChangeShapeType="1"/>
            </p:cNvSpPr>
            <p:nvPr/>
          </p:nvSpPr>
          <p:spPr bwMode="auto">
            <a:xfrm flipH="1">
              <a:off x="4581" y="3833"/>
              <a:ext cx="198" cy="0"/>
            </a:xfrm>
            <a:prstGeom prst="line">
              <a:avLst/>
            </a:prstGeom>
            <a:noFill/>
            <a:ln w="28575">
              <a:solidFill>
                <a:srgbClr val="FF0000"/>
              </a:solidFill>
              <a:round/>
              <a:headEnd/>
              <a:tailEnd type="triangle" w="med" len="med"/>
            </a:ln>
            <a:effectLst/>
          </p:spPr>
          <p:txBody>
            <a:bodyPr/>
            <a:lstStyle/>
            <a:p>
              <a:endParaRPr lang="zh-CN" altLang="en-US"/>
            </a:p>
          </p:txBody>
        </p:sp>
        <p:sp>
          <p:nvSpPr>
            <p:cNvPr id="590877" name="Line 29"/>
            <p:cNvSpPr>
              <a:spLocks noChangeShapeType="1"/>
            </p:cNvSpPr>
            <p:nvPr/>
          </p:nvSpPr>
          <p:spPr bwMode="auto">
            <a:xfrm>
              <a:off x="4609" y="3181"/>
              <a:ext cx="170" cy="0"/>
            </a:xfrm>
            <a:prstGeom prst="line">
              <a:avLst/>
            </a:prstGeom>
            <a:noFill/>
            <a:ln w="28575">
              <a:solidFill>
                <a:srgbClr val="FF3300"/>
              </a:solidFill>
              <a:round/>
              <a:headEnd/>
              <a:tailEnd/>
            </a:ln>
            <a:effectLst/>
          </p:spPr>
          <p:txBody>
            <a:bodyPr/>
            <a:lstStyle/>
            <a:p>
              <a:endParaRPr lang="zh-CN" altLang="en-US"/>
            </a:p>
          </p:txBody>
        </p:sp>
      </p:grpSp>
    </p:spTree>
    <p:extLst>
      <p:ext uri="{BB962C8B-B14F-4D97-AF65-F5344CB8AC3E}">
        <p14:creationId xmlns:p14="http://schemas.microsoft.com/office/powerpoint/2010/main" val="108071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0854"/>
                                        </p:tgtEl>
                                        <p:attrNameLst>
                                          <p:attrName>style.visibility</p:attrName>
                                        </p:attrNameLst>
                                      </p:cBhvr>
                                      <p:to>
                                        <p:strVal val="visible"/>
                                      </p:to>
                                    </p:set>
                                    <p:animEffect transition="in" filter="blinds(horizontal)">
                                      <p:cBhvr>
                                        <p:cTn id="7" dur="500"/>
                                        <p:tgtEl>
                                          <p:spTgt spid="5908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0852"/>
                                        </p:tgtEl>
                                        <p:attrNameLst>
                                          <p:attrName>style.visibility</p:attrName>
                                        </p:attrNameLst>
                                      </p:cBhvr>
                                      <p:to>
                                        <p:strVal val="visible"/>
                                      </p:to>
                                    </p:set>
                                    <p:animEffect transition="in" filter="blinds(horizontal)">
                                      <p:cBhvr>
                                        <p:cTn id="12" dur="500"/>
                                        <p:tgtEl>
                                          <p:spTgt spid="5908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0855"/>
                                        </p:tgtEl>
                                        <p:attrNameLst>
                                          <p:attrName>style.visibility</p:attrName>
                                        </p:attrNameLst>
                                      </p:cBhvr>
                                      <p:to>
                                        <p:strVal val="visible"/>
                                      </p:to>
                                    </p:set>
                                    <p:animEffect transition="in" filter="blinds(horizontal)">
                                      <p:cBhvr>
                                        <p:cTn id="17" dur="500"/>
                                        <p:tgtEl>
                                          <p:spTgt spid="5908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0871"/>
                                        </p:tgtEl>
                                        <p:attrNameLst>
                                          <p:attrName>style.visibility</p:attrName>
                                        </p:attrNameLst>
                                      </p:cBhvr>
                                      <p:to>
                                        <p:strVal val="visible"/>
                                      </p:to>
                                    </p:set>
                                    <p:animEffect transition="in" filter="blinds(horizontal)">
                                      <p:cBhvr>
                                        <p:cTn id="22" dur="500"/>
                                        <p:tgtEl>
                                          <p:spTgt spid="5908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0864"/>
                                        </p:tgtEl>
                                        <p:attrNameLst>
                                          <p:attrName>style.visibility</p:attrName>
                                        </p:attrNameLst>
                                      </p:cBhvr>
                                      <p:to>
                                        <p:strVal val="visible"/>
                                      </p:to>
                                    </p:set>
                                    <p:animEffect transition="in" filter="blinds(horizontal)">
                                      <p:cBhvr>
                                        <p:cTn id="27" dur="500"/>
                                        <p:tgtEl>
                                          <p:spTgt spid="5908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0874"/>
                                        </p:tgtEl>
                                        <p:attrNameLst>
                                          <p:attrName>style.visibility</p:attrName>
                                        </p:attrNameLst>
                                      </p:cBhvr>
                                      <p:to>
                                        <p:strVal val="visible"/>
                                      </p:to>
                                    </p:set>
                                    <p:animEffect transition="in" filter="blinds(horizontal)">
                                      <p:cBhvr>
                                        <p:cTn id="32" dur="500"/>
                                        <p:tgtEl>
                                          <p:spTgt spid="5908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0876"/>
                                        </p:tgtEl>
                                        <p:attrNameLst>
                                          <p:attrName>style.visibility</p:attrName>
                                        </p:attrNameLst>
                                      </p:cBhvr>
                                      <p:to>
                                        <p:strVal val="visible"/>
                                      </p:to>
                                    </p:set>
                                    <p:animEffect transition="in" filter="blinds(horizontal)">
                                      <p:cBhvr>
                                        <p:cTn id="37" dur="500"/>
                                        <p:tgtEl>
                                          <p:spTgt spid="59087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0878"/>
                                        </p:tgtEl>
                                        <p:attrNameLst>
                                          <p:attrName>style.visibility</p:attrName>
                                        </p:attrNameLst>
                                      </p:cBhvr>
                                      <p:to>
                                        <p:strVal val="visible"/>
                                      </p:to>
                                    </p:set>
                                    <p:animEffect transition="in" filter="blinds(horizontal)">
                                      <p:cBhvr>
                                        <p:cTn id="42" dur="500"/>
                                        <p:tgtEl>
                                          <p:spTgt spid="590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p:bldP spid="590854" grpId="0"/>
      <p:bldP spid="590855" grpId="0"/>
      <p:bldP spid="590874" grpId="0"/>
      <p:bldP spid="59087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2924944"/>
            <a:ext cx="4896544" cy="707886"/>
          </a:xfrm>
          <a:prstGeom prst="rect">
            <a:avLst/>
          </a:prstGeom>
          <a:noFill/>
        </p:spPr>
        <p:txBody>
          <a:bodyPr wrap="square" rtlCol="0">
            <a:spAutoFit/>
          </a:bodyPr>
          <a:lstStyle/>
          <a:p>
            <a:pPr algn="ctr"/>
            <a:r>
              <a:rPr lang="zh-CN" altLang="en-US" sz="4000" b="1" dirty="0">
                <a:latin typeface="黑体" panose="02010609060101010101" pitchFamily="49" charset="-122"/>
                <a:ea typeface="黑体" panose="02010609060101010101" pitchFamily="49" charset="-122"/>
              </a:rPr>
              <a:t>第六章</a:t>
            </a:r>
          </a:p>
        </p:txBody>
      </p:sp>
    </p:spTree>
    <p:extLst>
      <p:ext uri="{BB962C8B-B14F-4D97-AF65-F5344CB8AC3E}">
        <p14:creationId xmlns:p14="http://schemas.microsoft.com/office/powerpoint/2010/main" val="864122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marL="119380" indent="-119380" defTabSz="-635"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dirty="0">
                <a:latin typeface="Arial"/>
                <a:ea typeface="宋体" charset="0"/>
                <a:cs typeface="Arial"/>
              </a:rPr>
              <a:t>存储器</a:t>
            </a:r>
            <a:br>
              <a:rPr lang="zh-CN" altLang="en-GB" dirty="0">
                <a:latin typeface="Arial"/>
                <a:ea typeface="宋体" charset="0"/>
                <a:cs typeface="Arial"/>
              </a:rPr>
            </a:br>
            <a:r>
              <a:rPr lang="zh-CN" altLang="en-GB" dirty="0">
                <a:latin typeface="Arial"/>
                <a:ea typeface="宋体" charset="0"/>
                <a:cs typeface="Arial"/>
              </a:rPr>
              <a:t>层次结构举例</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ln>
          <a:effectLst/>
        </p:spPr>
        <p:txBody>
          <a:bodyPr wrap="none" anchor="ctr"/>
          <a:lstStyle/>
          <a:p>
            <a:pPr fontAlgn="base">
              <a:spcBef>
                <a:spcPct val="0"/>
              </a:spcBef>
              <a:spcAft>
                <a:spcPct val="0"/>
              </a:spcAft>
              <a:defRPr/>
            </a:pPr>
            <a:endParaRPr lang="en-US" altLang="zh-CN">
              <a:solidFill>
                <a:srgbClr val="000000"/>
              </a:solidFill>
              <a:latin typeface="Arial" pitchFamily="34" charset="0"/>
              <a:ea typeface="宋体" pitchFamily="2" charset="-122"/>
              <a:cs typeface="Arial" pitchFamily="34" charset="0"/>
            </a:endParaRPr>
          </a:p>
        </p:txBody>
      </p:sp>
      <p:sp>
        <p:nvSpPr>
          <p:cNvPr id="152" name="Text Box 196"/>
          <p:cNvSpPr txBox="1">
            <a:spLocks noChangeAspect="1" noChangeArrowheads="1"/>
          </p:cNvSpPr>
          <p:nvPr/>
        </p:nvSpPr>
        <p:spPr bwMode="auto">
          <a:xfrm>
            <a:off x="3621088" y="836613"/>
            <a:ext cx="869950" cy="365125"/>
          </a:xfrm>
          <a:prstGeom prst="rect">
            <a:avLst/>
          </a:prstGeom>
          <a:noFill/>
          <a:ln>
            <a:noFill/>
          </a:ln>
          <a:effectLst/>
        </p:spPr>
        <p:txBody>
          <a:bodyPr wrap="none" anchor="ctr">
            <a:spAutoFit/>
          </a:bodyPr>
          <a:lstStyle/>
          <a:p>
            <a:pPr algn="ctr" fontAlgn="base">
              <a:defRPr/>
            </a:pPr>
            <a:r>
              <a:rPr lang="zh-CN" altLang="en-US" kern="0" dirty="0">
                <a:solidFill>
                  <a:sysClr val="windowText" lastClr="000000"/>
                </a:solidFill>
                <a:latin typeface="Arial"/>
                <a:ea typeface="宋体" charset="0"/>
                <a:cs typeface="Arial"/>
              </a:rPr>
              <a:t>寄存器</a:t>
            </a:r>
          </a:p>
        </p:txBody>
      </p:sp>
      <p:sp>
        <p:nvSpPr>
          <p:cNvPr id="153" name="Text Box 198"/>
          <p:cNvSpPr txBox="1">
            <a:spLocks noChangeAspect="1" noChangeArrowheads="1"/>
          </p:cNvSpPr>
          <p:nvPr/>
        </p:nvSpPr>
        <p:spPr bwMode="auto">
          <a:xfrm>
            <a:off x="3379788" y="1285875"/>
            <a:ext cx="1352550" cy="641350"/>
          </a:xfrm>
          <a:prstGeom prst="rect">
            <a:avLst/>
          </a:prstGeom>
          <a:noFill/>
          <a:ln>
            <a:noFill/>
          </a:ln>
          <a:effectLst/>
        </p:spPr>
        <p:txBody>
          <a:bodyPr wrap="none" anchor="ctr">
            <a:spAutoFit/>
          </a:bodyPr>
          <a:lstStyle/>
          <a:p>
            <a:pPr algn="ctr" fontAlgn="base">
              <a:defRPr/>
            </a:pPr>
            <a:r>
              <a:rPr lang="en-US" kern="0">
                <a:solidFill>
                  <a:sysClr val="windowText" lastClr="000000"/>
                </a:solidFill>
                <a:latin typeface="Arial"/>
                <a:ea typeface="宋体" pitchFamily="2" charset="-122"/>
                <a:cs typeface="Arial"/>
              </a:rPr>
              <a:t>L1</a:t>
            </a:r>
            <a:r>
              <a:rPr lang="zh-CN" altLang="en-US" kern="0">
                <a:solidFill>
                  <a:sysClr val="windowText" lastClr="000000"/>
                </a:solidFill>
                <a:latin typeface="Arial"/>
                <a:ea typeface="宋体" charset="0"/>
                <a:cs typeface="Arial"/>
              </a:rPr>
              <a:t>高速缓存</a:t>
            </a:r>
          </a:p>
          <a:p>
            <a:pPr algn="ctr" fontAlgn="base">
              <a:defRPr/>
            </a:pPr>
            <a:r>
              <a:rPr lang="en-US" kern="0">
                <a:solidFill>
                  <a:sysClr val="windowText" lastClr="000000"/>
                </a:solidFill>
                <a:latin typeface="Arial"/>
                <a:ea typeface="宋体" pitchFamily="2" charset="-122"/>
                <a:cs typeface="Arial"/>
              </a:rPr>
              <a:t>(SRAM)</a:t>
            </a:r>
          </a:p>
        </p:txBody>
      </p:sp>
      <p:sp>
        <p:nvSpPr>
          <p:cNvPr id="154" name="Text Box 199"/>
          <p:cNvSpPr txBox="1">
            <a:spLocks noChangeAspect="1" noChangeArrowheads="1"/>
          </p:cNvSpPr>
          <p:nvPr/>
        </p:nvSpPr>
        <p:spPr bwMode="auto">
          <a:xfrm>
            <a:off x="3551238" y="3824288"/>
            <a:ext cx="1009650" cy="641350"/>
          </a:xfrm>
          <a:prstGeom prst="rect">
            <a:avLst/>
          </a:prstGeom>
          <a:noFill/>
          <a:ln>
            <a:noFill/>
          </a:ln>
          <a:effectLst/>
        </p:spPr>
        <p:txBody>
          <a:bodyPr wrap="none" anchor="ctr">
            <a:spAutoFit/>
          </a:bodyPr>
          <a:lstStyle/>
          <a:p>
            <a:pPr algn="ctr" fontAlgn="base">
              <a:defRPr/>
            </a:pPr>
            <a:r>
              <a:rPr lang="zh-CN" altLang="en-US" kern="0" dirty="0">
                <a:solidFill>
                  <a:sysClr val="windowText" lastClr="000000"/>
                </a:solidFill>
                <a:latin typeface="Arial"/>
                <a:ea typeface="宋体" charset="0"/>
                <a:cs typeface="Arial"/>
              </a:rPr>
              <a:t>主存</a:t>
            </a:r>
          </a:p>
          <a:p>
            <a:pPr algn="ctr" fontAlgn="base">
              <a:defRPr/>
            </a:pPr>
            <a:r>
              <a:rPr lang="en-US" kern="0" dirty="0">
                <a:solidFill>
                  <a:sysClr val="windowText" lastClr="000000"/>
                </a:solidFill>
                <a:latin typeface="Arial"/>
                <a:ea typeface="宋体" pitchFamily="2" charset="-122"/>
                <a:cs typeface="Arial"/>
              </a:rPr>
              <a:t>(DRAM)</a:t>
            </a:r>
          </a:p>
        </p:txBody>
      </p:sp>
      <p:sp>
        <p:nvSpPr>
          <p:cNvPr id="5127" name="Text Box 200"/>
          <p:cNvSpPr txBox="1">
            <a:spLocks noChangeAspect="1" noChangeArrowheads="1"/>
          </p:cNvSpPr>
          <p:nvPr/>
        </p:nvSpPr>
        <p:spPr bwMode="auto">
          <a:xfrm>
            <a:off x="3278188" y="4849813"/>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eaLnBrk="1" fontAlgn="base" hangingPunct="1">
              <a:spcBef>
                <a:spcPct val="0"/>
              </a:spcBef>
              <a:spcAft>
                <a:spcPct val="0"/>
              </a:spcAft>
              <a:buClrTx/>
              <a:buSzTx/>
              <a:buFontTx/>
              <a:buNone/>
            </a:pPr>
            <a:r>
              <a:rPr lang="zh-CN" altLang="en-US" sz="1800" b="0">
                <a:solidFill>
                  <a:srgbClr val="000000"/>
                </a:solidFill>
                <a:latin typeface="Arial" pitchFamily="34" charset="0"/>
                <a:ea typeface="宋体" pitchFamily="2" charset="-122"/>
                <a:cs typeface="Arial" pitchFamily="34" charset="0"/>
              </a:rPr>
              <a:t>本地二级存储</a:t>
            </a:r>
          </a:p>
          <a:p>
            <a:pPr algn="ctr" eaLnBrk="1" fontAlgn="base" hangingPunct="1">
              <a:spcBef>
                <a:spcPct val="0"/>
              </a:spcBef>
              <a:spcAft>
                <a:spcPct val="0"/>
              </a:spcAft>
              <a:buClrTx/>
              <a:buSzTx/>
              <a:buFontTx/>
              <a:buNone/>
            </a:pPr>
            <a:r>
              <a:rPr lang="en-US" altLang="zh-CN" sz="1800" b="0">
                <a:solidFill>
                  <a:srgbClr val="000000"/>
                </a:solidFill>
                <a:latin typeface="Arial" pitchFamily="34" charset="0"/>
                <a:ea typeface="宋体" pitchFamily="2" charset="-122"/>
                <a:cs typeface="Arial" pitchFamily="34" charset="0"/>
              </a:rPr>
              <a:t>(</a:t>
            </a:r>
            <a:r>
              <a:rPr lang="zh-CN" altLang="en-US" sz="1800" b="0">
                <a:solidFill>
                  <a:srgbClr val="000000"/>
                </a:solidFill>
                <a:latin typeface="Arial" pitchFamily="34" charset="0"/>
                <a:ea typeface="宋体" pitchFamily="2" charset="-122"/>
                <a:cs typeface="Arial" pitchFamily="34" charset="0"/>
              </a:rPr>
              <a:t>本地磁盘</a:t>
            </a:r>
            <a:r>
              <a:rPr lang="en-US" altLang="zh-CN" sz="1800" b="0">
                <a:solidFill>
                  <a:srgbClr val="000000"/>
                </a:solidFill>
                <a:latin typeface="Arial" pitchFamily="34" charset="0"/>
                <a:ea typeface="宋体" pitchFamily="2" charset="-122"/>
                <a:cs typeface="Arial" pitchFamily="34" charset="0"/>
              </a:rPr>
              <a:t>)</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tailEnd type="triangle" w="med" len="me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5132" name="Text Box 223"/>
          <p:cNvSpPr txBox="1">
            <a:spLocks noChangeAspect="1" noChangeArrowheads="1"/>
          </p:cNvSpPr>
          <p:nvPr/>
        </p:nvSpPr>
        <p:spPr bwMode="auto">
          <a:xfrm>
            <a:off x="130175" y="3838575"/>
            <a:ext cx="9953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cs typeface="Arial" pitchFamily="34" charset="0"/>
              </a:rPr>
              <a:t>更大</a:t>
            </a:r>
            <a:r>
              <a:rPr lang="en-US" altLang="zh-CN" sz="1600" b="0">
                <a:solidFill>
                  <a:srgbClr val="000000"/>
                </a:solidFill>
                <a:latin typeface="Arial" pitchFamily="34" charset="0"/>
                <a:ea typeface="宋体" pitchFamily="2" charset="-122"/>
                <a:cs typeface="Arial" pitchFamily="34" charset="0"/>
              </a:rPr>
              <a:t>,  </a:t>
            </a:r>
          </a:p>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cs typeface="Arial" pitchFamily="34" charset="0"/>
              </a:rPr>
              <a:t>更慢</a:t>
            </a:r>
            <a:r>
              <a:rPr lang="en-US" altLang="zh-CN" sz="1600" b="0">
                <a:solidFill>
                  <a:srgbClr val="000000"/>
                </a:solidFill>
                <a:latin typeface="Arial" pitchFamily="34" charset="0"/>
                <a:ea typeface="宋体" pitchFamily="2" charset="-122"/>
                <a:cs typeface="Arial" pitchFamily="34" charset="0"/>
              </a:rPr>
              <a:t>, </a:t>
            </a:r>
          </a:p>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cs typeface="Arial" pitchFamily="34" charset="0"/>
              </a:rPr>
              <a:t>更廉价 </a:t>
            </a:r>
          </a:p>
          <a:p>
            <a:pPr eaLnBrk="1" fontAlgn="base" hangingPunct="1">
              <a:spcBef>
                <a:spcPct val="0"/>
              </a:spcBef>
              <a:spcAft>
                <a:spcPct val="0"/>
              </a:spcAft>
              <a:buClrTx/>
              <a:buSzTx/>
              <a:buFontTx/>
              <a:buNone/>
            </a:pPr>
            <a:r>
              <a:rPr lang="en-US" altLang="zh-CN" sz="1600" b="0">
                <a:solidFill>
                  <a:srgbClr val="000000"/>
                </a:solidFill>
                <a:latin typeface="Arial" pitchFamily="34" charset="0"/>
                <a:ea typeface="宋体" pitchFamily="2" charset="-122"/>
                <a:cs typeface="Arial" pitchFamily="34" charset="0"/>
              </a:rPr>
              <a:t>(</a:t>
            </a:r>
            <a:r>
              <a:rPr lang="zh-CN" altLang="en-US" sz="1600" b="0">
                <a:solidFill>
                  <a:srgbClr val="000000"/>
                </a:solidFill>
                <a:latin typeface="Arial" pitchFamily="34" charset="0"/>
                <a:ea typeface="宋体" pitchFamily="2" charset="-122"/>
              </a:rPr>
              <a:t>每字节</a:t>
            </a:r>
            <a:r>
              <a:rPr lang="en-US" altLang="zh-CN" sz="1600" b="0">
                <a:solidFill>
                  <a:srgbClr val="000000"/>
                </a:solidFill>
                <a:latin typeface="Arial" pitchFamily="34" charset="0"/>
                <a:ea typeface="宋体" pitchFamily="2" charset="-122"/>
              </a:rPr>
              <a:t>)</a:t>
            </a:r>
          </a:p>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rPr>
              <a:t>的存储器</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5134" name="Text Box 225"/>
          <p:cNvSpPr txBox="1">
            <a:spLocks noChangeAspect="1" noChangeArrowheads="1"/>
          </p:cNvSpPr>
          <p:nvPr/>
        </p:nvSpPr>
        <p:spPr bwMode="auto">
          <a:xfrm>
            <a:off x="2395538" y="5949950"/>
            <a:ext cx="3321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eaLnBrk="1" fontAlgn="base" hangingPunct="1">
              <a:spcBef>
                <a:spcPct val="0"/>
              </a:spcBef>
              <a:spcAft>
                <a:spcPct val="0"/>
              </a:spcAft>
              <a:buClrTx/>
              <a:buSzTx/>
              <a:buFontTx/>
              <a:buNone/>
            </a:pPr>
            <a:r>
              <a:rPr lang="zh-CN" altLang="en-US" sz="1800" b="0">
                <a:solidFill>
                  <a:srgbClr val="000000"/>
                </a:solidFill>
                <a:latin typeface="Arial" pitchFamily="34" charset="0"/>
                <a:ea typeface="宋体" pitchFamily="2" charset="-122"/>
                <a:cs typeface="Arial" pitchFamily="34" charset="0"/>
              </a:rPr>
              <a:t>远程二级存储</a:t>
            </a:r>
          </a:p>
          <a:p>
            <a:pPr algn="ctr" eaLnBrk="1" fontAlgn="base" hangingPunct="1">
              <a:spcBef>
                <a:spcPct val="0"/>
              </a:spcBef>
              <a:spcAft>
                <a:spcPct val="0"/>
              </a:spcAft>
              <a:buClrTx/>
              <a:buSzTx/>
              <a:buFontTx/>
              <a:buNone/>
            </a:pPr>
            <a:r>
              <a:rPr lang="en-US" altLang="zh-CN" sz="1800" b="0">
                <a:solidFill>
                  <a:srgbClr val="000000"/>
                </a:solidFill>
                <a:latin typeface="Arial" pitchFamily="34" charset="0"/>
                <a:ea typeface="宋体" pitchFamily="2" charset="-122"/>
                <a:cs typeface="Arial" pitchFamily="34" charset="0"/>
              </a:rPr>
              <a:t>(</a:t>
            </a:r>
            <a:r>
              <a:rPr lang="zh-CN" altLang="en-US" sz="1800" b="0">
                <a:solidFill>
                  <a:srgbClr val="000000"/>
                </a:solidFill>
                <a:latin typeface="Arial" pitchFamily="34" charset="0"/>
                <a:ea typeface="宋体" pitchFamily="2" charset="-122"/>
                <a:cs typeface="Arial" pitchFamily="34" charset="0"/>
              </a:rPr>
              <a:t>分布式文件系统、</a:t>
            </a:r>
            <a:r>
              <a:rPr lang="en-US" altLang="zh-CN" sz="1800" b="0">
                <a:solidFill>
                  <a:srgbClr val="000000"/>
                </a:solidFill>
                <a:latin typeface="Arial" pitchFamily="34" charset="0"/>
                <a:ea typeface="宋体" pitchFamily="2" charset="-122"/>
                <a:cs typeface="Arial" pitchFamily="34" charset="0"/>
              </a:rPr>
              <a:t>Web</a:t>
            </a:r>
            <a:r>
              <a:rPr lang="zh-CN" altLang="en-US" sz="1800" b="0">
                <a:solidFill>
                  <a:srgbClr val="000000"/>
                </a:solidFill>
                <a:latin typeface="Arial" pitchFamily="34" charset="0"/>
                <a:ea typeface="宋体" pitchFamily="2" charset="-122"/>
                <a:cs typeface="Arial" pitchFamily="34" charset="0"/>
              </a:rPr>
              <a:t>服务器</a:t>
            </a:r>
            <a:r>
              <a:rPr lang="en-US" altLang="zh-CN" sz="1800" b="0">
                <a:solidFill>
                  <a:srgbClr val="000000"/>
                </a:solidFill>
                <a:latin typeface="Arial" pitchFamily="34" charset="0"/>
                <a:ea typeface="宋体" pitchFamily="2" charset="-122"/>
                <a:cs typeface="Arial" pitchFamily="34" charset="0"/>
              </a:rPr>
              <a:t>)</a:t>
            </a:r>
          </a:p>
        </p:txBody>
      </p:sp>
      <p:sp>
        <p:nvSpPr>
          <p:cNvPr id="165" name="Text Box 227"/>
          <p:cNvSpPr txBox="1">
            <a:spLocks noChangeAspect="1" noChangeArrowheads="1"/>
          </p:cNvSpPr>
          <p:nvPr/>
        </p:nvSpPr>
        <p:spPr bwMode="auto">
          <a:xfrm>
            <a:off x="7073900" y="5378450"/>
            <a:ext cx="2062163" cy="731838"/>
          </a:xfrm>
          <a:prstGeom prst="rect">
            <a:avLst/>
          </a:prstGeom>
          <a:noFill/>
          <a:ln>
            <a:noFill/>
          </a:ln>
          <a:effectLst/>
        </p:spPr>
        <p:txBody>
          <a:bodyPr anchor="ctr">
            <a:spAutoFit/>
          </a:bodyPr>
          <a:lstStyle/>
          <a:p>
            <a:pPr fontAlgn="base">
              <a:defRPr/>
            </a:pPr>
            <a:r>
              <a:rPr lang="zh-CN" altLang="en-US" sz="1400" b="1" kern="0" dirty="0">
                <a:solidFill>
                  <a:srgbClr val="FF0000"/>
                </a:solidFill>
                <a:latin typeface="Arial"/>
                <a:ea typeface="宋体" charset="0"/>
                <a:cs typeface="Arial"/>
              </a:rPr>
              <a:t>本地磁盘保存着从远程网络服务器磁盘上取出的文件</a:t>
            </a: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5137" name="Text Box 236"/>
          <p:cNvSpPr txBox="1">
            <a:spLocks noChangeAspect="1" noChangeArrowheads="1"/>
          </p:cNvSpPr>
          <p:nvPr/>
        </p:nvSpPr>
        <p:spPr bwMode="auto">
          <a:xfrm>
            <a:off x="3316288" y="1951038"/>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eaLnBrk="1" fontAlgn="base" hangingPunct="1">
              <a:spcBef>
                <a:spcPct val="0"/>
              </a:spcBef>
              <a:spcAft>
                <a:spcPct val="0"/>
              </a:spcAft>
              <a:buClrTx/>
              <a:buSzTx/>
              <a:buFontTx/>
              <a:buNone/>
            </a:pPr>
            <a:r>
              <a:rPr lang="en-US" altLang="zh-CN" sz="1800" b="0">
                <a:solidFill>
                  <a:srgbClr val="000000"/>
                </a:solidFill>
                <a:latin typeface="Arial" pitchFamily="34" charset="0"/>
                <a:ea typeface="宋体" pitchFamily="2" charset="-122"/>
                <a:cs typeface="Arial" pitchFamily="34" charset="0"/>
              </a:rPr>
              <a:t>L2 </a:t>
            </a:r>
            <a:r>
              <a:rPr lang="zh-CN" altLang="en-US" sz="1800" b="0">
                <a:solidFill>
                  <a:srgbClr val="000000"/>
                </a:solidFill>
                <a:latin typeface="Arial" pitchFamily="34" charset="0"/>
                <a:ea typeface="宋体" pitchFamily="2" charset="-122"/>
                <a:cs typeface="Arial" pitchFamily="34" charset="0"/>
              </a:rPr>
              <a:t>高速缓存 </a:t>
            </a:r>
          </a:p>
          <a:p>
            <a:pPr algn="ctr" eaLnBrk="1" fontAlgn="base" hangingPunct="1">
              <a:spcBef>
                <a:spcPct val="0"/>
              </a:spcBef>
              <a:spcAft>
                <a:spcPct val="0"/>
              </a:spcAft>
              <a:buClrTx/>
              <a:buSzTx/>
              <a:buFontTx/>
              <a:buNone/>
            </a:pPr>
            <a:r>
              <a:rPr lang="en-US" altLang="zh-CN" sz="1800" b="0">
                <a:solidFill>
                  <a:srgbClr val="000000"/>
                </a:solidFill>
                <a:latin typeface="Arial" pitchFamily="34" charset="0"/>
                <a:ea typeface="宋体" pitchFamily="2" charset="-122"/>
                <a:cs typeface="Arial" pitchFamily="34" charset="0"/>
              </a:rPr>
              <a:t>(SRAM)</a:t>
            </a:r>
          </a:p>
        </p:txBody>
      </p:sp>
      <p:sp>
        <p:nvSpPr>
          <p:cNvPr id="5138" name="Text Box 243"/>
          <p:cNvSpPr txBox="1">
            <a:spLocks noChangeAspect="1" noChangeArrowheads="1"/>
          </p:cNvSpPr>
          <p:nvPr/>
        </p:nvSpPr>
        <p:spPr bwMode="auto">
          <a:xfrm>
            <a:off x="4962525" y="1644650"/>
            <a:ext cx="28384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fontAlgn="base" hangingPunct="1">
              <a:spcBef>
                <a:spcPct val="0"/>
              </a:spcBef>
              <a:spcAft>
                <a:spcPct val="0"/>
              </a:spcAft>
              <a:buClrTx/>
              <a:buSzTx/>
              <a:buFontTx/>
              <a:buNone/>
            </a:pPr>
            <a:r>
              <a:rPr lang="en-US" altLang="zh-CN" sz="1400">
                <a:solidFill>
                  <a:srgbClr val="FF0000"/>
                </a:solidFill>
                <a:latin typeface="Arial" pitchFamily="34" charset="0"/>
                <a:ea typeface="宋体" pitchFamily="2" charset="-122"/>
                <a:cs typeface="Arial" pitchFamily="34" charset="0"/>
              </a:rPr>
              <a:t>L1 </a:t>
            </a:r>
            <a:r>
              <a:rPr lang="zh-CN" altLang="en-US" sz="1400">
                <a:solidFill>
                  <a:srgbClr val="FF0000"/>
                </a:solidFill>
                <a:latin typeface="Arial" pitchFamily="34" charset="0"/>
                <a:ea typeface="宋体" pitchFamily="2" charset="-122"/>
                <a:cs typeface="Arial" pitchFamily="34" charset="0"/>
              </a:rPr>
              <a:t>高速缓存保存着从 </a:t>
            </a:r>
            <a:r>
              <a:rPr lang="en-US" altLang="zh-CN" sz="1400">
                <a:solidFill>
                  <a:srgbClr val="FF0000"/>
                </a:solidFill>
                <a:latin typeface="Arial" pitchFamily="34" charset="0"/>
                <a:ea typeface="宋体" pitchFamily="2" charset="-122"/>
                <a:cs typeface="Arial" pitchFamily="34" charset="0"/>
              </a:rPr>
              <a:t>L2 </a:t>
            </a:r>
            <a:r>
              <a:rPr lang="zh-CN" altLang="en-US" sz="1400">
                <a:solidFill>
                  <a:srgbClr val="FF0000"/>
                </a:solidFill>
                <a:latin typeface="Arial" pitchFamily="34" charset="0"/>
                <a:ea typeface="宋体" pitchFamily="2" charset="-122"/>
                <a:cs typeface="Arial" pitchFamily="34" charset="0"/>
              </a:rPr>
              <a:t>高速缓存取出的缓存行</a:t>
            </a:r>
            <a:r>
              <a:rPr lang="en-US" altLang="zh-CN" sz="1400">
                <a:solidFill>
                  <a:srgbClr val="FF0000"/>
                </a:solidFill>
                <a:latin typeface="Arial" pitchFamily="34" charset="0"/>
                <a:ea typeface="宋体" pitchFamily="2" charset="-122"/>
                <a:cs typeface="Arial" pitchFamily="34" charset="0"/>
              </a:rPr>
              <a:t>.</a:t>
            </a:r>
          </a:p>
        </p:txBody>
      </p:sp>
      <p:sp>
        <p:nvSpPr>
          <p:cNvPr id="171" name="Text Box 233"/>
          <p:cNvSpPr txBox="1">
            <a:spLocks noChangeAspect="1" noChangeArrowheads="1"/>
          </p:cNvSpPr>
          <p:nvPr/>
        </p:nvSpPr>
        <p:spPr bwMode="auto">
          <a:xfrm>
            <a:off x="4573588" y="976313"/>
            <a:ext cx="2919412" cy="517525"/>
          </a:xfrm>
          <a:prstGeom prst="rect">
            <a:avLst/>
          </a:prstGeom>
          <a:noFill/>
          <a:ln>
            <a:noFill/>
          </a:ln>
          <a:effectLst/>
        </p:spPr>
        <p:txBody>
          <a:bodyPr anchor="ctr">
            <a:spAutoFit/>
          </a:bodyPr>
          <a:lstStyle/>
          <a:p>
            <a:pPr fontAlgn="base">
              <a:defRPr/>
            </a:pPr>
            <a:r>
              <a:rPr lang="en-US" sz="1400" b="1" kern="0" dirty="0">
                <a:solidFill>
                  <a:srgbClr val="FF0000"/>
                </a:solidFill>
                <a:latin typeface="Arial"/>
                <a:ea typeface="宋体" pitchFamily="2" charset="-122"/>
                <a:cs typeface="Arial"/>
              </a:rPr>
              <a:t>CPU </a:t>
            </a:r>
            <a:r>
              <a:rPr lang="zh-CN" altLang="en-US" sz="1400" b="1" kern="0" dirty="0">
                <a:solidFill>
                  <a:srgbClr val="FF0000"/>
                </a:solidFill>
                <a:latin typeface="Arial"/>
                <a:ea typeface="宋体" charset="0"/>
                <a:cs typeface="Arial"/>
              </a:rPr>
              <a:t>寄存器保存着从高速缓存存储器取出的字</a:t>
            </a:r>
          </a:p>
        </p:txBody>
      </p:sp>
      <p:sp>
        <p:nvSpPr>
          <p:cNvPr id="5140" name="Text Box 231"/>
          <p:cNvSpPr txBox="1">
            <a:spLocks noChangeAspect="1" noChangeArrowheads="1"/>
          </p:cNvSpPr>
          <p:nvPr/>
        </p:nvSpPr>
        <p:spPr bwMode="auto">
          <a:xfrm>
            <a:off x="5365750" y="2406650"/>
            <a:ext cx="26289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fontAlgn="base" hangingPunct="1">
              <a:spcBef>
                <a:spcPct val="0"/>
              </a:spcBef>
              <a:spcAft>
                <a:spcPct val="0"/>
              </a:spcAft>
              <a:buClrTx/>
              <a:buSzTx/>
              <a:buFontTx/>
              <a:buNone/>
            </a:pPr>
            <a:r>
              <a:rPr lang="en-US" altLang="zh-CN" sz="1400">
                <a:solidFill>
                  <a:srgbClr val="FF0000"/>
                </a:solidFill>
                <a:latin typeface="Arial" pitchFamily="34" charset="0"/>
                <a:ea typeface="宋体" pitchFamily="2" charset="-122"/>
                <a:cs typeface="Arial" pitchFamily="34" charset="0"/>
              </a:rPr>
              <a:t>L2 </a:t>
            </a:r>
            <a:r>
              <a:rPr lang="zh-CN" altLang="en-US" sz="1400">
                <a:solidFill>
                  <a:srgbClr val="FF0000"/>
                </a:solidFill>
                <a:latin typeface="Arial" pitchFamily="34" charset="0"/>
                <a:ea typeface="宋体" pitchFamily="2" charset="-122"/>
                <a:cs typeface="Arial" pitchFamily="34" charset="0"/>
              </a:rPr>
              <a:t>高速缓存保存着从</a:t>
            </a:r>
            <a:r>
              <a:rPr lang="en-US" altLang="zh-CN" sz="1400">
                <a:solidFill>
                  <a:srgbClr val="FF0000"/>
                </a:solidFill>
                <a:latin typeface="Arial" pitchFamily="34" charset="0"/>
                <a:ea typeface="宋体" pitchFamily="2" charset="-122"/>
                <a:cs typeface="Arial" pitchFamily="34" charset="0"/>
              </a:rPr>
              <a:t>L3</a:t>
            </a:r>
            <a:r>
              <a:rPr lang="zh-CN" altLang="en-US" sz="1400">
                <a:solidFill>
                  <a:srgbClr val="FF0000"/>
                </a:solidFill>
                <a:latin typeface="Arial" pitchFamily="34" charset="0"/>
                <a:ea typeface="宋体" pitchFamily="2" charset="-122"/>
                <a:cs typeface="Arial" pitchFamily="34" charset="0"/>
              </a:rPr>
              <a:t>高速缓存取出的缓存行 </a:t>
            </a:r>
          </a:p>
        </p:txBody>
      </p:sp>
      <p:sp>
        <p:nvSpPr>
          <p:cNvPr id="176" name="Text Box 247"/>
          <p:cNvSpPr txBox="1">
            <a:spLocks noChangeAspect="1" noChangeArrowheads="1"/>
          </p:cNvSpPr>
          <p:nvPr/>
        </p:nvSpPr>
        <p:spPr bwMode="auto">
          <a:xfrm>
            <a:off x="3235325" y="644525"/>
            <a:ext cx="530225" cy="368300"/>
          </a:xfrm>
          <a:prstGeom prst="rect">
            <a:avLst/>
          </a:prstGeom>
          <a:noFill/>
          <a:ln>
            <a:noFill/>
          </a:ln>
          <a:effectLst/>
        </p:spPr>
        <p:txBody>
          <a:bodyPr wrap="none" anchor="ctr">
            <a:spAutoFit/>
          </a:bodyPr>
          <a:lstStyle/>
          <a:p>
            <a:pPr fontAlgn="base">
              <a:defRPr/>
            </a:pPr>
            <a:r>
              <a:rPr lang="en-US" b="1" kern="0" dirty="0">
                <a:solidFill>
                  <a:srgbClr val="2D2DB9">
                    <a:lumMod val="75000"/>
                  </a:srgbClr>
                </a:solidFill>
                <a:latin typeface="Arial"/>
                <a:ea typeface="宋体" pitchFamily="2" charset="-122"/>
                <a:cs typeface="Arial"/>
              </a:rPr>
              <a:t>L0:</a:t>
            </a:r>
          </a:p>
        </p:txBody>
      </p:sp>
      <p:sp>
        <p:nvSpPr>
          <p:cNvPr id="177" name="Text Box 248"/>
          <p:cNvSpPr txBox="1">
            <a:spLocks noChangeAspect="1" noChangeArrowheads="1"/>
          </p:cNvSpPr>
          <p:nvPr/>
        </p:nvSpPr>
        <p:spPr bwMode="auto">
          <a:xfrm>
            <a:off x="2867025" y="1354138"/>
            <a:ext cx="530225" cy="368300"/>
          </a:xfrm>
          <a:prstGeom prst="rect">
            <a:avLst/>
          </a:prstGeom>
          <a:noFill/>
          <a:ln>
            <a:noFill/>
          </a:ln>
          <a:effectLst/>
        </p:spPr>
        <p:txBody>
          <a:bodyPr wrap="none" anchor="ctr">
            <a:spAutoFit/>
          </a:bodyPr>
          <a:lstStyle/>
          <a:p>
            <a:pPr fontAlgn="base">
              <a:defRPr/>
            </a:pPr>
            <a:r>
              <a:rPr lang="en-US" b="1" kern="0" dirty="0">
                <a:solidFill>
                  <a:srgbClr val="2D2DB9">
                    <a:lumMod val="75000"/>
                  </a:srgbClr>
                </a:solidFill>
                <a:latin typeface="Arial"/>
                <a:ea typeface="宋体" pitchFamily="2" charset="-122"/>
                <a:cs typeface="Arial"/>
              </a:rPr>
              <a:t>L1:</a:t>
            </a:r>
          </a:p>
        </p:txBody>
      </p:sp>
      <p:sp>
        <p:nvSpPr>
          <p:cNvPr id="178" name="Text Box 249"/>
          <p:cNvSpPr txBox="1">
            <a:spLocks noChangeAspect="1" noChangeArrowheads="1"/>
          </p:cNvSpPr>
          <p:nvPr/>
        </p:nvSpPr>
        <p:spPr bwMode="auto">
          <a:xfrm>
            <a:off x="2486025" y="2041525"/>
            <a:ext cx="530225" cy="368300"/>
          </a:xfrm>
          <a:prstGeom prst="rect">
            <a:avLst/>
          </a:prstGeom>
          <a:noFill/>
          <a:ln>
            <a:noFill/>
          </a:ln>
          <a:effectLst/>
        </p:spPr>
        <p:txBody>
          <a:bodyPr wrap="none" anchor="ctr">
            <a:spAutoFit/>
          </a:bodyPr>
          <a:lstStyle/>
          <a:p>
            <a:pPr fontAlgn="base">
              <a:defRPr/>
            </a:pPr>
            <a:r>
              <a:rPr lang="en-US" b="1" kern="0">
                <a:solidFill>
                  <a:srgbClr val="2D2DB9">
                    <a:lumMod val="75000"/>
                  </a:srgbClr>
                </a:solidFill>
                <a:latin typeface="Arial"/>
                <a:ea typeface="宋体" pitchFamily="2" charset="-122"/>
                <a:cs typeface="Arial"/>
              </a:rPr>
              <a:t>L2:</a:t>
            </a:r>
          </a:p>
        </p:txBody>
      </p:sp>
      <p:sp>
        <p:nvSpPr>
          <p:cNvPr id="179" name="Text Box 250"/>
          <p:cNvSpPr txBox="1">
            <a:spLocks noChangeAspect="1" noChangeArrowheads="1"/>
          </p:cNvSpPr>
          <p:nvPr/>
        </p:nvSpPr>
        <p:spPr bwMode="auto">
          <a:xfrm>
            <a:off x="2079625" y="2797175"/>
            <a:ext cx="530225" cy="368300"/>
          </a:xfrm>
          <a:prstGeom prst="rect">
            <a:avLst/>
          </a:prstGeom>
          <a:noFill/>
          <a:ln>
            <a:noFill/>
          </a:ln>
          <a:effectLst/>
        </p:spPr>
        <p:txBody>
          <a:bodyPr wrap="none" anchor="ctr">
            <a:spAutoFit/>
          </a:bodyPr>
          <a:lstStyle/>
          <a:p>
            <a:pPr fontAlgn="base">
              <a:defRPr/>
            </a:pPr>
            <a:r>
              <a:rPr lang="en-US" b="1" kern="0">
                <a:solidFill>
                  <a:srgbClr val="2D2DB9">
                    <a:lumMod val="75000"/>
                  </a:srgbClr>
                </a:solidFill>
                <a:latin typeface="Arial"/>
                <a:ea typeface="宋体" pitchFamily="2" charset="-122"/>
                <a:cs typeface="Arial"/>
              </a:rPr>
              <a:t>L3:</a:t>
            </a:r>
          </a:p>
        </p:txBody>
      </p:sp>
      <p:sp>
        <p:nvSpPr>
          <p:cNvPr id="180" name="Text Box 251"/>
          <p:cNvSpPr txBox="1">
            <a:spLocks noChangeAspect="1" noChangeArrowheads="1"/>
          </p:cNvSpPr>
          <p:nvPr/>
        </p:nvSpPr>
        <p:spPr bwMode="auto">
          <a:xfrm>
            <a:off x="1554163" y="3795713"/>
            <a:ext cx="530225" cy="368300"/>
          </a:xfrm>
          <a:prstGeom prst="rect">
            <a:avLst/>
          </a:prstGeom>
          <a:noFill/>
          <a:ln>
            <a:noFill/>
          </a:ln>
          <a:effectLst/>
        </p:spPr>
        <p:txBody>
          <a:bodyPr wrap="none" anchor="ctr">
            <a:spAutoFit/>
          </a:bodyPr>
          <a:lstStyle/>
          <a:p>
            <a:pPr fontAlgn="base">
              <a:defRPr/>
            </a:pPr>
            <a:r>
              <a:rPr lang="en-US" b="1" kern="0">
                <a:solidFill>
                  <a:srgbClr val="2D2DB9">
                    <a:lumMod val="75000"/>
                  </a:srgbClr>
                </a:solidFill>
                <a:latin typeface="Arial"/>
                <a:ea typeface="宋体" pitchFamily="2" charset="-122"/>
                <a:cs typeface="Arial"/>
              </a:rPr>
              <a:t>L4:</a:t>
            </a:r>
          </a:p>
        </p:txBody>
      </p:sp>
      <p:sp>
        <p:nvSpPr>
          <p:cNvPr id="181" name="Text Box 252"/>
          <p:cNvSpPr txBox="1">
            <a:spLocks noChangeAspect="1" noChangeArrowheads="1"/>
          </p:cNvSpPr>
          <p:nvPr/>
        </p:nvSpPr>
        <p:spPr bwMode="auto">
          <a:xfrm>
            <a:off x="933450" y="4913313"/>
            <a:ext cx="530225" cy="368300"/>
          </a:xfrm>
          <a:prstGeom prst="rect">
            <a:avLst/>
          </a:prstGeom>
          <a:noFill/>
          <a:ln>
            <a:noFill/>
          </a:ln>
          <a:effectLst/>
        </p:spPr>
        <p:txBody>
          <a:bodyPr wrap="none" anchor="ctr">
            <a:spAutoFit/>
          </a:bodyPr>
          <a:lstStyle/>
          <a:p>
            <a:pPr fontAlgn="base">
              <a:defRPr/>
            </a:pPr>
            <a:r>
              <a:rPr lang="en-US" b="1" kern="0">
                <a:solidFill>
                  <a:srgbClr val="2D2DB9">
                    <a:lumMod val="75000"/>
                  </a:srgbClr>
                </a:solidFill>
                <a:latin typeface="Arial"/>
                <a:ea typeface="宋体" pitchFamily="2" charset="-122"/>
                <a:cs typeface="Arial"/>
              </a:rPr>
              <a:t>L5:</a:t>
            </a:r>
          </a:p>
        </p:txBody>
      </p:sp>
      <p:sp>
        <p:nvSpPr>
          <p:cNvPr id="5147" name="Text Box 289"/>
          <p:cNvSpPr txBox="1">
            <a:spLocks noChangeAspect="1" noChangeArrowheads="1"/>
          </p:cNvSpPr>
          <p:nvPr/>
        </p:nvSpPr>
        <p:spPr bwMode="auto">
          <a:xfrm>
            <a:off x="130175" y="1390650"/>
            <a:ext cx="995363"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cs typeface="Arial" pitchFamily="34" charset="0"/>
              </a:rPr>
              <a:t>更小</a:t>
            </a:r>
            <a:r>
              <a:rPr lang="en-US" altLang="zh-CN" sz="1600" b="0">
                <a:solidFill>
                  <a:srgbClr val="000000"/>
                </a:solidFill>
                <a:latin typeface="Arial" pitchFamily="34" charset="0"/>
                <a:ea typeface="宋体" pitchFamily="2" charset="-122"/>
                <a:cs typeface="Arial" pitchFamily="34" charset="0"/>
              </a:rPr>
              <a:t>,</a:t>
            </a:r>
          </a:p>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cs typeface="Arial" pitchFamily="34" charset="0"/>
              </a:rPr>
              <a:t>更快</a:t>
            </a:r>
            <a:r>
              <a:rPr lang="en-US" altLang="zh-CN" sz="1600" b="0">
                <a:solidFill>
                  <a:srgbClr val="000000"/>
                </a:solidFill>
                <a:latin typeface="Arial" pitchFamily="34" charset="0"/>
                <a:ea typeface="宋体" pitchFamily="2" charset="-122"/>
                <a:cs typeface="Arial" pitchFamily="34" charset="0"/>
              </a:rPr>
              <a:t>,</a:t>
            </a:r>
          </a:p>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cs typeface="Arial" pitchFamily="34" charset="0"/>
              </a:rPr>
              <a:t>更贵</a:t>
            </a:r>
          </a:p>
          <a:p>
            <a:pPr eaLnBrk="1" fontAlgn="base" hangingPunct="1">
              <a:spcBef>
                <a:spcPct val="0"/>
              </a:spcBef>
              <a:spcAft>
                <a:spcPct val="0"/>
              </a:spcAft>
              <a:buClrTx/>
              <a:buSzTx/>
              <a:buFontTx/>
              <a:buNone/>
            </a:pPr>
            <a:r>
              <a:rPr lang="en-US" altLang="zh-CN" sz="1600" b="0">
                <a:solidFill>
                  <a:srgbClr val="000000"/>
                </a:solidFill>
                <a:latin typeface="Arial" pitchFamily="34" charset="0"/>
                <a:ea typeface="宋体" pitchFamily="2" charset="-122"/>
                <a:cs typeface="Arial" pitchFamily="34" charset="0"/>
              </a:rPr>
              <a:t>(</a:t>
            </a:r>
            <a:r>
              <a:rPr lang="zh-CN" altLang="en-US" sz="1600" b="0">
                <a:solidFill>
                  <a:srgbClr val="000000"/>
                </a:solidFill>
                <a:latin typeface="Arial" pitchFamily="34" charset="0"/>
                <a:ea typeface="宋体" pitchFamily="2" charset="-122"/>
              </a:rPr>
              <a:t>每字节</a:t>
            </a:r>
            <a:r>
              <a:rPr lang="en-US" altLang="zh-CN" sz="1600" b="0">
                <a:solidFill>
                  <a:srgbClr val="000000"/>
                </a:solidFill>
                <a:latin typeface="Arial" pitchFamily="34" charset="0"/>
                <a:ea typeface="宋体" pitchFamily="2" charset="-122"/>
              </a:rPr>
              <a:t>)</a:t>
            </a:r>
          </a:p>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rPr>
              <a:t>的存储器</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tailEnd type="triangle" w="med" len="med"/>
          </a:ln>
          <a:effectLst/>
        </p:spPr>
        <p:txBody>
          <a:bodyPr wrap="none" anchor="ctr"/>
          <a:lstStyle/>
          <a:p>
            <a:pPr fontAlgn="base">
              <a:defRPr/>
            </a:pPr>
            <a:endParaRPr lang="en-US" sz="1600" kern="0">
              <a:solidFill>
                <a:sysClr val="windowText" lastClr="000000"/>
              </a:solidFill>
              <a:latin typeface="Arial"/>
              <a:ea typeface="宋体" pitchFamily="2" charset="-122"/>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5150" name="Text Box 293"/>
          <p:cNvSpPr txBox="1">
            <a:spLocks noChangeAspect="1" noChangeArrowheads="1"/>
          </p:cNvSpPr>
          <p:nvPr/>
        </p:nvSpPr>
        <p:spPr bwMode="auto">
          <a:xfrm>
            <a:off x="3316288" y="2782888"/>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eaLnBrk="1" fontAlgn="base" hangingPunct="1">
              <a:spcBef>
                <a:spcPct val="0"/>
              </a:spcBef>
              <a:spcAft>
                <a:spcPct val="0"/>
              </a:spcAft>
              <a:buClrTx/>
              <a:buSzTx/>
              <a:buFontTx/>
              <a:buNone/>
            </a:pPr>
            <a:r>
              <a:rPr lang="en-US" altLang="zh-CN" sz="1800" b="0">
                <a:solidFill>
                  <a:srgbClr val="000000"/>
                </a:solidFill>
                <a:latin typeface="Arial" pitchFamily="34" charset="0"/>
                <a:ea typeface="宋体" pitchFamily="2" charset="-122"/>
                <a:cs typeface="Arial" pitchFamily="34" charset="0"/>
              </a:rPr>
              <a:t>L3 </a:t>
            </a:r>
            <a:r>
              <a:rPr lang="zh-CN" altLang="en-US" sz="1800" b="0">
                <a:solidFill>
                  <a:srgbClr val="000000"/>
                </a:solidFill>
                <a:latin typeface="Arial" pitchFamily="34" charset="0"/>
                <a:ea typeface="宋体" pitchFamily="2" charset="-122"/>
                <a:cs typeface="Arial" pitchFamily="34" charset="0"/>
              </a:rPr>
              <a:t>高速缓存 </a:t>
            </a:r>
          </a:p>
          <a:p>
            <a:pPr algn="ctr" eaLnBrk="1" fontAlgn="base" hangingPunct="1">
              <a:spcBef>
                <a:spcPct val="0"/>
              </a:spcBef>
              <a:spcAft>
                <a:spcPct val="0"/>
              </a:spcAft>
              <a:buClrTx/>
              <a:buSzTx/>
              <a:buFontTx/>
              <a:buNone/>
            </a:pPr>
            <a:r>
              <a:rPr lang="en-US" altLang="zh-CN" sz="1800" b="0">
                <a:solidFill>
                  <a:srgbClr val="000000"/>
                </a:solidFill>
                <a:latin typeface="Arial" pitchFamily="34" charset="0"/>
                <a:ea typeface="宋体" pitchFamily="2" charset="-122"/>
                <a:cs typeface="Arial" pitchFamily="34" charset="0"/>
              </a:rPr>
              <a:t>(SRAM)</a:t>
            </a:r>
          </a:p>
        </p:txBody>
      </p:sp>
      <p:sp>
        <p:nvSpPr>
          <p:cNvPr id="187" name="Text Box 295"/>
          <p:cNvSpPr txBox="1">
            <a:spLocks noChangeAspect="1" noChangeArrowheads="1"/>
          </p:cNvSpPr>
          <p:nvPr/>
        </p:nvSpPr>
        <p:spPr bwMode="auto">
          <a:xfrm>
            <a:off x="5810250" y="3308350"/>
            <a:ext cx="2876550" cy="517525"/>
          </a:xfrm>
          <a:prstGeom prst="rect">
            <a:avLst/>
          </a:prstGeom>
          <a:noFill/>
          <a:ln>
            <a:noFill/>
          </a:ln>
          <a:effectLst/>
        </p:spPr>
        <p:txBody>
          <a:bodyPr anchor="ctr">
            <a:spAutoFit/>
          </a:bodyPr>
          <a:lstStyle/>
          <a:p>
            <a:pPr fontAlgn="base">
              <a:defRPr/>
            </a:pPr>
            <a:r>
              <a:rPr lang="en-US" sz="1400" b="1" kern="0" dirty="0">
                <a:solidFill>
                  <a:srgbClr val="FF0000"/>
                </a:solidFill>
                <a:latin typeface="Arial"/>
                <a:ea typeface="宋体" pitchFamily="2" charset="-122"/>
                <a:cs typeface="Arial"/>
              </a:rPr>
              <a:t>L3 </a:t>
            </a:r>
            <a:r>
              <a:rPr lang="zh-CN" altLang="en-US" sz="1400" b="1" kern="0" dirty="0">
                <a:solidFill>
                  <a:srgbClr val="FF0000"/>
                </a:solidFill>
                <a:latin typeface="Arial"/>
                <a:ea typeface="宋体" charset="0"/>
                <a:cs typeface="Arial"/>
              </a:rPr>
              <a:t>高速缓存保存着从主存高速缓存取出的缓存行</a:t>
            </a:r>
          </a:p>
        </p:txBody>
      </p:sp>
      <p:sp>
        <p:nvSpPr>
          <p:cNvPr id="189" name="Text Box 297"/>
          <p:cNvSpPr txBox="1">
            <a:spLocks noChangeAspect="1" noChangeArrowheads="1"/>
          </p:cNvSpPr>
          <p:nvPr/>
        </p:nvSpPr>
        <p:spPr bwMode="auto">
          <a:xfrm>
            <a:off x="387350" y="5964238"/>
            <a:ext cx="530225" cy="368300"/>
          </a:xfrm>
          <a:prstGeom prst="rect">
            <a:avLst/>
          </a:prstGeom>
          <a:noFill/>
          <a:ln>
            <a:noFill/>
          </a:ln>
          <a:effectLst/>
        </p:spPr>
        <p:txBody>
          <a:bodyPr wrap="none" anchor="ctr">
            <a:spAutoFit/>
          </a:bodyPr>
          <a:lstStyle/>
          <a:p>
            <a:pPr fontAlgn="base">
              <a:defRPr/>
            </a:pPr>
            <a:r>
              <a:rPr lang="en-US" b="1" kern="0">
                <a:solidFill>
                  <a:srgbClr val="2D2DB9">
                    <a:lumMod val="75000"/>
                  </a:srgbClr>
                </a:solidFill>
                <a:latin typeface="Arial"/>
                <a:ea typeface="宋体" pitchFamily="2" charset="-122"/>
                <a:cs typeface="Arial"/>
              </a:rPr>
              <a:t>L6:</a:t>
            </a:r>
          </a:p>
        </p:txBody>
      </p:sp>
      <p:sp>
        <p:nvSpPr>
          <p:cNvPr id="234" name="Text Box 229"/>
          <p:cNvSpPr txBox="1">
            <a:spLocks noChangeAspect="1" noChangeArrowheads="1"/>
          </p:cNvSpPr>
          <p:nvPr/>
        </p:nvSpPr>
        <p:spPr bwMode="auto">
          <a:xfrm>
            <a:off x="6502400" y="4373563"/>
            <a:ext cx="2184400" cy="517525"/>
          </a:xfrm>
          <a:prstGeom prst="rect">
            <a:avLst/>
          </a:prstGeom>
          <a:noFill/>
          <a:ln>
            <a:noFill/>
          </a:ln>
          <a:effectLst/>
        </p:spPr>
        <p:txBody>
          <a:bodyPr anchor="ctr">
            <a:spAutoFit/>
          </a:bodyPr>
          <a:lstStyle/>
          <a:p>
            <a:pPr fontAlgn="base">
              <a:defRPr/>
            </a:pPr>
            <a:r>
              <a:rPr lang="zh-CN" altLang="en-US" sz="1400" b="1" kern="0" dirty="0">
                <a:solidFill>
                  <a:srgbClr val="FF0000"/>
                </a:solidFill>
                <a:latin typeface="Arial"/>
                <a:ea typeface="宋体" charset="0"/>
                <a:cs typeface="Arial"/>
              </a:rPr>
              <a:t>主存保存着从本地磁盘取出的磁盘块</a:t>
            </a:r>
          </a:p>
        </p:txBody>
      </p:sp>
    </p:spTree>
    <p:extLst>
      <p:ext uri="{BB962C8B-B14F-4D97-AF65-F5344CB8AC3E}">
        <p14:creationId xmlns:p14="http://schemas.microsoft.com/office/powerpoint/2010/main" val="129592823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8"/>
          <p:cNvSpPr>
            <a:spLocks noGrp="1" noChangeArrowheads="1"/>
          </p:cNvSpPr>
          <p:nvPr>
            <p:ph type="title"/>
          </p:nvPr>
        </p:nvSpPr>
        <p:spPr>
          <a:xfrm>
            <a:off x="357188" y="434975"/>
            <a:ext cx="7591425" cy="762000"/>
          </a:xfrm>
        </p:spPr>
        <p:txBody>
          <a:bodyPr/>
          <a:lstStyle/>
          <a:p>
            <a:pPr eaLnBrk="1" hangingPunct="1"/>
            <a:r>
              <a:rPr lang="zh-CN" altLang="en-US">
                <a:ea typeface="宋体" pitchFamily="2" charset="-122"/>
              </a:rPr>
              <a:t>随机访问存储器 </a:t>
            </a:r>
            <a:r>
              <a:rPr lang="en-US" altLang="zh-CN">
                <a:ea typeface="宋体" pitchFamily="2" charset="-122"/>
              </a:rPr>
              <a:t>(RAM)</a:t>
            </a:r>
          </a:p>
        </p:txBody>
      </p:sp>
      <p:sp>
        <p:nvSpPr>
          <p:cNvPr id="119813" name="Rectangle 1029"/>
          <p:cNvSpPr>
            <a:spLocks noGrp="1" noChangeArrowheads="1"/>
          </p:cNvSpPr>
          <p:nvPr>
            <p:ph type="body" idx="1"/>
          </p:nvPr>
        </p:nvSpPr>
        <p:spPr>
          <a:xfrm>
            <a:off x="396875" y="1362075"/>
            <a:ext cx="8442325" cy="4972050"/>
          </a:xfrm>
        </p:spPr>
        <p:txBody>
          <a:bodyPr/>
          <a:lstStyle/>
          <a:p>
            <a:pPr eaLnBrk="1" hangingPunct="1">
              <a:defRPr/>
            </a:pPr>
            <a:r>
              <a:rPr lang="zh-CN" altLang="en-US" dirty="0">
                <a:ea typeface="宋体" pitchFamily="2" charset="-122"/>
              </a:rPr>
              <a:t>关键特征</a:t>
            </a:r>
          </a:p>
          <a:p>
            <a:pPr lvl="1" eaLnBrk="1" hangingPunct="1">
              <a:defRPr/>
            </a:pPr>
            <a:r>
              <a:rPr lang="en-US" altLang="zh-CN" dirty="0">
                <a:solidFill>
                  <a:srgbClr val="FF0000"/>
                </a:solidFill>
                <a:ea typeface="宋体" pitchFamily="2" charset="-122"/>
              </a:rPr>
              <a:t>RAM</a:t>
            </a:r>
            <a:r>
              <a:rPr lang="en-US" altLang="zh-CN" dirty="0">
                <a:ea typeface="宋体" pitchFamily="2" charset="-122"/>
              </a:rPr>
              <a:t> </a:t>
            </a:r>
            <a:r>
              <a:rPr lang="zh-CN" altLang="en-US" dirty="0">
                <a:ea typeface="宋体" pitchFamily="2" charset="-122"/>
              </a:rPr>
              <a:t>封装在芯片上</a:t>
            </a:r>
            <a:r>
              <a:rPr lang="en-US" altLang="zh-CN" dirty="0">
                <a:ea typeface="宋体" pitchFamily="2" charset="-122"/>
              </a:rPr>
              <a:t>.</a:t>
            </a:r>
          </a:p>
          <a:p>
            <a:pPr lvl="1" eaLnBrk="1" hangingPunct="1">
              <a:defRPr/>
            </a:pPr>
            <a:r>
              <a:rPr lang="zh-CN" altLang="en-US" dirty="0">
                <a:ea typeface="宋体" pitchFamily="2" charset="-122"/>
              </a:rPr>
              <a:t>基本存储单位成为一个</a:t>
            </a:r>
            <a:r>
              <a:rPr lang="zh-CN" altLang="en-US" dirty="0">
                <a:solidFill>
                  <a:srgbClr val="FF0000"/>
                </a:solidFill>
                <a:ea typeface="宋体" pitchFamily="2" charset="-122"/>
              </a:rPr>
              <a:t>单元</a:t>
            </a:r>
            <a:r>
              <a:rPr lang="zh-CN" altLang="en-US" dirty="0">
                <a:ea typeface="宋体" pitchFamily="2" charset="-122"/>
              </a:rPr>
              <a:t> </a:t>
            </a:r>
            <a:r>
              <a:rPr lang="en-US" altLang="zh-CN" dirty="0">
                <a:ea typeface="宋体" pitchFamily="2" charset="-122"/>
              </a:rPr>
              <a:t>(</a:t>
            </a:r>
            <a:r>
              <a:rPr lang="zh-CN" altLang="en-US" dirty="0">
                <a:ea typeface="宋体" pitchFamily="2" charset="-122"/>
              </a:rPr>
              <a:t>每个单元存储</a:t>
            </a:r>
            <a:r>
              <a:rPr lang="en-US" altLang="zh-CN" dirty="0">
                <a:ea typeface="宋体" pitchFamily="2" charset="-122"/>
              </a:rPr>
              <a:t>1 </a:t>
            </a:r>
            <a:r>
              <a:rPr lang="zh-CN" altLang="en-US" dirty="0">
                <a:ea typeface="宋体" pitchFamily="2" charset="-122"/>
              </a:rPr>
              <a:t>比特</a:t>
            </a:r>
            <a:r>
              <a:rPr lang="en-US" altLang="zh-CN" dirty="0">
                <a:ea typeface="宋体" pitchFamily="2" charset="-122"/>
              </a:rPr>
              <a:t>).</a:t>
            </a:r>
          </a:p>
          <a:p>
            <a:pPr marL="0" indent="0" eaLnBrk="1" hangingPunct="1">
              <a:buFont typeface="Wingdings 2" pitchFamily="18" charset="2"/>
              <a:buNone/>
              <a:defRPr/>
            </a:pPr>
            <a:endParaRPr lang="en-US" altLang="zh-CN" dirty="0">
              <a:ea typeface="宋体" pitchFamily="2" charset="-122"/>
            </a:endParaRPr>
          </a:p>
          <a:p>
            <a:pPr eaLnBrk="1" hangingPunct="1">
              <a:defRPr/>
            </a:pPr>
            <a:r>
              <a:rPr lang="en-US" altLang="zh-CN" dirty="0">
                <a:ea typeface="宋体" pitchFamily="2" charset="-122"/>
              </a:rPr>
              <a:t>RAM </a:t>
            </a:r>
            <a:r>
              <a:rPr lang="zh-CN" altLang="en-US" dirty="0">
                <a:ea typeface="宋体" pitchFamily="2" charset="-122"/>
              </a:rPr>
              <a:t>的两种类型</a:t>
            </a:r>
            <a:r>
              <a:rPr lang="en-US" altLang="zh-CN" dirty="0">
                <a:ea typeface="宋体" pitchFamily="2" charset="-122"/>
              </a:rPr>
              <a:t>:</a:t>
            </a:r>
          </a:p>
          <a:p>
            <a:pPr lvl="1" eaLnBrk="1" hangingPunct="1">
              <a:defRPr/>
            </a:pPr>
            <a:r>
              <a:rPr lang="en-US" altLang="zh-CN" dirty="0">
                <a:ea typeface="宋体" pitchFamily="2" charset="-122"/>
              </a:rPr>
              <a:t>SRAM (</a:t>
            </a:r>
            <a:r>
              <a:rPr lang="zh-CN" altLang="en-US" dirty="0">
                <a:ea typeface="宋体" pitchFamily="2" charset="-122"/>
              </a:rPr>
              <a:t>静态</a:t>
            </a:r>
            <a:r>
              <a:rPr lang="en-US" altLang="zh-CN" dirty="0">
                <a:ea typeface="宋体" pitchFamily="2" charset="-122"/>
              </a:rPr>
              <a:t>RAM—— Static RAM)</a:t>
            </a:r>
          </a:p>
          <a:p>
            <a:pPr lvl="1" eaLnBrk="1" hangingPunct="1">
              <a:defRPr/>
            </a:pPr>
            <a:r>
              <a:rPr lang="en-US" altLang="zh-CN" dirty="0">
                <a:ea typeface="宋体" pitchFamily="2" charset="-122"/>
              </a:rPr>
              <a:t>DRAM (</a:t>
            </a:r>
            <a:r>
              <a:rPr lang="zh-CN" altLang="en-US" dirty="0">
                <a:ea typeface="宋体" pitchFamily="2" charset="-122"/>
              </a:rPr>
              <a:t>动态</a:t>
            </a:r>
            <a:r>
              <a:rPr lang="en-US" altLang="zh-CN" dirty="0">
                <a:ea typeface="宋体" pitchFamily="2" charset="-122"/>
              </a:rPr>
              <a:t>RAM—— Dynamic RAM)</a:t>
            </a:r>
          </a:p>
          <a:p>
            <a:pPr lvl="2" eaLnBrk="1" hangingPunct="1">
              <a:defRPr/>
            </a:pPr>
            <a:r>
              <a:rPr lang="zh-CN" altLang="en-US" dirty="0">
                <a:ea typeface="宋体" pitchFamily="2" charset="-122"/>
              </a:rPr>
              <a:t>需要不断刷新</a:t>
            </a:r>
            <a:endParaRPr lang="en-US" altLang="zh-CN" dirty="0">
              <a:ea typeface="宋体" pitchFamily="2" charset="-122"/>
            </a:endParaRPr>
          </a:p>
        </p:txBody>
      </p:sp>
    </p:spTree>
    <p:extLst>
      <p:ext uri="{BB962C8B-B14F-4D97-AF65-F5344CB8AC3E}">
        <p14:creationId xmlns:p14="http://schemas.microsoft.com/office/powerpoint/2010/main" val="337761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5"/>
          <p:cNvSpPr>
            <a:spLocks noGrp="1" noChangeArrowheads="1"/>
          </p:cNvSpPr>
          <p:nvPr>
            <p:ph type="title"/>
          </p:nvPr>
        </p:nvSpPr>
        <p:spPr>
          <a:xfrm>
            <a:off x="357188" y="434975"/>
            <a:ext cx="7591425" cy="762000"/>
          </a:xfrm>
        </p:spPr>
        <p:txBody>
          <a:bodyPr/>
          <a:lstStyle/>
          <a:p>
            <a:pPr eaLnBrk="1" hangingPunct="1"/>
            <a:r>
              <a:rPr lang="zh-CN" altLang="en-US">
                <a:ea typeface="宋体" pitchFamily="2" charset="-122"/>
              </a:rPr>
              <a:t>磁盘结构</a:t>
            </a:r>
          </a:p>
        </p:txBody>
      </p:sp>
      <p:sp>
        <p:nvSpPr>
          <p:cNvPr id="12291" name="Rectangle 46"/>
          <p:cNvSpPr>
            <a:spLocks noGrp="1" noChangeArrowheads="1"/>
          </p:cNvSpPr>
          <p:nvPr>
            <p:ph type="body" idx="1"/>
          </p:nvPr>
        </p:nvSpPr>
        <p:spPr>
          <a:xfrm>
            <a:off x="396875" y="1371600"/>
            <a:ext cx="7896225" cy="4972050"/>
          </a:xfrm>
        </p:spPr>
        <p:txBody>
          <a:bodyPr/>
          <a:lstStyle/>
          <a:p>
            <a:pPr eaLnBrk="1" hangingPunct="1"/>
            <a:r>
              <a:rPr lang="zh-CN" altLang="en-US">
                <a:ea typeface="宋体" pitchFamily="2" charset="-122"/>
              </a:rPr>
              <a:t>磁盘由双面的</a:t>
            </a:r>
            <a:r>
              <a:rPr lang="zh-CN" altLang="en-US">
                <a:solidFill>
                  <a:srgbClr val="FF0000"/>
                </a:solidFill>
                <a:ea typeface="宋体" pitchFamily="2" charset="-122"/>
              </a:rPr>
              <a:t>盘片</a:t>
            </a:r>
            <a:r>
              <a:rPr lang="zh-CN" altLang="en-US">
                <a:ea typeface="宋体" pitchFamily="2" charset="-122"/>
              </a:rPr>
              <a:t>组成</a:t>
            </a:r>
          </a:p>
          <a:p>
            <a:pPr eaLnBrk="1" hangingPunct="1"/>
            <a:r>
              <a:rPr lang="zh-CN" altLang="en-US">
                <a:ea typeface="宋体" pitchFamily="2" charset="-122"/>
              </a:rPr>
              <a:t>每张盘面上密集地排布着环形</a:t>
            </a:r>
            <a:r>
              <a:rPr lang="zh-CN" altLang="en-US">
                <a:solidFill>
                  <a:srgbClr val="FF0000"/>
                </a:solidFill>
                <a:ea typeface="宋体" pitchFamily="2" charset="-122"/>
              </a:rPr>
              <a:t>磁道</a:t>
            </a:r>
          </a:p>
          <a:p>
            <a:pPr eaLnBrk="1" hangingPunct="1"/>
            <a:r>
              <a:rPr lang="zh-CN" altLang="en-US">
                <a:ea typeface="宋体" pitchFamily="2" charset="-122"/>
              </a:rPr>
              <a:t>每条磁道上有多个</a:t>
            </a:r>
            <a:r>
              <a:rPr lang="zh-CN" altLang="en-US">
                <a:solidFill>
                  <a:srgbClr val="FF0000"/>
                </a:solidFill>
                <a:ea typeface="宋体" pitchFamily="2" charset="-122"/>
              </a:rPr>
              <a:t>扇区</a:t>
            </a:r>
            <a:r>
              <a:rPr lang="zh-CN" altLang="en-US">
                <a:ea typeface="宋体" pitchFamily="2" charset="-122"/>
              </a:rPr>
              <a:t>，每个扇区由</a:t>
            </a:r>
            <a:r>
              <a:rPr lang="zh-CN" altLang="en-US">
                <a:solidFill>
                  <a:srgbClr val="FF0000"/>
                </a:solidFill>
                <a:ea typeface="宋体" pitchFamily="2" charset="-122"/>
              </a:rPr>
              <a:t>间隙</a:t>
            </a:r>
            <a:r>
              <a:rPr lang="zh-CN" altLang="en-US">
                <a:ea typeface="宋体" pitchFamily="2" charset="-122"/>
              </a:rPr>
              <a:t>隔开</a:t>
            </a:r>
          </a:p>
        </p:txBody>
      </p:sp>
      <p:sp>
        <p:nvSpPr>
          <p:cNvPr id="12292" name="Oval 4"/>
          <p:cNvSpPr>
            <a:spLocks noChangeArrowheads="1"/>
          </p:cNvSpPr>
          <p:nvPr/>
        </p:nvSpPr>
        <p:spPr bwMode="auto">
          <a:xfrm>
            <a:off x="2036763" y="3941763"/>
            <a:ext cx="1851025" cy="18129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3" name="Oval 5"/>
          <p:cNvSpPr>
            <a:spLocks noChangeArrowheads="1"/>
          </p:cNvSpPr>
          <p:nvPr/>
        </p:nvSpPr>
        <p:spPr bwMode="auto">
          <a:xfrm>
            <a:off x="1066800" y="2992438"/>
            <a:ext cx="3790950" cy="37131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4" name="Oval 6"/>
          <p:cNvSpPr>
            <a:spLocks noChangeArrowheads="1"/>
          </p:cNvSpPr>
          <p:nvPr/>
        </p:nvSpPr>
        <p:spPr bwMode="auto">
          <a:xfrm>
            <a:off x="1257300" y="3178175"/>
            <a:ext cx="3409950" cy="3340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5" name="Oval 7"/>
          <p:cNvSpPr>
            <a:spLocks noChangeArrowheads="1"/>
          </p:cNvSpPr>
          <p:nvPr/>
        </p:nvSpPr>
        <p:spPr bwMode="auto">
          <a:xfrm>
            <a:off x="1447800" y="3363913"/>
            <a:ext cx="3030538" cy="29686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6" name="Oval 8"/>
          <p:cNvSpPr>
            <a:spLocks noChangeArrowheads="1"/>
          </p:cNvSpPr>
          <p:nvPr/>
        </p:nvSpPr>
        <p:spPr bwMode="auto">
          <a:xfrm>
            <a:off x="1638300" y="3551238"/>
            <a:ext cx="2649538" cy="25955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7" name="Oval 9"/>
          <p:cNvSpPr>
            <a:spLocks noChangeArrowheads="1"/>
          </p:cNvSpPr>
          <p:nvPr/>
        </p:nvSpPr>
        <p:spPr bwMode="auto">
          <a:xfrm>
            <a:off x="1827213" y="3736975"/>
            <a:ext cx="2270125" cy="22225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8" name="Oval 10"/>
          <p:cNvSpPr>
            <a:spLocks noChangeArrowheads="1"/>
          </p:cNvSpPr>
          <p:nvPr/>
        </p:nvSpPr>
        <p:spPr bwMode="auto">
          <a:xfrm>
            <a:off x="2208213" y="4110038"/>
            <a:ext cx="1508125" cy="14779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9" name="Oval 11"/>
          <p:cNvSpPr>
            <a:spLocks noChangeArrowheads="1"/>
          </p:cNvSpPr>
          <p:nvPr/>
        </p:nvSpPr>
        <p:spPr bwMode="auto">
          <a:xfrm>
            <a:off x="2408238" y="4275138"/>
            <a:ext cx="1128712" cy="1104900"/>
          </a:xfrm>
          <a:prstGeom prst="ellipse">
            <a:avLst/>
          </a:prstGeom>
          <a:solidFill>
            <a:srgbClr val="00FFFF"/>
          </a:solidFill>
          <a:ln w="38100">
            <a:solidFill>
              <a:schemeClr val="tx1"/>
            </a:solidFill>
            <a:round/>
            <a:headEnd/>
            <a:tailEnd/>
          </a:ln>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r>
              <a:rPr lang="zh-CN" altLang="en-US" sz="1600">
                <a:solidFill>
                  <a:srgbClr val="000000"/>
                </a:solidFill>
                <a:latin typeface="Arial Narrow" pitchFamily="34" charset="0"/>
                <a:ea typeface="宋体" pitchFamily="2" charset="-122"/>
              </a:rPr>
              <a:t>旋转轴</a:t>
            </a:r>
          </a:p>
        </p:txBody>
      </p:sp>
      <p:sp>
        <p:nvSpPr>
          <p:cNvPr id="12300" name="Text Box 12"/>
          <p:cNvSpPr txBox="1">
            <a:spLocks noChangeArrowheads="1"/>
          </p:cNvSpPr>
          <p:nvPr/>
        </p:nvSpPr>
        <p:spPr bwMode="auto">
          <a:xfrm>
            <a:off x="2535238" y="3319463"/>
            <a:ext cx="588962" cy="3349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r>
              <a:rPr lang="zh-CN" altLang="en-US" sz="1600">
                <a:solidFill>
                  <a:srgbClr val="000000"/>
                </a:solidFill>
                <a:latin typeface="Arial Narrow" pitchFamily="34" charset="0"/>
                <a:ea typeface="宋体" pitchFamily="2" charset="-122"/>
              </a:rPr>
              <a:t>盘面</a:t>
            </a:r>
          </a:p>
        </p:txBody>
      </p:sp>
      <p:sp>
        <p:nvSpPr>
          <p:cNvPr id="12301"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02"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03" name="Text Box 15"/>
          <p:cNvSpPr txBox="1">
            <a:spLocks noChangeArrowheads="1"/>
          </p:cNvSpPr>
          <p:nvPr/>
        </p:nvSpPr>
        <p:spPr bwMode="auto">
          <a:xfrm>
            <a:off x="793750" y="31115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r>
              <a:rPr lang="zh-CN" altLang="en-US" sz="1600">
                <a:solidFill>
                  <a:srgbClr val="000000"/>
                </a:solidFill>
                <a:latin typeface="Arial Narrow" pitchFamily="34" charset="0"/>
                <a:ea typeface="宋体" pitchFamily="2" charset="-122"/>
              </a:rPr>
              <a:t>磁道</a:t>
            </a:r>
          </a:p>
        </p:txBody>
      </p:sp>
      <p:sp>
        <p:nvSpPr>
          <p:cNvPr id="12304" name="Oval 16"/>
          <p:cNvSpPr>
            <a:spLocks noChangeArrowheads="1"/>
          </p:cNvSpPr>
          <p:nvPr/>
        </p:nvSpPr>
        <p:spPr bwMode="auto">
          <a:xfrm>
            <a:off x="5675313" y="3970338"/>
            <a:ext cx="1851025" cy="1812925"/>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305" name="Text Box 17"/>
          <p:cNvSpPr txBox="1">
            <a:spLocks noChangeArrowheads="1"/>
          </p:cNvSpPr>
          <p:nvPr/>
        </p:nvSpPr>
        <p:spPr bwMode="auto">
          <a:xfrm>
            <a:off x="6224588" y="3548063"/>
            <a:ext cx="6826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r>
              <a:rPr lang="zh-CN" altLang="en-US" sz="1600">
                <a:solidFill>
                  <a:srgbClr val="000000"/>
                </a:solidFill>
                <a:latin typeface="Arial Narrow" pitchFamily="34" charset="0"/>
                <a:ea typeface="宋体" pitchFamily="2" charset="-122"/>
              </a:rPr>
              <a:t>磁道</a:t>
            </a:r>
            <a:r>
              <a:rPr lang="en-US" altLang="zh-CN" sz="1600" i="1">
                <a:solidFill>
                  <a:srgbClr val="000000"/>
                </a:solidFill>
                <a:latin typeface="Arial Narrow" pitchFamily="34" charset="0"/>
                <a:ea typeface="宋体" pitchFamily="2" charset="-122"/>
              </a:rPr>
              <a:t>k</a:t>
            </a:r>
          </a:p>
        </p:txBody>
      </p:sp>
      <p:grpSp>
        <p:nvGrpSpPr>
          <p:cNvPr id="12306" name="Group 18"/>
          <p:cNvGrpSpPr>
            <a:grpSpLocks/>
          </p:cNvGrpSpPr>
          <p:nvPr/>
        </p:nvGrpSpPr>
        <p:grpSpPr bwMode="auto">
          <a:xfrm>
            <a:off x="6611938" y="3914775"/>
            <a:ext cx="1066800" cy="990600"/>
            <a:chOff x="4320" y="690"/>
            <a:chExt cx="672" cy="624"/>
          </a:xfrm>
        </p:grpSpPr>
        <p:sp>
          <p:nvSpPr>
            <p:cNvPr id="12329" name="Line 19"/>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30" name="Line 20"/>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31" name="Line 21"/>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32" name="Line 22"/>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grpSp>
      <p:grpSp>
        <p:nvGrpSpPr>
          <p:cNvPr id="12307" name="Group 23"/>
          <p:cNvGrpSpPr>
            <a:grpSpLocks/>
          </p:cNvGrpSpPr>
          <p:nvPr/>
        </p:nvGrpSpPr>
        <p:grpSpPr bwMode="auto">
          <a:xfrm flipV="1">
            <a:off x="6611938" y="4848225"/>
            <a:ext cx="1066800" cy="990600"/>
            <a:chOff x="4320" y="690"/>
            <a:chExt cx="672" cy="624"/>
          </a:xfrm>
        </p:grpSpPr>
        <p:sp>
          <p:nvSpPr>
            <p:cNvPr id="12325" name="Line 24"/>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6" name="Line 25"/>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7" name="Line 26"/>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8" name="Line 27"/>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grpSp>
      <p:grpSp>
        <p:nvGrpSpPr>
          <p:cNvPr id="12308" name="Group 28"/>
          <p:cNvGrpSpPr>
            <a:grpSpLocks/>
          </p:cNvGrpSpPr>
          <p:nvPr/>
        </p:nvGrpSpPr>
        <p:grpSpPr bwMode="auto">
          <a:xfrm flipH="1" flipV="1">
            <a:off x="5545138" y="4848225"/>
            <a:ext cx="1066800" cy="990600"/>
            <a:chOff x="4320" y="690"/>
            <a:chExt cx="672" cy="624"/>
          </a:xfrm>
        </p:grpSpPr>
        <p:sp>
          <p:nvSpPr>
            <p:cNvPr id="12321" name="Line 29"/>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2" name="Line 30"/>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3" name="Line 31"/>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4" name="Line 32"/>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grpSp>
      <p:grpSp>
        <p:nvGrpSpPr>
          <p:cNvPr id="12309" name="Group 33"/>
          <p:cNvGrpSpPr>
            <a:grpSpLocks/>
          </p:cNvGrpSpPr>
          <p:nvPr/>
        </p:nvGrpSpPr>
        <p:grpSpPr bwMode="auto">
          <a:xfrm flipH="1">
            <a:off x="5545138" y="3914775"/>
            <a:ext cx="1066800" cy="990600"/>
            <a:chOff x="4320" y="690"/>
            <a:chExt cx="672" cy="624"/>
          </a:xfrm>
        </p:grpSpPr>
        <p:sp>
          <p:nvSpPr>
            <p:cNvPr id="12317" name="Line 34"/>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18" name="Line 35"/>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19" name="Line 36"/>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0" name="Line 37"/>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grpSp>
      <p:sp>
        <p:nvSpPr>
          <p:cNvPr id="12310" name="Text Box 38"/>
          <p:cNvSpPr txBox="1">
            <a:spLocks noChangeArrowheads="1"/>
          </p:cNvSpPr>
          <p:nvPr/>
        </p:nvSpPr>
        <p:spPr bwMode="auto">
          <a:xfrm>
            <a:off x="6149975" y="62484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r>
              <a:rPr lang="zh-CN" altLang="en-US" sz="1600">
                <a:solidFill>
                  <a:srgbClr val="000000"/>
                </a:solidFill>
                <a:latin typeface="Arial Narrow" pitchFamily="34" charset="0"/>
                <a:ea typeface="宋体" pitchFamily="2" charset="-122"/>
              </a:rPr>
              <a:t>扇区</a:t>
            </a:r>
          </a:p>
        </p:txBody>
      </p:sp>
      <p:sp>
        <p:nvSpPr>
          <p:cNvPr id="12311"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12"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13"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p:spPr>
        <p:txBody>
          <a:bodyPr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314" name="Text Box 42"/>
          <p:cNvSpPr txBox="1">
            <a:spLocks noChangeArrowheads="1"/>
          </p:cNvSpPr>
          <p:nvPr/>
        </p:nvSpPr>
        <p:spPr bwMode="auto">
          <a:xfrm>
            <a:off x="7286625" y="3552825"/>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r>
              <a:rPr lang="zh-CN" altLang="en-US" sz="1600">
                <a:solidFill>
                  <a:srgbClr val="000000"/>
                </a:solidFill>
                <a:latin typeface="Arial Narrow" pitchFamily="34" charset="0"/>
                <a:ea typeface="宋体" pitchFamily="2" charset="-122"/>
              </a:rPr>
              <a:t>间隙</a:t>
            </a:r>
          </a:p>
        </p:txBody>
      </p:sp>
      <p:sp>
        <p:nvSpPr>
          <p:cNvPr id="12315"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16"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Tree>
    <p:extLst>
      <p:ext uri="{BB962C8B-B14F-4D97-AF65-F5344CB8AC3E}">
        <p14:creationId xmlns:p14="http://schemas.microsoft.com/office/powerpoint/2010/main" val="210348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357188" y="434975"/>
            <a:ext cx="7591425" cy="762000"/>
          </a:xfrm>
        </p:spPr>
        <p:txBody>
          <a:bodyPr/>
          <a:lstStyle/>
          <a:p>
            <a:pPr eaLnBrk="1" hangingPunct="1"/>
            <a:r>
              <a:rPr lang="en-US" altLang="zh-CN">
                <a:ea typeface="宋体" pitchFamily="2" charset="-122"/>
              </a:rPr>
              <a:t> </a:t>
            </a:r>
            <a:r>
              <a:rPr lang="zh-CN" altLang="en-US">
                <a:ea typeface="宋体" pitchFamily="2" charset="-122"/>
              </a:rPr>
              <a:t>计算磁盘容量</a:t>
            </a:r>
          </a:p>
        </p:txBody>
      </p:sp>
      <p:sp>
        <p:nvSpPr>
          <p:cNvPr id="15363" name="Rectangle 5"/>
          <p:cNvSpPr>
            <a:spLocks noGrp="1" noChangeArrowheads="1"/>
          </p:cNvSpPr>
          <p:nvPr>
            <p:ph type="body" idx="1"/>
          </p:nvPr>
        </p:nvSpPr>
        <p:spPr/>
        <p:txBody>
          <a:bodyPr/>
          <a:lstStyle/>
          <a:p>
            <a:pPr eaLnBrk="1" hangingPunct="1">
              <a:buFont typeface="Wingdings 2" pitchFamily="18" charset="2"/>
              <a:buNone/>
            </a:pPr>
            <a:r>
              <a:rPr lang="zh-CN" altLang="en-US" sz="2000">
                <a:ea typeface="宋体" pitchFamily="2" charset="-122"/>
              </a:rPr>
              <a:t>磁盘容量 </a:t>
            </a:r>
            <a:r>
              <a:rPr lang="en-US" altLang="zh-CN" sz="2000">
                <a:ea typeface="宋体" pitchFamily="2" charset="-122"/>
              </a:rPr>
              <a:t>=  (</a:t>
            </a:r>
            <a:r>
              <a:rPr lang="zh-CN" altLang="en-US" sz="2000">
                <a:ea typeface="宋体" pitchFamily="2" charset="-122"/>
              </a:rPr>
              <a:t>字节数</a:t>
            </a:r>
            <a:r>
              <a:rPr lang="en-US" altLang="zh-CN" sz="2000">
                <a:ea typeface="宋体" pitchFamily="2" charset="-122"/>
              </a:rPr>
              <a:t>/</a:t>
            </a:r>
            <a:r>
              <a:rPr lang="zh-CN" altLang="en-US" sz="2000">
                <a:ea typeface="宋体" pitchFamily="2" charset="-122"/>
              </a:rPr>
              <a:t>扇区</a:t>
            </a:r>
            <a:r>
              <a:rPr lang="en-US" altLang="zh-CN" sz="2000">
                <a:ea typeface="宋体" pitchFamily="2" charset="-122"/>
              </a:rPr>
              <a:t>) x (</a:t>
            </a:r>
            <a:r>
              <a:rPr lang="zh-CN" altLang="en-US" sz="2000">
                <a:ea typeface="宋体" pitchFamily="2" charset="-122"/>
              </a:rPr>
              <a:t>平均扇区数</a:t>
            </a:r>
            <a:r>
              <a:rPr lang="en-US" altLang="zh-CN" sz="2000">
                <a:ea typeface="宋体" pitchFamily="2" charset="-122"/>
              </a:rPr>
              <a:t>/</a:t>
            </a:r>
            <a:r>
              <a:rPr lang="zh-CN" altLang="en-US" sz="2000">
                <a:ea typeface="宋体" pitchFamily="2" charset="-122"/>
              </a:rPr>
              <a:t>磁道</a:t>
            </a:r>
            <a:r>
              <a:rPr lang="en-US" altLang="zh-CN" sz="2000">
                <a:ea typeface="宋体" pitchFamily="2" charset="-122"/>
              </a:rPr>
              <a:t>) x</a:t>
            </a:r>
          </a:p>
          <a:p>
            <a:pPr eaLnBrk="1" hangingPunct="1">
              <a:buFont typeface="Wingdings 2" pitchFamily="18" charset="2"/>
              <a:buNone/>
            </a:pPr>
            <a:r>
              <a:rPr lang="en-US" altLang="zh-CN" sz="2000">
                <a:ea typeface="宋体" pitchFamily="2" charset="-122"/>
              </a:rPr>
              <a:t>		    (</a:t>
            </a:r>
            <a:r>
              <a:rPr lang="zh-CN" altLang="en-US" sz="2000">
                <a:ea typeface="宋体" pitchFamily="2" charset="-122"/>
              </a:rPr>
              <a:t>磁道数</a:t>
            </a:r>
            <a:r>
              <a:rPr lang="en-US" altLang="zh-CN" sz="2000">
                <a:ea typeface="宋体" pitchFamily="2" charset="-122"/>
              </a:rPr>
              <a:t>/</a:t>
            </a:r>
            <a:r>
              <a:rPr lang="zh-CN" altLang="en-US" sz="2000">
                <a:ea typeface="宋体" pitchFamily="2" charset="-122"/>
              </a:rPr>
              <a:t>盘面</a:t>
            </a:r>
            <a:r>
              <a:rPr lang="en-US" altLang="zh-CN" sz="2000">
                <a:ea typeface="宋体" pitchFamily="2" charset="-122"/>
              </a:rPr>
              <a:t>) x (</a:t>
            </a:r>
            <a:r>
              <a:rPr lang="zh-CN" altLang="en-US" sz="2000">
                <a:ea typeface="宋体" pitchFamily="2" charset="-122"/>
              </a:rPr>
              <a:t>盘面数</a:t>
            </a:r>
            <a:r>
              <a:rPr lang="en-US" altLang="zh-CN" sz="2000">
                <a:ea typeface="宋体" pitchFamily="2" charset="-122"/>
              </a:rPr>
              <a:t>/</a:t>
            </a:r>
            <a:r>
              <a:rPr lang="zh-CN" altLang="en-US" sz="2000">
                <a:ea typeface="宋体" pitchFamily="2" charset="-122"/>
              </a:rPr>
              <a:t>盘片</a:t>
            </a:r>
            <a:r>
              <a:rPr lang="en-US" altLang="zh-CN" sz="2000">
                <a:ea typeface="宋体" pitchFamily="2" charset="-122"/>
              </a:rPr>
              <a:t>) x</a:t>
            </a:r>
          </a:p>
          <a:p>
            <a:pPr eaLnBrk="1" hangingPunct="1">
              <a:buFont typeface="Wingdings 2" pitchFamily="18" charset="2"/>
              <a:buNone/>
            </a:pPr>
            <a:r>
              <a:rPr lang="en-US" altLang="zh-CN" sz="2000">
                <a:ea typeface="宋体" pitchFamily="2" charset="-122"/>
              </a:rPr>
              <a:t>  		    (</a:t>
            </a:r>
            <a:r>
              <a:rPr lang="zh-CN" altLang="en-US" sz="2000">
                <a:ea typeface="宋体" pitchFamily="2" charset="-122"/>
              </a:rPr>
              <a:t>盘片</a:t>
            </a:r>
            <a:r>
              <a:rPr lang="en-US" altLang="zh-CN" sz="2000">
                <a:ea typeface="宋体" pitchFamily="2" charset="-122"/>
              </a:rPr>
              <a:t>/</a:t>
            </a:r>
            <a:r>
              <a:rPr lang="zh-CN" altLang="en-US" sz="2000">
                <a:ea typeface="宋体" pitchFamily="2" charset="-122"/>
              </a:rPr>
              <a:t>磁盘</a:t>
            </a:r>
            <a:r>
              <a:rPr lang="en-US" altLang="zh-CN" sz="2000">
                <a:ea typeface="宋体" pitchFamily="2" charset="-122"/>
              </a:rPr>
              <a:t>)</a:t>
            </a:r>
          </a:p>
          <a:p>
            <a:pPr eaLnBrk="1" hangingPunct="1">
              <a:buFont typeface="Wingdings 2" pitchFamily="18" charset="2"/>
              <a:buNone/>
            </a:pPr>
            <a:r>
              <a:rPr lang="en-US" altLang="zh-CN" sz="2000">
                <a:ea typeface="宋体" pitchFamily="2" charset="-122"/>
              </a:rPr>
              <a:t>Example:</a:t>
            </a:r>
          </a:p>
          <a:p>
            <a:pPr lvl="1" eaLnBrk="1" hangingPunct="1"/>
            <a:r>
              <a:rPr lang="en-US" altLang="zh-CN" sz="1800">
                <a:ea typeface="宋体" pitchFamily="2" charset="-122"/>
              </a:rPr>
              <a:t>512 </a:t>
            </a:r>
            <a:r>
              <a:rPr lang="zh-CN" altLang="en-US" sz="1800">
                <a:ea typeface="宋体" pitchFamily="2" charset="-122"/>
              </a:rPr>
              <a:t>字节</a:t>
            </a:r>
            <a:r>
              <a:rPr lang="en-US" altLang="zh-CN" sz="1800">
                <a:ea typeface="宋体" pitchFamily="2" charset="-122"/>
              </a:rPr>
              <a:t>/</a:t>
            </a:r>
            <a:r>
              <a:rPr lang="zh-CN" altLang="en-US" sz="1800">
                <a:ea typeface="宋体" pitchFamily="2" charset="-122"/>
              </a:rPr>
              <a:t>扇区</a:t>
            </a:r>
          </a:p>
          <a:p>
            <a:pPr lvl="1" eaLnBrk="1" hangingPunct="1"/>
            <a:r>
              <a:rPr lang="en-US" altLang="zh-CN" sz="1800">
                <a:ea typeface="宋体" pitchFamily="2" charset="-122"/>
              </a:rPr>
              <a:t>300 </a:t>
            </a:r>
            <a:r>
              <a:rPr lang="zh-CN" altLang="en-US" sz="1800">
                <a:ea typeface="宋体" pitchFamily="2" charset="-122"/>
              </a:rPr>
              <a:t>扇区</a:t>
            </a:r>
            <a:r>
              <a:rPr lang="en-US" altLang="zh-CN" sz="1800">
                <a:ea typeface="宋体" pitchFamily="2" charset="-122"/>
              </a:rPr>
              <a:t>/</a:t>
            </a:r>
            <a:r>
              <a:rPr lang="zh-CN" altLang="en-US" sz="1800">
                <a:ea typeface="宋体" pitchFamily="2" charset="-122"/>
              </a:rPr>
              <a:t>磁道 </a:t>
            </a:r>
            <a:r>
              <a:rPr lang="en-US" altLang="zh-CN" sz="1800">
                <a:ea typeface="宋体" pitchFamily="2" charset="-122"/>
              </a:rPr>
              <a:t>(</a:t>
            </a:r>
            <a:r>
              <a:rPr lang="zh-CN" altLang="en-US" sz="1800">
                <a:ea typeface="宋体" pitchFamily="2" charset="-122"/>
              </a:rPr>
              <a:t>平均值</a:t>
            </a:r>
            <a:r>
              <a:rPr lang="en-US" altLang="zh-CN" sz="1800">
                <a:ea typeface="宋体" pitchFamily="2" charset="-122"/>
              </a:rPr>
              <a:t>)</a:t>
            </a:r>
          </a:p>
          <a:p>
            <a:pPr lvl="1" eaLnBrk="1" hangingPunct="1"/>
            <a:r>
              <a:rPr lang="en-US" altLang="zh-CN" sz="1800">
                <a:ea typeface="宋体" pitchFamily="2" charset="-122"/>
              </a:rPr>
              <a:t>20,000 </a:t>
            </a:r>
            <a:r>
              <a:rPr lang="zh-CN" altLang="en-US" sz="1800">
                <a:ea typeface="宋体" pitchFamily="2" charset="-122"/>
              </a:rPr>
              <a:t>磁道</a:t>
            </a:r>
            <a:r>
              <a:rPr lang="en-US" altLang="zh-CN" sz="1800">
                <a:ea typeface="宋体" pitchFamily="2" charset="-122"/>
              </a:rPr>
              <a:t>/</a:t>
            </a:r>
            <a:r>
              <a:rPr lang="zh-CN" altLang="en-US" sz="1800">
                <a:ea typeface="宋体" pitchFamily="2" charset="-122"/>
              </a:rPr>
              <a:t>盘面</a:t>
            </a:r>
          </a:p>
          <a:p>
            <a:pPr lvl="1" eaLnBrk="1" hangingPunct="1"/>
            <a:r>
              <a:rPr lang="en-US" altLang="zh-CN" sz="1800">
                <a:ea typeface="宋体" pitchFamily="2" charset="-122"/>
              </a:rPr>
              <a:t>2 </a:t>
            </a:r>
            <a:r>
              <a:rPr lang="zh-CN" altLang="en-US" sz="1800">
                <a:ea typeface="宋体" pitchFamily="2" charset="-122"/>
              </a:rPr>
              <a:t>盘面</a:t>
            </a:r>
            <a:r>
              <a:rPr lang="en-US" altLang="zh-CN" sz="1800">
                <a:ea typeface="宋体" pitchFamily="2" charset="-122"/>
              </a:rPr>
              <a:t>/</a:t>
            </a:r>
            <a:r>
              <a:rPr lang="zh-CN" altLang="en-US" sz="1800">
                <a:ea typeface="宋体" pitchFamily="2" charset="-122"/>
              </a:rPr>
              <a:t>盘片</a:t>
            </a:r>
          </a:p>
          <a:p>
            <a:pPr lvl="1" eaLnBrk="1" hangingPunct="1"/>
            <a:r>
              <a:rPr lang="en-US" altLang="zh-CN" sz="1800">
                <a:ea typeface="宋体" pitchFamily="2" charset="-122"/>
              </a:rPr>
              <a:t>5 </a:t>
            </a:r>
            <a:r>
              <a:rPr lang="zh-CN" altLang="en-US" sz="1800">
                <a:ea typeface="宋体" pitchFamily="2" charset="-122"/>
              </a:rPr>
              <a:t>盘片</a:t>
            </a:r>
            <a:r>
              <a:rPr lang="en-US" altLang="zh-CN" sz="1800">
                <a:ea typeface="宋体" pitchFamily="2" charset="-122"/>
              </a:rPr>
              <a:t>/</a:t>
            </a:r>
            <a:r>
              <a:rPr lang="zh-CN" altLang="en-US" sz="1800">
                <a:ea typeface="宋体" pitchFamily="2" charset="-122"/>
              </a:rPr>
              <a:t>磁盘</a:t>
            </a:r>
          </a:p>
          <a:p>
            <a:pPr lvl="1" eaLnBrk="1" hangingPunct="1"/>
            <a:endParaRPr lang="en-US" altLang="zh-CN" sz="1800">
              <a:ea typeface="宋体" pitchFamily="2" charset="-122"/>
            </a:endParaRPr>
          </a:p>
          <a:p>
            <a:pPr eaLnBrk="1" hangingPunct="1">
              <a:buFont typeface="Wingdings 2" pitchFamily="18" charset="2"/>
              <a:buNone/>
            </a:pPr>
            <a:r>
              <a:rPr lang="zh-CN" altLang="en-US" sz="2000">
                <a:ea typeface="宋体" pitchFamily="2" charset="-122"/>
              </a:rPr>
              <a:t>容量 </a:t>
            </a:r>
            <a:r>
              <a:rPr lang="en-US" altLang="zh-CN" sz="2000">
                <a:ea typeface="宋体" pitchFamily="2" charset="-122"/>
              </a:rPr>
              <a:t>= 512 x 300 x 20000 x 2 x 5</a:t>
            </a:r>
          </a:p>
          <a:p>
            <a:pPr eaLnBrk="1" hangingPunct="1">
              <a:buFont typeface="Wingdings 2" pitchFamily="18" charset="2"/>
              <a:buNone/>
            </a:pPr>
            <a:r>
              <a:rPr lang="en-US" altLang="zh-CN" sz="2000">
                <a:ea typeface="宋体" pitchFamily="2" charset="-122"/>
              </a:rPr>
              <a:t>		 = 30,720,000,000</a:t>
            </a:r>
          </a:p>
          <a:p>
            <a:pPr eaLnBrk="1" hangingPunct="1">
              <a:buFont typeface="Wingdings 2" pitchFamily="18" charset="2"/>
              <a:buNone/>
            </a:pPr>
            <a:r>
              <a:rPr lang="en-US" altLang="zh-CN" sz="2000">
                <a:ea typeface="宋体" pitchFamily="2" charset="-122"/>
              </a:rPr>
              <a:t>                = 30.72 GB </a:t>
            </a:r>
          </a:p>
          <a:p>
            <a:pPr lvl="1" eaLnBrk="1" hangingPunct="1"/>
            <a:endParaRPr lang="en-US" altLang="zh-CN" sz="1800">
              <a:ea typeface="宋体" pitchFamily="2" charset="-122"/>
            </a:endParaRPr>
          </a:p>
        </p:txBody>
      </p:sp>
    </p:spTree>
    <p:extLst>
      <p:ext uri="{BB962C8B-B14F-4D97-AF65-F5344CB8AC3E}">
        <p14:creationId xmlns:p14="http://schemas.microsoft.com/office/powerpoint/2010/main" val="754332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8"/>
          <p:cNvSpPr>
            <a:spLocks noGrp="1" noChangeArrowheads="1"/>
          </p:cNvSpPr>
          <p:nvPr>
            <p:ph type="title"/>
          </p:nvPr>
        </p:nvSpPr>
        <p:spPr>
          <a:xfrm>
            <a:off x="357188" y="434975"/>
            <a:ext cx="7591425" cy="762000"/>
          </a:xfrm>
        </p:spPr>
        <p:txBody>
          <a:bodyPr/>
          <a:lstStyle/>
          <a:p>
            <a:pPr eaLnBrk="1" hangingPunct="1"/>
            <a:r>
              <a:rPr lang="zh-CN" altLang="en-US">
                <a:ea typeface="宋体" pitchFamily="2" charset="-122"/>
              </a:rPr>
              <a:t>磁盘访问时间</a:t>
            </a:r>
          </a:p>
        </p:txBody>
      </p:sp>
      <p:sp>
        <p:nvSpPr>
          <p:cNvPr id="28675" name="Rectangle 1029"/>
          <p:cNvSpPr>
            <a:spLocks noGrp="1" noChangeArrowheads="1"/>
          </p:cNvSpPr>
          <p:nvPr>
            <p:ph type="body" idx="1"/>
          </p:nvPr>
        </p:nvSpPr>
        <p:spPr>
          <a:xfrm>
            <a:off x="396875" y="1362075"/>
            <a:ext cx="8366125" cy="5135563"/>
          </a:xfrm>
        </p:spPr>
        <p:txBody>
          <a:bodyPr/>
          <a:lstStyle/>
          <a:p>
            <a:pPr eaLnBrk="1" hangingPunct="1"/>
            <a:r>
              <a:rPr lang="zh-CN" altLang="en-US">
                <a:ea typeface="宋体" pitchFamily="2" charset="-122"/>
              </a:rPr>
              <a:t>访问某个扇区的平均时间为 </a:t>
            </a:r>
            <a:r>
              <a:rPr lang="en-US" altLang="zh-CN">
                <a:ea typeface="宋体" pitchFamily="2" charset="-122"/>
              </a:rPr>
              <a:t>:</a:t>
            </a:r>
          </a:p>
          <a:p>
            <a:pPr lvl="1" eaLnBrk="1" hangingPunct="1"/>
            <a:r>
              <a:rPr lang="zh-CN" altLang="en-US">
                <a:ea typeface="宋体" pitchFamily="2" charset="-122"/>
              </a:rPr>
              <a:t>访问时间  </a:t>
            </a:r>
            <a:r>
              <a:rPr lang="en-US" altLang="zh-CN">
                <a:ea typeface="宋体" pitchFamily="2" charset="-122"/>
              </a:rPr>
              <a:t>=  </a:t>
            </a:r>
            <a:r>
              <a:rPr lang="zh-CN" altLang="en-US">
                <a:ea typeface="宋体" pitchFamily="2" charset="-122"/>
              </a:rPr>
              <a:t>寻道时间 </a:t>
            </a:r>
            <a:r>
              <a:rPr lang="en-US" altLang="zh-CN">
                <a:ea typeface="宋体" pitchFamily="2" charset="-122"/>
              </a:rPr>
              <a:t>+  </a:t>
            </a:r>
            <a:r>
              <a:rPr lang="zh-CN" altLang="en-US">
                <a:ea typeface="宋体" pitchFamily="2" charset="-122"/>
              </a:rPr>
              <a:t>旋转时间 </a:t>
            </a:r>
            <a:r>
              <a:rPr lang="en-US" altLang="zh-CN">
                <a:ea typeface="宋体" pitchFamily="2" charset="-122"/>
              </a:rPr>
              <a:t>+ </a:t>
            </a:r>
            <a:r>
              <a:rPr lang="zh-CN" altLang="en-US">
                <a:ea typeface="宋体" pitchFamily="2" charset="-122"/>
              </a:rPr>
              <a:t>数据传输时间 </a:t>
            </a:r>
          </a:p>
          <a:p>
            <a:pPr eaLnBrk="1" hangingPunct="1"/>
            <a:r>
              <a:rPr lang="zh-CN" altLang="en-US">
                <a:ea typeface="宋体" pitchFamily="2" charset="-122"/>
              </a:rPr>
              <a:t>寻道时间</a:t>
            </a:r>
          </a:p>
          <a:p>
            <a:pPr lvl="1" eaLnBrk="1" hangingPunct="1"/>
            <a:r>
              <a:rPr lang="zh-CN" altLang="en-US">
                <a:ea typeface="宋体" pitchFamily="2" charset="-122"/>
              </a:rPr>
              <a:t>磁头由一个柱面移动到另一个柱面的时间</a:t>
            </a:r>
          </a:p>
          <a:p>
            <a:pPr lvl="1" eaLnBrk="1" hangingPunct="1"/>
            <a:r>
              <a:rPr lang="zh-CN" altLang="en-US">
                <a:ea typeface="宋体" pitchFamily="2" charset="-122"/>
              </a:rPr>
              <a:t>通常寻道时间为： </a:t>
            </a:r>
            <a:r>
              <a:rPr lang="en-US" altLang="zh-CN">
                <a:ea typeface="宋体" pitchFamily="2" charset="-122"/>
              </a:rPr>
              <a:t>3—9 ms</a:t>
            </a:r>
          </a:p>
          <a:p>
            <a:pPr eaLnBrk="1" hangingPunct="1"/>
            <a:r>
              <a:rPr lang="zh-CN" altLang="en-US">
                <a:ea typeface="宋体" pitchFamily="2" charset="-122"/>
              </a:rPr>
              <a:t>旋转时间</a:t>
            </a:r>
          </a:p>
          <a:p>
            <a:pPr lvl="1" eaLnBrk="1" hangingPunct="1"/>
            <a:r>
              <a:rPr lang="zh-CN" altLang="en-US">
                <a:ea typeface="宋体" pitchFamily="2" charset="-122"/>
              </a:rPr>
              <a:t>经过磁盘旋转，目标扇区到达磁头下的时间</a:t>
            </a:r>
            <a:endParaRPr lang="en-US" altLang="zh-CN">
              <a:ea typeface="宋体" pitchFamily="2" charset="-122"/>
            </a:endParaRPr>
          </a:p>
          <a:p>
            <a:pPr lvl="1" eaLnBrk="1" hangingPunct="1"/>
            <a:r>
              <a:rPr lang="zh-CN" altLang="en-US">
                <a:ea typeface="宋体" pitchFamily="2" charset="-122"/>
              </a:rPr>
              <a:t>最大旋转延迟 </a:t>
            </a:r>
            <a:r>
              <a:rPr lang="en-US" altLang="zh-CN">
                <a:ea typeface="宋体" pitchFamily="2" charset="-122"/>
              </a:rPr>
              <a:t>=  1/RPMs x 60 sec/1 min</a:t>
            </a:r>
          </a:p>
          <a:p>
            <a:pPr lvl="1" eaLnBrk="1" hangingPunct="1"/>
            <a:r>
              <a:rPr lang="zh-CN" altLang="en-US">
                <a:ea typeface="宋体" pitchFamily="2" charset="-122"/>
              </a:rPr>
              <a:t>平均旋转延迟 </a:t>
            </a:r>
            <a:r>
              <a:rPr lang="en-US" altLang="zh-CN">
                <a:ea typeface="宋体" pitchFamily="2" charset="-122"/>
              </a:rPr>
              <a:t>= 0.5 x </a:t>
            </a:r>
            <a:r>
              <a:rPr lang="zh-CN" altLang="en-US">
                <a:ea typeface="宋体" pitchFamily="2" charset="-122"/>
              </a:rPr>
              <a:t>最大旋转延迟</a:t>
            </a:r>
            <a:r>
              <a:rPr lang="en-US" altLang="zh-CN">
                <a:ea typeface="宋体" pitchFamily="2" charset="-122"/>
              </a:rPr>
              <a:t> </a:t>
            </a:r>
          </a:p>
          <a:p>
            <a:pPr lvl="1" eaLnBrk="1" hangingPunct="1"/>
            <a:r>
              <a:rPr lang="zh-CN" altLang="en-US">
                <a:ea typeface="宋体" pitchFamily="2" charset="-122"/>
              </a:rPr>
              <a:t>通常旋转时间 </a:t>
            </a:r>
            <a:r>
              <a:rPr lang="en-US" altLang="zh-CN">
                <a:ea typeface="宋体" pitchFamily="2" charset="-122"/>
              </a:rPr>
              <a:t>= 7200 RPMs</a:t>
            </a:r>
          </a:p>
          <a:p>
            <a:pPr eaLnBrk="1" hangingPunct="1"/>
            <a:r>
              <a:rPr lang="zh-CN" altLang="en-US">
                <a:ea typeface="宋体" pitchFamily="2" charset="-122"/>
              </a:rPr>
              <a:t>数据传输时间</a:t>
            </a:r>
          </a:p>
          <a:p>
            <a:pPr lvl="1" eaLnBrk="1" hangingPunct="1"/>
            <a:r>
              <a:rPr lang="zh-CN" altLang="en-US">
                <a:ea typeface="宋体" pitchFamily="2" charset="-122"/>
              </a:rPr>
              <a:t>传输每个扇区所需时间</a:t>
            </a:r>
          </a:p>
          <a:p>
            <a:pPr lvl="1" eaLnBrk="1" hangingPunct="1"/>
            <a:r>
              <a:rPr lang="zh-CN" altLang="en-US">
                <a:ea typeface="宋体" pitchFamily="2" charset="-122"/>
              </a:rPr>
              <a:t>数据传输时间 </a:t>
            </a:r>
            <a:r>
              <a:rPr lang="en-US" altLang="zh-CN">
                <a:ea typeface="宋体" pitchFamily="2" charset="-122"/>
              </a:rPr>
              <a:t>= 1/RPM x 1/(</a:t>
            </a:r>
            <a:r>
              <a:rPr lang="zh-CN" altLang="en-US">
                <a:ea typeface="宋体" pitchFamily="2" charset="-122"/>
              </a:rPr>
              <a:t>平均扇区数</a:t>
            </a:r>
            <a:r>
              <a:rPr lang="en-US" altLang="zh-CN">
                <a:ea typeface="宋体" pitchFamily="2" charset="-122"/>
              </a:rPr>
              <a:t>/</a:t>
            </a:r>
            <a:r>
              <a:rPr lang="zh-CN" altLang="en-US">
                <a:ea typeface="宋体" pitchFamily="2" charset="-122"/>
              </a:rPr>
              <a:t>磁道</a:t>
            </a:r>
            <a:r>
              <a:rPr lang="en-US" altLang="zh-CN">
                <a:ea typeface="宋体" pitchFamily="2" charset="-122"/>
              </a:rPr>
              <a:t>) x 60 </a:t>
            </a:r>
            <a:r>
              <a:rPr lang="zh-CN" altLang="en-US">
                <a:ea typeface="宋体" pitchFamily="2" charset="-122"/>
              </a:rPr>
              <a:t>秒</a:t>
            </a:r>
            <a:r>
              <a:rPr lang="en-US" altLang="zh-CN">
                <a:ea typeface="宋体" pitchFamily="2" charset="-122"/>
              </a:rPr>
              <a:t>/1 </a:t>
            </a:r>
            <a:r>
              <a:rPr lang="zh-CN" altLang="en-US">
                <a:ea typeface="宋体" pitchFamily="2" charset="-122"/>
              </a:rPr>
              <a:t>分钟</a:t>
            </a:r>
            <a:r>
              <a:rPr lang="en-US" altLang="zh-CN">
                <a:ea typeface="宋体" pitchFamily="2" charset="-122"/>
              </a:rPr>
              <a:t>.</a:t>
            </a:r>
          </a:p>
        </p:txBody>
      </p:sp>
    </p:spTree>
    <p:extLst>
      <p:ext uri="{BB962C8B-B14F-4D97-AF65-F5344CB8AC3E}">
        <p14:creationId xmlns:p14="http://schemas.microsoft.com/office/powerpoint/2010/main" val="2108458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57188" y="434975"/>
            <a:ext cx="8177212" cy="762000"/>
          </a:xfrm>
        </p:spPr>
        <p:txBody>
          <a:bodyPr/>
          <a:lstStyle/>
          <a:p>
            <a:pPr eaLnBrk="1" hangingPunct="1"/>
            <a:r>
              <a:rPr lang="zh-CN" altLang="en-US">
                <a:ea typeface="宋体" pitchFamily="2" charset="-122"/>
              </a:rPr>
              <a:t>局部性</a:t>
            </a:r>
          </a:p>
        </p:txBody>
      </p:sp>
      <p:sp>
        <p:nvSpPr>
          <p:cNvPr id="3" name="Content Placeholder 2"/>
          <p:cNvSpPr>
            <a:spLocks noGrp="1"/>
          </p:cNvSpPr>
          <p:nvPr>
            <p:ph idx="1"/>
          </p:nvPr>
        </p:nvSpPr>
        <p:spPr/>
        <p:txBody>
          <a:bodyPr/>
          <a:lstStyle/>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a:solidFill>
                  <a:srgbClr val="C00000"/>
                </a:solidFill>
                <a:ea typeface="宋体" pitchFamily="2" charset="-122"/>
              </a:rPr>
              <a:t>局部性原理</a:t>
            </a:r>
            <a:r>
              <a:rPr lang="en-US" altLang="zh-CN">
                <a:solidFill>
                  <a:srgbClr val="C00000"/>
                </a:solidFill>
                <a:ea typeface="宋体" pitchFamily="2" charset="-122"/>
              </a:rPr>
              <a:t>:</a:t>
            </a:r>
            <a:r>
              <a:rPr lang="en-US" altLang="zh-CN">
                <a:ea typeface="宋体" pitchFamily="2" charset="-122"/>
              </a:rPr>
              <a:t> </a:t>
            </a:r>
            <a:r>
              <a:rPr lang="zh-CN" altLang="en-US">
                <a:ea typeface="宋体" pitchFamily="2" charset="-122"/>
              </a:rPr>
              <a:t>程序倾向于使用最近一段时间，距离其较近地址的数据和指令。</a:t>
            </a:r>
            <a:endParaRPr lang="en-GB" altLang="zh-CN">
              <a:ea typeface="宋体" pitchFamily="2" charset="-122"/>
            </a:endParaRP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a:solidFill>
                <a:srgbClr val="C00000"/>
              </a:solidFill>
              <a:ea typeface="宋体" pitchFamily="2" charset="-122"/>
            </a:endParaRP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a:solidFill>
                  <a:srgbClr val="C00000"/>
                </a:solidFill>
                <a:ea typeface="宋体" pitchFamily="2" charset="-122"/>
              </a:rPr>
              <a:t>时间局部性</a:t>
            </a:r>
            <a:r>
              <a:rPr lang="en-GB" altLang="zh-CN">
                <a:solidFill>
                  <a:srgbClr val="C00000"/>
                </a:solidFill>
                <a:ea typeface="宋体" pitchFamily="2" charset="-122"/>
              </a:rPr>
              <a:t>:  </a:t>
            </a:r>
          </a:p>
          <a:p>
            <a:pPr lvl="1"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a:ea typeface="宋体" pitchFamily="2" charset="-122"/>
              </a:rPr>
              <a:t>最近被访问的数据或指令</a:t>
            </a:r>
          </a:p>
          <a:p>
            <a:pPr lvl="1" defTabSz="0" eaLnBrk="1" hangingPunct="1">
              <a:buFont typeface="Wingdings" pitchFamily="2" charset="2"/>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a:ea typeface="宋体" pitchFamily="2" charset="-122"/>
              </a:rPr>
              <a:t>在未来可能还会被访问</a:t>
            </a: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a:solidFill>
                <a:srgbClr val="C00000"/>
              </a:solidFill>
              <a:ea typeface="宋体" pitchFamily="2" charset="-122"/>
            </a:endParaRP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a:solidFill>
                  <a:srgbClr val="C00000"/>
                </a:solidFill>
                <a:ea typeface="宋体" pitchFamily="2" charset="-122"/>
              </a:rPr>
              <a:t>空间局部性</a:t>
            </a:r>
            <a:r>
              <a:rPr lang="en-GB" altLang="zh-CN">
                <a:solidFill>
                  <a:srgbClr val="C00000"/>
                </a:solidFill>
                <a:ea typeface="宋体" pitchFamily="2" charset="-122"/>
              </a:rPr>
              <a:t>:  </a:t>
            </a:r>
          </a:p>
          <a:p>
            <a:pPr lvl="1"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a:ea typeface="宋体" pitchFamily="2" charset="-122"/>
              </a:rPr>
              <a:t>当前访问地址附近的区域在不久</a:t>
            </a:r>
          </a:p>
          <a:p>
            <a:pPr lvl="1" defTabSz="0" eaLnBrk="1" hangingPunct="1">
              <a:buFont typeface="Wingdings" pitchFamily="2" charset="2"/>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a:ea typeface="宋体" pitchFamily="2" charset="-122"/>
              </a:rPr>
              <a:t>还有可能被访问</a:t>
            </a:r>
          </a:p>
          <a:p>
            <a:pPr defTabSz="0" eaLnBrk="1" hangingPunct="1">
              <a:buFont typeface="Wingdings 2" pitchFamily="18" charset="2"/>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a:ea typeface="宋体" pitchFamily="2" charset="-122"/>
            </a:endParaRP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a:ea typeface="宋体" pitchFamily="2" charset="-122"/>
            </a:endParaRPr>
          </a:p>
        </p:txBody>
      </p:sp>
      <p:sp>
        <p:nvSpPr>
          <p:cNvPr id="4" name="Rectangle 3"/>
          <p:cNvSpPr>
            <a:spLocks noChangeArrowheads="1"/>
          </p:cNvSpPr>
          <p:nvPr/>
        </p:nvSpPr>
        <p:spPr bwMode="auto">
          <a:xfrm>
            <a:off x="6096000" y="3124200"/>
            <a:ext cx="1905000" cy="304800"/>
          </a:xfrm>
          <a:prstGeom prst="rect">
            <a:avLst/>
          </a:prstGeom>
          <a:solidFill>
            <a:schemeClr val="bg1"/>
          </a:solidFill>
          <a:ln w="28575" algn="ctr">
            <a:solidFill>
              <a:schemeClr val="tx1"/>
            </a:solidFill>
            <a:round/>
            <a:headEnd/>
            <a:tailEnd type="triangle" w="med" len="med"/>
          </a:ln>
        </p:spPr>
        <p:txBody>
          <a:bodyPr anchor="ctr" anchorCtr="1"/>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fontAlgn="base">
              <a:spcBef>
                <a:spcPct val="0"/>
              </a:spcBef>
              <a:spcAft>
                <a:spcPct val="0"/>
              </a:spcAft>
              <a:buClrTx/>
              <a:buSzTx/>
              <a:buFontTx/>
              <a:buNone/>
            </a:pPr>
            <a:endParaRPr lang="en-US" altLang="zh-CN" sz="1800">
              <a:solidFill>
                <a:srgbClr val="000000"/>
              </a:solidFill>
              <a:ea typeface="宋体" pitchFamily="2" charset="-122"/>
            </a:endParaRPr>
          </a:p>
        </p:txBody>
      </p:sp>
      <p:sp>
        <p:nvSpPr>
          <p:cNvPr id="5" name="Rectangle 4"/>
          <p:cNvSpPr>
            <a:spLocks noChangeArrowheads="1"/>
          </p:cNvSpPr>
          <p:nvPr/>
        </p:nvSpPr>
        <p:spPr bwMode="auto">
          <a:xfrm>
            <a:off x="6489700" y="3124200"/>
            <a:ext cx="381000" cy="304800"/>
          </a:xfrm>
          <a:prstGeom prst="rect">
            <a:avLst/>
          </a:prstGeom>
          <a:solidFill>
            <a:srgbClr val="FF9999"/>
          </a:solidFill>
          <a:ln w="28575" algn="ctr">
            <a:solidFill>
              <a:schemeClr val="tx1"/>
            </a:solidFill>
            <a:round/>
            <a:headEnd/>
            <a:tailEnd type="triangle" w="med" len="med"/>
          </a:ln>
        </p:spPr>
        <p:txBody>
          <a:bodyPr anchor="ctr" anchorCtr="1"/>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fontAlgn="base">
              <a:spcBef>
                <a:spcPct val="0"/>
              </a:spcBef>
              <a:spcAft>
                <a:spcPct val="0"/>
              </a:spcAft>
              <a:buClrTx/>
              <a:buSzTx/>
              <a:buFontTx/>
              <a:buNone/>
            </a:pPr>
            <a:endParaRPr lang="en-US" altLang="zh-CN" sz="1800">
              <a:solidFill>
                <a:srgbClr val="000000"/>
              </a:solidFill>
              <a:ea typeface="宋体" pitchFamily="2" charset="-122"/>
            </a:endParaRPr>
          </a:p>
        </p:txBody>
      </p:sp>
      <p:sp>
        <p:nvSpPr>
          <p:cNvPr id="6" name="Freeform 5"/>
          <p:cNvSpPr>
            <a:spLocks/>
          </p:cNvSpPr>
          <p:nvPr/>
        </p:nvSpPr>
        <p:spPr bwMode="auto">
          <a:xfrm>
            <a:off x="6319838" y="2614613"/>
            <a:ext cx="627062" cy="433387"/>
          </a:xfrm>
          <a:custGeom>
            <a:avLst/>
            <a:gdLst>
              <a:gd name="T0" fmla="*/ 289762 w 627844"/>
              <a:gd name="T1" fmla="*/ 432983 h 433589"/>
              <a:gd name="T2" fmla="*/ 45978 w 627844"/>
              <a:gd name="T3" fmla="*/ 72878 h 433589"/>
              <a:gd name="T4" fmla="*/ 565625 w 627844"/>
              <a:gd name="T5" fmla="*/ 60017 h 433589"/>
              <a:gd name="T6" fmla="*/ 405239 w 627844"/>
              <a:gd name="T7" fmla="*/ 432983 h 4335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pPr fontAlgn="base">
              <a:spcBef>
                <a:spcPct val="0"/>
              </a:spcBef>
              <a:spcAft>
                <a:spcPct val="0"/>
              </a:spcAft>
            </a:pPr>
            <a:endParaRPr lang="zh-CN" altLang="en-US" sz="2400" b="1">
              <a:solidFill>
                <a:srgbClr val="000000"/>
              </a:solidFill>
              <a:ea typeface="宋体" pitchFamily="2" charset="-122"/>
            </a:endParaRPr>
          </a:p>
        </p:txBody>
      </p:sp>
      <p:sp>
        <p:nvSpPr>
          <p:cNvPr id="7" name="Rectangle 6"/>
          <p:cNvSpPr>
            <a:spLocks noChangeArrowheads="1"/>
          </p:cNvSpPr>
          <p:nvPr/>
        </p:nvSpPr>
        <p:spPr bwMode="auto">
          <a:xfrm>
            <a:off x="6102350" y="4616450"/>
            <a:ext cx="1905000" cy="304800"/>
          </a:xfrm>
          <a:prstGeom prst="rect">
            <a:avLst/>
          </a:prstGeom>
          <a:solidFill>
            <a:schemeClr val="bg1"/>
          </a:solidFill>
          <a:ln w="28575" algn="ctr">
            <a:solidFill>
              <a:schemeClr val="tx1"/>
            </a:solidFill>
            <a:round/>
            <a:headEnd/>
            <a:tailEnd type="triangle" w="med" len="med"/>
          </a:ln>
        </p:spPr>
        <p:txBody>
          <a:bodyPr anchor="ctr" anchorCtr="1"/>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fontAlgn="base">
              <a:spcBef>
                <a:spcPct val="0"/>
              </a:spcBef>
              <a:spcAft>
                <a:spcPct val="0"/>
              </a:spcAft>
              <a:buClrTx/>
              <a:buSzTx/>
              <a:buFontTx/>
              <a:buNone/>
            </a:pPr>
            <a:endParaRPr lang="en-US" altLang="zh-CN" sz="1800">
              <a:solidFill>
                <a:srgbClr val="000000"/>
              </a:solidFill>
              <a:ea typeface="宋体" pitchFamily="2" charset="-122"/>
            </a:endParaRPr>
          </a:p>
        </p:txBody>
      </p:sp>
      <p:sp>
        <p:nvSpPr>
          <p:cNvPr id="8" name="Rectangle 7"/>
          <p:cNvSpPr>
            <a:spLocks noChangeArrowheads="1"/>
          </p:cNvSpPr>
          <p:nvPr/>
        </p:nvSpPr>
        <p:spPr bwMode="auto">
          <a:xfrm>
            <a:off x="6496050" y="4616450"/>
            <a:ext cx="381000" cy="304800"/>
          </a:xfrm>
          <a:prstGeom prst="rect">
            <a:avLst/>
          </a:prstGeom>
          <a:solidFill>
            <a:srgbClr val="FF9999"/>
          </a:solidFill>
          <a:ln w="28575" algn="ctr">
            <a:solidFill>
              <a:schemeClr val="tx1"/>
            </a:solidFill>
            <a:round/>
            <a:headEnd/>
            <a:tailEnd type="triangle" w="med" len="med"/>
          </a:ln>
        </p:spPr>
        <p:txBody>
          <a:bodyPr anchor="ctr" anchorCtr="1"/>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fontAlgn="base">
              <a:spcBef>
                <a:spcPct val="0"/>
              </a:spcBef>
              <a:spcAft>
                <a:spcPct val="0"/>
              </a:spcAft>
              <a:buClrTx/>
              <a:buSzTx/>
              <a:buFontTx/>
              <a:buNone/>
            </a:pPr>
            <a:endParaRPr lang="en-US" altLang="zh-CN" sz="1800">
              <a:solidFill>
                <a:srgbClr val="000000"/>
              </a:solidFill>
              <a:ea typeface="宋体" pitchFamily="2" charset="-122"/>
            </a:endParaRPr>
          </a:p>
        </p:txBody>
      </p:sp>
      <p:sp>
        <p:nvSpPr>
          <p:cNvPr id="10" name="Rectangle 9"/>
          <p:cNvSpPr>
            <a:spLocks noChangeArrowheads="1"/>
          </p:cNvSpPr>
          <p:nvPr/>
        </p:nvSpPr>
        <p:spPr bwMode="auto">
          <a:xfrm>
            <a:off x="6870700" y="4616450"/>
            <a:ext cx="381000" cy="304800"/>
          </a:xfrm>
          <a:prstGeom prst="rect">
            <a:avLst/>
          </a:prstGeom>
          <a:solidFill>
            <a:srgbClr val="FF9999"/>
          </a:solidFill>
          <a:ln w="28575" algn="ctr">
            <a:solidFill>
              <a:schemeClr val="tx1"/>
            </a:solidFill>
            <a:round/>
            <a:headEnd/>
            <a:tailEnd type="triangle" w="med" len="med"/>
          </a:ln>
        </p:spPr>
        <p:txBody>
          <a:bodyPr anchor="ctr" anchorCtr="1"/>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fontAlgn="base">
              <a:spcBef>
                <a:spcPct val="0"/>
              </a:spcBef>
              <a:spcAft>
                <a:spcPct val="0"/>
              </a:spcAft>
              <a:buClrTx/>
              <a:buSzTx/>
              <a:buFontTx/>
              <a:buNone/>
            </a:pPr>
            <a:endParaRPr lang="en-US" altLang="zh-CN" sz="1800">
              <a:solidFill>
                <a:srgbClr val="000000"/>
              </a:solidFill>
              <a:ea typeface="宋体" pitchFamily="2" charset="-122"/>
            </a:endParaRPr>
          </a:p>
        </p:txBody>
      </p:sp>
      <p:sp>
        <p:nvSpPr>
          <p:cNvPr id="11" name="Freeform 10"/>
          <p:cNvSpPr>
            <a:spLocks/>
          </p:cNvSpPr>
          <p:nvPr/>
        </p:nvSpPr>
        <p:spPr bwMode="auto">
          <a:xfrm>
            <a:off x="6416675" y="4186238"/>
            <a:ext cx="841375" cy="360362"/>
          </a:xfrm>
          <a:custGeom>
            <a:avLst/>
            <a:gdLst>
              <a:gd name="T0" fmla="*/ 200662 w 841420"/>
              <a:gd name="T1" fmla="*/ 355537 h 359535"/>
              <a:gd name="T2" fmla="*/ 91210 w 841420"/>
              <a:gd name="T3" fmla="*/ 57274 h 359535"/>
              <a:gd name="T4" fmla="*/ 747928 w 841420"/>
              <a:gd name="T5" fmla="*/ 50791 h 359535"/>
              <a:gd name="T6" fmla="*/ 651351 w 841420"/>
              <a:gd name="T7" fmla="*/ 362022 h 3595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pPr fontAlgn="base">
              <a:spcBef>
                <a:spcPct val="0"/>
              </a:spcBef>
              <a:spcAft>
                <a:spcPct val="0"/>
              </a:spcAft>
            </a:pPr>
            <a:endParaRPr lang="zh-CN" altLang="en-US" sz="2400" b="1">
              <a:solidFill>
                <a:srgbClr val="000000"/>
              </a:solidFill>
              <a:ea typeface="宋体" pitchFamily="2" charset="-122"/>
            </a:endParaRPr>
          </a:p>
        </p:txBody>
      </p:sp>
    </p:spTree>
    <p:extLst>
      <p:ext uri="{BB962C8B-B14F-4D97-AF65-F5344CB8AC3E}">
        <p14:creationId xmlns:p14="http://schemas.microsoft.com/office/powerpoint/2010/main" val="605834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title"/>
          </p:nvPr>
        </p:nvSpPr>
        <p:spPr>
          <a:xfrm>
            <a:off x="357188" y="434975"/>
            <a:ext cx="7591425" cy="762000"/>
          </a:xfrm>
        </p:spPr>
        <p:txBody>
          <a:bodyPr/>
          <a:lstStyle/>
          <a:p>
            <a:pPr eaLnBrk="1" hangingPunct="1"/>
            <a:r>
              <a:rPr lang="en-US" altLang="zh-CN">
                <a:ea typeface="宋体" pitchFamily="2" charset="-122"/>
              </a:rPr>
              <a:t>Caches</a:t>
            </a:r>
          </a:p>
        </p:txBody>
      </p:sp>
      <p:sp>
        <p:nvSpPr>
          <p:cNvPr id="45059" name="Rectangle 7"/>
          <p:cNvSpPr>
            <a:spLocks noGrp="1" noChangeArrowheads="1"/>
          </p:cNvSpPr>
          <p:nvPr>
            <p:ph type="body" idx="1"/>
          </p:nvPr>
        </p:nvSpPr>
        <p:spPr>
          <a:xfrm>
            <a:off x="396875" y="1362075"/>
            <a:ext cx="8442325" cy="4972050"/>
          </a:xfrm>
        </p:spPr>
        <p:txBody>
          <a:bodyPr/>
          <a:lstStyle/>
          <a:p>
            <a:pPr eaLnBrk="1" hangingPunct="1"/>
            <a:r>
              <a:rPr lang="en-US" altLang="zh-CN" i="1">
                <a:solidFill>
                  <a:srgbClr val="FF0000"/>
                </a:solidFill>
                <a:ea typeface="宋体" pitchFamily="2" charset="-122"/>
              </a:rPr>
              <a:t>Cache:</a:t>
            </a:r>
            <a:r>
              <a:rPr lang="en-US" altLang="zh-CN" i="1">
                <a:ea typeface="宋体" pitchFamily="2" charset="-122"/>
              </a:rPr>
              <a:t> </a:t>
            </a:r>
            <a:r>
              <a:rPr lang="zh-CN" altLang="en-US">
                <a:ea typeface="宋体" pitchFamily="2" charset="-122"/>
              </a:rPr>
              <a:t>一种更小，速度更快的存储设备。作为更大、更慢存储设备的缓冲区</a:t>
            </a:r>
            <a:r>
              <a:rPr lang="en-US" altLang="zh-CN">
                <a:ea typeface="宋体" pitchFamily="2" charset="-122"/>
              </a:rPr>
              <a:t>. </a:t>
            </a:r>
            <a:r>
              <a:rPr lang="zh-CN" altLang="en-US">
                <a:solidFill>
                  <a:srgbClr val="FF0000"/>
                </a:solidFill>
                <a:ea typeface="宋体" pitchFamily="2" charset="-122"/>
              </a:rPr>
              <a:t>解决</a:t>
            </a:r>
            <a:r>
              <a:rPr lang="en-US" altLang="zh-CN">
                <a:solidFill>
                  <a:srgbClr val="FF0000"/>
                </a:solidFill>
                <a:ea typeface="宋体" pitchFamily="2" charset="-122"/>
              </a:rPr>
              <a:t>CPU</a:t>
            </a:r>
            <a:r>
              <a:rPr lang="zh-CN" altLang="en-US">
                <a:solidFill>
                  <a:srgbClr val="FF0000"/>
                </a:solidFill>
                <a:ea typeface="宋体" pitchFamily="2" charset="-122"/>
              </a:rPr>
              <a:t>与主存之间速度匹配的问题</a:t>
            </a:r>
            <a:endParaRPr lang="en-US" altLang="zh-CN">
              <a:solidFill>
                <a:srgbClr val="FF0000"/>
              </a:solidFill>
              <a:ea typeface="宋体" pitchFamily="2" charset="-122"/>
            </a:endParaRPr>
          </a:p>
          <a:p>
            <a:pPr eaLnBrk="1" hangingPunct="1"/>
            <a:endParaRPr lang="en-US" altLang="zh-CN">
              <a:ea typeface="宋体" pitchFamily="2" charset="-122"/>
            </a:endParaRPr>
          </a:p>
          <a:p>
            <a:pPr eaLnBrk="1" hangingPunct="1"/>
            <a:r>
              <a:rPr lang="zh-CN" altLang="en-US">
                <a:ea typeface="宋体" pitchFamily="2" charset="-122"/>
              </a:rPr>
              <a:t>存储器层次结构的基本思想</a:t>
            </a:r>
            <a:r>
              <a:rPr lang="en-US" altLang="zh-CN">
                <a:ea typeface="宋体" pitchFamily="2" charset="-122"/>
              </a:rPr>
              <a:t>:</a:t>
            </a:r>
          </a:p>
          <a:p>
            <a:pPr lvl="1" eaLnBrk="1" hangingPunct="1"/>
            <a:r>
              <a:rPr lang="zh-CN" altLang="en-US">
                <a:ea typeface="宋体" pitchFamily="2" charset="-122"/>
              </a:rPr>
              <a:t>对于每个</a:t>
            </a:r>
            <a:r>
              <a:rPr lang="en-US" altLang="zh-CN">
                <a:ea typeface="宋体" pitchFamily="2" charset="-122"/>
              </a:rPr>
              <a:t>k</a:t>
            </a:r>
            <a:r>
              <a:rPr lang="zh-CN" altLang="en-US">
                <a:ea typeface="宋体" pitchFamily="2" charset="-122"/>
              </a:rPr>
              <a:t>，位于</a:t>
            </a:r>
            <a:r>
              <a:rPr lang="en-US" altLang="zh-CN">
                <a:ea typeface="宋体" pitchFamily="2" charset="-122"/>
              </a:rPr>
              <a:t>k</a:t>
            </a:r>
            <a:r>
              <a:rPr lang="zh-CN" altLang="en-US">
                <a:ea typeface="宋体" pitchFamily="2" charset="-122"/>
              </a:rPr>
              <a:t>层的更快更小的存储设备作为位于</a:t>
            </a:r>
            <a:r>
              <a:rPr lang="en-US" altLang="zh-CN">
                <a:ea typeface="宋体" pitchFamily="2" charset="-122"/>
              </a:rPr>
              <a:t>k+1</a:t>
            </a:r>
            <a:r>
              <a:rPr lang="zh-CN" altLang="en-US">
                <a:ea typeface="宋体" pitchFamily="2" charset="-122"/>
              </a:rPr>
              <a:t>等的更大更慢的存储设备的缓存</a:t>
            </a:r>
          </a:p>
          <a:p>
            <a:pPr eaLnBrk="1" hangingPunct="1"/>
            <a:r>
              <a:rPr lang="zh-CN" altLang="en-US">
                <a:ea typeface="宋体" pitchFamily="2" charset="-122"/>
              </a:rPr>
              <a:t>为什么存储器层次结构行得通</a:t>
            </a:r>
            <a:r>
              <a:rPr lang="en-US" altLang="zh-CN">
                <a:ea typeface="宋体" pitchFamily="2" charset="-122"/>
              </a:rPr>
              <a:t>?</a:t>
            </a:r>
          </a:p>
          <a:p>
            <a:pPr lvl="1" eaLnBrk="1" hangingPunct="1"/>
            <a:r>
              <a:rPr lang="zh-CN" altLang="en-US">
                <a:ea typeface="宋体" pitchFamily="2" charset="-122"/>
              </a:rPr>
              <a:t>由于局部性原理，程序访问第</a:t>
            </a:r>
            <a:r>
              <a:rPr lang="en-US" altLang="zh-CN">
                <a:ea typeface="宋体" pitchFamily="2" charset="-122"/>
              </a:rPr>
              <a:t>k</a:t>
            </a:r>
            <a:r>
              <a:rPr lang="zh-CN" altLang="en-US">
                <a:ea typeface="宋体" pitchFamily="2" charset="-122"/>
              </a:rPr>
              <a:t>层的数据比第</a:t>
            </a:r>
            <a:r>
              <a:rPr lang="en-US" altLang="zh-CN">
                <a:ea typeface="宋体" pitchFamily="2" charset="-122"/>
              </a:rPr>
              <a:t>k+1</a:t>
            </a:r>
            <a:r>
              <a:rPr lang="zh-CN" altLang="en-US">
                <a:ea typeface="宋体" pitchFamily="2" charset="-122"/>
              </a:rPr>
              <a:t>层的数据要频繁 </a:t>
            </a:r>
          </a:p>
          <a:p>
            <a:pPr lvl="1" eaLnBrk="1" hangingPunct="1"/>
            <a:r>
              <a:rPr lang="zh-CN" altLang="en-US">
                <a:ea typeface="宋体" pitchFamily="2" charset="-122"/>
              </a:rPr>
              <a:t>因此，第</a:t>
            </a:r>
            <a:r>
              <a:rPr lang="en-US" altLang="zh-CN">
                <a:ea typeface="宋体" pitchFamily="2" charset="-122"/>
              </a:rPr>
              <a:t>k+1</a:t>
            </a:r>
            <a:r>
              <a:rPr lang="zh-CN" altLang="en-US">
                <a:ea typeface="宋体" pitchFamily="2" charset="-122"/>
              </a:rPr>
              <a:t>层存储设备更慢且更大、更廉价</a:t>
            </a:r>
            <a:r>
              <a:rPr lang="en-US" altLang="zh-CN">
                <a:ea typeface="宋体" pitchFamily="2" charset="-122"/>
              </a:rPr>
              <a:t>.</a:t>
            </a:r>
          </a:p>
          <a:p>
            <a:pPr eaLnBrk="1" hangingPunct="1"/>
            <a:r>
              <a:rPr lang="zh-CN" altLang="en-US" i="1">
                <a:solidFill>
                  <a:srgbClr val="FF0000"/>
                </a:solidFill>
                <a:ea typeface="宋体" pitchFamily="2" charset="-122"/>
              </a:rPr>
              <a:t>重要观点</a:t>
            </a:r>
            <a:r>
              <a:rPr lang="en-US" altLang="zh-CN" i="1">
                <a:solidFill>
                  <a:srgbClr val="FF0000"/>
                </a:solidFill>
                <a:ea typeface="宋体" pitchFamily="2" charset="-122"/>
              </a:rPr>
              <a:t>:  </a:t>
            </a:r>
            <a:r>
              <a:rPr lang="zh-CN" altLang="en-US">
                <a:ea typeface="宋体" pitchFamily="2" charset="-122"/>
              </a:rPr>
              <a:t>存储器层次结构构建了一个大容量的存储池，像底层存储器一样低廉，而又可以达到顶层存储器的速度。</a:t>
            </a:r>
          </a:p>
          <a:p>
            <a:pPr lvl="1" eaLnBrk="1" hangingPunct="1"/>
            <a:endParaRPr lang="zh-CN" altLang="en-US">
              <a:ea typeface="宋体" pitchFamily="2" charset="-122"/>
            </a:endParaRPr>
          </a:p>
          <a:p>
            <a:pPr eaLnBrk="1" hangingPunct="1"/>
            <a:endParaRPr lang="en-US" altLang="zh-CN">
              <a:ea typeface="宋体" pitchFamily="2" charset="-122"/>
            </a:endParaRPr>
          </a:p>
        </p:txBody>
      </p:sp>
    </p:spTree>
    <p:extLst>
      <p:ext uri="{BB962C8B-B14F-4D97-AF65-F5344CB8AC3E}">
        <p14:creationId xmlns:p14="http://schemas.microsoft.com/office/powerpoint/2010/main" val="127960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a:ea typeface="宋体" pitchFamily="2" charset="-122"/>
              </a:rPr>
              <a:t>C</a:t>
            </a:r>
            <a:r>
              <a:rPr lang="zh-CN" altLang="en-US">
                <a:ea typeface="宋体" pitchFamily="2" charset="-122"/>
              </a:rPr>
              <a:t>语言程序中的整数</a:t>
            </a:r>
          </a:p>
        </p:txBody>
      </p:sp>
      <p:graphicFrame>
        <p:nvGraphicFramePr>
          <p:cNvPr id="514051" name="Group 3"/>
          <p:cNvGraphicFramePr>
            <a:graphicFrameLocks noGrp="1"/>
          </p:cNvGraphicFramePr>
          <p:nvPr/>
        </p:nvGraphicFramePr>
        <p:xfrm>
          <a:off x="193675" y="1312863"/>
          <a:ext cx="8794750" cy="3764280"/>
        </p:xfrm>
        <a:graphic>
          <a:graphicData uri="http://schemas.openxmlformats.org/drawingml/2006/table">
            <a:tbl>
              <a:tblPr/>
              <a:tblGrid>
                <a:gridCol w="3751263">
                  <a:extLst>
                    <a:ext uri="{9D8B030D-6E8A-4147-A177-3AD203B41FA5}">
                      <a16:colId xmlns="" xmlns:a16="http://schemas.microsoft.com/office/drawing/2014/main" val="20000"/>
                    </a:ext>
                  </a:extLst>
                </a:gridCol>
                <a:gridCol w="520700">
                  <a:extLst>
                    <a:ext uri="{9D8B030D-6E8A-4147-A177-3AD203B41FA5}">
                      <a16:colId xmlns="" xmlns:a16="http://schemas.microsoft.com/office/drawing/2014/main" val="20001"/>
                    </a:ext>
                  </a:extLst>
                </a:gridCol>
                <a:gridCol w="552450">
                  <a:extLst>
                    <a:ext uri="{9D8B030D-6E8A-4147-A177-3AD203B41FA5}">
                      <a16:colId xmlns="" xmlns:a16="http://schemas.microsoft.com/office/drawing/2014/main" val="20002"/>
                    </a:ext>
                  </a:extLst>
                </a:gridCol>
                <a:gridCol w="3970337">
                  <a:extLst>
                    <a:ext uri="{9D8B030D-6E8A-4147-A177-3AD203B41FA5}">
                      <a16:colId xmlns="" xmlns:a16="http://schemas.microsoft.com/office/drawing/2014/main" val="20003"/>
                    </a:ext>
                  </a:extLst>
                </a:gridCol>
              </a:tblGrid>
              <a:tr h="360363">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关系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表达式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结</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846388">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 = = 0U</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&lt; 0</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&lt; 0U</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2147483647 &gt; -2147483647 - 1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2147483647U &gt; -2147483647 - 1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2147483647 &gt; (int) 2147483648U</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&gt; -2</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(unsigned) -1 &gt;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1*</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00…0B   =   00…0B</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11…1B (-1)   &lt;   00…0B (0)</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rgbClr val="FF0066"/>
                          </a:solidFill>
                          <a:effectLst/>
                          <a:latin typeface="Times New Roman" pitchFamily="18" charset="0"/>
                          <a:ea typeface="宋体" pitchFamily="2" charset="-122"/>
                        </a:rPr>
                        <a:t>11…1B (2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32</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-1)   &gt;   00…0B(0)</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011…1B (2</a:t>
                      </a:r>
                      <a:r>
                        <a:rPr kumimoji="0" lang="en-US" altLang="zh-CN" sz="2000" b="1" i="0" u="none" strike="noStrike" cap="none" normalizeH="0" baseline="3000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-1)   &gt;   100…0B (-2</a:t>
                      </a:r>
                      <a:r>
                        <a:rPr kumimoji="0" lang="en-US" altLang="zh-CN" sz="2000" b="1" i="0" u="none" strike="noStrike" cap="none" normalizeH="0" baseline="3000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-1)   &lt;   100…0B(2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-1)   &gt;  100…0B (-2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11…1B (-1)   &gt;   11…10B (-2)</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11…1B (2</a:t>
                      </a:r>
                      <a:r>
                        <a:rPr kumimoji="0" lang="en-US" altLang="zh-CN" sz="2000" b="1" i="0" u="none" strike="noStrike" cap="none" normalizeH="0" baseline="3000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-1)   &gt;   11…10B (2</a:t>
                      </a:r>
                      <a:r>
                        <a:rPr kumimoji="0" lang="en-US" altLang="zh-CN" sz="2000" b="1" i="0" u="none" strike="noStrike" cap="none" normalizeH="0" baseline="3000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514068" name="Rectangle 20"/>
          <p:cNvSpPr>
            <a:spLocks noChangeArrowheads="1"/>
          </p:cNvSpPr>
          <p:nvPr/>
        </p:nvSpPr>
        <p:spPr bwMode="auto">
          <a:xfrm>
            <a:off x="0" y="2898775"/>
            <a:ext cx="184150" cy="457200"/>
          </a:xfrm>
          <a:prstGeom prst="rect">
            <a:avLst/>
          </a:prstGeom>
          <a:noFill/>
          <a:ln w="12700">
            <a:noFill/>
            <a:miter lim="800000"/>
            <a:headEnd/>
            <a:tailEnd/>
          </a:ln>
        </p:spPr>
        <p:txBody>
          <a:bodyPr wrap="none" anchor="ctr">
            <a:spAutoFit/>
          </a:bodyPr>
          <a:lstStyle/>
          <a:p>
            <a:pPr eaLnBrk="0" fontAlgn="base" hangingPunct="0">
              <a:spcBef>
                <a:spcPct val="0"/>
              </a:spcBef>
              <a:spcAft>
                <a:spcPct val="0"/>
              </a:spcAft>
            </a:pPr>
            <a:endParaRPr lang="zh-CN" altLang="en-US" sz="2400">
              <a:solidFill>
                <a:srgbClr val="000000"/>
              </a:solidFill>
              <a:latin typeface="Times New Roman" pitchFamily="18" charset="0"/>
            </a:endParaRPr>
          </a:p>
        </p:txBody>
      </p:sp>
      <p:sp>
        <p:nvSpPr>
          <p:cNvPr id="514069" name="Text Box 37"/>
          <p:cNvSpPr txBox="1">
            <a:spLocks noChangeArrowheads="1"/>
          </p:cNvSpPr>
          <p:nvPr/>
        </p:nvSpPr>
        <p:spPr bwMode="auto">
          <a:xfrm>
            <a:off x="1006475" y="5513388"/>
            <a:ext cx="5648325" cy="519112"/>
          </a:xfrm>
          <a:prstGeom prst="rect">
            <a:avLst/>
          </a:prstGeom>
          <a:noFill/>
          <a:ln w="12700">
            <a:noFill/>
            <a:miter lim="800000"/>
            <a:headEnd/>
            <a:tailEnd/>
          </a:ln>
        </p:spPr>
        <p:txBody>
          <a:bodyPr>
            <a:spAutoFit/>
          </a:bodyPr>
          <a:lstStyle/>
          <a:p>
            <a:pPr eaLnBrk="0" fontAlgn="base" hangingPunct="0">
              <a:spcBef>
                <a:spcPct val="50000"/>
              </a:spcBef>
              <a:spcAft>
                <a:spcPct val="0"/>
              </a:spcAft>
            </a:pPr>
            <a:r>
              <a:rPr lang="zh-CN" altLang="en-US" sz="2800" b="1">
                <a:solidFill>
                  <a:srgbClr val="CC0000"/>
                </a:solidFill>
                <a:latin typeface="黑体" pitchFamily="49" charset="-122"/>
                <a:ea typeface="黑体" pitchFamily="49" charset="-122"/>
              </a:rPr>
              <a:t>带*的结果与常规预想的相反！</a:t>
            </a:r>
            <a:endParaRPr lang="en-US" altLang="zh-CN" sz="2800" b="1">
              <a:solidFill>
                <a:srgbClr val="CC0000"/>
              </a:solidFill>
              <a:latin typeface="黑体" pitchFamily="49" charset="-122"/>
              <a:ea typeface="黑体" pitchFamily="49" charset="-122"/>
            </a:endParaRPr>
          </a:p>
        </p:txBody>
      </p:sp>
      <p:sp>
        <p:nvSpPr>
          <p:cNvPr id="514070" name="Line 22"/>
          <p:cNvSpPr>
            <a:spLocks noChangeShapeType="1"/>
          </p:cNvSpPr>
          <p:nvPr/>
        </p:nvSpPr>
        <p:spPr bwMode="auto">
          <a:xfrm>
            <a:off x="203200" y="2409825"/>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14071" name="Line 23"/>
          <p:cNvSpPr>
            <a:spLocks noChangeShapeType="1"/>
          </p:cNvSpPr>
          <p:nvPr/>
        </p:nvSpPr>
        <p:spPr bwMode="auto">
          <a:xfrm>
            <a:off x="204788" y="2782888"/>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14072" name="Line 24"/>
          <p:cNvSpPr>
            <a:spLocks noChangeShapeType="1"/>
          </p:cNvSpPr>
          <p:nvPr/>
        </p:nvSpPr>
        <p:spPr bwMode="auto">
          <a:xfrm>
            <a:off x="204788" y="3154363"/>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14073" name="Line 25"/>
          <p:cNvSpPr>
            <a:spLocks noChangeShapeType="1"/>
          </p:cNvSpPr>
          <p:nvPr/>
        </p:nvSpPr>
        <p:spPr bwMode="auto">
          <a:xfrm>
            <a:off x="204788" y="3554413"/>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14074" name="Line 26"/>
          <p:cNvSpPr>
            <a:spLocks noChangeShapeType="1"/>
          </p:cNvSpPr>
          <p:nvPr/>
        </p:nvSpPr>
        <p:spPr bwMode="auto">
          <a:xfrm>
            <a:off x="176213" y="3925888"/>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14075" name="Line 27"/>
          <p:cNvSpPr>
            <a:spLocks noChangeShapeType="1"/>
          </p:cNvSpPr>
          <p:nvPr/>
        </p:nvSpPr>
        <p:spPr bwMode="auto">
          <a:xfrm>
            <a:off x="204788" y="4325938"/>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14076" name="Line 28"/>
          <p:cNvSpPr>
            <a:spLocks noChangeShapeType="1"/>
          </p:cNvSpPr>
          <p:nvPr/>
        </p:nvSpPr>
        <p:spPr bwMode="auto">
          <a:xfrm>
            <a:off x="204788" y="4697413"/>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1464162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5288" y="404813"/>
            <a:ext cx="8207375" cy="685800"/>
          </a:xfrm>
        </p:spPr>
        <p:txBody>
          <a:bodyPr/>
          <a:lstStyle/>
          <a:p>
            <a:pPr eaLnBrk="1" hangingPunct="1"/>
            <a:r>
              <a:rPr lang="zh-CN" altLang="en-US" sz="3200">
                <a:latin typeface="Arial" pitchFamily="34" charset="0"/>
                <a:ea typeface="黑体" pitchFamily="49" charset="-122"/>
              </a:rPr>
              <a:t>高速缓冲存储器</a:t>
            </a:r>
            <a:r>
              <a:rPr lang="en-US" altLang="zh-CN" sz="3200">
                <a:latin typeface="Arial" pitchFamily="34" charset="0"/>
                <a:ea typeface="黑体" pitchFamily="49" charset="-122"/>
              </a:rPr>
              <a:t>(CACHE)</a:t>
            </a:r>
            <a:r>
              <a:rPr lang="zh-CN" altLang="en-US" sz="3200">
                <a:latin typeface="Arial" pitchFamily="34" charset="0"/>
                <a:ea typeface="黑体" pitchFamily="49" charset="-122"/>
              </a:rPr>
              <a:t>的运行原理</a:t>
            </a:r>
          </a:p>
        </p:txBody>
      </p:sp>
      <p:sp>
        <p:nvSpPr>
          <p:cNvPr id="9219" name="Rectangle 3"/>
          <p:cNvSpPr>
            <a:spLocks noGrp="1" noChangeArrowheads="1"/>
          </p:cNvSpPr>
          <p:nvPr>
            <p:ph type="body" idx="1"/>
          </p:nvPr>
        </p:nvSpPr>
        <p:spPr>
          <a:xfrm>
            <a:off x="468313" y="1268413"/>
            <a:ext cx="8134350" cy="5046662"/>
          </a:xfrm>
        </p:spPr>
        <p:txBody>
          <a:bodyPr/>
          <a:lstStyle/>
          <a:p>
            <a:pPr marL="282575" indent="-282575" eaLnBrk="1" hangingPunct="1"/>
            <a:r>
              <a:rPr lang="zh-CN" altLang="en-US" sz="2800">
                <a:solidFill>
                  <a:schemeClr val="hlink"/>
                </a:solidFill>
                <a:ea typeface="宋体" pitchFamily="2" charset="-122"/>
              </a:rPr>
              <a:t>用途：</a:t>
            </a:r>
            <a:r>
              <a:rPr lang="zh-CN" altLang="en-US" sz="2800">
                <a:ea typeface="宋体" pitchFamily="2" charset="-122"/>
              </a:rPr>
              <a:t>设置在 </a:t>
            </a:r>
            <a:r>
              <a:rPr lang="en-US" altLang="zh-CN" sz="2800">
                <a:ea typeface="宋体" pitchFamily="2" charset="-122"/>
              </a:rPr>
              <a:t>CPU </a:t>
            </a:r>
            <a:r>
              <a:rPr lang="zh-CN" altLang="en-US" sz="2800">
                <a:ea typeface="宋体" pitchFamily="2" charset="-122"/>
              </a:rPr>
              <a:t>和 主存储器之间，完成高速与 </a:t>
            </a:r>
            <a:r>
              <a:rPr lang="en-US" altLang="zh-CN" sz="2800">
                <a:ea typeface="宋体" pitchFamily="2" charset="-122"/>
              </a:rPr>
              <a:t>CPU </a:t>
            </a:r>
            <a:r>
              <a:rPr lang="zh-CN" altLang="en-US" sz="2800">
                <a:ea typeface="宋体" pitchFamily="2" charset="-122"/>
              </a:rPr>
              <a:t>交换信息，</a:t>
            </a:r>
            <a:r>
              <a:rPr lang="zh-CN" altLang="en-US" sz="2800">
                <a:latin typeface="Arial" pitchFamily="34" charset="0"/>
                <a:ea typeface="黑体" pitchFamily="49" charset="-122"/>
              </a:rPr>
              <a:t>尽量避免 </a:t>
            </a:r>
            <a:r>
              <a:rPr lang="en-US" altLang="zh-CN" sz="2800">
                <a:latin typeface="Arial" pitchFamily="34" charset="0"/>
                <a:ea typeface="黑体" pitchFamily="49" charset="-122"/>
              </a:rPr>
              <a:t>CPU</a:t>
            </a:r>
            <a:r>
              <a:rPr lang="zh-CN" altLang="en-US" sz="2800">
                <a:latin typeface="Arial" pitchFamily="34" charset="0"/>
                <a:ea typeface="黑体" pitchFamily="49" charset="-122"/>
              </a:rPr>
              <a:t>不必要地多次直接访问慢速的主存储器</a:t>
            </a:r>
            <a:r>
              <a:rPr lang="zh-CN" altLang="en-US" sz="2800">
                <a:ea typeface="宋体" pitchFamily="2" charset="-122"/>
              </a:rPr>
              <a:t>，从而提高计算机系统的运行效率。</a:t>
            </a:r>
          </a:p>
          <a:p>
            <a:pPr marL="282575" indent="-282575" eaLnBrk="1" hangingPunct="1"/>
            <a:r>
              <a:rPr lang="zh-CN" altLang="en-US" sz="2800">
                <a:solidFill>
                  <a:schemeClr val="hlink"/>
                </a:solidFill>
                <a:ea typeface="宋体" pitchFamily="2" charset="-122"/>
              </a:rPr>
              <a:t>实现：</a:t>
            </a:r>
            <a:r>
              <a:rPr lang="zh-CN" altLang="en-US" sz="2800">
                <a:ea typeface="宋体" pitchFamily="2" charset="-122"/>
              </a:rPr>
              <a:t>这是一个</a:t>
            </a:r>
            <a:r>
              <a:rPr lang="zh-CN" altLang="en-US" sz="2800">
                <a:solidFill>
                  <a:schemeClr val="accent2"/>
                </a:solidFill>
                <a:ea typeface="黑体" pitchFamily="49" charset="-122"/>
              </a:rPr>
              <a:t>存储容量很小</a:t>
            </a:r>
            <a:r>
              <a:rPr lang="zh-CN" altLang="en-US" sz="2800">
                <a:ea typeface="宋体" pitchFamily="2" charset="-122"/>
              </a:rPr>
              <a:t>，但</a:t>
            </a:r>
            <a:r>
              <a:rPr lang="zh-CN" altLang="en-US" sz="2800">
                <a:ea typeface="黑体" pitchFamily="49" charset="-122"/>
              </a:rPr>
              <a:t>读写速度更快</a:t>
            </a:r>
            <a:r>
              <a:rPr lang="zh-CN" altLang="en-US" sz="2800">
                <a:ea typeface="宋体" pitchFamily="2" charset="-122"/>
              </a:rPr>
              <a:t>的，以</a:t>
            </a:r>
            <a:r>
              <a:rPr lang="zh-CN" altLang="en-US" sz="2800">
                <a:solidFill>
                  <a:schemeClr val="accent2"/>
                </a:solidFill>
                <a:ea typeface="黑体" pitchFamily="49" charset="-122"/>
              </a:rPr>
              <a:t>关联存储器方式</a:t>
            </a:r>
            <a:r>
              <a:rPr lang="zh-CN" altLang="en-US" sz="2800">
                <a:ea typeface="宋体" pitchFamily="2" charset="-122"/>
              </a:rPr>
              <a:t>运行、用</a:t>
            </a:r>
            <a:r>
              <a:rPr lang="zh-CN" altLang="en-US" sz="2800">
                <a:solidFill>
                  <a:schemeClr val="accent2"/>
                </a:solidFill>
                <a:ea typeface="黑体" pitchFamily="49" charset="-122"/>
              </a:rPr>
              <a:t>静态存储器</a:t>
            </a:r>
            <a:r>
              <a:rPr lang="zh-CN" altLang="en-US" sz="2800">
                <a:ea typeface="宋体" pitchFamily="2" charset="-122"/>
              </a:rPr>
              <a:t>芯片实现的存储器系统。</a:t>
            </a:r>
          </a:p>
          <a:p>
            <a:pPr marL="282575" indent="-282575" eaLnBrk="1" hangingPunct="1"/>
            <a:r>
              <a:rPr lang="zh-CN" altLang="en-US" sz="2800">
                <a:solidFill>
                  <a:schemeClr val="hlink"/>
                </a:solidFill>
                <a:ea typeface="宋体" pitchFamily="2" charset="-122"/>
              </a:rPr>
              <a:t>要求：</a:t>
            </a:r>
            <a:r>
              <a:rPr lang="zh-CN" altLang="en-US" sz="2800">
                <a:ea typeface="宋体" pitchFamily="2" charset="-122"/>
              </a:rPr>
              <a:t>有</a:t>
            </a:r>
            <a:r>
              <a:rPr lang="zh-CN" altLang="en-US" sz="2800">
                <a:solidFill>
                  <a:schemeClr val="accent2"/>
                </a:solidFill>
                <a:ea typeface="黑体" pitchFamily="49" charset="-122"/>
              </a:rPr>
              <a:t>足够高的命中率</a:t>
            </a:r>
            <a:r>
              <a:rPr lang="zh-CN" altLang="en-US" sz="2800">
                <a:ea typeface="宋体" pitchFamily="2" charset="-122"/>
              </a:rPr>
              <a:t>，既当 </a:t>
            </a:r>
            <a:r>
              <a:rPr lang="en-US" altLang="zh-CN" sz="2800">
                <a:ea typeface="宋体" pitchFamily="2" charset="-122"/>
              </a:rPr>
              <a:t>CPU</a:t>
            </a:r>
            <a:r>
              <a:rPr lang="zh-CN" altLang="en-US" sz="2800">
                <a:ea typeface="宋体" pitchFamily="2" charset="-122"/>
              </a:rPr>
              <a:t>需用主存中的数据时，多数情况可以直接从</a:t>
            </a:r>
            <a:r>
              <a:rPr lang="en-US" altLang="zh-CN" sz="2800">
                <a:ea typeface="宋体" pitchFamily="2" charset="-122"/>
              </a:rPr>
              <a:t>CACHE</a:t>
            </a:r>
            <a:r>
              <a:rPr lang="zh-CN" altLang="en-US" sz="2800">
                <a:ea typeface="宋体" pitchFamily="2" charset="-122"/>
              </a:rPr>
              <a:t>中得到，称二者之比为命中率。</a:t>
            </a:r>
          </a:p>
        </p:txBody>
      </p:sp>
    </p:spTree>
    <p:extLst>
      <p:ext uri="{BB962C8B-B14F-4D97-AF65-F5344CB8AC3E}">
        <p14:creationId xmlns:p14="http://schemas.microsoft.com/office/powerpoint/2010/main" val="2555618606"/>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304800"/>
            <a:ext cx="7772400" cy="838200"/>
          </a:xfrm>
        </p:spPr>
        <p:txBody>
          <a:bodyPr/>
          <a:lstStyle/>
          <a:p>
            <a:pPr eaLnBrk="1" hangingPunct="1"/>
            <a:r>
              <a:rPr lang="en-US" altLang="zh-CN">
                <a:ea typeface="宋体" pitchFamily="2" charset="-122"/>
              </a:rPr>
              <a:t>Cache</a:t>
            </a:r>
            <a:r>
              <a:rPr lang="zh-CN" altLang="en-US">
                <a:ea typeface="宋体" pitchFamily="2" charset="-122"/>
              </a:rPr>
              <a:t>的几个参数</a:t>
            </a:r>
          </a:p>
        </p:txBody>
      </p:sp>
      <p:sp>
        <p:nvSpPr>
          <p:cNvPr id="11267" name="Rectangle 3"/>
          <p:cNvSpPr>
            <a:spLocks noGrp="1" noChangeArrowheads="1"/>
          </p:cNvSpPr>
          <p:nvPr>
            <p:ph type="body" idx="1"/>
          </p:nvPr>
        </p:nvSpPr>
        <p:spPr>
          <a:xfrm>
            <a:off x="685800" y="1371600"/>
            <a:ext cx="7772400" cy="4724400"/>
          </a:xfrm>
        </p:spPr>
        <p:txBody>
          <a:bodyPr/>
          <a:lstStyle/>
          <a:p>
            <a:pPr eaLnBrk="1" hangingPunct="1"/>
            <a:r>
              <a:rPr lang="zh-CN" altLang="en-US" sz="2800">
                <a:ea typeface="宋体" pitchFamily="2" charset="-122"/>
              </a:rPr>
              <a:t>块（</a:t>
            </a:r>
            <a:r>
              <a:rPr lang="en-US" altLang="zh-CN" sz="2800">
                <a:ea typeface="宋体" pitchFamily="2" charset="-122"/>
              </a:rPr>
              <a:t>Line</a:t>
            </a:r>
            <a:r>
              <a:rPr lang="zh-CN" altLang="en-US" sz="2800">
                <a:ea typeface="宋体" pitchFamily="2" charset="-122"/>
              </a:rPr>
              <a:t>）：数据交换的最小单位</a:t>
            </a:r>
          </a:p>
          <a:p>
            <a:pPr eaLnBrk="1" hangingPunct="1"/>
            <a:r>
              <a:rPr lang="zh-CN" altLang="en-US" sz="2800">
                <a:ea typeface="宋体" pitchFamily="2" charset="-122"/>
              </a:rPr>
              <a:t>命中（</a:t>
            </a:r>
            <a:r>
              <a:rPr lang="en-US" altLang="zh-CN" sz="2800">
                <a:ea typeface="宋体" pitchFamily="2" charset="-122"/>
              </a:rPr>
              <a:t>Hit</a:t>
            </a:r>
            <a:r>
              <a:rPr lang="zh-CN" altLang="en-US" sz="2800">
                <a:ea typeface="宋体" pitchFamily="2" charset="-122"/>
              </a:rPr>
              <a:t>）：在较高层次中发现要访问的内容</a:t>
            </a:r>
          </a:p>
          <a:p>
            <a:pPr lvl="1" eaLnBrk="1" hangingPunct="1"/>
            <a:r>
              <a:rPr lang="zh-CN" altLang="en-US" sz="2400">
                <a:ea typeface="宋体" pitchFamily="2" charset="-122"/>
              </a:rPr>
              <a:t>命中率（</a:t>
            </a:r>
            <a:r>
              <a:rPr lang="en-US" altLang="zh-CN" sz="2400">
                <a:ea typeface="宋体" pitchFamily="2" charset="-122"/>
              </a:rPr>
              <a:t>Hit Rate</a:t>
            </a:r>
            <a:r>
              <a:rPr lang="zh-CN" altLang="en-US" sz="2400">
                <a:ea typeface="宋体" pitchFamily="2" charset="-122"/>
              </a:rPr>
              <a:t>）：命中次数</a:t>
            </a:r>
            <a:r>
              <a:rPr lang="en-US" altLang="zh-CN" sz="2400">
                <a:ea typeface="宋体" pitchFamily="2" charset="-122"/>
              </a:rPr>
              <a:t>/</a:t>
            </a:r>
            <a:r>
              <a:rPr lang="zh-CN" altLang="en-US" sz="2400">
                <a:ea typeface="宋体" pitchFamily="2" charset="-122"/>
              </a:rPr>
              <a:t>访问次数</a:t>
            </a:r>
          </a:p>
          <a:p>
            <a:pPr lvl="1" eaLnBrk="1" hangingPunct="1"/>
            <a:r>
              <a:rPr lang="zh-CN" altLang="en-US" sz="2400">
                <a:ea typeface="宋体" pitchFamily="2" charset="-122"/>
              </a:rPr>
              <a:t>命中时间：访问在较高层次中数据的时间</a:t>
            </a:r>
          </a:p>
          <a:p>
            <a:pPr eaLnBrk="1" hangingPunct="1"/>
            <a:r>
              <a:rPr lang="zh-CN" altLang="en-US" sz="2800">
                <a:ea typeface="宋体" pitchFamily="2" charset="-122"/>
              </a:rPr>
              <a:t>失效（</a:t>
            </a:r>
            <a:r>
              <a:rPr lang="en-US" altLang="zh-CN" sz="2800">
                <a:ea typeface="宋体" pitchFamily="2" charset="-122"/>
              </a:rPr>
              <a:t>Miss</a:t>
            </a:r>
            <a:r>
              <a:rPr lang="zh-CN" altLang="en-US" sz="2800">
                <a:ea typeface="宋体" pitchFamily="2" charset="-122"/>
              </a:rPr>
              <a:t>）：需要在较低层次中访问块</a:t>
            </a:r>
          </a:p>
          <a:p>
            <a:pPr lvl="1" eaLnBrk="1" hangingPunct="1"/>
            <a:r>
              <a:rPr lang="zh-CN" altLang="en-US" sz="2400">
                <a:ea typeface="宋体" pitchFamily="2" charset="-122"/>
              </a:rPr>
              <a:t>失效率（</a:t>
            </a:r>
            <a:r>
              <a:rPr lang="en-US" altLang="zh-CN" sz="2400">
                <a:ea typeface="宋体" pitchFamily="2" charset="-122"/>
              </a:rPr>
              <a:t>Miss Rate</a:t>
            </a:r>
            <a:r>
              <a:rPr lang="zh-CN" altLang="en-US" sz="2400">
                <a:ea typeface="宋体" pitchFamily="2" charset="-122"/>
              </a:rPr>
              <a:t>）：</a:t>
            </a:r>
            <a:r>
              <a:rPr lang="en-US" altLang="zh-CN" sz="2400">
                <a:ea typeface="宋体" pitchFamily="2" charset="-122"/>
              </a:rPr>
              <a:t>1-</a:t>
            </a:r>
            <a:r>
              <a:rPr lang="zh-CN" altLang="en-US" sz="2400">
                <a:ea typeface="宋体" pitchFamily="2" charset="-122"/>
              </a:rPr>
              <a:t>命中率</a:t>
            </a:r>
          </a:p>
          <a:p>
            <a:pPr lvl="1" eaLnBrk="1" hangingPunct="1"/>
            <a:r>
              <a:rPr lang="zh-CN" altLang="en-US" sz="2400">
                <a:ea typeface="宋体" pitchFamily="2" charset="-122"/>
              </a:rPr>
              <a:t>失效损失（</a:t>
            </a:r>
            <a:r>
              <a:rPr lang="en-US" altLang="zh-CN" sz="2400">
                <a:ea typeface="宋体" pitchFamily="2" charset="-122"/>
              </a:rPr>
              <a:t>Miss Penalty</a:t>
            </a:r>
            <a:r>
              <a:rPr lang="zh-CN" altLang="en-US" sz="2400">
                <a:ea typeface="宋体" pitchFamily="2" charset="-122"/>
              </a:rPr>
              <a:t>）：替换较高层次数据块的时间</a:t>
            </a:r>
            <a:r>
              <a:rPr lang="en-US" altLang="zh-CN" sz="2400">
                <a:ea typeface="宋体" pitchFamily="2" charset="-122"/>
              </a:rPr>
              <a:t>+</a:t>
            </a:r>
            <a:r>
              <a:rPr lang="zh-CN" altLang="en-US" sz="2400">
                <a:ea typeface="宋体" pitchFamily="2" charset="-122"/>
              </a:rPr>
              <a:t>将该块交付给处理器的时间</a:t>
            </a:r>
          </a:p>
          <a:p>
            <a:pPr eaLnBrk="1" hangingPunct="1"/>
            <a:r>
              <a:rPr lang="zh-CN" altLang="en-US" sz="2800">
                <a:ea typeface="宋体" pitchFamily="2" charset="-122"/>
              </a:rPr>
              <a:t>命中时间</a:t>
            </a:r>
            <a:r>
              <a:rPr lang="en-US" altLang="zh-CN" sz="2800">
                <a:ea typeface="宋体" pitchFamily="2" charset="-122"/>
              </a:rPr>
              <a:t>&lt;&lt;</a:t>
            </a:r>
            <a:r>
              <a:rPr lang="zh-CN" altLang="en-US" sz="2800">
                <a:ea typeface="宋体" pitchFamily="2" charset="-122"/>
              </a:rPr>
              <a:t>失效损失</a:t>
            </a:r>
          </a:p>
        </p:txBody>
      </p:sp>
    </p:spTree>
    <p:extLst>
      <p:ext uri="{BB962C8B-B14F-4D97-AF65-F5344CB8AC3E}">
        <p14:creationId xmlns:p14="http://schemas.microsoft.com/office/powerpoint/2010/main" val="2417278158"/>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2924944"/>
            <a:ext cx="4896544" cy="707886"/>
          </a:xfrm>
          <a:prstGeom prst="rect">
            <a:avLst/>
          </a:prstGeom>
          <a:noFill/>
        </p:spPr>
        <p:txBody>
          <a:bodyPr wrap="square" rtlCol="0">
            <a:spAutoFit/>
          </a:bodyPr>
          <a:lstStyle/>
          <a:p>
            <a:pPr algn="ctr"/>
            <a:r>
              <a:rPr lang="zh-CN" altLang="en-US" sz="4000" b="1" dirty="0">
                <a:latin typeface="黑体" panose="02010609060101010101" pitchFamily="49" charset="-122"/>
                <a:ea typeface="黑体" panose="02010609060101010101" pitchFamily="49" charset="-122"/>
              </a:rPr>
              <a:t>第七章</a:t>
            </a:r>
          </a:p>
        </p:txBody>
      </p:sp>
    </p:spTree>
    <p:extLst>
      <p:ext uri="{BB962C8B-B14F-4D97-AF65-F5344CB8AC3E}">
        <p14:creationId xmlns:p14="http://schemas.microsoft.com/office/powerpoint/2010/main" val="17084885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title" idx="4294967295"/>
          </p:nvPr>
        </p:nvSpPr>
        <p:spPr>
          <a:xfrm>
            <a:off x="341313" y="0"/>
            <a:ext cx="7591425" cy="762000"/>
          </a:xfrm>
        </p:spPr>
        <p:txBody>
          <a:bodyPr/>
          <a:lstStyle/>
          <a:p>
            <a:r>
              <a:rPr lang="zh-CN" altLang="en-US" dirty="0"/>
              <a:t>一个</a:t>
            </a:r>
            <a:r>
              <a:rPr lang="en-US" altLang="zh-CN" dirty="0"/>
              <a:t>C</a:t>
            </a:r>
            <a:r>
              <a:rPr lang="zh-CN" altLang="en-US" dirty="0"/>
              <a:t>语言程序举例</a:t>
            </a:r>
          </a:p>
        </p:txBody>
      </p:sp>
      <p:sp>
        <p:nvSpPr>
          <p:cNvPr id="594947" name="Rectangle 3"/>
          <p:cNvSpPr>
            <a:spLocks noChangeArrowheads="1"/>
          </p:cNvSpPr>
          <p:nvPr/>
        </p:nvSpPr>
        <p:spPr bwMode="auto">
          <a:xfrm>
            <a:off x="796925" y="14462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594948" name="Rectangle 4"/>
          <p:cNvSpPr>
            <a:spLocks noChangeArrowheads="1"/>
          </p:cNvSpPr>
          <p:nvPr/>
        </p:nvSpPr>
        <p:spPr bwMode="auto">
          <a:xfrm>
            <a:off x="762000" y="8778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594949" name="Rectangle 5"/>
          <p:cNvSpPr>
            <a:spLocks noChangeArrowheads="1"/>
          </p:cNvSpPr>
          <p:nvPr/>
        </p:nvSpPr>
        <p:spPr bwMode="auto">
          <a:xfrm>
            <a:off x="4648200" y="7921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594950" name="Rectangle 6"/>
          <p:cNvSpPr>
            <a:spLocks noChangeArrowheads="1"/>
          </p:cNvSpPr>
          <p:nvPr/>
        </p:nvSpPr>
        <p:spPr bwMode="auto">
          <a:xfrm>
            <a:off x="4535488" y="12890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594952" name="Text Box 8"/>
          <p:cNvSpPr txBox="1">
            <a:spLocks noChangeArrowheads="1"/>
          </p:cNvSpPr>
          <p:nvPr/>
        </p:nvSpPr>
        <p:spPr bwMode="auto">
          <a:xfrm>
            <a:off x="217488" y="5403850"/>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你能说出哪些是</a:t>
            </a:r>
            <a:r>
              <a:rPr lang="zh-CN" altLang="en-US" sz="2200" b="1">
                <a:solidFill>
                  <a:srgbClr val="FF0000"/>
                </a:solidFill>
                <a:ea typeface="微软雅黑" pitchFamily="34" charset="-122"/>
              </a:rPr>
              <a:t>符号定义</a:t>
            </a:r>
            <a:r>
              <a:rPr lang="zh-CN" altLang="en-US" sz="2200" b="1">
                <a:ea typeface="微软雅黑" pitchFamily="34" charset="-122"/>
              </a:rPr>
              <a:t>？哪些是</a:t>
            </a:r>
            <a:r>
              <a:rPr lang="zh-CN" altLang="en-US" sz="2200" b="1">
                <a:solidFill>
                  <a:srgbClr val="FF0000"/>
                </a:solidFill>
                <a:ea typeface="微软雅黑" pitchFamily="34" charset="-122"/>
              </a:rPr>
              <a:t>符号的引用</a:t>
            </a:r>
            <a:r>
              <a:rPr lang="zh-CN" altLang="en-US" sz="2200" b="1">
                <a:ea typeface="微软雅黑" pitchFamily="34" charset="-122"/>
              </a:rPr>
              <a:t>？</a:t>
            </a:r>
          </a:p>
        </p:txBody>
      </p:sp>
      <p:sp>
        <p:nvSpPr>
          <p:cNvPr id="594953" name="Line 9"/>
          <p:cNvSpPr>
            <a:spLocks noChangeShapeType="1"/>
          </p:cNvSpPr>
          <p:nvPr/>
        </p:nvSpPr>
        <p:spPr bwMode="auto">
          <a:xfrm flipH="1" flipV="1">
            <a:off x="1395413" y="1727200"/>
            <a:ext cx="1609725" cy="3730625"/>
          </a:xfrm>
          <a:prstGeom prst="line">
            <a:avLst/>
          </a:prstGeom>
          <a:noFill/>
          <a:ln w="28575">
            <a:solidFill>
              <a:srgbClr val="CC0066"/>
            </a:solidFill>
            <a:round/>
            <a:headEnd/>
            <a:tailEnd type="triangle" w="med" len="med"/>
          </a:ln>
          <a:effectLst/>
        </p:spPr>
        <p:txBody>
          <a:bodyPr/>
          <a:lstStyle/>
          <a:p>
            <a:endParaRPr lang="zh-CN" altLang="en-US"/>
          </a:p>
        </p:txBody>
      </p:sp>
      <p:sp>
        <p:nvSpPr>
          <p:cNvPr id="594954" name="Line 10"/>
          <p:cNvSpPr>
            <a:spLocks noChangeShapeType="1"/>
          </p:cNvSpPr>
          <p:nvPr/>
        </p:nvSpPr>
        <p:spPr bwMode="auto">
          <a:xfrm flipH="1" flipV="1">
            <a:off x="1450975" y="2684463"/>
            <a:ext cx="1452563" cy="2773362"/>
          </a:xfrm>
          <a:prstGeom prst="line">
            <a:avLst/>
          </a:prstGeom>
          <a:noFill/>
          <a:ln w="28575">
            <a:solidFill>
              <a:srgbClr val="CC0066"/>
            </a:solidFill>
            <a:round/>
            <a:headEnd/>
            <a:tailEnd type="triangle" w="med" len="med"/>
          </a:ln>
          <a:effectLst/>
        </p:spPr>
        <p:txBody>
          <a:bodyPr/>
          <a:lstStyle/>
          <a:p>
            <a:endParaRPr lang="zh-CN" altLang="en-US"/>
          </a:p>
        </p:txBody>
      </p:sp>
      <p:sp>
        <p:nvSpPr>
          <p:cNvPr id="594955" name="Line 11"/>
          <p:cNvSpPr>
            <a:spLocks noChangeShapeType="1"/>
          </p:cNvSpPr>
          <p:nvPr/>
        </p:nvSpPr>
        <p:spPr bwMode="auto">
          <a:xfrm flipV="1">
            <a:off x="3048000" y="1611313"/>
            <a:ext cx="2959100" cy="3817937"/>
          </a:xfrm>
          <a:prstGeom prst="line">
            <a:avLst/>
          </a:prstGeom>
          <a:noFill/>
          <a:ln w="28575">
            <a:solidFill>
              <a:srgbClr val="CC0066"/>
            </a:solidFill>
            <a:round/>
            <a:headEnd/>
            <a:tailEnd type="triangle" w="med" len="med"/>
          </a:ln>
          <a:effectLst/>
        </p:spPr>
        <p:txBody>
          <a:bodyPr/>
          <a:lstStyle/>
          <a:p>
            <a:endParaRPr lang="zh-CN" altLang="en-US"/>
          </a:p>
        </p:txBody>
      </p:sp>
      <p:sp>
        <p:nvSpPr>
          <p:cNvPr id="594956" name="Line 12"/>
          <p:cNvSpPr>
            <a:spLocks noChangeShapeType="1"/>
          </p:cNvSpPr>
          <p:nvPr/>
        </p:nvSpPr>
        <p:spPr bwMode="auto">
          <a:xfrm flipV="1">
            <a:off x="2990850" y="1989138"/>
            <a:ext cx="2306638" cy="3424237"/>
          </a:xfrm>
          <a:prstGeom prst="line">
            <a:avLst/>
          </a:prstGeom>
          <a:noFill/>
          <a:ln w="28575">
            <a:solidFill>
              <a:srgbClr val="CC0066"/>
            </a:solidFill>
            <a:round/>
            <a:headEnd/>
            <a:tailEnd type="triangle" w="med" len="med"/>
          </a:ln>
          <a:effectLst/>
        </p:spPr>
        <p:txBody>
          <a:bodyPr/>
          <a:lstStyle/>
          <a:p>
            <a:endParaRPr lang="zh-CN" altLang="en-US"/>
          </a:p>
        </p:txBody>
      </p:sp>
      <p:sp>
        <p:nvSpPr>
          <p:cNvPr id="594957" name="Line 13"/>
          <p:cNvSpPr>
            <a:spLocks noChangeShapeType="1"/>
          </p:cNvSpPr>
          <p:nvPr/>
        </p:nvSpPr>
        <p:spPr bwMode="auto">
          <a:xfrm flipV="1">
            <a:off x="3163888" y="2351088"/>
            <a:ext cx="3208337" cy="3136900"/>
          </a:xfrm>
          <a:prstGeom prst="line">
            <a:avLst/>
          </a:prstGeom>
          <a:noFill/>
          <a:ln w="28575">
            <a:solidFill>
              <a:srgbClr val="CC0066"/>
            </a:solidFill>
            <a:round/>
            <a:headEnd/>
            <a:tailEnd type="triangle" w="med" len="med"/>
          </a:ln>
          <a:effectLst/>
        </p:spPr>
        <p:txBody>
          <a:bodyPr/>
          <a:lstStyle/>
          <a:p>
            <a:endParaRPr lang="zh-CN" altLang="en-US"/>
          </a:p>
        </p:txBody>
      </p:sp>
      <p:sp>
        <p:nvSpPr>
          <p:cNvPr id="594958" name="Line 14"/>
          <p:cNvSpPr>
            <a:spLocks noChangeShapeType="1"/>
          </p:cNvSpPr>
          <p:nvPr/>
        </p:nvSpPr>
        <p:spPr bwMode="auto">
          <a:xfrm flipV="1">
            <a:off x="3121025" y="2771775"/>
            <a:ext cx="2424113" cy="2641600"/>
          </a:xfrm>
          <a:prstGeom prst="line">
            <a:avLst/>
          </a:prstGeom>
          <a:noFill/>
          <a:ln w="28575">
            <a:solidFill>
              <a:srgbClr val="CC0066"/>
            </a:solidFill>
            <a:round/>
            <a:headEnd/>
            <a:tailEnd type="triangle" w="med" len="med"/>
          </a:ln>
          <a:effectLst/>
        </p:spPr>
        <p:txBody>
          <a:bodyPr/>
          <a:lstStyle/>
          <a:p>
            <a:endParaRPr lang="zh-CN" altLang="en-US"/>
          </a:p>
        </p:txBody>
      </p:sp>
      <p:sp>
        <p:nvSpPr>
          <p:cNvPr id="594959" name="Text Box 15"/>
          <p:cNvSpPr txBox="1">
            <a:spLocks noChangeArrowheads="1"/>
          </p:cNvSpPr>
          <p:nvPr/>
        </p:nvSpPr>
        <p:spPr bwMode="auto">
          <a:xfrm>
            <a:off x="260350" y="6037263"/>
            <a:ext cx="8069263"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局部变量</a:t>
            </a:r>
            <a:r>
              <a:rPr lang="en-US" altLang="zh-CN" sz="2000" b="1">
                <a:solidFill>
                  <a:srgbClr val="CC0066"/>
                </a:solidFill>
                <a:ea typeface="微软雅黑" pitchFamily="34" charset="-122"/>
              </a:rPr>
              <a:t>temp</a:t>
            </a:r>
            <a:r>
              <a:rPr lang="zh-CN" altLang="en-US" sz="2000" b="1">
                <a:solidFill>
                  <a:srgbClr val="3366FF"/>
                </a:solidFill>
                <a:ea typeface="微软雅黑" pitchFamily="34" charset="-122"/>
              </a:rPr>
              <a:t>分配在栈中，不会在过程外被引用，因此不是符号定义</a:t>
            </a:r>
          </a:p>
        </p:txBody>
      </p:sp>
      <p:sp>
        <p:nvSpPr>
          <p:cNvPr id="594960" name="Line 16"/>
          <p:cNvSpPr>
            <a:spLocks noChangeShapeType="1"/>
          </p:cNvSpPr>
          <p:nvPr/>
        </p:nvSpPr>
        <p:spPr bwMode="auto">
          <a:xfrm flipH="1" flipV="1">
            <a:off x="1190625" y="3279775"/>
            <a:ext cx="4281488" cy="2220913"/>
          </a:xfrm>
          <a:prstGeom prst="line">
            <a:avLst/>
          </a:prstGeom>
          <a:noFill/>
          <a:ln w="28575">
            <a:solidFill>
              <a:srgbClr val="0066CC"/>
            </a:solidFill>
            <a:round/>
            <a:headEnd/>
            <a:tailEnd type="triangle" w="med" len="med"/>
          </a:ln>
          <a:effectLst/>
        </p:spPr>
        <p:txBody>
          <a:bodyPr/>
          <a:lstStyle/>
          <a:p>
            <a:endParaRPr lang="zh-CN" altLang="en-US"/>
          </a:p>
        </p:txBody>
      </p:sp>
      <p:sp>
        <p:nvSpPr>
          <p:cNvPr id="594961" name="Line 17"/>
          <p:cNvSpPr>
            <a:spLocks noChangeShapeType="1"/>
          </p:cNvSpPr>
          <p:nvPr/>
        </p:nvSpPr>
        <p:spPr bwMode="auto">
          <a:xfrm flipV="1">
            <a:off x="5514975" y="2032000"/>
            <a:ext cx="1393825" cy="3395663"/>
          </a:xfrm>
          <a:prstGeom prst="line">
            <a:avLst/>
          </a:prstGeom>
          <a:noFill/>
          <a:ln w="28575">
            <a:solidFill>
              <a:srgbClr val="0066CC"/>
            </a:solidFill>
            <a:round/>
            <a:headEnd/>
            <a:tailEnd type="triangle" w="med" len="med"/>
          </a:ln>
          <a:effectLst/>
        </p:spPr>
        <p:txBody>
          <a:bodyPr/>
          <a:lstStyle/>
          <a:p>
            <a:endParaRPr lang="zh-CN" altLang="en-US"/>
          </a:p>
        </p:txBody>
      </p:sp>
      <p:sp>
        <p:nvSpPr>
          <p:cNvPr id="594962" name="Line 18"/>
          <p:cNvSpPr>
            <a:spLocks noChangeShapeType="1"/>
          </p:cNvSpPr>
          <p:nvPr/>
        </p:nvSpPr>
        <p:spPr bwMode="auto">
          <a:xfrm flipV="1">
            <a:off x="5602288" y="3584575"/>
            <a:ext cx="942975" cy="1800225"/>
          </a:xfrm>
          <a:prstGeom prst="line">
            <a:avLst/>
          </a:prstGeom>
          <a:noFill/>
          <a:ln w="28575">
            <a:solidFill>
              <a:srgbClr val="0066CC"/>
            </a:solidFill>
            <a:round/>
            <a:headEnd/>
            <a:tailEnd type="triangle" w="med" len="med"/>
          </a:ln>
          <a:effectLst/>
        </p:spPr>
        <p:txBody>
          <a:bodyPr/>
          <a:lstStyle/>
          <a:p>
            <a:endParaRPr lang="zh-CN" altLang="en-US"/>
          </a:p>
        </p:txBody>
      </p:sp>
      <p:sp>
        <p:nvSpPr>
          <p:cNvPr id="594963" name="Line 19"/>
          <p:cNvSpPr>
            <a:spLocks noChangeShapeType="1"/>
          </p:cNvSpPr>
          <p:nvPr/>
        </p:nvSpPr>
        <p:spPr bwMode="auto">
          <a:xfrm flipV="1">
            <a:off x="5695950" y="3894138"/>
            <a:ext cx="941388" cy="1509712"/>
          </a:xfrm>
          <a:prstGeom prst="line">
            <a:avLst/>
          </a:prstGeom>
          <a:noFill/>
          <a:ln w="28575">
            <a:solidFill>
              <a:srgbClr val="0066CC"/>
            </a:solidFill>
            <a:round/>
            <a:headEnd/>
            <a:tailEnd type="triangle" w="med" len="med"/>
          </a:ln>
          <a:effectLst/>
        </p:spPr>
        <p:txBody>
          <a:bodyPr/>
          <a:lstStyle/>
          <a:p>
            <a:endParaRPr lang="zh-CN" altLang="en-US"/>
          </a:p>
        </p:txBody>
      </p:sp>
      <p:sp>
        <p:nvSpPr>
          <p:cNvPr id="594964" name="Line 20"/>
          <p:cNvSpPr>
            <a:spLocks noChangeShapeType="1"/>
          </p:cNvSpPr>
          <p:nvPr/>
        </p:nvSpPr>
        <p:spPr bwMode="auto">
          <a:xfrm flipV="1">
            <a:off x="5767388" y="4198938"/>
            <a:ext cx="871537" cy="1265237"/>
          </a:xfrm>
          <a:prstGeom prst="line">
            <a:avLst/>
          </a:prstGeom>
          <a:noFill/>
          <a:ln w="28575">
            <a:solidFill>
              <a:srgbClr val="0066CC"/>
            </a:solidFill>
            <a:round/>
            <a:headEnd/>
            <a:tailEnd type="triangle" w="med" len="med"/>
          </a:ln>
          <a:effectLst/>
        </p:spPr>
        <p:txBody>
          <a:bodyPr/>
          <a:lstStyle/>
          <a:p>
            <a:endParaRPr lang="zh-CN" altLang="en-US"/>
          </a:p>
        </p:txBody>
      </p:sp>
      <p:sp>
        <p:nvSpPr>
          <p:cNvPr id="594965" name="Line 21"/>
          <p:cNvSpPr>
            <a:spLocks noChangeShapeType="1"/>
          </p:cNvSpPr>
          <p:nvPr/>
        </p:nvSpPr>
        <p:spPr bwMode="auto">
          <a:xfrm flipV="1">
            <a:off x="5486400" y="3598863"/>
            <a:ext cx="42863" cy="1785937"/>
          </a:xfrm>
          <a:prstGeom prst="line">
            <a:avLst/>
          </a:prstGeom>
          <a:noFill/>
          <a:ln w="28575">
            <a:solidFill>
              <a:srgbClr val="0066CC"/>
            </a:solidFill>
            <a:round/>
            <a:headEnd/>
            <a:tailEnd type="triangle" w="med" len="med"/>
          </a:ln>
          <a:effectLst/>
        </p:spPr>
        <p:txBody>
          <a:bodyPr/>
          <a:lstStyle/>
          <a:p>
            <a:endParaRPr lang="zh-CN" altLang="en-US"/>
          </a:p>
        </p:txBody>
      </p:sp>
      <p:sp>
        <p:nvSpPr>
          <p:cNvPr id="594966" name="Line 22"/>
          <p:cNvSpPr>
            <a:spLocks noChangeShapeType="1"/>
          </p:cNvSpPr>
          <p:nvPr/>
        </p:nvSpPr>
        <p:spPr bwMode="auto">
          <a:xfrm flipH="1" flipV="1">
            <a:off x="5113338" y="4170363"/>
            <a:ext cx="349250" cy="1262062"/>
          </a:xfrm>
          <a:prstGeom prst="line">
            <a:avLst/>
          </a:prstGeom>
          <a:noFill/>
          <a:ln w="28575">
            <a:solidFill>
              <a:srgbClr val="0066CC"/>
            </a:solidFill>
            <a:round/>
            <a:headEnd/>
            <a:tailEnd type="triangle" w="med" len="med"/>
          </a:ln>
          <a:effectLst/>
        </p:spPr>
        <p:txBody>
          <a:bodyPr/>
          <a:lstStyle/>
          <a:p>
            <a:endParaRPr lang="zh-CN" altLang="en-US"/>
          </a:p>
        </p:txBody>
      </p:sp>
      <p:sp>
        <p:nvSpPr>
          <p:cNvPr id="594967" name="Line 23"/>
          <p:cNvSpPr>
            <a:spLocks noChangeShapeType="1"/>
          </p:cNvSpPr>
          <p:nvPr/>
        </p:nvSpPr>
        <p:spPr bwMode="auto">
          <a:xfrm flipH="1" flipV="1">
            <a:off x="5056188" y="4473575"/>
            <a:ext cx="347662" cy="915988"/>
          </a:xfrm>
          <a:prstGeom prst="line">
            <a:avLst/>
          </a:prstGeom>
          <a:noFill/>
          <a:ln w="28575">
            <a:solidFill>
              <a:srgbClr val="0066CC"/>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80062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952"/>
                                        </p:tgtEl>
                                        <p:attrNameLst>
                                          <p:attrName>style.visibility</p:attrName>
                                        </p:attrNameLst>
                                      </p:cBhvr>
                                      <p:to>
                                        <p:strVal val="visible"/>
                                      </p:to>
                                    </p:set>
                                    <p:animEffect transition="in" filter="blinds(horizontal)">
                                      <p:cBhvr>
                                        <p:cTn id="7" dur="500"/>
                                        <p:tgtEl>
                                          <p:spTgt spid="5949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954"/>
                                        </p:tgtEl>
                                        <p:attrNameLst>
                                          <p:attrName>style.visibility</p:attrName>
                                        </p:attrNameLst>
                                      </p:cBhvr>
                                      <p:to>
                                        <p:strVal val="visible"/>
                                      </p:to>
                                    </p:set>
                                    <p:animEffect transition="in" filter="blinds(horizontal)">
                                      <p:cBhvr>
                                        <p:cTn id="12" dur="500"/>
                                        <p:tgtEl>
                                          <p:spTgt spid="5949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4953"/>
                                        </p:tgtEl>
                                        <p:attrNameLst>
                                          <p:attrName>style.visibility</p:attrName>
                                        </p:attrNameLst>
                                      </p:cBhvr>
                                      <p:to>
                                        <p:strVal val="visible"/>
                                      </p:to>
                                    </p:set>
                                    <p:animEffect transition="in" filter="blinds(horizontal)">
                                      <p:cBhvr>
                                        <p:cTn id="17" dur="500"/>
                                        <p:tgtEl>
                                          <p:spTgt spid="5949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4955"/>
                                        </p:tgtEl>
                                        <p:attrNameLst>
                                          <p:attrName>style.visibility</p:attrName>
                                        </p:attrNameLst>
                                      </p:cBhvr>
                                      <p:to>
                                        <p:strVal val="visible"/>
                                      </p:to>
                                    </p:set>
                                    <p:animEffect transition="in" filter="blinds(horizontal)">
                                      <p:cBhvr>
                                        <p:cTn id="22" dur="500"/>
                                        <p:tgtEl>
                                          <p:spTgt spid="5949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4956"/>
                                        </p:tgtEl>
                                        <p:attrNameLst>
                                          <p:attrName>style.visibility</p:attrName>
                                        </p:attrNameLst>
                                      </p:cBhvr>
                                      <p:to>
                                        <p:strVal val="visible"/>
                                      </p:to>
                                    </p:set>
                                    <p:animEffect transition="in" filter="blinds(horizontal)">
                                      <p:cBhvr>
                                        <p:cTn id="27" dur="500"/>
                                        <p:tgtEl>
                                          <p:spTgt spid="5949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4957"/>
                                        </p:tgtEl>
                                        <p:attrNameLst>
                                          <p:attrName>style.visibility</p:attrName>
                                        </p:attrNameLst>
                                      </p:cBhvr>
                                      <p:to>
                                        <p:strVal val="visible"/>
                                      </p:to>
                                    </p:set>
                                    <p:animEffect transition="in" filter="blinds(horizontal)">
                                      <p:cBhvr>
                                        <p:cTn id="32" dur="500"/>
                                        <p:tgtEl>
                                          <p:spTgt spid="5949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4958"/>
                                        </p:tgtEl>
                                        <p:attrNameLst>
                                          <p:attrName>style.visibility</p:attrName>
                                        </p:attrNameLst>
                                      </p:cBhvr>
                                      <p:to>
                                        <p:strVal val="visible"/>
                                      </p:to>
                                    </p:set>
                                    <p:animEffect transition="in" filter="blinds(horizontal)">
                                      <p:cBhvr>
                                        <p:cTn id="37" dur="500"/>
                                        <p:tgtEl>
                                          <p:spTgt spid="5949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4960"/>
                                        </p:tgtEl>
                                        <p:attrNameLst>
                                          <p:attrName>style.visibility</p:attrName>
                                        </p:attrNameLst>
                                      </p:cBhvr>
                                      <p:to>
                                        <p:strVal val="visible"/>
                                      </p:to>
                                    </p:set>
                                    <p:animEffect transition="in" filter="blinds(horizontal)">
                                      <p:cBhvr>
                                        <p:cTn id="42" dur="500"/>
                                        <p:tgtEl>
                                          <p:spTgt spid="5949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94967"/>
                                        </p:tgtEl>
                                        <p:attrNameLst>
                                          <p:attrName>style.visibility</p:attrName>
                                        </p:attrNameLst>
                                      </p:cBhvr>
                                      <p:to>
                                        <p:strVal val="visible"/>
                                      </p:to>
                                    </p:set>
                                    <p:animEffect transition="in" filter="blinds(horizontal)">
                                      <p:cBhvr>
                                        <p:cTn id="47" dur="500"/>
                                        <p:tgtEl>
                                          <p:spTgt spid="59496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94966"/>
                                        </p:tgtEl>
                                        <p:attrNameLst>
                                          <p:attrName>style.visibility</p:attrName>
                                        </p:attrNameLst>
                                      </p:cBhvr>
                                      <p:to>
                                        <p:strVal val="visible"/>
                                      </p:to>
                                    </p:set>
                                    <p:animEffect transition="in" filter="blinds(horizontal)">
                                      <p:cBhvr>
                                        <p:cTn id="52" dur="500"/>
                                        <p:tgtEl>
                                          <p:spTgt spid="59496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94965"/>
                                        </p:tgtEl>
                                        <p:attrNameLst>
                                          <p:attrName>style.visibility</p:attrName>
                                        </p:attrNameLst>
                                      </p:cBhvr>
                                      <p:to>
                                        <p:strVal val="visible"/>
                                      </p:to>
                                    </p:set>
                                    <p:animEffect transition="in" filter="blinds(horizontal)">
                                      <p:cBhvr>
                                        <p:cTn id="57" dur="500"/>
                                        <p:tgtEl>
                                          <p:spTgt spid="59496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94961"/>
                                        </p:tgtEl>
                                        <p:attrNameLst>
                                          <p:attrName>style.visibility</p:attrName>
                                        </p:attrNameLst>
                                      </p:cBhvr>
                                      <p:to>
                                        <p:strVal val="visible"/>
                                      </p:to>
                                    </p:set>
                                    <p:animEffect transition="in" filter="blinds(horizontal)">
                                      <p:cBhvr>
                                        <p:cTn id="62" dur="500"/>
                                        <p:tgtEl>
                                          <p:spTgt spid="59496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94962"/>
                                        </p:tgtEl>
                                        <p:attrNameLst>
                                          <p:attrName>style.visibility</p:attrName>
                                        </p:attrNameLst>
                                      </p:cBhvr>
                                      <p:to>
                                        <p:strVal val="visible"/>
                                      </p:to>
                                    </p:set>
                                    <p:animEffect transition="in" filter="blinds(horizontal)">
                                      <p:cBhvr>
                                        <p:cTn id="67" dur="500"/>
                                        <p:tgtEl>
                                          <p:spTgt spid="59496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94963"/>
                                        </p:tgtEl>
                                        <p:attrNameLst>
                                          <p:attrName>style.visibility</p:attrName>
                                        </p:attrNameLst>
                                      </p:cBhvr>
                                      <p:to>
                                        <p:strVal val="visible"/>
                                      </p:to>
                                    </p:set>
                                    <p:animEffect transition="in" filter="blinds(horizontal)">
                                      <p:cBhvr>
                                        <p:cTn id="72" dur="500"/>
                                        <p:tgtEl>
                                          <p:spTgt spid="59496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94964"/>
                                        </p:tgtEl>
                                        <p:attrNameLst>
                                          <p:attrName>style.visibility</p:attrName>
                                        </p:attrNameLst>
                                      </p:cBhvr>
                                      <p:to>
                                        <p:strVal val="visible"/>
                                      </p:to>
                                    </p:set>
                                    <p:animEffect transition="in" filter="blinds(horizontal)">
                                      <p:cBhvr>
                                        <p:cTn id="77" dur="500"/>
                                        <p:tgtEl>
                                          <p:spTgt spid="59496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94959"/>
                                        </p:tgtEl>
                                        <p:attrNameLst>
                                          <p:attrName>style.visibility</p:attrName>
                                        </p:attrNameLst>
                                      </p:cBhvr>
                                      <p:to>
                                        <p:strVal val="visible"/>
                                      </p:to>
                                    </p:set>
                                    <p:animEffect transition="in" filter="blinds(horizontal)">
                                      <p:cBhvr>
                                        <p:cTn id="82" dur="500"/>
                                        <p:tgtEl>
                                          <p:spTgt spid="59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2" grpId="0"/>
      <p:bldP spid="594953" grpId="0" animBg="1"/>
      <p:bldP spid="594954" grpId="0" animBg="1"/>
      <p:bldP spid="594955" grpId="0" animBg="1"/>
      <p:bldP spid="594956" grpId="0" animBg="1"/>
      <p:bldP spid="594957" grpId="0" animBg="1"/>
      <p:bldP spid="594958" grpId="0" animBg="1"/>
      <p:bldP spid="594959" grpId="0"/>
      <p:bldP spid="594960" grpId="0" animBg="1"/>
      <p:bldP spid="594961" grpId="0" animBg="1"/>
      <p:bldP spid="594962" grpId="0" animBg="1"/>
      <p:bldP spid="594963" grpId="0" animBg="1"/>
      <p:bldP spid="594964" grpId="0" animBg="1"/>
      <p:bldP spid="594965" grpId="0" animBg="1"/>
      <p:bldP spid="594966" grpId="0" animBg="1"/>
      <p:bldP spid="59496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idx="4294967295"/>
          </p:nvPr>
        </p:nvSpPr>
        <p:spPr>
          <a:xfrm>
            <a:off x="431800" y="11113"/>
            <a:ext cx="8189913" cy="762000"/>
          </a:xfrm>
        </p:spPr>
        <p:txBody>
          <a:bodyPr/>
          <a:lstStyle/>
          <a:p>
            <a:r>
              <a:rPr lang="zh-CN" altLang="en-US" dirty="0"/>
              <a:t>可执行文件的生成</a:t>
            </a:r>
          </a:p>
        </p:txBody>
      </p:sp>
      <p:sp>
        <p:nvSpPr>
          <p:cNvPr id="596995" name="Rectangle 3"/>
          <p:cNvSpPr>
            <a:spLocks noGrp="1" noChangeArrowheads="1"/>
          </p:cNvSpPr>
          <p:nvPr>
            <p:ph type="body" idx="4294967295"/>
          </p:nvPr>
        </p:nvSpPr>
        <p:spPr>
          <a:xfrm>
            <a:off x="388938" y="942975"/>
            <a:ext cx="5843587" cy="1244600"/>
          </a:xfrm>
          <a:solidFill>
            <a:srgbClr val="E0E0E0"/>
          </a:solidFill>
          <a:ln>
            <a:solidFill>
              <a:srgbClr val="000004"/>
            </a:solidFill>
          </a:ln>
        </p:spPr>
        <p:txBody>
          <a:bodyPr>
            <a:normAutofit fontScale="85000" lnSpcReduction="10000"/>
          </a:bodyPr>
          <a:lstStyle/>
          <a:p>
            <a:r>
              <a:rPr lang="zh-CN" altLang="en-US" sz="2000">
                <a:latin typeface="微软雅黑" pitchFamily="34" charset="-122"/>
                <a:ea typeface="微软雅黑" pitchFamily="34" charset="-122"/>
              </a:rPr>
              <a:t>使用</a:t>
            </a:r>
            <a:r>
              <a:rPr lang="en-US" altLang="zh-CN" sz="2000">
                <a:latin typeface="微软雅黑" pitchFamily="34" charset="-122"/>
                <a:ea typeface="微软雅黑" pitchFamily="34" charset="-122"/>
              </a:rPr>
              <a:t>GCC</a:t>
            </a:r>
            <a:r>
              <a:rPr lang="zh-CN" altLang="en-US" sz="2000">
                <a:latin typeface="微软雅黑" pitchFamily="34" charset="-122"/>
                <a:ea typeface="微软雅黑" pitchFamily="34" charset="-122"/>
              </a:rPr>
              <a:t>编译器编译并链接生成可执行程序</a:t>
            </a:r>
            <a:r>
              <a:rPr lang="en-US" altLang="zh-CN" sz="2000">
                <a:latin typeface="微软雅黑" pitchFamily="34" charset="-122"/>
                <a:ea typeface="微软雅黑" pitchFamily="34" charset="-122"/>
              </a:rPr>
              <a:t>P:</a:t>
            </a:r>
          </a:p>
          <a:p>
            <a:pPr lvl="1"/>
            <a:r>
              <a:rPr lang="en-US" altLang="zh-CN">
                <a:latin typeface="微软雅黑" pitchFamily="34" charset="-122"/>
                <a:ea typeface="微软雅黑" pitchFamily="34" charset="-122"/>
              </a:rPr>
              <a:t>$ gcc -O2 -g -o p main.c swap.c</a:t>
            </a:r>
          </a:p>
          <a:p>
            <a:pPr lvl="1"/>
            <a:r>
              <a:rPr lang="en-US" altLang="zh-CN">
                <a:latin typeface="微软雅黑" pitchFamily="34" charset="-122"/>
                <a:ea typeface="微软雅黑" pitchFamily="34" charset="-122"/>
              </a:rPr>
              <a:t>$ ./p</a:t>
            </a:r>
          </a:p>
        </p:txBody>
      </p:sp>
      <p:grpSp>
        <p:nvGrpSpPr>
          <p:cNvPr id="597016" name="Group 24"/>
          <p:cNvGrpSpPr>
            <a:grpSpLocks/>
          </p:cNvGrpSpPr>
          <p:nvPr/>
        </p:nvGrpSpPr>
        <p:grpSpPr bwMode="auto">
          <a:xfrm>
            <a:off x="1436688" y="2652713"/>
            <a:ext cx="7607300" cy="3530600"/>
            <a:chOff x="1152" y="1680"/>
            <a:chExt cx="3859" cy="2216"/>
          </a:xfrm>
        </p:grpSpPr>
        <p:sp>
          <p:nvSpPr>
            <p:cNvPr id="596996" name="Line 4"/>
            <p:cNvSpPr>
              <a:spLocks noChangeShapeType="1"/>
            </p:cNvSpPr>
            <p:nvPr/>
          </p:nvSpPr>
          <p:spPr bwMode="auto">
            <a:xfrm>
              <a:off x="1680" y="1915"/>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6997" name="Rectangle 5"/>
            <p:cNvSpPr>
              <a:spLocks noChangeArrowheads="1"/>
            </p:cNvSpPr>
            <p:nvPr/>
          </p:nvSpPr>
          <p:spPr bwMode="auto">
            <a:xfrm>
              <a:off x="1296" y="3211"/>
              <a:ext cx="1872" cy="256"/>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rPr>
                <a:t>链接 </a:t>
              </a:r>
              <a:r>
                <a:rPr lang="en-US" altLang="zh-CN" sz="1900" b="1">
                  <a:latin typeface="微软雅黑" pitchFamily="34" charset="-122"/>
                  <a:ea typeface="微软雅黑" pitchFamily="34" charset="-122"/>
                </a:rPr>
                <a:t>(ld)</a:t>
              </a:r>
            </a:p>
          </p:txBody>
        </p:sp>
        <p:sp>
          <p:nvSpPr>
            <p:cNvPr id="596998" name="Rectangle 6"/>
            <p:cNvSpPr>
              <a:spLocks noChangeArrowheads="1"/>
            </p:cNvSpPr>
            <p:nvPr/>
          </p:nvSpPr>
          <p:spPr bwMode="auto">
            <a:xfrm>
              <a:off x="1152" y="2148"/>
              <a:ext cx="1104" cy="437"/>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cs typeface="Courier New" pitchFamily="49" charset="0"/>
                </a:rPr>
                <a:t>程序转换</a:t>
              </a:r>
            </a:p>
            <a:p>
              <a:pPr algn="ctr" eaLnBrk="0" hangingPunct="0"/>
              <a:r>
                <a:rPr lang="en-US" altLang="zh-CN" sz="1900" b="1">
                  <a:latin typeface="微软雅黑" pitchFamily="34" charset="-122"/>
                  <a:ea typeface="微软雅黑" pitchFamily="34" charset="-122"/>
                  <a:cs typeface="Courier New" pitchFamily="49" charset="0"/>
                </a:rPr>
                <a:t>(cpp, cc1, as)</a:t>
              </a:r>
            </a:p>
          </p:txBody>
        </p:sp>
        <p:sp>
          <p:nvSpPr>
            <p:cNvPr id="596999" name="Text Box 7"/>
            <p:cNvSpPr txBox="1">
              <a:spLocks noChangeArrowheads="1"/>
            </p:cNvSpPr>
            <p:nvPr/>
          </p:nvSpPr>
          <p:spPr bwMode="auto">
            <a:xfrm>
              <a:off x="1344" y="1680"/>
              <a:ext cx="604" cy="287"/>
            </a:xfrm>
            <a:prstGeom prst="rect">
              <a:avLst/>
            </a:prstGeom>
            <a:noFill/>
            <a:ln w="25400">
              <a:no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597000" name="Text Box 8"/>
            <p:cNvSpPr txBox="1">
              <a:spLocks noChangeArrowheads="1"/>
            </p:cNvSpPr>
            <p:nvPr/>
          </p:nvSpPr>
          <p:spPr bwMode="auto">
            <a:xfrm>
              <a:off x="1429" y="2736"/>
              <a:ext cx="627" cy="287"/>
            </a:xfrm>
            <a:prstGeom prst="rect">
              <a:avLst/>
            </a:prstGeom>
            <a:noFill/>
            <a:ln w="25400">
              <a:noFill/>
              <a:miter lim="800000"/>
              <a:headEnd/>
              <a:tailEnd/>
            </a:ln>
          </p:spPr>
          <p:txBody>
            <a:bodyPr wrap="none">
              <a:spAutoFit/>
            </a:bodyPr>
            <a:lstStyle/>
            <a:p>
              <a:pPr eaLnBrk="0" hangingPunct="0"/>
              <a:r>
                <a:rPr lang="en-US" altLang="zh-CN" sz="2400" b="1">
                  <a:latin typeface="微软雅黑" pitchFamily="34" charset="-122"/>
                  <a:ea typeface="微软雅黑" pitchFamily="34" charset="-122"/>
                  <a:cs typeface="Courier New" pitchFamily="49" charset="0"/>
                </a:rPr>
                <a:t>main.o</a:t>
              </a:r>
            </a:p>
          </p:txBody>
        </p:sp>
        <p:sp>
          <p:nvSpPr>
            <p:cNvPr id="597001" name="Rectangle 9"/>
            <p:cNvSpPr>
              <a:spLocks noChangeArrowheads="1"/>
            </p:cNvSpPr>
            <p:nvPr/>
          </p:nvSpPr>
          <p:spPr bwMode="auto">
            <a:xfrm>
              <a:off x="2352" y="2148"/>
              <a:ext cx="1132" cy="437"/>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rPr>
                <a:t>程序转换</a:t>
              </a:r>
            </a:p>
            <a:p>
              <a:pPr algn="ctr" eaLnBrk="0" hangingPunct="0"/>
              <a:r>
                <a:rPr lang="en-US" altLang="zh-CN" sz="1900" b="1">
                  <a:latin typeface="微软雅黑" pitchFamily="34" charset="-122"/>
                  <a:ea typeface="微软雅黑" pitchFamily="34" charset="-122"/>
                </a:rPr>
                <a:t>(cpp, cc1, as)</a:t>
              </a:r>
            </a:p>
          </p:txBody>
        </p:sp>
        <p:sp>
          <p:nvSpPr>
            <p:cNvPr id="597002" name="Text Box 10"/>
            <p:cNvSpPr txBox="1">
              <a:spLocks noChangeArrowheads="1"/>
            </p:cNvSpPr>
            <p:nvPr/>
          </p:nvSpPr>
          <p:spPr bwMode="auto">
            <a:xfrm>
              <a:off x="2640" y="1680"/>
              <a:ext cx="619" cy="287"/>
            </a:xfrm>
            <a:prstGeom prst="rect">
              <a:avLst/>
            </a:prstGeom>
            <a:noFill/>
            <a:ln w="25400">
              <a:no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597003" name="Text Box 11"/>
            <p:cNvSpPr txBox="1">
              <a:spLocks noChangeArrowheads="1"/>
            </p:cNvSpPr>
            <p:nvPr/>
          </p:nvSpPr>
          <p:spPr bwMode="auto">
            <a:xfrm>
              <a:off x="2644" y="2736"/>
              <a:ext cx="640" cy="287"/>
            </a:xfrm>
            <a:prstGeom prst="rect">
              <a:avLst/>
            </a:prstGeom>
            <a:noFill/>
            <a:ln w="25400">
              <a:noFill/>
              <a:miter lim="800000"/>
              <a:headEnd/>
              <a:tailEnd/>
            </a:ln>
          </p:spPr>
          <p:txBody>
            <a:bodyPr wrap="none">
              <a:spAutoFit/>
            </a:bodyPr>
            <a:lstStyle/>
            <a:p>
              <a:pPr algn="ctr" eaLnBrk="0" hangingPunct="0"/>
              <a:r>
                <a:rPr lang="en-US" altLang="zh-CN" sz="2400" b="1">
                  <a:latin typeface="微软雅黑" pitchFamily="34" charset="-122"/>
                  <a:ea typeface="微软雅黑" pitchFamily="34" charset="-122"/>
                  <a:cs typeface="Courier New" pitchFamily="49" charset="0"/>
                </a:rPr>
                <a:t>swap.o</a:t>
              </a:r>
            </a:p>
          </p:txBody>
        </p:sp>
        <p:sp>
          <p:nvSpPr>
            <p:cNvPr id="597004" name="Text Box 12"/>
            <p:cNvSpPr txBox="1">
              <a:spLocks noChangeArrowheads="1"/>
            </p:cNvSpPr>
            <p:nvPr/>
          </p:nvSpPr>
          <p:spPr bwMode="auto">
            <a:xfrm>
              <a:off x="2150" y="3647"/>
              <a:ext cx="179" cy="249"/>
            </a:xfrm>
            <a:prstGeom prst="rect">
              <a:avLst/>
            </a:prstGeom>
            <a:noFill/>
            <a:ln w="25400">
              <a:no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p</a:t>
              </a:r>
            </a:p>
          </p:txBody>
        </p:sp>
        <p:sp>
          <p:nvSpPr>
            <p:cNvPr id="597005" name="Line 13"/>
            <p:cNvSpPr>
              <a:spLocks noChangeShapeType="1"/>
            </p:cNvSpPr>
            <p:nvPr/>
          </p:nvSpPr>
          <p:spPr bwMode="auto">
            <a:xfrm>
              <a:off x="2935" y="1915"/>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6" name="Line 14"/>
            <p:cNvSpPr>
              <a:spLocks noChangeShapeType="1"/>
            </p:cNvSpPr>
            <p:nvPr/>
          </p:nvSpPr>
          <p:spPr bwMode="auto">
            <a:xfrm>
              <a:off x="1680" y="2587"/>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7" name="Line 15"/>
            <p:cNvSpPr>
              <a:spLocks noChangeShapeType="1"/>
            </p:cNvSpPr>
            <p:nvPr/>
          </p:nvSpPr>
          <p:spPr bwMode="auto">
            <a:xfrm>
              <a:off x="2935" y="2587"/>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8" name="Line 16"/>
            <p:cNvSpPr>
              <a:spLocks noChangeShapeType="1"/>
            </p:cNvSpPr>
            <p:nvPr/>
          </p:nvSpPr>
          <p:spPr bwMode="auto">
            <a:xfrm>
              <a:off x="2935" y="2971"/>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9" name="Line 17"/>
            <p:cNvSpPr>
              <a:spLocks noChangeShapeType="1"/>
            </p:cNvSpPr>
            <p:nvPr/>
          </p:nvSpPr>
          <p:spPr bwMode="auto">
            <a:xfrm>
              <a:off x="2242" y="3458"/>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10" name="Line 18"/>
            <p:cNvSpPr>
              <a:spLocks noChangeShapeType="1"/>
            </p:cNvSpPr>
            <p:nvPr/>
          </p:nvSpPr>
          <p:spPr bwMode="auto">
            <a:xfrm>
              <a:off x="1680" y="2971"/>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11" name="Text Box 19"/>
            <p:cNvSpPr txBox="1">
              <a:spLocks noChangeArrowheads="1"/>
            </p:cNvSpPr>
            <p:nvPr/>
          </p:nvSpPr>
          <p:spPr bwMode="auto">
            <a:xfrm>
              <a:off x="3580" y="1713"/>
              <a:ext cx="737" cy="249"/>
            </a:xfrm>
            <a:prstGeom prst="rect">
              <a:avLst/>
            </a:prstGeom>
            <a:noFill/>
            <a:ln w="25400">
              <a:noFill/>
              <a:miter lim="800000"/>
              <a:headEnd/>
              <a:tailEnd/>
            </a:ln>
          </p:spPr>
          <p:txBody>
            <a:bodyPr wrap="none">
              <a:spAutoFit/>
            </a:bodyPr>
            <a:lstStyle/>
            <a:p>
              <a:pPr eaLnBrk="0" hangingPunct="0"/>
              <a:r>
                <a:rPr lang="zh-CN" altLang="en-US" sz="2000" b="1">
                  <a:solidFill>
                    <a:srgbClr val="C00000"/>
                  </a:solidFill>
                  <a:latin typeface="微软雅黑" pitchFamily="34" charset="-122"/>
                  <a:ea typeface="微软雅黑" pitchFamily="34" charset="-122"/>
                </a:rPr>
                <a:t>源程序文件</a:t>
              </a:r>
            </a:p>
          </p:txBody>
        </p:sp>
        <p:sp>
          <p:nvSpPr>
            <p:cNvPr id="597012" name="Text Box 20"/>
            <p:cNvSpPr txBox="1">
              <a:spLocks noChangeArrowheads="1"/>
            </p:cNvSpPr>
            <p:nvPr/>
          </p:nvSpPr>
          <p:spPr bwMode="auto">
            <a:xfrm>
              <a:off x="3540" y="2686"/>
              <a:ext cx="1471" cy="632"/>
            </a:xfrm>
            <a:prstGeom prst="rect">
              <a:avLst/>
            </a:prstGeom>
            <a:noFill/>
            <a:ln w="25400">
              <a:noFill/>
              <a:miter lim="800000"/>
              <a:headEnd/>
              <a:tailEnd/>
            </a:ln>
          </p:spPr>
          <p:txBody>
            <a:bodyPr>
              <a:spAutoFit/>
            </a:bodyPr>
            <a:lstStyle/>
            <a:p>
              <a:pPr eaLnBrk="0" hangingPunct="0"/>
              <a:r>
                <a:rPr lang="zh-CN" altLang="en-US" sz="2000" b="1">
                  <a:solidFill>
                    <a:srgbClr val="C00000"/>
                  </a:solidFill>
                  <a:latin typeface="微软雅黑" pitchFamily="34" charset="-122"/>
                  <a:ea typeface="微软雅黑" pitchFamily="34" charset="-122"/>
                </a:rPr>
                <a:t>分别转换</a:t>
              </a:r>
              <a:r>
                <a:rPr lang="zh-CN" altLang="en-US" sz="2000" b="1">
                  <a:solidFill>
                    <a:srgbClr val="FF0000"/>
                  </a:solidFill>
                  <a:latin typeface="微软雅黑" pitchFamily="34" charset="-122"/>
                  <a:ea typeface="微软雅黑" pitchFamily="34" charset="-122"/>
                </a:rPr>
                <a:t>（预处理、编译、汇编）</a:t>
              </a:r>
              <a:r>
                <a:rPr lang="zh-CN" altLang="en-US" sz="2000" b="1">
                  <a:solidFill>
                    <a:srgbClr val="C00000"/>
                  </a:solidFill>
                  <a:latin typeface="微软雅黑" pitchFamily="34" charset="-122"/>
                  <a:ea typeface="微软雅黑" pitchFamily="34" charset="-122"/>
                </a:rPr>
                <a:t>为可重定位目标文件</a:t>
              </a:r>
            </a:p>
          </p:txBody>
        </p:sp>
        <p:sp>
          <p:nvSpPr>
            <p:cNvPr id="597013" name="Text Box 21"/>
            <p:cNvSpPr txBox="1">
              <a:spLocks noChangeArrowheads="1"/>
            </p:cNvSpPr>
            <p:nvPr/>
          </p:nvSpPr>
          <p:spPr bwMode="auto">
            <a:xfrm>
              <a:off x="2448" y="3533"/>
              <a:ext cx="1382" cy="344"/>
            </a:xfrm>
            <a:prstGeom prst="rect">
              <a:avLst/>
            </a:prstGeom>
            <a:noFill/>
            <a:ln w="25400">
              <a:noFill/>
              <a:miter lim="800000"/>
              <a:headEnd/>
              <a:tailEnd/>
            </a:ln>
          </p:spPr>
          <p:txBody>
            <a:bodyPr wrap="none">
              <a:spAutoFit/>
            </a:bodyPr>
            <a:lstStyle/>
            <a:p>
              <a:pPr eaLnBrk="0" hangingPunct="0"/>
              <a:endParaRPr lang="zh-CN" altLang="en-US" sz="1000" b="1">
                <a:solidFill>
                  <a:srgbClr val="009242"/>
                </a:solidFill>
                <a:latin typeface="微软雅黑" pitchFamily="34" charset="-122"/>
                <a:ea typeface="微软雅黑" pitchFamily="34" charset="-122"/>
              </a:endParaRPr>
            </a:p>
            <a:p>
              <a:pPr eaLnBrk="0" hangingPunct="0"/>
              <a:r>
                <a:rPr lang="zh-CN" altLang="en-US" sz="2000" b="1">
                  <a:solidFill>
                    <a:srgbClr val="FF0000"/>
                  </a:solidFill>
                  <a:latin typeface="微软雅黑" pitchFamily="34" charset="-122"/>
                  <a:ea typeface="微软雅黑" pitchFamily="34" charset="-122"/>
                </a:rPr>
                <a:t>完全可执行的目标文件</a:t>
              </a:r>
            </a:p>
          </p:txBody>
        </p:sp>
      </p:grpSp>
      <p:sp>
        <p:nvSpPr>
          <p:cNvPr id="597014" name="Text Box 22"/>
          <p:cNvSpPr txBox="1">
            <a:spLocks noChangeArrowheads="1"/>
          </p:cNvSpPr>
          <p:nvPr/>
        </p:nvSpPr>
        <p:spPr bwMode="auto">
          <a:xfrm>
            <a:off x="139700" y="2760663"/>
            <a:ext cx="904875" cy="2501900"/>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200" b="1">
                <a:latin typeface="微软雅黑" pitchFamily="34" charset="-122"/>
                <a:ea typeface="微软雅黑" pitchFamily="34" charset="-122"/>
              </a:rPr>
              <a:t>GCC</a:t>
            </a:r>
            <a:r>
              <a:rPr lang="zh-CN" altLang="en-US" sz="2200" b="1">
                <a:latin typeface="微软雅黑" pitchFamily="34" charset="-122"/>
                <a:ea typeface="微软雅黑" pitchFamily="34" charset="-122"/>
              </a:rPr>
              <a:t>编译器的</a:t>
            </a:r>
            <a:r>
              <a:rPr lang="zh-CN" altLang="en-US" sz="2200" b="1">
                <a:solidFill>
                  <a:srgbClr val="FF0000"/>
                </a:solidFill>
                <a:latin typeface="微软雅黑" pitchFamily="34" charset="-122"/>
                <a:ea typeface="微软雅黑" pitchFamily="34" charset="-122"/>
              </a:rPr>
              <a:t>静态链接过程</a:t>
            </a:r>
          </a:p>
        </p:txBody>
      </p:sp>
      <p:sp>
        <p:nvSpPr>
          <p:cNvPr id="597017" name="Text Box 25"/>
          <p:cNvSpPr txBox="1">
            <a:spLocks noChangeArrowheads="1"/>
          </p:cNvSpPr>
          <p:nvPr/>
        </p:nvSpPr>
        <p:spPr bwMode="auto">
          <a:xfrm>
            <a:off x="6473825" y="855663"/>
            <a:ext cx="2147888" cy="1247775"/>
          </a:xfrm>
          <a:prstGeom prst="rect">
            <a:avLst/>
          </a:prstGeom>
          <a:noFill/>
          <a:ln w="9525">
            <a:noFill/>
            <a:miter lim="800000"/>
            <a:headEnd/>
            <a:tailEnd/>
          </a:ln>
          <a:effectLst/>
        </p:spPr>
        <p:txBody>
          <a:bodyPr>
            <a:spAutoFit/>
          </a:bodyPr>
          <a:lstStyle/>
          <a:p>
            <a:pPr>
              <a:spcBef>
                <a:spcPct val="50000"/>
              </a:spcBef>
            </a:pPr>
            <a:r>
              <a:rPr lang="en-US" altLang="zh-CN" sz="1900" b="1">
                <a:solidFill>
                  <a:srgbClr val="CC3300"/>
                </a:solidFill>
                <a:latin typeface="微软雅黑" pitchFamily="34" charset="-122"/>
                <a:ea typeface="微软雅黑" pitchFamily="34" charset="-122"/>
              </a:rPr>
              <a:t>-O2</a:t>
            </a:r>
            <a:r>
              <a:rPr lang="zh-CN" altLang="en-US" sz="1900" b="1">
                <a:solidFill>
                  <a:srgbClr val="CC3300"/>
                </a:solidFill>
                <a:latin typeface="微软雅黑" pitchFamily="34" charset="-122"/>
                <a:ea typeface="微软雅黑" pitchFamily="34" charset="-122"/>
              </a:rPr>
              <a:t>：</a:t>
            </a:r>
            <a:r>
              <a:rPr lang="en-US" altLang="zh-CN" sz="1900" b="1">
                <a:solidFill>
                  <a:srgbClr val="CC3300"/>
                </a:solidFill>
                <a:latin typeface="微软雅黑" pitchFamily="34" charset="-122"/>
                <a:ea typeface="微软雅黑" pitchFamily="34" charset="-122"/>
              </a:rPr>
              <a:t>2</a:t>
            </a:r>
            <a:r>
              <a:rPr lang="zh-CN" altLang="en-US" sz="1900" b="1">
                <a:solidFill>
                  <a:srgbClr val="CC3300"/>
                </a:solidFill>
                <a:latin typeface="微软雅黑" pitchFamily="34" charset="-122"/>
                <a:ea typeface="微软雅黑" pitchFamily="34" charset="-122"/>
              </a:rPr>
              <a:t>级优化</a:t>
            </a:r>
          </a:p>
          <a:p>
            <a:pPr>
              <a:spcBef>
                <a:spcPct val="50000"/>
              </a:spcBef>
            </a:pPr>
            <a:r>
              <a:rPr lang="en-US" altLang="zh-CN" sz="1900" b="1">
                <a:solidFill>
                  <a:srgbClr val="CC3300"/>
                </a:solidFill>
                <a:latin typeface="微软雅黑" pitchFamily="34" charset="-122"/>
                <a:ea typeface="微软雅黑" pitchFamily="34" charset="-122"/>
              </a:rPr>
              <a:t>-g</a:t>
            </a:r>
            <a:r>
              <a:rPr lang="zh-CN" altLang="en-US" sz="1900" b="1">
                <a:solidFill>
                  <a:srgbClr val="CC3300"/>
                </a:solidFill>
                <a:latin typeface="微软雅黑" pitchFamily="34" charset="-122"/>
                <a:ea typeface="微软雅黑" pitchFamily="34" charset="-122"/>
              </a:rPr>
              <a:t>：生成调试信息</a:t>
            </a:r>
          </a:p>
          <a:p>
            <a:pPr>
              <a:spcBef>
                <a:spcPct val="50000"/>
              </a:spcBef>
            </a:pPr>
            <a:r>
              <a:rPr lang="en-US" altLang="zh-CN" sz="1900" b="1">
                <a:solidFill>
                  <a:srgbClr val="CC3300"/>
                </a:solidFill>
                <a:latin typeface="微软雅黑" pitchFamily="34" charset="-122"/>
                <a:ea typeface="微软雅黑" pitchFamily="34" charset="-122"/>
              </a:rPr>
              <a:t>-o</a:t>
            </a:r>
            <a:r>
              <a:rPr lang="zh-CN" altLang="en-US" sz="1900" b="1">
                <a:solidFill>
                  <a:srgbClr val="CC3300"/>
                </a:solidFill>
                <a:latin typeface="微软雅黑" pitchFamily="34" charset="-122"/>
                <a:ea typeface="微软雅黑" pitchFamily="34" charset="-122"/>
              </a:rPr>
              <a:t>：目标文件名</a:t>
            </a:r>
          </a:p>
        </p:txBody>
      </p:sp>
    </p:spTree>
    <p:extLst>
      <p:ext uri="{BB962C8B-B14F-4D97-AF65-F5344CB8AC3E}">
        <p14:creationId xmlns:p14="http://schemas.microsoft.com/office/powerpoint/2010/main" val="220602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7017"/>
                                        </p:tgtEl>
                                        <p:attrNameLst>
                                          <p:attrName>style.visibility</p:attrName>
                                        </p:attrNameLst>
                                      </p:cBhvr>
                                      <p:to>
                                        <p:strVal val="visible"/>
                                      </p:to>
                                    </p:set>
                                    <p:animEffect transition="in" filter="blinds(horizontal)">
                                      <p:cBhvr>
                                        <p:cTn id="7" dur="500"/>
                                        <p:tgtEl>
                                          <p:spTgt spid="5970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7014"/>
                                        </p:tgtEl>
                                        <p:attrNameLst>
                                          <p:attrName>style.visibility</p:attrName>
                                        </p:attrNameLst>
                                      </p:cBhvr>
                                      <p:to>
                                        <p:strVal val="visible"/>
                                      </p:to>
                                    </p:set>
                                    <p:animEffect transition="in" filter="blinds(horizontal)">
                                      <p:cBhvr>
                                        <p:cTn id="12" dur="500"/>
                                        <p:tgtEl>
                                          <p:spTgt spid="5970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7016"/>
                                        </p:tgtEl>
                                        <p:attrNameLst>
                                          <p:attrName>style.visibility</p:attrName>
                                        </p:attrNameLst>
                                      </p:cBhvr>
                                      <p:to>
                                        <p:strVal val="visible"/>
                                      </p:to>
                                    </p:set>
                                    <p:animEffect transition="in" filter="blinds(horizontal)">
                                      <p:cBhvr>
                                        <p:cTn id="17" dur="500"/>
                                        <p:tgtEl>
                                          <p:spTgt spid="597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14" grpId="0"/>
      <p:bldP spid="5970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1"/>
          <p:cNvSpPr>
            <a:spLocks noGrp="1" noChangeArrowheads="1"/>
          </p:cNvSpPr>
          <p:nvPr>
            <p:ph type="title" idx="4294967295"/>
          </p:nvPr>
        </p:nvSpPr>
        <p:spPr>
          <a:xfrm>
            <a:off x="455613" y="123825"/>
            <a:ext cx="8232775" cy="422275"/>
          </a:xfrm>
        </p:spPr>
        <p:txBody>
          <a:bodyPr>
            <a:normAutofit fontScale="90000"/>
          </a:bodyPr>
          <a:lstStyle/>
          <a:p>
            <a:pPr marL="119063" indent="-1190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链接过程的本质</a:t>
            </a:r>
          </a:p>
        </p:txBody>
      </p:sp>
      <p:sp>
        <p:nvSpPr>
          <p:cNvPr id="715779" name="Rectangle 2"/>
          <p:cNvSpPr>
            <a:spLocks noChangeArrowheads="1"/>
          </p:cNvSpPr>
          <p:nvPr/>
        </p:nvSpPr>
        <p:spPr bwMode="auto">
          <a:xfrm>
            <a:off x="508000" y="3702050"/>
            <a:ext cx="2278063" cy="533400"/>
          </a:xfrm>
          <a:prstGeom prst="rect">
            <a:avLst/>
          </a:prstGeom>
          <a:solidFill>
            <a:srgbClr val="FF000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715780" name="Text Box 3"/>
          <p:cNvSpPr txBox="1">
            <a:spLocks noChangeArrowheads="1"/>
          </p:cNvSpPr>
          <p:nvPr/>
        </p:nvSpPr>
        <p:spPr bwMode="auto">
          <a:xfrm>
            <a:off x="434975" y="3338513"/>
            <a:ext cx="968375"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main.o</a:t>
            </a:r>
          </a:p>
        </p:txBody>
      </p:sp>
      <p:sp>
        <p:nvSpPr>
          <p:cNvPr id="18436" name="Rectangle 4"/>
          <p:cNvSpPr>
            <a:spLocks noChangeArrowheads="1"/>
          </p:cNvSpPr>
          <p:nvPr/>
        </p:nvSpPr>
        <p:spPr bwMode="auto">
          <a:xfrm>
            <a:off x="508000" y="5565775"/>
            <a:ext cx="2278063" cy="358775"/>
          </a:xfrm>
          <a:prstGeom prst="rect">
            <a:avLst/>
          </a:prstGeom>
          <a:solidFill>
            <a:srgbClr val="00808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*bufp0=&amp;buf[0]</a:t>
            </a:r>
          </a:p>
        </p:txBody>
      </p:sp>
      <p:sp>
        <p:nvSpPr>
          <p:cNvPr id="715782" name="Rectangle 5"/>
          <p:cNvSpPr>
            <a:spLocks noChangeArrowheads="1"/>
          </p:cNvSpPr>
          <p:nvPr/>
        </p:nvSpPr>
        <p:spPr bwMode="auto">
          <a:xfrm>
            <a:off x="508000" y="5032375"/>
            <a:ext cx="2278063" cy="533400"/>
          </a:xfrm>
          <a:prstGeom prst="rect">
            <a:avLst/>
          </a:prstGeom>
          <a:solidFill>
            <a:srgbClr val="FF0000">
              <a:alpha val="35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715783" name="Text Box 6"/>
          <p:cNvSpPr txBox="1">
            <a:spLocks noChangeArrowheads="1"/>
          </p:cNvSpPr>
          <p:nvPr/>
        </p:nvSpPr>
        <p:spPr bwMode="auto">
          <a:xfrm>
            <a:off x="406400" y="4667250"/>
            <a:ext cx="989013"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swap.o</a:t>
            </a:r>
          </a:p>
        </p:txBody>
      </p:sp>
      <p:sp>
        <p:nvSpPr>
          <p:cNvPr id="715789" name="Rectangle 12"/>
          <p:cNvSpPr>
            <a:spLocks noChangeArrowheads="1"/>
          </p:cNvSpPr>
          <p:nvPr/>
        </p:nvSpPr>
        <p:spPr bwMode="auto">
          <a:xfrm>
            <a:off x="508000" y="2057400"/>
            <a:ext cx="2278063" cy="533400"/>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46" name="Rectangle 14"/>
          <p:cNvSpPr>
            <a:spLocks noChangeArrowheads="1"/>
          </p:cNvSpPr>
          <p:nvPr/>
        </p:nvSpPr>
        <p:spPr bwMode="auto">
          <a:xfrm>
            <a:off x="508000" y="4235450"/>
            <a:ext cx="2278063" cy="346075"/>
          </a:xfrm>
          <a:prstGeom prst="rect">
            <a:avLst/>
          </a:prstGeom>
          <a:solidFill>
            <a:srgbClr val="008080">
              <a:alpha val="3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buf[2]={1,2}</a:t>
            </a:r>
          </a:p>
        </p:txBody>
      </p:sp>
      <p:sp>
        <p:nvSpPr>
          <p:cNvPr id="18447" name="Rectangle 15"/>
          <p:cNvSpPr>
            <a:spLocks noChangeArrowheads="1"/>
          </p:cNvSpPr>
          <p:nvPr/>
        </p:nvSpPr>
        <p:spPr bwMode="auto">
          <a:xfrm>
            <a:off x="508000" y="2590800"/>
            <a:ext cx="2278063" cy="373063"/>
          </a:xfrm>
          <a:prstGeom prst="rect">
            <a:avLst/>
          </a:prstGeom>
          <a:solidFill>
            <a:srgbClr val="008080">
              <a:alpha val="28999"/>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715795" name="Text Box 19"/>
          <p:cNvSpPr txBox="1">
            <a:spLocks noChangeArrowheads="1"/>
          </p:cNvSpPr>
          <p:nvPr/>
        </p:nvSpPr>
        <p:spPr bwMode="auto">
          <a:xfrm>
            <a:off x="419100" y="1452563"/>
            <a:ext cx="26193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可重定位目标文件</a:t>
            </a:r>
          </a:p>
        </p:txBody>
      </p:sp>
      <p:sp>
        <p:nvSpPr>
          <p:cNvPr id="18452" name="Text Box 20"/>
          <p:cNvSpPr txBox="1">
            <a:spLocks noChangeArrowheads="1"/>
          </p:cNvSpPr>
          <p:nvPr/>
        </p:nvSpPr>
        <p:spPr bwMode="auto">
          <a:xfrm>
            <a:off x="5149850" y="912813"/>
            <a:ext cx="23145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可执行目标文件</a:t>
            </a:r>
          </a:p>
        </p:txBody>
      </p:sp>
      <p:sp>
        <p:nvSpPr>
          <p:cNvPr id="715799" name="Text Box 23"/>
          <p:cNvSpPr txBox="1">
            <a:spLocks noChangeArrowheads="1"/>
          </p:cNvSpPr>
          <p:nvPr/>
        </p:nvSpPr>
        <p:spPr bwMode="auto">
          <a:xfrm>
            <a:off x="2778125" y="2112963"/>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15800" name="Text Box 24"/>
          <p:cNvSpPr txBox="1">
            <a:spLocks noChangeArrowheads="1"/>
          </p:cNvSpPr>
          <p:nvPr/>
        </p:nvSpPr>
        <p:spPr bwMode="auto">
          <a:xfrm>
            <a:off x="2778125" y="2520950"/>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15801" name="Text Box 25"/>
          <p:cNvSpPr txBox="1">
            <a:spLocks noChangeArrowheads="1"/>
          </p:cNvSpPr>
          <p:nvPr/>
        </p:nvSpPr>
        <p:spPr bwMode="auto">
          <a:xfrm>
            <a:off x="2778125" y="3741738"/>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15802" name="Text Box 26"/>
          <p:cNvSpPr txBox="1">
            <a:spLocks noChangeArrowheads="1"/>
          </p:cNvSpPr>
          <p:nvPr/>
        </p:nvSpPr>
        <p:spPr bwMode="auto">
          <a:xfrm>
            <a:off x="2771775" y="4198938"/>
            <a:ext cx="757238"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15803" name="Text Box 27"/>
          <p:cNvSpPr txBox="1">
            <a:spLocks noChangeArrowheads="1"/>
          </p:cNvSpPr>
          <p:nvPr/>
        </p:nvSpPr>
        <p:spPr bwMode="auto">
          <a:xfrm>
            <a:off x="2800350" y="5103813"/>
            <a:ext cx="703263"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15804" name="Text Box 28"/>
          <p:cNvSpPr txBox="1">
            <a:spLocks noChangeArrowheads="1"/>
          </p:cNvSpPr>
          <p:nvPr/>
        </p:nvSpPr>
        <p:spPr bwMode="auto">
          <a:xfrm>
            <a:off x="2801938" y="5565775"/>
            <a:ext cx="757237"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39" name="Rectangle 7"/>
          <p:cNvSpPr>
            <a:spLocks noChangeArrowheads="1"/>
          </p:cNvSpPr>
          <p:nvPr/>
        </p:nvSpPr>
        <p:spPr bwMode="auto">
          <a:xfrm>
            <a:off x="4946650" y="4578350"/>
            <a:ext cx="2606675" cy="331788"/>
          </a:xfrm>
          <a:prstGeom prst="rect">
            <a:avLst/>
          </a:prstGeom>
          <a:solidFill>
            <a:srgbClr val="00808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buf[2]={1,2}</a:t>
            </a:r>
          </a:p>
        </p:txBody>
      </p:sp>
      <p:sp>
        <p:nvSpPr>
          <p:cNvPr id="18440" name="Rectangle 8"/>
          <p:cNvSpPr>
            <a:spLocks noChangeArrowheads="1"/>
          </p:cNvSpPr>
          <p:nvPr/>
        </p:nvSpPr>
        <p:spPr bwMode="auto">
          <a:xfrm>
            <a:off x="4946650" y="1517650"/>
            <a:ext cx="2606675" cy="382588"/>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Headers</a:t>
            </a:r>
          </a:p>
        </p:txBody>
      </p:sp>
      <p:sp>
        <p:nvSpPr>
          <p:cNvPr id="18441" name="Rectangle 9"/>
          <p:cNvSpPr>
            <a:spLocks noChangeArrowheads="1"/>
          </p:cNvSpPr>
          <p:nvPr/>
        </p:nvSpPr>
        <p:spPr bwMode="auto">
          <a:xfrm>
            <a:off x="4946650" y="2295525"/>
            <a:ext cx="2606675" cy="641350"/>
          </a:xfrm>
          <a:prstGeom prst="rect">
            <a:avLst/>
          </a:prstGeom>
          <a:solidFill>
            <a:srgbClr val="FF000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18442" name="Rectangle 10"/>
          <p:cNvSpPr>
            <a:spLocks noChangeArrowheads="1"/>
          </p:cNvSpPr>
          <p:nvPr/>
        </p:nvSpPr>
        <p:spPr bwMode="auto">
          <a:xfrm>
            <a:off x="4946650" y="2936875"/>
            <a:ext cx="2606675" cy="641350"/>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18443" name="Text Box 11"/>
          <p:cNvSpPr txBox="1">
            <a:spLocks noChangeArrowheads="1"/>
          </p:cNvSpPr>
          <p:nvPr/>
        </p:nvSpPr>
        <p:spPr bwMode="auto">
          <a:xfrm>
            <a:off x="4641850" y="1309688"/>
            <a:ext cx="296863" cy="361950"/>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18445" name="Rectangle 13"/>
          <p:cNvSpPr>
            <a:spLocks noChangeArrowheads="1"/>
          </p:cNvSpPr>
          <p:nvPr/>
        </p:nvSpPr>
        <p:spPr bwMode="auto">
          <a:xfrm>
            <a:off x="4946650" y="4911725"/>
            <a:ext cx="2606675" cy="330200"/>
          </a:xfrm>
          <a:prstGeom prst="rect">
            <a:avLst/>
          </a:prstGeom>
          <a:solidFill>
            <a:srgbClr val="00808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*bufp0=&amp;buf[0]</a:t>
            </a:r>
          </a:p>
        </p:txBody>
      </p:sp>
      <p:sp>
        <p:nvSpPr>
          <p:cNvPr id="18448" name="Rectangle 16"/>
          <p:cNvSpPr>
            <a:spLocks noChangeArrowheads="1"/>
          </p:cNvSpPr>
          <p:nvPr/>
        </p:nvSpPr>
        <p:spPr bwMode="auto">
          <a:xfrm>
            <a:off x="4946650" y="3578225"/>
            <a:ext cx="2606675" cy="639763"/>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更多系统代码</a:t>
            </a:r>
          </a:p>
        </p:txBody>
      </p:sp>
      <p:sp>
        <p:nvSpPr>
          <p:cNvPr id="18450" name="Rectangle 18"/>
          <p:cNvSpPr>
            <a:spLocks noChangeArrowheads="1"/>
          </p:cNvSpPr>
          <p:nvPr/>
        </p:nvSpPr>
        <p:spPr bwMode="auto">
          <a:xfrm>
            <a:off x="4946650" y="4217988"/>
            <a:ext cx="2606675" cy="360362"/>
          </a:xfrm>
          <a:prstGeom prst="rect">
            <a:avLst/>
          </a:prstGeom>
          <a:solidFill>
            <a:srgbClr val="00808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18453" name="AutoShape 21"/>
          <p:cNvSpPr>
            <a:spLocks/>
          </p:cNvSpPr>
          <p:nvPr/>
        </p:nvSpPr>
        <p:spPr bwMode="auto">
          <a:xfrm>
            <a:off x="7635875" y="1517650"/>
            <a:ext cx="328613" cy="2700338"/>
          </a:xfrm>
          <a:prstGeom prst="rightBrace">
            <a:avLst>
              <a:gd name="adj1" fmla="val 66576"/>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54" name="Text Box 22"/>
          <p:cNvSpPr txBox="1">
            <a:spLocks noChangeArrowheads="1"/>
          </p:cNvSpPr>
          <p:nvPr/>
        </p:nvSpPr>
        <p:spPr bwMode="auto">
          <a:xfrm>
            <a:off x="7999413" y="2701925"/>
            <a:ext cx="703262"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8462" name="Rectangle 30"/>
          <p:cNvSpPr>
            <a:spLocks noChangeArrowheads="1"/>
          </p:cNvSpPr>
          <p:nvPr/>
        </p:nvSpPr>
        <p:spPr bwMode="auto">
          <a:xfrm>
            <a:off x="4946650" y="5592763"/>
            <a:ext cx="2606675" cy="736600"/>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a:t>
            </a:r>
          </a:p>
        </p:txBody>
      </p:sp>
      <p:sp>
        <p:nvSpPr>
          <p:cNvPr id="18463" name="AutoShape 31"/>
          <p:cNvSpPr>
            <a:spLocks/>
          </p:cNvSpPr>
          <p:nvPr/>
        </p:nvSpPr>
        <p:spPr bwMode="auto">
          <a:xfrm>
            <a:off x="7620000" y="4217988"/>
            <a:ext cx="285750" cy="958850"/>
          </a:xfrm>
          <a:prstGeom prst="rightBrace">
            <a:avLst>
              <a:gd name="adj1" fmla="val 27963"/>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64" name="Text Box 32"/>
          <p:cNvSpPr txBox="1">
            <a:spLocks noChangeArrowheads="1"/>
          </p:cNvSpPr>
          <p:nvPr/>
        </p:nvSpPr>
        <p:spPr bwMode="auto">
          <a:xfrm>
            <a:off x="7927975" y="4630738"/>
            <a:ext cx="757238"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65" name="Rectangle 33"/>
          <p:cNvSpPr>
            <a:spLocks noChangeArrowheads="1"/>
          </p:cNvSpPr>
          <p:nvPr/>
        </p:nvSpPr>
        <p:spPr bwMode="auto">
          <a:xfrm>
            <a:off x="4946650" y="5245100"/>
            <a:ext cx="2606675" cy="347663"/>
          </a:xfrm>
          <a:prstGeom prst="rect">
            <a:avLst/>
          </a:prstGeom>
          <a:solidFill>
            <a:srgbClr val="993366">
              <a:alpha val="41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int *bufp1</a:t>
            </a:r>
          </a:p>
        </p:txBody>
      </p:sp>
      <p:sp>
        <p:nvSpPr>
          <p:cNvPr id="18466" name="Text Box 34"/>
          <p:cNvSpPr txBox="1">
            <a:spLocks noChangeArrowheads="1"/>
          </p:cNvSpPr>
          <p:nvPr/>
        </p:nvSpPr>
        <p:spPr bwMode="auto">
          <a:xfrm>
            <a:off x="7956550" y="5249863"/>
            <a:ext cx="623888"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18470" name="Rectangle 38"/>
          <p:cNvSpPr>
            <a:spLocks noChangeArrowheads="1"/>
          </p:cNvSpPr>
          <p:nvPr/>
        </p:nvSpPr>
        <p:spPr bwMode="auto">
          <a:xfrm>
            <a:off x="4946650" y="1906588"/>
            <a:ext cx="2606675" cy="384175"/>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71" name="AutoShape 39"/>
          <p:cNvSpPr>
            <a:spLocks/>
          </p:cNvSpPr>
          <p:nvPr/>
        </p:nvSpPr>
        <p:spPr bwMode="auto">
          <a:xfrm>
            <a:off x="7602538" y="5278438"/>
            <a:ext cx="269875" cy="323850"/>
          </a:xfrm>
          <a:prstGeom prst="rightBrace">
            <a:avLst>
              <a:gd name="adj1" fmla="val 10000"/>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41" name="Rectangle 33"/>
          <p:cNvSpPr>
            <a:spLocks noChangeArrowheads="1"/>
          </p:cNvSpPr>
          <p:nvPr/>
        </p:nvSpPr>
        <p:spPr bwMode="auto">
          <a:xfrm>
            <a:off x="508000" y="5919788"/>
            <a:ext cx="2270125" cy="401637"/>
          </a:xfrm>
          <a:prstGeom prst="rect">
            <a:avLst/>
          </a:prstGeom>
          <a:solidFill>
            <a:srgbClr val="993366">
              <a:alpha val="37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static int *bufp1</a:t>
            </a:r>
          </a:p>
        </p:txBody>
      </p:sp>
      <p:sp>
        <p:nvSpPr>
          <p:cNvPr id="43" name="Text Box 34"/>
          <p:cNvSpPr txBox="1">
            <a:spLocks noChangeArrowheads="1"/>
          </p:cNvSpPr>
          <p:nvPr/>
        </p:nvSpPr>
        <p:spPr bwMode="auto">
          <a:xfrm>
            <a:off x="2827338" y="6024563"/>
            <a:ext cx="623887"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715820" name="Line 44"/>
          <p:cNvSpPr>
            <a:spLocks noChangeShapeType="1"/>
          </p:cNvSpPr>
          <p:nvPr/>
        </p:nvSpPr>
        <p:spPr bwMode="auto">
          <a:xfrm flipV="1">
            <a:off x="3482975" y="2060575"/>
            <a:ext cx="1436688" cy="247650"/>
          </a:xfrm>
          <a:prstGeom prst="line">
            <a:avLst/>
          </a:prstGeom>
          <a:noFill/>
          <a:ln w="57150">
            <a:solidFill>
              <a:srgbClr val="CC3300"/>
            </a:solidFill>
            <a:round/>
            <a:headEnd/>
            <a:tailEnd type="triangle" w="med" len="med"/>
          </a:ln>
          <a:effectLst/>
        </p:spPr>
        <p:txBody>
          <a:bodyPr/>
          <a:lstStyle/>
          <a:p>
            <a:endParaRPr lang="zh-CN" altLang="en-US"/>
          </a:p>
        </p:txBody>
      </p:sp>
      <p:sp>
        <p:nvSpPr>
          <p:cNvPr id="715821" name="Line 45"/>
          <p:cNvSpPr>
            <a:spLocks noChangeShapeType="1"/>
          </p:cNvSpPr>
          <p:nvPr/>
        </p:nvSpPr>
        <p:spPr bwMode="auto">
          <a:xfrm flipV="1">
            <a:off x="3489325" y="2705100"/>
            <a:ext cx="1436688" cy="1219200"/>
          </a:xfrm>
          <a:prstGeom prst="line">
            <a:avLst/>
          </a:prstGeom>
          <a:noFill/>
          <a:ln w="57150">
            <a:solidFill>
              <a:srgbClr val="CC3300"/>
            </a:solidFill>
            <a:round/>
            <a:headEnd/>
            <a:tailEnd type="triangle" w="med" len="med"/>
          </a:ln>
          <a:effectLst/>
        </p:spPr>
        <p:txBody>
          <a:bodyPr/>
          <a:lstStyle/>
          <a:p>
            <a:endParaRPr lang="zh-CN" altLang="en-US"/>
          </a:p>
        </p:txBody>
      </p:sp>
      <p:sp>
        <p:nvSpPr>
          <p:cNvPr id="715822" name="Line 46"/>
          <p:cNvSpPr>
            <a:spLocks noChangeShapeType="1"/>
          </p:cNvSpPr>
          <p:nvPr/>
        </p:nvSpPr>
        <p:spPr bwMode="auto">
          <a:xfrm flipV="1">
            <a:off x="3508375" y="3346450"/>
            <a:ext cx="1363663" cy="1905000"/>
          </a:xfrm>
          <a:prstGeom prst="line">
            <a:avLst/>
          </a:prstGeom>
          <a:noFill/>
          <a:ln w="57150">
            <a:solidFill>
              <a:srgbClr val="CC3300"/>
            </a:solidFill>
            <a:round/>
            <a:headEnd/>
            <a:tailEnd type="triangle" w="med" len="med"/>
          </a:ln>
          <a:effectLst/>
        </p:spPr>
        <p:txBody>
          <a:bodyPr/>
          <a:lstStyle/>
          <a:p>
            <a:endParaRPr lang="zh-CN" altLang="en-US"/>
          </a:p>
        </p:txBody>
      </p:sp>
      <p:sp>
        <p:nvSpPr>
          <p:cNvPr id="715823" name="Line 47"/>
          <p:cNvSpPr>
            <a:spLocks noChangeShapeType="1"/>
          </p:cNvSpPr>
          <p:nvPr/>
        </p:nvSpPr>
        <p:spPr bwMode="auto">
          <a:xfrm>
            <a:off x="3530600" y="2705100"/>
            <a:ext cx="1349375" cy="1697038"/>
          </a:xfrm>
          <a:prstGeom prst="line">
            <a:avLst/>
          </a:prstGeom>
          <a:noFill/>
          <a:ln w="57150">
            <a:solidFill>
              <a:srgbClr val="0066CC"/>
            </a:solidFill>
            <a:round/>
            <a:headEnd/>
            <a:tailEnd type="triangle" w="med" len="med"/>
          </a:ln>
          <a:effectLst/>
        </p:spPr>
        <p:txBody>
          <a:bodyPr/>
          <a:lstStyle/>
          <a:p>
            <a:endParaRPr lang="zh-CN" altLang="en-US"/>
          </a:p>
        </p:txBody>
      </p:sp>
      <p:sp>
        <p:nvSpPr>
          <p:cNvPr id="715824" name="Line 48"/>
          <p:cNvSpPr>
            <a:spLocks noChangeShapeType="1"/>
          </p:cNvSpPr>
          <p:nvPr/>
        </p:nvSpPr>
        <p:spPr bwMode="auto">
          <a:xfrm>
            <a:off x="3490913" y="4373563"/>
            <a:ext cx="1395412" cy="404812"/>
          </a:xfrm>
          <a:prstGeom prst="line">
            <a:avLst/>
          </a:prstGeom>
          <a:noFill/>
          <a:ln w="57150">
            <a:solidFill>
              <a:srgbClr val="0066CC"/>
            </a:solidFill>
            <a:round/>
            <a:headEnd/>
            <a:tailEnd type="triangle" w="med" len="med"/>
          </a:ln>
          <a:effectLst/>
        </p:spPr>
        <p:txBody>
          <a:bodyPr/>
          <a:lstStyle/>
          <a:p>
            <a:endParaRPr lang="zh-CN" altLang="en-US"/>
          </a:p>
        </p:txBody>
      </p:sp>
      <p:sp>
        <p:nvSpPr>
          <p:cNvPr id="715825" name="Line 49"/>
          <p:cNvSpPr>
            <a:spLocks noChangeShapeType="1"/>
          </p:cNvSpPr>
          <p:nvPr/>
        </p:nvSpPr>
        <p:spPr bwMode="auto">
          <a:xfrm flipV="1">
            <a:off x="3492500" y="5089525"/>
            <a:ext cx="1363663" cy="684213"/>
          </a:xfrm>
          <a:prstGeom prst="line">
            <a:avLst/>
          </a:prstGeom>
          <a:noFill/>
          <a:ln w="57150">
            <a:solidFill>
              <a:srgbClr val="0066CC"/>
            </a:solidFill>
            <a:round/>
            <a:headEnd/>
            <a:tailEnd type="triangle" w="med" len="med"/>
          </a:ln>
          <a:effectLst/>
        </p:spPr>
        <p:txBody>
          <a:bodyPr/>
          <a:lstStyle/>
          <a:p>
            <a:endParaRPr lang="zh-CN" altLang="en-US"/>
          </a:p>
        </p:txBody>
      </p:sp>
      <p:sp>
        <p:nvSpPr>
          <p:cNvPr id="715826" name="Line 50"/>
          <p:cNvSpPr>
            <a:spLocks noChangeShapeType="1"/>
          </p:cNvSpPr>
          <p:nvPr/>
        </p:nvSpPr>
        <p:spPr bwMode="auto">
          <a:xfrm flipV="1">
            <a:off x="3440113" y="5472113"/>
            <a:ext cx="1436687" cy="768350"/>
          </a:xfrm>
          <a:prstGeom prst="line">
            <a:avLst/>
          </a:prstGeom>
          <a:noFill/>
          <a:ln w="57150">
            <a:solidFill>
              <a:srgbClr val="CC0066"/>
            </a:solidFill>
            <a:round/>
            <a:headEnd/>
            <a:tailEnd type="triangle" w="med" len="med"/>
          </a:ln>
          <a:effectLst/>
        </p:spPr>
        <p:txBody>
          <a:bodyPr/>
          <a:lstStyle/>
          <a:p>
            <a:endParaRPr lang="zh-CN" altLang="en-US"/>
          </a:p>
        </p:txBody>
      </p:sp>
      <p:sp>
        <p:nvSpPr>
          <p:cNvPr id="715828" name="Text Box 52"/>
          <p:cNvSpPr txBox="1">
            <a:spLocks noChangeArrowheads="1"/>
          </p:cNvSpPr>
          <p:nvPr/>
        </p:nvSpPr>
        <p:spPr bwMode="auto">
          <a:xfrm>
            <a:off x="436563" y="842963"/>
            <a:ext cx="4037012"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链接本质：合并相同的</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节</a:t>
            </a:r>
            <a:r>
              <a:rPr lang="zh-CN" altLang="en-US" sz="2400" b="1">
                <a:solidFill>
                  <a:srgbClr val="FF0000"/>
                </a:solidFill>
                <a:latin typeface="微软雅黑"/>
                <a:ea typeface="微软雅黑" pitchFamily="34" charset="-122"/>
              </a:rPr>
              <a:t>”</a:t>
            </a:r>
            <a:endParaRPr lang="zh-CN" altLang="en-US" sz="2400" b="1">
              <a:solidFill>
                <a:srgbClr val="FF0000"/>
              </a:solidFill>
              <a:ea typeface="微软雅黑" pitchFamily="34" charset="-122"/>
            </a:endParaRPr>
          </a:p>
        </p:txBody>
      </p:sp>
    </p:spTree>
    <p:extLst>
      <p:ext uri="{BB962C8B-B14F-4D97-AF65-F5344CB8AC3E}">
        <p14:creationId xmlns:p14="http://schemas.microsoft.com/office/powerpoint/2010/main" val="23539759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5828"/>
                                        </p:tgtEl>
                                        <p:attrNameLst>
                                          <p:attrName>style.visibility</p:attrName>
                                        </p:attrNameLst>
                                      </p:cBhvr>
                                      <p:to>
                                        <p:strVal val="visible"/>
                                      </p:to>
                                    </p:set>
                                    <p:animEffect transition="in" filter="blinds(horizontal)">
                                      <p:cBhvr>
                                        <p:cTn id="7" dur="500"/>
                                        <p:tgtEl>
                                          <p:spTgt spid="71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82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zh-CN" altLang="en-US" dirty="0"/>
              <a:t>链接操作的步骤</a:t>
            </a:r>
          </a:p>
        </p:txBody>
      </p:sp>
      <p:sp>
        <p:nvSpPr>
          <p:cNvPr id="769027" name="Rectangle 3"/>
          <p:cNvSpPr>
            <a:spLocks noGrp="1" noChangeArrowheads="1"/>
          </p:cNvSpPr>
          <p:nvPr>
            <p:ph type="body" idx="1"/>
          </p:nvPr>
        </p:nvSpPr>
        <p:spPr>
          <a:xfrm>
            <a:off x="279400" y="822325"/>
            <a:ext cx="4819650" cy="1720850"/>
          </a:xfrm>
        </p:spPr>
        <p:txBody>
          <a:bodyPr/>
          <a:lstStyle/>
          <a:p>
            <a:pPr>
              <a:lnSpc>
                <a:spcPct val="105000"/>
              </a:lnSpc>
              <a:buFontTx/>
              <a:buNone/>
            </a:pPr>
            <a:r>
              <a:rPr lang="en-US" altLang="zh-CN" sz="2200">
                <a:latin typeface="微软雅黑" pitchFamily="34" charset="-122"/>
                <a:ea typeface="微软雅黑" pitchFamily="34" charset="-122"/>
              </a:rPr>
              <a:t>1</a:t>
            </a:r>
            <a:r>
              <a:rPr lang="zh-CN" altLang="en-US" sz="2200">
                <a:latin typeface="微软雅黑" pitchFamily="34" charset="-122"/>
                <a:ea typeface="微软雅黑" pitchFamily="34" charset="-122"/>
              </a:rPr>
              <a:t>）确定标号引用关系（符号解析）</a:t>
            </a:r>
          </a:p>
          <a:p>
            <a:pPr>
              <a:lnSpc>
                <a:spcPct val="105000"/>
              </a:lnSpc>
              <a:buFontTx/>
              <a:buNone/>
            </a:pPr>
            <a:r>
              <a:rPr lang="en-US" altLang="zh-CN" sz="2200">
                <a:latin typeface="微软雅黑" pitchFamily="34" charset="-122"/>
                <a:ea typeface="微软雅黑" pitchFamily="34" charset="-122"/>
              </a:rPr>
              <a:t>2</a:t>
            </a:r>
            <a:r>
              <a:rPr lang="zh-CN" altLang="en-US" sz="2200">
                <a:latin typeface="微软雅黑" pitchFamily="34" charset="-122"/>
                <a:ea typeface="微软雅黑" pitchFamily="34" charset="-122"/>
              </a:rPr>
              <a:t>）合并相关</a:t>
            </a:r>
            <a:r>
              <a:rPr lang="en-US" altLang="zh-CN" sz="2200">
                <a:latin typeface="微软雅黑" pitchFamily="34" charset="-122"/>
                <a:ea typeface="微软雅黑" pitchFamily="34" charset="-122"/>
              </a:rPr>
              <a:t>.o</a:t>
            </a:r>
            <a:r>
              <a:rPr lang="zh-CN" altLang="en-US" sz="2200">
                <a:latin typeface="微软雅黑" pitchFamily="34" charset="-122"/>
                <a:ea typeface="微软雅黑" pitchFamily="34" charset="-122"/>
              </a:rPr>
              <a:t>文件</a:t>
            </a:r>
          </a:p>
          <a:p>
            <a:pPr>
              <a:lnSpc>
                <a:spcPct val="105000"/>
              </a:lnSpc>
              <a:buFontTx/>
              <a:buNone/>
            </a:pPr>
            <a:r>
              <a:rPr lang="en-US" altLang="zh-CN" sz="2200">
                <a:latin typeface="微软雅黑" pitchFamily="34" charset="-122"/>
                <a:ea typeface="微软雅黑" pitchFamily="34" charset="-122"/>
              </a:rPr>
              <a:t>3</a:t>
            </a:r>
            <a:r>
              <a:rPr lang="zh-CN" altLang="en-US" sz="2200">
                <a:latin typeface="微软雅黑" pitchFamily="34" charset="-122"/>
                <a:ea typeface="微软雅黑" pitchFamily="34" charset="-122"/>
              </a:rPr>
              <a:t>）确定每个标号的地址</a:t>
            </a:r>
          </a:p>
          <a:p>
            <a:pPr>
              <a:lnSpc>
                <a:spcPct val="105000"/>
              </a:lnSpc>
              <a:buFontTx/>
              <a:buNone/>
            </a:pPr>
            <a:r>
              <a:rPr lang="en-US" altLang="zh-CN" sz="2200">
                <a:latin typeface="微软雅黑" pitchFamily="34" charset="-122"/>
                <a:ea typeface="微软雅黑" pitchFamily="34" charset="-122"/>
              </a:rPr>
              <a:t>4</a:t>
            </a:r>
            <a:r>
              <a:rPr lang="zh-CN" altLang="en-US" sz="2200">
                <a:latin typeface="微软雅黑" pitchFamily="34" charset="-122"/>
                <a:ea typeface="微软雅黑" pitchFamily="34" charset="-122"/>
              </a:rPr>
              <a:t>）在指令中填入新地址</a:t>
            </a:r>
          </a:p>
        </p:txBody>
      </p:sp>
      <p:grpSp>
        <p:nvGrpSpPr>
          <p:cNvPr id="769060" name="Group 36"/>
          <p:cNvGrpSpPr>
            <a:grpSpLocks/>
          </p:cNvGrpSpPr>
          <p:nvPr/>
        </p:nvGrpSpPr>
        <p:grpSpPr bwMode="auto">
          <a:xfrm>
            <a:off x="2322513" y="3897313"/>
            <a:ext cx="638175" cy="638175"/>
            <a:chOff x="1463" y="2455"/>
            <a:chExt cx="402" cy="402"/>
          </a:xfrm>
        </p:grpSpPr>
        <p:sp>
          <p:nvSpPr>
            <p:cNvPr id="769031" name="Line 7"/>
            <p:cNvSpPr>
              <a:spLocks noChangeShapeType="1"/>
            </p:cNvSpPr>
            <p:nvPr/>
          </p:nvSpPr>
          <p:spPr bwMode="auto">
            <a:xfrm>
              <a:off x="1463" y="2655"/>
              <a:ext cx="402" cy="0"/>
            </a:xfrm>
            <a:prstGeom prst="line">
              <a:avLst/>
            </a:prstGeom>
            <a:noFill/>
            <a:ln w="57150">
              <a:solidFill>
                <a:srgbClr val="009242"/>
              </a:solidFill>
              <a:round/>
              <a:headEnd/>
              <a:tailEnd/>
            </a:ln>
            <a:effectLst/>
          </p:spPr>
          <p:txBody>
            <a:bodyPr/>
            <a:lstStyle/>
            <a:p>
              <a:endParaRPr lang="zh-CN" altLang="en-US"/>
            </a:p>
          </p:txBody>
        </p:sp>
        <p:sp>
          <p:nvSpPr>
            <p:cNvPr id="769032" name="Line 8"/>
            <p:cNvSpPr>
              <a:spLocks noChangeShapeType="1"/>
            </p:cNvSpPr>
            <p:nvPr/>
          </p:nvSpPr>
          <p:spPr bwMode="auto">
            <a:xfrm>
              <a:off x="1664" y="2455"/>
              <a:ext cx="0" cy="402"/>
            </a:xfrm>
            <a:prstGeom prst="line">
              <a:avLst/>
            </a:prstGeom>
            <a:noFill/>
            <a:ln w="57150">
              <a:solidFill>
                <a:srgbClr val="009242"/>
              </a:solidFill>
              <a:round/>
              <a:headEnd/>
              <a:tailEnd/>
            </a:ln>
            <a:effectLst/>
          </p:spPr>
          <p:txBody>
            <a:bodyPr/>
            <a:lstStyle/>
            <a:p>
              <a:endParaRPr lang="zh-CN" altLang="en-US"/>
            </a:p>
          </p:txBody>
        </p:sp>
      </p:grpSp>
      <p:sp>
        <p:nvSpPr>
          <p:cNvPr id="769044" name="AutoShape 20"/>
          <p:cNvSpPr>
            <a:spLocks noChangeArrowheads="1"/>
          </p:cNvSpPr>
          <p:nvPr/>
        </p:nvSpPr>
        <p:spPr bwMode="auto">
          <a:xfrm>
            <a:off x="4962525" y="3911600"/>
            <a:ext cx="639763" cy="550863"/>
          </a:xfrm>
          <a:prstGeom prst="rightArrow">
            <a:avLst>
              <a:gd name="adj1" fmla="val 50000"/>
              <a:gd name="adj2" fmla="val 29035"/>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769062" name="Group 38"/>
          <p:cNvGrpSpPr>
            <a:grpSpLocks/>
          </p:cNvGrpSpPr>
          <p:nvPr/>
        </p:nvGrpSpPr>
        <p:grpSpPr bwMode="auto">
          <a:xfrm>
            <a:off x="7648575" y="1155700"/>
            <a:ext cx="1131888" cy="4310063"/>
            <a:chOff x="4818" y="847"/>
            <a:chExt cx="713" cy="2715"/>
          </a:xfrm>
        </p:grpSpPr>
        <p:sp>
          <p:nvSpPr>
            <p:cNvPr id="769045" name="AutoShape 21"/>
            <p:cNvSpPr>
              <a:spLocks/>
            </p:cNvSpPr>
            <p:nvPr/>
          </p:nvSpPr>
          <p:spPr bwMode="auto">
            <a:xfrm>
              <a:off x="4818" y="847"/>
              <a:ext cx="275" cy="2715"/>
            </a:xfrm>
            <a:prstGeom prst="rightBrace">
              <a:avLst>
                <a:gd name="adj1" fmla="val 82273"/>
                <a:gd name="adj2" fmla="val 50000"/>
              </a:avLst>
            </a:prstGeom>
            <a:noFill/>
            <a:ln w="57150">
              <a:solidFill>
                <a:srgbClr val="009242"/>
              </a:solidFill>
              <a:round/>
              <a:headEnd/>
              <a:tailEnd/>
            </a:ln>
            <a:effectLst/>
          </p:spPr>
          <p:txBody>
            <a:bodyPr wrap="none" anchor="ctr"/>
            <a:lstStyle/>
            <a:p>
              <a:endParaRPr lang="zh-CN" altLang="en-US"/>
            </a:p>
          </p:txBody>
        </p:sp>
        <p:sp>
          <p:nvSpPr>
            <p:cNvPr id="769046" name="Text Box 22"/>
            <p:cNvSpPr txBox="1">
              <a:spLocks noChangeArrowheads="1"/>
            </p:cNvSpPr>
            <p:nvPr/>
          </p:nvSpPr>
          <p:spPr bwMode="auto">
            <a:xfrm>
              <a:off x="5129" y="1981"/>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代码</a:t>
              </a:r>
            </a:p>
          </p:txBody>
        </p:sp>
      </p:grpSp>
      <p:grpSp>
        <p:nvGrpSpPr>
          <p:cNvPr id="769063" name="Group 39"/>
          <p:cNvGrpSpPr>
            <a:grpSpLocks/>
          </p:cNvGrpSpPr>
          <p:nvPr/>
        </p:nvGrpSpPr>
        <p:grpSpPr bwMode="auto">
          <a:xfrm>
            <a:off x="7634288" y="5583238"/>
            <a:ext cx="1035050" cy="900112"/>
            <a:chOff x="4800" y="3635"/>
            <a:chExt cx="652" cy="567"/>
          </a:xfrm>
        </p:grpSpPr>
        <p:sp>
          <p:nvSpPr>
            <p:cNvPr id="769047" name="AutoShape 23"/>
            <p:cNvSpPr>
              <a:spLocks/>
            </p:cNvSpPr>
            <p:nvPr/>
          </p:nvSpPr>
          <p:spPr bwMode="auto">
            <a:xfrm>
              <a:off x="4800" y="3635"/>
              <a:ext cx="192" cy="567"/>
            </a:xfrm>
            <a:prstGeom prst="rightBrace">
              <a:avLst>
                <a:gd name="adj1" fmla="val 24609"/>
                <a:gd name="adj2" fmla="val 50000"/>
              </a:avLst>
            </a:prstGeom>
            <a:noFill/>
            <a:ln w="57150">
              <a:solidFill>
                <a:srgbClr val="009242"/>
              </a:solidFill>
              <a:round/>
              <a:headEnd/>
              <a:tailEnd/>
            </a:ln>
            <a:effectLst/>
          </p:spPr>
          <p:txBody>
            <a:bodyPr wrap="none" anchor="ctr"/>
            <a:lstStyle/>
            <a:p>
              <a:endParaRPr lang="zh-CN" altLang="en-US"/>
            </a:p>
          </p:txBody>
        </p:sp>
        <p:sp>
          <p:nvSpPr>
            <p:cNvPr id="769048" name="Text Box 24"/>
            <p:cNvSpPr txBox="1">
              <a:spLocks noChangeArrowheads="1"/>
            </p:cNvSpPr>
            <p:nvPr/>
          </p:nvSpPr>
          <p:spPr bwMode="auto">
            <a:xfrm>
              <a:off x="5050" y="3666"/>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数据</a:t>
              </a:r>
            </a:p>
          </p:txBody>
        </p:sp>
      </p:grpSp>
      <p:grpSp>
        <p:nvGrpSpPr>
          <p:cNvPr id="769068" name="Group 44"/>
          <p:cNvGrpSpPr>
            <a:grpSpLocks/>
          </p:cNvGrpSpPr>
          <p:nvPr/>
        </p:nvGrpSpPr>
        <p:grpSpPr bwMode="auto">
          <a:xfrm>
            <a:off x="5891213" y="1084263"/>
            <a:ext cx="1873250" cy="5451475"/>
            <a:chOff x="3703" y="710"/>
            <a:chExt cx="1180" cy="3434"/>
          </a:xfrm>
        </p:grpSpPr>
        <p:sp>
          <p:nvSpPr>
            <p:cNvPr id="769033" name="Text Box 9"/>
            <p:cNvSpPr txBox="1">
              <a:spLocks noChangeArrowheads="1"/>
            </p:cNvSpPr>
            <p:nvPr/>
          </p:nvSpPr>
          <p:spPr bwMode="auto">
            <a:xfrm>
              <a:off x="3703" y="710"/>
              <a:ext cx="1180" cy="3434"/>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endParaRPr lang="en-US" altLang="zh-CN" sz="2200" b="1">
                <a:solidFill>
                  <a:srgbClr val="CC3300"/>
                </a:solidFill>
                <a:latin typeface="微软雅黑" pitchFamily="34" charset="-122"/>
                <a:ea typeface="微软雅黑" pitchFamily="34" charset="-122"/>
              </a:endParaRP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grpSp>
          <p:nvGrpSpPr>
            <p:cNvPr id="769061" name="Group 37"/>
            <p:cNvGrpSpPr>
              <a:grpSpLocks/>
            </p:cNvGrpSpPr>
            <p:nvPr/>
          </p:nvGrpSpPr>
          <p:grpSpPr bwMode="auto">
            <a:xfrm>
              <a:off x="3723" y="726"/>
              <a:ext cx="1024" cy="3403"/>
              <a:chOff x="3705" y="841"/>
              <a:chExt cx="1024" cy="3403"/>
            </a:xfrm>
          </p:grpSpPr>
          <p:sp>
            <p:nvSpPr>
              <p:cNvPr id="769039" name="Rectangle 15"/>
              <p:cNvSpPr>
                <a:spLocks noChangeArrowheads="1"/>
              </p:cNvSpPr>
              <p:nvPr/>
            </p:nvSpPr>
            <p:spPr bwMode="auto">
              <a:xfrm>
                <a:off x="3715" y="841"/>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69040" name="Rectangle 16"/>
              <p:cNvSpPr>
                <a:spLocks noChangeArrowheads="1"/>
              </p:cNvSpPr>
              <p:nvPr/>
            </p:nvSpPr>
            <p:spPr bwMode="auto">
              <a:xfrm>
                <a:off x="3709" y="2316"/>
                <a:ext cx="1014" cy="1271"/>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69041" name="Rectangle 17"/>
              <p:cNvSpPr>
                <a:spLocks noChangeArrowheads="1"/>
              </p:cNvSpPr>
              <p:nvPr/>
            </p:nvSpPr>
            <p:spPr bwMode="auto">
              <a:xfrm>
                <a:off x="3707" y="3586"/>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69049" name="Rectangle 25"/>
              <p:cNvSpPr>
                <a:spLocks noChangeArrowheads="1"/>
              </p:cNvSpPr>
              <p:nvPr/>
            </p:nvSpPr>
            <p:spPr bwMode="auto">
              <a:xfrm>
                <a:off x="3705" y="3997"/>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grpSp>
      </p:grpSp>
      <p:grpSp>
        <p:nvGrpSpPr>
          <p:cNvPr id="769064" name="Group 40"/>
          <p:cNvGrpSpPr>
            <a:grpSpLocks/>
          </p:cNvGrpSpPr>
          <p:nvPr/>
        </p:nvGrpSpPr>
        <p:grpSpPr bwMode="auto">
          <a:xfrm>
            <a:off x="6037263" y="1335088"/>
            <a:ext cx="1204912" cy="4862512"/>
            <a:chOff x="2787" y="987"/>
            <a:chExt cx="759" cy="3063"/>
          </a:xfrm>
        </p:grpSpPr>
        <p:sp>
          <p:nvSpPr>
            <p:cNvPr id="769050" name="Line 26"/>
            <p:cNvSpPr>
              <a:spLocks noChangeShapeType="1"/>
            </p:cNvSpPr>
            <p:nvPr/>
          </p:nvSpPr>
          <p:spPr bwMode="auto">
            <a:xfrm flipH="1">
              <a:off x="2787" y="987"/>
              <a:ext cx="658" cy="2606"/>
            </a:xfrm>
            <a:prstGeom prst="line">
              <a:avLst/>
            </a:prstGeom>
            <a:noFill/>
            <a:ln w="9525">
              <a:solidFill>
                <a:schemeClr val="tx1"/>
              </a:solidFill>
              <a:round/>
              <a:headEnd/>
              <a:tailEnd type="triangle" w="med" len="med"/>
            </a:ln>
            <a:effectLst/>
          </p:spPr>
          <p:txBody>
            <a:bodyPr/>
            <a:lstStyle/>
            <a:p>
              <a:endParaRPr lang="zh-CN" altLang="en-US"/>
            </a:p>
          </p:txBody>
        </p:sp>
        <p:sp>
          <p:nvSpPr>
            <p:cNvPr id="769051" name="Line 27"/>
            <p:cNvSpPr>
              <a:spLocks noChangeShapeType="1"/>
            </p:cNvSpPr>
            <p:nvPr/>
          </p:nvSpPr>
          <p:spPr bwMode="auto">
            <a:xfrm flipH="1">
              <a:off x="2842" y="3346"/>
              <a:ext cx="631" cy="247"/>
            </a:xfrm>
            <a:prstGeom prst="line">
              <a:avLst/>
            </a:prstGeom>
            <a:noFill/>
            <a:ln w="9525">
              <a:solidFill>
                <a:schemeClr val="tx1"/>
              </a:solidFill>
              <a:round/>
              <a:headEnd/>
              <a:tailEnd type="triangle" w="med" len="med"/>
            </a:ln>
            <a:effectLst/>
          </p:spPr>
          <p:txBody>
            <a:bodyPr/>
            <a:lstStyle/>
            <a:p>
              <a:endParaRPr lang="zh-CN" altLang="en-US"/>
            </a:p>
          </p:txBody>
        </p:sp>
        <p:sp>
          <p:nvSpPr>
            <p:cNvPr id="769052" name="Line 28"/>
            <p:cNvSpPr>
              <a:spLocks noChangeShapeType="1"/>
            </p:cNvSpPr>
            <p:nvPr/>
          </p:nvSpPr>
          <p:spPr bwMode="auto">
            <a:xfrm flipH="1">
              <a:off x="2897" y="2496"/>
              <a:ext cx="649" cy="1554"/>
            </a:xfrm>
            <a:prstGeom prst="line">
              <a:avLst/>
            </a:prstGeom>
            <a:noFill/>
            <a:ln w="9525">
              <a:solidFill>
                <a:schemeClr val="tx1"/>
              </a:solidFill>
              <a:round/>
              <a:headEnd/>
              <a:tailEnd type="triangle" w="med" len="med"/>
            </a:ln>
            <a:effectLst/>
          </p:spPr>
          <p:txBody>
            <a:bodyPr/>
            <a:lstStyle/>
            <a:p>
              <a:endParaRPr lang="zh-CN" altLang="en-US"/>
            </a:p>
          </p:txBody>
        </p:sp>
        <p:sp>
          <p:nvSpPr>
            <p:cNvPr id="769053" name="Line 29"/>
            <p:cNvSpPr>
              <a:spLocks noChangeShapeType="1"/>
            </p:cNvSpPr>
            <p:nvPr/>
          </p:nvSpPr>
          <p:spPr bwMode="auto">
            <a:xfrm flipH="1">
              <a:off x="2887" y="2094"/>
              <a:ext cx="631" cy="1737"/>
            </a:xfrm>
            <a:prstGeom prst="line">
              <a:avLst/>
            </a:prstGeom>
            <a:noFill/>
            <a:ln w="9525">
              <a:solidFill>
                <a:schemeClr val="tx1"/>
              </a:solidFill>
              <a:round/>
              <a:headEnd/>
              <a:tailEnd type="triangle" w="med" len="med"/>
            </a:ln>
            <a:effectLst/>
          </p:spPr>
          <p:txBody>
            <a:bodyPr/>
            <a:lstStyle/>
            <a:p>
              <a:endParaRPr lang="zh-CN" altLang="en-US"/>
            </a:p>
          </p:txBody>
        </p:sp>
        <p:sp>
          <p:nvSpPr>
            <p:cNvPr id="769054" name="Line 30"/>
            <p:cNvSpPr>
              <a:spLocks noChangeShapeType="1"/>
            </p:cNvSpPr>
            <p:nvPr/>
          </p:nvSpPr>
          <p:spPr bwMode="auto">
            <a:xfrm flipH="1">
              <a:off x="2869" y="1253"/>
              <a:ext cx="658" cy="630"/>
            </a:xfrm>
            <a:prstGeom prst="line">
              <a:avLst/>
            </a:prstGeom>
            <a:noFill/>
            <a:ln w="9525">
              <a:solidFill>
                <a:schemeClr val="tx1"/>
              </a:solidFill>
              <a:round/>
              <a:headEnd/>
              <a:tailEnd type="triangle" w="med" len="med"/>
            </a:ln>
            <a:effectLst/>
          </p:spPr>
          <p:txBody>
            <a:bodyPr/>
            <a:lstStyle/>
            <a:p>
              <a:endParaRPr lang="zh-CN" altLang="en-US"/>
            </a:p>
          </p:txBody>
        </p:sp>
        <p:sp>
          <p:nvSpPr>
            <p:cNvPr id="769055" name="Line 31"/>
            <p:cNvSpPr>
              <a:spLocks noChangeShapeType="1"/>
            </p:cNvSpPr>
            <p:nvPr/>
          </p:nvSpPr>
          <p:spPr bwMode="auto">
            <a:xfrm flipH="1">
              <a:off x="2833" y="1691"/>
              <a:ext cx="649" cy="64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769059" name="Group 35"/>
          <p:cNvGrpSpPr>
            <a:grpSpLocks/>
          </p:cNvGrpSpPr>
          <p:nvPr/>
        </p:nvGrpSpPr>
        <p:grpSpPr bwMode="auto">
          <a:xfrm>
            <a:off x="3105150" y="3016250"/>
            <a:ext cx="1741488" cy="3041650"/>
            <a:chOff x="1956" y="1900"/>
            <a:chExt cx="1097" cy="1916"/>
          </a:xfrm>
        </p:grpSpPr>
        <p:sp>
          <p:nvSpPr>
            <p:cNvPr id="769030" name="Text Box 6"/>
            <p:cNvSpPr txBox="1">
              <a:spLocks noChangeArrowheads="1"/>
            </p:cNvSpPr>
            <p:nvPr/>
          </p:nvSpPr>
          <p:spPr bwMode="auto">
            <a:xfrm>
              <a:off x="1956" y="1908"/>
              <a:ext cx="1097" cy="1535"/>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sp>
          <p:nvSpPr>
            <p:cNvPr id="769036" name="Rectangle 12"/>
            <p:cNvSpPr>
              <a:spLocks noChangeArrowheads="1"/>
            </p:cNvSpPr>
            <p:nvPr/>
          </p:nvSpPr>
          <p:spPr bwMode="auto">
            <a:xfrm>
              <a:off x="1979" y="1900"/>
              <a:ext cx="1014" cy="1280"/>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69038" name="Rectangle 14"/>
            <p:cNvSpPr>
              <a:spLocks noChangeArrowheads="1"/>
            </p:cNvSpPr>
            <p:nvPr/>
          </p:nvSpPr>
          <p:spPr bwMode="auto">
            <a:xfrm>
              <a:off x="1974" y="3179"/>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sp>
          <p:nvSpPr>
            <p:cNvPr id="769056" name="Text Box 32"/>
            <p:cNvSpPr txBox="1">
              <a:spLocks noChangeArrowheads="1"/>
            </p:cNvSpPr>
            <p:nvPr/>
          </p:nvSpPr>
          <p:spPr bwMode="auto">
            <a:xfrm>
              <a:off x="2093" y="3547"/>
              <a:ext cx="585" cy="269"/>
            </a:xfrm>
            <a:prstGeom prst="rect">
              <a:avLst/>
            </a:prstGeom>
            <a:noFill/>
            <a:ln w="9525">
              <a:noFill/>
              <a:miter lim="800000"/>
              <a:headEnd/>
              <a:tailEnd/>
            </a:ln>
            <a:effectLst/>
          </p:spPr>
          <p:txBody>
            <a:bodyPr>
              <a:spAutoFit/>
            </a:bodyPr>
            <a:lstStyle/>
            <a:p>
              <a:pPr>
                <a:spcBef>
                  <a:spcPct val="50000"/>
                </a:spcBef>
              </a:pPr>
              <a:r>
                <a:rPr lang="en-US" altLang="zh-CN" sz="2200" b="1">
                  <a:solidFill>
                    <a:schemeClr val="accent2"/>
                  </a:solidFill>
                  <a:latin typeface="微软雅黑" pitchFamily="34" charset="-122"/>
                  <a:ea typeface="微软雅黑" pitchFamily="34" charset="-122"/>
                </a:rPr>
                <a:t>P1.o</a:t>
              </a:r>
              <a:endParaRPr lang="zh-CN" altLang="en-US" sz="2200" b="1">
                <a:solidFill>
                  <a:schemeClr val="accent2"/>
                </a:solidFill>
                <a:latin typeface="微软雅黑" pitchFamily="34" charset="-122"/>
                <a:ea typeface="微软雅黑" pitchFamily="34" charset="-122"/>
              </a:endParaRPr>
            </a:p>
          </p:txBody>
        </p:sp>
      </p:grpSp>
      <p:grpSp>
        <p:nvGrpSpPr>
          <p:cNvPr id="769058" name="Group 34"/>
          <p:cNvGrpSpPr>
            <a:grpSpLocks/>
          </p:cNvGrpSpPr>
          <p:nvPr/>
        </p:nvGrpSpPr>
        <p:grpSpPr bwMode="auto">
          <a:xfrm>
            <a:off x="355600" y="2747963"/>
            <a:ext cx="1920875" cy="3692525"/>
            <a:chOff x="224" y="1731"/>
            <a:chExt cx="1210" cy="2326"/>
          </a:xfrm>
        </p:grpSpPr>
        <p:sp>
          <p:nvSpPr>
            <p:cNvPr id="769028" name="Text Box 4"/>
            <p:cNvSpPr txBox="1">
              <a:spLocks noChangeArrowheads="1"/>
            </p:cNvSpPr>
            <p:nvPr/>
          </p:nvSpPr>
          <p:spPr bwMode="auto">
            <a:xfrm>
              <a:off x="254" y="1731"/>
              <a:ext cx="1180" cy="1957"/>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p:txBody>
        </p:sp>
        <p:sp>
          <p:nvSpPr>
            <p:cNvPr id="769035" name="Rectangle 11"/>
            <p:cNvSpPr>
              <a:spLocks noChangeArrowheads="1"/>
            </p:cNvSpPr>
            <p:nvPr/>
          </p:nvSpPr>
          <p:spPr bwMode="auto">
            <a:xfrm>
              <a:off x="229" y="1750"/>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69037" name="Rectangle 13"/>
            <p:cNvSpPr>
              <a:spLocks noChangeArrowheads="1"/>
            </p:cNvSpPr>
            <p:nvPr/>
          </p:nvSpPr>
          <p:spPr bwMode="auto">
            <a:xfrm>
              <a:off x="224" y="3225"/>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69057" name="Text Box 33"/>
            <p:cNvSpPr txBox="1">
              <a:spLocks noChangeArrowheads="1"/>
            </p:cNvSpPr>
            <p:nvPr/>
          </p:nvSpPr>
          <p:spPr bwMode="auto">
            <a:xfrm>
              <a:off x="442" y="3788"/>
              <a:ext cx="585" cy="269"/>
            </a:xfrm>
            <a:prstGeom prst="rect">
              <a:avLst/>
            </a:prstGeom>
            <a:noFill/>
            <a:ln w="9525">
              <a:noFill/>
              <a:miter lim="800000"/>
              <a:headEnd/>
              <a:tailEnd/>
            </a:ln>
            <a:effectLst/>
          </p:spPr>
          <p:txBody>
            <a:bodyPr>
              <a:spAutoFit/>
            </a:bodyPr>
            <a:lstStyle/>
            <a:p>
              <a:pPr>
                <a:spcBef>
                  <a:spcPct val="50000"/>
                </a:spcBef>
              </a:pPr>
              <a:r>
                <a:rPr lang="en-US" altLang="zh-CN" sz="2200" b="1">
                  <a:solidFill>
                    <a:schemeClr val="accent2"/>
                  </a:solidFill>
                  <a:latin typeface="微软雅黑" pitchFamily="34" charset="-122"/>
                  <a:ea typeface="微软雅黑" pitchFamily="34" charset="-122"/>
                </a:rPr>
                <a:t>P0.o</a:t>
              </a:r>
              <a:endParaRPr lang="zh-CN" altLang="en-US" sz="2200" b="1">
                <a:solidFill>
                  <a:schemeClr val="accent2"/>
                </a:solidFill>
                <a:latin typeface="微软雅黑" pitchFamily="34" charset="-122"/>
                <a:ea typeface="微软雅黑" pitchFamily="34" charset="-122"/>
              </a:endParaRPr>
            </a:p>
          </p:txBody>
        </p:sp>
      </p:grpSp>
      <p:grpSp>
        <p:nvGrpSpPr>
          <p:cNvPr id="769067" name="Group 43"/>
          <p:cNvGrpSpPr>
            <a:grpSpLocks/>
          </p:cNvGrpSpPr>
          <p:nvPr/>
        </p:nvGrpSpPr>
        <p:grpSpPr bwMode="auto">
          <a:xfrm>
            <a:off x="3452813" y="1363663"/>
            <a:ext cx="887412" cy="1096962"/>
            <a:chOff x="2175" y="859"/>
            <a:chExt cx="559" cy="691"/>
          </a:xfrm>
        </p:grpSpPr>
        <p:sp>
          <p:nvSpPr>
            <p:cNvPr id="769065" name="AutoShape 41"/>
            <p:cNvSpPr>
              <a:spLocks/>
            </p:cNvSpPr>
            <p:nvPr/>
          </p:nvSpPr>
          <p:spPr bwMode="auto">
            <a:xfrm>
              <a:off x="2175" y="887"/>
              <a:ext cx="184" cy="613"/>
            </a:xfrm>
            <a:prstGeom prst="rightBrace">
              <a:avLst>
                <a:gd name="adj1" fmla="val 27763"/>
                <a:gd name="adj2" fmla="val 50000"/>
              </a:avLst>
            </a:prstGeom>
            <a:noFill/>
            <a:ln w="38100">
              <a:solidFill>
                <a:schemeClr val="tx1"/>
              </a:solidFill>
              <a:round/>
              <a:headEnd/>
              <a:tailEnd/>
            </a:ln>
            <a:effectLst/>
          </p:spPr>
          <p:txBody>
            <a:bodyPr wrap="none" anchor="ctr"/>
            <a:lstStyle/>
            <a:p>
              <a:endParaRPr lang="zh-CN" altLang="en-US"/>
            </a:p>
          </p:txBody>
        </p:sp>
        <p:sp>
          <p:nvSpPr>
            <p:cNvPr id="769066" name="Text Box 42"/>
            <p:cNvSpPr txBox="1">
              <a:spLocks noChangeArrowheads="1"/>
            </p:cNvSpPr>
            <p:nvPr/>
          </p:nvSpPr>
          <p:spPr bwMode="auto">
            <a:xfrm>
              <a:off x="2396" y="859"/>
              <a:ext cx="338" cy="691"/>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重定位</a:t>
              </a:r>
            </a:p>
          </p:txBody>
        </p:sp>
      </p:grpSp>
      <p:sp>
        <p:nvSpPr>
          <p:cNvPr id="769069" name="Line 45"/>
          <p:cNvSpPr>
            <a:spLocks noChangeShapeType="1"/>
          </p:cNvSpPr>
          <p:nvPr/>
        </p:nvSpPr>
        <p:spPr bwMode="auto">
          <a:xfrm flipV="1">
            <a:off x="1887538" y="3294063"/>
            <a:ext cx="1247775" cy="523875"/>
          </a:xfrm>
          <a:prstGeom prst="line">
            <a:avLst/>
          </a:prstGeom>
          <a:noFill/>
          <a:ln w="9525">
            <a:solidFill>
              <a:schemeClr val="tx1"/>
            </a:solidFill>
            <a:round/>
            <a:headEnd/>
            <a:tailEnd type="triangle" w="med" len="med"/>
          </a:ln>
          <a:effectLst/>
        </p:spPr>
        <p:txBody>
          <a:bodyPr/>
          <a:lstStyle/>
          <a:p>
            <a:endParaRPr lang="zh-CN" altLang="en-US"/>
          </a:p>
        </p:txBody>
      </p:sp>
      <p:sp>
        <p:nvSpPr>
          <p:cNvPr id="769070" name="Line 46"/>
          <p:cNvSpPr>
            <a:spLocks noChangeShapeType="1"/>
          </p:cNvSpPr>
          <p:nvPr/>
        </p:nvSpPr>
        <p:spPr bwMode="auto">
          <a:xfrm flipH="1">
            <a:off x="652463" y="3425825"/>
            <a:ext cx="973137" cy="1030288"/>
          </a:xfrm>
          <a:prstGeom prst="line">
            <a:avLst/>
          </a:prstGeom>
          <a:noFill/>
          <a:ln w="9525">
            <a:solidFill>
              <a:schemeClr val="tx1"/>
            </a:solidFill>
            <a:round/>
            <a:headEnd/>
            <a:tailEnd type="triangle" w="med" len="med"/>
          </a:ln>
          <a:effectLst/>
        </p:spPr>
        <p:txBody>
          <a:bodyPr/>
          <a:lstStyle/>
          <a:p>
            <a:endParaRPr lang="zh-CN" altLang="en-US"/>
          </a:p>
        </p:txBody>
      </p:sp>
      <p:sp>
        <p:nvSpPr>
          <p:cNvPr id="769071" name="Line 47"/>
          <p:cNvSpPr>
            <a:spLocks noChangeShapeType="1"/>
          </p:cNvSpPr>
          <p:nvPr/>
        </p:nvSpPr>
        <p:spPr bwMode="auto">
          <a:xfrm flipH="1">
            <a:off x="711200" y="3076575"/>
            <a:ext cx="900113" cy="2133600"/>
          </a:xfrm>
          <a:prstGeom prst="line">
            <a:avLst/>
          </a:prstGeom>
          <a:noFill/>
          <a:ln w="9525">
            <a:solidFill>
              <a:schemeClr val="tx1"/>
            </a:solidFill>
            <a:round/>
            <a:headEnd/>
            <a:tailEnd type="triangle" w="med" len="med"/>
          </a:ln>
          <a:effectLst/>
        </p:spPr>
        <p:txBody>
          <a:bodyPr/>
          <a:lstStyle/>
          <a:p>
            <a:endParaRPr lang="zh-CN" altLang="en-US"/>
          </a:p>
        </p:txBody>
      </p:sp>
      <p:sp>
        <p:nvSpPr>
          <p:cNvPr id="769072" name="Line 48"/>
          <p:cNvSpPr>
            <a:spLocks noChangeShapeType="1"/>
          </p:cNvSpPr>
          <p:nvPr/>
        </p:nvSpPr>
        <p:spPr bwMode="auto">
          <a:xfrm flipH="1">
            <a:off x="668338" y="4746625"/>
            <a:ext cx="1000125" cy="827088"/>
          </a:xfrm>
          <a:prstGeom prst="line">
            <a:avLst/>
          </a:prstGeom>
          <a:noFill/>
          <a:ln w="9525">
            <a:solidFill>
              <a:schemeClr val="tx1"/>
            </a:solidFill>
            <a:round/>
            <a:headEnd/>
            <a:tailEnd type="triangle" w="med" len="med"/>
          </a:ln>
          <a:effectLst/>
        </p:spPr>
        <p:txBody>
          <a:bodyPr/>
          <a:lstStyle/>
          <a:p>
            <a:endParaRPr lang="zh-CN" altLang="en-US"/>
          </a:p>
        </p:txBody>
      </p:sp>
      <p:sp>
        <p:nvSpPr>
          <p:cNvPr id="769073" name="Line 49"/>
          <p:cNvSpPr>
            <a:spLocks noChangeShapeType="1"/>
          </p:cNvSpPr>
          <p:nvPr/>
        </p:nvSpPr>
        <p:spPr bwMode="auto">
          <a:xfrm flipH="1">
            <a:off x="3279775" y="3381375"/>
            <a:ext cx="1131888" cy="1727200"/>
          </a:xfrm>
          <a:prstGeom prst="line">
            <a:avLst/>
          </a:prstGeom>
          <a:noFill/>
          <a:ln w="9525">
            <a:solidFill>
              <a:schemeClr val="tx1"/>
            </a:solidFill>
            <a:round/>
            <a:headEnd/>
            <a:tailEnd type="triangle" w="med" len="med"/>
          </a:ln>
          <a:effectLst/>
        </p:spPr>
        <p:txBody>
          <a:bodyPr/>
          <a:lstStyle/>
          <a:p>
            <a:endParaRPr lang="zh-CN" altLang="en-US"/>
          </a:p>
        </p:txBody>
      </p:sp>
      <p:sp>
        <p:nvSpPr>
          <p:cNvPr id="769074" name="Line 50"/>
          <p:cNvSpPr>
            <a:spLocks noChangeShapeType="1"/>
          </p:cNvSpPr>
          <p:nvPr/>
        </p:nvSpPr>
        <p:spPr bwMode="auto">
          <a:xfrm flipH="1">
            <a:off x="711200" y="4645025"/>
            <a:ext cx="3629025" cy="66675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173352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9058"/>
                                        </p:tgtEl>
                                        <p:attrNameLst>
                                          <p:attrName>style.visibility</p:attrName>
                                        </p:attrNameLst>
                                      </p:cBhvr>
                                      <p:to>
                                        <p:strVal val="visible"/>
                                      </p:to>
                                    </p:set>
                                    <p:animEffect transition="in" filter="blinds(horizontal)">
                                      <p:cBhvr>
                                        <p:cTn id="7" dur="500"/>
                                        <p:tgtEl>
                                          <p:spTgt spid="769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9059"/>
                                        </p:tgtEl>
                                        <p:attrNameLst>
                                          <p:attrName>style.visibility</p:attrName>
                                        </p:attrNameLst>
                                      </p:cBhvr>
                                      <p:to>
                                        <p:strVal val="visible"/>
                                      </p:to>
                                    </p:set>
                                    <p:animEffect transition="in" filter="blinds(horizontal)">
                                      <p:cBhvr>
                                        <p:cTn id="12" dur="500"/>
                                        <p:tgtEl>
                                          <p:spTgt spid="7690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9027">
                                            <p:txEl>
                                              <p:pRg st="0" end="0"/>
                                            </p:txEl>
                                          </p:spTgt>
                                        </p:tgtEl>
                                        <p:attrNameLst>
                                          <p:attrName>style.visibility</p:attrName>
                                        </p:attrNameLst>
                                      </p:cBhvr>
                                      <p:to>
                                        <p:strVal val="visible"/>
                                      </p:to>
                                    </p:set>
                                    <p:animEffect transition="in" filter="blinds(horizontal)">
                                      <p:cBhvr>
                                        <p:cTn id="17" dur="500"/>
                                        <p:tgtEl>
                                          <p:spTgt spid="7690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9071"/>
                                        </p:tgtEl>
                                        <p:attrNameLst>
                                          <p:attrName>style.visibility</p:attrName>
                                        </p:attrNameLst>
                                      </p:cBhvr>
                                      <p:to>
                                        <p:strVal val="visible"/>
                                      </p:to>
                                    </p:set>
                                    <p:animEffect transition="in" filter="blinds(horizontal)">
                                      <p:cBhvr>
                                        <p:cTn id="22" dur="500"/>
                                        <p:tgtEl>
                                          <p:spTgt spid="7690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9070"/>
                                        </p:tgtEl>
                                        <p:attrNameLst>
                                          <p:attrName>style.visibility</p:attrName>
                                        </p:attrNameLst>
                                      </p:cBhvr>
                                      <p:to>
                                        <p:strVal val="visible"/>
                                      </p:to>
                                    </p:set>
                                    <p:animEffect transition="in" filter="blinds(horizontal)">
                                      <p:cBhvr>
                                        <p:cTn id="27" dur="500"/>
                                        <p:tgtEl>
                                          <p:spTgt spid="7690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9069"/>
                                        </p:tgtEl>
                                        <p:attrNameLst>
                                          <p:attrName>style.visibility</p:attrName>
                                        </p:attrNameLst>
                                      </p:cBhvr>
                                      <p:to>
                                        <p:strVal val="visible"/>
                                      </p:to>
                                    </p:set>
                                    <p:animEffect transition="in" filter="blinds(horizontal)">
                                      <p:cBhvr>
                                        <p:cTn id="32" dur="500"/>
                                        <p:tgtEl>
                                          <p:spTgt spid="7690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9072"/>
                                        </p:tgtEl>
                                        <p:attrNameLst>
                                          <p:attrName>style.visibility</p:attrName>
                                        </p:attrNameLst>
                                      </p:cBhvr>
                                      <p:to>
                                        <p:strVal val="visible"/>
                                      </p:to>
                                    </p:set>
                                    <p:animEffect transition="in" filter="blinds(horizontal)">
                                      <p:cBhvr>
                                        <p:cTn id="37" dur="500"/>
                                        <p:tgtEl>
                                          <p:spTgt spid="7690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9073"/>
                                        </p:tgtEl>
                                        <p:attrNameLst>
                                          <p:attrName>style.visibility</p:attrName>
                                        </p:attrNameLst>
                                      </p:cBhvr>
                                      <p:to>
                                        <p:strVal val="visible"/>
                                      </p:to>
                                    </p:set>
                                    <p:animEffect transition="in" filter="blinds(horizontal)">
                                      <p:cBhvr>
                                        <p:cTn id="42" dur="500"/>
                                        <p:tgtEl>
                                          <p:spTgt spid="76907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9074"/>
                                        </p:tgtEl>
                                        <p:attrNameLst>
                                          <p:attrName>style.visibility</p:attrName>
                                        </p:attrNameLst>
                                      </p:cBhvr>
                                      <p:to>
                                        <p:strVal val="visible"/>
                                      </p:to>
                                    </p:set>
                                    <p:animEffect transition="in" filter="blinds(horizontal)">
                                      <p:cBhvr>
                                        <p:cTn id="47" dur="500"/>
                                        <p:tgtEl>
                                          <p:spTgt spid="76907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9027">
                                            <p:txEl>
                                              <p:pRg st="1" end="1"/>
                                            </p:txEl>
                                          </p:spTgt>
                                        </p:tgtEl>
                                        <p:attrNameLst>
                                          <p:attrName>style.visibility</p:attrName>
                                        </p:attrNameLst>
                                      </p:cBhvr>
                                      <p:to>
                                        <p:strVal val="visible"/>
                                      </p:to>
                                    </p:set>
                                    <p:animEffect transition="in" filter="blinds(horizontal)">
                                      <p:cBhvr>
                                        <p:cTn id="52" dur="500"/>
                                        <p:tgtEl>
                                          <p:spTgt spid="76902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69060"/>
                                        </p:tgtEl>
                                        <p:attrNameLst>
                                          <p:attrName>style.visibility</p:attrName>
                                        </p:attrNameLst>
                                      </p:cBhvr>
                                      <p:to>
                                        <p:strVal val="visible"/>
                                      </p:to>
                                    </p:set>
                                    <p:animEffect transition="in" filter="blinds(horizontal)">
                                      <p:cBhvr>
                                        <p:cTn id="57" dur="500"/>
                                        <p:tgtEl>
                                          <p:spTgt spid="7690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69044"/>
                                        </p:tgtEl>
                                        <p:attrNameLst>
                                          <p:attrName>style.visibility</p:attrName>
                                        </p:attrNameLst>
                                      </p:cBhvr>
                                      <p:to>
                                        <p:strVal val="visible"/>
                                      </p:to>
                                    </p:set>
                                    <p:animEffect transition="in" filter="blinds(horizontal)">
                                      <p:cBhvr>
                                        <p:cTn id="62" dur="500"/>
                                        <p:tgtEl>
                                          <p:spTgt spid="76904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69068"/>
                                        </p:tgtEl>
                                        <p:attrNameLst>
                                          <p:attrName>style.visibility</p:attrName>
                                        </p:attrNameLst>
                                      </p:cBhvr>
                                      <p:to>
                                        <p:strVal val="visible"/>
                                      </p:to>
                                    </p:set>
                                    <p:animEffect transition="in" filter="blinds(horizontal)">
                                      <p:cBhvr>
                                        <p:cTn id="67" dur="500"/>
                                        <p:tgtEl>
                                          <p:spTgt spid="7690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9062"/>
                                        </p:tgtEl>
                                        <p:attrNameLst>
                                          <p:attrName>style.visibility</p:attrName>
                                        </p:attrNameLst>
                                      </p:cBhvr>
                                      <p:to>
                                        <p:strVal val="visible"/>
                                      </p:to>
                                    </p:set>
                                    <p:animEffect transition="in" filter="blinds(horizontal)">
                                      <p:cBhvr>
                                        <p:cTn id="72" dur="500"/>
                                        <p:tgtEl>
                                          <p:spTgt spid="76906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69063"/>
                                        </p:tgtEl>
                                        <p:attrNameLst>
                                          <p:attrName>style.visibility</p:attrName>
                                        </p:attrNameLst>
                                      </p:cBhvr>
                                      <p:to>
                                        <p:strVal val="visible"/>
                                      </p:to>
                                    </p:set>
                                    <p:animEffect transition="in" filter="blinds(horizontal)">
                                      <p:cBhvr>
                                        <p:cTn id="77" dur="500"/>
                                        <p:tgtEl>
                                          <p:spTgt spid="76906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69027">
                                            <p:txEl>
                                              <p:pRg st="2" end="2"/>
                                            </p:txEl>
                                          </p:spTgt>
                                        </p:tgtEl>
                                        <p:attrNameLst>
                                          <p:attrName>style.visibility</p:attrName>
                                        </p:attrNameLst>
                                      </p:cBhvr>
                                      <p:to>
                                        <p:strVal val="visible"/>
                                      </p:to>
                                    </p:set>
                                    <p:animEffect transition="in" filter="blinds(horizontal)">
                                      <p:cBhvr>
                                        <p:cTn id="82" dur="500"/>
                                        <p:tgtEl>
                                          <p:spTgt spid="769027">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69027">
                                            <p:txEl>
                                              <p:pRg st="3" end="3"/>
                                            </p:txEl>
                                          </p:spTgt>
                                        </p:tgtEl>
                                        <p:attrNameLst>
                                          <p:attrName>style.visibility</p:attrName>
                                        </p:attrNameLst>
                                      </p:cBhvr>
                                      <p:to>
                                        <p:strVal val="visible"/>
                                      </p:to>
                                    </p:set>
                                    <p:animEffect transition="in" filter="blinds(horizontal)">
                                      <p:cBhvr>
                                        <p:cTn id="87" dur="500"/>
                                        <p:tgtEl>
                                          <p:spTgt spid="769027">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69064"/>
                                        </p:tgtEl>
                                        <p:attrNameLst>
                                          <p:attrName>style.visibility</p:attrName>
                                        </p:attrNameLst>
                                      </p:cBhvr>
                                      <p:to>
                                        <p:strVal val="visible"/>
                                      </p:to>
                                    </p:set>
                                    <p:animEffect transition="in" filter="blinds(horizontal)">
                                      <p:cBhvr>
                                        <p:cTn id="92" dur="500"/>
                                        <p:tgtEl>
                                          <p:spTgt spid="76906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69067"/>
                                        </p:tgtEl>
                                        <p:attrNameLst>
                                          <p:attrName>style.visibility</p:attrName>
                                        </p:attrNameLst>
                                      </p:cBhvr>
                                      <p:to>
                                        <p:strVal val="visible"/>
                                      </p:to>
                                    </p:set>
                                    <p:animEffect transition="in" filter="blinds(horizontal)">
                                      <p:cBhvr>
                                        <p:cTn id="97" dur="500"/>
                                        <p:tgtEl>
                                          <p:spTgt spid="76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44" grpId="0" animBg="1"/>
      <p:bldP spid="769069" grpId="0" animBg="1"/>
      <p:bldP spid="769070" grpId="0" animBg="1"/>
      <p:bldP spid="769071" grpId="0" animBg="1"/>
      <p:bldP spid="769072" grpId="0" animBg="1"/>
      <p:bldP spid="769073" grpId="0" animBg="1"/>
      <p:bldP spid="76907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8" name="Rectangle 48"/>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06562" name="Rectangle 1"/>
          <p:cNvSpPr>
            <a:spLocks noGrp="1" noChangeArrowheads="1"/>
          </p:cNvSpPr>
          <p:nvPr>
            <p:ph type="title" idx="4294967295"/>
          </p:nvPr>
        </p:nvSpPr>
        <p:spPr>
          <a:xfrm>
            <a:off x="427038" y="0"/>
            <a:ext cx="8716962" cy="617538"/>
          </a:xfrm>
        </p:spPr>
        <p:txBody>
          <a:bodyP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可执行文件的存储器映像</a:t>
            </a:r>
          </a:p>
        </p:txBody>
      </p:sp>
      <p:sp>
        <p:nvSpPr>
          <p:cNvPr id="706571" name="Text Box 12"/>
          <p:cNvSpPr txBox="1">
            <a:spLocks noChangeArrowheads="1"/>
          </p:cNvSpPr>
          <p:nvPr/>
        </p:nvSpPr>
        <p:spPr bwMode="auto">
          <a:xfrm>
            <a:off x="3181350" y="1576388"/>
            <a:ext cx="322263" cy="36195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706584" name="Text Box 25"/>
          <p:cNvSpPr txBox="1">
            <a:spLocks noChangeArrowheads="1"/>
          </p:cNvSpPr>
          <p:nvPr/>
        </p:nvSpPr>
        <p:spPr bwMode="auto">
          <a:xfrm>
            <a:off x="8264525" y="1735138"/>
            <a:ext cx="731838" cy="620712"/>
          </a:xfrm>
          <a:prstGeom prst="rect">
            <a:avLst/>
          </a:prstGeom>
          <a:noFill/>
          <a:ln w="9525">
            <a:noFill/>
            <a:round/>
            <a:headEnd/>
            <a:tailE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t>
            </a:r>
            <a:r>
              <a:rPr lang="zh-CN" altLang="en-GB" b="1">
                <a:latin typeface="微软雅黑" pitchFamily="34" charset="-122"/>
                <a:ea typeface="微软雅黑" pitchFamily="34" charset="-122"/>
                <a:cs typeface="msgothic"/>
              </a:rPr>
              <a:t>栈顶</a:t>
            </a:r>
            <a:r>
              <a:rPr lang="en-GB" altLang="zh-CN" b="1">
                <a:latin typeface="微软雅黑" pitchFamily="34" charset="-122"/>
                <a:ea typeface="微软雅黑" pitchFamily="34" charset="-122"/>
                <a:cs typeface="msgothic"/>
              </a:rPr>
              <a:t>)</a:t>
            </a:r>
          </a:p>
        </p:txBody>
      </p:sp>
      <p:sp>
        <p:nvSpPr>
          <p:cNvPr id="706585" name="Line 26"/>
          <p:cNvSpPr>
            <a:spLocks noChangeShapeType="1"/>
          </p:cNvSpPr>
          <p:nvPr/>
        </p:nvSpPr>
        <p:spPr bwMode="auto">
          <a:xfrm flipH="1">
            <a:off x="7885113" y="19034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06587" name="Line 28"/>
          <p:cNvSpPr>
            <a:spLocks noChangeShapeType="1"/>
          </p:cNvSpPr>
          <p:nvPr/>
        </p:nvSpPr>
        <p:spPr bwMode="auto">
          <a:xfrm flipV="1">
            <a:off x="7958138" y="800100"/>
            <a:ext cx="1587" cy="460375"/>
          </a:xfrm>
          <a:prstGeom prst="line">
            <a:avLst/>
          </a:prstGeom>
          <a:noFill/>
          <a:ln w="3240">
            <a:solidFill>
              <a:schemeClr val="tx1"/>
            </a:solidFill>
            <a:miter lim="800000"/>
            <a:headEnd/>
            <a:tailEnd type="triangle" w="med" len="med"/>
          </a:ln>
        </p:spPr>
        <p:txBody>
          <a:bodyPr/>
          <a:lstStyle/>
          <a:p>
            <a:endParaRPr lang="zh-CN" altLang="en-US"/>
          </a:p>
        </p:txBody>
      </p:sp>
      <p:sp>
        <p:nvSpPr>
          <p:cNvPr id="706588" name="Text Box 29"/>
          <p:cNvSpPr txBox="1">
            <a:spLocks noChangeArrowheads="1"/>
          </p:cNvSpPr>
          <p:nvPr/>
        </p:nvSpPr>
        <p:spPr bwMode="auto">
          <a:xfrm>
            <a:off x="8288338" y="3959225"/>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06589" name="Line 30"/>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06590" name="Text Box 31"/>
          <p:cNvSpPr txBox="1">
            <a:spLocks noChangeArrowheads="1"/>
          </p:cNvSpPr>
          <p:nvPr/>
        </p:nvSpPr>
        <p:spPr bwMode="auto">
          <a:xfrm>
            <a:off x="3530600" y="107632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06591" name="Text Box 32"/>
          <p:cNvSpPr txBox="1">
            <a:spLocks noChangeArrowheads="1"/>
          </p:cNvSpPr>
          <p:nvPr/>
        </p:nvSpPr>
        <p:spPr bwMode="auto">
          <a:xfrm>
            <a:off x="3649663" y="5916613"/>
            <a:ext cx="1428750" cy="322262"/>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0x08048000</a:t>
            </a:r>
          </a:p>
        </p:txBody>
      </p:sp>
      <p:sp>
        <p:nvSpPr>
          <p:cNvPr id="706573" name="Rectangle 14"/>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06574" name="Rectangle 15"/>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06576" name="Rectangle 17"/>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r>
              <a:rPr lang="zh-CN" altLang="en-GB" sz="2000" b="1">
                <a:latin typeface="微软雅黑" pitchFamily="34" charset="-122"/>
                <a:ea typeface="微软雅黑" pitchFamily="34" charset="-122"/>
                <a:cs typeface="msgothic"/>
              </a:rPr>
              <a:t>由</a:t>
            </a:r>
            <a:r>
              <a:rPr lang="en-GB" altLang="zh-CN" sz="2000" b="1">
                <a:latin typeface="微软雅黑" pitchFamily="34" charset="-122"/>
                <a:ea typeface="微软雅黑" pitchFamily="34" charset="-122"/>
                <a:cs typeface="msgothic"/>
              </a:rPr>
              <a:t>malloc</a:t>
            </a: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06578" name="Line 19"/>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p:spPr>
        <p:txBody>
          <a:bodyPr/>
          <a:lstStyle/>
          <a:p>
            <a:endParaRPr lang="zh-CN" altLang="en-US"/>
          </a:p>
        </p:txBody>
      </p:sp>
      <p:sp>
        <p:nvSpPr>
          <p:cNvPr id="706579" name="Rectangle 20"/>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用户栈（</a:t>
            </a:r>
            <a:r>
              <a:rPr lang="en-GB" altLang="zh-CN" b="1">
                <a:latin typeface="微软雅黑" pitchFamily="34" charset="-122"/>
                <a:ea typeface="微软雅黑" pitchFamily="34" charset="-122"/>
                <a:cs typeface="msgothic"/>
              </a:rPr>
              <a:t>User stack</a:t>
            </a:r>
            <a:r>
              <a:rPr lang="zh-CN" altLang="en-GB"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06580" name="Line 21"/>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p:spPr>
        <p:txBody>
          <a:bodyPr/>
          <a:lstStyle/>
          <a:p>
            <a:endParaRPr lang="zh-CN" altLang="en-US"/>
          </a:p>
        </p:txBody>
      </p:sp>
      <p:sp>
        <p:nvSpPr>
          <p:cNvPr id="706581" name="Line 22"/>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706583" name="Text Box 24"/>
          <p:cNvSpPr txBox="1">
            <a:spLocks noChangeArrowheads="1"/>
          </p:cNvSpPr>
          <p:nvPr/>
        </p:nvSpPr>
        <p:spPr bwMode="auto">
          <a:xfrm>
            <a:off x="4735513" y="6411913"/>
            <a:ext cx="315912" cy="3317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33826"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06594" name="Rectangle 35"/>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en-GB" altLang="zh-CN" sz="1600" b="1">
                <a:latin typeface="Calibri" pitchFamily="34" charset="0"/>
                <a:ea typeface="微软雅黑" pitchFamily="34" charset="-122"/>
                <a:cs typeface="msgothic"/>
              </a:rPr>
              <a:t>)</a:t>
            </a:r>
          </a:p>
        </p:txBody>
      </p:sp>
      <p:sp>
        <p:nvSpPr>
          <p:cNvPr id="706595" name="AutoShape 36"/>
          <p:cNvSpPr>
            <a:spLocks/>
          </p:cNvSpPr>
          <p:nvPr/>
        </p:nvSpPr>
        <p:spPr bwMode="auto">
          <a:xfrm>
            <a:off x="7867650" y="4911725"/>
            <a:ext cx="222250" cy="1295400"/>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06596" name="Text Box 37"/>
          <p:cNvSpPr txBox="1">
            <a:spLocks noChangeArrowheads="1"/>
          </p:cNvSpPr>
          <p:nvPr/>
        </p:nvSpPr>
        <p:spPr bwMode="auto">
          <a:xfrm>
            <a:off x="8107363" y="4879975"/>
            <a:ext cx="746125" cy="1222375"/>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sp>
        <p:nvSpPr>
          <p:cNvPr id="706603" name="Text Box 43"/>
          <p:cNvSpPr txBox="1">
            <a:spLocks noChangeArrowheads="1"/>
          </p:cNvSpPr>
          <p:nvPr/>
        </p:nvSpPr>
        <p:spPr bwMode="auto">
          <a:xfrm>
            <a:off x="292100" y="827088"/>
            <a:ext cx="3268663" cy="381000"/>
          </a:xfrm>
          <a:prstGeom prst="rect">
            <a:avLst/>
          </a:prstGeom>
          <a:noFill/>
          <a:ln w="9525">
            <a:noFill/>
            <a:miter lim="800000"/>
            <a:headEnd/>
            <a:tailEnd/>
          </a:ln>
          <a:effectLst/>
        </p:spPr>
        <p:txBody>
          <a:bodyPr>
            <a:spAutoFit/>
          </a:bodyPr>
          <a:lstStyle/>
          <a:p>
            <a:pPr>
              <a:spcBef>
                <a:spcPct val="50000"/>
              </a:spcBef>
            </a:pPr>
            <a:r>
              <a:rPr lang="zh-CN" altLang="en-US" sz="1900" b="1">
                <a:solidFill>
                  <a:srgbClr val="FF0000"/>
                </a:solidFill>
                <a:latin typeface="微软雅黑" pitchFamily="34" charset="-122"/>
                <a:ea typeface="微软雅黑" pitchFamily="34" charset="-122"/>
              </a:rPr>
              <a:t>程序</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段</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头表描述如何映射</a:t>
            </a:r>
          </a:p>
        </p:txBody>
      </p:sp>
      <p:sp>
        <p:nvSpPr>
          <p:cNvPr id="33794" name="Rectangle 2"/>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ELF </a:t>
            </a:r>
            <a:r>
              <a:rPr lang="zh-CN" altLang="en-GB" b="1">
                <a:latin typeface="微软雅黑" pitchFamily="34" charset="-122"/>
                <a:ea typeface="微软雅黑" pitchFamily="34" charset="-122"/>
                <a:cs typeface="msgothic"/>
              </a:rPr>
              <a:t>头</a:t>
            </a:r>
          </a:p>
        </p:txBody>
      </p:sp>
      <p:sp>
        <p:nvSpPr>
          <p:cNvPr id="33795" name="Rectangle 3"/>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程序（段）头表</a:t>
            </a:r>
          </a:p>
        </p:txBody>
      </p:sp>
      <p:sp>
        <p:nvSpPr>
          <p:cNvPr id="706565" name="Rectangle 4"/>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 </a:t>
            </a:r>
            <a:r>
              <a:rPr lang="zh-CN" altLang="en-GB" b="1">
                <a:latin typeface="微软雅黑" pitchFamily="34" charset="-122"/>
                <a:ea typeface="微软雅黑" pitchFamily="34" charset="-122"/>
                <a:cs typeface="msgothic"/>
              </a:rPr>
              <a:t>节</a:t>
            </a:r>
          </a:p>
        </p:txBody>
      </p:sp>
      <p:sp>
        <p:nvSpPr>
          <p:cNvPr id="33797" name="Rectangle 5"/>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a:t>
            </a:r>
            <a:r>
              <a:rPr lang="zh-CN" altLang="en-GB" b="1">
                <a:latin typeface="微软雅黑" pitchFamily="34" charset="-122"/>
                <a:ea typeface="微软雅黑" pitchFamily="34" charset="-122"/>
                <a:cs typeface="msgothic"/>
              </a:rPr>
              <a:t>节</a:t>
            </a:r>
          </a:p>
        </p:txBody>
      </p:sp>
      <p:sp>
        <p:nvSpPr>
          <p:cNvPr id="33798" name="Rectangle 6"/>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 </a:t>
            </a:r>
            <a:r>
              <a:rPr lang="zh-CN" altLang="en-GB" b="1">
                <a:latin typeface="微软雅黑" pitchFamily="34" charset="-122"/>
                <a:ea typeface="微软雅黑" pitchFamily="34" charset="-122"/>
                <a:cs typeface="msgothic"/>
              </a:rPr>
              <a:t>节</a:t>
            </a:r>
          </a:p>
        </p:txBody>
      </p:sp>
      <p:sp>
        <p:nvSpPr>
          <p:cNvPr id="33799" name="Rectangle 7"/>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 </a:t>
            </a:r>
            <a:r>
              <a:rPr lang="zh-CN" altLang="en-GB" b="1">
                <a:latin typeface="微软雅黑" pitchFamily="34" charset="-122"/>
                <a:ea typeface="微软雅黑" pitchFamily="34" charset="-122"/>
                <a:cs typeface="msgothic"/>
              </a:rPr>
              <a:t>节</a:t>
            </a:r>
          </a:p>
        </p:txBody>
      </p:sp>
      <p:sp>
        <p:nvSpPr>
          <p:cNvPr id="33802" name="Rectangle 10"/>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 </a:t>
            </a:r>
            <a:r>
              <a:rPr lang="zh-CN" altLang="en-GB" b="1">
                <a:latin typeface="微软雅黑" pitchFamily="34" charset="-122"/>
                <a:ea typeface="微软雅黑" pitchFamily="34" charset="-122"/>
                <a:cs typeface="msgothic"/>
              </a:rPr>
              <a:t>节</a:t>
            </a:r>
          </a:p>
        </p:txBody>
      </p:sp>
      <p:sp>
        <p:nvSpPr>
          <p:cNvPr id="706597" name="Rectangle 5"/>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.rodata </a:t>
            </a:r>
            <a:r>
              <a:rPr lang="zh-CN" altLang="en-GB" b="1">
                <a:latin typeface="微软雅黑" pitchFamily="34" charset="-122"/>
                <a:ea typeface="微软雅黑" pitchFamily="34" charset="-122"/>
                <a:cs typeface="msgothic"/>
              </a:rPr>
              <a:t>节</a:t>
            </a:r>
          </a:p>
        </p:txBody>
      </p:sp>
      <p:sp>
        <p:nvSpPr>
          <p:cNvPr id="40" name="Rectangle 10"/>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.line </a:t>
            </a:r>
            <a:r>
              <a:rPr lang="zh-CN" altLang="en-GB" b="1">
                <a:latin typeface="微软雅黑" pitchFamily="34" charset="-122"/>
                <a:ea typeface="微软雅黑" pitchFamily="34" charset="-122"/>
                <a:cs typeface="msgothic"/>
              </a:rPr>
              <a:t>节</a:t>
            </a:r>
          </a:p>
        </p:txBody>
      </p:sp>
      <p:sp>
        <p:nvSpPr>
          <p:cNvPr id="706599" name="Rectangle 4"/>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a:t>
            </a:r>
            <a:r>
              <a:rPr lang="zh-CN" altLang="en-GB" b="1">
                <a:latin typeface="微软雅黑" pitchFamily="34" charset="-122"/>
                <a:ea typeface="微软雅黑" pitchFamily="34" charset="-122"/>
                <a:cs typeface="msgothic"/>
              </a:rPr>
              <a:t>节</a:t>
            </a:r>
          </a:p>
        </p:txBody>
      </p:sp>
      <p:sp>
        <p:nvSpPr>
          <p:cNvPr id="42" name="Rectangle 10"/>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.strtab </a:t>
            </a:r>
            <a:r>
              <a:rPr lang="zh-CN" altLang="en-GB" b="1">
                <a:latin typeface="微软雅黑" pitchFamily="34" charset="-122"/>
                <a:ea typeface="微软雅黑" pitchFamily="34" charset="-122"/>
                <a:cs typeface="msgothic"/>
              </a:rPr>
              <a:t>节</a:t>
            </a:r>
          </a:p>
        </p:txBody>
      </p:sp>
      <p:sp>
        <p:nvSpPr>
          <p:cNvPr id="706601" name="Line 41"/>
          <p:cNvSpPr>
            <a:spLocks noChangeShapeType="1"/>
          </p:cNvSpPr>
          <p:nvPr/>
        </p:nvSpPr>
        <p:spPr bwMode="auto">
          <a:xfrm>
            <a:off x="3671888" y="2841625"/>
            <a:ext cx="1333500" cy="2979738"/>
          </a:xfrm>
          <a:prstGeom prst="line">
            <a:avLst/>
          </a:prstGeom>
          <a:noFill/>
          <a:ln w="38100">
            <a:solidFill>
              <a:srgbClr val="FF0000"/>
            </a:solidFill>
            <a:round/>
            <a:headEnd/>
            <a:tailEnd type="triangle" w="med" len="med"/>
          </a:ln>
          <a:effectLst/>
        </p:spPr>
        <p:txBody>
          <a:bodyPr/>
          <a:lstStyle/>
          <a:p>
            <a:endParaRPr lang="zh-CN" altLang="en-US"/>
          </a:p>
        </p:txBody>
      </p:sp>
      <p:grpSp>
        <p:nvGrpSpPr>
          <p:cNvPr id="706612" name="Group 52"/>
          <p:cNvGrpSpPr>
            <a:grpSpLocks/>
          </p:cNvGrpSpPr>
          <p:nvPr/>
        </p:nvGrpSpPr>
        <p:grpSpPr bwMode="auto">
          <a:xfrm>
            <a:off x="3322638" y="3990975"/>
            <a:ext cx="1652587" cy="1214438"/>
            <a:chOff x="2039" y="2533"/>
            <a:chExt cx="1114" cy="746"/>
          </a:xfrm>
        </p:grpSpPr>
        <p:sp>
          <p:nvSpPr>
            <p:cNvPr id="706602" name="Line 42"/>
            <p:cNvSpPr>
              <a:spLocks noChangeShapeType="1"/>
            </p:cNvSpPr>
            <p:nvPr/>
          </p:nvSpPr>
          <p:spPr bwMode="auto">
            <a:xfrm>
              <a:off x="2257" y="2823"/>
              <a:ext cx="896" cy="456"/>
            </a:xfrm>
            <a:prstGeom prst="line">
              <a:avLst/>
            </a:prstGeom>
            <a:noFill/>
            <a:ln w="38100">
              <a:solidFill>
                <a:srgbClr val="FF0000"/>
              </a:solidFill>
              <a:round/>
              <a:headEnd/>
              <a:tailEnd type="triangle" w="med" len="med"/>
            </a:ln>
            <a:effectLst/>
          </p:spPr>
          <p:txBody>
            <a:bodyPr/>
            <a:lstStyle/>
            <a:p>
              <a:endParaRPr lang="zh-CN" altLang="en-US"/>
            </a:p>
          </p:txBody>
        </p:sp>
        <p:sp>
          <p:nvSpPr>
            <p:cNvPr id="706611" name="AutoShape 51"/>
            <p:cNvSpPr>
              <a:spLocks/>
            </p:cNvSpPr>
            <p:nvPr/>
          </p:nvSpPr>
          <p:spPr bwMode="auto">
            <a:xfrm>
              <a:off x="2039" y="2533"/>
              <a:ext cx="192" cy="539"/>
            </a:xfrm>
            <a:prstGeom prst="rightBrace">
              <a:avLst>
                <a:gd name="adj1" fmla="val 23394"/>
                <a:gd name="adj2" fmla="val 50000"/>
              </a:avLst>
            </a:prstGeom>
            <a:noFill/>
            <a:ln w="38100">
              <a:solidFill>
                <a:srgbClr val="FF0000"/>
              </a:solidFill>
              <a:round/>
              <a:headEnd/>
              <a:tailEnd/>
            </a:ln>
            <a:effectLst/>
          </p:spPr>
          <p:txBody>
            <a:bodyPr wrap="none" anchor="ctr"/>
            <a:lstStyle/>
            <a:p>
              <a:endParaRPr lang="zh-CN" altLang="en-US"/>
            </a:p>
          </p:txBody>
        </p:sp>
      </p:grpSp>
      <p:sp>
        <p:nvSpPr>
          <p:cNvPr id="706613" name="AutoShape 53"/>
          <p:cNvSpPr>
            <a:spLocks/>
          </p:cNvSpPr>
          <p:nvPr/>
        </p:nvSpPr>
        <p:spPr bwMode="auto">
          <a:xfrm>
            <a:off x="3424238" y="1698625"/>
            <a:ext cx="204787" cy="2249488"/>
          </a:xfrm>
          <a:prstGeom prst="rightBrace">
            <a:avLst>
              <a:gd name="adj1" fmla="val 91538"/>
              <a:gd name="adj2" fmla="val 50000"/>
            </a:avLst>
          </a:prstGeom>
          <a:noFill/>
          <a:ln w="38100">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6941865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603">
                                            <p:txEl>
                                              <p:pRg st="0" end="0"/>
                                            </p:txEl>
                                          </p:spTgt>
                                        </p:tgtEl>
                                        <p:attrNameLst>
                                          <p:attrName>style.visibility</p:attrName>
                                        </p:attrNameLst>
                                      </p:cBhvr>
                                      <p:to>
                                        <p:strVal val="visible"/>
                                      </p:to>
                                    </p:set>
                                    <p:animEffect transition="in" filter="blinds(horizontal)">
                                      <p:cBhvr>
                                        <p:cTn id="7" dur="500"/>
                                        <p:tgtEl>
                                          <p:spTgt spid="706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96"/>
                                        </p:tgtEl>
                                        <p:attrNameLst>
                                          <p:attrName>style.visibility</p:attrName>
                                        </p:attrNameLst>
                                      </p:cBhvr>
                                      <p:to>
                                        <p:strVal val="visible"/>
                                      </p:to>
                                    </p:set>
                                    <p:animEffect transition="in" filter="blinds(horizontal)">
                                      <p:cBhvr>
                                        <p:cTn id="12" dur="500"/>
                                        <p:tgtEl>
                                          <p:spTgt spid="70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4"/>
          <p:cNvSpPr>
            <a:spLocks noGrp="1" noChangeArrowheads="1"/>
          </p:cNvSpPr>
          <p:nvPr>
            <p:ph type="title" idx="4294967295"/>
          </p:nvPr>
        </p:nvSpPr>
        <p:spPr>
          <a:xfrm>
            <a:off x="1106488" y="0"/>
            <a:ext cx="6986587" cy="781050"/>
          </a:xfrm>
        </p:spPr>
        <p:txBody>
          <a:bodyPr/>
          <a:lstStyle/>
          <a:p>
            <a:r>
              <a:rPr lang="zh-CN" altLang="en-US" dirty="0"/>
              <a:t>链接操作的步骤</a:t>
            </a:r>
          </a:p>
        </p:txBody>
      </p:sp>
      <p:sp>
        <p:nvSpPr>
          <p:cNvPr id="603139" name="Rectangle 5"/>
          <p:cNvSpPr>
            <a:spLocks noGrp="1" noChangeArrowheads="1"/>
          </p:cNvSpPr>
          <p:nvPr>
            <p:ph type="body" idx="4294967295"/>
          </p:nvPr>
        </p:nvSpPr>
        <p:spPr>
          <a:xfrm>
            <a:off x="57150" y="915988"/>
            <a:ext cx="8920163" cy="5614987"/>
          </a:xfrm>
        </p:spPr>
        <p:txBody>
          <a:bodyPr/>
          <a:lstStyle/>
          <a:p>
            <a:pPr>
              <a:lnSpc>
                <a:spcPct val="100000"/>
              </a:lnSpc>
            </a:pPr>
            <a:r>
              <a:rPr lang="en-US" altLang="zh-CN">
                <a:latin typeface="微软雅黑" pitchFamily="34" charset="-122"/>
                <a:ea typeface="微软雅黑" pitchFamily="34" charset="-122"/>
              </a:rPr>
              <a:t>Step 1. </a:t>
            </a:r>
            <a:r>
              <a:rPr lang="zh-CN" altLang="en-US">
                <a:latin typeface="微软雅黑" pitchFamily="34" charset="-122"/>
                <a:ea typeface="微软雅黑" pitchFamily="34" charset="-122"/>
              </a:rPr>
              <a:t>符号解析（</a:t>
            </a:r>
            <a:r>
              <a:rPr lang="en-US" altLang="zh-CN">
                <a:latin typeface="微软雅黑" pitchFamily="34" charset="-122"/>
                <a:ea typeface="微软雅黑" pitchFamily="34" charset="-122"/>
              </a:rPr>
              <a:t>Symbol resolution</a:t>
            </a:r>
            <a:r>
              <a:rPr lang="zh-CN" altLang="en-US">
                <a:latin typeface="微软雅黑" pitchFamily="34" charset="-122"/>
                <a:ea typeface="微软雅黑" pitchFamily="34" charset="-122"/>
              </a:rPr>
              <a:t>）</a:t>
            </a:r>
          </a:p>
          <a:p>
            <a:pPr lvl="1">
              <a:lnSpc>
                <a:spcPct val="100000"/>
              </a:lnSpc>
            </a:pPr>
            <a:r>
              <a:rPr lang="zh-CN" altLang="en-US" sz="2200">
                <a:latin typeface="微软雅黑" pitchFamily="34" charset="-122"/>
                <a:ea typeface="微软雅黑" pitchFamily="34" charset="-122"/>
              </a:rPr>
              <a:t>程序中有定义和引用的符号</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包括变量和函数等</a:t>
            </a:r>
            <a:r>
              <a:rPr lang="en-US" altLang="zh-CN" sz="2200">
                <a:latin typeface="微软雅黑" pitchFamily="34" charset="-122"/>
                <a:ea typeface="微软雅黑" pitchFamily="34" charset="-122"/>
              </a:rPr>
              <a:t>)</a:t>
            </a:r>
            <a:endParaRPr lang="zh-CN" altLang="en-US" sz="2200">
              <a:latin typeface="微软雅黑" pitchFamily="34" charset="-122"/>
              <a:ea typeface="微软雅黑" pitchFamily="34" charset="-122"/>
            </a:endParaRPr>
          </a:p>
          <a:p>
            <a:pPr lvl="2">
              <a:lnSpc>
                <a:spcPct val="100000"/>
              </a:lnSpc>
            </a:pPr>
            <a:r>
              <a:rPr lang="en-US" altLang="zh-CN" sz="2000">
                <a:latin typeface="微软雅黑" pitchFamily="34" charset="-122"/>
                <a:ea typeface="微软雅黑" pitchFamily="34" charset="-122"/>
              </a:rPr>
              <a:t>void swap() {…}  /* </a:t>
            </a:r>
            <a:r>
              <a:rPr lang="zh-CN" altLang="en-US" sz="2000">
                <a:latin typeface="微软雅黑" pitchFamily="34" charset="-122"/>
                <a:ea typeface="微软雅黑" pitchFamily="34" charset="-122"/>
              </a:rPr>
              <a:t>定义符号</a:t>
            </a:r>
            <a:r>
              <a:rPr lang="en-US" altLang="zh-CN" sz="2000">
                <a:latin typeface="微软雅黑" pitchFamily="34" charset="-122"/>
                <a:ea typeface="微软雅黑" pitchFamily="34" charset="-122"/>
              </a:rPr>
              <a:t>swap */</a:t>
            </a:r>
          </a:p>
          <a:p>
            <a:pPr lvl="2">
              <a:lnSpc>
                <a:spcPct val="100000"/>
              </a:lnSpc>
            </a:pPr>
            <a:r>
              <a:rPr lang="en-US" altLang="zh-CN" sz="2000">
                <a:latin typeface="微软雅黑" pitchFamily="34" charset="-122"/>
                <a:ea typeface="微软雅黑" pitchFamily="34" charset="-122"/>
              </a:rPr>
              <a:t>swap();          /* </a:t>
            </a:r>
            <a:r>
              <a:rPr lang="zh-CN" altLang="en-US" sz="2000">
                <a:latin typeface="微软雅黑" pitchFamily="34" charset="-122"/>
                <a:ea typeface="微软雅黑" pitchFamily="34" charset="-122"/>
              </a:rPr>
              <a:t>引用符号</a:t>
            </a:r>
            <a:r>
              <a:rPr lang="en-US" altLang="zh-CN" sz="2000">
                <a:latin typeface="微软雅黑" pitchFamily="34" charset="-122"/>
                <a:ea typeface="微软雅黑" pitchFamily="34" charset="-122"/>
              </a:rPr>
              <a:t>swap */</a:t>
            </a:r>
          </a:p>
          <a:p>
            <a:pPr lvl="2">
              <a:lnSpc>
                <a:spcPct val="100000"/>
              </a:lnSpc>
            </a:pPr>
            <a:r>
              <a:rPr lang="en-US" altLang="zh-CN" sz="2000">
                <a:latin typeface="微软雅黑" pitchFamily="34" charset="-122"/>
                <a:ea typeface="微软雅黑" pitchFamily="34" charset="-122"/>
              </a:rPr>
              <a:t>int *xp = &amp;x;    /* </a:t>
            </a:r>
            <a:r>
              <a:rPr lang="zh-CN" altLang="en-US" sz="2000">
                <a:latin typeface="微软雅黑" pitchFamily="34" charset="-122"/>
                <a:ea typeface="微软雅黑" pitchFamily="34" charset="-122"/>
              </a:rPr>
              <a:t>定义符号 </a:t>
            </a:r>
            <a:r>
              <a:rPr lang="en-US" altLang="zh-CN" sz="2000">
                <a:latin typeface="微软雅黑" pitchFamily="34" charset="-122"/>
                <a:ea typeface="微软雅黑" pitchFamily="34" charset="-122"/>
              </a:rPr>
              <a:t>xp, </a:t>
            </a:r>
            <a:r>
              <a:rPr lang="zh-CN" altLang="en-US" sz="2000">
                <a:latin typeface="微软雅黑" pitchFamily="34" charset="-122"/>
                <a:ea typeface="微软雅黑" pitchFamily="34" charset="-122"/>
              </a:rPr>
              <a:t>引用符号 </a:t>
            </a:r>
            <a:r>
              <a:rPr lang="en-US" altLang="zh-CN" sz="2000">
                <a:latin typeface="微软雅黑" pitchFamily="34" charset="-122"/>
                <a:ea typeface="微软雅黑" pitchFamily="34" charset="-122"/>
              </a:rPr>
              <a:t>x */</a:t>
            </a:r>
            <a:endParaRPr lang="en-US" altLang="zh-CN">
              <a:latin typeface="微软雅黑" pitchFamily="34" charset="-122"/>
              <a:ea typeface="微软雅黑" pitchFamily="34" charset="-122"/>
            </a:endParaRPr>
          </a:p>
          <a:p>
            <a:pPr lvl="1">
              <a:lnSpc>
                <a:spcPct val="100000"/>
              </a:lnSpc>
            </a:pPr>
            <a:r>
              <a:rPr lang="zh-CN" altLang="en-US" sz="2200">
                <a:latin typeface="微软雅黑" pitchFamily="34" charset="-122"/>
                <a:ea typeface="微软雅黑" pitchFamily="34" charset="-122"/>
              </a:rPr>
              <a:t>编译器将</a:t>
            </a:r>
            <a:r>
              <a:rPr lang="zh-CN" altLang="en-US" sz="2200">
                <a:solidFill>
                  <a:srgbClr val="FF3300"/>
                </a:solidFill>
                <a:latin typeface="微软雅黑" pitchFamily="34" charset="-122"/>
                <a:ea typeface="微软雅黑" pitchFamily="34" charset="-122"/>
              </a:rPr>
              <a:t>定义的符号</a:t>
            </a:r>
            <a:r>
              <a:rPr lang="zh-CN" altLang="en-US" sz="2200">
                <a:latin typeface="微软雅黑" pitchFamily="34" charset="-122"/>
                <a:ea typeface="微软雅黑" pitchFamily="34" charset="-122"/>
              </a:rPr>
              <a:t>存放在一个</a:t>
            </a:r>
            <a:r>
              <a:rPr lang="zh-CN" altLang="en-US" sz="2200">
                <a:solidFill>
                  <a:srgbClr val="FF3300"/>
                </a:solidFill>
                <a:latin typeface="微软雅黑" pitchFamily="34" charset="-122"/>
                <a:ea typeface="微软雅黑" pitchFamily="34" charset="-122"/>
              </a:rPr>
              <a:t>符号表</a:t>
            </a:r>
            <a:r>
              <a:rPr lang="zh-CN" altLang="en-US" sz="2200">
                <a:latin typeface="微软雅黑" pitchFamily="34" charset="-122"/>
                <a:ea typeface="微软雅黑" pitchFamily="34" charset="-122"/>
              </a:rPr>
              <a:t>（ </a:t>
            </a:r>
            <a:r>
              <a:rPr lang="en-US" altLang="zh-CN" sz="2200">
                <a:latin typeface="微软雅黑" pitchFamily="34" charset="-122"/>
                <a:ea typeface="微软雅黑" pitchFamily="34" charset="-122"/>
              </a:rPr>
              <a:t>symbol table</a:t>
            </a:r>
            <a:r>
              <a:rPr lang="zh-CN" altLang="en-US" sz="2200">
                <a:latin typeface="微软雅黑" pitchFamily="34" charset="-122"/>
                <a:ea typeface="微软雅黑" pitchFamily="34" charset="-122"/>
              </a:rPr>
              <a:t>）中</a:t>
            </a:r>
            <a:r>
              <a:rPr lang="en-US" altLang="zh-CN" sz="2200">
                <a:latin typeface="微软雅黑" pitchFamily="34" charset="-122"/>
                <a:ea typeface="微软雅黑" pitchFamily="34" charset="-122"/>
              </a:rPr>
              <a:t>.</a:t>
            </a:r>
          </a:p>
          <a:p>
            <a:pPr lvl="2">
              <a:lnSpc>
                <a:spcPct val="100000"/>
              </a:lnSpc>
              <a:buFontTx/>
              <a:buChar char="–"/>
            </a:pPr>
            <a:r>
              <a:rPr lang="zh-CN" altLang="en-US" sz="2200">
                <a:latin typeface="微软雅黑" pitchFamily="34" charset="-122"/>
                <a:ea typeface="微软雅黑" pitchFamily="34" charset="-122"/>
              </a:rPr>
              <a:t>符号表是一个结构数组</a:t>
            </a:r>
          </a:p>
          <a:p>
            <a:pPr lvl="2">
              <a:lnSpc>
                <a:spcPct val="100000"/>
              </a:lnSpc>
              <a:buFontTx/>
              <a:buChar char="–"/>
            </a:pPr>
            <a:r>
              <a:rPr lang="zh-CN" altLang="en-US" sz="2200">
                <a:latin typeface="微软雅黑" pitchFamily="34" charset="-122"/>
                <a:ea typeface="微软雅黑" pitchFamily="34" charset="-122"/>
              </a:rPr>
              <a:t>每个表项包含符号名、</a:t>
            </a:r>
            <a:r>
              <a:rPr lang="zh-CN" altLang="en-US" sz="2200">
                <a:solidFill>
                  <a:srgbClr val="CC3300"/>
                </a:solidFill>
                <a:latin typeface="微软雅黑" pitchFamily="34" charset="-122"/>
                <a:ea typeface="微软雅黑" pitchFamily="34" charset="-122"/>
              </a:rPr>
              <a:t>长度和位置</a:t>
            </a:r>
            <a:r>
              <a:rPr lang="zh-CN" altLang="en-US" sz="2200">
                <a:latin typeface="微软雅黑" pitchFamily="34" charset="-122"/>
                <a:ea typeface="微软雅黑" pitchFamily="34" charset="-122"/>
              </a:rPr>
              <a:t>等信息</a:t>
            </a:r>
            <a:endParaRPr lang="en-US" altLang="zh-CN" sz="2200">
              <a:latin typeface="微软雅黑" pitchFamily="34" charset="-122"/>
              <a:ea typeface="微软雅黑" pitchFamily="34" charset="-122"/>
            </a:endParaRPr>
          </a:p>
          <a:p>
            <a:pPr lvl="1">
              <a:lnSpc>
                <a:spcPct val="100000"/>
              </a:lnSpc>
            </a:pPr>
            <a:r>
              <a:rPr lang="zh-CN" altLang="en-US" sz="2200">
                <a:latin typeface="微软雅黑" pitchFamily="34" charset="-122"/>
                <a:ea typeface="微软雅黑" pitchFamily="34" charset="-122"/>
              </a:rPr>
              <a:t>链接器将每个</a:t>
            </a:r>
            <a:r>
              <a:rPr lang="zh-CN" altLang="en-US" sz="2200">
                <a:solidFill>
                  <a:srgbClr val="FF3300"/>
                </a:solidFill>
                <a:latin typeface="微软雅黑" pitchFamily="34" charset="-122"/>
                <a:ea typeface="微软雅黑" pitchFamily="34" charset="-122"/>
              </a:rPr>
              <a:t>符号的引用</a:t>
            </a:r>
            <a:r>
              <a:rPr lang="zh-CN" altLang="en-US" sz="2200">
                <a:latin typeface="微软雅黑" pitchFamily="34" charset="-122"/>
                <a:ea typeface="微软雅黑" pitchFamily="34" charset="-122"/>
              </a:rPr>
              <a:t>都与一个确定的</a:t>
            </a:r>
            <a:r>
              <a:rPr lang="zh-CN" altLang="en-US" sz="2200">
                <a:solidFill>
                  <a:srgbClr val="FF3300"/>
                </a:solidFill>
                <a:latin typeface="微软雅黑" pitchFamily="34" charset="-122"/>
                <a:ea typeface="微软雅黑" pitchFamily="34" charset="-122"/>
              </a:rPr>
              <a:t>符号定义</a:t>
            </a:r>
            <a:r>
              <a:rPr lang="zh-CN" altLang="en-US" sz="2200">
                <a:latin typeface="微软雅黑" pitchFamily="34" charset="-122"/>
                <a:ea typeface="微软雅黑" pitchFamily="34" charset="-122"/>
              </a:rPr>
              <a:t>建立关联</a:t>
            </a:r>
          </a:p>
          <a:p>
            <a:r>
              <a:rPr lang="en-US" altLang="zh-CN">
                <a:latin typeface="微软雅黑" pitchFamily="34" charset="-122"/>
                <a:ea typeface="微软雅黑" pitchFamily="34" charset="-122"/>
              </a:rPr>
              <a:t>Step 2. </a:t>
            </a:r>
            <a:r>
              <a:rPr lang="zh-CN" altLang="en-US">
                <a:latin typeface="微软雅黑" pitchFamily="34" charset="-122"/>
                <a:ea typeface="微软雅黑" pitchFamily="34" charset="-122"/>
              </a:rPr>
              <a:t>重定位</a:t>
            </a:r>
            <a:endParaRPr lang="en-US" altLang="zh-CN">
              <a:latin typeface="微软雅黑" pitchFamily="34" charset="-122"/>
              <a:ea typeface="微软雅黑" pitchFamily="34" charset="-122"/>
            </a:endParaRPr>
          </a:p>
          <a:p>
            <a:pPr lvl="1"/>
            <a:r>
              <a:rPr lang="zh-CN" altLang="en-US" sz="2200">
                <a:latin typeface="微软雅黑" pitchFamily="34" charset="-122"/>
                <a:ea typeface="微软雅黑" pitchFamily="34" charset="-122"/>
              </a:rPr>
              <a:t>将多个代码段与数据段分别</a:t>
            </a:r>
            <a:r>
              <a:rPr lang="zh-CN" altLang="en-US" sz="2200">
                <a:solidFill>
                  <a:srgbClr val="FF0000"/>
                </a:solidFill>
                <a:latin typeface="微软雅黑" pitchFamily="34" charset="-122"/>
                <a:ea typeface="微软雅黑" pitchFamily="34" charset="-122"/>
              </a:rPr>
              <a:t>合并为</a:t>
            </a:r>
            <a:r>
              <a:rPr lang="zh-CN" altLang="en-US" sz="2200">
                <a:latin typeface="微软雅黑" pitchFamily="34" charset="-122"/>
                <a:ea typeface="微软雅黑" pitchFamily="34" charset="-122"/>
              </a:rPr>
              <a:t>一个单独的代码段和数据段</a:t>
            </a:r>
            <a:endParaRPr lang="en-US" altLang="zh-CN" sz="2200">
              <a:latin typeface="微软雅黑" pitchFamily="34" charset="-122"/>
              <a:ea typeface="微软雅黑" pitchFamily="34" charset="-122"/>
            </a:endParaRPr>
          </a:p>
          <a:p>
            <a:pPr lvl="1"/>
            <a:r>
              <a:rPr lang="zh-CN" altLang="en-US" sz="2200">
                <a:latin typeface="微软雅黑" pitchFamily="34" charset="-122"/>
                <a:ea typeface="微软雅黑" pitchFamily="34" charset="-122"/>
              </a:rPr>
              <a:t>计算每个定义的符号在虚拟地址空间中的</a:t>
            </a:r>
            <a:r>
              <a:rPr lang="zh-CN" altLang="en-US" sz="2200">
                <a:solidFill>
                  <a:srgbClr val="FF3300"/>
                </a:solidFill>
                <a:latin typeface="微软雅黑" pitchFamily="34" charset="-122"/>
                <a:ea typeface="微软雅黑" pitchFamily="34" charset="-122"/>
              </a:rPr>
              <a:t>绝对地址</a:t>
            </a:r>
          </a:p>
          <a:p>
            <a:pPr lvl="1"/>
            <a:r>
              <a:rPr lang="zh-CN" altLang="en-US" sz="2200">
                <a:latin typeface="微软雅黑" pitchFamily="34" charset="-122"/>
                <a:ea typeface="微软雅黑" pitchFamily="34" charset="-122"/>
              </a:rPr>
              <a:t>将可执行文件中符号引用处的地址</a:t>
            </a:r>
            <a:r>
              <a:rPr lang="zh-CN" altLang="en-US" sz="2200">
                <a:solidFill>
                  <a:srgbClr val="FF0000"/>
                </a:solidFill>
                <a:latin typeface="微软雅黑" pitchFamily="34" charset="-122"/>
                <a:ea typeface="微软雅黑" pitchFamily="34" charset="-122"/>
              </a:rPr>
              <a:t>修改为重定位后的地址信息</a:t>
            </a:r>
            <a:endParaRPr lang="en-US" altLang="zh-CN" sz="2200">
              <a:solidFill>
                <a:srgbClr val="FF0000"/>
              </a:solidFill>
              <a:latin typeface="微软雅黑" pitchFamily="34" charset="-122"/>
              <a:ea typeface="微软雅黑" pitchFamily="34" charset="-122"/>
            </a:endParaRPr>
          </a:p>
        </p:txBody>
      </p:sp>
      <p:sp>
        <p:nvSpPr>
          <p:cNvPr id="603140" name="Text Box 4"/>
          <p:cNvSpPr txBox="1">
            <a:spLocks noChangeArrowheads="1"/>
          </p:cNvSpPr>
          <p:nvPr/>
        </p:nvSpPr>
        <p:spPr bwMode="auto">
          <a:xfrm>
            <a:off x="7092950" y="57150"/>
            <a:ext cx="1873250" cy="2436813"/>
          </a:xfrm>
          <a:prstGeom prst="rect">
            <a:avLst/>
          </a:prstGeom>
          <a:solidFill>
            <a:schemeClr val="bg1"/>
          </a:solidFill>
          <a:ln w="9525">
            <a:no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a:t>
            </a:r>
            <a:r>
              <a:rPr lang="en-US" altLang="zh-CN" sz="2200" b="1">
                <a:solidFill>
                  <a:srgbClr val="FF00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p:txBody>
      </p:sp>
      <p:sp>
        <p:nvSpPr>
          <p:cNvPr id="603141" name="Line 5"/>
          <p:cNvSpPr>
            <a:spLocks noChangeShapeType="1"/>
          </p:cNvSpPr>
          <p:nvPr/>
        </p:nvSpPr>
        <p:spPr bwMode="auto">
          <a:xfrm flipH="1">
            <a:off x="3730625" y="811213"/>
            <a:ext cx="4557713" cy="3279775"/>
          </a:xfrm>
          <a:prstGeom prst="line">
            <a:avLst/>
          </a:prstGeom>
          <a:noFill/>
          <a:ln w="38100">
            <a:solidFill>
              <a:srgbClr val="CC0066"/>
            </a:solidFill>
            <a:round/>
            <a:headEnd/>
            <a:tailEnd type="triangle" w="med" len="med"/>
          </a:ln>
          <a:effectLst/>
        </p:spPr>
        <p:txBody>
          <a:bodyPr/>
          <a:lstStyle/>
          <a:p>
            <a:endParaRPr lang="zh-CN" altLang="en-US"/>
          </a:p>
        </p:txBody>
      </p:sp>
      <p:sp>
        <p:nvSpPr>
          <p:cNvPr id="603142" name="Line 6"/>
          <p:cNvSpPr>
            <a:spLocks noChangeShapeType="1"/>
          </p:cNvSpPr>
          <p:nvPr/>
        </p:nvSpPr>
        <p:spPr bwMode="auto">
          <a:xfrm flipH="1">
            <a:off x="6430963" y="2116138"/>
            <a:ext cx="898525" cy="1974850"/>
          </a:xfrm>
          <a:prstGeom prst="line">
            <a:avLst/>
          </a:prstGeom>
          <a:noFill/>
          <a:ln w="38100">
            <a:solidFill>
              <a:srgbClr val="CC0066"/>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224957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animEffect transition="in" filter="blinds(horizontal)">
                                      <p:cBhvr>
                                        <p:cTn id="7" dur="500"/>
                                        <p:tgtEl>
                                          <p:spTgt spid="603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3139">
                                            <p:txEl>
                                              <p:pRg st="2" end="2"/>
                                            </p:txEl>
                                          </p:spTgt>
                                        </p:tgtEl>
                                        <p:attrNameLst>
                                          <p:attrName>style.visibility</p:attrName>
                                        </p:attrNameLst>
                                      </p:cBhvr>
                                      <p:to>
                                        <p:strVal val="visible"/>
                                      </p:to>
                                    </p:set>
                                    <p:animEffect transition="in" filter="blinds(horizontal)">
                                      <p:cBhvr>
                                        <p:cTn id="12" dur="500"/>
                                        <p:tgtEl>
                                          <p:spTgt spid="603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3139">
                                            <p:txEl>
                                              <p:pRg st="3" end="3"/>
                                            </p:txEl>
                                          </p:spTgt>
                                        </p:tgtEl>
                                        <p:attrNameLst>
                                          <p:attrName>style.visibility</p:attrName>
                                        </p:attrNameLst>
                                      </p:cBhvr>
                                      <p:to>
                                        <p:strVal val="visible"/>
                                      </p:to>
                                    </p:set>
                                    <p:animEffect transition="in" filter="blinds(horizontal)">
                                      <p:cBhvr>
                                        <p:cTn id="17" dur="500"/>
                                        <p:tgtEl>
                                          <p:spTgt spid="6031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3139">
                                            <p:txEl>
                                              <p:pRg st="4" end="4"/>
                                            </p:txEl>
                                          </p:spTgt>
                                        </p:tgtEl>
                                        <p:attrNameLst>
                                          <p:attrName>style.visibility</p:attrName>
                                        </p:attrNameLst>
                                      </p:cBhvr>
                                      <p:to>
                                        <p:strVal val="visible"/>
                                      </p:to>
                                    </p:set>
                                    <p:animEffect transition="in" filter="blinds(horizontal)">
                                      <p:cBhvr>
                                        <p:cTn id="22" dur="500"/>
                                        <p:tgtEl>
                                          <p:spTgt spid="6031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3139">
                                            <p:txEl>
                                              <p:pRg st="5" end="5"/>
                                            </p:txEl>
                                          </p:spTgt>
                                        </p:tgtEl>
                                        <p:attrNameLst>
                                          <p:attrName>style.visibility</p:attrName>
                                        </p:attrNameLst>
                                      </p:cBhvr>
                                      <p:to>
                                        <p:strVal val="visible"/>
                                      </p:to>
                                    </p:set>
                                    <p:animEffect transition="in" filter="blinds(horizontal)">
                                      <p:cBhvr>
                                        <p:cTn id="27" dur="500"/>
                                        <p:tgtEl>
                                          <p:spTgt spid="6031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3139">
                                            <p:txEl>
                                              <p:pRg st="6" end="6"/>
                                            </p:txEl>
                                          </p:spTgt>
                                        </p:tgtEl>
                                        <p:attrNameLst>
                                          <p:attrName>style.visibility</p:attrName>
                                        </p:attrNameLst>
                                      </p:cBhvr>
                                      <p:to>
                                        <p:strVal val="visible"/>
                                      </p:to>
                                    </p:set>
                                    <p:animEffect transition="in" filter="blinds(horizontal)">
                                      <p:cBhvr>
                                        <p:cTn id="32" dur="500"/>
                                        <p:tgtEl>
                                          <p:spTgt spid="60313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3139">
                                            <p:txEl>
                                              <p:pRg st="7" end="7"/>
                                            </p:txEl>
                                          </p:spTgt>
                                        </p:tgtEl>
                                        <p:attrNameLst>
                                          <p:attrName>style.visibility</p:attrName>
                                        </p:attrNameLst>
                                      </p:cBhvr>
                                      <p:to>
                                        <p:strVal val="visible"/>
                                      </p:to>
                                    </p:set>
                                    <p:animEffect transition="in" filter="blinds(horizontal)">
                                      <p:cBhvr>
                                        <p:cTn id="37" dur="500"/>
                                        <p:tgtEl>
                                          <p:spTgt spid="60313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3139">
                                            <p:txEl>
                                              <p:pRg st="8" end="8"/>
                                            </p:txEl>
                                          </p:spTgt>
                                        </p:tgtEl>
                                        <p:attrNameLst>
                                          <p:attrName>style.visibility</p:attrName>
                                        </p:attrNameLst>
                                      </p:cBhvr>
                                      <p:to>
                                        <p:strVal val="visible"/>
                                      </p:to>
                                    </p:set>
                                    <p:animEffect transition="in" filter="blinds(horizontal)">
                                      <p:cBhvr>
                                        <p:cTn id="42" dur="500"/>
                                        <p:tgtEl>
                                          <p:spTgt spid="60313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03140"/>
                                        </p:tgtEl>
                                        <p:attrNameLst>
                                          <p:attrName>style.visibility</p:attrName>
                                        </p:attrNameLst>
                                      </p:cBhvr>
                                      <p:to>
                                        <p:strVal val="visible"/>
                                      </p:to>
                                    </p:set>
                                    <p:animEffect transition="in" filter="blinds(horizontal)">
                                      <p:cBhvr>
                                        <p:cTn id="47" dur="500"/>
                                        <p:tgtEl>
                                          <p:spTgt spid="6031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03141"/>
                                        </p:tgtEl>
                                        <p:attrNameLst>
                                          <p:attrName>style.visibility</p:attrName>
                                        </p:attrNameLst>
                                      </p:cBhvr>
                                      <p:to>
                                        <p:strVal val="visible"/>
                                      </p:to>
                                    </p:set>
                                    <p:animEffect transition="in" filter="blinds(horizontal)">
                                      <p:cBhvr>
                                        <p:cTn id="52" dur="500"/>
                                        <p:tgtEl>
                                          <p:spTgt spid="6031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03142"/>
                                        </p:tgtEl>
                                        <p:attrNameLst>
                                          <p:attrName>style.visibility</p:attrName>
                                        </p:attrNameLst>
                                      </p:cBhvr>
                                      <p:to>
                                        <p:strVal val="visible"/>
                                      </p:to>
                                    </p:set>
                                    <p:animEffect transition="in" filter="blinds(horizontal)">
                                      <p:cBhvr>
                                        <p:cTn id="57" dur="500"/>
                                        <p:tgtEl>
                                          <p:spTgt spid="60314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03139">
                                            <p:txEl>
                                              <p:pRg st="10" end="10"/>
                                            </p:txEl>
                                          </p:spTgt>
                                        </p:tgtEl>
                                        <p:attrNameLst>
                                          <p:attrName>style.visibility</p:attrName>
                                        </p:attrNameLst>
                                      </p:cBhvr>
                                      <p:to>
                                        <p:strVal val="visible"/>
                                      </p:to>
                                    </p:set>
                                    <p:animEffect transition="in" filter="blinds(horizontal)">
                                      <p:cBhvr>
                                        <p:cTn id="62" dur="500"/>
                                        <p:tgtEl>
                                          <p:spTgt spid="603139">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03139">
                                            <p:txEl>
                                              <p:pRg st="11" end="11"/>
                                            </p:txEl>
                                          </p:spTgt>
                                        </p:tgtEl>
                                        <p:attrNameLst>
                                          <p:attrName>style.visibility</p:attrName>
                                        </p:attrNameLst>
                                      </p:cBhvr>
                                      <p:to>
                                        <p:strVal val="visible"/>
                                      </p:to>
                                    </p:set>
                                    <p:animEffect transition="in" filter="blinds(horizontal)">
                                      <p:cBhvr>
                                        <p:cTn id="67" dur="500"/>
                                        <p:tgtEl>
                                          <p:spTgt spid="603139">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03139">
                                            <p:txEl>
                                              <p:pRg st="12" end="12"/>
                                            </p:txEl>
                                          </p:spTgt>
                                        </p:tgtEl>
                                        <p:attrNameLst>
                                          <p:attrName>style.visibility</p:attrName>
                                        </p:attrNameLst>
                                      </p:cBhvr>
                                      <p:to>
                                        <p:strVal val="visible"/>
                                      </p:to>
                                    </p:set>
                                    <p:animEffect transition="in" filter="blinds(horizontal)">
                                      <p:cBhvr>
                                        <p:cTn id="72" dur="500"/>
                                        <p:tgtEl>
                                          <p:spTgt spid="6031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0" grpId="0" animBg="1"/>
      <p:bldP spid="603141" grpId="0" animBg="1"/>
      <p:bldP spid="60314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idx="4294967295"/>
          </p:nvPr>
        </p:nvSpPr>
        <p:spPr>
          <a:xfrm>
            <a:off x="385763" y="7938"/>
            <a:ext cx="7591425" cy="762000"/>
          </a:xfrm>
        </p:spPr>
        <p:txBody>
          <a:bodyPr/>
          <a:lstStyle/>
          <a:p>
            <a:r>
              <a:rPr lang="zh-CN" altLang="en-US" dirty="0"/>
              <a:t>三类目标文件</a:t>
            </a:r>
            <a:r>
              <a:rPr lang="en-US" altLang="zh-CN" dirty="0">
                <a:ea typeface="宋体" pitchFamily="2" charset="-122"/>
              </a:rPr>
              <a:t> </a:t>
            </a:r>
          </a:p>
        </p:txBody>
      </p:sp>
      <p:sp>
        <p:nvSpPr>
          <p:cNvPr id="607235" name="Rectangle 3"/>
          <p:cNvSpPr>
            <a:spLocks noGrp="1" noChangeArrowheads="1"/>
          </p:cNvSpPr>
          <p:nvPr>
            <p:ph type="body" idx="4294967295"/>
          </p:nvPr>
        </p:nvSpPr>
        <p:spPr>
          <a:xfrm>
            <a:off x="468313" y="836613"/>
            <a:ext cx="8359775" cy="5781675"/>
          </a:xfrm>
        </p:spPr>
        <p:txBody>
          <a:bodyPr/>
          <a:lstStyle/>
          <a:p>
            <a:pPr>
              <a:lnSpc>
                <a:spcPct val="125000"/>
              </a:lnSpc>
            </a:pPr>
            <a:r>
              <a:rPr lang="zh-CN" altLang="en-US" sz="2300">
                <a:latin typeface="微软雅黑" pitchFamily="34" charset="-122"/>
                <a:ea typeface="微软雅黑" pitchFamily="34" charset="-122"/>
              </a:rPr>
              <a:t>可重定位目标文件 </a:t>
            </a:r>
            <a:r>
              <a:rPr lang="en-US" altLang="zh-CN" sz="2300">
                <a:latin typeface="微软雅黑" pitchFamily="34" charset="-122"/>
                <a:ea typeface="微软雅黑" pitchFamily="34" charset="-122"/>
              </a:rPr>
              <a:t>(</a:t>
            </a:r>
            <a:r>
              <a:rPr lang="en-US" altLang="zh-CN" sz="2300">
                <a:latin typeface="微软雅黑" pitchFamily="34" charset="-122"/>
                <a:ea typeface="微软雅黑" pitchFamily="34" charset="-122"/>
                <a:cs typeface="Courier New" pitchFamily="49" charset="0"/>
              </a:rPr>
              <a:t>.o</a:t>
            </a:r>
            <a:r>
              <a:rPr lang="en-US" altLang="zh-CN" sz="2300">
                <a:latin typeface="微软雅黑" pitchFamily="34" charset="-122"/>
                <a:ea typeface="微软雅黑" pitchFamily="34" charset="-122"/>
              </a:rPr>
              <a:t>)</a:t>
            </a:r>
          </a:p>
          <a:p>
            <a:pPr lvl="1">
              <a:lnSpc>
                <a:spcPct val="125000"/>
              </a:lnSpc>
            </a:pPr>
            <a:r>
              <a:rPr lang="zh-CN" altLang="en-US" sz="2300">
                <a:latin typeface="微软雅黑" pitchFamily="34" charset="-122"/>
                <a:ea typeface="微软雅黑" pitchFamily="34" charset="-122"/>
              </a:rPr>
              <a:t>其代码和数据可和其他可重定位文件合并为可执行文件</a:t>
            </a:r>
          </a:p>
          <a:p>
            <a:pPr lvl="2">
              <a:lnSpc>
                <a:spcPct val="125000"/>
              </a:lnSpc>
            </a:pPr>
            <a:r>
              <a:rPr lang="zh-CN" altLang="en-US" sz="2300">
                <a:latin typeface="微软雅黑" pitchFamily="34" charset="-122"/>
                <a:ea typeface="微软雅黑" pitchFamily="34" charset="-122"/>
              </a:rPr>
              <a:t>每个</a:t>
            </a:r>
            <a:r>
              <a:rPr lang="en-US" altLang="zh-CN" sz="2300">
                <a:latin typeface="微软雅黑" pitchFamily="34" charset="-122"/>
                <a:ea typeface="微软雅黑" pitchFamily="34" charset="-122"/>
              </a:rPr>
              <a:t>.o </a:t>
            </a:r>
            <a:r>
              <a:rPr lang="zh-CN" altLang="en-US" sz="2300">
                <a:latin typeface="微软雅黑" pitchFamily="34" charset="-122"/>
                <a:ea typeface="微软雅黑" pitchFamily="34" charset="-122"/>
              </a:rPr>
              <a:t>文件由对应的</a:t>
            </a:r>
            <a:r>
              <a:rPr lang="en-US" altLang="zh-CN" sz="2300">
                <a:latin typeface="微软雅黑" pitchFamily="34" charset="-122"/>
                <a:ea typeface="微软雅黑" pitchFamily="34" charset="-122"/>
              </a:rPr>
              <a:t>.c</a:t>
            </a:r>
            <a:r>
              <a:rPr lang="zh-CN" altLang="en-US" sz="2300">
                <a:latin typeface="微软雅黑" pitchFamily="34" charset="-122"/>
                <a:ea typeface="微软雅黑" pitchFamily="34" charset="-122"/>
              </a:rPr>
              <a:t>文件生成</a:t>
            </a:r>
          </a:p>
          <a:p>
            <a:pPr lvl="2">
              <a:lnSpc>
                <a:spcPct val="125000"/>
              </a:lnSpc>
            </a:pPr>
            <a:r>
              <a:rPr lang="zh-CN" altLang="en-US" sz="2300">
                <a:latin typeface="微软雅黑" pitchFamily="34" charset="-122"/>
                <a:ea typeface="微软雅黑" pitchFamily="34" charset="-122"/>
              </a:rPr>
              <a:t>每个</a:t>
            </a:r>
            <a:r>
              <a:rPr lang="en-US" altLang="zh-CN" sz="2300">
                <a:latin typeface="微软雅黑" pitchFamily="34" charset="-122"/>
                <a:ea typeface="微软雅黑" pitchFamily="34" charset="-122"/>
              </a:rPr>
              <a:t>.o</a:t>
            </a:r>
            <a:r>
              <a:rPr lang="zh-CN" altLang="en-US" sz="2300">
                <a:latin typeface="微软雅黑" pitchFamily="34" charset="-122"/>
                <a:ea typeface="微软雅黑" pitchFamily="34" charset="-122"/>
              </a:rPr>
              <a:t>文件代码和数据</a:t>
            </a:r>
            <a:r>
              <a:rPr lang="zh-CN" altLang="en-US" sz="2300">
                <a:solidFill>
                  <a:srgbClr val="FF3300"/>
                </a:solidFill>
                <a:latin typeface="微软雅黑" pitchFamily="34" charset="-122"/>
                <a:ea typeface="微软雅黑" pitchFamily="34" charset="-122"/>
              </a:rPr>
              <a:t>地址都从</a:t>
            </a:r>
            <a:r>
              <a:rPr lang="en-US" altLang="zh-CN" sz="2300">
                <a:solidFill>
                  <a:srgbClr val="FF3300"/>
                </a:solidFill>
                <a:latin typeface="微软雅黑" pitchFamily="34" charset="-122"/>
                <a:ea typeface="微软雅黑" pitchFamily="34" charset="-122"/>
              </a:rPr>
              <a:t>0</a:t>
            </a:r>
            <a:r>
              <a:rPr lang="zh-CN" altLang="en-US" sz="2300">
                <a:solidFill>
                  <a:srgbClr val="FF3300"/>
                </a:solidFill>
                <a:latin typeface="微软雅黑" pitchFamily="34" charset="-122"/>
                <a:ea typeface="微软雅黑" pitchFamily="34" charset="-122"/>
              </a:rPr>
              <a:t>开始</a:t>
            </a:r>
          </a:p>
          <a:p>
            <a:pPr>
              <a:lnSpc>
                <a:spcPct val="125000"/>
              </a:lnSpc>
            </a:pPr>
            <a:r>
              <a:rPr lang="zh-CN" altLang="en-US" sz="2300">
                <a:latin typeface="微软雅黑" pitchFamily="34" charset="-122"/>
                <a:ea typeface="微软雅黑" pitchFamily="34" charset="-122"/>
              </a:rPr>
              <a:t>可执行目标文件</a:t>
            </a:r>
            <a:r>
              <a:rPr lang="en-US" altLang="zh-CN" sz="2300">
                <a:latin typeface="微软雅黑" pitchFamily="34" charset="-122"/>
                <a:ea typeface="微软雅黑" pitchFamily="34" charset="-122"/>
              </a:rPr>
              <a:t> (</a:t>
            </a:r>
            <a:r>
              <a:rPr lang="zh-CN" altLang="en-US" sz="2300">
                <a:latin typeface="微软雅黑" pitchFamily="34" charset="-122"/>
                <a:ea typeface="微软雅黑" pitchFamily="34" charset="-122"/>
              </a:rPr>
              <a:t>默认为</a:t>
            </a:r>
            <a:r>
              <a:rPr lang="en-US" altLang="zh-CN" sz="2300">
                <a:latin typeface="微软雅黑" pitchFamily="34" charset="-122"/>
                <a:ea typeface="微软雅黑" pitchFamily="34" charset="-122"/>
              </a:rPr>
              <a:t>a.out)</a:t>
            </a:r>
          </a:p>
          <a:p>
            <a:pPr lvl="1">
              <a:lnSpc>
                <a:spcPct val="125000"/>
              </a:lnSpc>
            </a:pPr>
            <a:r>
              <a:rPr lang="zh-CN" altLang="en-US" sz="2300">
                <a:latin typeface="微软雅黑" pitchFamily="34" charset="-122"/>
                <a:ea typeface="微软雅黑" pitchFamily="34" charset="-122"/>
              </a:rPr>
              <a:t>包含的代码和数据可以被直接复制到内存并被执行</a:t>
            </a:r>
          </a:p>
          <a:p>
            <a:pPr lvl="1">
              <a:lnSpc>
                <a:spcPct val="125000"/>
              </a:lnSpc>
            </a:pPr>
            <a:r>
              <a:rPr lang="zh-CN" altLang="en-US" sz="2300">
                <a:latin typeface="微软雅黑" pitchFamily="34" charset="-122"/>
                <a:ea typeface="微软雅黑" pitchFamily="34" charset="-122"/>
              </a:rPr>
              <a:t>代码和数据</a:t>
            </a:r>
            <a:r>
              <a:rPr lang="zh-CN" altLang="en-US" sz="2300">
                <a:solidFill>
                  <a:srgbClr val="FF3300"/>
                </a:solidFill>
                <a:latin typeface="微软雅黑" pitchFamily="34" charset="-122"/>
                <a:ea typeface="微软雅黑" pitchFamily="34" charset="-122"/>
              </a:rPr>
              <a:t>地址为虚拟地址</a:t>
            </a:r>
            <a:r>
              <a:rPr lang="zh-CN" altLang="en-US" sz="2300">
                <a:latin typeface="微软雅黑" pitchFamily="34" charset="-122"/>
                <a:ea typeface="微软雅黑" pitchFamily="34" charset="-122"/>
              </a:rPr>
              <a:t>空间中的地址</a:t>
            </a:r>
          </a:p>
          <a:p>
            <a:pPr>
              <a:lnSpc>
                <a:spcPct val="125000"/>
              </a:lnSpc>
            </a:pPr>
            <a:r>
              <a:rPr lang="zh-CN" altLang="en-US" sz="2300">
                <a:latin typeface="微软雅黑" pitchFamily="34" charset="-122"/>
                <a:ea typeface="微软雅黑" pitchFamily="34" charset="-122"/>
              </a:rPr>
              <a:t>共享的目标文件 </a:t>
            </a:r>
            <a:r>
              <a:rPr lang="en-US" altLang="zh-CN" sz="2300">
                <a:latin typeface="微软雅黑" pitchFamily="34" charset="-122"/>
                <a:ea typeface="微软雅黑" pitchFamily="34" charset="-122"/>
              </a:rPr>
              <a:t>(.so)</a:t>
            </a:r>
          </a:p>
          <a:p>
            <a:pPr lvl="1">
              <a:lnSpc>
                <a:spcPct val="125000"/>
              </a:lnSpc>
            </a:pPr>
            <a:r>
              <a:rPr lang="zh-CN" altLang="en-US" sz="2300">
                <a:latin typeface="微软雅黑" pitchFamily="34" charset="-122"/>
                <a:ea typeface="微软雅黑" pitchFamily="34" charset="-122"/>
              </a:rPr>
              <a:t>特殊的可重定位目标文件，能在装入或运行时被装入到内存并自动被链接，称为</a:t>
            </a:r>
            <a:r>
              <a:rPr lang="zh-CN" altLang="en-US" sz="2300">
                <a:solidFill>
                  <a:srgbClr val="FF0000"/>
                </a:solidFill>
                <a:latin typeface="微软雅黑" pitchFamily="34" charset="-122"/>
                <a:ea typeface="微软雅黑" pitchFamily="34" charset="-122"/>
              </a:rPr>
              <a:t>共享库文件</a:t>
            </a:r>
            <a:endParaRPr lang="en-US" altLang="zh-CN" sz="2300">
              <a:solidFill>
                <a:srgbClr val="FF0000"/>
              </a:solidFill>
              <a:latin typeface="微软雅黑" pitchFamily="34" charset="-122"/>
              <a:ea typeface="微软雅黑" pitchFamily="34" charset="-122"/>
            </a:endParaRPr>
          </a:p>
          <a:p>
            <a:pPr lvl="1">
              <a:lnSpc>
                <a:spcPct val="125000"/>
              </a:lnSpc>
            </a:pPr>
            <a:r>
              <a:rPr lang="en-US" altLang="zh-CN" sz="2300">
                <a:latin typeface="微软雅黑" pitchFamily="34" charset="-122"/>
                <a:ea typeface="微软雅黑" pitchFamily="34" charset="-122"/>
              </a:rPr>
              <a:t>Windows </a:t>
            </a:r>
            <a:r>
              <a:rPr lang="zh-CN" altLang="en-US" sz="2300">
                <a:latin typeface="微软雅黑" pitchFamily="34" charset="-122"/>
                <a:ea typeface="微软雅黑" pitchFamily="34" charset="-122"/>
              </a:rPr>
              <a:t>中称其为 </a:t>
            </a:r>
            <a:r>
              <a:rPr lang="en-US" altLang="zh-CN" sz="2300" i="1">
                <a:latin typeface="微软雅黑" pitchFamily="34" charset="-122"/>
                <a:ea typeface="微软雅黑" pitchFamily="34" charset="-122"/>
              </a:rPr>
              <a:t>Dynamic Link Libraries</a:t>
            </a:r>
            <a:r>
              <a:rPr lang="en-US" altLang="zh-CN" sz="2300">
                <a:latin typeface="微软雅黑" pitchFamily="34" charset="-122"/>
                <a:ea typeface="微软雅黑" pitchFamily="34" charset="-122"/>
              </a:rPr>
              <a:t> (DLLs)</a:t>
            </a:r>
            <a:r>
              <a:rPr lang="en-US" altLang="zh-CN" sz="2400"/>
              <a:t> </a:t>
            </a:r>
          </a:p>
        </p:txBody>
      </p:sp>
    </p:spTree>
    <p:extLst>
      <p:ext uri="{BB962C8B-B14F-4D97-AF65-F5344CB8AC3E}">
        <p14:creationId xmlns:p14="http://schemas.microsoft.com/office/powerpoint/2010/main" val="1593697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7235">
                                            <p:txEl>
                                              <p:pRg st="1" end="1"/>
                                            </p:txEl>
                                          </p:spTgt>
                                        </p:tgtEl>
                                        <p:attrNameLst>
                                          <p:attrName>style.visibility</p:attrName>
                                        </p:attrNameLst>
                                      </p:cBhvr>
                                      <p:to>
                                        <p:strVal val="visible"/>
                                      </p:to>
                                    </p:set>
                                    <p:animEffect transition="in" filter="blinds(horizontal)">
                                      <p:cBhvr>
                                        <p:cTn id="7" dur="500"/>
                                        <p:tgtEl>
                                          <p:spTgt spid="6072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7235">
                                            <p:txEl>
                                              <p:pRg st="2" end="2"/>
                                            </p:txEl>
                                          </p:spTgt>
                                        </p:tgtEl>
                                        <p:attrNameLst>
                                          <p:attrName>style.visibility</p:attrName>
                                        </p:attrNameLst>
                                      </p:cBhvr>
                                      <p:to>
                                        <p:strVal val="visible"/>
                                      </p:to>
                                    </p:set>
                                    <p:animEffect transition="in" filter="blinds(horizontal)">
                                      <p:cBhvr>
                                        <p:cTn id="12" dur="500"/>
                                        <p:tgtEl>
                                          <p:spTgt spid="60723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07235">
                                            <p:txEl>
                                              <p:pRg st="3" end="3"/>
                                            </p:txEl>
                                          </p:spTgt>
                                        </p:tgtEl>
                                        <p:attrNameLst>
                                          <p:attrName>style.visibility</p:attrName>
                                        </p:attrNameLst>
                                      </p:cBhvr>
                                      <p:to>
                                        <p:strVal val="visible"/>
                                      </p:to>
                                    </p:set>
                                    <p:animEffect transition="in" filter="blinds(horizontal)">
                                      <p:cBhvr>
                                        <p:cTn id="15" dur="500"/>
                                        <p:tgtEl>
                                          <p:spTgt spid="60723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07235">
                                            <p:txEl>
                                              <p:pRg st="5" end="5"/>
                                            </p:txEl>
                                          </p:spTgt>
                                        </p:tgtEl>
                                        <p:attrNameLst>
                                          <p:attrName>style.visibility</p:attrName>
                                        </p:attrNameLst>
                                      </p:cBhvr>
                                      <p:to>
                                        <p:strVal val="visible"/>
                                      </p:to>
                                    </p:set>
                                    <p:animEffect transition="in" filter="blinds(horizontal)">
                                      <p:cBhvr>
                                        <p:cTn id="20" dur="500"/>
                                        <p:tgtEl>
                                          <p:spTgt spid="60723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07235">
                                            <p:txEl>
                                              <p:pRg st="6" end="6"/>
                                            </p:txEl>
                                          </p:spTgt>
                                        </p:tgtEl>
                                        <p:attrNameLst>
                                          <p:attrName>style.visibility</p:attrName>
                                        </p:attrNameLst>
                                      </p:cBhvr>
                                      <p:to>
                                        <p:strVal val="visible"/>
                                      </p:to>
                                    </p:set>
                                    <p:animEffect transition="in" filter="blinds(horizontal)">
                                      <p:cBhvr>
                                        <p:cTn id="25" dur="500"/>
                                        <p:tgtEl>
                                          <p:spTgt spid="60723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07235">
                                            <p:txEl>
                                              <p:pRg st="8" end="8"/>
                                            </p:txEl>
                                          </p:spTgt>
                                        </p:tgtEl>
                                        <p:attrNameLst>
                                          <p:attrName>style.visibility</p:attrName>
                                        </p:attrNameLst>
                                      </p:cBhvr>
                                      <p:to>
                                        <p:strVal val="visible"/>
                                      </p:to>
                                    </p:set>
                                    <p:animEffect transition="in" filter="blinds(horizontal)">
                                      <p:cBhvr>
                                        <p:cTn id="30" dur="500"/>
                                        <p:tgtEl>
                                          <p:spTgt spid="60723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07235">
                                            <p:txEl>
                                              <p:pRg st="9" end="9"/>
                                            </p:txEl>
                                          </p:spTgt>
                                        </p:tgtEl>
                                        <p:attrNameLst>
                                          <p:attrName>style.visibility</p:attrName>
                                        </p:attrNameLst>
                                      </p:cBhvr>
                                      <p:to>
                                        <p:strVal val="visible"/>
                                      </p:to>
                                    </p:set>
                                    <p:animEffect transition="in" filter="blinds(horizontal)">
                                      <p:cBhvr>
                                        <p:cTn id="35" dur="500"/>
                                        <p:tgtEl>
                                          <p:spTgt spid="607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idx="4294967295"/>
          </p:nvPr>
        </p:nvSpPr>
        <p:spPr>
          <a:xfrm>
            <a:off x="431800" y="128588"/>
            <a:ext cx="8229600" cy="600075"/>
          </a:xfrm>
        </p:spPr>
        <p:txBody>
          <a:bodyPr lIns="63500" tIns="25400" rIns="63500" bIns="25400" anchor="t">
            <a:spAutoFit/>
          </a:bodyPr>
          <a:lstStyle/>
          <a:p>
            <a:r>
              <a:rPr lang="en-US" altLang="zh-CN" sz="3600">
                <a:ea typeface="宋体" pitchFamily="2" charset="-122"/>
              </a:rPr>
              <a:t>C</a:t>
            </a:r>
            <a:r>
              <a:rPr lang="zh-CN" altLang="en-US" sz="3600">
                <a:ea typeface="宋体" pitchFamily="2" charset="-122"/>
              </a:rPr>
              <a:t>语言程序中涉及的运算</a:t>
            </a:r>
          </a:p>
        </p:txBody>
      </p:sp>
      <p:sp>
        <p:nvSpPr>
          <p:cNvPr id="393219" name="Rectangle 3"/>
          <p:cNvSpPr>
            <a:spLocks noGrp="1" noChangeArrowheads="1"/>
          </p:cNvSpPr>
          <p:nvPr>
            <p:ph type="body" idx="4294967295"/>
          </p:nvPr>
        </p:nvSpPr>
        <p:spPr>
          <a:xfrm>
            <a:off x="76200" y="831850"/>
            <a:ext cx="9067800" cy="5400675"/>
          </a:xfrm>
        </p:spPr>
        <p:txBody>
          <a:bodyPr lIns="63500" tIns="25400" rIns="63500" bIns="25400">
            <a:spAutoFit/>
          </a:bodyPr>
          <a:lstStyle/>
          <a:p>
            <a:pPr marL="203200" indent="-203200">
              <a:lnSpc>
                <a:spcPct val="100000"/>
              </a:lnSpc>
              <a:spcBef>
                <a:spcPct val="15000"/>
              </a:spcBef>
            </a:pPr>
            <a:r>
              <a:rPr lang="zh-CN" altLang="en-US" sz="2200">
                <a:ea typeface="黑体" pitchFamily="49" charset="-122"/>
              </a:rPr>
              <a:t>算术运算（最基本的运算）</a:t>
            </a:r>
          </a:p>
          <a:p>
            <a:pPr marL="685800" lvl="1" indent="-190500">
              <a:lnSpc>
                <a:spcPct val="100000"/>
              </a:lnSpc>
              <a:spcBef>
                <a:spcPct val="15000"/>
              </a:spcBef>
            </a:pPr>
            <a:r>
              <a:rPr lang="zh-CN" altLang="en-US" sz="2200">
                <a:ea typeface="黑体" pitchFamily="49" charset="-122"/>
              </a:rPr>
              <a:t>无符号数、带符号整数、浮点数的</a:t>
            </a:r>
            <a:r>
              <a:rPr lang="en-US" altLang="zh-CN" sz="2200">
                <a:ea typeface="黑体" pitchFamily="49" charset="-122"/>
              </a:rPr>
              <a:t>+</a:t>
            </a:r>
            <a:r>
              <a:rPr lang="zh-CN" altLang="en-US" sz="2200">
                <a:ea typeface="黑体" pitchFamily="49" charset="-122"/>
              </a:rPr>
              <a:t>、</a:t>
            </a:r>
            <a:r>
              <a:rPr lang="en-US" altLang="zh-CN" sz="2200">
                <a:ea typeface="黑体" pitchFamily="49" charset="-122"/>
              </a:rPr>
              <a:t>-</a:t>
            </a:r>
            <a:r>
              <a:rPr lang="zh-CN" altLang="en-US" sz="2200">
                <a:ea typeface="黑体" pitchFamily="49" charset="-122"/>
              </a:rPr>
              <a:t>、*、</a:t>
            </a:r>
            <a:r>
              <a:rPr lang="en-US" altLang="zh-CN" sz="2200">
                <a:ea typeface="黑体" pitchFamily="49" charset="-122"/>
              </a:rPr>
              <a:t>/ </a:t>
            </a:r>
            <a:r>
              <a:rPr lang="zh-CN" altLang="en-US" sz="2200">
                <a:ea typeface="黑体" pitchFamily="49" charset="-122"/>
              </a:rPr>
              <a:t>运算等</a:t>
            </a:r>
          </a:p>
          <a:p>
            <a:pPr marL="203200" indent="-203200">
              <a:lnSpc>
                <a:spcPct val="100000"/>
              </a:lnSpc>
              <a:spcBef>
                <a:spcPct val="15000"/>
              </a:spcBef>
            </a:pPr>
            <a:r>
              <a:rPr lang="zh-CN" altLang="en-US" sz="2200">
                <a:ea typeface="黑体" pitchFamily="49" charset="-122"/>
              </a:rPr>
              <a:t>按位运算</a:t>
            </a:r>
          </a:p>
          <a:p>
            <a:pPr marL="685800" lvl="1" indent="-190500">
              <a:lnSpc>
                <a:spcPct val="100000"/>
              </a:lnSpc>
              <a:spcBef>
                <a:spcPct val="15000"/>
              </a:spcBef>
            </a:pPr>
            <a:r>
              <a:rPr lang="zh-CN" altLang="en-US" sz="2200">
                <a:ea typeface="黑体" pitchFamily="49" charset="-122"/>
              </a:rPr>
              <a:t>用途</a:t>
            </a:r>
          </a:p>
          <a:p>
            <a:pPr marL="1257300" lvl="2" indent="-342900">
              <a:lnSpc>
                <a:spcPct val="100000"/>
              </a:lnSpc>
              <a:spcBef>
                <a:spcPct val="15000"/>
              </a:spcBef>
            </a:pPr>
            <a:r>
              <a:rPr lang="zh-CN" altLang="en-US" sz="2200">
                <a:ea typeface="黑体" pitchFamily="49" charset="-122"/>
              </a:rPr>
              <a:t>对</a:t>
            </a:r>
            <a:r>
              <a:rPr lang="zh-CN" altLang="en-US" sz="2200">
                <a:solidFill>
                  <a:srgbClr val="FF0066"/>
                </a:solidFill>
                <a:ea typeface="黑体" pitchFamily="49" charset="-122"/>
              </a:rPr>
              <a:t>位串</a:t>
            </a:r>
            <a:r>
              <a:rPr lang="zh-CN" altLang="en-US" sz="2200">
                <a:ea typeface="黑体" pitchFamily="49" charset="-122"/>
              </a:rPr>
              <a:t>实现“掩码”（</a:t>
            </a:r>
            <a:r>
              <a:rPr lang="en-US" altLang="zh-CN" sz="2200">
                <a:ea typeface="黑体" pitchFamily="49" charset="-122"/>
              </a:rPr>
              <a:t>mask</a:t>
            </a:r>
            <a:r>
              <a:rPr lang="zh-CN" altLang="en-US" sz="2200">
                <a:ea typeface="黑体" pitchFamily="49" charset="-122"/>
              </a:rPr>
              <a:t>）操作或相应的其他处理</a:t>
            </a:r>
          </a:p>
          <a:p>
            <a:pPr marL="1257300" lvl="2" indent="-342900">
              <a:lnSpc>
                <a:spcPct val="100000"/>
              </a:lnSpc>
              <a:spcBef>
                <a:spcPct val="15000"/>
              </a:spcBef>
              <a:buFontTx/>
              <a:buNone/>
            </a:pPr>
            <a:r>
              <a:rPr lang="zh-CN" altLang="en-US" sz="2200">
                <a:ea typeface="黑体" pitchFamily="49" charset="-122"/>
              </a:rPr>
              <a:t>（主要用于对</a:t>
            </a:r>
            <a:r>
              <a:rPr lang="zh-CN" altLang="en-US" sz="2200">
                <a:solidFill>
                  <a:srgbClr val="FF0066"/>
                </a:solidFill>
                <a:ea typeface="黑体" pitchFamily="49" charset="-122"/>
              </a:rPr>
              <a:t>多媒体数据或状态</a:t>
            </a:r>
            <a:r>
              <a:rPr lang="en-US" altLang="zh-CN" sz="2200">
                <a:solidFill>
                  <a:srgbClr val="FF0066"/>
                </a:solidFill>
                <a:ea typeface="黑体" pitchFamily="49" charset="-122"/>
              </a:rPr>
              <a:t>/</a:t>
            </a:r>
            <a:r>
              <a:rPr lang="zh-CN" altLang="en-US" sz="2200">
                <a:solidFill>
                  <a:srgbClr val="FF0066"/>
                </a:solidFill>
                <a:ea typeface="黑体" pitchFamily="49" charset="-122"/>
              </a:rPr>
              <a:t>控制信息</a:t>
            </a:r>
            <a:r>
              <a:rPr lang="zh-CN" altLang="en-US" sz="2200">
                <a:ea typeface="黑体" pitchFamily="49" charset="-122"/>
              </a:rPr>
              <a:t>进行处理）</a:t>
            </a:r>
          </a:p>
          <a:p>
            <a:pPr marL="685800" lvl="1" indent="-190500">
              <a:lnSpc>
                <a:spcPct val="100000"/>
              </a:lnSpc>
              <a:spcBef>
                <a:spcPct val="15000"/>
              </a:spcBef>
            </a:pPr>
            <a:r>
              <a:rPr lang="zh-CN" altLang="en-US" sz="2200">
                <a:ea typeface="黑体" pitchFamily="49" charset="-122"/>
              </a:rPr>
              <a:t>操作</a:t>
            </a:r>
          </a:p>
          <a:p>
            <a:pPr marL="1257300" lvl="2" indent="-342900">
              <a:lnSpc>
                <a:spcPct val="100000"/>
              </a:lnSpc>
              <a:spcBef>
                <a:spcPct val="15000"/>
              </a:spcBef>
            </a:pPr>
            <a:r>
              <a:rPr lang="zh-CN" altLang="en-US" sz="2200">
                <a:ea typeface="黑体" pitchFamily="49" charset="-122"/>
              </a:rPr>
              <a:t>按位或：“</a:t>
            </a:r>
            <a:r>
              <a:rPr lang="en-US" altLang="zh-CN" sz="2200">
                <a:ea typeface="黑体" pitchFamily="49" charset="-122"/>
              </a:rPr>
              <a:t>|” </a:t>
            </a:r>
          </a:p>
          <a:p>
            <a:pPr marL="1257300" lvl="2" indent="-342900">
              <a:lnSpc>
                <a:spcPct val="100000"/>
              </a:lnSpc>
              <a:spcBef>
                <a:spcPct val="15000"/>
              </a:spcBef>
            </a:pPr>
            <a:r>
              <a:rPr lang="zh-CN" altLang="en-US" sz="2200">
                <a:ea typeface="黑体" pitchFamily="49" charset="-122"/>
              </a:rPr>
              <a:t>按位与：“</a:t>
            </a:r>
            <a:r>
              <a:rPr lang="en-US" altLang="zh-CN" sz="2200">
                <a:ea typeface="黑体" pitchFamily="49" charset="-122"/>
              </a:rPr>
              <a:t>&amp;”</a:t>
            </a:r>
            <a:endParaRPr lang="zh-CN" altLang="en-US" sz="2200">
              <a:ea typeface="黑体" pitchFamily="49" charset="-122"/>
            </a:endParaRPr>
          </a:p>
          <a:p>
            <a:pPr marL="1257300" lvl="2" indent="-342900">
              <a:lnSpc>
                <a:spcPct val="100000"/>
              </a:lnSpc>
              <a:spcBef>
                <a:spcPct val="15000"/>
              </a:spcBef>
            </a:pPr>
            <a:r>
              <a:rPr lang="zh-CN" altLang="en-US" sz="2200">
                <a:ea typeface="黑体" pitchFamily="49" charset="-122"/>
              </a:rPr>
              <a:t>按位取反：“</a:t>
            </a:r>
            <a:r>
              <a:rPr lang="en-US" altLang="zh-CN" sz="2200">
                <a:ea typeface="黑体" pitchFamily="49" charset="-122"/>
              </a:rPr>
              <a:t>~”</a:t>
            </a:r>
          </a:p>
          <a:p>
            <a:pPr marL="1257300" lvl="2" indent="-342900">
              <a:lnSpc>
                <a:spcPct val="100000"/>
              </a:lnSpc>
              <a:spcBef>
                <a:spcPct val="15000"/>
              </a:spcBef>
            </a:pPr>
            <a:r>
              <a:rPr lang="zh-CN" altLang="en-US" sz="2200">
                <a:ea typeface="黑体" pitchFamily="49" charset="-122"/>
              </a:rPr>
              <a:t>按位异或：“</a:t>
            </a:r>
            <a:r>
              <a:rPr lang="en-US" altLang="zh-CN" sz="2200">
                <a:ea typeface="黑体" pitchFamily="49" charset="-122"/>
              </a:rPr>
              <a:t>^”</a:t>
            </a:r>
          </a:p>
          <a:p>
            <a:pPr marL="1257300" lvl="2" indent="-342900">
              <a:lnSpc>
                <a:spcPct val="100000"/>
              </a:lnSpc>
              <a:spcBef>
                <a:spcPct val="15000"/>
              </a:spcBef>
              <a:buFontTx/>
              <a:buNone/>
            </a:pPr>
            <a:r>
              <a:rPr lang="zh-CN" altLang="en-US" sz="2200">
                <a:solidFill>
                  <a:srgbClr val="CC0000"/>
                </a:solidFill>
                <a:ea typeface="黑体" pitchFamily="49" charset="-122"/>
              </a:rPr>
              <a:t>问题：如何从</a:t>
            </a:r>
            <a:r>
              <a:rPr lang="en-US" altLang="zh-CN" sz="2200">
                <a:solidFill>
                  <a:srgbClr val="CC0000"/>
                </a:solidFill>
                <a:ea typeface="黑体" pitchFamily="49" charset="-122"/>
              </a:rPr>
              <a:t>16</a:t>
            </a:r>
            <a:r>
              <a:rPr lang="zh-CN" altLang="en-US" sz="2200">
                <a:solidFill>
                  <a:srgbClr val="CC0000"/>
                </a:solidFill>
                <a:ea typeface="黑体" pitchFamily="49" charset="-122"/>
              </a:rPr>
              <a:t>位采样数据</a:t>
            </a:r>
            <a:r>
              <a:rPr lang="en-US" altLang="zh-CN" sz="2200">
                <a:solidFill>
                  <a:srgbClr val="CC0000"/>
                </a:solidFill>
                <a:ea typeface="黑体" pitchFamily="49" charset="-122"/>
              </a:rPr>
              <a:t>y</a:t>
            </a:r>
            <a:r>
              <a:rPr lang="zh-CN" altLang="en-US" sz="2200">
                <a:solidFill>
                  <a:srgbClr val="CC0000"/>
                </a:solidFill>
                <a:ea typeface="黑体" pitchFamily="49" charset="-122"/>
              </a:rPr>
              <a:t>中提取高位字节，并使低字节为</a:t>
            </a:r>
            <a:r>
              <a:rPr lang="en-US" altLang="zh-CN" sz="2200">
                <a:solidFill>
                  <a:srgbClr val="CC0000"/>
                </a:solidFill>
                <a:ea typeface="黑体" pitchFamily="49" charset="-122"/>
              </a:rPr>
              <a:t>0</a:t>
            </a:r>
            <a:r>
              <a:rPr lang="zh-CN" altLang="en-US" sz="2200">
                <a:solidFill>
                  <a:srgbClr val="CC0000"/>
                </a:solidFill>
                <a:ea typeface="黑体" pitchFamily="49" charset="-122"/>
              </a:rPr>
              <a:t>？</a:t>
            </a:r>
          </a:p>
          <a:p>
            <a:pPr marL="1257300" lvl="2" indent="-342900">
              <a:lnSpc>
                <a:spcPct val="100000"/>
              </a:lnSpc>
              <a:spcBef>
                <a:spcPct val="15000"/>
              </a:spcBef>
              <a:buFontTx/>
              <a:buNone/>
            </a:pPr>
            <a:r>
              <a:rPr lang="zh-CN" altLang="en-US" sz="2200">
                <a:ea typeface="黑体" pitchFamily="49" charset="-122"/>
              </a:rPr>
              <a:t>可用“</a:t>
            </a:r>
            <a:r>
              <a:rPr lang="en-US" altLang="zh-CN" sz="2200">
                <a:ea typeface="黑体" pitchFamily="49" charset="-122"/>
              </a:rPr>
              <a:t>&amp;”</a:t>
            </a:r>
            <a:r>
              <a:rPr lang="zh-CN" altLang="en-US" sz="2200">
                <a:ea typeface="黑体" pitchFamily="49" charset="-122"/>
              </a:rPr>
              <a:t>实现“掩码”操作：</a:t>
            </a:r>
            <a:r>
              <a:rPr lang="en-US" altLang="zh-CN" sz="2200">
                <a:ea typeface="黑体" pitchFamily="49" charset="-122"/>
              </a:rPr>
              <a:t>y &amp; 0xFF00</a:t>
            </a:r>
            <a:endParaRPr lang="zh-CN" altLang="en-US" sz="2200">
              <a:ea typeface="黑体" pitchFamily="49" charset="-122"/>
            </a:endParaRPr>
          </a:p>
          <a:p>
            <a:pPr marL="1257300" lvl="2" indent="-342900">
              <a:lnSpc>
                <a:spcPct val="100000"/>
              </a:lnSpc>
              <a:spcBef>
                <a:spcPct val="15000"/>
              </a:spcBef>
              <a:buFontTx/>
              <a:buNone/>
            </a:pPr>
            <a:r>
              <a:rPr lang="zh-CN" altLang="en-US" sz="2200">
                <a:ea typeface="黑体" pitchFamily="49" charset="-122"/>
              </a:rPr>
              <a:t>例如，当</a:t>
            </a:r>
            <a:r>
              <a:rPr lang="en-US" altLang="zh-CN" sz="2200">
                <a:ea typeface="黑体" pitchFamily="49" charset="-122"/>
              </a:rPr>
              <a:t>y=0x2C0B</a:t>
            </a:r>
            <a:r>
              <a:rPr lang="zh-CN" altLang="en-US" sz="2200">
                <a:ea typeface="黑体" pitchFamily="49" charset="-122"/>
              </a:rPr>
              <a:t>时，得到结果为：</a:t>
            </a:r>
            <a:r>
              <a:rPr lang="en-US" altLang="zh-CN" sz="2200">
                <a:ea typeface="黑体" pitchFamily="49" charset="-122"/>
              </a:rPr>
              <a:t>0x2C00</a:t>
            </a:r>
          </a:p>
        </p:txBody>
      </p:sp>
    </p:spTree>
    <p:extLst>
      <p:ext uri="{BB962C8B-B14F-4D97-AF65-F5344CB8AC3E}">
        <p14:creationId xmlns:p14="http://schemas.microsoft.com/office/powerpoint/2010/main" val="265419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xEl>
                                              <p:pRg st="1" end="1"/>
                                            </p:txEl>
                                          </p:spTgt>
                                        </p:tgtEl>
                                        <p:attrNameLst>
                                          <p:attrName>style.visibility</p:attrName>
                                        </p:attrNameLst>
                                      </p:cBhvr>
                                      <p:to>
                                        <p:strVal val="visible"/>
                                      </p:to>
                                    </p:set>
                                    <p:animEffect transition="in" filter="blinds(horizontal)">
                                      <p:cBhvr>
                                        <p:cTn id="7" dur="500"/>
                                        <p:tgtEl>
                                          <p:spTgt spid="393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3219">
                                            <p:txEl>
                                              <p:pRg st="4" end="4"/>
                                            </p:txEl>
                                          </p:spTgt>
                                        </p:tgtEl>
                                        <p:attrNameLst>
                                          <p:attrName>style.visibility</p:attrName>
                                        </p:attrNameLst>
                                      </p:cBhvr>
                                      <p:to>
                                        <p:strVal val="visible"/>
                                      </p:to>
                                    </p:set>
                                    <p:animEffect transition="in" filter="blinds(horizontal)">
                                      <p:cBhvr>
                                        <p:cTn id="12" dur="500"/>
                                        <p:tgtEl>
                                          <p:spTgt spid="393219">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3219">
                                            <p:txEl>
                                              <p:pRg st="5" end="5"/>
                                            </p:txEl>
                                          </p:spTgt>
                                        </p:tgtEl>
                                        <p:attrNameLst>
                                          <p:attrName>style.visibility</p:attrName>
                                        </p:attrNameLst>
                                      </p:cBhvr>
                                      <p:to>
                                        <p:strVal val="visible"/>
                                      </p:to>
                                    </p:set>
                                    <p:animEffect transition="in" filter="blinds(horizontal)">
                                      <p:cBhvr>
                                        <p:cTn id="15" dur="500"/>
                                        <p:tgtEl>
                                          <p:spTgt spid="39321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93219">
                                            <p:txEl>
                                              <p:pRg st="7" end="7"/>
                                            </p:txEl>
                                          </p:spTgt>
                                        </p:tgtEl>
                                        <p:attrNameLst>
                                          <p:attrName>style.visibility</p:attrName>
                                        </p:attrNameLst>
                                      </p:cBhvr>
                                      <p:to>
                                        <p:strVal val="visible"/>
                                      </p:to>
                                    </p:set>
                                    <p:animEffect transition="in" filter="blinds(horizontal)">
                                      <p:cBhvr>
                                        <p:cTn id="20" dur="500"/>
                                        <p:tgtEl>
                                          <p:spTgt spid="393219">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93219">
                                            <p:txEl>
                                              <p:pRg st="8" end="8"/>
                                            </p:txEl>
                                          </p:spTgt>
                                        </p:tgtEl>
                                        <p:attrNameLst>
                                          <p:attrName>style.visibility</p:attrName>
                                        </p:attrNameLst>
                                      </p:cBhvr>
                                      <p:to>
                                        <p:strVal val="visible"/>
                                      </p:to>
                                    </p:set>
                                    <p:animEffect transition="in" filter="blinds(horizontal)">
                                      <p:cBhvr>
                                        <p:cTn id="23" dur="500"/>
                                        <p:tgtEl>
                                          <p:spTgt spid="393219">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93219">
                                            <p:txEl>
                                              <p:pRg st="9" end="9"/>
                                            </p:txEl>
                                          </p:spTgt>
                                        </p:tgtEl>
                                        <p:attrNameLst>
                                          <p:attrName>style.visibility</p:attrName>
                                        </p:attrNameLst>
                                      </p:cBhvr>
                                      <p:to>
                                        <p:strVal val="visible"/>
                                      </p:to>
                                    </p:set>
                                    <p:animEffect transition="in" filter="blinds(horizontal)">
                                      <p:cBhvr>
                                        <p:cTn id="26" dur="500"/>
                                        <p:tgtEl>
                                          <p:spTgt spid="393219">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93219">
                                            <p:txEl>
                                              <p:pRg st="10" end="10"/>
                                            </p:txEl>
                                          </p:spTgt>
                                        </p:tgtEl>
                                        <p:attrNameLst>
                                          <p:attrName>style.visibility</p:attrName>
                                        </p:attrNameLst>
                                      </p:cBhvr>
                                      <p:to>
                                        <p:strVal val="visible"/>
                                      </p:to>
                                    </p:set>
                                    <p:animEffect transition="in" filter="blinds(horizontal)">
                                      <p:cBhvr>
                                        <p:cTn id="29" dur="500"/>
                                        <p:tgtEl>
                                          <p:spTgt spid="393219">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3219">
                                            <p:txEl>
                                              <p:pRg st="11" end="11"/>
                                            </p:txEl>
                                          </p:spTgt>
                                        </p:tgtEl>
                                        <p:attrNameLst>
                                          <p:attrName>style.visibility</p:attrName>
                                        </p:attrNameLst>
                                      </p:cBhvr>
                                      <p:to>
                                        <p:strVal val="visible"/>
                                      </p:to>
                                    </p:set>
                                    <p:animEffect transition="in" filter="blinds(horizontal)">
                                      <p:cBhvr>
                                        <p:cTn id="32" dur="500"/>
                                        <p:tgtEl>
                                          <p:spTgt spid="393219">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3219">
                                            <p:txEl>
                                              <p:pRg st="12" end="12"/>
                                            </p:txEl>
                                          </p:spTgt>
                                        </p:tgtEl>
                                        <p:attrNameLst>
                                          <p:attrName>style.visibility</p:attrName>
                                        </p:attrNameLst>
                                      </p:cBhvr>
                                      <p:to>
                                        <p:strVal val="visible"/>
                                      </p:to>
                                    </p:set>
                                    <p:animEffect transition="in" filter="blinds(horizontal)">
                                      <p:cBhvr>
                                        <p:cTn id="37" dur="500"/>
                                        <p:tgtEl>
                                          <p:spTgt spid="393219">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93219">
                                            <p:txEl>
                                              <p:pRg st="13" end="13"/>
                                            </p:txEl>
                                          </p:spTgt>
                                        </p:tgtEl>
                                        <p:attrNameLst>
                                          <p:attrName>style.visibility</p:attrName>
                                        </p:attrNameLst>
                                      </p:cBhvr>
                                      <p:to>
                                        <p:strVal val="visible"/>
                                      </p:to>
                                    </p:set>
                                    <p:animEffect transition="in" filter="blinds(horizontal)">
                                      <p:cBhvr>
                                        <p:cTn id="40" dur="500"/>
                                        <p:tgtEl>
                                          <p:spTgt spid="3932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idx="4294967295"/>
          </p:nvPr>
        </p:nvSpPr>
        <p:spPr>
          <a:xfrm>
            <a:off x="522288" y="57150"/>
            <a:ext cx="7591425" cy="762000"/>
          </a:xfrm>
        </p:spPr>
        <p:txBody>
          <a:bodyPr/>
          <a:lstStyle/>
          <a:p>
            <a:r>
              <a:rPr lang="en-US" altLang="zh-CN" sz="3200" dirty="0">
                <a:ea typeface="宋体" pitchFamily="2" charset="-122"/>
              </a:rPr>
              <a:t>Executable and Linkable Format (ELF)</a:t>
            </a:r>
          </a:p>
        </p:txBody>
      </p:sp>
      <p:sp>
        <p:nvSpPr>
          <p:cNvPr id="609283" name="Rectangle 3"/>
          <p:cNvSpPr>
            <a:spLocks noGrp="1" noChangeArrowheads="1"/>
          </p:cNvSpPr>
          <p:nvPr>
            <p:ph type="body" idx="4294967295"/>
          </p:nvPr>
        </p:nvSpPr>
        <p:spPr>
          <a:xfrm>
            <a:off x="468313" y="822325"/>
            <a:ext cx="8229600" cy="1662113"/>
          </a:xfrm>
        </p:spPr>
        <p:txBody>
          <a:bodyPr/>
          <a:lstStyle/>
          <a:p>
            <a:r>
              <a:rPr lang="zh-CN" altLang="en-US">
                <a:latin typeface="微软雅黑" pitchFamily="34" charset="-122"/>
                <a:ea typeface="微软雅黑" pitchFamily="34" charset="-122"/>
              </a:rPr>
              <a:t>两种视图 </a:t>
            </a:r>
          </a:p>
          <a:p>
            <a:pPr lvl="1"/>
            <a:r>
              <a:rPr lang="zh-CN" altLang="en-US" sz="2400">
                <a:solidFill>
                  <a:srgbClr val="3366FF"/>
                </a:solidFill>
                <a:latin typeface="微软雅黑" pitchFamily="34" charset="-122"/>
                <a:ea typeface="微软雅黑" pitchFamily="34" charset="-122"/>
              </a:rPr>
              <a:t>链接视图（被链接）：</a:t>
            </a:r>
            <a:r>
              <a:rPr lang="en-US" altLang="zh-CN" sz="2400">
                <a:solidFill>
                  <a:srgbClr val="3366FF"/>
                </a:solidFill>
                <a:latin typeface="微软雅黑" pitchFamily="34" charset="-122"/>
                <a:ea typeface="微软雅黑" pitchFamily="34" charset="-122"/>
              </a:rPr>
              <a:t>Relocatable object files</a:t>
            </a:r>
          </a:p>
          <a:p>
            <a:pPr lvl="1"/>
            <a:r>
              <a:rPr lang="zh-CN" altLang="en-US" sz="2400">
                <a:solidFill>
                  <a:srgbClr val="3366FF"/>
                </a:solidFill>
                <a:latin typeface="微软雅黑" pitchFamily="34" charset="-122"/>
                <a:ea typeface="微软雅黑" pitchFamily="34" charset="-122"/>
              </a:rPr>
              <a:t>执行视图（被执行）：</a:t>
            </a:r>
            <a:r>
              <a:rPr lang="en-US" altLang="zh-CN" sz="2400">
                <a:solidFill>
                  <a:srgbClr val="3366FF"/>
                </a:solidFill>
                <a:latin typeface="微软雅黑" pitchFamily="34" charset="-122"/>
                <a:ea typeface="微软雅黑" pitchFamily="34" charset="-122"/>
              </a:rPr>
              <a:t>Executable object files </a:t>
            </a:r>
            <a:endParaRPr lang="en-US" altLang="zh-CN">
              <a:solidFill>
                <a:srgbClr val="3366FF"/>
              </a:solidFill>
              <a:latin typeface="微软雅黑" pitchFamily="34" charset="-122"/>
              <a:ea typeface="微软雅黑" pitchFamily="34" charset="-122"/>
            </a:endParaRPr>
          </a:p>
        </p:txBody>
      </p:sp>
      <p:sp>
        <p:nvSpPr>
          <p:cNvPr id="609288" name="Rectangle 8"/>
          <p:cNvSpPr>
            <a:spLocks noChangeArrowheads="1"/>
          </p:cNvSpPr>
          <p:nvPr/>
        </p:nvSpPr>
        <p:spPr bwMode="auto">
          <a:xfrm>
            <a:off x="2430463" y="2822575"/>
            <a:ext cx="2241550" cy="3368675"/>
          </a:xfrm>
          <a:prstGeom prst="rect">
            <a:avLst/>
          </a:prstGeom>
          <a:noFill/>
          <a:ln w="9525">
            <a:noFill/>
            <a:miter lim="800000"/>
            <a:headEnd/>
            <a:tailEnd/>
          </a:ln>
          <a:effectLst/>
        </p:spPr>
        <p:txBody>
          <a:bodyPr anchor="ctr">
            <a:spAutoFit/>
          </a:bodyPr>
          <a:lstStyle/>
          <a:p>
            <a:pPr eaLnBrk="0" hangingPunct="0">
              <a:lnSpc>
                <a:spcPct val="125000"/>
              </a:lnSpc>
            </a:pPr>
            <a:r>
              <a:rPr lang="zh-CN" altLang="en-US" sz="2000" b="1">
                <a:solidFill>
                  <a:srgbClr val="3366FF"/>
                </a:solidFill>
                <a:latin typeface="微软雅黑" pitchFamily="34" charset="-122"/>
                <a:ea typeface="微软雅黑" pitchFamily="34" charset="-122"/>
              </a:rPr>
              <a:t>节（</a:t>
            </a:r>
            <a:r>
              <a:rPr lang="en-US" altLang="zh-CN" sz="2000" b="1">
                <a:solidFill>
                  <a:srgbClr val="FF0000"/>
                </a:solidFill>
                <a:latin typeface="微软雅黑" pitchFamily="34" charset="-122"/>
                <a:ea typeface="微软雅黑" pitchFamily="34" charset="-122"/>
              </a:rPr>
              <a:t>section</a:t>
            </a:r>
            <a:r>
              <a:rPr lang="zh-CN" altLang="en-US" sz="2000" b="1">
                <a:solidFill>
                  <a:srgbClr val="3366FF"/>
                </a:solidFill>
                <a:latin typeface="微软雅黑" pitchFamily="34" charset="-122"/>
                <a:ea typeface="微软雅黑" pitchFamily="34" charset="-122"/>
              </a:rPr>
              <a:t>）是 </a:t>
            </a:r>
            <a:r>
              <a:rPr lang="en-US" altLang="zh-CN" sz="2000" b="1">
                <a:solidFill>
                  <a:srgbClr val="3366FF"/>
                </a:solidFill>
                <a:latin typeface="微软雅黑" pitchFamily="34" charset="-122"/>
                <a:ea typeface="微软雅黑" pitchFamily="34" charset="-122"/>
              </a:rPr>
              <a:t>ELF </a:t>
            </a:r>
            <a:r>
              <a:rPr lang="zh-CN" altLang="en-US" sz="2000" b="1">
                <a:solidFill>
                  <a:srgbClr val="3366FF"/>
                </a:solidFill>
                <a:latin typeface="微软雅黑" pitchFamily="34" charset="-122"/>
                <a:ea typeface="微软雅黑" pitchFamily="34" charset="-122"/>
              </a:rPr>
              <a:t>文件中具有相同特征的最小可处理单位</a:t>
            </a:r>
            <a:r>
              <a:rPr lang="zh-CN" altLang="en-US" sz="2000">
                <a:solidFill>
                  <a:srgbClr val="3366FF"/>
                </a:solidFill>
                <a:latin typeface="微软雅黑" pitchFamily="34" charset="-122"/>
                <a:ea typeface="微软雅黑" pitchFamily="34" charset="-122"/>
              </a:rPr>
              <a:t> </a:t>
            </a:r>
          </a:p>
          <a:p>
            <a:pPr eaLnBrk="0" hangingPunct="0">
              <a:lnSpc>
                <a:spcPct val="125000"/>
              </a:lnSpc>
            </a:pPr>
            <a:r>
              <a:rPr lang="en-US" altLang="zh-CN" sz="1900" b="1">
                <a:solidFill>
                  <a:srgbClr val="FF0000"/>
                </a:solidFill>
                <a:latin typeface="微软雅黑" pitchFamily="34" charset="-122"/>
                <a:ea typeface="微软雅黑" pitchFamily="34" charset="-122"/>
              </a:rPr>
              <a:t>.text</a:t>
            </a:r>
            <a:r>
              <a:rPr lang="zh-CN" altLang="en-US" sz="1900" b="1">
                <a:solidFill>
                  <a:srgbClr val="FF0000"/>
                </a:solidFill>
                <a:latin typeface="微软雅黑" pitchFamily="34" charset="-122"/>
                <a:ea typeface="微软雅黑" pitchFamily="34" charset="-122"/>
              </a:rPr>
              <a:t>节</a:t>
            </a:r>
            <a:r>
              <a:rPr lang="en-US" altLang="zh-CN" sz="1900" b="1">
                <a:solidFill>
                  <a:srgbClr val="FF0000"/>
                </a:solidFill>
                <a:latin typeface="微软雅黑" pitchFamily="34" charset="-122"/>
                <a:ea typeface="微软雅黑" pitchFamily="34" charset="-122"/>
              </a:rPr>
              <a:t>: </a:t>
            </a:r>
            <a:r>
              <a:rPr lang="zh-CN" altLang="en-US" sz="1900" b="1">
                <a:solidFill>
                  <a:srgbClr val="FF0000"/>
                </a:solidFill>
                <a:latin typeface="微软雅黑" pitchFamily="34" charset="-122"/>
                <a:ea typeface="微软雅黑" pitchFamily="34" charset="-122"/>
              </a:rPr>
              <a:t>代码</a:t>
            </a:r>
          </a:p>
          <a:p>
            <a:pPr eaLnBrk="0" hangingPunct="0">
              <a:lnSpc>
                <a:spcPct val="125000"/>
              </a:lnSpc>
            </a:pPr>
            <a:r>
              <a:rPr lang="en-US" altLang="zh-CN" sz="1900" b="1">
                <a:solidFill>
                  <a:srgbClr val="FF0000"/>
                </a:solidFill>
                <a:latin typeface="微软雅黑" pitchFamily="34" charset="-122"/>
                <a:ea typeface="微软雅黑" pitchFamily="34" charset="-122"/>
              </a:rPr>
              <a:t>.data</a:t>
            </a:r>
            <a:r>
              <a:rPr lang="zh-CN" altLang="en-US" sz="1900" b="1">
                <a:solidFill>
                  <a:srgbClr val="FF0000"/>
                </a:solidFill>
                <a:latin typeface="微软雅黑" pitchFamily="34" charset="-122"/>
                <a:ea typeface="微软雅黑" pitchFamily="34" charset="-122"/>
              </a:rPr>
              <a:t>节</a:t>
            </a:r>
            <a:r>
              <a:rPr lang="en-US" altLang="zh-CN" sz="1900" b="1">
                <a:solidFill>
                  <a:srgbClr val="FF0000"/>
                </a:solidFill>
                <a:latin typeface="微软雅黑" pitchFamily="34" charset="-122"/>
                <a:ea typeface="微软雅黑" pitchFamily="34" charset="-122"/>
              </a:rPr>
              <a:t>: </a:t>
            </a:r>
            <a:r>
              <a:rPr lang="zh-CN" altLang="en-US" sz="1900" b="1">
                <a:solidFill>
                  <a:srgbClr val="FF0000"/>
                </a:solidFill>
                <a:latin typeface="微软雅黑" pitchFamily="34" charset="-122"/>
                <a:ea typeface="微软雅黑" pitchFamily="34" charset="-122"/>
              </a:rPr>
              <a:t>数据</a:t>
            </a:r>
          </a:p>
          <a:p>
            <a:pPr eaLnBrk="0" hangingPunct="0">
              <a:lnSpc>
                <a:spcPct val="125000"/>
              </a:lnSpc>
            </a:pPr>
            <a:r>
              <a:rPr lang="en-US" altLang="zh-CN" sz="1900" b="1">
                <a:solidFill>
                  <a:srgbClr val="FF0000"/>
                </a:solidFill>
                <a:latin typeface="微软雅黑" pitchFamily="34" charset="-122"/>
                <a:ea typeface="微软雅黑" pitchFamily="34" charset="-122"/>
              </a:rPr>
              <a:t>.rodata: </a:t>
            </a:r>
            <a:r>
              <a:rPr lang="zh-CN" altLang="en-US" sz="1900" b="1">
                <a:solidFill>
                  <a:srgbClr val="FF0000"/>
                </a:solidFill>
                <a:latin typeface="微软雅黑" pitchFamily="34" charset="-122"/>
                <a:ea typeface="微软雅黑" pitchFamily="34" charset="-122"/>
              </a:rPr>
              <a:t>只读数据</a:t>
            </a:r>
          </a:p>
          <a:p>
            <a:pPr eaLnBrk="0" hangingPunct="0">
              <a:lnSpc>
                <a:spcPct val="125000"/>
              </a:lnSpc>
            </a:pPr>
            <a:r>
              <a:rPr lang="en-US" altLang="zh-CN" sz="1900" b="1">
                <a:solidFill>
                  <a:srgbClr val="FF0000"/>
                </a:solidFill>
                <a:latin typeface="微软雅黑" pitchFamily="34" charset="-122"/>
                <a:ea typeface="微软雅黑" pitchFamily="34" charset="-122"/>
              </a:rPr>
              <a:t>.bss: </a:t>
            </a:r>
            <a:r>
              <a:rPr lang="zh-CN" altLang="en-US" sz="1900" b="1">
                <a:solidFill>
                  <a:srgbClr val="FF0000"/>
                </a:solidFill>
                <a:latin typeface="微软雅黑" pitchFamily="34" charset="-122"/>
                <a:ea typeface="微软雅黑" pitchFamily="34" charset="-122"/>
              </a:rPr>
              <a:t>未初始化数据</a:t>
            </a:r>
          </a:p>
          <a:p>
            <a:pPr eaLnBrk="0" hangingPunct="0"/>
            <a:endParaRPr lang="zh-CN" altLang="en-US" sz="2000" b="1">
              <a:latin typeface="微软雅黑" pitchFamily="34" charset="-122"/>
              <a:ea typeface="微软雅黑" pitchFamily="34" charset="-122"/>
            </a:endParaRPr>
          </a:p>
        </p:txBody>
      </p:sp>
      <p:sp>
        <p:nvSpPr>
          <p:cNvPr id="609289" name="Rectangle 9"/>
          <p:cNvSpPr>
            <a:spLocks noChangeArrowheads="1"/>
          </p:cNvSpPr>
          <p:nvPr/>
        </p:nvSpPr>
        <p:spPr bwMode="auto">
          <a:xfrm>
            <a:off x="7134225" y="2287588"/>
            <a:ext cx="1835150" cy="4073525"/>
          </a:xfrm>
          <a:prstGeom prst="rect">
            <a:avLst/>
          </a:prstGeom>
          <a:noFill/>
          <a:ln w="9525">
            <a:noFill/>
            <a:miter lim="800000"/>
            <a:headEnd/>
            <a:tailEnd/>
          </a:ln>
          <a:effectLst/>
        </p:spPr>
        <p:txBody>
          <a:bodyPr anchor="ctr">
            <a:spAutoFit/>
          </a:bodyPr>
          <a:lstStyle/>
          <a:p>
            <a:pPr eaLnBrk="0" hangingPunct="0">
              <a:lnSpc>
                <a:spcPct val="125000"/>
              </a:lnSpc>
            </a:pPr>
            <a:r>
              <a:rPr lang="zh-CN" altLang="en-US" sz="1900" b="1">
                <a:solidFill>
                  <a:srgbClr val="3366FF"/>
                </a:solidFill>
                <a:latin typeface="微软雅黑" pitchFamily="34" charset="-122"/>
                <a:ea typeface="微软雅黑" pitchFamily="34" charset="-122"/>
              </a:rPr>
              <a:t>由不同的段（</a:t>
            </a:r>
            <a:r>
              <a:rPr lang="en-US" altLang="zh-CN" sz="1900" b="1">
                <a:solidFill>
                  <a:srgbClr val="FF0000"/>
                </a:solidFill>
                <a:latin typeface="微软雅黑" pitchFamily="34" charset="-122"/>
                <a:ea typeface="微软雅黑" pitchFamily="34" charset="-122"/>
              </a:rPr>
              <a:t>segment</a:t>
            </a:r>
            <a:r>
              <a:rPr lang="zh-CN" altLang="en-US" sz="1900" b="1">
                <a:solidFill>
                  <a:srgbClr val="3366FF"/>
                </a:solidFill>
                <a:latin typeface="微软雅黑" pitchFamily="34" charset="-122"/>
                <a:ea typeface="微软雅黑" pitchFamily="34" charset="-122"/>
              </a:rPr>
              <a:t>）组成，描述节如何映射到</a:t>
            </a:r>
            <a:r>
              <a:rPr lang="zh-CN" altLang="en-US" sz="1900" b="1">
                <a:solidFill>
                  <a:srgbClr val="CC0066"/>
                </a:solidFill>
                <a:latin typeface="微软雅黑" pitchFamily="34" charset="-122"/>
                <a:ea typeface="微软雅黑" pitchFamily="34" charset="-122"/>
              </a:rPr>
              <a:t>存储段</a:t>
            </a:r>
            <a:r>
              <a:rPr lang="zh-CN" altLang="en-US" sz="1900" b="1">
                <a:solidFill>
                  <a:srgbClr val="3366FF"/>
                </a:solidFill>
                <a:latin typeface="微软雅黑" pitchFamily="34" charset="-122"/>
                <a:ea typeface="微软雅黑" pitchFamily="34" charset="-122"/>
              </a:rPr>
              <a:t>中，可多个节映射到同一段，如：可合并</a:t>
            </a:r>
            <a:r>
              <a:rPr lang="en-US" altLang="zh-CN" sz="1900" b="1">
                <a:solidFill>
                  <a:srgbClr val="3366FF"/>
                </a:solidFill>
                <a:latin typeface="微软雅黑" pitchFamily="34" charset="-122"/>
                <a:ea typeface="微软雅黑" pitchFamily="34" charset="-122"/>
              </a:rPr>
              <a:t>.data</a:t>
            </a:r>
            <a:r>
              <a:rPr lang="zh-CN" altLang="en-US" sz="1900" b="1">
                <a:solidFill>
                  <a:srgbClr val="3366FF"/>
                </a:solidFill>
                <a:latin typeface="微软雅黑" pitchFamily="34" charset="-122"/>
                <a:ea typeface="微软雅黑" pitchFamily="34" charset="-122"/>
              </a:rPr>
              <a:t>节和</a:t>
            </a:r>
            <a:r>
              <a:rPr lang="en-US" altLang="zh-CN" sz="1900" b="1">
                <a:solidFill>
                  <a:srgbClr val="3366FF"/>
                </a:solidFill>
                <a:latin typeface="微软雅黑" pitchFamily="34" charset="-122"/>
                <a:ea typeface="微软雅黑" pitchFamily="34" charset="-122"/>
              </a:rPr>
              <a:t>.bss</a:t>
            </a:r>
            <a:r>
              <a:rPr lang="zh-CN" altLang="en-US" sz="1900" b="1">
                <a:solidFill>
                  <a:srgbClr val="3366FF"/>
                </a:solidFill>
                <a:latin typeface="微软雅黑" pitchFamily="34" charset="-122"/>
                <a:ea typeface="微软雅黑" pitchFamily="34" charset="-122"/>
              </a:rPr>
              <a:t>节</a:t>
            </a:r>
            <a:r>
              <a:rPr lang="en-US" altLang="zh-CN" sz="1900" b="1">
                <a:solidFill>
                  <a:srgbClr val="3366FF"/>
                </a:solidFill>
                <a:latin typeface="微软雅黑" pitchFamily="34" charset="-122"/>
                <a:ea typeface="微软雅黑" pitchFamily="34" charset="-122"/>
              </a:rPr>
              <a:t>,</a:t>
            </a:r>
            <a:r>
              <a:rPr lang="zh-CN" altLang="en-US" sz="1900" b="1">
                <a:solidFill>
                  <a:srgbClr val="3366FF"/>
                </a:solidFill>
                <a:latin typeface="微软雅黑" pitchFamily="34" charset="-122"/>
                <a:ea typeface="微软雅黑" pitchFamily="34" charset="-122"/>
              </a:rPr>
              <a:t>并映射到一个可读可写数据段中</a:t>
            </a:r>
            <a:r>
              <a:rPr lang="zh-CN" altLang="en-US">
                <a:solidFill>
                  <a:srgbClr val="3366FF"/>
                </a:solidFill>
              </a:rPr>
              <a:t> </a:t>
            </a:r>
          </a:p>
        </p:txBody>
      </p:sp>
      <p:grpSp>
        <p:nvGrpSpPr>
          <p:cNvPr id="609292" name="Group 12"/>
          <p:cNvGrpSpPr>
            <a:grpSpLocks/>
          </p:cNvGrpSpPr>
          <p:nvPr/>
        </p:nvGrpSpPr>
        <p:grpSpPr bwMode="auto">
          <a:xfrm>
            <a:off x="0" y="2428875"/>
            <a:ext cx="2465388" cy="4229100"/>
            <a:chOff x="0" y="1530"/>
            <a:chExt cx="1553" cy="2664"/>
          </a:xfrm>
        </p:grpSpPr>
        <p:pic>
          <p:nvPicPr>
            <p:cNvPr id="609284" name="Picture 4"/>
            <p:cNvPicPr>
              <a:picLocks noChangeAspect="1" noChangeArrowheads="1"/>
            </p:cNvPicPr>
            <p:nvPr/>
          </p:nvPicPr>
          <p:blipFill>
            <a:blip r:embed="rId3"/>
            <a:srcRect/>
            <a:stretch>
              <a:fillRect/>
            </a:stretch>
          </p:blipFill>
          <p:spPr bwMode="auto">
            <a:xfrm>
              <a:off x="0" y="1530"/>
              <a:ext cx="1553" cy="2412"/>
            </a:xfrm>
            <a:prstGeom prst="rect">
              <a:avLst/>
            </a:prstGeom>
            <a:noFill/>
          </p:spPr>
        </p:pic>
        <p:sp>
          <p:nvSpPr>
            <p:cNvPr id="609286" name="Text Box 6"/>
            <p:cNvSpPr txBox="1">
              <a:spLocks noChangeArrowheads="1"/>
            </p:cNvSpPr>
            <p:nvPr/>
          </p:nvSpPr>
          <p:spPr bwMode="auto">
            <a:xfrm>
              <a:off x="391" y="3944"/>
              <a:ext cx="79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链接视图</a:t>
              </a:r>
            </a:p>
          </p:txBody>
        </p:sp>
        <p:sp>
          <p:nvSpPr>
            <p:cNvPr id="609290" name="Rectangle 10"/>
            <p:cNvSpPr>
              <a:spLocks noChangeArrowheads="1"/>
            </p:cNvSpPr>
            <p:nvPr/>
          </p:nvSpPr>
          <p:spPr bwMode="auto">
            <a:xfrm>
              <a:off x="72" y="3493"/>
              <a:ext cx="1417" cy="393"/>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grpSp>
      <p:grpSp>
        <p:nvGrpSpPr>
          <p:cNvPr id="609293" name="Group 13"/>
          <p:cNvGrpSpPr>
            <a:grpSpLocks/>
          </p:cNvGrpSpPr>
          <p:nvPr/>
        </p:nvGrpSpPr>
        <p:grpSpPr bwMode="auto">
          <a:xfrm>
            <a:off x="4786313" y="2386013"/>
            <a:ext cx="2257425" cy="4278312"/>
            <a:chOff x="3015" y="1503"/>
            <a:chExt cx="1422" cy="2695"/>
          </a:xfrm>
        </p:grpSpPr>
        <p:pic>
          <p:nvPicPr>
            <p:cNvPr id="609285" name="Picture 5"/>
            <p:cNvPicPr>
              <a:picLocks noChangeAspect="1" noChangeArrowheads="1"/>
            </p:cNvPicPr>
            <p:nvPr/>
          </p:nvPicPr>
          <p:blipFill>
            <a:blip r:embed="rId4"/>
            <a:srcRect/>
            <a:stretch>
              <a:fillRect/>
            </a:stretch>
          </p:blipFill>
          <p:spPr bwMode="auto">
            <a:xfrm>
              <a:off x="3015" y="1503"/>
              <a:ext cx="1422" cy="2449"/>
            </a:xfrm>
            <a:prstGeom prst="rect">
              <a:avLst/>
            </a:prstGeom>
            <a:noFill/>
          </p:spPr>
        </p:pic>
        <p:sp>
          <p:nvSpPr>
            <p:cNvPr id="609287" name="Text Box 7"/>
            <p:cNvSpPr txBox="1">
              <a:spLocks noChangeArrowheads="1"/>
            </p:cNvSpPr>
            <p:nvPr/>
          </p:nvSpPr>
          <p:spPr bwMode="auto">
            <a:xfrm>
              <a:off x="3387" y="3948"/>
              <a:ext cx="79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执行视图</a:t>
              </a:r>
            </a:p>
          </p:txBody>
        </p:sp>
        <p:sp>
          <p:nvSpPr>
            <p:cNvPr id="609291" name="Rectangle 11"/>
            <p:cNvSpPr>
              <a:spLocks noChangeArrowheads="1"/>
            </p:cNvSpPr>
            <p:nvPr/>
          </p:nvSpPr>
          <p:spPr bwMode="auto">
            <a:xfrm>
              <a:off x="3037" y="1796"/>
              <a:ext cx="1344" cy="393"/>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grpSp>
    </p:spTree>
    <p:extLst>
      <p:ext uri="{BB962C8B-B14F-4D97-AF65-F5344CB8AC3E}">
        <p14:creationId xmlns:p14="http://schemas.microsoft.com/office/powerpoint/2010/main" val="387159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9292"/>
                                        </p:tgtEl>
                                        <p:attrNameLst>
                                          <p:attrName>style.visibility</p:attrName>
                                        </p:attrNameLst>
                                      </p:cBhvr>
                                      <p:to>
                                        <p:strVal val="visible"/>
                                      </p:to>
                                    </p:set>
                                    <p:animEffect transition="in" filter="blinds(horizontal)">
                                      <p:cBhvr>
                                        <p:cTn id="7" dur="500"/>
                                        <p:tgtEl>
                                          <p:spTgt spid="609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9293"/>
                                        </p:tgtEl>
                                        <p:attrNameLst>
                                          <p:attrName>style.visibility</p:attrName>
                                        </p:attrNameLst>
                                      </p:cBhvr>
                                      <p:to>
                                        <p:strVal val="visible"/>
                                      </p:to>
                                    </p:set>
                                    <p:animEffect transition="in" filter="blinds(horizontal)">
                                      <p:cBhvr>
                                        <p:cTn id="12" dur="500"/>
                                        <p:tgtEl>
                                          <p:spTgt spid="6092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9288"/>
                                        </p:tgtEl>
                                        <p:attrNameLst>
                                          <p:attrName>style.visibility</p:attrName>
                                        </p:attrNameLst>
                                      </p:cBhvr>
                                      <p:to>
                                        <p:strVal val="visible"/>
                                      </p:to>
                                    </p:set>
                                    <p:animEffect transition="in" filter="blinds(horizontal)">
                                      <p:cBhvr>
                                        <p:cTn id="17" dur="500"/>
                                        <p:tgtEl>
                                          <p:spTgt spid="6092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9289"/>
                                        </p:tgtEl>
                                        <p:attrNameLst>
                                          <p:attrName>style.visibility</p:attrName>
                                        </p:attrNameLst>
                                      </p:cBhvr>
                                      <p:to>
                                        <p:strVal val="visible"/>
                                      </p:to>
                                    </p:set>
                                    <p:animEffect transition="in" filter="blinds(horizontal)">
                                      <p:cBhvr>
                                        <p:cTn id="22" dur="500"/>
                                        <p:tgtEl>
                                          <p:spTgt spid="60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8" grpId="0"/>
      <p:bldP spid="60928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zh-CN" altLang="en-US"/>
              <a:t>全局符号的符号解析</a:t>
            </a:r>
          </a:p>
        </p:txBody>
      </p:sp>
      <p:sp>
        <p:nvSpPr>
          <p:cNvPr id="711684" name="Rectangle 2"/>
          <p:cNvSpPr>
            <a:spLocks noChangeArrowheads="1"/>
          </p:cNvSpPr>
          <p:nvPr/>
        </p:nvSpPr>
        <p:spPr bwMode="auto">
          <a:xfrm>
            <a:off x="519113" y="2322513"/>
            <a:ext cx="2476500" cy="2381250"/>
          </a:xfrm>
          <a:prstGeom prst="rect">
            <a:avLst/>
          </a:prstGeom>
          <a:solidFill>
            <a:srgbClr val="F7F5CD"/>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buf[2] = {1, 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p:txBody>
      </p:sp>
      <p:sp>
        <p:nvSpPr>
          <p:cNvPr id="6147" name="Rectangle 3"/>
          <p:cNvSpPr>
            <a:spLocks noChangeArrowheads="1"/>
          </p:cNvSpPr>
          <p:nvPr/>
        </p:nvSpPr>
        <p:spPr bwMode="auto">
          <a:xfrm>
            <a:off x="522288" y="1878013"/>
            <a:ext cx="1182687" cy="377825"/>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itchFamily="34" charset="-122"/>
                <a:ea typeface="微软雅黑" pitchFamily="34" charset="-122"/>
                <a:cs typeface="msgothic"/>
              </a:rPr>
              <a:t>main.c</a:t>
            </a:r>
          </a:p>
        </p:txBody>
      </p:sp>
      <p:sp>
        <p:nvSpPr>
          <p:cNvPr id="711686" name="Rectangle 5"/>
          <p:cNvSpPr>
            <a:spLocks noChangeArrowheads="1"/>
          </p:cNvSpPr>
          <p:nvPr/>
        </p:nvSpPr>
        <p:spPr bwMode="auto">
          <a:xfrm>
            <a:off x="4487863" y="2324100"/>
            <a:ext cx="2936875" cy="409575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int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solidFill>
                <a:srgbClr val="DBF2DA"/>
              </a:solidFill>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6148" name="Rectangle 4"/>
          <p:cNvSpPr>
            <a:spLocks noChangeArrowheads="1"/>
          </p:cNvSpPr>
          <p:nvPr/>
        </p:nvSpPr>
        <p:spPr bwMode="auto">
          <a:xfrm>
            <a:off x="4591050" y="1782763"/>
            <a:ext cx="1333500" cy="377825"/>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itchFamily="34" charset="-122"/>
                <a:ea typeface="微软雅黑" pitchFamily="34" charset="-122"/>
                <a:cs typeface="msgothic"/>
              </a:rPr>
              <a:t>swap.c</a:t>
            </a:r>
          </a:p>
        </p:txBody>
      </p:sp>
      <p:sp>
        <p:nvSpPr>
          <p:cNvPr id="14" name="TextBox 13"/>
          <p:cNvSpPr txBox="1">
            <a:spLocks noChangeArrowheads="1"/>
          </p:cNvSpPr>
          <p:nvPr/>
        </p:nvSpPr>
        <p:spPr bwMode="auto">
          <a:xfrm>
            <a:off x="506413" y="4938713"/>
            <a:ext cx="1454150" cy="396875"/>
          </a:xfrm>
          <a:prstGeom prst="rect">
            <a:avLst/>
          </a:prstGeom>
          <a:noFill/>
          <a:ln w="9525">
            <a:noFill/>
            <a:miter lim="800000"/>
            <a:headEnd/>
            <a:tailEnd/>
          </a:ln>
        </p:spPr>
        <p:txBody>
          <a:bodyPr wrap="none">
            <a:spAutoFit/>
          </a:bodyPr>
          <a:lstStyle/>
          <a:p>
            <a:pPr eaLnBrk="0" hangingPunct="0"/>
            <a:r>
              <a:rPr lang="zh-CN" altLang="en-US" sz="2000" b="1">
                <a:solidFill>
                  <a:srgbClr val="CC0066"/>
                </a:solidFill>
                <a:latin typeface="微软雅黑" pitchFamily="34" charset="-122"/>
                <a:ea typeface="微软雅黑" pitchFamily="34" charset="-122"/>
              </a:rPr>
              <a:t>此处为引用</a:t>
            </a:r>
          </a:p>
        </p:txBody>
      </p:sp>
      <p:cxnSp>
        <p:nvCxnSpPr>
          <p:cNvPr id="15" name="Straight Arrow Connector 14"/>
          <p:cNvCxnSpPr>
            <a:cxnSpLocks noChangeShapeType="1"/>
          </p:cNvCxnSpPr>
          <p:nvPr/>
        </p:nvCxnSpPr>
        <p:spPr bwMode="auto">
          <a:xfrm rot="16200000" flipV="1">
            <a:off x="796132" y="4499769"/>
            <a:ext cx="914400" cy="1587"/>
          </a:xfrm>
          <a:prstGeom prst="straightConnector1">
            <a:avLst/>
          </a:prstGeom>
          <a:noFill/>
          <a:ln w="25400" algn="ctr">
            <a:solidFill>
              <a:srgbClr val="009242"/>
            </a:solidFill>
            <a:round/>
            <a:headEnd/>
            <a:tailEnd type="arrow" w="med" len="med"/>
          </a:ln>
        </p:spPr>
      </p:cxnSp>
      <p:grpSp>
        <p:nvGrpSpPr>
          <p:cNvPr id="711712" name="Group 32"/>
          <p:cNvGrpSpPr>
            <a:grpSpLocks/>
          </p:cNvGrpSpPr>
          <p:nvPr/>
        </p:nvGrpSpPr>
        <p:grpSpPr bwMode="auto">
          <a:xfrm>
            <a:off x="6238875" y="1725613"/>
            <a:ext cx="2649538" cy="1593850"/>
            <a:chOff x="3930" y="1087"/>
            <a:chExt cx="1669" cy="1004"/>
          </a:xfrm>
        </p:grpSpPr>
        <p:sp>
          <p:nvSpPr>
            <p:cNvPr id="18" name="TextBox 17"/>
            <p:cNvSpPr txBox="1">
              <a:spLocks noChangeArrowheads="1"/>
            </p:cNvSpPr>
            <p:nvPr/>
          </p:nvSpPr>
          <p:spPr bwMode="auto">
            <a:xfrm>
              <a:off x="4492" y="1087"/>
              <a:ext cx="1107" cy="250"/>
            </a:xfrm>
            <a:prstGeom prst="rect">
              <a:avLst/>
            </a:prstGeom>
            <a:noFill/>
            <a:ln w="9525">
              <a:noFill/>
              <a:miter lim="800000"/>
              <a:headEnd/>
              <a:tailEnd/>
            </a:ln>
          </p:spPr>
          <p:txBody>
            <a:bodyPr>
              <a:spAutoFit/>
            </a:bodyPr>
            <a:lstStyle/>
            <a:p>
              <a:pPr eaLnBrk="0" hangingPunct="0"/>
              <a:r>
                <a:rPr lang="zh-CN" altLang="en-US" sz="2000" b="1">
                  <a:solidFill>
                    <a:srgbClr val="CC0066"/>
                  </a:solidFill>
                  <a:latin typeface="微软雅黑" pitchFamily="34" charset="-122"/>
                  <a:ea typeface="微软雅黑" pitchFamily="34" charset="-122"/>
                </a:rPr>
                <a:t>本地局部符号</a:t>
              </a:r>
            </a:p>
          </p:txBody>
        </p:sp>
        <p:cxnSp>
          <p:nvCxnSpPr>
            <p:cNvPr id="22" name="Straight Arrow Connector 21"/>
            <p:cNvCxnSpPr>
              <a:cxnSpLocks noChangeShapeType="1"/>
              <a:stCxn id="18" idx="1"/>
            </p:cNvCxnSpPr>
            <p:nvPr/>
          </p:nvCxnSpPr>
          <p:spPr bwMode="auto">
            <a:xfrm flipH="1">
              <a:off x="3930" y="1212"/>
              <a:ext cx="562" cy="879"/>
            </a:xfrm>
            <a:prstGeom prst="straightConnector1">
              <a:avLst/>
            </a:prstGeom>
            <a:noFill/>
            <a:ln w="25400" algn="ctr">
              <a:solidFill>
                <a:srgbClr val="990000"/>
              </a:solidFill>
              <a:round/>
              <a:headEnd/>
              <a:tailEnd type="arrow" w="med" len="med"/>
            </a:ln>
          </p:spPr>
        </p:cxnSp>
      </p:grpSp>
      <p:grpSp>
        <p:nvGrpSpPr>
          <p:cNvPr id="711713" name="Group 33"/>
          <p:cNvGrpSpPr>
            <a:grpSpLocks/>
          </p:cNvGrpSpPr>
          <p:nvPr/>
        </p:nvGrpSpPr>
        <p:grpSpPr bwMode="auto">
          <a:xfrm>
            <a:off x="2828925" y="4649788"/>
            <a:ext cx="2571750" cy="717550"/>
            <a:chOff x="1782" y="2929"/>
            <a:chExt cx="1620" cy="452"/>
          </a:xfrm>
        </p:grpSpPr>
        <p:sp>
          <p:nvSpPr>
            <p:cNvPr id="28" name="TextBox 27"/>
            <p:cNvSpPr txBox="1">
              <a:spLocks noChangeArrowheads="1"/>
            </p:cNvSpPr>
            <p:nvPr/>
          </p:nvSpPr>
          <p:spPr bwMode="auto">
            <a:xfrm>
              <a:off x="1782" y="3131"/>
              <a:ext cx="756" cy="250"/>
            </a:xfrm>
            <a:prstGeom prst="rect">
              <a:avLst/>
            </a:prstGeom>
            <a:noFill/>
            <a:ln w="9525">
              <a:noFill/>
              <a:miter lim="800000"/>
              <a:headEnd/>
              <a:tailEnd/>
            </a:ln>
          </p:spPr>
          <p:txBody>
            <a:bodyPr wrap="none">
              <a:spAutoFit/>
            </a:bodyPr>
            <a:lstStyle/>
            <a:p>
              <a:pPr algn="r" eaLnBrk="0" hangingPunct="0"/>
              <a:r>
                <a:rPr lang="zh-CN" altLang="en-US" sz="2000" b="1">
                  <a:solidFill>
                    <a:srgbClr val="004821"/>
                  </a:solidFill>
                  <a:latin typeface="微软雅黑" pitchFamily="34" charset="-122"/>
                  <a:ea typeface="微软雅黑" pitchFamily="34" charset="-122"/>
                </a:rPr>
                <a:t>局部变量</a:t>
              </a:r>
            </a:p>
          </p:txBody>
        </p:sp>
        <p:cxnSp>
          <p:nvCxnSpPr>
            <p:cNvPr id="32" name="Straight Arrow Connector 31"/>
            <p:cNvCxnSpPr>
              <a:cxnSpLocks noChangeShapeType="1"/>
            </p:cNvCxnSpPr>
            <p:nvPr/>
          </p:nvCxnSpPr>
          <p:spPr bwMode="auto">
            <a:xfrm flipV="1">
              <a:off x="2530" y="2929"/>
              <a:ext cx="872" cy="300"/>
            </a:xfrm>
            <a:prstGeom prst="straightConnector1">
              <a:avLst/>
            </a:prstGeom>
            <a:noFill/>
            <a:ln w="25400" algn="ctr">
              <a:solidFill>
                <a:srgbClr val="0A6A0A"/>
              </a:solidFill>
              <a:round/>
              <a:headEnd/>
              <a:tailEnd type="arrow" w="med" len="med"/>
            </a:ln>
          </p:spPr>
        </p:cxnSp>
      </p:grpSp>
      <p:sp>
        <p:nvSpPr>
          <p:cNvPr id="711705" name="Text Box 25"/>
          <p:cNvSpPr txBox="1">
            <a:spLocks noChangeArrowheads="1"/>
          </p:cNvSpPr>
          <p:nvPr/>
        </p:nvSpPr>
        <p:spPr bwMode="auto">
          <a:xfrm>
            <a:off x="450850" y="939800"/>
            <a:ext cx="6372225"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以下符号哪些是</a:t>
            </a:r>
            <a:r>
              <a:rPr lang="zh-CN" altLang="en-US" sz="2400" b="1">
                <a:solidFill>
                  <a:srgbClr val="FF0000"/>
                </a:solidFill>
                <a:ea typeface="微软雅黑" pitchFamily="34" charset="-122"/>
              </a:rPr>
              <a:t>强符号</a:t>
            </a:r>
            <a:r>
              <a:rPr lang="zh-CN" altLang="en-US" sz="2400" b="1">
                <a:ea typeface="微软雅黑" pitchFamily="34" charset="-122"/>
              </a:rPr>
              <a:t>？哪些是</a:t>
            </a:r>
            <a:r>
              <a:rPr lang="zh-CN" altLang="en-US" sz="2400" b="1">
                <a:solidFill>
                  <a:srgbClr val="FF0000"/>
                </a:solidFill>
                <a:ea typeface="微软雅黑" pitchFamily="34" charset="-122"/>
              </a:rPr>
              <a:t>弱符号</a:t>
            </a:r>
            <a:r>
              <a:rPr lang="zh-CN" altLang="en-US" sz="2400" b="1">
                <a:ea typeface="微软雅黑" pitchFamily="34" charset="-122"/>
              </a:rPr>
              <a:t>？</a:t>
            </a:r>
          </a:p>
        </p:txBody>
      </p:sp>
      <p:sp>
        <p:nvSpPr>
          <p:cNvPr id="711706" name="Line 26"/>
          <p:cNvSpPr>
            <a:spLocks noChangeShapeType="1"/>
          </p:cNvSpPr>
          <p:nvPr/>
        </p:nvSpPr>
        <p:spPr bwMode="auto">
          <a:xfrm flipH="1">
            <a:off x="1436688" y="1333500"/>
            <a:ext cx="1639887" cy="1916113"/>
          </a:xfrm>
          <a:prstGeom prst="line">
            <a:avLst/>
          </a:prstGeom>
          <a:noFill/>
          <a:ln w="28575">
            <a:solidFill>
              <a:srgbClr val="CC3300"/>
            </a:solidFill>
            <a:round/>
            <a:headEnd/>
            <a:tailEnd type="triangle" w="med" len="med"/>
          </a:ln>
          <a:effectLst/>
        </p:spPr>
        <p:txBody>
          <a:bodyPr/>
          <a:lstStyle/>
          <a:p>
            <a:endParaRPr lang="zh-CN" altLang="en-US"/>
          </a:p>
        </p:txBody>
      </p:sp>
      <p:sp>
        <p:nvSpPr>
          <p:cNvPr id="711708" name="Line 28"/>
          <p:cNvSpPr>
            <a:spLocks noChangeShapeType="1"/>
          </p:cNvSpPr>
          <p:nvPr/>
        </p:nvSpPr>
        <p:spPr bwMode="auto">
          <a:xfrm flipH="1">
            <a:off x="1254125" y="1338263"/>
            <a:ext cx="1741488" cy="1044575"/>
          </a:xfrm>
          <a:prstGeom prst="line">
            <a:avLst/>
          </a:prstGeom>
          <a:noFill/>
          <a:ln w="28575">
            <a:solidFill>
              <a:srgbClr val="CC3300"/>
            </a:solidFill>
            <a:round/>
            <a:headEnd/>
            <a:tailEnd type="triangle" w="med" len="med"/>
          </a:ln>
          <a:effectLst/>
        </p:spPr>
        <p:txBody>
          <a:bodyPr/>
          <a:lstStyle/>
          <a:p>
            <a:endParaRPr lang="zh-CN" altLang="en-US"/>
          </a:p>
        </p:txBody>
      </p:sp>
      <p:sp>
        <p:nvSpPr>
          <p:cNvPr id="711709" name="Line 29"/>
          <p:cNvSpPr>
            <a:spLocks noChangeShapeType="1"/>
          </p:cNvSpPr>
          <p:nvPr/>
        </p:nvSpPr>
        <p:spPr bwMode="auto">
          <a:xfrm>
            <a:off x="3341688" y="1354138"/>
            <a:ext cx="1987550" cy="1668462"/>
          </a:xfrm>
          <a:prstGeom prst="line">
            <a:avLst/>
          </a:prstGeom>
          <a:noFill/>
          <a:ln w="28575">
            <a:solidFill>
              <a:srgbClr val="CC3300"/>
            </a:solidFill>
            <a:round/>
            <a:headEnd/>
            <a:tailEnd type="triangle" w="med" len="med"/>
          </a:ln>
          <a:effectLst/>
        </p:spPr>
        <p:txBody>
          <a:bodyPr/>
          <a:lstStyle/>
          <a:p>
            <a:endParaRPr lang="zh-CN" altLang="en-US"/>
          </a:p>
        </p:txBody>
      </p:sp>
      <p:sp>
        <p:nvSpPr>
          <p:cNvPr id="711710" name="Line 30"/>
          <p:cNvSpPr>
            <a:spLocks noChangeShapeType="1"/>
          </p:cNvSpPr>
          <p:nvPr/>
        </p:nvSpPr>
        <p:spPr bwMode="auto">
          <a:xfrm>
            <a:off x="3182938" y="1397000"/>
            <a:ext cx="2192337" cy="2481263"/>
          </a:xfrm>
          <a:prstGeom prst="line">
            <a:avLst/>
          </a:prstGeom>
          <a:noFill/>
          <a:ln w="28575">
            <a:solidFill>
              <a:srgbClr val="CC3300"/>
            </a:solidFill>
            <a:round/>
            <a:headEnd/>
            <a:tailEnd type="triangle" w="med" len="med"/>
          </a:ln>
          <a:effectLst/>
        </p:spPr>
        <p:txBody>
          <a:bodyPr/>
          <a:lstStyle/>
          <a:p>
            <a:endParaRPr lang="zh-CN" altLang="en-US"/>
          </a:p>
        </p:txBody>
      </p:sp>
      <p:sp>
        <p:nvSpPr>
          <p:cNvPr id="711711" name="Line 31"/>
          <p:cNvSpPr>
            <a:spLocks noChangeShapeType="1"/>
          </p:cNvSpPr>
          <p:nvPr/>
        </p:nvSpPr>
        <p:spPr bwMode="auto">
          <a:xfrm>
            <a:off x="5284788" y="1381125"/>
            <a:ext cx="827087" cy="1030288"/>
          </a:xfrm>
          <a:prstGeom prst="line">
            <a:avLst/>
          </a:prstGeom>
          <a:noFill/>
          <a:ln w="28575">
            <a:solidFill>
              <a:srgbClr val="0066FF"/>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5836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1708"/>
                                        </p:tgtEl>
                                        <p:attrNameLst>
                                          <p:attrName>style.visibility</p:attrName>
                                        </p:attrNameLst>
                                      </p:cBhvr>
                                      <p:to>
                                        <p:strVal val="visible"/>
                                      </p:to>
                                    </p:set>
                                    <p:animEffect transition="in" filter="blinds(horizontal)">
                                      <p:cBhvr>
                                        <p:cTn id="7" dur="500"/>
                                        <p:tgtEl>
                                          <p:spTgt spid="711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1706"/>
                                        </p:tgtEl>
                                        <p:attrNameLst>
                                          <p:attrName>style.visibility</p:attrName>
                                        </p:attrNameLst>
                                      </p:cBhvr>
                                      <p:to>
                                        <p:strVal val="visible"/>
                                      </p:to>
                                    </p:set>
                                    <p:animEffect transition="in" filter="blinds(horizontal)">
                                      <p:cBhvr>
                                        <p:cTn id="12" dur="500"/>
                                        <p:tgtEl>
                                          <p:spTgt spid="7117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1710"/>
                                        </p:tgtEl>
                                        <p:attrNameLst>
                                          <p:attrName>style.visibility</p:attrName>
                                        </p:attrNameLst>
                                      </p:cBhvr>
                                      <p:to>
                                        <p:strVal val="visible"/>
                                      </p:to>
                                    </p:set>
                                    <p:animEffect transition="in" filter="blinds(horizontal)">
                                      <p:cBhvr>
                                        <p:cTn id="17" dur="500"/>
                                        <p:tgtEl>
                                          <p:spTgt spid="7117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1709"/>
                                        </p:tgtEl>
                                        <p:attrNameLst>
                                          <p:attrName>style.visibility</p:attrName>
                                        </p:attrNameLst>
                                      </p:cBhvr>
                                      <p:to>
                                        <p:strVal val="visible"/>
                                      </p:to>
                                    </p:set>
                                    <p:animEffect transition="in" filter="blinds(horizontal)">
                                      <p:cBhvr>
                                        <p:cTn id="22" dur="500"/>
                                        <p:tgtEl>
                                          <p:spTgt spid="7117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1711"/>
                                        </p:tgtEl>
                                        <p:attrNameLst>
                                          <p:attrName>style.visibility</p:attrName>
                                        </p:attrNameLst>
                                      </p:cBhvr>
                                      <p:to>
                                        <p:strVal val="visible"/>
                                      </p:to>
                                    </p:set>
                                    <p:animEffect transition="in" filter="blinds(horizontal)">
                                      <p:cBhvr>
                                        <p:cTn id="27" dur="500"/>
                                        <p:tgtEl>
                                          <p:spTgt spid="7117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1712"/>
                                        </p:tgtEl>
                                        <p:attrNameLst>
                                          <p:attrName>style.visibility</p:attrName>
                                        </p:attrNameLst>
                                      </p:cBhvr>
                                      <p:to>
                                        <p:strVal val="visible"/>
                                      </p:to>
                                    </p:set>
                                    <p:animEffect transition="in" filter="blinds(horizontal)">
                                      <p:cBhvr>
                                        <p:cTn id="32" dur="500"/>
                                        <p:tgtEl>
                                          <p:spTgt spid="7117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11713"/>
                                        </p:tgtEl>
                                        <p:attrNameLst>
                                          <p:attrName>style.visibility</p:attrName>
                                        </p:attrNameLst>
                                      </p:cBhvr>
                                      <p:to>
                                        <p:strVal val="visible"/>
                                      </p:to>
                                    </p:set>
                                    <p:animEffect transition="in" filter="blinds(horizontal)">
                                      <p:cBhvr>
                                        <p:cTn id="45" dur="500"/>
                                        <p:tgtEl>
                                          <p:spTgt spid="71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11706" grpId="0" animBg="1"/>
      <p:bldP spid="711708" grpId="0" animBg="1"/>
      <p:bldP spid="711709" grpId="0" animBg="1"/>
      <p:bldP spid="711710" grpId="0" animBg="1"/>
      <p:bldP spid="7117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1"/>
          <p:cNvSpPr>
            <a:spLocks noGrp="1" noChangeArrowheads="1"/>
          </p:cNvSpPr>
          <p:nvPr>
            <p:ph type="title" idx="4294967295"/>
          </p:nvPr>
        </p:nvSpPr>
        <p:spPr>
          <a:xfrm>
            <a:off x="522288" y="44450"/>
            <a:ext cx="7431087" cy="684213"/>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链接器对符号的解析规则</a:t>
            </a:r>
          </a:p>
        </p:txBody>
      </p:sp>
      <p:sp>
        <p:nvSpPr>
          <p:cNvPr id="25602" name="Rectangle 2"/>
          <p:cNvSpPr>
            <a:spLocks noGrp="1" noChangeArrowheads="1"/>
          </p:cNvSpPr>
          <p:nvPr>
            <p:ph type="body" idx="4294967295"/>
          </p:nvPr>
        </p:nvSpPr>
        <p:spPr>
          <a:xfrm>
            <a:off x="385763" y="863600"/>
            <a:ext cx="8307387" cy="5540375"/>
          </a:xfrm>
        </p:spPr>
        <p:txBody>
          <a:bodyPr/>
          <a:lstStyle/>
          <a:p>
            <a:pPr>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a:solidFill>
                  <a:srgbClr val="FF0000"/>
                </a:solidFill>
                <a:ea typeface="微软雅黑" pitchFamily="34" charset="-122"/>
              </a:rPr>
              <a:t>多重定义</a:t>
            </a:r>
            <a:r>
              <a:rPr lang="zh-CN" altLang="en-US">
                <a:ea typeface="微软雅黑" pitchFamily="34" charset="-122"/>
              </a:rPr>
              <a:t>符号的处理规则</a:t>
            </a:r>
            <a:endParaRPr lang="en-GB" altLang="zh-CN">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a:latin typeface="微软雅黑" pitchFamily="34" charset="-122"/>
                <a:ea typeface="微软雅黑" pitchFamily="34" charset="-122"/>
              </a:rPr>
              <a:t>    </a:t>
            </a:r>
            <a:r>
              <a:rPr lang="en-GB" altLang="zh-CN" sz="2300">
                <a:solidFill>
                  <a:srgbClr val="CC3300"/>
                </a:solidFill>
                <a:latin typeface="微软雅黑" pitchFamily="34" charset="-122"/>
                <a:ea typeface="微软雅黑" pitchFamily="34" charset="-122"/>
              </a:rPr>
              <a:t>Rule 1: </a:t>
            </a:r>
            <a:r>
              <a:rPr lang="zh-CN" altLang="en-GB" sz="2300">
                <a:solidFill>
                  <a:srgbClr val="CC3300"/>
                </a:solidFill>
                <a:latin typeface="微软雅黑" pitchFamily="34" charset="-122"/>
                <a:ea typeface="微软雅黑" pitchFamily="34" charset="-122"/>
              </a:rPr>
              <a:t>强符号不能多次定义</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a:latin typeface="微软雅黑" pitchFamily="34" charset="-122"/>
                <a:ea typeface="微软雅黑" pitchFamily="34" charset="-122"/>
              </a:rPr>
              <a:t>强符号只能被定义一次，否则链接错误</a:t>
            </a:r>
            <a:endParaRPr lang="en-GB" altLang="zh-CN" sz="2300">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a:latin typeface="微软雅黑" pitchFamily="34" charset="-122"/>
                <a:ea typeface="微软雅黑" pitchFamily="34" charset="-122"/>
              </a:rPr>
              <a:t>    </a:t>
            </a:r>
            <a:r>
              <a:rPr lang="en-GB" altLang="zh-CN" sz="2300">
                <a:solidFill>
                  <a:srgbClr val="CC3300"/>
                </a:solidFill>
                <a:latin typeface="微软雅黑" pitchFamily="34" charset="-122"/>
                <a:ea typeface="微软雅黑" pitchFamily="34" charset="-122"/>
              </a:rPr>
              <a:t>Rule 2: </a:t>
            </a:r>
            <a:r>
              <a:rPr lang="zh-CN" altLang="en-GB" sz="2300">
                <a:solidFill>
                  <a:srgbClr val="CC3300"/>
                </a:solidFill>
                <a:latin typeface="微软雅黑" pitchFamily="34" charset="-122"/>
                <a:ea typeface="微软雅黑" pitchFamily="34" charset="-122"/>
              </a:rPr>
              <a:t>若一个符号被定义为一次强符号和多次弱符号，则按强定义为准</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a:latin typeface="微软雅黑" pitchFamily="34" charset="-122"/>
                <a:ea typeface="微软雅黑" pitchFamily="34" charset="-122"/>
              </a:rPr>
              <a:t>对弱符号的引用被解析为其强定义符号</a:t>
            </a:r>
            <a:endParaRPr lang="en-GB" altLang="zh-CN" sz="2300">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a:latin typeface="微软雅黑" pitchFamily="34" charset="-122"/>
                <a:ea typeface="微软雅黑" pitchFamily="34" charset="-122"/>
              </a:rPr>
              <a:t>    </a:t>
            </a:r>
            <a:r>
              <a:rPr lang="en-GB" altLang="zh-CN" sz="2300">
                <a:solidFill>
                  <a:srgbClr val="CC3300"/>
                </a:solidFill>
                <a:latin typeface="微软雅黑" pitchFamily="34" charset="-122"/>
                <a:ea typeface="微软雅黑" pitchFamily="34" charset="-122"/>
              </a:rPr>
              <a:t>Rule 3: </a:t>
            </a:r>
            <a:r>
              <a:rPr lang="zh-CN" altLang="en-GB" sz="2300">
                <a:solidFill>
                  <a:srgbClr val="CC3300"/>
                </a:solidFill>
                <a:latin typeface="微软雅黑" pitchFamily="34" charset="-122"/>
                <a:ea typeface="微软雅黑" pitchFamily="34" charset="-122"/>
              </a:rPr>
              <a:t>若有多个弱符号定义，则任选其中一个</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a:latin typeface="微软雅黑" pitchFamily="34" charset="-122"/>
                <a:ea typeface="微软雅黑" pitchFamily="34" charset="-122"/>
              </a:rPr>
              <a:t>使用命令 </a:t>
            </a:r>
            <a:r>
              <a:rPr lang="en-GB" altLang="zh-CN" sz="2300">
                <a:latin typeface="微软雅黑" pitchFamily="34" charset="-122"/>
                <a:ea typeface="微软雅黑" pitchFamily="34" charset="-122"/>
              </a:rPr>
              <a:t>gcc –fno-common</a:t>
            </a:r>
            <a:r>
              <a:rPr lang="zh-CN" altLang="en-GB" sz="2300">
                <a:latin typeface="微软雅黑" pitchFamily="34" charset="-122"/>
                <a:ea typeface="微软雅黑" pitchFamily="34" charset="-122"/>
              </a:rPr>
              <a:t>链接时，会告诉链接器在遇到多个弱定义的全局符号时输出一条警告信息。</a:t>
            </a:r>
            <a:r>
              <a:rPr lang="en-GB" altLang="zh-CN" sz="2200">
                <a:latin typeface="微软雅黑" pitchFamily="34" charset="-122"/>
                <a:ea typeface="微软雅黑" pitchFamily="34" charset="-122"/>
              </a:rPr>
              <a:t>	</a:t>
            </a:r>
          </a:p>
        </p:txBody>
      </p:sp>
      <p:sp>
        <p:nvSpPr>
          <p:cNvPr id="635909" name="Text Box 5"/>
          <p:cNvSpPr txBox="1">
            <a:spLocks noChangeArrowheads="1"/>
          </p:cNvSpPr>
          <p:nvPr/>
        </p:nvSpPr>
        <p:spPr bwMode="auto">
          <a:xfrm>
            <a:off x="333375" y="5761038"/>
            <a:ext cx="8304213" cy="427037"/>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200" b="1">
                <a:solidFill>
                  <a:srgbClr val="000000"/>
                </a:solidFill>
                <a:ea typeface="微软雅黑" pitchFamily="34" charset="-122"/>
              </a:rPr>
              <a:t>符号解析时只能有一个确定的定义（即每个符号仅占一处存储空间）</a:t>
            </a:r>
          </a:p>
        </p:txBody>
      </p:sp>
    </p:spTree>
    <p:extLst>
      <p:ext uri="{BB962C8B-B14F-4D97-AF65-F5344CB8AC3E}">
        <p14:creationId xmlns:p14="http://schemas.microsoft.com/office/powerpoint/2010/main" val="30835116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animEffect transition="in" filter="blinds(horizontal)">
                                      <p:cBhvr>
                                        <p:cTn id="7" dur="500"/>
                                        <p:tgtEl>
                                          <p:spTgt spid="2560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2">
                                            <p:txEl>
                                              <p:pRg st="2" end="2"/>
                                            </p:txEl>
                                          </p:spTgt>
                                        </p:tgtEl>
                                        <p:attrNameLst>
                                          <p:attrName>style.visibility</p:attrName>
                                        </p:attrNameLst>
                                      </p:cBhvr>
                                      <p:to>
                                        <p:strVal val="visible"/>
                                      </p:to>
                                    </p:set>
                                    <p:animEffect transition="in" filter="blinds(horizontal)">
                                      <p:cBhvr>
                                        <p:cTn id="10" dur="500"/>
                                        <p:tgtEl>
                                          <p:spTgt spid="2560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60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5909"/>
                                        </p:tgtEl>
                                        <p:attrNameLst>
                                          <p:attrName>style.visibility</p:attrName>
                                        </p:attrNameLst>
                                      </p:cBhvr>
                                      <p:to>
                                        <p:strVal val="visible"/>
                                      </p:to>
                                    </p:set>
                                    <p:animEffect transition="in" filter="blinds(horizontal)">
                                      <p:cBhvr>
                                        <p:cTn id="27" dur="500"/>
                                        <p:tgtEl>
                                          <p:spTgt spid="635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1"/>
          <p:cNvSpPr>
            <a:spLocks noGrp="1" noChangeArrowheads="1"/>
          </p:cNvSpPr>
          <p:nvPr>
            <p:ph type="title" idx="4294967295"/>
          </p:nvPr>
        </p:nvSpPr>
        <p:spPr>
          <a:xfrm>
            <a:off x="206375" y="53975"/>
            <a:ext cx="8716963" cy="669925"/>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静态共享库</a:t>
            </a:r>
          </a:p>
        </p:txBody>
      </p:sp>
      <p:sp>
        <p:nvSpPr>
          <p:cNvPr id="649219" name="Rectangle 2"/>
          <p:cNvSpPr>
            <a:spLocks noGrp="1" noChangeArrowheads="1"/>
          </p:cNvSpPr>
          <p:nvPr>
            <p:ph type="body" idx="4294967295"/>
          </p:nvPr>
        </p:nvSpPr>
        <p:spPr>
          <a:xfrm>
            <a:off x="284163" y="1084263"/>
            <a:ext cx="8415337" cy="4767262"/>
          </a:xfrm>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solidFill>
                  <a:srgbClr val="990000"/>
                </a:solidFill>
                <a:latin typeface="微软雅黑" pitchFamily="34" charset="-122"/>
                <a:ea typeface="微软雅黑" pitchFamily="34" charset="-122"/>
              </a:rPr>
              <a:t>静态库 </a:t>
            </a:r>
            <a:r>
              <a:rPr lang="en-GB" altLang="zh-CN" dirty="0">
                <a:latin typeface="微软雅黑" pitchFamily="34" charset="-122"/>
                <a:ea typeface="微软雅黑" pitchFamily="34" charset="-122"/>
              </a:rPr>
              <a:t>(.a </a:t>
            </a:r>
            <a:r>
              <a:rPr lang="en-GB" altLang="zh-CN" dirty="0">
                <a:solidFill>
                  <a:srgbClr val="000004"/>
                </a:solidFill>
                <a:latin typeface="微软雅黑" pitchFamily="34" charset="-122"/>
                <a:ea typeface="微软雅黑" pitchFamily="34" charset="-122"/>
              </a:rPr>
              <a:t>archive files</a:t>
            </a:r>
            <a:r>
              <a:rPr lang="en-GB" altLang="zh-CN" dirty="0">
                <a:latin typeface="微软雅黑" pitchFamily="34" charset="-122"/>
                <a:ea typeface="微软雅黑" pitchFamily="34" charset="-122"/>
              </a:rPr>
              <a:t>)</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dirty="0">
                <a:latin typeface="微软雅黑" pitchFamily="34" charset="-122"/>
                <a:ea typeface="微软雅黑" pitchFamily="34" charset="-122"/>
              </a:rPr>
              <a:t>将所有相关的目标模块（</a:t>
            </a:r>
            <a:r>
              <a:rPr lang="en-GB" altLang="zh-CN" sz="2400" dirty="0">
                <a:latin typeface="微软雅黑" pitchFamily="34" charset="-122"/>
                <a:ea typeface="微软雅黑" pitchFamily="34" charset="-122"/>
              </a:rPr>
              <a:t>.o</a:t>
            </a:r>
            <a:r>
              <a:rPr lang="zh-CN" altLang="en-GB" sz="2400" dirty="0">
                <a:latin typeface="微软雅黑" pitchFamily="34" charset="-122"/>
                <a:ea typeface="微软雅黑" pitchFamily="34" charset="-122"/>
              </a:rPr>
              <a:t>）打包为一个单独的库文件（</a:t>
            </a:r>
            <a:r>
              <a:rPr lang="en-GB" altLang="zh-CN" sz="2400" dirty="0">
                <a:latin typeface="微软雅黑" pitchFamily="34" charset="-122"/>
                <a:ea typeface="微软雅黑" pitchFamily="34" charset="-122"/>
              </a:rPr>
              <a:t>.a</a:t>
            </a:r>
            <a:r>
              <a:rPr lang="zh-CN" altLang="en-GB" sz="2400" dirty="0">
                <a:latin typeface="微软雅黑" pitchFamily="34" charset="-122"/>
                <a:ea typeface="微软雅黑" pitchFamily="34" charset="-122"/>
              </a:rPr>
              <a:t>），称为</a:t>
            </a:r>
            <a:r>
              <a:rPr lang="zh-CN" altLang="en-GB" sz="2400" dirty="0">
                <a:solidFill>
                  <a:srgbClr val="CC3300"/>
                </a:solidFill>
                <a:latin typeface="微软雅黑" pitchFamily="34" charset="-122"/>
                <a:ea typeface="微软雅黑" pitchFamily="34" charset="-122"/>
              </a:rPr>
              <a:t>静态库文件</a:t>
            </a:r>
            <a:r>
              <a:rPr lang="zh-CN" altLang="en-GB" sz="2400" dirty="0">
                <a:latin typeface="微软雅黑" pitchFamily="34" charset="-122"/>
                <a:ea typeface="微软雅黑" pitchFamily="34" charset="-122"/>
              </a:rPr>
              <a:t> ，也称</a:t>
            </a:r>
            <a:r>
              <a:rPr lang="zh-CN" altLang="en-GB" sz="2400" dirty="0">
                <a:solidFill>
                  <a:srgbClr val="CC3300"/>
                </a:solidFill>
                <a:latin typeface="微软雅黑" pitchFamily="34" charset="-122"/>
                <a:ea typeface="微软雅黑" pitchFamily="34" charset="-122"/>
              </a:rPr>
              <a:t>存档文件</a:t>
            </a:r>
            <a:r>
              <a:rPr lang="zh-CN" altLang="en-GB" sz="2400" dirty="0">
                <a:latin typeface="微软雅黑" pitchFamily="34" charset="-122"/>
                <a:ea typeface="微软雅黑" pitchFamily="34" charset="-122"/>
              </a:rPr>
              <a:t>（</a:t>
            </a:r>
            <a:r>
              <a:rPr lang="en-GB" altLang="zh-CN" sz="2400" dirty="0">
                <a:latin typeface="微软雅黑" pitchFamily="34" charset="-122"/>
                <a:ea typeface="微软雅黑" pitchFamily="34" charset="-122"/>
              </a:rPr>
              <a:t>archive</a:t>
            </a:r>
            <a:r>
              <a:rPr lang="zh-CN" altLang="en-GB" sz="2400" dirty="0">
                <a:latin typeface="微软雅黑" pitchFamily="34" charset="-122"/>
                <a:ea typeface="微软雅黑" pitchFamily="34" charset="-122"/>
              </a:rPr>
              <a:t>）</a:t>
            </a:r>
            <a:endParaRPr lang="en-GB" altLang="zh-CN" sz="2400" dirty="0">
              <a:latin typeface="微软雅黑" pitchFamily="34" charset="-122"/>
              <a:ea typeface="微软雅黑" pitchFamily="34" charset="-122"/>
            </a:endParaRP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dirty="0">
                <a:latin typeface="微软雅黑" pitchFamily="34" charset="-122"/>
                <a:ea typeface="微软雅黑" pitchFamily="34" charset="-122"/>
              </a:rPr>
              <a:t>增强链接器功能，使其能通过查找一个或多个库文件中的符号来解析符号</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dirty="0">
                <a:latin typeface="微软雅黑" pitchFamily="34" charset="-122"/>
                <a:ea typeface="微软雅黑" pitchFamily="34" charset="-122"/>
              </a:rPr>
              <a:t>在构建可执行文件时只需指定库文件名，链接器会自动到库中寻找那些应用程序用到的目标模块，并且只</a:t>
            </a:r>
            <a:r>
              <a:rPr lang="zh-CN" altLang="en-GB" sz="2400" dirty="0">
                <a:solidFill>
                  <a:srgbClr val="CC3300"/>
                </a:solidFill>
                <a:latin typeface="微软雅黑" pitchFamily="34" charset="-122"/>
                <a:ea typeface="微软雅黑" pitchFamily="34" charset="-122"/>
              </a:rPr>
              <a:t>把用到的模块从库中拷贝出来</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dirty="0">
                <a:solidFill>
                  <a:srgbClr val="FF0000"/>
                </a:solidFill>
                <a:latin typeface="微软雅黑" pitchFamily="34" charset="-122"/>
                <a:ea typeface="微软雅黑" pitchFamily="34" charset="-122"/>
              </a:rPr>
              <a:t>在</a:t>
            </a:r>
            <a:r>
              <a:rPr lang="en-GB" altLang="zh-CN" sz="2400" dirty="0" err="1">
                <a:solidFill>
                  <a:srgbClr val="FF0000"/>
                </a:solidFill>
                <a:latin typeface="微软雅黑" pitchFamily="34" charset="-122"/>
                <a:ea typeface="微软雅黑" pitchFamily="34" charset="-122"/>
              </a:rPr>
              <a:t>gcc</a:t>
            </a:r>
            <a:r>
              <a:rPr lang="zh-CN" altLang="en-GB" sz="2400" dirty="0">
                <a:solidFill>
                  <a:srgbClr val="FF0000"/>
                </a:solidFill>
                <a:latin typeface="微软雅黑" pitchFamily="34" charset="-122"/>
                <a:ea typeface="微软雅黑" pitchFamily="34" charset="-122"/>
              </a:rPr>
              <a:t>命令行中无需明显指定</a:t>
            </a:r>
            <a:r>
              <a:rPr lang="en-GB" altLang="zh-CN" sz="2400" dirty="0">
                <a:solidFill>
                  <a:srgbClr val="FF0000"/>
                </a:solidFill>
                <a:latin typeface="微软雅黑" pitchFamily="34" charset="-122"/>
                <a:ea typeface="微软雅黑" pitchFamily="34" charset="-122"/>
              </a:rPr>
              <a:t>C</a:t>
            </a:r>
            <a:r>
              <a:rPr lang="zh-CN" altLang="en-GB" sz="2400" dirty="0">
                <a:solidFill>
                  <a:srgbClr val="FF0000"/>
                </a:solidFill>
                <a:latin typeface="微软雅黑" pitchFamily="34" charset="-122"/>
                <a:ea typeface="微软雅黑" pitchFamily="34" charset="-122"/>
              </a:rPr>
              <a:t>标准库</a:t>
            </a:r>
            <a:r>
              <a:rPr lang="en-GB" altLang="zh-CN" sz="2400" dirty="0" err="1">
                <a:solidFill>
                  <a:srgbClr val="FF0000"/>
                </a:solidFill>
                <a:latin typeface="微软雅黑" pitchFamily="34" charset="-122"/>
                <a:ea typeface="微软雅黑" pitchFamily="34" charset="-122"/>
              </a:rPr>
              <a:t>libc.a</a:t>
            </a:r>
            <a:r>
              <a:rPr lang="en-GB" altLang="zh-CN" sz="2400" dirty="0">
                <a:solidFill>
                  <a:srgbClr val="FF0000"/>
                </a:solidFill>
                <a:latin typeface="微软雅黑" pitchFamily="34" charset="-122"/>
                <a:ea typeface="微软雅黑" pitchFamily="34" charset="-122"/>
              </a:rPr>
              <a:t>(</a:t>
            </a:r>
            <a:r>
              <a:rPr lang="zh-CN" altLang="en-GB" sz="2400" dirty="0">
                <a:solidFill>
                  <a:srgbClr val="FF0000"/>
                </a:solidFill>
                <a:latin typeface="微软雅黑" pitchFamily="34" charset="-122"/>
                <a:ea typeface="微软雅黑" pitchFamily="34" charset="-122"/>
              </a:rPr>
              <a:t>默认库</a:t>
            </a:r>
            <a:r>
              <a:rPr lang="en-GB" altLang="zh-CN" sz="2400" dirty="0">
                <a:solidFill>
                  <a:srgbClr val="FF0000"/>
                </a:solidFill>
                <a:latin typeface="微软雅黑" pitchFamily="34" charset="-122"/>
                <a:ea typeface="微软雅黑" pitchFamily="34" charset="-122"/>
              </a:rPr>
              <a:t>)</a:t>
            </a:r>
            <a:endParaRPr lang="zh-CN" altLang="en-GB" sz="2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377439752"/>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1"/>
          <p:cNvSpPr>
            <a:spLocks noGrp="1" noChangeArrowheads="1"/>
          </p:cNvSpPr>
          <p:nvPr>
            <p:ph type="title" idx="4294967295"/>
          </p:nvPr>
        </p:nvSpPr>
        <p:spPr>
          <a:xfrm>
            <a:off x="341313" y="25400"/>
            <a:ext cx="8716962" cy="696913"/>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静态库的创建</a:t>
            </a:r>
          </a:p>
        </p:txBody>
      </p:sp>
      <p:sp>
        <p:nvSpPr>
          <p:cNvPr id="651267" name="Line 2"/>
          <p:cNvSpPr>
            <a:spLocks noChangeShapeType="1"/>
          </p:cNvSpPr>
          <p:nvPr/>
        </p:nvSpPr>
        <p:spPr bwMode="auto">
          <a:xfrm>
            <a:off x="1295400" y="1376363"/>
            <a:ext cx="1588" cy="3810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68" name="Rectangle 3"/>
          <p:cNvSpPr>
            <a:spLocks noChangeArrowheads="1"/>
          </p:cNvSpPr>
          <p:nvPr/>
        </p:nvSpPr>
        <p:spPr bwMode="auto">
          <a:xfrm>
            <a:off x="349250" y="1738313"/>
            <a:ext cx="1747838" cy="714375"/>
          </a:xfrm>
          <a:prstGeom prst="rect">
            <a:avLst/>
          </a:prstGeom>
          <a:solidFill>
            <a:srgbClr val="DEDFF5"/>
          </a:solidFill>
          <a:ln w="28448">
            <a:solidFill>
              <a:schemeClr val="tx1"/>
            </a:solidFill>
            <a:miter lim="800000"/>
            <a:headEnd/>
            <a:tailEnd/>
          </a:ln>
        </p:spPr>
        <p:txBody>
          <a:bodyPr lIns="18000" tIns="44280" rIns="18000" bIns="44280">
            <a:spAutoFit/>
          </a:bodyPr>
          <a:lstStyle/>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0000"/>
                </a:solidFill>
                <a:latin typeface="微软雅黑" pitchFamily="34" charset="-122"/>
                <a:ea typeface="微软雅黑" pitchFamily="34" charset="-122"/>
                <a:cs typeface="msgothic"/>
              </a:rPr>
              <a:t>转换</a:t>
            </a:r>
          </a:p>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rgbClr val="000000"/>
                </a:solidFill>
                <a:latin typeface="微软雅黑" pitchFamily="34" charset="-122"/>
                <a:ea typeface="微软雅黑" pitchFamily="34" charset="-122"/>
                <a:cs typeface="msgothic"/>
              </a:rPr>
              <a:t>(cpp,cc1,as)</a:t>
            </a:r>
            <a:endParaRPr lang="en-GB" altLang="zh-CN" sz="2000" b="1">
              <a:solidFill>
                <a:srgbClr val="000000"/>
              </a:solidFill>
              <a:latin typeface="微软雅黑" pitchFamily="34" charset="-122"/>
              <a:ea typeface="微软雅黑" pitchFamily="34" charset="-122"/>
              <a:cs typeface="msgothic"/>
            </a:endParaRPr>
          </a:p>
        </p:txBody>
      </p:sp>
      <p:sp>
        <p:nvSpPr>
          <p:cNvPr id="651269" name="Text Box 4"/>
          <p:cNvSpPr txBox="1">
            <a:spLocks noChangeArrowheads="1"/>
          </p:cNvSpPr>
          <p:nvPr/>
        </p:nvSpPr>
        <p:spPr bwMode="auto">
          <a:xfrm>
            <a:off x="771525" y="1071563"/>
            <a:ext cx="877888" cy="37782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atoi.c</a:t>
            </a:r>
          </a:p>
        </p:txBody>
      </p:sp>
      <p:sp>
        <p:nvSpPr>
          <p:cNvPr id="651270" name="Text Box 5"/>
          <p:cNvSpPr txBox="1">
            <a:spLocks noChangeArrowheads="1"/>
          </p:cNvSpPr>
          <p:nvPr/>
        </p:nvSpPr>
        <p:spPr bwMode="auto">
          <a:xfrm>
            <a:off x="955675" y="2871788"/>
            <a:ext cx="912813" cy="37782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atoi.o</a:t>
            </a:r>
          </a:p>
        </p:txBody>
      </p:sp>
      <p:sp>
        <p:nvSpPr>
          <p:cNvPr id="29702" name="Rectangle 6"/>
          <p:cNvSpPr>
            <a:spLocks noChangeArrowheads="1"/>
          </p:cNvSpPr>
          <p:nvPr/>
        </p:nvSpPr>
        <p:spPr bwMode="auto">
          <a:xfrm>
            <a:off x="2198688" y="1746250"/>
            <a:ext cx="1749425" cy="71437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0000"/>
                </a:solidFill>
                <a:latin typeface="微软雅黑" pitchFamily="34" charset="-122"/>
                <a:ea typeface="微软雅黑" pitchFamily="34" charset="-122"/>
                <a:cs typeface="msgothic"/>
              </a:rPr>
              <a:t>转换</a:t>
            </a:r>
          </a:p>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(cpp,cc1,as)</a:t>
            </a:r>
            <a:endParaRPr lang="zh-CN" altLang="en-GB" sz="2000" b="1">
              <a:solidFill>
                <a:srgbClr val="000000"/>
              </a:solidFill>
              <a:latin typeface="微软雅黑" pitchFamily="34" charset="-122"/>
              <a:ea typeface="微软雅黑" pitchFamily="34" charset="-122"/>
              <a:cs typeface="msgothic"/>
            </a:endParaRPr>
          </a:p>
        </p:txBody>
      </p:sp>
      <p:sp>
        <p:nvSpPr>
          <p:cNvPr id="651272" name="Text Box 7"/>
          <p:cNvSpPr txBox="1">
            <a:spLocks noChangeArrowheads="1"/>
          </p:cNvSpPr>
          <p:nvPr/>
        </p:nvSpPr>
        <p:spPr bwMode="auto">
          <a:xfrm>
            <a:off x="2297113" y="1071563"/>
            <a:ext cx="1111250" cy="37782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printf.c</a:t>
            </a:r>
          </a:p>
        </p:txBody>
      </p:sp>
      <p:sp>
        <p:nvSpPr>
          <p:cNvPr id="651273" name="Text Box 8"/>
          <p:cNvSpPr txBox="1">
            <a:spLocks noChangeArrowheads="1"/>
          </p:cNvSpPr>
          <p:nvPr/>
        </p:nvSpPr>
        <p:spPr bwMode="auto">
          <a:xfrm>
            <a:off x="2316163" y="2871788"/>
            <a:ext cx="1146175" cy="37782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printf.o</a:t>
            </a:r>
          </a:p>
        </p:txBody>
      </p:sp>
      <p:sp>
        <p:nvSpPr>
          <p:cNvPr id="651274" name="Line 9"/>
          <p:cNvSpPr>
            <a:spLocks noChangeShapeType="1"/>
          </p:cNvSpPr>
          <p:nvPr/>
        </p:nvSpPr>
        <p:spPr bwMode="auto">
          <a:xfrm>
            <a:off x="2971800" y="1376363"/>
            <a:ext cx="1588" cy="3810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75" name="Line 10"/>
          <p:cNvSpPr>
            <a:spLocks noChangeShapeType="1"/>
          </p:cNvSpPr>
          <p:nvPr/>
        </p:nvSpPr>
        <p:spPr bwMode="auto">
          <a:xfrm>
            <a:off x="1252538" y="2524125"/>
            <a:ext cx="1587" cy="3810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76" name="Line 11"/>
          <p:cNvSpPr>
            <a:spLocks noChangeShapeType="1"/>
          </p:cNvSpPr>
          <p:nvPr/>
        </p:nvSpPr>
        <p:spPr bwMode="auto">
          <a:xfrm>
            <a:off x="2957513" y="2524125"/>
            <a:ext cx="1587" cy="3810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77" name="Line 12"/>
          <p:cNvSpPr>
            <a:spLocks noChangeShapeType="1"/>
          </p:cNvSpPr>
          <p:nvPr/>
        </p:nvSpPr>
        <p:spPr bwMode="auto">
          <a:xfrm>
            <a:off x="2971800" y="3249613"/>
            <a:ext cx="1588" cy="471487"/>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78" name="Text Box 13"/>
          <p:cNvSpPr txBox="1">
            <a:spLocks noChangeArrowheads="1"/>
          </p:cNvSpPr>
          <p:nvPr/>
        </p:nvSpPr>
        <p:spPr bwMode="auto">
          <a:xfrm>
            <a:off x="2511425" y="4559300"/>
            <a:ext cx="917575" cy="406400"/>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FF0000"/>
                </a:solidFill>
                <a:latin typeface="微软雅黑" pitchFamily="34" charset="-122"/>
                <a:ea typeface="微软雅黑" pitchFamily="34" charset="-122"/>
                <a:cs typeface="msgothic"/>
              </a:rPr>
              <a:t>libc.a</a:t>
            </a:r>
          </a:p>
        </p:txBody>
      </p:sp>
      <p:sp>
        <p:nvSpPr>
          <p:cNvPr id="651279" name="Line 14"/>
          <p:cNvSpPr>
            <a:spLocks noChangeShapeType="1"/>
          </p:cNvSpPr>
          <p:nvPr/>
        </p:nvSpPr>
        <p:spPr bwMode="auto">
          <a:xfrm flipH="1">
            <a:off x="3884613" y="3187700"/>
            <a:ext cx="1298575" cy="4572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29711" name="Rectangle 15"/>
          <p:cNvSpPr>
            <a:spLocks noChangeArrowheads="1"/>
          </p:cNvSpPr>
          <p:nvPr/>
        </p:nvSpPr>
        <p:spPr bwMode="auto">
          <a:xfrm>
            <a:off x="1828800" y="3721100"/>
            <a:ext cx="2971800" cy="4159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Archiver (ar)</a:t>
            </a:r>
          </a:p>
        </p:txBody>
      </p:sp>
      <p:sp>
        <p:nvSpPr>
          <p:cNvPr id="651281" name="Text Box 16"/>
          <p:cNvSpPr txBox="1">
            <a:spLocks noChangeArrowheads="1"/>
          </p:cNvSpPr>
          <p:nvPr/>
        </p:nvSpPr>
        <p:spPr bwMode="auto">
          <a:xfrm>
            <a:off x="3886200" y="1616075"/>
            <a:ext cx="423863" cy="449263"/>
          </a:xfrm>
          <a:prstGeom prst="rect">
            <a:avLst/>
          </a:prstGeom>
          <a:noFill/>
          <a:ln w="9525">
            <a:noFill/>
            <a:round/>
            <a:headEnd/>
            <a:tailEnd/>
          </a:ln>
        </p:spPr>
        <p:txBody>
          <a:bodyPr wrap="none" lIns="90000" tIns="46800" rIns="90000" bIns="46800">
            <a:spAutoFit/>
          </a:bodyPr>
          <a:lstStyle/>
          <a:p>
            <a:pP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Calibri" pitchFamily="34" charset="0"/>
                <a:ea typeface="msgothic"/>
                <a:cs typeface="msgothic"/>
              </a:rPr>
              <a:t>...</a:t>
            </a:r>
          </a:p>
        </p:txBody>
      </p:sp>
      <p:sp>
        <p:nvSpPr>
          <p:cNvPr id="651283" name="Text Box 18"/>
          <p:cNvSpPr txBox="1">
            <a:spLocks noChangeArrowheads="1"/>
          </p:cNvSpPr>
          <p:nvPr/>
        </p:nvSpPr>
        <p:spPr bwMode="auto">
          <a:xfrm>
            <a:off x="4583113" y="1082675"/>
            <a:ext cx="1389062" cy="37782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random.c</a:t>
            </a:r>
          </a:p>
        </p:txBody>
      </p:sp>
      <p:sp>
        <p:nvSpPr>
          <p:cNvPr id="651284" name="Text Box 19"/>
          <p:cNvSpPr txBox="1">
            <a:spLocks noChangeArrowheads="1"/>
          </p:cNvSpPr>
          <p:nvPr/>
        </p:nvSpPr>
        <p:spPr bwMode="auto">
          <a:xfrm>
            <a:off x="4602163" y="2882900"/>
            <a:ext cx="1423987" cy="37782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random.o</a:t>
            </a:r>
          </a:p>
        </p:txBody>
      </p:sp>
      <p:sp>
        <p:nvSpPr>
          <p:cNvPr id="651285" name="Line 20"/>
          <p:cNvSpPr>
            <a:spLocks noChangeShapeType="1"/>
          </p:cNvSpPr>
          <p:nvPr/>
        </p:nvSpPr>
        <p:spPr bwMode="auto">
          <a:xfrm>
            <a:off x="5257800" y="1387475"/>
            <a:ext cx="1588" cy="3810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86" name="Line 21"/>
          <p:cNvSpPr>
            <a:spLocks noChangeShapeType="1"/>
          </p:cNvSpPr>
          <p:nvPr/>
        </p:nvSpPr>
        <p:spPr bwMode="auto">
          <a:xfrm>
            <a:off x="5257800" y="2533650"/>
            <a:ext cx="1588" cy="3810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87" name="Line 22"/>
          <p:cNvSpPr>
            <a:spLocks noChangeShapeType="1"/>
          </p:cNvSpPr>
          <p:nvPr/>
        </p:nvSpPr>
        <p:spPr bwMode="auto">
          <a:xfrm>
            <a:off x="1295400" y="3187700"/>
            <a:ext cx="1219200" cy="4572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88" name="Text Box 23"/>
          <p:cNvSpPr txBox="1">
            <a:spLocks noChangeArrowheads="1"/>
          </p:cNvSpPr>
          <p:nvPr/>
        </p:nvSpPr>
        <p:spPr bwMode="auto">
          <a:xfrm>
            <a:off x="4864100" y="3571875"/>
            <a:ext cx="3746500" cy="66357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C00000"/>
                </a:solidFill>
                <a:latin typeface="微软雅黑" pitchFamily="34" charset="-122"/>
                <a:ea typeface="微软雅黑" pitchFamily="34" charset="-122"/>
                <a:cs typeface="msgothic"/>
              </a:rPr>
              <a:t>$ ar rs libc.a \</a:t>
            </a:r>
          </a:p>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C00000"/>
                </a:solidFill>
                <a:latin typeface="微软雅黑" pitchFamily="34" charset="-122"/>
                <a:ea typeface="微软雅黑" pitchFamily="34" charset="-122"/>
                <a:cs typeface="msgothic"/>
              </a:rPr>
              <a:t>  atoi.o printf.o … random.o</a:t>
            </a:r>
          </a:p>
        </p:txBody>
      </p:sp>
      <p:sp>
        <p:nvSpPr>
          <p:cNvPr id="651289" name="Line 24"/>
          <p:cNvSpPr>
            <a:spLocks noChangeShapeType="1"/>
          </p:cNvSpPr>
          <p:nvPr/>
        </p:nvSpPr>
        <p:spPr bwMode="auto">
          <a:xfrm>
            <a:off x="2971800" y="4164013"/>
            <a:ext cx="1588" cy="4572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90" name="Text Box 26"/>
          <p:cNvSpPr txBox="1">
            <a:spLocks noChangeArrowheads="1"/>
          </p:cNvSpPr>
          <p:nvPr/>
        </p:nvSpPr>
        <p:spPr bwMode="auto">
          <a:xfrm>
            <a:off x="3552825" y="4540250"/>
            <a:ext cx="2971800" cy="420688"/>
          </a:xfrm>
          <a:prstGeom prst="rect">
            <a:avLst/>
          </a:prstGeom>
          <a:noFill/>
          <a:ln w="9525">
            <a:noFill/>
            <a:round/>
            <a:headEnd/>
            <a:tailEnd/>
          </a:ln>
        </p:spPr>
        <p:txBody>
          <a:bodyPr lIns="90000" tIns="46800" rIns="90000" bIns="46800">
            <a:spAutoFit/>
          </a:bodyPr>
          <a:lstStyle/>
          <a:p>
            <a:pP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a:solidFill>
                  <a:srgbClr val="C00000"/>
                </a:solidFill>
                <a:latin typeface="微软雅黑" pitchFamily="34" charset="-122"/>
                <a:ea typeface="微软雅黑" pitchFamily="34" charset="-122"/>
                <a:cs typeface="msgothic"/>
              </a:rPr>
              <a:t>C</a:t>
            </a:r>
            <a:r>
              <a:rPr lang="zh-CN" altLang="en-GB" sz="2200" b="1" dirty="0">
                <a:solidFill>
                  <a:srgbClr val="C00000"/>
                </a:solidFill>
                <a:latin typeface="微软雅黑" pitchFamily="34" charset="-122"/>
                <a:ea typeface="微软雅黑" pitchFamily="34" charset="-122"/>
                <a:cs typeface="msgothic"/>
              </a:rPr>
              <a:t>标准静态库</a:t>
            </a:r>
          </a:p>
        </p:txBody>
      </p:sp>
      <p:sp>
        <p:nvSpPr>
          <p:cNvPr id="28" name="Rectangle 2"/>
          <p:cNvSpPr txBox="1">
            <a:spLocks noChangeArrowheads="1"/>
          </p:cNvSpPr>
          <p:nvPr/>
        </p:nvSpPr>
        <p:spPr bwMode="auto">
          <a:xfrm>
            <a:off x="398463" y="5286375"/>
            <a:ext cx="8307387" cy="1066800"/>
          </a:xfrm>
          <a:prstGeom prst="rect">
            <a:avLst/>
          </a:prstGeom>
          <a:noFill/>
          <a:ln w="9525">
            <a:noFill/>
            <a:miter lim="800000"/>
            <a:headEnd/>
            <a:tailEnd/>
          </a:ln>
        </p:spPr>
        <p:txBody>
          <a:bodyPr/>
          <a:lstStyle/>
          <a:p>
            <a:pPr marL="342900" indent="-342900" fontAlgn="base">
              <a:spcBef>
                <a:spcPct val="20000"/>
              </a:spcBef>
              <a:spcAft>
                <a:spcPct val="0"/>
              </a:spcAft>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200" b="1" dirty="0" err="1">
                <a:solidFill>
                  <a:srgbClr val="000000"/>
                </a:solidFill>
                <a:latin typeface="微软雅黑" pitchFamily="34" charset="-122"/>
                <a:ea typeface="微软雅黑" pitchFamily="34" charset="-122"/>
              </a:rPr>
              <a:t>Archiver</a:t>
            </a:r>
            <a:r>
              <a:rPr lang="zh-CN" altLang="en-GB" sz="2200" b="1" dirty="0">
                <a:solidFill>
                  <a:srgbClr val="000000"/>
                </a:solidFill>
                <a:latin typeface="微软雅黑" pitchFamily="34" charset="-122"/>
                <a:ea typeface="微软雅黑" pitchFamily="34" charset="-122"/>
              </a:rPr>
              <a:t>（归档器）允许增量更新，只要重新编译需修改的源码并将其</a:t>
            </a:r>
            <a:r>
              <a:rPr lang="en-GB" altLang="zh-CN" sz="2200" b="1" dirty="0">
                <a:solidFill>
                  <a:srgbClr val="000000"/>
                </a:solidFill>
                <a:latin typeface="微软雅黑" pitchFamily="34" charset="-122"/>
                <a:ea typeface="微软雅黑" pitchFamily="34" charset="-122"/>
              </a:rPr>
              <a:t>.o</a:t>
            </a:r>
            <a:r>
              <a:rPr lang="zh-CN" altLang="en-GB" sz="2200" b="1" dirty="0">
                <a:solidFill>
                  <a:srgbClr val="000000"/>
                </a:solidFill>
                <a:latin typeface="微软雅黑" pitchFamily="34" charset="-122"/>
                <a:ea typeface="微软雅黑" pitchFamily="34" charset="-122"/>
              </a:rPr>
              <a:t>文件替换到静态库中。</a:t>
            </a:r>
            <a:endParaRPr lang="en-US" altLang="zh-CN" sz="2200" b="1" dirty="0">
              <a:solidFill>
                <a:srgbClr val="000000"/>
              </a:solidFill>
              <a:latin typeface="微软雅黑" pitchFamily="34" charset="-122"/>
              <a:ea typeface="微软雅黑" pitchFamily="34" charset="-122"/>
            </a:endParaRPr>
          </a:p>
          <a:p>
            <a:pPr marL="342900" indent="-342900" fontAlgn="base">
              <a:spcBef>
                <a:spcPct val="20000"/>
              </a:spcBef>
              <a:spcAft>
                <a:spcPct val="0"/>
              </a:spcAft>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sz="2000" b="1" dirty="0">
              <a:solidFill>
                <a:srgbClr val="000000"/>
              </a:solidFill>
              <a:latin typeface="Calibri" pitchFamily="34" charset="0"/>
            </a:endParaRPr>
          </a:p>
        </p:txBody>
      </p:sp>
      <p:sp>
        <p:nvSpPr>
          <p:cNvPr id="2" name="Rectangle 6"/>
          <p:cNvSpPr>
            <a:spLocks noChangeArrowheads="1"/>
          </p:cNvSpPr>
          <p:nvPr/>
        </p:nvSpPr>
        <p:spPr bwMode="auto">
          <a:xfrm>
            <a:off x="4379913" y="1766888"/>
            <a:ext cx="1749425" cy="71437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0000"/>
                </a:solidFill>
                <a:latin typeface="微软雅黑" pitchFamily="34" charset="-122"/>
                <a:ea typeface="微软雅黑" pitchFamily="34" charset="-122"/>
                <a:cs typeface="msgothic"/>
              </a:rPr>
              <a:t>转换</a:t>
            </a:r>
          </a:p>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(cpp,cc1,as)</a:t>
            </a:r>
            <a:endParaRPr lang="zh-CN" altLang="en-GB" sz="2000" b="1">
              <a:solidFill>
                <a:srgbClr val="000000"/>
              </a:solidFill>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18323376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457200" y="96838"/>
            <a:ext cx="8229600" cy="561975"/>
          </a:xfrm>
        </p:spPr>
        <p:txBody>
          <a:bodyPr/>
          <a:lstStyle/>
          <a:p>
            <a:r>
              <a:rPr lang="zh-CN" altLang="en-US"/>
              <a:t>链接器中符号解析的全过程</a:t>
            </a:r>
            <a:r>
              <a:rPr lang="zh-CN" altLang="en-US" sz="3200"/>
              <a:t> </a:t>
            </a:r>
          </a:p>
        </p:txBody>
      </p:sp>
      <p:sp>
        <p:nvSpPr>
          <p:cNvPr id="721928" name="Text Box 8"/>
          <p:cNvSpPr txBox="1">
            <a:spLocks noChangeArrowheads="1"/>
          </p:cNvSpPr>
          <p:nvPr/>
        </p:nvSpPr>
        <p:spPr bwMode="auto">
          <a:xfrm>
            <a:off x="441325" y="831850"/>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721929" name="Rectangle 9"/>
          <p:cNvSpPr>
            <a:spLocks noChangeArrowheads="1"/>
          </p:cNvSpPr>
          <p:nvPr/>
        </p:nvSpPr>
        <p:spPr bwMode="auto">
          <a:xfrm>
            <a:off x="447675" y="1225550"/>
            <a:ext cx="2686050" cy="1835150"/>
          </a:xfrm>
          <a:prstGeom prst="rect">
            <a:avLst/>
          </a:prstGeom>
          <a:noFill/>
          <a:ln w="9525">
            <a:solidFill>
              <a:schemeClr val="tx1"/>
            </a:solidFill>
            <a:miter lim="800000"/>
            <a:headEnd/>
            <a:tailEnd/>
          </a:ln>
          <a:effectLst/>
        </p:spPr>
        <p:txBody>
          <a:bodyPr>
            <a:spAutoFit/>
          </a:bodyPr>
          <a:lstStyle/>
          <a:p>
            <a:r>
              <a:rPr lang="en-US" altLang="zh-CN" sz="1900" b="1">
                <a:solidFill>
                  <a:srgbClr val="3366FF"/>
                </a:solidFill>
                <a:latin typeface="微软雅黑" pitchFamily="34" charset="-122"/>
                <a:ea typeface="微软雅黑" pitchFamily="34" charset="-122"/>
              </a:rPr>
              <a:t>void myfunc1(viod); </a:t>
            </a:r>
          </a:p>
          <a:p>
            <a:r>
              <a:rPr lang="en-US" altLang="zh-CN" sz="1900" b="1">
                <a:solidFill>
                  <a:srgbClr val="3366FF"/>
                </a:solidFill>
                <a:latin typeface="微软雅黑" pitchFamily="34" charset="-122"/>
                <a:ea typeface="微软雅黑" pitchFamily="34" charset="-122"/>
              </a:rPr>
              <a:t>int main() </a:t>
            </a:r>
          </a:p>
          <a:p>
            <a:r>
              <a:rPr lang="en-US" altLang="zh-CN" sz="1900" b="1">
                <a:solidFill>
                  <a:srgbClr val="3366FF"/>
                </a:solidFill>
                <a:latin typeface="微软雅黑" pitchFamily="34" charset="-122"/>
                <a:ea typeface="微软雅黑" pitchFamily="34" charset="-122"/>
              </a:rPr>
              <a:t>{ </a:t>
            </a:r>
          </a:p>
          <a:p>
            <a:r>
              <a:rPr lang="en-US" altLang="zh-CN" sz="1900" b="1">
                <a:solidFill>
                  <a:srgbClr val="3366FF"/>
                </a:solidFill>
                <a:latin typeface="微软雅黑" pitchFamily="34" charset="-122"/>
                <a:ea typeface="微软雅黑" pitchFamily="34" charset="-122"/>
              </a:rPr>
              <a:t>   myfunc1(); </a:t>
            </a:r>
          </a:p>
          <a:p>
            <a:r>
              <a:rPr lang="en-US" altLang="zh-CN" sz="1900" b="1">
                <a:solidFill>
                  <a:srgbClr val="3366FF"/>
                </a:solidFill>
                <a:latin typeface="微软雅黑" pitchFamily="34" charset="-122"/>
                <a:ea typeface="微软雅黑" pitchFamily="34" charset="-122"/>
              </a:rPr>
              <a:t>   return 0; </a:t>
            </a:r>
          </a:p>
          <a:p>
            <a:r>
              <a:rPr lang="en-US" altLang="zh-CN" sz="1900" b="1">
                <a:solidFill>
                  <a:srgbClr val="3366FF"/>
                </a:solidFill>
                <a:latin typeface="微软雅黑" pitchFamily="34" charset="-122"/>
                <a:ea typeface="微软雅黑" pitchFamily="34" charset="-122"/>
              </a:rPr>
              <a:t>}</a:t>
            </a:r>
            <a:r>
              <a:rPr lang="en-US" altLang="zh-CN" sz="1900">
                <a:latin typeface="微软雅黑" pitchFamily="34" charset="-122"/>
                <a:ea typeface="微软雅黑" pitchFamily="34" charset="-122"/>
              </a:rPr>
              <a:t> </a:t>
            </a:r>
          </a:p>
        </p:txBody>
      </p:sp>
      <p:sp>
        <p:nvSpPr>
          <p:cNvPr id="721930" name="Rectangle 10"/>
          <p:cNvSpPr>
            <a:spLocks noChangeArrowheads="1"/>
          </p:cNvSpPr>
          <p:nvPr/>
        </p:nvSpPr>
        <p:spPr bwMode="auto">
          <a:xfrm>
            <a:off x="3349625" y="915988"/>
            <a:ext cx="5427663" cy="396875"/>
          </a:xfrm>
          <a:prstGeom prst="rect">
            <a:avLst/>
          </a:prstGeom>
          <a:noFill/>
          <a:ln w="9525">
            <a:noFill/>
            <a:miter lim="800000"/>
            <a:headEnd/>
            <a:tailEnd/>
          </a:ln>
          <a:effectLst/>
        </p:spPr>
        <p:txBody>
          <a:bodyPr>
            <a:spAutoFit/>
          </a:bodyPr>
          <a:lstStyle/>
          <a:p>
            <a:r>
              <a:rPr lang="en-US" altLang="zh-CN" sz="2000" b="1">
                <a:solidFill>
                  <a:srgbClr val="FF0000"/>
                </a:solidFill>
                <a:latin typeface="微软雅黑" pitchFamily="34" charset="-122"/>
                <a:ea typeface="微软雅黑" pitchFamily="34" charset="-122"/>
              </a:rPr>
              <a:t>$ gcc –static –o myproc main.o ./mylib.a</a:t>
            </a:r>
          </a:p>
        </p:txBody>
      </p:sp>
      <p:sp>
        <p:nvSpPr>
          <p:cNvPr id="721931" name="Text Box 11"/>
          <p:cNvSpPr txBox="1">
            <a:spLocks noChangeArrowheads="1"/>
          </p:cNvSpPr>
          <p:nvPr/>
        </p:nvSpPr>
        <p:spPr bwMode="auto">
          <a:xfrm>
            <a:off x="128588" y="4025900"/>
            <a:ext cx="882491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若命令为：</a:t>
            </a:r>
            <a:r>
              <a:rPr lang="en-US" altLang="zh-CN" sz="2000" b="1">
                <a:solidFill>
                  <a:srgbClr val="FF00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gcc –static –o myproc ./mylib.a main.o</a:t>
            </a:r>
            <a:r>
              <a:rPr lang="zh-CN" altLang="en-US" sz="2000" b="1">
                <a:solidFill>
                  <a:srgbClr val="CC3300"/>
                </a:solidFill>
                <a:latin typeface="微软雅黑" pitchFamily="34" charset="-122"/>
                <a:ea typeface="微软雅黑" pitchFamily="34" charset="-122"/>
              </a:rPr>
              <a:t>， 结果怎样？</a:t>
            </a:r>
          </a:p>
        </p:txBody>
      </p:sp>
      <p:sp>
        <p:nvSpPr>
          <p:cNvPr id="721935" name="Text Box 15"/>
          <p:cNvSpPr txBox="1">
            <a:spLocks noChangeArrowheads="1"/>
          </p:cNvSpPr>
          <p:nvPr/>
        </p:nvSpPr>
        <p:spPr bwMode="auto">
          <a:xfrm>
            <a:off x="257175" y="4648200"/>
            <a:ext cx="8696325" cy="1830388"/>
          </a:xfrm>
          <a:prstGeom prst="rect">
            <a:avLst/>
          </a:prstGeom>
          <a:noFill/>
          <a:ln w="9525">
            <a:noFill/>
            <a:miter lim="800000"/>
            <a:headEnd/>
            <a:tailEnd/>
          </a:ln>
          <a:effectLst/>
        </p:spPr>
        <p:txBody>
          <a:bodyPr>
            <a:spAutoFit/>
          </a:bodyPr>
          <a:lstStyle/>
          <a:p>
            <a:pPr>
              <a:spcBef>
                <a:spcPct val="15000"/>
              </a:spcBef>
            </a:pPr>
            <a:r>
              <a:rPr lang="zh-CN" altLang="en-US" sz="2000" b="1">
                <a:latin typeface="微软雅黑" pitchFamily="34" charset="-122"/>
                <a:ea typeface="微软雅黑" pitchFamily="34" charset="-122"/>
              </a:rPr>
              <a:t>首先，扫描</a:t>
            </a:r>
            <a:r>
              <a:rPr lang="en-US" altLang="zh-CN" sz="2000" b="1">
                <a:latin typeface="微软雅黑" pitchFamily="34" charset="-122"/>
                <a:ea typeface="微软雅黑" pitchFamily="34" charset="-122"/>
              </a:rPr>
              <a:t>mylib</a:t>
            </a:r>
            <a:r>
              <a:rPr lang="zh-CN" altLang="en-US" sz="2000" b="1">
                <a:latin typeface="微软雅黑" pitchFamily="34" charset="-122"/>
                <a:ea typeface="微软雅黑" pitchFamily="34" charset="-122"/>
              </a:rPr>
              <a:t>，因是静态库，应根据其中是否存在</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中未解析符号对应的定义符号来确定哪个</a:t>
            </a:r>
            <a:r>
              <a:rPr lang="en-US" altLang="zh-CN" sz="2000" b="1">
                <a:latin typeface="微软雅黑" pitchFamily="34" charset="-122"/>
                <a:ea typeface="微软雅黑" pitchFamily="34" charset="-122"/>
              </a:rPr>
              <a:t>.o</a:t>
            </a:r>
            <a:r>
              <a:rPr lang="zh-CN" altLang="en-US" sz="2000" b="1">
                <a:latin typeface="微软雅黑" pitchFamily="34" charset="-122"/>
                <a:ea typeface="微软雅黑" pitchFamily="34" charset="-122"/>
              </a:rPr>
              <a:t>被加入</a:t>
            </a:r>
            <a:r>
              <a:rPr lang="en-US" altLang="zh-CN" sz="2000" b="1">
                <a:latin typeface="微软雅黑" pitchFamily="34" charset="-122"/>
                <a:ea typeface="微软雅黑" pitchFamily="34" charset="-122"/>
              </a:rPr>
              <a:t>E</a:t>
            </a:r>
            <a:r>
              <a:rPr lang="zh-CN" altLang="en-US" sz="2000" b="1">
                <a:latin typeface="微软雅黑" pitchFamily="34" charset="-122"/>
                <a:ea typeface="微软雅黑" pitchFamily="34" charset="-122"/>
              </a:rPr>
              <a:t>。因为开始</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为空，故其中两个</a:t>
            </a:r>
            <a:r>
              <a:rPr lang="en-US" altLang="zh-CN" sz="2000" b="1">
                <a:latin typeface="微软雅黑" pitchFamily="34" charset="-122"/>
                <a:ea typeface="微软雅黑" pitchFamily="34" charset="-122"/>
              </a:rPr>
              <a:t>.o</a:t>
            </a:r>
            <a:r>
              <a:rPr lang="zh-CN" altLang="en-US" sz="2000" b="1">
                <a:latin typeface="微软雅黑" pitchFamily="34" charset="-122"/>
                <a:ea typeface="微软雅黑" pitchFamily="34" charset="-122"/>
              </a:rPr>
              <a:t>模块都不被加入</a:t>
            </a:r>
            <a:r>
              <a:rPr lang="en-US" altLang="zh-CN" sz="2000" b="1">
                <a:latin typeface="微软雅黑" pitchFamily="34" charset="-122"/>
                <a:ea typeface="微软雅黑" pitchFamily="34" charset="-122"/>
              </a:rPr>
              <a:t>E</a:t>
            </a:r>
            <a:r>
              <a:rPr lang="zh-CN" altLang="en-US" sz="2000" b="1">
                <a:latin typeface="微软雅黑" pitchFamily="34" charset="-122"/>
                <a:ea typeface="微软雅黑" pitchFamily="34" charset="-122"/>
              </a:rPr>
              <a:t>中而被丢弃。</a:t>
            </a:r>
          </a:p>
          <a:p>
            <a:pPr>
              <a:spcBef>
                <a:spcPct val="15000"/>
              </a:spcBef>
            </a:pPr>
            <a:r>
              <a:rPr lang="zh-CN" altLang="en-US" sz="2000" b="1">
                <a:latin typeface="微软雅黑" pitchFamily="34" charset="-122"/>
                <a:ea typeface="微软雅黑" pitchFamily="34" charset="-122"/>
              </a:rPr>
              <a:t>然后，扫描</a:t>
            </a:r>
            <a:r>
              <a:rPr lang="en-US" altLang="zh-CN" sz="2000" b="1">
                <a:latin typeface="微软雅黑" pitchFamily="34" charset="-122"/>
                <a:ea typeface="微软雅黑" pitchFamily="34" charset="-122"/>
              </a:rPr>
              <a:t>main.o</a:t>
            </a:r>
            <a:r>
              <a:rPr lang="zh-CN" altLang="en-US" sz="2000" b="1">
                <a:latin typeface="微软雅黑" pitchFamily="34" charset="-122"/>
                <a:ea typeface="微软雅黑" pitchFamily="34" charset="-122"/>
              </a:rPr>
              <a:t>，将</a:t>
            </a:r>
            <a:r>
              <a:rPr lang="en-US" altLang="zh-CN" sz="2000" b="1">
                <a:latin typeface="微软雅黑" pitchFamily="34" charset="-122"/>
                <a:ea typeface="微软雅黑" pitchFamily="34" charset="-122"/>
              </a:rPr>
              <a:t>myfunc1</a:t>
            </a:r>
            <a:r>
              <a:rPr lang="zh-CN" altLang="en-US" sz="2000" b="1">
                <a:latin typeface="微软雅黑" pitchFamily="34" charset="-122"/>
                <a:ea typeface="微软雅黑" pitchFamily="34" charset="-122"/>
              </a:rPr>
              <a:t>加入</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，直到最后它都不能被解析。</a:t>
            </a:r>
          </a:p>
          <a:p>
            <a:pPr>
              <a:spcBef>
                <a:spcPct val="55000"/>
              </a:spcBef>
            </a:pPr>
            <a:r>
              <a:rPr lang="zh-CN" altLang="en-US" sz="2000" b="1">
                <a:solidFill>
                  <a:srgbClr val="FF0000"/>
                </a:solidFill>
                <a:latin typeface="微软雅黑" pitchFamily="34" charset="-122"/>
                <a:ea typeface="微软雅黑" pitchFamily="34" charset="-122"/>
              </a:rPr>
              <a:t>因此，出现链接错误！</a:t>
            </a:r>
          </a:p>
        </p:txBody>
      </p:sp>
      <p:sp>
        <p:nvSpPr>
          <p:cNvPr id="721936" name="Text Box 16"/>
          <p:cNvSpPr txBox="1">
            <a:spLocks noChangeArrowheads="1"/>
          </p:cNvSpPr>
          <p:nvPr/>
        </p:nvSpPr>
        <p:spPr bwMode="auto">
          <a:xfrm>
            <a:off x="3365500" y="1409700"/>
            <a:ext cx="5457825" cy="1343025"/>
          </a:xfrm>
          <a:prstGeom prst="rect">
            <a:avLst/>
          </a:prstGeom>
          <a:noFill/>
          <a:ln w="9525">
            <a:noFill/>
            <a:miter lim="800000"/>
            <a:headEnd/>
            <a:tailEnd/>
          </a:ln>
          <a:effectLst/>
        </p:spPr>
        <p:txBody>
          <a:bodyPr>
            <a:spAutoFit/>
          </a:bodyPr>
          <a:lstStyle/>
          <a:p>
            <a:pPr>
              <a:spcBef>
                <a:spcPct val="5000"/>
              </a:spcBef>
            </a:pPr>
            <a:r>
              <a:rPr lang="zh-CN" altLang="en-US" sz="2000" b="1" dirty="0">
                <a:latin typeface="微软雅黑" pitchFamily="34" charset="-122"/>
                <a:ea typeface="微软雅黑" pitchFamily="34" charset="-122"/>
              </a:rPr>
              <a:t>解析结果：</a:t>
            </a:r>
          </a:p>
          <a:p>
            <a:pPr>
              <a:spcBef>
                <a:spcPct val="5000"/>
              </a:spcBef>
            </a:pPr>
            <a:r>
              <a:rPr lang="en-US" altLang="zh-CN" sz="2000" b="1" dirty="0">
                <a:solidFill>
                  <a:srgbClr val="CC3300"/>
                </a:solidFill>
                <a:latin typeface="微软雅黑" pitchFamily="34" charset="-122"/>
                <a:ea typeface="微软雅黑" pitchFamily="34" charset="-122"/>
              </a:rPr>
              <a:t>E</a:t>
            </a:r>
            <a:r>
              <a:rPr lang="zh-CN" altLang="en-US" sz="2000" b="1" dirty="0">
                <a:solidFill>
                  <a:srgbClr val="CC3300"/>
                </a:solidFill>
                <a:latin typeface="微软雅黑" pitchFamily="34" charset="-122"/>
                <a:ea typeface="微软雅黑" pitchFamily="34" charset="-122"/>
              </a:rPr>
              <a:t>中有</a:t>
            </a:r>
            <a:r>
              <a:rPr lang="en-US" altLang="zh-CN" sz="2000" b="1" dirty="0" err="1">
                <a:solidFill>
                  <a:srgbClr val="CC3300"/>
                </a:solidFill>
                <a:latin typeface="微软雅黑" pitchFamily="34" charset="-122"/>
                <a:ea typeface="微软雅黑" pitchFamily="34" charset="-122"/>
              </a:rPr>
              <a:t>main.o</a:t>
            </a:r>
            <a:r>
              <a:rPr lang="zh-CN" altLang="en-US" sz="2000" b="1" dirty="0">
                <a:solidFill>
                  <a:srgbClr val="CC3300"/>
                </a:solidFill>
                <a:latin typeface="微软雅黑" pitchFamily="34" charset="-122"/>
                <a:ea typeface="微软雅黑" pitchFamily="34" charset="-122"/>
              </a:rPr>
              <a:t>、</a:t>
            </a:r>
            <a:r>
              <a:rPr lang="en-US" altLang="zh-CN" sz="2000" b="1" dirty="0" smtClean="0">
                <a:solidFill>
                  <a:srgbClr val="CC3300"/>
                </a:solidFill>
                <a:latin typeface="微软雅黑" pitchFamily="34" charset="-122"/>
                <a:ea typeface="微软雅黑" pitchFamily="34" charset="-122"/>
              </a:rPr>
              <a:t>myfunc1.o</a:t>
            </a:r>
            <a:r>
              <a:rPr lang="zh-CN" altLang="en-US" sz="2000" b="1" dirty="0">
                <a:solidFill>
                  <a:srgbClr val="CC3300"/>
                </a:solidFill>
                <a:latin typeface="微软雅黑" pitchFamily="34" charset="-122"/>
                <a:ea typeface="微软雅黑" pitchFamily="34" charset="-122"/>
              </a:rPr>
              <a:t>、</a:t>
            </a:r>
            <a:r>
              <a:rPr lang="en-US" altLang="zh-CN" sz="2000" b="1" dirty="0" err="1">
                <a:solidFill>
                  <a:srgbClr val="CC3300"/>
                </a:solidFill>
                <a:latin typeface="微软雅黑" pitchFamily="34" charset="-122"/>
                <a:ea typeface="微软雅黑" pitchFamily="34" charset="-122"/>
              </a:rPr>
              <a:t>printf.o</a:t>
            </a:r>
            <a:r>
              <a:rPr lang="zh-CN" altLang="en-US" sz="2000" b="1" dirty="0">
                <a:solidFill>
                  <a:srgbClr val="CC3300"/>
                </a:solidFill>
                <a:latin typeface="微软雅黑" pitchFamily="34" charset="-122"/>
                <a:ea typeface="微软雅黑" pitchFamily="34" charset="-122"/>
              </a:rPr>
              <a:t>及其调用的模块</a:t>
            </a:r>
          </a:p>
          <a:p>
            <a:pPr>
              <a:spcBef>
                <a:spcPct val="5000"/>
              </a:spcBef>
            </a:pPr>
            <a:r>
              <a:rPr lang="en-US" altLang="zh-CN" sz="2000" b="1" dirty="0">
                <a:solidFill>
                  <a:srgbClr val="CC3300"/>
                </a:solidFill>
                <a:latin typeface="微软雅黑" pitchFamily="34" charset="-122"/>
                <a:ea typeface="微软雅黑" pitchFamily="34" charset="-122"/>
              </a:rPr>
              <a:t>D</a:t>
            </a:r>
            <a:r>
              <a:rPr lang="zh-CN" altLang="en-US" sz="2000" b="1" dirty="0">
                <a:solidFill>
                  <a:srgbClr val="CC3300"/>
                </a:solidFill>
                <a:latin typeface="微软雅黑" pitchFamily="34" charset="-122"/>
                <a:ea typeface="微软雅黑" pitchFamily="34" charset="-122"/>
              </a:rPr>
              <a:t>中有</a:t>
            </a:r>
            <a:r>
              <a:rPr lang="en-US" altLang="zh-CN" sz="2000" b="1" dirty="0">
                <a:solidFill>
                  <a:srgbClr val="CC3300"/>
                </a:solidFill>
                <a:latin typeface="微软雅黑" pitchFamily="34" charset="-122"/>
                <a:ea typeface="微软雅黑" pitchFamily="34" charset="-122"/>
              </a:rPr>
              <a:t>main</a:t>
            </a:r>
            <a:r>
              <a:rPr lang="zh-CN" altLang="en-US" sz="2000" b="1" dirty="0">
                <a:solidFill>
                  <a:srgbClr val="CC3300"/>
                </a:solidFill>
                <a:latin typeface="微软雅黑" pitchFamily="34" charset="-122"/>
                <a:ea typeface="微软雅黑" pitchFamily="34" charset="-122"/>
              </a:rPr>
              <a:t>、</a:t>
            </a:r>
            <a:r>
              <a:rPr lang="en-US" altLang="zh-CN" sz="2000" b="1" dirty="0" smtClean="0">
                <a:solidFill>
                  <a:srgbClr val="CC3300"/>
                </a:solidFill>
                <a:latin typeface="微软雅黑" pitchFamily="34" charset="-122"/>
                <a:ea typeface="微软雅黑" pitchFamily="34" charset="-122"/>
              </a:rPr>
              <a:t>myfunc1</a:t>
            </a:r>
            <a:r>
              <a:rPr lang="zh-CN" altLang="en-US" sz="2000" b="1" dirty="0">
                <a:solidFill>
                  <a:srgbClr val="CC3300"/>
                </a:solidFill>
                <a:latin typeface="微软雅黑" pitchFamily="34" charset="-122"/>
                <a:ea typeface="微软雅黑" pitchFamily="34" charset="-122"/>
              </a:rPr>
              <a:t>、</a:t>
            </a:r>
            <a:r>
              <a:rPr lang="en-US" altLang="zh-CN" sz="2000" b="1" dirty="0" err="1">
                <a:solidFill>
                  <a:srgbClr val="CC3300"/>
                </a:solidFill>
                <a:latin typeface="微软雅黑" pitchFamily="34" charset="-122"/>
                <a:ea typeface="微软雅黑" pitchFamily="34" charset="-122"/>
              </a:rPr>
              <a:t>printf</a:t>
            </a:r>
            <a:r>
              <a:rPr lang="zh-CN" altLang="en-US" sz="2000" b="1" dirty="0">
                <a:solidFill>
                  <a:srgbClr val="CC3300"/>
                </a:solidFill>
                <a:latin typeface="微软雅黑" pitchFamily="34" charset="-122"/>
                <a:ea typeface="微软雅黑" pitchFamily="34" charset="-122"/>
              </a:rPr>
              <a:t>及其引用符号</a:t>
            </a:r>
          </a:p>
        </p:txBody>
      </p:sp>
      <p:sp>
        <p:nvSpPr>
          <p:cNvPr id="721937" name="Text Box 17"/>
          <p:cNvSpPr txBox="1">
            <a:spLocks noChangeArrowheads="1"/>
          </p:cNvSpPr>
          <p:nvPr/>
        </p:nvSpPr>
        <p:spPr bwMode="auto">
          <a:xfrm>
            <a:off x="358775" y="3252788"/>
            <a:ext cx="3294063"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grpSp>
        <p:nvGrpSpPr>
          <p:cNvPr id="721940" name="Group 20"/>
          <p:cNvGrpSpPr>
            <a:grpSpLocks/>
          </p:cNvGrpSpPr>
          <p:nvPr/>
        </p:nvGrpSpPr>
        <p:grpSpPr bwMode="auto">
          <a:xfrm>
            <a:off x="5630863" y="1247775"/>
            <a:ext cx="1930400" cy="2830513"/>
            <a:chOff x="3547" y="786"/>
            <a:chExt cx="1216" cy="1783"/>
          </a:xfrm>
        </p:grpSpPr>
        <p:sp>
          <p:nvSpPr>
            <p:cNvPr id="721938" name="Line 18"/>
            <p:cNvSpPr>
              <a:spLocks noChangeShapeType="1"/>
            </p:cNvSpPr>
            <p:nvPr/>
          </p:nvSpPr>
          <p:spPr bwMode="auto">
            <a:xfrm flipH="1">
              <a:off x="3547" y="786"/>
              <a:ext cx="1216" cy="1783"/>
            </a:xfrm>
            <a:prstGeom prst="line">
              <a:avLst/>
            </a:prstGeom>
            <a:noFill/>
            <a:ln w="28575">
              <a:solidFill>
                <a:schemeClr val="tx1"/>
              </a:solidFill>
              <a:round/>
              <a:headEnd/>
              <a:tailEnd type="triangle" w="med" len="med"/>
            </a:ln>
            <a:effectLst/>
          </p:spPr>
          <p:txBody>
            <a:bodyPr/>
            <a:lstStyle/>
            <a:p>
              <a:endParaRPr lang="zh-CN" altLang="en-US"/>
            </a:p>
          </p:txBody>
        </p:sp>
        <p:sp>
          <p:nvSpPr>
            <p:cNvPr id="721939" name="Line 19"/>
            <p:cNvSpPr>
              <a:spLocks noChangeShapeType="1"/>
            </p:cNvSpPr>
            <p:nvPr/>
          </p:nvSpPr>
          <p:spPr bwMode="auto">
            <a:xfrm>
              <a:off x="4050" y="787"/>
              <a:ext cx="274" cy="1773"/>
            </a:xfrm>
            <a:prstGeom prst="line">
              <a:avLst/>
            </a:prstGeom>
            <a:noFill/>
            <a:ln w="28575">
              <a:solidFill>
                <a:schemeClr val="tx1"/>
              </a:solidFill>
              <a:round/>
              <a:headEnd/>
              <a:tailEnd type="triangle" w="med" len="med"/>
            </a:ln>
            <a:effectLst/>
          </p:spPr>
          <p:txBody>
            <a:bodyPr/>
            <a:lstStyle/>
            <a:p>
              <a:endParaRPr lang="zh-CN" altLang="en-US"/>
            </a:p>
          </p:txBody>
        </p:sp>
      </p:grpSp>
      <p:sp>
        <p:nvSpPr>
          <p:cNvPr id="721941" name="Text Box 21"/>
          <p:cNvSpPr txBox="1">
            <a:spLocks noChangeArrowheads="1"/>
          </p:cNvSpPr>
          <p:nvPr/>
        </p:nvSpPr>
        <p:spPr bwMode="auto">
          <a:xfrm>
            <a:off x="8053388" y="5616575"/>
            <a:ext cx="946150" cy="427038"/>
          </a:xfrm>
          <a:prstGeom prst="rect">
            <a:avLst/>
          </a:prstGeom>
          <a:noFill/>
          <a:ln w="9525">
            <a:noFill/>
            <a:miter lim="800000"/>
            <a:headEnd/>
            <a:tailEnd/>
          </a:ln>
          <a:effectLst/>
        </p:spPr>
        <p:txBody>
          <a:bodyPr lIns="18000" rIns="0">
            <a:spAutoFit/>
          </a:bodyPr>
          <a:lstStyle/>
          <a:p>
            <a:pPr>
              <a:spcBef>
                <a:spcPct val="50000"/>
              </a:spcBef>
            </a:pPr>
            <a:r>
              <a:rPr lang="en-US" altLang="zh-CN" sz="2200" b="1">
                <a:solidFill>
                  <a:srgbClr val="3366FF"/>
                </a:solidFill>
                <a:latin typeface="微软雅黑" pitchFamily="34" charset="-122"/>
                <a:ea typeface="微软雅黑" pitchFamily="34" charset="-122"/>
              </a:rPr>
              <a:t>Why</a:t>
            </a:r>
            <a:r>
              <a:rPr lang="zh-CN" altLang="en-US" sz="2200" b="1">
                <a:solidFill>
                  <a:srgbClr val="3366FF"/>
                </a:solidFill>
                <a:latin typeface="微软雅黑" pitchFamily="34" charset="-122"/>
                <a:ea typeface="微软雅黑" pitchFamily="34" charset="-122"/>
              </a:rPr>
              <a:t>？</a:t>
            </a:r>
          </a:p>
        </p:txBody>
      </p:sp>
      <p:sp>
        <p:nvSpPr>
          <p:cNvPr id="721942" name="Text Box 22"/>
          <p:cNvSpPr txBox="1">
            <a:spLocks noChangeArrowheads="1"/>
          </p:cNvSpPr>
          <p:nvPr/>
        </p:nvSpPr>
        <p:spPr bwMode="auto">
          <a:xfrm>
            <a:off x="3716338" y="2917825"/>
            <a:ext cx="2233612"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被链接模块应按调用顺序指定！</a:t>
            </a:r>
          </a:p>
        </p:txBody>
      </p:sp>
      <p:sp>
        <p:nvSpPr>
          <p:cNvPr id="721943" name="Text Box 23"/>
          <p:cNvSpPr txBox="1">
            <a:spLocks noChangeArrowheads="1"/>
          </p:cNvSpPr>
          <p:nvPr/>
        </p:nvSpPr>
        <p:spPr bwMode="auto">
          <a:xfrm>
            <a:off x="3810000" y="5970588"/>
            <a:ext cx="4522788"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它只能用</a:t>
            </a:r>
            <a:r>
              <a:rPr lang="en-US" altLang="zh-CN" sz="2000" b="1">
                <a:solidFill>
                  <a:srgbClr val="3366FF"/>
                </a:solidFill>
                <a:ea typeface="微软雅黑" pitchFamily="34" charset="-122"/>
              </a:rPr>
              <a:t>mylib.a</a:t>
            </a:r>
            <a:r>
              <a:rPr lang="zh-CN" altLang="en-US" sz="2000" b="1">
                <a:solidFill>
                  <a:srgbClr val="3366FF"/>
                </a:solidFill>
                <a:ea typeface="微软雅黑" pitchFamily="34" charset="-122"/>
              </a:rPr>
              <a:t>中符号来解析，而</a:t>
            </a:r>
            <a:r>
              <a:rPr lang="en-US" altLang="zh-CN" sz="2000" b="1">
                <a:solidFill>
                  <a:srgbClr val="3366FF"/>
                </a:solidFill>
                <a:ea typeface="微软雅黑" pitchFamily="34" charset="-122"/>
              </a:rPr>
              <a:t>mylib</a:t>
            </a:r>
            <a:r>
              <a:rPr lang="zh-CN" altLang="en-US" sz="2000" b="1">
                <a:solidFill>
                  <a:srgbClr val="3366FF"/>
                </a:solidFill>
                <a:ea typeface="微软雅黑" pitchFamily="34" charset="-122"/>
              </a:rPr>
              <a:t>中两个</a:t>
            </a:r>
            <a:r>
              <a:rPr lang="en-US" altLang="zh-CN" sz="2000" b="1">
                <a:solidFill>
                  <a:srgbClr val="3366FF"/>
                </a:solidFill>
                <a:ea typeface="微软雅黑" pitchFamily="34" charset="-122"/>
              </a:rPr>
              <a:t>.o</a:t>
            </a:r>
            <a:r>
              <a:rPr lang="zh-CN" altLang="en-US" sz="2000" b="1">
                <a:solidFill>
                  <a:srgbClr val="3366FF"/>
                </a:solidFill>
                <a:ea typeface="微软雅黑" pitchFamily="34" charset="-122"/>
              </a:rPr>
              <a:t>模块都已被丢弃！</a:t>
            </a:r>
          </a:p>
        </p:txBody>
      </p:sp>
    </p:spTree>
    <p:extLst>
      <p:ext uri="{BB962C8B-B14F-4D97-AF65-F5344CB8AC3E}">
        <p14:creationId xmlns:p14="http://schemas.microsoft.com/office/powerpoint/2010/main" val="287134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1931"/>
                                        </p:tgtEl>
                                        <p:attrNameLst>
                                          <p:attrName>style.visibility</p:attrName>
                                        </p:attrNameLst>
                                      </p:cBhvr>
                                      <p:to>
                                        <p:strVal val="visible"/>
                                      </p:to>
                                    </p:set>
                                    <p:animEffect transition="in" filter="blinds(horizontal)">
                                      <p:cBhvr>
                                        <p:cTn id="7" dur="500"/>
                                        <p:tgtEl>
                                          <p:spTgt spid="7219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1940"/>
                                        </p:tgtEl>
                                        <p:attrNameLst>
                                          <p:attrName>style.visibility</p:attrName>
                                        </p:attrNameLst>
                                      </p:cBhvr>
                                      <p:to>
                                        <p:strVal val="visible"/>
                                      </p:to>
                                    </p:set>
                                    <p:animEffect transition="in" filter="blinds(horizontal)">
                                      <p:cBhvr>
                                        <p:cTn id="12" dur="500"/>
                                        <p:tgtEl>
                                          <p:spTgt spid="7219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1935">
                                            <p:txEl>
                                              <p:pRg st="0" end="0"/>
                                            </p:txEl>
                                          </p:spTgt>
                                        </p:tgtEl>
                                        <p:attrNameLst>
                                          <p:attrName>style.visibility</p:attrName>
                                        </p:attrNameLst>
                                      </p:cBhvr>
                                      <p:to>
                                        <p:strVal val="visible"/>
                                      </p:to>
                                    </p:set>
                                    <p:animEffect transition="in" filter="blinds(horizontal)">
                                      <p:cBhvr>
                                        <p:cTn id="17" dur="500"/>
                                        <p:tgtEl>
                                          <p:spTgt spid="72193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1935">
                                            <p:txEl>
                                              <p:pRg st="1" end="1"/>
                                            </p:txEl>
                                          </p:spTgt>
                                        </p:tgtEl>
                                        <p:attrNameLst>
                                          <p:attrName>style.visibility</p:attrName>
                                        </p:attrNameLst>
                                      </p:cBhvr>
                                      <p:to>
                                        <p:strVal val="visible"/>
                                      </p:to>
                                    </p:set>
                                    <p:animEffect transition="in" filter="blinds(horizontal)">
                                      <p:cBhvr>
                                        <p:cTn id="22" dur="500"/>
                                        <p:tgtEl>
                                          <p:spTgt spid="72193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1941"/>
                                        </p:tgtEl>
                                        <p:attrNameLst>
                                          <p:attrName>style.visibility</p:attrName>
                                        </p:attrNameLst>
                                      </p:cBhvr>
                                      <p:to>
                                        <p:strVal val="visible"/>
                                      </p:to>
                                    </p:set>
                                    <p:animEffect transition="in" filter="blinds(horizontal)">
                                      <p:cBhvr>
                                        <p:cTn id="27" dur="500"/>
                                        <p:tgtEl>
                                          <p:spTgt spid="72194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1943"/>
                                        </p:tgtEl>
                                        <p:attrNameLst>
                                          <p:attrName>style.visibility</p:attrName>
                                        </p:attrNameLst>
                                      </p:cBhvr>
                                      <p:to>
                                        <p:strVal val="visible"/>
                                      </p:to>
                                    </p:set>
                                    <p:animEffect transition="in" filter="blinds(horizontal)">
                                      <p:cBhvr>
                                        <p:cTn id="32" dur="500"/>
                                        <p:tgtEl>
                                          <p:spTgt spid="7219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1935">
                                            <p:txEl>
                                              <p:pRg st="2" end="2"/>
                                            </p:txEl>
                                          </p:spTgt>
                                        </p:tgtEl>
                                        <p:attrNameLst>
                                          <p:attrName>style.visibility</p:attrName>
                                        </p:attrNameLst>
                                      </p:cBhvr>
                                      <p:to>
                                        <p:strVal val="visible"/>
                                      </p:to>
                                    </p:set>
                                    <p:animEffect transition="in" filter="blinds(horizontal)">
                                      <p:cBhvr>
                                        <p:cTn id="37" dur="500"/>
                                        <p:tgtEl>
                                          <p:spTgt spid="72193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21942"/>
                                        </p:tgtEl>
                                        <p:attrNameLst>
                                          <p:attrName>style.visibility</p:attrName>
                                        </p:attrNameLst>
                                      </p:cBhvr>
                                      <p:to>
                                        <p:strVal val="visible"/>
                                      </p:to>
                                    </p:set>
                                    <p:animEffect transition="in" filter="blinds(horizontal)">
                                      <p:cBhvr>
                                        <p:cTn id="42" dur="500"/>
                                        <p:tgtEl>
                                          <p:spTgt spid="721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31" grpId="0"/>
      <p:bldP spid="721941" grpId="0"/>
      <p:bldP spid="721942" grpId="0"/>
      <p:bldP spid="72194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zh-CN" altLang="en-US"/>
              <a:t>链接顺序问题</a:t>
            </a:r>
          </a:p>
        </p:txBody>
      </p:sp>
      <p:sp>
        <p:nvSpPr>
          <p:cNvPr id="723971" name="Rectangle 3"/>
          <p:cNvSpPr>
            <a:spLocks noGrp="1" noChangeArrowheads="1"/>
          </p:cNvSpPr>
          <p:nvPr>
            <p:ph type="body" idx="1"/>
          </p:nvPr>
        </p:nvSpPr>
        <p:spPr>
          <a:xfrm>
            <a:off x="468313" y="836613"/>
            <a:ext cx="8229600" cy="5810250"/>
          </a:xfrm>
        </p:spPr>
        <p:txBody>
          <a:bodyPr/>
          <a:lstStyle/>
          <a:p>
            <a:pPr>
              <a:lnSpc>
                <a:spcPct val="105000"/>
              </a:lnSpc>
              <a:spcBef>
                <a:spcPct val="15000"/>
              </a:spcBef>
            </a:pPr>
            <a:r>
              <a:rPr lang="zh-CN" altLang="en-US" dirty="0">
                <a:latin typeface="微软雅黑" pitchFamily="34" charset="-122"/>
                <a:ea typeface="微软雅黑" pitchFamily="34" charset="-122"/>
              </a:rPr>
              <a:t>假设调用关系如下：</a:t>
            </a:r>
          </a:p>
          <a:p>
            <a:pPr>
              <a:lnSpc>
                <a:spcPct val="105000"/>
              </a:lnSpc>
              <a:spcBef>
                <a:spcPct val="15000"/>
              </a:spcBef>
              <a:buFontTx/>
              <a:buNone/>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func.o</a:t>
            </a:r>
            <a:r>
              <a:rPr lang="en-US" altLang="zh-CN" dirty="0">
                <a:latin typeface="微软雅黑" pitchFamily="34" charset="-122"/>
                <a:ea typeface="微软雅黑" pitchFamily="34" charset="-122"/>
              </a:rPr>
              <a:t> </a:t>
            </a:r>
            <a:r>
              <a:rPr lang="en-US" altLang="zh-CN" dirty="0">
                <a:ea typeface="微软雅黑" pitchFamily="34" charset="-122"/>
                <a:cs typeface="Arial" pitchFamily="34" charset="0"/>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中的函数</a:t>
            </a:r>
          </a:p>
          <a:p>
            <a:pPr>
              <a:lnSpc>
                <a:spcPct val="105000"/>
              </a:lnSpc>
              <a:spcBef>
                <a:spcPct val="15000"/>
              </a:spcBef>
              <a:buFontTx/>
              <a:buNone/>
            </a:pPr>
            <a:r>
              <a:rPr lang="zh-CN" altLang="en-US" dirty="0">
                <a:latin typeface="微软雅黑" pitchFamily="34" charset="-122"/>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en-US" altLang="zh-CN" dirty="0">
                <a:ea typeface="微软雅黑" pitchFamily="34" charset="-122"/>
              </a:rPr>
              <a: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libz.a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中的函数</a:t>
            </a:r>
          </a:p>
          <a:p>
            <a:pPr>
              <a:lnSpc>
                <a:spcPct val="105000"/>
              </a:lnSpc>
              <a:spcBef>
                <a:spcPct val="15000"/>
              </a:spcBef>
              <a:buFontTx/>
              <a:buNone/>
            </a:pPr>
            <a:r>
              <a:rPr lang="zh-CN" altLang="en-US" dirty="0">
                <a:latin typeface="微软雅黑" pitchFamily="34" charset="-122"/>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之间、</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libz.a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相互独立</a:t>
            </a:r>
          </a:p>
          <a:p>
            <a:pPr>
              <a:lnSpc>
                <a:spcPct val="105000"/>
              </a:lnSpc>
              <a:spcBef>
                <a:spcPct val="15000"/>
              </a:spcBef>
              <a:buFontTx/>
              <a:buNone/>
            </a:pPr>
            <a:r>
              <a:rPr lang="zh-CN" altLang="en-US" dirty="0">
                <a:latin typeface="微软雅黑" pitchFamily="34" charset="-122"/>
                <a:ea typeface="微软雅黑" pitchFamily="34" charset="-122"/>
              </a:rPr>
              <a:t>     则以下几个命令行都是可行的：</a:t>
            </a:r>
          </a:p>
          <a:p>
            <a:pPr lvl="1">
              <a:lnSpc>
                <a:spcPct val="105000"/>
              </a:lnSpc>
              <a:spcBef>
                <a:spcPct val="15000"/>
              </a:spcBef>
            </a:pPr>
            <a:r>
              <a:rPr lang="en-US" altLang="zh-CN" sz="2200" dirty="0" err="1">
                <a:latin typeface="微软雅黑" pitchFamily="34" charset="-122"/>
                <a:ea typeface="微软雅黑" pitchFamily="34" charset="-122"/>
              </a:rPr>
              <a:t>gcc</a:t>
            </a:r>
            <a:r>
              <a:rPr lang="en-US" altLang="zh-CN" sz="2200" dirty="0">
                <a:latin typeface="微软雅黑" pitchFamily="34" charset="-122"/>
                <a:ea typeface="微软雅黑" pitchFamily="34" charset="-122"/>
              </a:rPr>
              <a:t> -static –o </a:t>
            </a:r>
            <a:r>
              <a:rPr lang="en-US" altLang="zh-CN" sz="2200" dirty="0" err="1">
                <a:latin typeface="微软雅黑" pitchFamily="34" charset="-122"/>
                <a:ea typeface="微软雅黑" pitchFamily="34" charset="-122"/>
              </a:rPr>
              <a:t>myfunc</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func.o</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liby.a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libz.a</a:t>
            </a:r>
            <a:endParaRPr lang="en-US" altLang="zh-CN" sz="2200" dirty="0">
              <a:latin typeface="微软雅黑" pitchFamily="34" charset="-122"/>
              <a:ea typeface="微软雅黑" pitchFamily="34" charset="-122"/>
            </a:endParaRPr>
          </a:p>
          <a:p>
            <a:pPr lvl="1">
              <a:lnSpc>
                <a:spcPct val="105000"/>
              </a:lnSpc>
              <a:spcBef>
                <a:spcPct val="15000"/>
              </a:spcBef>
            </a:pPr>
            <a:r>
              <a:rPr lang="en-US" altLang="zh-CN" sz="2200" dirty="0" err="1">
                <a:latin typeface="微软雅黑" pitchFamily="34" charset="-122"/>
                <a:ea typeface="微软雅黑" pitchFamily="34" charset="-122"/>
              </a:rPr>
              <a:t>gcc</a:t>
            </a:r>
            <a:r>
              <a:rPr lang="en-US" altLang="zh-CN" sz="2200" dirty="0">
                <a:latin typeface="微软雅黑" pitchFamily="34" charset="-122"/>
                <a:ea typeface="微软雅黑" pitchFamily="34" charset="-122"/>
              </a:rPr>
              <a:t> -static –o </a:t>
            </a:r>
            <a:r>
              <a:rPr lang="en-US" altLang="zh-CN" sz="2200" dirty="0" err="1">
                <a:latin typeface="微软雅黑" pitchFamily="34" charset="-122"/>
                <a:ea typeface="微软雅黑" pitchFamily="34" charset="-122"/>
              </a:rPr>
              <a:t>myfunc</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func.o</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liby.a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libz.a</a:t>
            </a:r>
            <a:endParaRPr lang="en-US" altLang="zh-CN" sz="2200" dirty="0">
              <a:latin typeface="微软雅黑" pitchFamily="34" charset="-122"/>
              <a:ea typeface="微软雅黑" pitchFamily="34" charset="-122"/>
            </a:endParaRPr>
          </a:p>
          <a:p>
            <a:pPr lvl="1">
              <a:lnSpc>
                <a:spcPct val="105000"/>
              </a:lnSpc>
              <a:spcBef>
                <a:spcPct val="15000"/>
              </a:spcBef>
            </a:pPr>
            <a:r>
              <a:rPr lang="en-US" altLang="zh-CN" sz="2200" dirty="0" err="1">
                <a:latin typeface="微软雅黑" pitchFamily="34" charset="-122"/>
                <a:ea typeface="微软雅黑" pitchFamily="34" charset="-122"/>
              </a:rPr>
              <a:t>gcc</a:t>
            </a:r>
            <a:r>
              <a:rPr lang="en-US" altLang="zh-CN" sz="2200" dirty="0">
                <a:latin typeface="微软雅黑" pitchFamily="34" charset="-122"/>
                <a:ea typeface="微软雅黑" pitchFamily="34" charset="-122"/>
              </a:rPr>
              <a:t> -static –o </a:t>
            </a:r>
            <a:r>
              <a:rPr lang="en-US" altLang="zh-CN" sz="2200" dirty="0" err="1">
                <a:latin typeface="微软雅黑" pitchFamily="34" charset="-122"/>
                <a:ea typeface="微软雅黑" pitchFamily="34" charset="-122"/>
              </a:rPr>
              <a:t>myfunc</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func.o</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libz.a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liby.a</a:t>
            </a:r>
            <a:endParaRPr lang="en-US" altLang="zh-CN" sz="2200" dirty="0">
              <a:latin typeface="微软雅黑" pitchFamily="34" charset="-122"/>
              <a:ea typeface="微软雅黑" pitchFamily="34" charset="-122"/>
            </a:endParaRPr>
          </a:p>
          <a:p>
            <a:pPr>
              <a:lnSpc>
                <a:spcPct val="105000"/>
              </a:lnSpc>
              <a:spcBef>
                <a:spcPct val="15000"/>
              </a:spcBef>
            </a:pPr>
            <a:r>
              <a:rPr lang="zh-CN" altLang="en-US" dirty="0">
                <a:latin typeface="微软雅黑" pitchFamily="34" charset="-122"/>
                <a:ea typeface="微软雅黑" pitchFamily="34" charset="-122"/>
              </a:rPr>
              <a:t>假设调用关系如下：</a:t>
            </a:r>
          </a:p>
          <a:p>
            <a:pPr>
              <a:lnSpc>
                <a:spcPct val="105000"/>
              </a:lnSpc>
              <a:spcBef>
                <a:spcPct val="15000"/>
              </a:spcBef>
              <a:buFontTx/>
              <a:buNone/>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func.o</a:t>
            </a:r>
            <a:r>
              <a:rPr lang="en-US" altLang="zh-CN" dirty="0">
                <a:latin typeface="微软雅黑" pitchFamily="34" charset="-122"/>
                <a:ea typeface="微软雅黑" pitchFamily="34" charset="-122"/>
              </a:rPr>
              <a:t> </a:t>
            </a:r>
            <a:r>
              <a:rPr lang="en-US" altLang="zh-CN" dirty="0">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中的函数</a:t>
            </a:r>
          </a:p>
          <a:p>
            <a:pPr>
              <a:lnSpc>
                <a:spcPct val="105000"/>
              </a:lnSpc>
              <a:spcBef>
                <a:spcPct val="15000"/>
              </a:spcBef>
              <a:buFontTx/>
              <a:buNone/>
            </a:pPr>
            <a:r>
              <a:rPr lang="zh-CN" altLang="en-US" dirty="0">
                <a:latin typeface="微软雅黑" pitchFamily="34" charset="-122"/>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en-US" altLang="zh-CN" dirty="0">
                <a:ea typeface="微软雅黑" pitchFamily="34" charset="-122"/>
              </a:rPr>
              <a: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同时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en-US" altLang="zh-CN" dirty="0">
                <a:ea typeface="微软雅黑" pitchFamily="34" charset="-122"/>
              </a:rPr>
              <a: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p>
          <a:p>
            <a:pPr>
              <a:lnSpc>
                <a:spcPct val="105000"/>
              </a:lnSpc>
              <a:spcBef>
                <a:spcPct val="15000"/>
              </a:spcBef>
              <a:buFontTx/>
              <a:buNone/>
            </a:pPr>
            <a:r>
              <a:rPr lang="zh-CN" altLang="en-US" dirty="0">
                <a:latin typeface="微软雅黑" pitchFamily="34" charset="-122"/>
                <a:ea typeface="微软雅黑" pitchFamily="34" charset="-122"/>
              </a:rPr>
              <a:t>     则以下命令行可行：</a:t>
            </a:r>
          </a:p>
          <a:p>
            <a:pPr lvl="1">
              <a:lnSpc>
                <a:spcPct val="105000"/>
              </a:lnSpc>
              <a:spcBef>
                <a:spcPct val="15000"/>
              </a:spcBef>
            </a:pPr>
            <a:r>
              <a:rPr lang="en-US" altLang="zh-CN" sz="2200" dirty="0" err="1">
                <a:latin typeface="微软雅黑" pitchFamily="34" charset="-122"/>
                <a:ea typeface="微软雅黑" pitchFamily="34" charset="-122"/>
              </a:rPr>
              <a:t>gcc</a:t>
            </a:r>
            <a:r>
              <a:rPr lang="en-US" altLang="zh-CN" sz="2200" dirty="0">
                <a:latin typeface="微软雅黑" pitchFamily="34" charset="-122"/>
                <a:ea typeface="微软雅黑" pitchFamily="34" charset="-122"/>
              </a:rPr>
              <a:t> -static –o </a:t>
            </a:r>
            <a:r>
              <a:rPr lang="en-US" altLang="zh-CN" sz="2200" dirty="0" err="1">
                <a:latin typeface="微软雅黑" pitchFamily="34" charset="-122"/>
                <a:ea typeface="微软雅黑" pitchFamily="34" charset="-122"/>
              </a:rPr>
              <a:t>myfunc</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func.o</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liby.a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val="13497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pRg st="1" end="1"/>
                                            </p:txEl>
                                          </p:spTgt>
                                        </p:tgtEl>
                                        <p:attrNameLst>
                                          <p:attrName>style.visibility</p:attrName>
                                        </p:attrNameLst>
                                      </p:cBhvr>
                                      <p:to>
                                        <p:strVal val="visible"/>
                                      </p:to>
                                    </p:set>
                                    <p:animEffect transition="in" filter="blinds(horizontal)">
                                      <p:cBhvr>
                                        <p:cTn id="7" dur="500"/>
                                        <p:tgtEl>
                                          <p:spTgt spid="7239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3971">
                                            <p:txEl>
                                              <p:pRg st="2" end="2"/>
                                            </p:txEl>
                                          </p:spTgt>
                                        </p:tgtEl>
                                        <p:attrNameLst>
                                          <p:attrName>style.visibility</p:attrName>
                                        </p:attrNameLst>
                                      </p:cBhvr>
                                      <p:to>
                                        <p:strVal val="visible"/>
                                      </p:to>
                                    </p:set>
                                    <p:animEffect transition="in" filter="blinds(horizontal)">
                                      <p:cBhvr>
                                        <p:cTn id="10" dur="500"/>
                                        <p:tgtEl>
                                          <p:spTgt spid="7239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3971">
                                            <p:txEl>
                                              <p:pRg st="3" end="3"/>
                                            </p:txEl>
                                          </p:spTgt>
                                        </p:tgtEl>
                                        <p:attrNameLst>
                                          <p:attrName>style.visibility</p:attrName>
                                        </p:attrNameLst>
                                      </p:cBhvr>
                                      <p:to>
                                        <p:strVal val="visible"/>
                                      </p:to>
                                    </p:set>
                                    <p:animEffect transition="in" filter="blinds(horizontal)">
                                      <p:cBhvr>
                                        <p:cTn id="13" dur="500"/>
                                        <p:tgtEl>
                                          <p:spTgt spid="72397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23971">
                                            <p:txEl>
                                              <p:pRg st="4" end="4"/>
                                            </p:txEl>
                                          </p:spTgt>
                                        </p:tgtEl>
                                        <p:attrNameLst>
                                          <p:attrName>style.visibility</p:attrName>
                                        </p:attrNameLst>
                                      </p:cBhvr>
                                      <p:to>
                                        <p:strVal val="visible"/>
                                      </p:to>
                                    </p:set>
                                    <p:animEffect transition="in" filter="blinds(horizontal)">
                                      <p:cBhvr>
                                        <p:cTn id="18" dur="500"/>
                                        <p:tgtEl>
                                          <p:spTgt spid="7239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23971">
                                            <p:txEl>
                                              <p:pRg st="5" end="5"/>
                                            </p:txEl>
                                          </p:spTgt>
                                        </p:tgtEl>
                                        <p:attrNameLst>
                                          <p:attrName>style.visibility</p:attrName>
                                        </p:attrNameLst>
                                      </p:cBhvr>
                                      <p:to>
                                        <p:strVal val="visible"/>
                                      </p:to>
                                    </p:set>
                                    <p:animEffect transition="in" filter="blinds(horizontal)">
                                      <p:cBhvr>
                                        <p:cTn id="21" dur="500"/>
                                        <p:tgtEl>
                                          <p:spTgt spid="7239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23971">
                                            <p:txEl>
                                              <p:pRg st="6" end="6"/>
                                            </p:txEl>
                                          </p:spTgt>
                                        </p:tgtEl>
                                        <p:attrNameLst>
                                          <p:attrName>style.visibility</p:attrName>
                                        </p:attrNameLst>
                                      </p:cBhvr>
                                      <p:to>
                                        <p:strVal val="visible"/>
                                      </p:to>
                                    </p:set>
                                    <p:animEffect transition="in" filter="blinds(horizontal)">
                                      <p:cBhvr>
                                        <p:cTn id="24" dur="500"/>
                                        <p:tgtEl>
                                          <p:spTgt spid="7239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23971">
                                            <p:txEl>
                                              <p:pRg st="7" end="7"/>
                                            </p:txEl>
                                          </p:spTgt>
                                        </p:tgtEl>
                                        <p:attrNameLst>
                                          <p:attrName>style.visibility</p:attrName>
                                        </p:attrNameLst>
                                      </p:cBhvr>
                                      <p:to>
                                        <p:strVal val="visible"/>
                                      </p:to>
                                    </p:set>
                                    <p:animEffect transition="in" filter="blinds(horizontal)">
                                      <p:cBhvr>
                                        <p:cTn id="27" dur="500"/>
                                        <p:tgtEl>
                                          <p:spTgt spid="72397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3971">
                                            <p:txEl>
                                              <p:pRg st="9" end="9"/>
                                            </p:txEl>
                                          </p:spTgt>
                                        </p:tgtEl>
                                        <p:attrNameLst>
                                          <p:attrName>style.visibility</p:attrName>
                                        </p:attrNameLst>
                                      </p:cBhvr>
                                      <p:to>
                                        <p:strVal val="visible"/>
                                      </p:to>
                                    </p:set>
                                    <p:animEffect transition="in" filter="blinds(horizontal)">
                                      <p:cBhvr>
                                        <p:cTn id="32" dur="500"/>
                                        <p:tgtEl>
                                          <p:spTgt spid="72397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23971">
                                            <p:txEl>
                                              <p:pRg st="10" end="10"/>
                                            </p:txEl>
                                          </p:spTgt>
                                        </p:tgtEl>
                                        <p:attrNameLst>
                                          <p:attrName>style.visibility</p:attrName>
                                        </p:attrNameLst>
                                      </p:cBhvr>
                                      <p:to>
                                        <p:strVal val="visible"/>
                                      </p:to>
                                    </p:set>
                                    <p:animEffect transition="in" filter="blinds(horizontal)">
                                      <p:cBhvr>
                                        <p:cTn id="35" dur="500"/>
                                        <p:tgtEl>
                                          <p:spTgt spid="723971">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23971">
                                            <p:txEl>
                                              <p:pRg st="11" end="11"/>
                                            </p:txEl>
                                          </p:spTgt>
                                        </p:tgtEl>
                                        <p:attrNameLst>
                                          <p:attrName>style.visibility</p:attrName>
                                        </p:attrNameLst>
                                      </p:cBhvr>
                                      <p:to>
                                        <p:strVal val="visible"/>
                                      </p:to>
                                    </p:set>
                                    <p:animEffect transition="in" filter="blinds(horizontal)">
                                      <p:cBhvr>
                                        <p:cTn id="40" dur="500"/>
                                        <p:tgtEl>
                                          <p:spTgt spid="723971">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23971">
                                            <p:txEl>
                                              <p:pRg st="12" end="12"/>
                                            </p:txEl>
                                          </p:spTgt>
                                        </p:tgtEl>
                                        <p:attrNameLst>
                                          <p:attrName>style.visibility</p:attrName>
                                        </p:attrNameLst>
                                      </p:cBhvr>
                                      <p:to>
                                        <p:strVal val="visible"/>
                                      </p:to>
                                    </p:set>
                                    <p:animEffect transition="in" filter="blinds(horizontal)">
                                      <p:cBhvr>
                                        <p:cTn id="43" dur="500"/>
                                        <p:tgtEl>
                                          <p:spTgt spid="7239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1"/>
          <p:cNvSpPr>
            <a:spLocks noGrp="1" noChangeArrowheads="1"/>
          </p:cNvSpPr>
          <p:nvPr>
            <p:ph type="title" idx="4294967295"/>
          </p:nvPr>
        </p:nvSpPr>
        <p:spPr>
          <a:xfrm>
            <a:off x="427038" y="0"/>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可重定位目标文件格式</a:t>
            </a:r>
          </a:p>
        </p:txBody>
      </p:sp>
      <p:sp>
        <p:nvSpPr>
          <p:cNvPr id="611331" name="Rectangle 2"/>
          <p:cNvSpPr>
            <a:spLocks noGrp="1" noChangeArrowheads="1"/>
          </p:cNvSpPr>
          <p:nvPr>
            <p:ph type="body" idx="4294967295"/>
          </p:nvPr>
        </p:nvSpPr>
        <p:spPr>
          <a:xfrm>
            <a:off x="236538" y="892175"/>
            <a:ext cx="5346700" cy="5743575"/>
          </a:xfrm>
        </p:spPr>
        <p:txBody>
          <a:bodyPr/>
          <a:lstStyle/>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ELF </a:t>
            </a:r>
            <a:r>
              <a:rPr lang="zh-CN" altLang="en-GB" sz="2000">
                <a:latin typeface="微软雅黑" pitchFamily="34" charset="-122"/>
                <a:ea typeface="微软雅黑" pitchFamily="34" charset="-122"/>
              </a:rPr>
              <a:t>头</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占</a:t>
            </a:r>
            <a:r>
              <a:rPr lang="en-GB" altLang="zh-CN">
                <a:latin typeface="微软雅黑" pitchFamily="34" charset="-122"/>
                <a:ea typeface="微软雅黑" pitchFamily="34" charset="-122"/>
              </a:rPr>
              <a:t>16</a:t>
            </a:r>
            <a:r>
              <a:rPr lang="zh-CN" altLang="en-GB">
                <a:latin typeface="微软雅黑" pitchFamily="34" charset="-122"/>
                <a:ea typeface="微软雅黑" pitchFamily="34" charset="-122"/>
              </a:rPr>
              <a:t>字节，包括字长、字节序（大端</a:t>
            </a:r>
            <a:r>
              <a:rPr lang="en-GB" altLang="zh-CN">
                <a:latin typeface="微软雅黑" pitchFamily="34" charset="-122"/>
                <a:ea typeface="微软雅黑" pitchFamily="34" charset="-122"/>
              </a:rPr>
              <a:t>/</a:t>
            </a:r>
            <a:r>
              <a:rPr lang="zh-CN" altLang="en-GB">
                <a:latin typeface="微软雅黑" pitchFamily="34" charset="-122"/>
                <a:ea typeface="微软雅黑" pitchFamily="34" charset="-122"/>
              </a:rPr>
              <a:t>小端）、文件类型</a:t>
            </a:r>
            <a:r>
              <a:rPr lang="en-GB" altLang="zh-CN">
                <a:latin typeface="微软雅黑" pitchFamily="34" charset="-122"/>
                <a:ea typeface="微软雅黑" pitchFamily="34" charset="-122"/>
              </a:rPr>
              <a:t> (.o, exec, .so)</a:t>
            </a:r>
            <a:r>
              <a:rPr lang="zh-CN" altLang="en-GB">
                <a:latin typeface="微软雅黑" pitchFamily="34" charset="-122"/>
                <a:ea typeface="微软雅黑" pitchFamily="34" charset="-122"/>
              </a:rPr>
              <a:t>、机器类型（如 </a:t>
            </a:r>
            <a:r>
              <a:rPr lang="en-GB" altLang="zh-CN">
                <a:latin typeface="微软雅黑" pitchFamily="34" charset="-122"/>
                <a:ea typeface="微软雅黑" pitchFamily="34" charset="-122"/>
              </a:rPr>
              <a:t>IA-32</a:t>
            </a:r>
            <a:r>
              <a:rPr lang="zh-CN" altLang="en-GB">
                <a:latin typeface="微软雅黑" pitchFamily="34" charset="-122"/>
                <a:ea typeface="微软雅黑" pitchFamily="34" charset="-122"/>
              </a:rPr>
              <a:t>）、节头表的偏移、节头表的表项大小及表项个数</a:t>
            </a:r>
            <a:endParaRPr lang="en-GB" altLang="zh-CN">
              <a:latin typeface="微软雅黑" pitchFamily="34" charset="-122"/>
              <a:ea typeface="微软雅黑" pitchFamily="34" charset="-122"/>
            </a:endParaRP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.text </a:t>
            </a:r>
            <a:r>
              <a:rPr lang="zh-CN" altLang="en-GB" sz="200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编译后的代码部分</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.rodata </a:t>
            </a:r>
            <a:r>
              <a:rPr lang="zh-CN" altLang="en-GB" sz="200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只读数据，如 </a:t>
            </a:r>
            <a:r>
              <a:rPr lang="en-GB" altLang="zh-CN">
                <a:latin typeface="微软雅黑" pitchFamily="34" charset="-122"/>
                <a:ea typeface="微软雅黑" pitchFamily="34" charset="-122"/>
              </a:rPr>
              <a:t>printf </a:t>
            </a:r>
            <a:r>
              <a:rPr lang="zh-CN" altLang="en-GB">
                <a:latin typeface="微软雅黑" pitchFamily="34" charset="-122"/>
                <a:ea typeface="微软雅黑" pitchFamily="34" charset="-122"/>
              </a:rPr>
              <a:t>格式串、</a:t>
            </a:r>
            <a:r>
              <a:rPr lang="en-GB" altLang="zh-CN">
                <a:latin typeface="微软雅黑" pitchFamily="34" charset="-122"/>
                <a:ea typeface="微软雅黑" pitchFamily="34" charset="-122"/>
                <a:hlinkClick r:id="" action="ppaction://hlinkshowjump?jump=nextslide"/>
              </a:rPr>
              <a:t>switch </a:t>
            </a:r>
            <a:r>
              <a:rPr lang="zh-CN" altLang="en-GB">
                <a:latin typeface="微软雅黑" pitchFamily="34" charset="-122"/>
                <a:ea typeface="微软雅黑" pitchFamily="34" charset="-122"/>
                <a:hlinkClick r:id="" action="ppaction://hlinkshowjump?jump=nextslide"/>
              </a:rPr>
              <a:t>跳转表</a:t>
            </a:r>
            <a:r>
              <a:rPr lang="zh-CN" altLang="en-GB">
                <a:latin typeface="微软雅黑" pitchFamily="34" charset="-122"/>
                <a:ea typeface="微软雅黑" pitchFamily="34" charset="-122"/>
              </a:rPr>
              <a:t>等</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.data </a:t>
            </a:r>
            <a:r>
              <a:rPr lang="zh-CN" altLang="en-GB" sz="200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已初始化的全局变量</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.bss </a:t>
            </a:r>
            <a:r>
              <a:rPr lang="zh-CN" altLang="en-GB" sz="200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未初始化全局变量，仅是占位符，不占据任何实际磁盘空间。区分初始化和非初始化是为了空间效率</a:t>
            </a:r>
            <a:endParaRPr lang="en-GB" altLang="zh-CN">
              <a:latin typeface="微软雅黑" pitchFamily="34" charset="-122"/>
              <a:ea typeface="微软雅黑" pitchFamily="34" charset="-122"/>
            </a:endParaRPr>
          </a:p>
        </p:txBody>
      </p:sp>
      <p:grpSp>
        <p:nvGrpSpPr>
          <p:cNvPr id="611347" name="Group 19"/>
          <p:cNvGrpSpPr>
            <a:grpSpLocks/>
          </p:cNvGrpSpPr>
          <p:nvPr/>
        </p:nvGrpSpPr>
        <p:grpSpPr bwMode="auto">
          <a:xfrm>
            <a:off x="5883275" y="493713"/>
            <a:ext cx="3260725" cy="6149975"/>
            <a:chOff x="3693" y="912"/>
            <a:chExt cx="2054" cy="3104"/>
          </a:xfrm>
        </p:grpSpPr>
        <p:sp>
          <p:nvSpPr>
            <p:cNvPr id="14339"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ELF </a:t>
              </a:r>
              <a:r>
                <a:rPr lang="zh-CN" altLang="en-GB" sz="2000" b="1">
                  <a:solidFill>
                    <a:srgbClr val="000000"/>
                  </a:solidFill>
                  <a:latin typeface="微软雅黑" pitchFamily="34" charset="-122"/>
                  <a:ea typeface="微软雅黑" pitchFamily="34" charset="-122"/>
                  <a:cs typeface="msgothic"/>
                </a:rPr>
                <a:t>头</a:t>
              </a:r>
            </a:p>
          </p:txBody>
        </p:sp>
        <p:sp>
          <p:nvSpPr>
            <p:cNvPr id="14341"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.text </a:t>
              </a:r>
              <a:r>
                <a:rPr lang="zh-CN" altLang="en-GB" sz="2000" b="1">
                  <a:solidFill>
                    <a:srgbClr val="000000"/>
                  </a:solidFill>
                  <a:latin typeface="微软雅黑" pitchFamily="34" charset="-122"/>
                  <a:ea typeface="微软雅黑" pitchFamily="34" charset="-122"/>
                  <a:cs typeface="msgothic"/>
                </a:rPr>
                <a:t>节</a:t>
              </a:r>
            </a:p>
          </p:txBody>
        </p:sp>
        <p:sp>
          <p:nvSpPr>
            <p:cNvPr id="14342"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.rodata </a:t>
              </a:r>
              <a:r>
                <a:rPr lang="zh-CN" altLang="en-GB" sz="2000" b="1">
                  <a:solidFill>
                    <a:srgbClr val="000000"/>
                  </a:solidFill>
                  <a:latin typeface="微软雅黑" pitchFamily="34" charset="-122"/>
                  <a:ea typeface="微软雅黑" pitchFamily="34" charset="-122"/>
                  <a:cs typeface="msgothic"/>
                </a:rPr>
                <a:t>节</a:t>
              </a:r>
            </a:p>
          </p:txBody>
        </p:sp>
        <p:sp>
          <p:nvSpPr>
            <p:cNvPr id="14343"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.bss </a:t>
              </a:r>
              <a:r>
                <a:rPr lang="zh-CN" altLang="en-GB" sz="2000" b="1">
                  <a:solidFill>
                    <a:srgbClr val="000000"/>
                  </a:solidFill>
                  <a:latin typeface="微软雅黑" pitchFamily="34" charset="-122"/>
                  <a:ea typeface="微软雅黑" pitchFamily="34" charset="-122"/>
                  <a:cs typeface="msgothic"/>
                </a:rPr>
                <a:t>节</a:t>
              </a:r>
            </a:p>
          </p:txBody>
        </p:sp>
        <p:sp>
          <p:nvSpPr>
            <p:cNvPr id="14344"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.symtab </a:t>
              </a:r>
              <a:r>
                <a:rPr lang="zh-CN" altLang="en-GB" sz="2000" b="1">
                  <a:solidFill>
                    <a:srgbClr val="000000"/>
                  </a:solidFill>
                  <a:latin typeface="微软雅黑" pitchFamily="34" charset="-122"/>
                  <a:ea typeface="微软雅黑" pitchFamily="34" charset="-122"/>
                  <a:cs typeface="msgothic"/>
                </a:rPr>
                <a:t>节</a:t>
              </a:r>
            </a:p>
          </p:txBody>
        </p:sp>
        <p:sp>
          <p:nvSpPr>
            <p:cNvPr id="14345"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.rel.txt </a:t>
              </a:r>
              <a:r>
                <a:rPr lang="zh-CN" altLang="en-GB" sz="2000" b="1">
                  <a:solidFill>
                    <a:srgbClr val="000000"/>
                  </a:solidFill>
                  <a:latin typeface="微软雅黑" pitchFamily="34" charset="-122"/>
                  <a:ea typeface="微软雅黑" pitchFamily="34" charset="-122"/>
                  <a:cs typeface="msgothic"/>
                </a:rPr>
                <a:t>节</a:t>
              </a:r>
            </a:p>
          </p:txBody>
        </p:sp>
        <p:sp>
          <p:nvSpPr>
            <p:cNvPr id="14346"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.rel.data </a:t>
              </a:r>
              <a:r>
                <a:rPr lang="zh-CN" altLang="en-GB" sz="2000" b="1">
                  <a:solidFill>
                    <a:srgbClr val="000000"/>
                  </a:solidFill>
                  <a:latin typeface="微软雅黑" pitchFamily="34" charset="-122"/>
                  <a:ea typeface="微软雅黑" pitchFamily="34" charset="-122"/>
                  <a:cs typeface="msgothic"/>
                </a:rPr>
                <a:t>节</a:t>
              </a:r>
            </a:p>
          </p:txBody>
        </p:sp>
        <p:sp>
          <p:nvSpPr>
            <p:cNvPr id="14347"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00"/>
                  </a:solidFill>
                  <a:latin typeface="Courier New" pitchFamily="49" charset="0"/>
                  <a:ea typeface="msgothic"/>
                  <a:cs typeface="msgothic"/>
                </a:rPr>
                <a:t>.</a:t>
              </a:r>
              <a:r>
                <a:rPr lang="en-GB" altLang="zh-CN" sz="2000" b="1">
                  <a:solidFill>
                    <a:srgbClr val="000000"/>
                  </a:solidFill>
                  <a:latin typeface="微软雅黑" pitchFamily="34" charset="-122"/>
                  <a:ea typeface="微软雅黑" pitchFamily="34" charset="-122"/>
                  <a:cs typeface="msgothic"/>
                </a:rPr>
                <a:t>debug </a:t>
              </a:r>
              <a:r>
                <a:rPr lang="zh-CN" altLang="en-GB" sz="2000" b="1">
                  <a:solidFill>
                    <a:srgbClr val="000000"/>
                  </a:solidFill>
                  <a:latin typeface="微软雅黑" pitchFamily="34" charset="-122"/>
                  <a:ea typeface="微软雅黑"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Section header table</a:t>
              </a:r>
            </a:p>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（节头表</a:t>
              </a:r>
              <a:r>
                <a:rPr lang="zh-CN" altLang="en-GB" sz="2000" b="1">
                  <a:solidFill>
                    <a:srgbClr val="000000"/>
                  </a:solidFill>
                  <a:latin typeface="微软雅黑" pitchFamily="34" charset="-122"/>
                  <a:ea typeface="微软雅黑" pitchFamily="34" charset="-122"/>
                  <a:cs typeface="msgothic"/>
                </a:rPr>
                <a:t>）</a:t>
              </a:r>
            </a:p>
          </p:txBody>
        </p:sp>
        <p:sp>
          <p:nvSpPr>
            <p:cNvPr id="611342" name="Text Box 13"/>
            <p:cNvSpPr txBox="1">
              <a:spLocks noChangeArrowheads="1"/>
            </p:cNvSpPr>
            <p:nvPr/>
          </p:nvSpPr>
          <p:spPr bwMode="auto">
            <a:xfrm>
              <a:off x="5568" y="912"/>
              <a:ext cx="179" cy="167"/>
            </a:xfrm>
            <a:prstGeom prst="rect">
              <a:avLst/>
            </a:prstGeom>
            <a:noFill/>
            <a:ln w="9525">
              <a:noFill/>
              <a:round/>
              <a:headEnd/>
              <a:tailEnd/>
            </a:ln>
          </p:spPr>
          <p:txBody>
            <a:bodyPr wrap="none" lIns="90000" tIns="46800" rIns="90000" bIns="46800">
              <a:spAutoFit/>
            </a:bodyPr>
            <a:lstStyle/>
            <a:p>
              <a:pP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itchFamily="34" charset="0"/>
                  <a:ea typeface="msgothic"/>
                  <a:cs typeface="msgothic"/>
                </a:rPr>
                <a:t>0</a:t>
              </a:r>
            </a:p>
          </p:txBody>
        </p:sp>
        <p:sp>
          <p:nvSpPr>
            <p:cNvPr id="15"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.data </a:t>
              </a:r>
              <a:r>
                <a:rPr lang="zh-CN" altLang="en-GB" sz="2000" b="1">
                  <a:solidFill>
                    <a:srgbClr val="000000"/>
                  </a:solidFill>
                  <a:latin typeface="微软雅黑" pitchFamily="34" charset="-122"/>
                  <a:ea typeface="微软雅黑" pitchFamily="34" charset="-122"/>
                  <a:cs typeface="msgothic"/>
                </a:rPr>
                <a:t>节</a:t>
              </a:r>
            </a:p>
          </p:txBody>
        </p:sp>
        <p:sp>
          <p:nvSpPr>
            <p:cNvPr id="3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.strtab </a:t>
              </a:r>
              <a:r>
                <a:rPr lang="zh-CN" altLang="en-GB" sz="2000" b="1">
                  <a:solidFill>
                    <a:srgbClr val="000000"/>
                  </a:solidFill>
                  <a:latin typeface="微软雅黑" pitchFamily="34" charset="-122"/>
                  <a:ea typeface="微软雅黑" pitchFamily="34" charset="-122"/>
                  <a:cs typeface="msgothic"/>
                </a:rPr>
                <a:t>节</a:t>
              </a:r>
            </a:p>
          </p:txBody>
        </p:sp>
        <p:sp>
          <p:nvSpPr>
            <p:cNvPr id="2"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.line </a:t>
              </a:r>
              <a:r>
                <a:rPr lang="zh-CN" altLang="en-GB" sz="2000" b="1">
                  <a:solidFill>
                    <a:srgbClr val="000000"/>
                  </a:solidFill>
                  <a:latin typeface="微软雅黑" pitchFamily="34" charset="-122"/>
                  <a:ea typeface="微软雅黑" pitchFamily="34" charset="-122"/>
                  <a:cs typeface="msgothic"/>
                </a:rPr>
                <a:t>节</a:t>
              </a:r>
            </a:p>
          </p:txBody>
        </p:sp>
      </p:grpSp>
      <p:sp>
        <p:nvSpPr>
          <p:cNvPr id="611348" name="Line 20"/>
          <p:cNvSpPr>
            <a:spLocks noChangeShapeType="1"/>
          </p:cNvSpPr>
          <p:nvPr/>
        </p:nvSpPr>
        <p:spPr bwMode="auto">
          <a:xfrm flipV="1">
            <a:off x="1247775" y="942975"/>
            <a:ext cx="4687888" cy="73025"/>
          </a:xfrm>
          <a:prstGeom prst="line">
            <a:avLst/>
          </a:prstGeom>
          <a:noFill/>
          <a:ln w="28575">
            <a:solidFill>
              <a:srgbClr val="FF00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611349" name="Line 21"/>
          <p:cNvSpPr>
            <a:spLocks noChangeShapeType="1"/>
          </p:cNvSpPr>
          <p:nvPr/>
        </p:nvSpPr>
        <p:spPr bwMode="auto">
          <a:xfrm flipV="1">
            <a:off x="1292225" y="1597025"/>
            <a:ext cx="4730750" cy="1160463"/>
          </a:xfrm>
          <a:prstGeom prst="line">
            <a:avLst/>
          </a:prstGeom>
          <a:noFill/>
          <a:ln w="28575">
            <a:solidFill>
              <a:srgbClr val="FF00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611350" name="Line 22"/>
          <p:cNvSpPr>
            <a:spLocks noChangeShapeType="1"/>
          </p:cNvSpPr>
          <p:nvPr/>
        </p:nvSpPr>
        <p:spPr bwMode="auto">
          <a:xfrm flipV="1">
            <a:off x="1582738" y="2003425"/>
            <a:ext cx="4470400" cy="1538288"/>
          </a:xfrm>
          <a:prstGeom prst="line">
            <a:avLst/>
          </a:prstGeom>
          <a:noFill/>
          <a:ln w="28575">
            <a:solidFill>
              <a:srgbClr val="FF00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611351" name="Line 23"/>
          <p:cNvSpPr>
            <a:spLocks noChangeShapeType="1"/>
          </p:cNvSpPr>
          <p:nvPr/>
        </p:nvSpPr>
        <p:spPr bwMode="auto">
          <a:xfrm flipV="1">
            <a:off x="1363663" y="2554288"/>
            <a:ext cx="4602162" cy="2046287"/>
          </a:xfrm>
          <a:prstGeom prst="line">
            <a:avLst/>
          </a:prstGeom>
          <a:noFill/>
          <a:ln w="28575">
            <a:solidFill>
              <a:srgbClr val="FF00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611352" name="Line 24"/>
          <p:cNvSpPr>
            <a:spLocks noChangeShapeType="1"/>
          </p:cNvSpPr>
          <p:nvPr/>
        </p:nvSpPr>
        <p:spPr bwMode="auto">
          <a:xfrm flipV="1">
            <a:off x="1176338" y="3019425"/>
            <a:ext cx="4745037" cy="2292350"/>
          </a:xfrm>
          <a:prstGeom prst="line">
            <a:avLst/>
          </a:prstGeom>
          <a:noFill/>
          <a:ln w="28575">
            <a:solidFill>
              <a:srgbClr val="FF00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36233882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48"/>
                                        </p:tgtEl>
                                        <p:attrNameLst>
                                          <p:attrName>style.visibility</p:attrName>
                                        </p:attrNameLst>
                                      </p:cBhvr>
                                      <p:to>
                                        <p:strVal val="visible"/>
                                      </p:to>
                                    </p:set>
                                    <p:animEffect transition="in" filter="blinds(horizontal)">
                                      <p:cBhvr>
                                        <p:cTn id="7" dur="500"/>
                                        <p:tgtEl>
                                          <p:spTgt spid="611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1349"/>
                                        </p:tgtEl>
                                        <p:attrNameLst>
                                          <p:attrName>style.visibility</p:attrName>
                                        </p:attrNameLst>
                                      </p:cBhvr>
                                      <p:to>
                                        <p:strVal val="visible"/>
                                      </p:to>
                                    </p:set>
                                    <p:animEffect transition="in" filter="blinds(horizontal)">
                                      <p:cBhvr>
                                        <p:cTn id="12" dur="500"/>
                                        <p:tgtEl>
                                          <p:spTgt spid="6113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1350"/>
                                        </p:tgtEl>
                                        <p:attrNameLst>
                                          <p:attrName>style.visibility</p:attrName>
                                        </p:attrNameLst>
                                      </p:cBhvr>
                                      <p:to>
                                        <p:strVal val="visible"/>
                                      </p:to>
                                    </p:set>
                                    <p:animEffect transition="in" filter="blinds(horizontal)">
                                      <p:cBhvr>
                                        <p:cTn id="17" dur="500"/>
                                        <p:tgtEl>
                                          <p:spTgt spid="6113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1351"/>
                                        </p:tgtEl>
                                        <p:attrNameLst>
                                          <p:attrName>style.visibility</p:attrName>
                                        </p:attrNameLst>
                                      </p:cBhvr>
                                      <p:to>
                                        <p:strVal val="visible"/>
                                      </p:to>
                                    </p:set>
                                    <p:animEffect transition="in" filter="blinds(horizontal)">
                                      <p:cBhvr>
                                        <p:cTn id="22" dur="500"/>
                                        <p:tgtEl>
                                          <p:spTgt spid="6113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1352"/>
                                        </p:tgtEl>
                                        <p:attrNameLst>
                                          <p:attrName>style.visibility</p:attrName>
                                        </p:attrNameLst>
                                      </p:cBhvr>
                                      <p:to>
                                        <p:strVal val="visible"/>
                                      </p:to>
                                    </p:set>
                                    <p:animEffect transition="in" filter="blinds(horizontal)">
                                      <p:cBhvr>
                                        <p:cTn id="27" dur="500"/>
                                        <p:tgtEl>
                                          <p:spTgt spid="611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48" grpId="0" animBg="1"/>
      <p:bldP spid="611349" grpId="0" animBg="1"/>
      <p:bldP spid="611350" grpId="0" animBg="1"/>
      <p:bldP spid="611351" grpId="0" animBg="1"/>
      <p:bldP spid="61135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457200" y="71438"/>
            <a:ext cx="8229600" cy="561975"/>
          </a:xfrm>
        </p:spPr>
        <p:txBody>
          <a:bodyPr/>
          <a:lstStyle/>
          <a:p>
            <a:r>
              <a:rPr lang="zh-CN" altLang="en-US"/>
              <a:t>重定位信息</a:t>
            </a:r>
          </a:p>
        </p:txBody>
      </p:sp>
      <p:sp>
        <p:nvSpPr>
          <p:cNvPr id="691203" name="Rectangle 3"/>
          <p:cNvSpPr>
            <a:spLocks noGrp="1" noChangeArrowheads="1"/>
          </p:cNvSpPr>
          <p:nvPr>
            <p:ph type="body" idx="1"/>
          </p:nvPr>
        </p:nvSpPr>
        <p:spPr>
          <a:xfrm>
            <a:off x="325438" y="722313"/>
            <a:ext cx="8521700" cy="4986337"/>
          </a:xfrm>
        </p:spPr>
        <p:txBody>
          <a:bodyPr/>
          <a:lstStyle/>
          <a:p>
            <a:pPr>
              <a:lnSpc>
                <a:spcPct val="110000"/>
              </a:lnSpc>
            </a:pPr>
            <a:r>
              <a:rPr lang="zh-CN" altLang="en-US" sz="2200">
                <a:solidFill>
                  <a:srgbClr val="FF0000"/>
                </a:solidFill>
                <a:latin typeface="微软雅黑" pitchFamily="34" charset="-122"/>
                <a:ea typeface="微软雅黑" pitchFamily="34" charset="-122"/>
              </a:rPr>
              <a:t>汇编器</a:t>
            </a:r>
            <a:r>
              <a:rPr lang="zh-CN" altLang="en-US" sz="2200">
                <a:latin typeface="微软雅黑" pitchFamily="34" charset="-122"/>
                <a:ea typeface="微软雅黑" pitchFamily="34" charset="-122"/>
              </a:rPr>
              <a:t>遇到</a:t>
            </a:r>
            <a:r>
              <a:rPr lang="zh-CN" altLang="en-US" sz="2200">
                <a:solidFill>
                  <a:srgbClr val="FF0000"/>
                </a:solidFill>
                <a:latin typeface="微软雅黑" pitchFamily="34" charset="-122"/>
                <a:ea typeface="微软雅黑" pitchFamily="34" charset="-122"/>
              </a:rPr>
              <a:t>引用</a:t>
            </a:r>
            <a:r>
              <a:rPr lang="zh-CN" altLang="en-US" sz="2200">
                <a:latin typeface="微软雅黑" pitchFamily="34" charset="-122"/>
                <a:ea typeface="微软雅黑" pitchFamily="34" charset="-122"/>
              </a:rPr>
              <a:t>时，生成一个重定位条目</a:t>
            </a:r>
          </a:p>
          <a:p>
            <a:pPr>
              <a:lnSpc>
                <a:spcPct val="110000"/>
              </a:lnSpc>
            </a:pPr>
            <a:r>
              <a:rPr lang="zh-CN" altLang="en-US" sz="2200">
                <a:latin typeface="微软雅黑" pitchFamily="34" charset="-122"/>
                <a:ea typeface="微软雅黑" pitchFamily="34" charset="-122"/>
              </a:rPr>
              <a:t>数据引用的重定位条目在</a:t>
            </a:r>
            <a:r>
              <a:rPr lang="en-US" altLang="zh-CN" sz="2200">
                <a:latin typeface="微软雅黑" pitchFamily="34" charset="-122"/>
                <a:ea typeface="微软雅黑" pitchFamily="34" charset="-122"/>
              </a:rPr>
              <a:t>.rel_data</a:t>
            </a:r>
            <a:r>
              <a:rPr lang="zh-CN" altLang="en-US" sz="2200">
                <a:latin typeface="微软雅黑" pitchFamily="34" charset="-122"/>
                <a:ea typeface="微软雅黑" pitchFamily="34" charset="-122"/>
              </a:rPr>
              <a:t>节中</a:t>
            </a:r>
          </a:p>
          <a:p>
            <a:pPr>
              <a:lnSpc>
                <a:spcPct val="110000"/>
              </a:lnSpc>
            </a:pPr>
            <a:r>
              <a:rPr lang="zh-CN" altLang="en-US" sz="2200">
                <a:latin typeface="微软雅黑" pitchFamily="34" charset="-122"/>
                <a:ea typeface="微软雅黑" pitchFamily="34" charset="-122"/>
              </a:rPr>
              <a:t>指令中引用的重定位条目在</a:t>
            </a:r>
            <a:r>
              <a:rPr lang="en-US" altLang="zh-CN" sz="2200">
                <a:latin typeface="微软雅黑" pitchFamily="34" charset="-122"/>
                <a:ea typeface="微软雅黑" pitchFamily="34" charset="-122"/>
              </a:rPr>
              <a:t>.rel_text</a:t>
            </a:r>
            <a:r>
              <a:rPr lang="zh-CN" altLang="en-US" sz="2200">
                <a:latin typeface="微软雅黑" pitchFamily="34" charset="-122"/>
                <a:ea typeface="微软雅黑" pitchFamily="34" charset="-122"/>
              </a:rPr>
              <a:t>节中</a:t>
            </a:r>
            <a:endParaRPr lang="en-US" altLang="zh-CN" sz="2200">
              <a:latin typeface="微软雅黑" pitchFamily="34" charset="-122"/>
              <a:ea typeface="微软雅黑" pitchFamily="34" charset="-122"/>
            </a:endParaRPr>
          </a:p>
          <a:p>
            <a:pPr>
              <a:lnSpc>
                <a:spcPct val="110000"/>
              </a:lnSpc>
            </a:pPr>
            <a:r>
              <a:rPr lang="en-US" altLang="zh-CN" sz="2200">
                <a:latin typeface="微软雅黑" pitchFamily="34" charset="-122"/>
                <a:ea typeface="微软雅黑" pitchFamily="34" charset="-122"/>
              </a:rPr>
              <a:t>ELF</a:t>
            </a:r>
            <a:r>
              <a:rPr lang="zh-CN" altLang="en-US" sz="2200">
                <a:latin typeface="微软雅黑" pitchFamily="34" charset="-122"/>
                <a:ea typeface="微软雅黑" pitchFamily="34" charset="-122"/>
              </a:rPr>
              <a:t>中重定位条目格式如下：</a:t>
            </a:r>
          </a:p>
          <a:p>
            <a:pPr>
              <a:lnSpc>
                <a:spcPct val="110000"/>
              </a:lnSpc>
            </a:pPr>
            <a:endParaRPr lang="en-US" altLang="zh-CN" sz="2200"/>
          </a:p>
          <a:p>
            <a:pPr>
              <a:lnSpc>
                <a:spcPct val="110000"/>
              </a:lnSpc>
            </a:pPr>
            <a:endParaRPr lang="en-US" altLang="zh-CN" sz="2200"/>
          </a:p>
          <a:p>
            <a:pPr>
              <a:lnSpc>
                <a:spcPct val="110000"/>
              </a:lnSpc>
            </a:pPr>
            <a:endParaRPr lang="en-US" altLang="zh-CN" sz="2200"/>
          </a:p>
          <a:p>
            <a:pPr>
              <a:lnSpc>
                <a:spcPct val="110000"/>
              </a:lnSpc>
            </a:pPr>
            <a:endParaRPr lang="zh-CN" altLang="en-US" sz="2200"/>
          </a:p>
          <a:p>
            <a:pPr>
              <a:lnSpc>
                <a:spcPct val="110000"/>
              </a:lnSpc>
            </a:pPr>
            <a:r>
              <a:rPr lang="en-US" altLang="zh-CN" sz="2200">
                <a:latin typeface="微软雅黑" pitchFamily="34" charset="-122"/>
                <a:ea typeface="微软雅黑" pitchFamily="34" charset="-122"/>
              </a:rPr>
              <a:t>IA-32</a:t>
            </a:r>
            <a:r>
              <a:rPr lang="zh-CN" altLang="en-US" sz="2200">
                <a:latin typeface="微软雅黑" pitchFamily="34" charset="-122"/>
                <a:ea typeface="微软雅黑" pitchFamily="34" charset="-122"/>
              </a:rPr>
              <a:t>有两种最基本的重定位类型</a:t>
            </a:r>
          </a:p>
          <a:p>
            <a:pPr lvl="1">
              <a:lnSpc>
                <a:spcPct val="110000"/>
              </a:lnSpc>
            </a:pPr>
            <a:r>
              <a:rPr lang="en-US" altLang="zh-CN">
                <a:latin typeface="微软雅黑" pitchFamily="34" charset="-122"/>
                <a:ea typeface="微软雅黑" pitchFamily="34" charset="-122"/>
              </a:rPr>
              <a:t>R_386_32: </a:t>
            </a:r>
            <a:r>
              <a:rPr lang="zh-CN" altLang="en-US">
                <a:latin typeface="微软雅黑" pitchFamily="34" charset="-122"/>
                <a:ea typeface="微软雅黑" pitchFamily="34" charset="-122"/>
              </a:rPr>
              <a:t>绝对地址</a:t>
            </a:r>
          </a:p>
          <a:p>
            <a:pPr lvl="1">
              <a:lnSpc>
                <a:spcPct val="110000"/>
              </a:lnSpc>
            </a:pPr>
            <a:r>
              <a:rPr lang="en-US" altLang="zh-CN">
                <a:latin typeface="微软雅黑" pitchFamily="34" charset="-122"/>
                <a:ea typeface="微软雅黑" pitchFamily="34" charset="-122"/>
              </a:rPr>
              <a:t>R_386_PC32: PC</a:t>
            </a:r>
            <a:r>
              <a:rPr lang="zh-CN" altLang="en-US">
                <a:latin typeface="微软雅黑" pitchFamily="34" charset="-122"/>
                <a:ea typeface="微软雅黑" pitchFamily="34" charset="-122"/>
              </a:rPr>
              <a:t>相对地址</a:t>
            </a:r>
            <a:endParaRPr lang="en-US" altLang="zh-CN">
              <a:latin typeface="微软雅黑" pitchFamily="34" charset="-122"/>
              <a:ea typeface="微软雅黑" pitchFamily="34" charset="-122"/>
            </a:endParaRPr>
          </a:p>
        </p:txBody>
      </p:sp>
      <p:sp>
        <p:nvSpPr>
          <p:cNvPr id="691204" name="Text Box 4"/>
          <p:cNvSpPr txBox="1">
            <a:spLocks noChangeArrowheads="1"/>
          </p:cNvSpPr>
          <p:nvPr/>
        </p:nvSpPr>
        <p:spPr bwMode="auto">
          <a:xfrm>
            <a:off x="893763" y="2389188"/>
            <a:ext cx="5013325" cy="1800225"/>
          </a:xfrm>
          <a:prstGeom prst="rect">
            <a:avLst/>
          </a:prstGeom>
          <a:noFill/>
          <a:ln w="9525">
            <a:noFill/>
            <a:miter lim="800000"/>
            <a:headEnd/>
            <a:tailEnd/>
          </a:ln>
          <a:effectLst/>
        </p:spPr>
        <p:txBody>
          <a:bodyPr>
            <a:spAutoFit/>
          </a:bodyPr>
          <a:lstStyle/>
          <a:p>
            <a:pPr>
              <a:spcBef>
                <a:spcPct val="15000"/>
              </a:spcBef>
            </a:pPr>
            <a:r>
              <a:rPr lang="en-US" altLang="zh-CN" sz="2000" b="1">
                <a:solidFill>
                  <a:srgbClr val="CC3300"/>
                </a:solidFill>
                <a:latin typeface="微软雅黑" pitchFamily="34" charset="-122"/>
                <a:ea typeface="微软雅黑" pitchFamily="34" charset="-122"/>
              </a:rPr>
              <a:t>typedef  struct {</a:t>
            </a:r>
          </a:p>
          <a:p>
            <a:pPr>
              <a:spcBef>
                <a:spcPct val="15000"/>
              </a:spcBef>
            </a:pPr>
            <a:r>
              <a:rPr lang="en-US" altLang="zh-CN" sz="2000" b="1">
                <a:solidFill>
                  <a:srgbClr val="CC3300"/>
                </a:solidFill>
                <a:latin typeface="微软雅黑" pitchFamily="34" charset="-122"/>
                <a:ea typeface="微软雅黑" pitchFamily="34" charset="-122"/>
              </a:rPr>
              <a:t>	int  offset;          /*</a:t>
            </a:r>
            <a:r>
              <a:rPr lang="zh-CN" altLang="en-US" sz="2000" b="1">
                <a:solidFill>
                  <a:srgbClr val="CC3300"/>
                </a:solidFill>
                <a:latin typeface="微软雅黑" pitchFamily="34" charset="-122"/>
                <a:ea typeface="微软雅黑" pitchFamily="34" charset="-122"/>
              </a:rPr>
              <a:t>节内偏移*</a:t>
            </a:r>
            <a:r>
              <a:rPr lang="en-US" altLang="zh-CN" sz="2000" b="1">
                <a:solidFill>
                  <a:srgbClr val="CC3300"/>
                </a:solidFill>
                <a:latin typeface="微软雅黑" pitchFamily="34" charset="-122"/>
                <a:ea typeface="微软雅黑" pitchFamily="34" charset="-122"/>
              </a:rPr>
              <a:t>/</a:t>
            </a:r>
          </a:p>
          <a:p>
            <a:pPr>
              <a:spcBef>
                <a:spcPct val="15000"/>
              </a:spcBef>
            </a:pPr>
            <a:r>
              <a:rPr lang="en-US" altLang="zh-CN" sz="2000" b="1">
                <a:solidFill>
                  <a:srgbClr val="CC3300"/>
                </a:solidFill>
                <a:latin typeface="微软雅黑" pitchFamily="34" charset="-122"/>
                <a:ea typeface="微软雅黑" pitchFamily="34" charset="-122"/>
              </a:rPr>
              <a:t>  	int  symbol:24, </a:t>
            </a:r>
            <a:r>
              <a:rPr lang="zh-CN" altLang="en-US" sz="2000" b="1">
                <a:solidFill>
                  <a:srgbClr val="CC3300"/>
                </a:solidFill>
                <a:latin typeface="微软雅黑" pitchFamily="34" charset="-122"/>
                <a:ea typeface="微软雅黑" pitchFamily="34" charset="-122"/>
              </a:rPr>
              <a:t> </a:t>
            </a:r>
            <a:r>
              <a:rPr lang="en-US" altLang="zh-CN" sz="2000" b="1">
                <a:solidFill>
                  <a:srgbClr val="CC3300"/>
                </a:solidFill>
                <a:latin typeface="微软雅黑" pitchFamily="34" charset="-122"/>
                <a:ea typeface="微软雅黑" pitchFamily="34" charset="-122"/>
              </a:rPr>
              <a:t>/*</a:t>
            </a:r>
            <a:r>
              <a:rPr lang="zh-CN" altLang="en-US" sz="2000" b="1">
                <a:solidFill>
                  <a:srgbClr val="CC3300"/>
                </a:solidFill>
                <a:latin typeface="微软雅黑" pitchFamily="34" charset="-122"/>
                <a:ea typeface="微软雅黑" pitchFamily="34" charset="-122"/>
              </a:rPr>
              <a:t>所绑定符号*</a:t>
            </a:r>
            <a:r>
              <a:rPr lang="en-US" altLang="zh-CN" sz="2000" b="1">
                <a:solidFill>
                  <a:srgbClr val="CC3300"/>
                </a:solidFill>
                <a:latin typeface="微软雅黑" pitchFamily="34" charset="-122"/>
                <a:ea typeface="微软雅黑" pitchFamily="34" charset="-122"/>
              </a:rPr>
              <a:t>/</a:t>
            </a:r>
          </a:p>
          <a:p>
            <a:pPr>
              <a:spcBef>
                <a:spcPct val="15000"/>
              </a:spcBef>
            </a:pPr>
            <a:r>
              <a:rPr lang="en-US" altLang="zh-CN" sz="2000" b="1">
                <a:solidFill>
                  <a:srgbClr val="CC3300"/>
                </a:solidFill>
                <a:latin typeface="微软雅黑" pitchFamily="34" charset="-122"/>
                <a:ea typeface="微软雅黑" pitchFamily="34" charset="-122"/>
              </a:rPr>
              <a:t>                    type: 8;       /*</a:t>
            </a:r>
            <a:r>
              <a:rPr lang="zh-CN" altLang="en-US" sz="2000" b="1">
                <a:solidFill>
                  <a:srgbClr val="CC3300"/>
                </a:solidFill>
                <a:latin typeface="微软雅黑" pitchFamily="34" charset="-122"/>
                <a:ea typeface="微软雅黑" pitchFamily="34" charset="-122"/>
              </a:rPr>
              <a:t>重定位类型*</a:t>
            </a:r>
            <a:r>
              <a:rPr lang="en-US" altLang="zh-CN" sz="2000" b="1">
                <a:solidFill>
                  <a:srgbClr val="CC3300"/>
                </a:solidFill>
                <a:latin typeface="微软雅黑" pitchFamily="34" charset="-122"/>
                <a:ea typeface="微软雅黑" pitchFamily="34" charset="-122"/>
              </a:rPr>
              <a:t>/</a:t>
            </a:r>
            <a:endParaRPr lang="zh-CN" altLang="en-US" sz="2000" b="1">
              <a:solidFill>
                <a:srgbClr val="CC3300"/>
              </a:solidFill>
              <a:latin typeface="微软雅黑" pitchFamily="34" charset="-122"/>
              <a:ea typeface="微软雅黑" pitchFamily="34" charset="-122"/>
            </a:endParaRPr>
          </a:p>
          <a:p>
            <a:pPr>
              <a:spcBef>
                <a:spcPct val="15000"/>
              </a:spcBef>
            </a:pPr>
            <a:r>
              <a:rPr lang="en-US" altLang="zh-CN" sz="2000" b="1">
                <a:solidFill>
                  <a:srgbClr val="CC3300"/>
                </a:solidFill>
                <a:latin typeface="微软雅黑" pitchFamily="34" charset="-122"/>
                <a:ea typeface="微软雅黑" pitchFamily="34" charset="-122"/>
              </a:rPr>
              <a:t>	} Elf32_Rel;</a:t>
            </a:r>
          </a:p>
        </p:txBody>
      </p:sp>
      <p:sp>
        <p:nvSpPr>
          <p:cNvPr id="691206" name="Rectangle 6"/>
          <p:cNvSpPr>
            <a:spLocks noChangeArrowheads="1"/>
          </p:cNvSpPr>
          <p:nvPr/>
        </p:nvSpPr>
        <p:spPr bwMode="auto">
          <a:xfrm>
            <a:off x="93663" y="5478463"/>
            <a:ext cx="4351337" cy="1311275"/>
          </a:xfrm>
          <a:prstGeom prst="rect">
            <a:avLst/>
          </a:prstGeom>
          <a:noFill/>
          <a:ln w="9525">
            <a:noFill/>
            <a:miter lim="800000"/>
            <a:headEnd/>
            <a:tailEnd/>
          </a:ln>
          <a:effectLst/>
        </p:spPr>
        <p:txBody>
          <a:bodyPr>
            <a:spAutoFit/>
          </a:bodyPr>
          <a:lstStyle/>
          <a:p>
            <a:r>
              <a:rPr lang="zh-CN" altLang="en-US" sz="2000" b="1">
                <a:solidFill>
                  <a:srgbClr val="FF0000"/>
                </a:solidFill>
                <a:latin typeface="微软雅黑" pitchFamily="34" charset="-122"/>
                <a:ea typeface="微软雅黑" pitchFamily="34" charset="-122"/>
              </a:rPr>
              <a:t>例如，在</a:t>
            </a:r>
            <a:r>
              <a:rPr lang="en-US" altLang="zh-CN" sz="2000" b="1">
                <a:solidFill>
                  <a:srgbClr val="FF0000"/>
                </a:solidFill>
                <a:latin typeface="微软雅黑" pitchFamily="34" charset="-122"/>
                <a:ea typeface="微软雅黑" pitchFamily="34" charset="-122"/>
              </a:rPr>
              <a:t>rel_text</a:t>
            </a:r>
            <a:r>
              <a:rPr lang="zh-CN" altLang="en-US" sz="2000" b="1">
                <a:solidFill>
                  <a:srgbClr val="FF0000"/>
                </a:solidFill>
                <a:latin typeface="微软雅黑" pitchFamily="34" charset="-122"/>
                <a:ea typeface="微软雅黑" pitchFamily="34" charset="-122"/>
              </a:rPr>
              <a:t>节中有重定位条目</a:t>
            </a:r>
          </a:p>
          <a:p>
            <a:r>
              <a:rPr lang="en-US" altLang="zh-CN" sz="2000" b="1">
                <a:solidFill>
                  <a:srgbClr val="FF0000"/>
                </a:solidFill>
                <a:latin typeface="微软雅黑" pitchFamily="34" charset="-122"/>
                <a:ea typeface="微软雅黑" pitchFamily="34" charset="-122"/>
              </a:rPr>
              <a:t>     offset: 0x1</a:t>
            </a:r>
          </a:p>
          <a:p>
            <a:r>
              <a:rPr lang="en-US" altLang="zh-CN" sz="2000" b="1">
                <a:solidFill>
                  <a:srgbClr val="FF0000"/>
                </a:solidFill>
                <a:latin typeface="微软雅黑" pitchFamily="34" charset="-122"/>
                <a:ea typeface="微软雅黑" pitchFamily="34" charset="-122"/>
              </a:rPr>
              <a:t>     symbol: B</a:t>
            </a:r>
          </a:p>
          <a:p>
            <a:r>
              <a:rPr lang="en-US" altLang="zh-CN" sz="2000" b="1">
                <a:solidFill>
                  <a:srgbClr val="FF0000"/>
                </a:solidFill>
                <a:latin typeface="微软雅黑" pitchFamily="34" charset="-122"/>
                <a:ea typeface="微软雅黑" pitchFamily="34" charset="-122"/>
              </a:rPr>
              <a:t>     type:  R_386_32</a:t>
            </a:r>
            <a:endParaRPr lang="zh-CN" altLang="en-US" sz="2000" b="1">
              <a:solidFill>
                <a:srgbClr val="FF0000"/>
              </a:solidFill>
              <a:latin typeface="微软雅黑" pitchFamily="34" charset="-122"/>
              <a:ea typeface="微软雅黑" pitchFamily="34" charset="-122"/>
            </a:endParaRPr>
          </a:p>
        </p:txBody>
      </p:sp>
      <p:sp>
        <p:nvSpPr>
          <p:cNvPr id="691208" name="Text Box 8"/>
          <p:cNvSpPr txBox="1">
            <a:spLocks noChangeArrowheads="1"/>
          </p:cNvSpPr>
          <p:nvPr/>
        </p:nvSpPr>
        <p:spPr bwMode="auto">
          <a:xfrm>
            <a:off x="7081838" y="688975"/>
            <a:ext cx="1873250" cy="2111375"/>
          </a:xfrm>
          <a:prstGeom prst="rect">
            <a:avLst/>
          </a:prstGeom>
          <a:noFill/>
          <a:ln w="9525">
            <a:solidFill>
              <a:schemeClr val="tx1"/>
            </a:solid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23</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B</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p:txBody>
      </p:sp>
      <p:sp>
        <p:nvSpPr>
          <p:cNvPr id="691209" name="Line 9"/>
          <p:cNvSpPr>
            <a:spLocks noChangeShapeType="1"/>
          </p:cNvSpPr>
          <p:nvPr/>
        </p:nvSpPr>
        <p:spPr bwMode="auto">
          <a:xfrm>
            <a:off x="4887913" y="2132013"/>
            <a:ext cx="2543175" cy="1397000"/>
          </a:xfrm>
          <a:prstGeom prst="line">
            <a:avLst/>
          </a:prstGeom>
          <a:noFill/>
          <a:ln w="28575">
            <a:solidFill>
              <a:schemeClr val="accent2"/>
            </a:solidFill>
            <a:round/>
            <a:headEnd/>
            <a:tailEnd type="triangle" w="med" len="med"/>
          </a:ln>
          <a:effectLst/>
        </p:spPr>
        <p:txBody>
          <a:bodyPr/>
          <a:lstStyle/>
          <a:p>
            <a:endParaRPr lang="zh-CN" altLang="en-US"/>
          </a:p>
        </p:txBody>
      </p:sp>
      <p:sp>
        <p:nvSpPr>
          <p:cNvPr id="691210" name="Line 10"/>
          <p:cNvSpPr>
            <a:spLocks noChangeShapeType="1"/>
          </p:cNvSpPr>
          <p:nvPr/>
        </p:nvSpPr>
        <p:spPr bwMode="auto">
          <a:xfrm>
            <a:off x="4922838" y="2058988"/>
            <a:ext cx="2538412" cy="1017587"/>
          </a:xfrm>
          <a:prstGeom prst="line">
            <a:avLst/>
          </a:prstGeom>
          <a:noFill/>
          <a:ln w="28575">
            <a:solidFill>
              <a:schemeClr val="accent2"/>
            </a:solidFill>
            <a:round/>
            <a:headEnd/>
            <a:tailEnd type="triangle" w="med" len="med"/>
          </a:ln>
          <a:effectLst/>
        </p:spPr>
        <p:txBody>
          <a:bodyPr/>
          <a:lstStyle/>
          <a:p>
            <a:endParaRPr lang="zh-CN" altLang="en-US"/>
          </a:p>
        </p:txBody>
      </p:sp>
      <p:sp>
        <p:nvSpPr>
          <p:cNvPr id="691211" name="Text Box 11"/>
          <p:cNvSpPr txBox="1">
            <a:spLocks noChangeArrowheads="1"/>
          </p:cNvSpPr>
          <p:nvPr/>
        </p:nvSpPr>
        <p:spPr bwMode="auto">
          <a:xfrm>
            <a:off x="6981825" y="3082925"/>
            <a:ext cx="2044700" cy="2025650"/>
          </a:xfrm>
          <a:prstGeom prst="rect">
            <a:avLst/>
          </a:prstGeom>
          <a:noFill/>
          <a:ln w="9525">
            <a:solidFill>
              <a:schemeClr val="tx1"/>
            </a:solidFill>
            <a:miter lim="800000"/>
            <a:headEnd/>
            <a:tailEnd/>
          </a:ln>
          <a:effectLst/>
        </p:spPr>
        <p:txBody>
          <a:bodyPr>
            <a:spAutoFit/>
          </a:bodyPr>
          <a:lstStyle/>
          <a:p>
            <a:r>
              <a:rPr lang="en-US" altLang="zh-CN" sz="2100" b="1">
                <a:solidFill>
                  <a:srgbClr val="FF0000"/>
                </a:solidFill>
                <a:latin typeface="微软雅黑" pitchFamily="34" charset="-122"/>
                <a:ea typeface="微软雅黑" pitchFamily="34" charset="-122"/>
              </a:rPr>
              <a:t>05 00000000</a:t>
            </a:r>
          </a:p>
          <a:p>
            <a:r>
              <a:rPr lang="en-US" altLang="zh-CN" sz="2100" b="1">
                <a:solidFill>
                  <a:srgbClr val="009242"/>
                </a:solidFill>
                <a:latin typeface="微软雅黑" pitchFamily="34" charset="-122"/>
                <a:ea typeface="微软雅黑" pitchFamily="34" charset="-122"/>
              </a:rPr>
              <a:t>02 </a:t>
            </a:r>
            <a:r>
              <a:rPr lang="en-US" altLang="zh-CN" sz="2100" b="1">
                <a:solidFill>
                  <a:srgbClr val="FF0000"/>
                </a:solidFill>
                <a:latin typeface="微软雅黑" pitchFamily="34" charset="-122"/>
                <a:ea typeface="微软雅黑" pitchFamily="34" charset="-122"/>
              </a:rPr>
              <a:t>FCFFFFFF</a:t>
            </a:r>
          </a:p>
          <a:p>
            <a:r>
              <a:rPr lang="zh-CN" altLang="en-US" sz="2100" b="1">
                <a:latin typeface="微软雅黑" pitchFamily="34" charset="-122"/>
                <a:ea typeface="微软雅黑" pitchFamily="34" charset="-122"/>
              </a:rPr>
              <a:t>        </a:t>
            </a:r>
            <a:r>
              <a:rPr lang="en-US" altLang="zh-CN" sz="2100" b="1">
                <a:latin typeface="微软雅黑" pitchFamily="34" charset="-122"/>
                <a:ea typeface="微软雅黑" pitchFamily="34" charset="-122"/>
              </a:rPr>
              <a:t>……</a:t>
            </a:r>
          </a:p>
          <a:p>
            <a:r>
              <a:rPr lang="en-US" altLang="zh-CN" sz="2100" b="1">
                <a:solidFill>
                  <a:srgbClr val="FF0000"/>
                </a:solidFill>
                <a:latin typeface="微软雅黑" pitchFamily="34" charset="-122"/>
                <a:ea typeface="微软雅黑" pitchFamily="34" charset="-122"/>
              </a:rPr>
              <a:t>L0</a:t>
            </a:r>
            <a:r>
              <a:rPr lang="zh-CN" altLang="en-US" sz="2100" b="1">
                <a:latin typeface="微软雅黑" pitchFamily="34" charset="-122"/>
                <a:ea typeface="微软雅黑" pitchFamily="34" charset="-122"/>
              </a:rPr>
              <a:t>：</a:t>
            </a:r>
            <a:r>
              <a:rPr lang="en-US" altLang="zh-CN" sz="2100" b="1">
                <a:latin typeface="微软雅黑" pitchFamily="34" charset="-122"/>
                <a:ea typeface="微软雅黑" pitchFamily="34" charset="-122"/>
              </a:rPr>
              <a:t>sub 23</a:t>
            </a:r>
          </a:p>
          <a:p>
            <a:r>
              <a:rPr lang="en-US" altLang="zh-CN" sz="2100" b="1">
                <a:latin typeface="微软雅黑" pitchFamily="34" charset="-122"/>
                <a:ea typeface="微软雅黑" pitchFamily="34" charset="-122"/>
              </a:rPr>
              <a:t>        ……</a:t>
            </a:r>
          </a:p>
          <a:p>
            <a:r>
              <a:rPr lang="en-US" altLang="zh-CN" sz="2100" b="1">
                <a:solidFill>
                  <a:srgbClr val="FF0000"/>
                </a:solidFill>
                <a:latin typeface="微软雅黑" pitchFamily="34" charset="-122"/>
                <a:ea typeface="微软雅黑" pitchFamily="34" charset="-122"/>
              </a:rPr>
              <a:t>B</a:t>
            </a:r>
            <a:r>
              <a:rPr lang="zh-CN" altLang="en-US" sz="2100" b="1">
                <a:latin typeface="微软雅黑" pitchFamily="34" charset="-122"/>
                <a:ea typeface="微软雅黑" pitchFamily="34" charset="-122"/>
              </a:rPr>
              <a:t>：  </a:t>
            </a:r>
            <a:r>
              <a:rPr lang="en-US" altLang="zh-CN" sz="2100" b="1">
                <a:latin typeface="微软雅黑" pitchFamily="34" charset="-122"/>
                <a:ea typeface="微软雅黑" pitchFamily="34" charset="-122"/>
              </a:rPr>
              <a:t>……</a:t>
            </a:r>
          </a:p>
        </p:txBody>
      </p:sp>
      <p:sp>
        <p:nvSpPr>
          <p:cNvPr id="691212" name="Rectangle 12"/>
          <p:cNvSpPr>
            <a:spLocks noChangeArrowheads="1"/>
          </p:cNvSpPr>
          <p:nvPr/>
        </p:nvSpPr>
        <p:spPr bwMode="auto">
          <a:xfrm>
            <a:off x="7440613" y="3106738"/>
            <a:ext cx="1414462" cy="306387"/>
          </a:xfrm>
          <a:prstGeom prst="rect">
            <a:avLst/>
          </a:prstGeom>
          <a:solidFill>
            <a:srgbClr val="000080">
              <a:alpha val="34000"/>
            </a:srgbClr>
          </a:solidFill>
          <a:ln w="9525">
            <a:solidFill>
              <a:schemeClr val="tx1"/>
            </a:solidFill>
            <a:miter lim="800000"/>
            <a:headEnd/>
            <a:tailEnd/>
          </a:ln>
          <a:effectLst/>
        </p:spPr>
        <p:txBody>
          <a:bodyPr wrap="none" anchor="ctr"/>
          <a:lstStyle/>
          <a:p>
            <a:endParaRPr lang="zh-CN" altLang="en-US"/>
          </a:p>
        </p:txBody>
      </p:sp>
      <p:sp>
        <p:nvSpPr>
          <p:cNvPr id="691214" name="Rectangle 14"/>
          <p:cNvSpPr>
            <a:spLocks noChangeArrowheads="1"/>
          </p:cNvSpPr>
          <p:nvPr/>
        </p:nvSpPr>
        <p:spPr bwMode="auto">
          <a:xfrm>
            <a:off x="7451725" y="3489325"/>
            <a:ext cx="1398588" cy="304800"/>
          </a:xfrm>
          <a:prstGeom prst="rect">
            <a:avLst/>
          </a:prstGeom>
          <a:solidFill>
            <a:srgbClr val="000080">
              <a:alpha val="34000"/>
            </a:srgbClr>
          </a:solidFill>
          <a:ln w="9525">
            <a:solidFill>
              <a:schemeClr val="tx1"/>
            </a:solidFill>
            <a:miter lim="800000"/>
            <a:headEnd/>
            <a:tailEnd/>
          </a:ln>
          <a:effectLst/>
        </p:spPr>
        <p:txBody>
          <a:bodyPr wrap="none" anchor="ctr"/>
          <a:lstStyle/>
          <a:p>
            <a:endParaRPr lang="zh-CN" altLang="en-US"/>
          </a:p>
        </p:txBody>
      </p:sp>
      <p:sp>
        <p:nvSpPr>
          <p:cNvPr id="691217" name="Line 17"/>
          <p:cNvSpPr>
            <a:spLocks noChangeShapeType="1"/>
          </p:cNvSpPr>
          <p:nvPr/>
        </p:nvSpPr>
        <p:spPr bwMode="auto">
          <a:xfrm flipV="1">
            <a:off x="3498850" y="3178175"/>
            <a:ext cx="3917950" cy="1600200"/>
          </a:xfrm>
          <a:prstGeom prst="line">
            <a:avLst/>
          </a:prstGeom>
          <a:noFill/>
          <a:ln w="28575">
            <a:solidFill>
              <a:srgbClr val="CC0066"/>
            </a:solidFill>
            <a:round/>
            <a:headEnd/>
            <a:tailEnd type="triangle" w="med" len="med"/>
          </a:ln>
          <a:effectLst/>
        </p:spPr>
        <p:txBody>
          <a:bodyPr/>
          <a:lstStyle/>
          <a:p>
            <a:endParaRPr lang="zh-CN" altLang="en-US"/>
          </a:p>
        </p:txBody>
      </p:sp>
      <p:sp>
        <p:nvSpPr>
          <p:cNvPr id="691218" name="Line 18"/>
          <p:cNvSpPr>
            <a:spLocks noChangeShapeType="1"/>
          </p:cNvSpPr>
          <p:nvPr/>
        </p:nvSpPr>
        <p:spPr bwMode="auto">
          <a:xfrm flipV="1">
            <a:off x="4165600" y="3744913"/>
            <a:ext cx="3279775" cy="1466850"/>
          </a:xfrm>
          <a:prstGeom prst="line">
            <a:avLst/>
          </a:prstGeom>
          <a:noFill/>
          <a:ln w="28575">
            <a:solidFill>
              <a:srgbClr val="CC0066"/>
            </a:solidFill>
            <a:round/>
            <a:headEnd/>
            <a:tailEnd type="triangle" w="med" len="med"/>
          </a:ln>
          <a:effectLst/>
        </p:spPr>
        <p:txBody>
          <a:bodyPr/>
          <a:lstStyle/>
          <a:p>
            <a:endParaRPr lang="zh-CN" altLang="en-US"/>
          </a:p>
        </p:txBody>
      </p:sp>
      <p:sp>
        <p:nvSpPr>
          <p:cNvPr id="691219" name="Rectangle 19"/>
          <p:cNvSpPr>
            <a:spLocks noChangeArrowheads="1"/>
          </p:cNvSpPr>
          <p:nvPr/>
        </p:nvSpPr>
        <p:spPr bwMode="auto">
          <a:xfrm>
            <a:off x="2847975" y="5489575"/>
            <a:ext cx="3713163" cy="1311275"/>
          </a:xfrm>
          <a:prstGeom prst="rect">
            <a:avLst/>
          </a:prstGeom>
          <a:noFill/>
          <a:ln w="9525">
            <a:noFill/>
            <a:miter lim="800000"/>
            <a:headEnd/>
            <a:tailEnd/>
          </a:ln>
          <a:effectLst/>
        </p:spPr>
        <p:txBody>
          <a:bodyPr>
            <a:spAutoFit/>
          </a:bodyPr>
          <a:lstStyle/>
          <a:p>
            <a:endParaRPr lang="zh-CN" altLang="en-US" sz="2000" b="1">
              <a:solidFill>
                <a:srgbClr val="FF0000"/>
              </a:solidFill>
              <a:latin typeface="微软雅黑" pitchFamily="34" charset="-122"/>
              <a:ea typeface="微软雅黑" pitchFamily="34" charset="-122"/>
            </a:endParaRPr>
          </a:p>
          <a:p>
            <a:r>
              <a:rPr lang="en-US" altLang="zh-CN" sz="2000" b="1">
                <a:solidFill>
                  <a:srgbClr val="3366FF"/>
                </a:solidFill>
                <a:latin typeface="微软雅黑" pitchFamily="34" charset="-122"/>
                <a:ea typeface="微软雅黑" pitchFamily="34" charset="-122"/>
              </a:rPr>
              <a:t>offset: 0x6</a:t>
            </a:r>
          </a:p>
          <a:p>
            <a:r>
              <a:rPr lang="en-US" altLang="zh-CN" sz="2000" b="1">
                <a:solidFill>
                  <a:srgbClr val="3366FF"/>
                </a:solidFill>
                <a:latin typeface="微软雅黑" pitchFamily="34" charset="-122"/>
                <a:ea typeface="微软雅黑" pitchFamily="34" charset="-122"/>
              </a:rPr>
              <a:t>symbol: L0</a:t>
            </a:r>
          </a:p>
          <a:p>
            <a:r>
              <a:rPr lang="en-US" altLang="zh-CN" sz="2000" b="1">
                <a:solidFill>
                  <a:srgbClr val="3366FF"/>
                </a:solidFill>
                <a:latin typeface="微软雅黑" pitchFamily="34" charset="-122"/>
                <a:ea typeface="微软雅黑" pitchFamily="34" charset="-122"/>
              </a:rPr>
              <a:t>type:  R_386_PC32</a:t>
            </a:r>
            <a:endParaRPr lang="zh-CN" altLang="en-US" sz="2000" b="1">
              <a:solidFill>
                <a:srgbClr val="3366FF"/>
              </a:solidFill>
              <a:latin typeface="微软雅黑" pitchFamily="34" charset="-122"/>
              <a:ea typeface="微软雅黑" pitchFamily="34" charset="-122"/>
            </a:endParaRPr>
          </a:p>
        </p:txBody>
      </p:sp>
      <p:sp>
        <p:nvSpPr>
          <p:cNvPr id="691220" name="Text Box 20"/>
          <p:cNvSpPr txBox="1">
            <a:spLocks noChangeArrowheads="1"/>
          </p:cNvSpPr>
          <p:nvPr/>
        </p:nvSpPr>
        <p:spPr bwMode="auto">
          <a:xfrm>
            <a:off x="5400675" y="5268913"/>
            <a:ext cx="3686175" cy="701675"/>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问题：重定位条目和汇编后的机器代码在哪种目标文件中？</a:t>
            </a:r>
          </a:p>
        </p:txBody>
      </p:sp>
      <p:sp>
        <p:nvSpPr>
          <p:cNvPr id="691221" name="Text Box 21"/>
          <p:cNvSpPr txBox="1">
            <a:spLocks noChangeArrowheads="1"/>
          </p:cNvSpPr>
          <p:nvPr/>
        </p:nvSpPr>
        <p:spPr bwMode="auto">
          <a:xfrm>
            <a:off x="6567488" y="5970588"/>
            <a:ext cx="2162175"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在可重定位目标（</a:t>
            </a:r>
            <a:r>
              <a:rPr lang="en-US" altLang="zh-CN" sz="2000" b="1">
                <a:solidFill>
                  <a:srgbClr val="CC3300"/>
                </a:solidFill>
                <a:latin typeface="微软雅黑" pitchFamily="34" charset="-122"/>
                <a:ea typeface="微软雅黑" pitchFamily="34" charset="-122"/>
              </a:rPr>
              <a:t>.o</a:t>
            </a:r>
            <a:r>
              <a:rPr lang="zh-CN" altLang="en-US" sz="2000" b="1">
                <a:solidFill>
                  <a:srgbClr val="CC3300"/>
                </a:solidFill>
                <a:latin typeface="微软雅黑" pitchFamily="34" charset="-122"/>
                <a:ea typeface="微软雅黑" pitchFamily="34" charset="-122"/>
              </a:rPr>
              <a:t>）文件中！</a:t>
            </a:r>
          </a:p>
        </p:txBody>
      </p:sp>
    </p:spTree>
    <p:extLst>
      <p:ext uri="{BB962C8B-B14F-4D97-AF65-F5344CB8AC3E}">
        <p14:creationId xmlns:p14="http://schemas.microsoft.com/office/powerpoint/2010/main" val="70382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3">
                                            <p:txEl>
                                              <p:pRg st="0" end="0"/>
                                            </p:txEl>
                                          </p:spTgt>
                                        </p:tgtEl>
                                        <p:attrNameLst>
                                          <p:attrName>style.visibility</p:attrName>
                                        </p:attrNameLst>
                                      </p:cBhvr>
                                      <p:to>
                                        <p:strVal val="visible"/>
                                      </p:to>
                                    </p:set>
                                    <p:animEffect transition="in" filter="blinds(horizontal)">
                                      <p:cBhvr>
                                        <p:cTn id="7" dur="500"/>
                                        <p:tgtEl>
                                          <p:spTgt spid="69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1208"/>
                                        </p:tgtEl>
                                        <p:attrNameLst>
                                          <p:attrName>style.visibility</p:attrName>
                                        </p:attrNameLst>
                                      </p:cBhvr>
                                      <p:to>
                                        <p:strVal val="visible"/>
                                      </p:to>
                                    </p:set>
                                    <p:animEffect transition="in" filter="blinds(horizontal)">
                                      <p:cBhvr>
                                        <p:cTn id="12" dur="500"/>
                                        <p:tgtEl>
                                          <p:spTgt spid="6912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1211"/>
                                        </p:tgtEl>
                                        <p:attrNameLst>
                                          <p:attrName>style.visibility</p:attrName>
                                        </p:attrNameLst>
                                      </p:cBhvr>
                                      <p:to>
                                        <p:strVal val="visible"/>
                                      </p:to>
                                    </p:set>
                                    <p:animEffect transition="in" filter="blinds(horizontal)">
                                      <p:cBhvr>
                                        <p:cTn id="17" dur="500"/>
                                        <p:tgtEl>
                                          <p:spTgt spid="6912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1212"/>
                                        </p:tgtEl>
                                        <p:attrNameLst>
                                          <p:attrName>style.visibility</p:attrName>
                                        </p:attrNameLst>
                                      </p:cBhvr>
                                      <p:to>
                                        <p:strVal val="visible"/>
                                      </p:to>
                                    </p:set>
                                    <p:animEffect transition="in" filter="blinds(horizontal)">
                                      <p:cBhvr>
                                        <p:cTn id="22" dur="500"/>
                                        <p:tgtEl>
                                          <p:spTgt spid="6912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1214"/>
                                        </p:tgtEl>
                                        <p:attrNameLst>
                                          <p:attrName>style.visibility</p:attrName>
                                        </p:attrNameLst>
                                      </p:cBhvr>
                                      <p:to>
                                        <p:strVal val="visible"/>
                                      </p:to>
                                    </p:set>
                                    <p:animEffect transition="in" filter="blinds(horizontal)">
                                      <p:cBhvr>
                                        <p:cTn id="27" dur="500"/>
                                        <p:tgtEl>
                                          <p:spTgt spid="6912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1203">
                                            <p:txEl>
                                              <p:pRg st="1" end="1"/>
                                            </p:txEl>
                                          </p:spTgt>
                                        </p:tgtEl>
                                        <p:attrNameLst>
                                          <p:attrName>style.visibility</p:attrName>
                                        </p:attrNameLst>
                                      </p:cBhvr>
                                      <p:to>
                                        <p:strVal val="visible"/>
                                      </p:to>
                                    </p:set>
                                    <p:animEffect transition="in" filter="blinds(horizontal)">
                                      <p:cBhvr>
                                        <p:cTn id="32" dur="500"/>
                                        <p:tgtEl>
                                          <p:spTgt spid="69120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1203">
                                            <p:txEl>
                                              <p:pRg st="2" end="2"/>
                                            </p:txEl>
                                          </p:spTgt>
                                        </p:tgtEl>
                                        <p:attrNameLst>
                                          <p:attrName>style.visibility</p:attrName>
                                        </p:attrNameLst>
                                      </p:cBhvr>
                                      <p:to>
                                        <p:strVal val="visible"/>
                                      </p:to>
                                    </p:set>
                                    <p:animEffect transition="in" filter="blinds(horizontal)">
                                      <p:cBhvr>
                                        <p:cTn id="37" dur="500"/>
                                        <p:tgtEl>
                                          <p:spTgt spid="69120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1209"/>
                                        </p:tgtEl>
                                        <p:attrNameLst>
                                          <p:attrName>style.visibility</p:attrName>
                                        </p:attrNameLst>
                                      </p:cBhvr>
                                      <p:to>
                                        <p:strVal val="visible"/>
                                      </p:to>
                                    </p:set>
                                    <p:animEffect transition="in" filter="blinds(horizontal)">
                                      <p:cBhvr>
                                        <p:cTn id="42" dur="500"/>
                                        <p:tgtEl>
                                          <p:spTgt spid="69120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91210"/>
                                        </p:tgtEl>
                                        <p:attrNameLst>
                                          <p:attrName>style.visibility</p:attrName>
                                        </p:attrNameLst>
                                      </p:cBhvr>
                                      <p:to>
                                        <p:strVal val="visible"/>
                                      </p:to>
                                    </p:set>
                                    <p:animEffect transition="in" filter="blinds(horizontal)">
                                      <p:cBhvr>
                                        <p:cTn id="47" dur="500"/>
                                        <p:tgtEl>
                                          <p:spTgt spid="6912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91203">
                                            <p:txEl>
                                              <p:pRg st="3" end="3"/>
                                            </p:txEl>
                                          </p:spTgt>
                                        </p:tgtEl>
                                        <p:attrNameLst>
                                          <p:attrName>style.visibility</p:attrName>
                                        </p:attrNameLst>
                                      </p:cBhvr>
                                      <p:to>
                                        <p:strVal val="visible"/>
                                      </p:to>
                                    </p:set>
                                    <p:animEffect transition="in" filter="blinds(horizontal)">
                                      <p:cBhvr>
                                        <p:cTn id="52" dur="500"/>
                                        <p:tgtEl>
                                          <p:spTgt spid="69120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1204"/>
                                        </p:tgtEl>
                                        <p:attrNameLst>
                                          <p:attrName>style.visibility</p:attrName>
                                        </p:attrNameLst>
                                      </p:cBhvr>
                                      <p:to>
                                        <p:strVal val="visible"/>
                                      </p:to>
                                    </p:set>
                                    <p:animEffect transition="in" filter="blinds(horizontal)">
                                      <p:cBhvr>
                                        <p:cTn id="57" dur="500"/>
                                        <p:tgtEl>
                                          <p:spTgt spid="69120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91203">
                                            <p:txEl>
                                              <p:pRg st="8" end="8"/>
                                            </p:txEl>
                                          </p:spTgt>
                                        </p:tgtEl>
                                        <p:attrNameLst>
                                          <p:attrName>style.visibility</p:attrName>
                                        </p:attrNameLst>
                                      </p:cBhvr>
                                      <p:to>
                                        <p:strVal val="visible"/>
                                      </p:to>
                                    </p:set>
                                    <p:animEffect transition="in" filter="blinds(horizontal)">
                                      <p:cBhvr>
                                        <p:cTn id="62" dur="500"/>
                                        <p:tgtEl>
                                          <p:spTgt spid="691203">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91203">
                                            <p:txEl>
                                              <p:pRg st="9" end="9"/>
                                            </p:txEl>
                                          </p:spTgt>
                                        </p:tgtEl>
                                        <p:attrNameLst>
                                          <p:attrName>style.visibility</p:attrName>
                                        </p:attrNameLst>
                                      </p:cBhvr>
                                      <p:to>
                                        <p:strVal val="visible"/>
                                      </p:to>
                                    </p:set>
                                    <p:animEffect transition="in" filter="blinds(horizontal)">
                                      <p:cBhvr>
                                        <p:cTn id="67" dur="500"/>
                                        <p:tgtEl>
                                          <p:spTgt spid="691203">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91217"/>
                                        </p:tgtEl>
                                        <p:attrNameLst>
                                          <p:attrName>style.visibility</p:attrName>
                                        </p:attrNameLst>
                                      </p:cBhvr>
                                      <p:to>
                                        <p:strVal val="visible"/>
                                      </p:to>
                                    </p:set>
                                    <p:animEffect transition="in" filter="blinds(horizontal)">
                                      <p:cBhvr>
                                        <p:cTn id="72" dur="500"/>
                                        <p:tgtEl>
                                          <p:spTgt spid="6912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91203">
                                            <p:txEl>
                                              <p:pRg st="10" end="10"/>
                                            </p:txEl>
                                          </p:spTgt>
                                        </p:tgtEl>
                                        <p:attrNameLst>
                                          <p:attrName>style.visibility</p:attrName>
                                        </p:attrNameLst>
                                      </p:cBhvr>
                                      <p:to>
                                        <p:strVal val="visible"/>
                                      </p:to>
                                    </p:set>
                                    <p:animEffect transition="in" filter="blinds(horizontal)">
                                      <p:cBhvr>
                                        <p:cTn id="77" dur="500"/>
                                        <p:tgtEl>
                                          <p:spTgt spid="69120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91218"/>
                                        </p:tgtEl>
                                        <p:attrNameLst>
                                          <p:attrName>style.visibility</p:attrName>
                                        </p:attrNameLst>
                                      </p:cBhvr>
                                      <p:to>
                                        <p:strVal val="visible"/>
                                      </p:to>
                                    </p:set>
                                    <p:animEffect transition="in" filter="blinds(horizontal)">
                                      <p:cBhvr>
                                        <p:cTn id="82" dur="500"/>
                                        <p:tgtEl>
                                          <p:spTgt spid="69121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91206"/>
                                        </p:tgtEl>
                                        <p:attrNameLst>
                                          <p:attrName>style.visibility</p:attrName>
                                        </p:attrNameLst>
                                      </p:cBhvr>
                                      <p:to>
                                        <p:strVal val="visible"/>
                                      </p:to>
                                    </p:set>
                                    <p:animEffect transition="in" filter="blinds(horizontal)">
                                      <p:cBhvr>
                                        <p:cTn id="87" dur="500"/>
                                        <p:tgtEl>
                                          <p:spTgt spid="69120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91219"/>
                                        </p:tgtEl>
                                        <p:attrNameLst>
                                          <p:attrName>style.visibility</p:attrName>
                                        </p:attrNameLst>
                                      </p:cBhvr>
                                      <p:to>
                                        <p:strVal val="visible"/>
                                      </p:to>
                                    </p:set>
                                    <p:animEffect transition="in" filter="blinds(horizontal)">
                                      <p:cBhvr>
                                        <p:cTn id="92" dur="500"/>
                                        <p:tgtEl>
                                          <p:spTgt spid="69121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691220"/>
                                        </p:tgtEl>
                                        <p:attrNameLst>
                                          <p:attrName>style.visibility</p:attrName>
                                        </p:attrNameLst>
                                      </p:cBhvr>
                                      <p:to>
                                        <p:strVal val="visible"/>
                                      </p:to>
                                    </p:set>
                                    <p:animEffect transition="in" filter="blinds(horizontal)">
                                      <p:cBhvr>
                                        <p:cTn id="97" dur="500"/>
                                        <p:tgtEl>
                                          <p:spTgt spid="69122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91221"/>
                                        </p:tgtEl>
                                        <p:attrNameLst>
                                          <p:attrName>style.visibility</p:attrName>
                                        </p:attrNameLst>
                                      </p:cBhvr>
                                      <p:to>
                                        <p:strVal val="visible"/>
                                      </p:to>
                                    </p:set>
                                    <p:animEffect transition="in" filter="blinds(horizontal)">
                                      <p:cBhvr>
                                        <p:cTn id="102" dur="500"/>
                                        <p:tgtEl>
                                          <p:spTgt spid="691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p:bldP spid="691206" grpId="0"/>
      <p:bldP spid="691208" grpId="0" animBg="1"/>
      <p:bldP spid="691209" grpId="0" animBg="1"/>
      <p:bldP spid="691210" grpId="0" animBg="1"/>
      <p:bldP spid="691211" grpId="0" animBg="1"/>
      <p:bldP spid="691212" grpId="0" animBg="1"/>
      <p:bldP spid="691214" grpId="0" animBg="1"/>
      <p:bldP spid="691217" grpId="0" animBg="1"/>
      <p:bldP spid="691218" grpId="0" animBg="1"/>
      <p:bldP spid="691219" grpId="0"/>
      <p:bldP spid="691220" grpId="0"/>
      <p:bldP spid="69122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5"/>
          <p:cNvSpPr>
            <a:spLocks noChangeArrowheads="1"/>
          </p:cNvSpPr>
          <p:nvPr/>
        </p:nvSpPr>
        <p:spPr bwMode="auto">
          <a:xfrm>
            <a:off x="180975" y="1038225"/>
            <a:ext cx="2505075" cy="2119684"/>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err="1">
                <a:latin typeface="微软雅黑" pitchFamily="34" charset="-122"/>
                <a:ea typeface="微软雅黑" pitchFamily="34" charset="-122"/>
                <a:cs typeface="msgothic"/>
              </a:rPr>
              <a:t>int</a:t>
            </a:r>
            <a:r>
              <a:rPr lang="en-GB" altLang="zh-CN" sz="2000" b="1" dirty="0">
                <a:latin typeface="微软雅黑" pitchFamily="34" charset="-122"/>
                <a:ea typeface="微软雅黑" pitchFamily="34" charset="-122"/>
                <a:cs typeface="msgothic"/>
              </a:rPr>
              <a:t> </a:t>
            </a:r>
            <a:r>
              <a:rPr lang="en-GB" altLang="zh-CN" sz="2000" b="1" dirty="0" err="1">
                <a:latin typeface="微软雅黑" pitchFamily="34" charset="-122"/>
                <a:ea typeface="微软雅黑" pitchFamily="34" charset="-122"/>
                <a:cs typeface="msgothic"/>
              </a:rPr>
              <a:t>buf</a:t>
            </a:r>
            <a:r>
              <a:rPr lang="en-GB" altLang="zh-CN" sz="2000" b="1" dirty="0">
                <a:latin typeface="微软雅黑" pitchFamily="34" charset="-122"/>
                <a:ea typeface="微软雅黑" pitchFamily="34" charset="-122"/>
                <a:cs typeface="msgothic"/>
              </a:rPr>
              <a:t>[2]={1,2};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err="1">
                <a:latin typeface="微软雅黑" pitchFamily="34" charset="-122"/>
                <a:ea typeface="微软雅黑" pitchFamily="34" charset="-122"/>
                <a:cs typeface="msgothic"/>
              </a:rPr>
              <a:t>int</a:t>
            </a:r>
            <a:r>
              <a:rPr lang="en-GB" altLang="zh-CN" sz="2000" b="1" dirty="0">
                <a:latin typeface="微软雅黑" pitchFamily="34" charset="-122"/>
                <a:ea typeface="微软雅黑" pitchFamily="34" charset="-122"/>
                <a:cs typeface="msgothic"/>
              </a:rPr>
              <a: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a:t>
            </a:r>
          </a:p>
        </p:txBody>
      </p:sp>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重定位</a:t>
            </a:r>
            <a:r>
              <a:rPr lang="en-US" altLang="zh-CN" dirty="0"/>
              <a:t>PC</a:t>
            </a:r>
            <a:r>
              <a:rPr lang="zh-CN" altLang="en-US" dirty="0"/>
              <a:t>相对引用</a:t>
            </a:r>
            <a:endParaRPr lang="en-GB" altLang="zh-CN" dirty="0"/>
          </a:p>
        </p:txBody>
      </p:sp>
      <p:sp>
        <p:nvSpPr>
          <p:cNvPr id="621574" name="TextBox 6"/>
          <p:cNvSpPr txBox="1">
            <a:spLocks noChangeArrowheads="1"/>
          </p:cNvSpPr>
          <p:nvPr/>
        </p:nvSpPr>
        <p:spPr bwMode="auto">
          <a:xfrm>
            <a:off x="381000" y="687388"/>
            <a:ext cx="1023938"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main.c</a:t>
            </a:r>
          </a:p>
        </p:txBody>
      </p:sp>
      <p:grpSp>
        <p:nvGrpSpPr>
          <p:cNvPr id="621581" name="Group 13"/>
          <p:cNvGrpSpPr>
            <a:grpSpLocks/>
          </p:cNvGrpSpPr>
          <p:nvPr/>
        </p:nvGrpSpPr>
        <p:grpSpPr bwMode="auto">
          <a:xfrm>
            <a:off x="2971800" y="735013"/>
            <a:ext cx="6000750" cy="3495675"/>
            <a:chOff x="1872" y="463"/>
            <a:chExt cx="3780" cy="2202"/>
          </a:xfrm>
        </p:grpSpPr>
        <p:sp>
          <p:nvSpPr>
            <p:cNvPr id="621575" name="TextBox 7"/>
            <p:cNvSpPr txBox="1">
              <a:spLocks noChangeArrowheads="1"/>
            </p:cNvSpPr>
            <p:nvPr/>
          </p:nvSpPr>
          <p:spPr bwMode="auto">
            <a:xfrm>
              <a:off x="3328" y="463"/>
              <a:ext cx="667" cy="250"/>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main.o</a:t>
              </a:r>
            </a:p>
          </p:txBody>
        </p:sp>
        <p:sp>
          <p:nvSpPr>
            <p:cNvPr id="621580" name="Rectangle 12"/>
            <p:cNvSpPr>
              <a:spLocks noChangeArrowheads="1"/>
            </p:cNvSpPr>
            <p:nvPr/>
          </p:nvSpPr>
          <p:spPr bwMode="auto">
            <a:xfrm>
              <a:off x="1872" y="687"/>
              <a:ext cx="3780" cy="1978"/>
            </a:xfrm>
            <a:prstGeom prst="rect">
              <a:avLst/>
            </a:prstGeom>
            <a:solidFill>
              <a:schemeClr val="accent1">
                <a:alpha val="17999"/>
              </a:schemeClr>
            </a:solidFill>
            <a:ln w="9525">
              <a:noFill/>
              <a:miter lim="800000"/>
              <a:headEnd/>
              <a:tailEnd/>
            </a:ln>
            <a:effectLst/>
          </p:spPr>
          <p:txBody>
            <a:bodyPr wrap="none" anchor="ctr">
              <a:spAutoFit/>
            </a:bodyPr>
            <a:lstStyle/>
            <a:p>
              <a:r>
                <a:rPr lang="en-US" altLang="zh-CN" sz="2000" b="1">
                  <a:latin typeface="微软雅黑" pitchFamily="34" charset="-122"/>
                  <a:ea typeface="微软雅黑" pitchFamily="34" charset="-122"/>
                </a:rPr>
                <a:t>Disassembly of section .text:</a:t>
              </a:r>
            </a:p>
            <a:p>
              <a:r>
                <a:rPr lang="en-US" altLang="zh-CN" sz="2000" b="1">
                  <a:latin typeface="微软雅黑" pitchFamily="34" charset="-122"/>
                  <a:ea typeface="微软雅黑" pitchFamily="34" charset="-122"/>
                </a:rPr>
                <a:t>00000000 &lt;main&gt;:</a:t>
              </a:r>
            </a:p>
            <a:p>
              <a:r>
                <a:rPr lang="en-US" altLang="zh-CN" sz="2000" b="1">
                  <a:latin typeface="微软雅黑" pitchFamily="34" charset="-122"/>
                  <a:ea typeface="微软雅黑" pitchFamily="34" charset="-122"/>
                </a:rPr>
                <a:t>   0:	55                   	  push   %ebp</a:t>
              </a:r>
            </a:p>
            <a:p>
              <a:r>
                <a:rPr lang="en-US" altLang="zh-CN" sz="2000" b="1">
                  <a:latin typeface="微软雅黑" pitchFamily="34" charset="-122"/>
                  <a:ea typeface="微软雅黑" pitchFamily="34" charset="-122"/>
                </a:rPr>
                <a:t>   1:	89 e5              	  mov   %esp,%ebp</a:t>
              </a:r>
            </a:p>
            <a:p>
              <a:r>
                <a:rPr lang="en-US" altLang="zh-CN" sz="2000" b="1">
                  <a:latin typeface="微软雅黑" pitchFamily="34" charset="-122"/>
                  <a:ea typeface="微软雅黑" pitchFamily="34" charset="-122"/>
                </a:rPr>
                <a:t>   3:	83 e4 f0             and    $0xfffffff0,%esp</a:t>
              </a:r>
            </a:p>
            <a:p>
              <a:r>
                <a:rPr lang="en-US" altLang="zh-CN" sz="2000" b="1">
                  <a:latin typeface="微软雅黑" pitchFamily="34" charset="-122"/>
                  <a:ea typeface="微软雅黑" pitchFamily="34" charset="-122"/>
                </a:rPr>
                <a:t>   6:	e8 </a:t>
              </a:r>
              <a:r>
                <a:rPr lang="en-US" altLang="zh-CN" sz="2000" b="1">
                  <a:solidFill>
                    <a:srgbClr val="FF0000"/>
                  </a:solidFill>
                  <a:latin typeface="微软雅黑" pitchFamily="34" charset="-122"/>
                  <a:ea typeface="微软雅黑" pitchFamily="34" charset="-122"/>
                </a:rPr>
                <a:t>fc ff ff ff</a:t>
              </a:r>
              <a:r>
                <a:rPr lang="en-US" altLang="zh-CN" sz="2000" b="1">
                  <a:latin typeface="微软雅黑" pitchFamily="34" charset="-122"/>
                  <a:ea typeface="微软雅黑" pitchFamily="34" charset="-122"/>
                </a:rPr>
                <a:t>       call     7 &lt;main+0x7&gt;</a:t>
              </a:r>
            </a:p>
            <a:p>
              <a:r>
                <a:rPr lang="en-US" altLang="zh-CN" sz="2000" b="1">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7: R_386_PC32 swap</a:t>
              </a:r>
            </a:p>
            <a:p>
              <a:r>
                <a:rPr lang="en-US" altLang="zh-CN" sz="2000" b="1">
                  <a:latin typeface="微软雅黑" pitchFamily="34" charset="-122"/>
                  <a:ea typeface="微软雅黑" pitchFamily="34" charset="-122"/>
                </a:rPr>
                <a:t>   b:	b8 00 00 00 00  mov    $0x0,%eax</a:t>
              </a:r>
            </a:p>
            <a:p>
              <a:r>
                <a:rPr lang="en-US" altLang="zh-CN" sz="2000" b="1">
                  <a:latin typeface="微软雅黑" pitchFamily="34" charset="-122"/>
                  <a:ea typeface="微软雅黑" pitchFamily="34" charset="-122"/>
                </a:rPr>
                <a:t>  10:	c9                   	   leave  </a:t>
              </a:r>
            </a:p>
            <a:p>
              <a:r>
                <a:rPr lang="en-US" altLang="zh-CN" sz="2000" b="1">
                  <a:latin typeface="微软雅黑" pitchFamily="34" charset="-122"/>
                  <a:ea typeface="微软雅黑" pitchFamily="34" charset="-122"/>
                </a:rPr>
                <a:t>  11:	c3                   	   ret  </a:t>
              </a:r>
            </a:p>
          </p:txBody>
        </p:sp>
      </p:grpSp>
      <p:sp>
        <p:nvSpPr>
          <p:cNvPr id="621583" name="Rectangle 15"/>
          <p:cNvSpPr>
            <a:spLocks noChangeArrowheads="1"/>
          </p:cNvSpPr>
          <p:nvPr/>
        </p:nvSpPr>
        <p:spPr bwMode="auto">
          <a:xfrm>
            <a:off x="4311650" y="2640013"/>
            <a:ext cx="1231900" cy="347662"/>
          </a:xfrm>
          <a:prstGeom prst="rect">
            <a:avLst/>
          </a:prstGeom>
          <a:solidFill>
            <a:schemeClr val="accent1">
              <a:alpha val="39999"/>
            </a:schemeClr>
          </a:solidFill>
          <a:ln w="9525">
            <a:solidFill>
              <a:schemeClr val="tx1"/>
            </a:solidFill>
            <a:miter lim="800000"/>
            <a:headEnd/>
            <a:tailEnd/>
          </a:ln>
          <a:effectLst/>
        </p:spPr>
        <p:txBody>
          <a:bodyPr wrap="none" anchor="ctr"/>
          <a:lstStyle/>
          <a:p>
            <a:endParaRPr lang="zh-CN" altLang="en-US"/>
          </a:p>
        </p:txBody>
      </p:sp>
      <p:sp>
        <p:nvSpPr>
          <p:cNvPr id="14" name="Text Box 3"/>
          <p:cNvSpPr txBox="1">
            <a:spLocks noChangeArrowheads="1"/>
          </p:cNvSpPr>
          <p:nvPr/>
        </p:nvSpPr>
        <p:spPr bwMode="auto">
          <a:xfrm>
            <a:off x="191278" y="4443962"/>
            <a:ext cx="2780522" cy="67313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Call</a:t>
            </a:r>
            <a:r>
              <a:rPr lang="zh-CN" altLang="en-US" sz="2000" b="1" dirty="0">
                <a:latin typeface="微软雅黑" pitchFamily="34" charset="-122"/>
                <a:ea typeface="微软雅黑" pitchFamily="34" charset="-122"/>
                <a:cs typeface="msgothic"/>
              </a:rPr>
              <a:t>指令开始于节偏移</a:t>
            </a:r>
            <a:r>
              <a:rPr lang="en-US" altLang="zh-CN" sz="2000" b="1" dirty="0">
                <a:latin typeface="微软雅黑" pitchFamily="34" charset="-122"/>
                <a:ea typeface="微软雅黑" pitchFamily="34" charset="-122"/>
                <a:cs typeface="msgothic"/>
              </a:rPr>
              <a:t>0x6</a:t>
            </a:r>
            <a:r>
              <a:rPr lang="zh-CN" altLang="en-US" sz="2000" b="1" dirty="0">
                <a:latin typeface="微软雅黑" pitchFamily="34" charset="-122"/>
                <a:ea typeface="微软雅黑" pitchFamily="34" charset="-122"/>
                <a:cs typeface="msgothic"/>
              </a:rPr>
              <a:t>处</a:t>
            </a:r>
            <a:endParaRPr lang="en-GB" altLang="zh-CN" sz="2000" b="1" dirty="0">
              <a:latin typeface="微软雅黑" pitchFamily="34" charset="-122"/>
              <a:ea typeface="微软雅黑" pitchFamily="34" charset="-122"/>
              <a:cs typeface="msgothic"/>
            </a:endParaRPr>
          </a:p>
        </p:txBody>
      </p:sp>
      <p:sp>
        <p:nvSpPr>
          <p:cNvPr id="2" name="矩形 1"/>
          <p:cNvSpPr/>
          <p:nvPr/>
        </p:nvSpPr>
        <p:spPr>
          <a:xfrm>
            <a:off x="1627467" y="5454663"/>
            <a:ext cx="5769528" cy="613117"/>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1</a:t>
            </a:r>
            <a:r>
              <a:rPr lang="zh-CN" altLang="en-US" b="1" dirty="0">
                <a:latin typeface="微软雅黑" pitchFamily="34" charset="-122"/>
                <a:ea typeface="微软雅黑" pitchFamily="34" charset="-122"/>
                <a:cs typeface="msgothic"/>
              </a:rPr>
              <a:t>个字节的操作码： </a:t>
            </a:r>
            <a:r>
              <a:rPr lang="en-US" altLang="zh-CN" b="1" dirty="0">
                <a:latin typeface="微软雅黑" pitchFamily="34" charset="-122"/>
                <a:ea typeface="微软雅黑" pitchFamily="34" charset="-122"/>
                <a:cs typeface="msgothic"/>
              </a:rPr>
              <a:t>0xe8</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32</a:t>
            </a:r>
            <a:r>
              <a:rPr lang="zh-CN" altLang="en-US" b="1" dirty="0">
                <a:latin typeface="微软雅黑" pitchFamily="34" charset="-122"/>
                <a:ea typeface="微软雅黑" pitchFamily="34" charset="-122"/>
                <a:cs typeface="msgothic"/>
              </a:rPr>
              <a:t>位引用： </a:t>
            </a:r>
            <a:r>
              <a:rPr lang="en-US" altLang="zh-CN" b="1" dirty="0">
                <a:latin typeface="微软雅黑" pitchFamily="34" charset="-122"/>
                <a:ea typeface="微软雅黑" pitchFamily="34" charset="-122"/>
                <a:cs typeface="msgothic"/>
              </a:rPr>
              <a:t>0xff </a:t>
            </a:r>
            <a:r>
              <a:rPr lang="en-US" altLang="zh-CN" b="1" dirty="0" err="1">
                <a:latin typeface="微软雅黑" pitchFamily="34" charset="-122"/>
                <a:ea typeface="微软雅黑" pitchFamily="34" charset="-122"/>
                <a:cs typeface="msgothic"/>
              </a:rPr>
              <a:t>ff</a:t>
            </a:r>
            <a:r>
              <a:rPr lang="en-US" altLang="zh-CN" b="1" dirty="0">
                <a:latin typeface="微软雅黑" pitchFamily="34" charset="-122"/>
                <a:ea typeface="微软雅黑" pitchFamily="34" charset="-122"/>
                <a:cs typeface="msgothic"/>
              </a:rPr>
              <a:t> </a:t>
            </a:r>
            <a:r>
              <a:rPr lang="en-US" altLang="zh-CN" b="1" dirty="0" err="1">
                <a:latin typeface="微软雅黑" pitchFamily="34" charset="-122"/>
                <a:ea typeface="微软雅黑" pitchFamily="34" charset="-122"/>
                <a:cs typeface="msgothic"/>
              </a:rPr>
              <a:t>ff</a:t>
            </a:r>
            <a:r>
              <a:rPr lang="en-US" altLang="zh-CN" b="1" dirty="0">
                <a:latin typeface="微软雅黑" pitchFamily="34" charset="-122"/>
                <a:ea typeface="微软雅黑" pitchFamily="34" charset="-122"/>
                <a:cs typeface="msgothic"/>
              </a:rPr>
              <a:t> fc </a:t>
            </a:r>
            <a:r>
              <a:rPr lang="zh-CN" altLang="en-US" b="1" dirty="0">
                <a:latin typeface="微软雅黑" pitchFamily="34" charset="-122"/>
                <a:ea typeface="微软雅黑" pitchFamily="34" charset="-122"/>
                <a:cs typeface="msgothic"/>
              </a:rPr>
              <a:t>（小端法）</a:t>
            </a:r>
            <a:r>
              <a:rPr lang="en-US" altLang="zh-CN" b="1" dirty="0">
                <a:latin typeface="微软雅黑" pitchFamily="34" charset="-122"/>
                <a:ea typeface="微软雅黑" pitchFamily="34" charset="-122"/>
                <a:cs typeface="msgothic"/>
              </a:rPr>
              <a:t> </a:t>
            </a:r>
            <a:r>
              <a:rPr lang="en-US" altLang="zh-CN" b="1" dirty="0">
                <a:latin typeface="微软雅黑" pitchFamily="34" charset="-122"/>
                <a:ea typeface="微软雅黑" pitchFamily="34" charset="-122"/>
                <a:cs typeface="msgothic"/>
                <a:sym typeface="Wingdings" panose="05000000000000000000" pitchFamily="2" charset="2"/>
              </a:rPr>
              <a:t> -4 </a:t>
            </a:r>
            <a:r>
              <a:rPr lang="zh-CN" altLang="en-US" b="1" dirty="0">
                <a:latin typeface="微软雅黑" pitchFamily="34" charset="-122"/>
                <a:ea typeface="微软雅黑" pitchFamily="34" charset="-122"/>
                <a:cs typeface="msgothic"/>
                <a:sym typeface="Wingdings" panose="05000000000000000000" pitchFamily="2" charset="2"/>
              </a:rPr>
              <a:t>（十进制）</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21166312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idx="4294967295"/>
          </p:nvPr>
        </p:nvSpPr>
        <p:spPr>
          <a:xfrm>
            <a:off x="522288" y="128588"/>
            <a:ext cx="8229600" cy="600075"/>
          </a:xfrm>
        </p:spPr>
        <p:txBody>
          <a:bodyPr lIns="63500" tIns="25400" rIns="63500" bIns="25400" anchor="t">
            <a:spAutoFit/>
          </a:bodyPr>
          <a:lstStyle/>
          <a:p>
            <a:r>
              <a:rPr lang="en-US" altLang="zh-CN" sz="3600">
                <a:ea typeface="宋体" pitchFamily="2" charset="-122"/>
              </a:rPr>
              <a:t>C</a:t>
            </a:r>
            <a:r>
              <a:rPr lang="zh-CN" altLang="en-US" sz="3600">
                <a:ea typeface="宋体" pitchFamily="2" charset="-122"/>
              </a:rPr>
              <a:t>语言程序中涉及的运算</a:t>
            </a:r>
          </a:p>
        </p:txBody>
      </p:sp>
      <p:sp>
        <p:nvSpPr>
          <p:cNvPr id="394243" name="Rectangle 3"/>
          <p:cNvSpPr>
            <a:spLocks noGrp="1" noChangeArrowheads="1"/>
          </p:cNvSpPr>
          <p:nvPr>
            <p:ph type="body" idx="4294967295"/>
          </p:nvPr>
        </p:nvSpPr>
        <p:spPr>
          <a:xfrm>
            <a:off x="444500" y="784225"/>
            <a:ext cx="8191500" cy="5865813"/>
          </a:xfrm>
        </p:spPr>
        <p:txBody>
          <a:bodyPr lIns="63500" tIns="25400" rIns="63500" bIns="25400">
            <a:spAutoFit/>
          </a:bodyPr>
          <a:lstStyle/>
          <a:p>
            <a:pPr marL="203200" indent="-203200"/>
            <a:r>
              <a:rPr lang="zh-CN" altLang="en-US" sz="2200">
                <a:ea typeface="黑体" pitchFamily="49" charset="-122"/>
              </a:rPr>
              <a:t>逻辑运算</a:t>
            </a:r>
          </a:p>
          <a:p>
            <a:pPr marL="685800" lvl="1" indent="-190500"/>
            <a:r>
              <a:rPr lang="zh-CN" altLang="en-US" sz="2200">
                <a:ea typeface="黑体" pitchFamily="49" charset="-122"/>
              </a:rPr>
              <a:t>用途</a:t>
            </a:r>
          </a:p>
          <a:p>
            <a:pPr marL="1257300" lvl="2" indent="-342900"/>
            <a:r>
              <a:rPr lang="zh-CN" altLang="en-US" sz="2200">
                <a:ea typeface="黑体" pitchFamily="49" charset="-122"/>
              </a:rPr>
              <a:t>用于关系表达式的运算</a:t>
            </a:r>
          </a:p>
          <a:p>
            <a:pPr marL="1257300" lvl="2" indent="-342900">
              <a:buFontTx/>
              <a:buNone/>
            </a:pPr>
            <a:r>
              <a:rPr lang="zh-CN" altLang="en-US" sz="2200">
                <a:ea typeface="黑体" pitchFamily="49" charset="-122"/>
              </a:rPr>
              <a:t>例如，</a:t>
            </a:r>
            <a:r>
              <a:rPr lang="en-US" altLang="zh-CN" sz="2200">
                <a:ea typeface="黑体" pitchFamily="49" charset="-122"/>
              </a:rPr>
              <a:t>if </a:t>
            </a:r>
            <a:r>
              <a:rPr lang="zh-CN" altLang="en-US" sz="2200">
                <a:ea typeface="黑体" pitchFamily="49" charset="-122"/>
              </a:rPr>
              <a:t>（</a:t>
            </a:r>
            <a:r>
              <a:rPr lang="en-US" altLang="zh-CN" sz="2200">
                <a:ea typeface="黑体" pitchFamily="49" charset="-122"/>
              </a:rPr>
              <a:t>x&gt;y and i&lt;100</a:t>
            </a:r>
            <a:r>
              <a:rPr lang="zh-CN" altLang="en-US" sz="2200">
                <a:ea typeface="黑体" pitchFamily="49" charset="-122"/>
              </a:rPr>
              <a:t>）</a:t>
            </a:r>
            <a:r>
              <a:rPr lang="en-US" altLang="zh-CN" sz="2200">
                <a:ea typeface="黑体" pitchFamily="49" charset="-122"/>
              </a:rPr>
              <a:t>then ……</a:t>
            </a:r>
            <a:r>
              <a:rPr lang="zh-CN" altLang="en-US" sz="2200">
                <a:ea typeface="黑体" pitchFamily="49" charset="-122"/>
              </a:rPr>
              <a:t>中的“</a:t>
            </a:r>
            <a:r>
              <a:rPr lang="en-US" altLang="zh-CN" sz="2200">
                <a:ea typeface="黑体" pitchFamily="49" charset="-122"/>
              </a:rPr>
              <a:t>and”</a:t>
            </a:r>
            <a:r>
              <a:rPr lang="zh-CN" altLang="en-US" sz="2200">
                <a:ea typeface="黑体" pitchFamily="49" charset="-122"/>
              </a:rPr>
              <a:t>运算</a:t>
            </a:r>
          </a:p>
          <a:p>
            <a:pPr marL="685800" lvl="1" indent="-190500"/>
            <a:r>
              <a:rPr lang="zh-CN" altLang="en-US" sz="2200">
                <a:ea typeface="黑体" pitchFamily="49" charset="-122"/>
              </a:rPr>
              <a:t>操作</a:t>
            </a:r>
          </a:p>
          <a:p>
            <a:pPr marL="1257300" lvl="2" indent="-342900"/>
            <a:r>
              <a:rPr lang="zh-CN" altLang="en-US" sz="2200">
                <a:ea typeface="黑体" pitchFamily="49" charset="-122"/>
              </a:rPr>
              <a:t>“</a:t>
            </a:r>
            <a:r>
              <a:rPr lang="en-US" altLang="zh-CN" sz="2200">
                <a:ea typeface="黑体" pitchFamily="49" charset="-122"/>
              </a:rPr>
              <a:t>‖”</a:t>
            </a:r>
            <a:r>
              <a:rPr lang="zh-CN" altLang="en-US" sz="2200">
                <a:ea typeface="黑体" pitchFamily="49" charset="-122"/>
              </a:rPr>
              <a:t>表示“</a:t>
            </a:r>
            <a:r>
              <a:rPr lang="en-US" altLang="zh-CN" sz="2200">
                <a:ea typeface="黑体" pitchFamily="49" charset="-122"/>
              </a:rPr>
              <a:t>OR”</a:t>
            </a:r>
            <a:r>
              <a:rPr lang="zh-CN" altLang="en-US" sz="2200">
                <a:ea typeface="黑体" pitchFamily="49" charset="-122"/>
              </a:rPr>
              <a:t>运算</a:t>
            </a:r>
          </a:p>
          <a:p>
            <a:pPr marL="1257300" lvl="2" indent="-342900"/>
            <a:r>
              <a:rPr lang="zh-CN" altLang="en-US" sz="2200">
                <a:ea typeface="黑体" pitchFamily="49" charset="-122"/>
              </a:rPr>
              <a:t>“</a:t>
            </a:r>
            <a:r>
              <a:rPr lang="en-US" altLang="zh-CN" sz="2200">
                <a:ea typeface="黑体" pitchFamily="49" charset="-122"/>
              </a:rPr>
              <a:t>&amp;&amp;”</a:t>
            </a:r>
            <a:r>
              <a:rPr lang="zh-CN" altLang="en-US" sz="2200">
                <a:ea typeface="黑体" pitchFamily="49" charset="-122"/>
              </a:rPr>
              <a:t>表示“</a:t>
            </a:r>
            <a:r>
              <a:rPr lang="en-US" altLang="zh-CN" sz="2200">
                <a:ea typeface="黑体" pitchFamily="49" charset="-122"/>
              </a:rPr>
              <a:t>AND”</a:t>
            </a:r>
            <a:r>
              <a:rPr lang="zh-CN" altLang="en-US" sz="2200">
                <a:ea typeface="黑体" pitchFamily="49" charset="-122"/>
              </a:rPr>
              <a:t>运算</a:t>
            </a:r>
          </a:p>
          <a:p>
            <a:pPr marL="1257300" lvl="2" indent="-342900">
              <a:buFontTx/>
              <a:buNone/>
            </a:pPr>
            <a:r>
              <a:rPr lang="en-US" altLang="zh-CN" sz="2200">
                <a:ea typeface="黑体" pitchFamily="49" charset="-122"/>
              </a:rPr>
              <a:t>       </a:t>
            </a:r>
            <a:r>
              <a:rPr lang="zh-CN" altLang="en-US" sz="2200">
                <a:ea typeface="黑体" pitchFamily="49" charset="-122"/>
              </a:rPr>
              <a:t>例如， </a:t>
            </a:r>
            <a:r>
              <a:rPr lang="en-US" altLang="zh-CN" sz="2200">
                <a:ea typeface="黑体" pitchFamily="49" charset="-122"/>
              </a:rPr>
              <a:t>if ((x&gt;y) &amp;&amp; (i&lt;100)) then ……</a:t>
            </a:r>
            <a:endParaRPr lang="zh-CN" altLang="en-US" sz="2200">
              <a:ea typeface="黑体" pitchFamily="49" charset="-122"/>
            </a:endParaRPr>
          </a:p>
          <a:p>
            <a:pPr marL="1257300" lvl="2" indent="-342900"/>
            <a:r>
              <a:rPr lang="zh-CN" altLang="en-US" sz="2200">
                <a:ea typeface="黑体" pitchFamily="49" charset="-122"/>
              </a:rPr>
              <a:t>“</a:t>
            </a:r>
            <a:r>
              <a:rPr lang="en-US" altLang="zh-CN" sz="2200">
                <a:ea typeface="黑体" pitchFamily="49" charset="-122"/>
              </a:rPr>
              <a:t>!”</a:t>
            </a:r>
            <a:r>
              <a:rPr lang="zh-CN" altLang="en-US" sz="2200">
                <a:ea typeface="黑体" pitchFamily="49" charset="-122"/>
              </a:rPr>
              <a:t>表示“</a:t>
            </a:r>
            <a:r>
              <a:rPr lang="en-US" altLang="zh-CN" sz="2200">
                <a:ea typeface="黑体" pitchFamily="49" charset="-122"/>
              </a:rPr>
              <a:t>NOT”</a:t>
            </a:r>
            <a:r>
              <a:rPr lang="zh-CN" altLang="en-US" sz="2200">
                <a:ea typeface="黑体" pitchFamily="49" charset="-122"/>
              </a:rPr>
              <a:t>运算 </a:t>
            </a:r>
          </a:p>
          <a:p>
            <a:pPr marL="685800" lvl="1" indent="-190500"/>
            <a:r>
              <a:rPr lang="zh-CN" altLang="en-US" sz="2200">
                <a:ea typeface="黑体" pitchFamily="49" charset="-122"/>
              </a:rPr>
              <a:t>与按位运算的差别</a:t>
            </a:r>
          </a:p>
          <a:p>
            <a:pPr marL="1257300" lvl="2" indent="-342900"/>
            <a:r>
              <a:rPr lang="zh-CN" altLang="en-US" sz="2200">
                <a:ea typeface="黑体" pitchFamily="49" charset="-122"/>
              </a:rPr>
              <a:t>符号表示不同：</a:t>
            </a:r>
            <a:r>
              <a:rPr lang="en-US" altLang="zh-CN" sz="2200">
                <a:solidFill>
                  <a:srgbClr val="009900"/>
                </a:solidFill>
                <a:ea typeface="黑体" pitchFamily="49" charset="-122"/>
              </a:rPr>
              <a:t>&amp; </a:t>
            </a:r>
            <a:r>
              <a:rPr lang="en-US" altLang="zh-CN" sz="2200">
                <a:solidFill>
                  <a:srgbClr val="009900"/>
                </a:solidFill>
                <a:ea typeface="黑体" pitchFamily="49" charset="-122"/>
                <a:cs typeface="Times New Roman" pitchFamily="18" charset="0"/>
              </a:rPr>
              <a:t>~ </a:t>
            </a:r>
            <a:r>
              <a:rPr lang="en-US" altLang="zh-CN" sz="2200">
                <a:solidFill>
                  <a:srgbClr val="009900"/>
                </a:solidFill>
                <a:ea typeface="黑体" pitchFamily="49" charset="-122"/>
              </a:rPr>
              <a:t>&amp;&amp; </a:t>
            </a:r>
            <a:r>
              <a:rPr lang="zh-CN" altLang="en-US" sz="2200">
                <a:solidFill>
                  <a:srgbClr val="009900"/>
                </a:solidFill>
                <a:ea typeface="黑体" pitchFamily="49" charset="-122"/>
              </a:rPr>
              <a:t>；</a:t>
            </a:r>
            <a:r>
              <a:rPr lang="en-US" altLang="zh-CN" sz="2200">
                <a:solidFill>
                  <a:srgbClr val="009900"/>
                </a:solidFill>
                <a:ea typeface="黑体" pitchFamily="49" charset="-122"/>
              </a:rPr>
              <a:t>| ~ ‖</a:t>
            </a:r>
            <a:r>
              <a:rPr lang="zh-CN" altLang="en-US" sz="2200">
                <a:solidFill>
                  <a:srgbClr val="009900"/>
                </a:solidFill>
                <a:ea typeface="黑体" pitchFamily="49" charset="-122"/>
              </a:rPr>
              <a:t>； </a:t>
            </a:r>
            <a:r>
              <a:rPr lang="en-US" altLang="zh-CN" sz="2200">
                <a:solidFill>
                  <a:srgbClr val="009900"/>
                </a:solidFill>
                <a:ea typeface="黑体" pitchFamily="49" charset="-122"/>
              </a:rPr>
              <a:t>……</a:t>
            </a:r>
          </a:p>
          <a:p>
            <a:pPr marL="1257300" lvl="2" indent="-342900"/>
            <a:r>
              <a:rPr lang="zh-CN" altLang="en-US" sz="2200">
                <a:ea typeface="黑体" pitchFamily="49" charset="-122"/>
              </a:rPr>
              <a:t>运算过程不同：</a:t>
            </a:r>
            <a:r>
              <a:rPr lang="zh-CN" altLang="en-US" sz="2200">
                <a:solidFill>
                  <a:srgbClr val="009900"/>
                </a:solidFill>
                <a:ea typeface="黑体" pitchFamily="49" charset="-122"/>
              </a:rPr>
              <a:t>按位 </a:t>
            </a:r>
            <a:r>
              <a:rPr lang="en-US" altLang="zh-CN" sz="2200">
                <a:solidFill>
                  <a:srgbClr val="009900"/>
                </a:solidFill>
                <a:ea typeface="黑体" pitchFamily="49" charset="-122"/>
              </a:rPr>
              <a:t>~ </a:t>
            </a:r>
            <a:r>
              <a:rPr lang="zh-CN" altLang="en-US" sz="2200">
                <a:solidFill>
                  <a:srgbClr val="009900"/>
                </a:solidFill>
                <a:ea typeface="黑体" pitchFamily="49" charset="-122"/>
              </a:rPr>
              <a:t>整体</a:t>
            </a:r>
          </a:p>
          <a:p>
            <a:pPr marL="1257300" lvl="2" indent="-342900"/>
            <a:r>
              <a:rPr lang="zh-CN" altLang="en-US" sz="2200">
                <a:ea typeface="黑体" pitchFamily="49" charset="-122"/>
              </a:rPr>
              <a:t>结果类型不同：</a:t>
            </a:r>
            <a:r>
              <a:rPr lang="zh-CN" altLang="en-US" sz="2200">
                <a:solidFill>
                  <a:srgbClr val="009900"/>
                </a:solidFill>
                <a:ea typeface="黑体" pitchFamily="49" charset="-122"/>
              </a:rPr>
              <a:t>位串 </a:t>
            </a:r>
            <a:r>
              <a:rPr lang="en-US" altLang="zh-CN" sz="2200">
                <a:solidFill>
                  <a:srgbClr val="009900"/>
                </a:solidFill>
                <a:ea typeface="黑体" pitchFamily="49" charset="-122"/>
              </a:rPr>
              <a:t>~ </a:t>
            </a:r>
            <a:r>
              <a:rPr lang="zh-CN" altLang="en-US" sz="2200">
                <a:solidFill>
                  <a:srgbClr val="009900"/>
                </a:solidFill>
                <a:ea typeface="黑体" pitchFamily="49" charset="-122"/>
              </a:rPr>
              <a:t>逻辑值</a:t>
            </a:r>
            <a:endParaRPr lang="en-US" altLang="zh-CN" sz="2200">
              <a:solidFill>
                <a:srgbClr val="009900"/>
              </a:solidFill>
              <a:ea typeface="黑体" pitchFamily="49" charset="-122"/>
            </a:endParaRPr>
          </a:p>
        </p:txBody>
      </p:sp>
    </p:spTree>
    <p:extLst>
      <p:ext uri="{BB962C8B-B14F-4D97-AF65-F5344CB8AC3E}">
        <p14:creationId xmlns:p14="http://schemas.microsoft.com/office/powerpoint/2010/main" val="175054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7" dur="500"/>
                                        <p:tgtEl>
                                          <p:spTgt spid="39424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4243">
                                            <p:txEl>
                                              <p:pRg st="3" end="3"/>
                                            </p:txEl>
                                          </p:spTgt>
                                        </p:tgtEl>
                                        <p:attrNameLst>
                                          <p:attrName>style.visibility</p:attrName>
                                        </p:attrNameLst>
                                      </p:cBhvr>
                                      <p:to>
                                        <p:strVal val="visible"/>
                                      </p:to>
                                    </p:set>
                                    <p:animEffect transition="in" filter="blinds(horizontal)">
                                      <p:cBhvr>
                                        <p:cTn id="10" dur="500"/>
                                        <p:tgtEl>
                                          <p:spTgt spid="39424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15" dur="500"/>
                                        <p:tgtEl>
                                          <p:spTgt spid="39424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4243">
                                            <p:txEl>
                                              <p:pRg st="6" end="6"/>
                                            </p:txEl>
                                          </p:spTgt>
                                        </p:tgtEl>
                                        <p:attrNameLst>
                                          <p:attrName>style.visibility</p:attrName>
                                        </p:attrNameLst>
                                      </p:cBhvr>
                                      <p:to>
                                        <p:strVal val="visible"/>
                                      </p:to>
                                    </p:set>
                                    <p:animEffect transition="in" filter="blinds(horizontal)">
                                      <p:cBhvr>
                                        <p:cTn id="18" dur="500"/>
                                        <p:tgtEl>
                                          <p:spTgt spid="39424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4243">
                                            <p:txEl>
                                              <p:pRg st="7" end="7"/>
                                            </p:txEl>
                                          </p:spTgt>
                                        </p:tgtEl>
                                        <p:attrNameLst>
                                          <p:attrName>style.visibility</p:attrName>
                                        </p:attrNameLst>
                                      </p:cBhvr>
                                      <p:to>
                                        <p:strVal val="visible"/>
                                      </p:to>
                                    </p:set>
                                    <p:animEffect transition="in" filter="blinds(horizontal)">
                                      <p:cBhvr>
                                        <p:cTn id="21" dur="500"/>
                                        <p:tgtEl>
                                          <p:spTgt spid="39424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4243">
                                            <p:txEl>
                                              <p:pRg st="8" end="8"/>
                                            </p:txEl>
                                          </p:spTgt>
                                        </p:tgtEl>
                                        <p:attrNameLst>
                                          <p:attrName>style.visibility</p:attrName>
                                        </p:attrNameLst>
                                      </p:cBhvr>
                                      <p:to>
                                        <p:strVal val="visible"/>
                                      </p:to>
                                    </p:set>
                                    <p:animEffect transition="in" filter="blinds(horizontal)">
                                      <p:cBhvr>
                                        <p:cTn id="24" dur="500"/>
                                        <p:tgtEl>
                                          <p:spTgt spid="39424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94243">
                                            <p:txEl>
                                              <p:pRg st="10" end="10"/>
                                            </p:txEl>
                                          </p:spTgt>
                                        </p:tgtEl>
                                        <p:attrNameLst>
                                          <p:attrName>style.visibility</p:attrName>
                                        </p:attrNameLst>
                                      </p:cBhvr>
                                      <p:to>
                                        <p:strVal val="visible"/>
                                      </p:to>
                                    </p:set>
                                    <p:animEffect transition="in" filter="blinds(horizontal)">
                                      <p:cBhvr>
                                        <p:cTn id="29" dur="500"/>
                                        <p:tgtEl>
                                          <p:spTgt spid="394243">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4243">
                                            <p:txEl>
                                              <p:pRg st="11" end="11"/>
                                            </p:txEl>
                                          </p:spTgt>
                                        </p:tgtEl>
                                        <p:attrNameLst>
                                          <p:attrName>style.visibility</p:attrName>
                                        </p:attrNameLst>
                                      </p:cBhvr>
                                      <p:to>
                                        <p:strVal val="visible"/>
                                      </p:to>
                                    </p:set>
                                    <p:animEffect transition="in" filter="blinds(horizontal)">
                                      <p:cBhvr>
                                        <p:cTn id="32" dur="500"/>
                                        <p:tgtEl>
                                          <p:spTgt spid="394243">
                                            <p:txEl>
                                              <p:pRg st="11" end="1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94243">
                                            <p:txEl>
                                              <p:pRg st="12" end="12"/>
                                            </p:txEl>
                                          </p:spTgt>
                                        </p:tgtEl>
                                        <p:attrNameLst>
                                          <p:attrName>style.visibility</p:attrName>
                                        </p:attrNameLst>
                                      </p:cBhvr>
                                      <p:to>
                                        <p:strVal val="visible"/>
                                      </p:to>
                                    </p:set>
                                    <p:animEffect transition="in" filter="blinds(horizontal)">
                                      <p:cBhvr>
                                        <p:cTn id="35" dur="500"/>
                                        <p:tgtEl>
                                          <p:spTgt spid="394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5"/>
          <p:cNvSpPr>
            <a:spLocks noChangeArrowheads="1"/>
          </p:cNvSpPr>
          <p:nvPr/>
        </p:nvSpPr>
        <p:spPr bwMode="auto">
          <a:xfrm>
            <a:off x="180975" y="1038225"/>
            <a:ext cx="2505075" cy="2119684"/>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err="1">
                <a:latin typeface="微软雅黑" pitchFamily="34" charset="-122"/>
                <a:ea typeface="微软雅黑" pitchFamily="34" charset="-122"/>
                <a:cs typeface="msgothic"/>
              </a:rPr>
              <a:t>int</a:t>
            </a:r>
            <a:r>
              <a:rPr lang="en-GB" altLang="zh-CN" sz="2000" b="1" dirty="0">
                <a:latin typeface="微软雅黑" pitchFamily="34" charset="-122"/>
                <a:ea typeface="微软雅黑" pitchFamily="34" charset="-122"/>
                <a:cs typeface="msgothic"/>
              </a:rPr>
              <a:t> </a:t>
            </a:r>
            <a:r>
              <a:rPr lang="en-GB" altLang="zh-CN" sz="2000" b="1" dirty="0" err="1">
                <a:latin typeface="微软雅黑" pitchFamily="34" charset="-122"/>
                <a:ea typeface="微软雅黑" pitchFamily="34" charset="-122"/>
                <a:cs typeface="msgothic"/>
              </a:rPr>
              <a:t>buf</a:t>
            </a:r>
            <a:r>
              <a:rPr lang="en-GB" altLang="zh-CN" sz="2000" b="1" dirty="0">
                <a:latin typeface="微软雅黑" pitchFamily="34" charset="-122"/>
                <a:ea typeface="微软雅黑" pitchFamily="34" charset="-122"/>
                <a:cs typeface="msgothic"/>
              </a:rPr>
              <a:t>[2]={1,2};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err="1">
                <a:latin typeface="微软雅黑" pitchFamily="34" charset="-122"/>
                <a:ea typeface="微软雅黑" pitchFamily="34" charset="-122"/>
                <a:cs typeface="msgothic"/>
              </a:rPr>
              <a:t>int</a:t>
            </a:r>
            <a:r>
              <a:rPr lang="en-GB" altLang="zh-CN" sz="2000" b="1" dirty="0">
                <a:latin typeface="微软雅黑" pitchFamily="34" charset="-122"/>
                <a:ea typeface="微软雅黑" pitchFamily="34" charset="-122"/>
                <a:cs typeface="msgothic"/>
              </a:rPr>
              <a: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a:t>
            </a:r>
          </a:p>
        </p:txBody>
      </p:sp>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重定位</a:t>
            </a:r>
            <a:r>
              <a:rPr lang="en-US" altLang="zh-CN" dirty="0"/>
              <a:t>PC</a:t>
            </a:r>
            <a:r>
              <a:rPr lang="zh-CN" altLang="en-US" dirty="0"/>
              <a:t>相对引用</a:t>
            </a:r>
            <a:endParaRPr lang="en-GB" altLang="zh-CN" dirty="0"/>
          </a:p>
        </p:txBody>
      </p:sp>
      <p:sp>
        <p:nvSpPr>
          <p:cNvPr id="621574" name="TextBox 6"/>
          <p:cNvSpPr txBox="1">
            <a:spLocks noChangeArrowheads="1"/>
          </p:cNvSpPr>
          <p:nvPr/>
        </p:nvSpPr>
        <p:spPr bwMode="auto">
          <a:xfrm>
            <a:off x="381000" y="687388"/>
            <a:ext cx="1023938"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main.c</a:t>
            </a:r>
          </a:p>
        </p:txBody>
      </p:sp>
      <p:grpSp>
        <p:nvGrpSpPr>
          <p:cNvPr id="621581" name="Group 13"/>
          <p:cNvGrpSpPr>
            <a:grpSpLocks/>
          </p:cNvGrpSpPr>
          <p:nvPr/>
        </p:nvGrpSpPr>
        <p:grpSpPr bwMode="auto">
          <a:xfrm>
            <a:off x="2971800" y="735013"/>
            <a:ext cx="6000750" cy="3495675"/>
            <a:chOff x="1872" y="463"/>
            <a:chExt cx="3780" cy="2202"/>
          </a:xfrm>
        </p:grpSpPr>
        <p:sp>
          <p:nvSpPr>
            <p:cNvPr id="621575" name="TextBox 7"/>
            <p:cNvSpPr txBox="1">
              <a:spLocks noChangeArrowheads="1"/>
            </p:cNvSpPr>
            <p:nvPr/>
          </p:nvSpPr>
          <p:spPr bwMode="auto">
            <a:xfrm>
              <a:off x="3328" y="463"/>
              <a:ext cx="667" cy="250"/>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main.o</a:t>
              </a:r>
            </a:p>
          </p:txBody>
        </p:sp>
        <p:sp>
          <p:nvSpPr>
            <p:cNvPr id="621580" name="Rectangle 12"/>
            <p:cNvSpPr>
              <a:spLocks noChangeArrowheads="1"/>
            </p:cNvSpPr>
            <p:nvPr/>
          </p:nvSpPr>
          <p:spPr bwMode="auto">
            <a:xfrm>
              <a:off x="1872" y="687"/>
              <a:ext cx="3780" cy="1978"/>
            </a:xfrm>
            <a:prstGeom prst="rect">
              <a:avLst/>
            </a:prstGeom>
            <a:solidFill>
              <a:schemeClr val="accent1">
                <a:alpha val="17999"/>
              </a:schemeClr>
            </a:solidFill>
            <a:ln w="9525">
              <a:noFill/>
              <a:miter lim="800000"/>
              <a:headEnd/>
              <a:tailEnd/>
            </a:ln>
            <a:effectLst/>
          </p:spPr>
          <p:txBody>
            <a:bodyPr wrap="none" anchor="ctr">
              <a:spAutoFit/>
            </a:bodyPr>
            <a:lstStyle/>
            <a:p>
              <a:r>
                <a:rPr lang="en-US" altLang="zh-CN" sz="2000" b="1">
                  <a:latin typeface="微软雅黑" pitchFamily="34" charset="-122"/>
                  <a:ea typeface="微软雅黑" pitchFamily="34" charset="-122"/>
                </a:rPr>
                <a:t>Disassembly of section .text:</a:t>
              </a:r>
            </a:p>
            <a:p>
              <a:r>
                <a:rPr lang="en-US" altLang="zh-CN" sz="2000" b="1">
                  <a:latin typeface="微软雅黑" pitchFamily="34" charset="-122"/>
                  <a:ea typeface="微软雅黑" pitchFamily="34" charset="-122"/>
                </a:rPr>
                <a:t>00000000 &lt;main&gt;:</a:t>
              </a:r>
            </a:p>
            <a:p>
              <a:r>
                <a:rPr lang="en-US" altLang="zh-CN" sz="2000" b="1">
                  <a:latin typeface="微软雅黑" pitchFamily="34" charset="-122"/>
                  <a:ea typeface="微软雅黑" pitchFamily="34" charset="-122"/>
                </a:rPr>
                <a:t>   0:	55                   	  push   %ebp</a:t>
              </a:r>
            </a:p>
            <a:p>
              <a:r>
                <a:rPr lang="en-US" altLang="zh-CN" sz="2000" b="1">
                  <a:latin typeface="微软雅黑" pitchFamily="34" charset="-122"/>
                  <a:ea typeface="微软雅黑" pitchFamily="34" charset="-122"/>
                </a:rPr>
                <a:t>   1:	89 e5              	  mov   %esp,%ebp</a:t>
              </a:r>
            </a:p>
            <a:p>
              <a:r>
                <a:rPr lang="en-US" altLang="zh-CN" sz="2000" b="1">
                  <a:latin typeface="微软雅黑" pitchFamily="34" charset="-122"/>
                  <a:ea typeface="微软雅黑" pitchFamily="34" charset="-122"/>
                </a:rPr>
                <a:t>   3:	83 e4 f0             and    $0xfffffff0,%esp</a:t>
              </a:r>
            </a:p>
            <a:p>
              <a:r>
                <a:rPr lang="en-US" altLang="zh-CN" sz="2000" b="1">
                  <a:latin typeface="微软雅黑" pitchFamily="34" charset="-122"/>
                  <a:ea typeface="微软雅黑" pitchFamily="34" charset="-122"/>
                </a:rPr>
                <a:t>   6:	e8 </a:t>
              </a:r>
              <a:r>
                <a:rPr lang="en-US" altLang="zh-CN" sz="2000" b="1">
                  <a:solidFill>
                    <a:srgbClr val="FF0000"/>
                  </a:solidFill>
                  <a:latin typeface="微软雅黑" pitchFamily="34" charset="-122"/>
                  <a:ea typeface="微软雅黑" pitchFamily="34" charset="-122"/>
                </a:rPr>
                <a:t>fc ff ff ff</a:t>
              </a:r>
              <a:r>
                <a:rPr lang="en-US" altLang="zh-CN" sz="2000" b="1">
                  <a:latin typeface="微软雅黑" pitchFamily="34" charset="-122"/>
                  <a:ea typeface="微软雅黑" pitchFamily="34" charset="-122"/>
                </a:rPr>
                <a:t>       call     7 &lt;main+0x7&gt;</a:t>
              </a:r>
            </a:p>
            <a:p>
              <a:r>
                <a:rPr lang="en-US" altLang="zh-CN" sz="2000" b="1">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7: R_386_PC32 swap</a:t>
              </a:r>
            </a:p>
            <a:p>
              <a:r>
                <a:rPr lang="en-US" altLang="zh-CN" sz="2000" b="1">
                  <a:latin typeface="微软雅黑" pitchFamily="34" charset="-122"/>
                  <a:ea typeface="微软雅黑" pitchFamily="34" charset="-122"/>
                </a:rPr>
                <a:t>   b:	b8 00 00 00 00  mov    $0x0,%eax</a:t>
              </a:r>
            </a:p>
            <a:p>
              <a:r>
                <a:rPr lang="en-US" altLang="zh-CN" sz="2000" b="1">
                  <a:latin typeface="微软雅黑" pitchFamily="34" charset="-122"/>
                  <a:ea typeface="微软雅黑" pitchFamily="34" charset="-122"/>
                </a:rPr>
                <a:t>  10:	c9                   	   leave  </a:t>
              </a:r>
            </a:p>
            <a:p>
              <a:r>
                <a:rPr lang="en-US" altLang="zh-CN" sz="2000" b="1">
                  <a:latin typeface="微软雅黑" pitchFamily="34" charset="-122"/>
                  <a:ea typeface="微软雅黑" pitchFamily="34" charset="-122"/>
                </a:rPr>
                <a:t>  11:	c3                   	   ret  </a:t>
              </a:r>
            </a:p>
          </p:txBody>
        </p:sp>
      </p:grpSp>
      <p:sp>
        <p:nvSpPr>
          <p:cNvPr id="621583" name="Rectangle 15"/>
          <p:cNvSpPr>
            <a:spLocks noChangeArrowheads="1"/>
          </p:cNvSpPr>
          <p:nvPr/>
        </p:nvSpPr>
        <p:spPr bwMode="auto">
          <a:xfrm>
            <a:off x="4311650" y="2640013"/>
            <a:ext cx="1231900" cy="347662"/>
          </a:xfrm>
          <a:prstGeom prst="rect">
            <a:avLst/>
          </a:prstGeom>
          <a:solidFill>
            <a:schemeClr val="accent1">
              <a:alpha val="39999"/>
            </a:schemeClr>
          </a:solidFill>
          <a:ln w="9525">
            <a:solidFill>
              <a:schemeClr val="tx1"/>
            </a:solidFill>
            <a:miter lim="800000"/>
            <a:headEnd/>
            <a:tailEnd/>
          </a:ln>
          <a:effectLst/>
        </p:spPr>
        <p:txBody>
          <a:bodyPr wrap="none" anchor="ctr"/>
          <a:lstStyle/>
          <a:p>
            <a:endParaRPr lang="zh-CN" altLang="en-US"/>
          </a:p>
        </p:txBody>
      </p:sp>
      <p:sp>
        <p:nvSpPr>
          <p:cNvPr id="17" name="Text Box 3"/>
          <p:cNvSpPr txBox="1">
            <a:spLocks noChangeArrowheads="1"/>
          </p:cNvSpPr>
          <p:nvPr/>
        </p:nvSpPr>
        <p:spPr bwMode="auto">
          <a:xfrm>
            <a:off x="85920" y="3557554"/>
            <a:ext cx="2780522" cy="67313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微软雅黑" pitchFamily="34" charset="-122"/>
                <a:ea typeface="微软雅黑" pitchFamily="34" charset="-122"/>
                <a:cs typeface="msgothic"/>
              </a:rPr>
              <a:t>重定位条目和指令存放在目标文件的不同节中</a:t>
            </a:r>
            <a:endParaRPr lang="en-GB" altLang="zh-CN" sz="2000" b="1" dirty="0">
              <a:latin typeface="微软雅黑" pitchFamily="34" charset="-122"/>
              <a:ea typeface="微软雅黑" pitchFamily="34" charset="-122"/>
              <a:cs typeface="msgothic"/>
            </a:endParaRPr>
          </a:p>
        </p:txBody>
      </p:sp>
      <p:sp>
        <p:nvSpPr>
          <p:cNvPr id="18" name="矩形 17"/>
          <p:cNvSpPr/>
          <p:nvPr/>
        </p:nvSpPr>
        <p:spPr>
          <a:xfrm>
            <a:off x="157714" y="4943840"/>
            <a:ext cx="2551596" cy="873509"/>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r.offset</a:t>
            </a:r>
            <a:r>
              <a:rPr lang="en-GB" altLang="zh-CN" b="1" dirty="0">
                <a:latin typeface="微软雅黑" pitchFamily="34" charset="-122"/>
                <a:ea typeface="微软雅黑" pitchFamily="34" charset="-122"/>
                <a:cs typeface="msgothic"/>
              </a:rPr>
              <a:t> = 0x7</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r.symbol</a:t>
            </a:r>
            <a:r>
              <a:rPr lang="en-GB" altLang="zh-CN" b="1" dirty="0">
                <a:latin typeface="微软雅黑" pitchFamily="34" charset="-122"/>
                <a:ea typeface="微软雅黑" pitchFamily="34" charset="-122"/>
                <a:cs typeface="msgothic"/>
              </a:rPr>
              <a:t> =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r.type</a:t>
            </a:r>
            <a:r>
              <a:rPr lang="en-GB" altLang="zh-CN" b="1" dirty="0">
                <a:latin typeface="微软雅黑" pitchFamily="34" charset="-122"/>
                <a:ea typeface="微软雅黑" pitchFamily="34" charset="-122"/>
                <a:cs typeface="msgothic"/>
              </a:rPr>
              <a:t> = R_386_PC32</a:t>
            </a:r>
          </a:p>
        </p:txBody>
      </p:sp>
      <p:sp>
        <p:nvSpPr>
          <p:cNvPr id="13" name="矩形 12"/>
          <p:cNvSpPr/>
          <p:nvPr/>
        </p:nvSpPr>
        <p:spPr>
          <a:xfrm>
            <a:off x="3420301" y="5074035"/>
            <a:ext cx="4784660" cy="613117"/>
          </a:xfrm>
          <a:prstGeom prst="rect">
            <a:avLst/>
          </a:prstGeom>
        </p:spPr>
        <p:txBody>
          <a:bodyPr wrap="squar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告知链接器修改开始于偏移量</a:t>
            </a:r>
            <a:r>
              <a:rPr lang="en-US" altLang="zh-CN" b="1" dirty="0">
                <a:latin typeface="微软雅黑" pitchFamily="34" charset="-122"/>
                <a:ea typeface="微软雅黑" pitchFamily="34" charset="-122"/>
                <a:cs typeface="msgothic"/>
              </a:rPr>
              <a:t>0x7</a:t>
            </a:r>
            <a:r>
              <a:rPr lang="zh-CN" altLang="en-US" b="1" dirty="0">
                <a:latin typeface="微软雅黑" pitchFamily="34" charset="-122"/>
                <a:ea typeface="微软雅黑" pitchFamily="34" charset="-122"/>
                <a:cs typeface="msgothic"/>
              </a:rPr>
              <a:t>处的</a:t>
            </a:r>
            <a:r>
              <a:rPr lang="en-US" altLang="zh-CN" b="1" dirty="0">
                <a:latin typeface="微软雅黑" pitchFamily="34" charset="-122"/>
                <a:ea typeface="微软雅黑" pitchFamily="34" charset="-122"/>
                <a:cs typeface="msgothic"/>
              </a:rPr>
              <a:t>32</a:t>
            </a:r>
            <a:r>
              <a:rPr lang="zh-CN" altLang="en-US" b="1" dirty="0">
                <a:latin typeface="微软雅黑" pitchFamily="34" charset="-122"/>
                <a:ea typeface="微软雅黑" pitchFamily="34" charset="-122"/>
                <a:cs typeface="msgothic"/>
              </a:rPr>
              <a:t>位</a:t>
            </a:r>
            <a:r>
              <a:rPr lang="en-US" altLang="zh-CN" b="1" dirty="0">
                <a:latin typeface="微软雅黑" pitchFamily="34" charset="-122"/>
                <a:ea typeface="微软雅黑" pitchFamily="34" charset="-122"/>
                <a:cs typeface="msgothic"/>
              </a:rPr>
              <a:t>PC</a:t>
            </a:r>
            <a:r>
              <a:rPr lang="zh-CN" altLang="en-US" b="1" dirty="0">
                <a:latin typeface="微软雅黑" pitchFamily="34" charset="-122"/>
                <a:ea typeface="微软雅黑" pitchFamily="34" charset="-122"/>
                <a:cs typeface="msgothic"/>
              </a:rPr>
              <a:t>相对引用，使得在运行时指向</a:t>
            </a:r>
            <a:r>
              <a:rPr lang="en-US" altLang="zh-CN" b="1" dirty="0">
                <a:latin typeface="微软雅黑" pitchFamily="34" charset="-122"/>
                <a:ea typeface="微软雅黑" pitchFamily="34" charset="-122"/>
                <a:cs typeface="msgothic"/>
              </a:rPr>
              <a:t>swap</a:t>
            </a:r>
            <a:r>
              <a:rPr lang="zh-CN" altLang="en-US" b="1" dirty="0">
                <a:latin typeface="微软雅黑" pitchFamily="34" charset="-122"/>
                <a:ea typeface="微软雅黑" pitchFamily="34" charset="-122"/>
                <a:cs typeface="msgothic"/>
              </a:rPr>
              <a:t>程序</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1604114724"/>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t>PC</a:t>
            </a:r>
            <a:r>
              <a:rPr lang="zh-CN" altLang="en-US" dirty="0"/>
              <a:t>相对引用重定位算法</a:t>
            </a:r>
            <a:endParaRPr lang="en-GB" altLang="zh-CN" dirty="0"/>
          </a:p>
        </p:txBody>
      </p:sp>
      <p:sp>
        <p:nvSpPr>
          <p:cNvPr id="2" name="矩形 1"/>
          <p:cNvSpPr/>
          <p:nvPr/>
        </p:nvSpPr>
        <p:spPr>
          <a:xfrm>
            <a:off x="270587" y="941133"/>
            <a:ext cx="8556171" cy="923330"/>
          </a:xfrm>
          <a:prstGeom prst="rect">
            <a:avLst/>
          </a:prstGeom>
        </p:spPr>
        <p:txBody>
          <a:bodyPr wrap="square">
            <a:spAutoFit/>
          </a:bodyPr>
          <a:lstStyle/>
          <a:p>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 ADDR(s) + r. offset;           //ref’s run-time address</a:t>
            </a:r>
          </a:p>
          <a:p>
            <a:endParaRPr lang="en-US" altLang="en-US" b="1" dirty="0">
              <a:solidFill>
                <a:srgbClr val="0A6A0A"/>
              </a:solidFill>
              <a:latin typeface="微软雅黑" pitchFamily="34" charset="-122"/>
              <a:ea typeface="微软雅黑" pitchFamily="34" charset="-122"/>
            </a:endParaRPr>
          </a:p>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a:t>
            </a:r>
            <a:r>
              <a:rPr lang="zh-CN" altLang="en-US" b="1" dirty="0">
                <a:latin typeface="微软雅黑" pitchFamily="34" charset="-122"/>
                <a:ea typeface="微软雅黑" pitchFamily="34" charset="-122"/>
              </a:rPr>
              <a:t>当前值</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a:t>
            </a:r>
            <a:endParaRPr lang="zh-CN" altLang="en-US" dirty="0"/>
          </a:p>
        </p:txBody>
      </p:sp>
      <p:sp>
        <p:nvSpPr>
          <p:cNvPr id="15" name="Text Box 3"/>
          <p:cNvSpPr txBox="1">
            <a:spLocks noChangeArrowheads="1"/>
          </p:cNvSpPr>
          <p:nvPr/>
        </p:nvSpPr>
        <p:spPr bwMode="auto">
          <a:xfrm>
            <a:off x="301932" y="2046014"/>
            <a:ext cx="7051998" cy="67313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微软雅黑" pitchFamily="34" charset="-122"/>
                <a:ea typeface="微软雅黑" pitchFamily="34" charset="-122"/>
                <a:cs typeface="msgothic"/>
              </a:rPr>
              <a:t>假设： </a:t>
            </a:r>
            <a:r>
              <a:rPr lang="en-US" altLang="zh-CN" sz="2000" b="1" dirty="0">
                <a:latin typeface="微软雅黑" pitchFamily="34" charset="-122"/>
                <a:ea typeface="微软雅黑" pitchFamily="34" charset="-122"/>
                <a:cs typeface="msgothic"/>
              </a:rPr>
              <a:t>ADDR(s) = ADDR(.text) = 0x80483b4</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微软雅黑" pitchFamily="34" charset="-122"/>
                <a:ea typeface="微软雅黑" pitchFamily="34" charset="-122"/>
                <a:cs typeface="msgothic"/>
              </a:rPr>
              <a:t>           ADDR(</a:t>
            </a:r>
            <a:r>
              <a:rPr lang="en-US" altLang="zh-CN" sz="2000" b="1" dirty="0" err="1">
                <a:latin typeface="微软雅黑" pitchFamily="34" charset="-122"/>
                <a:ea typeface="微软雅黑" pitchFamily="34" charset="-122"/>
                <a:cs typeface="msgothic"/>
              </a:rPr>
              <a:t>r.symbol</a:t>
            </a:r>
            <a:r>
              <a:rPr lang="en-US" altLang="zh-CN" sz="2000" b="1" dirty="0">
                <a:latin typeface="微软雅黑" pitchFamily="34" charset="-122"/>
                <a:ea typeface="微软雅黑" pitchFamily="34" charset="-122"/>
                <a:cs typeface="msgothic"/>
              </a:rPr>
              <a:t>) = ADDR(swap) = 0x80483c8</a:t>
            </a:r>
            <a:endParaRPr lang="en-GB" altLang="zh-CN" sz="2000" b="1" dirty="0">
              <a:latin typeface="微软雅黑" pitchFamily="34" charset="-122"/>
              <a:ea typeface="微软雅黑" pitchFamily="34" charset="-122"/>
              <a:cs typeface="msgothic"/>
            </a:endParaRPr>
          </a:p>
        </p:txBody>
      </p:sp>
      <p:sp>
        <p:nvSpPr>
          <p:cNvPr id="16" name="矩形 15"/>
          <p:cNvSpPr/>
          <p:nvPr/>
        </p:nvSpPr>
        <p:spPr>
          <a:xfrm>
            <a:off x="322206" y="3029764"/>
            <a:ext cx="4784660" cy="352725"/>
          </a:xfrm>
          <a:prstGeom prst="rect">
            <a:avLst/>
          </a:prstGeom>
        </p:spPr>
        <p:txBody>
          <a:bodyPr wrap="squar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第一步： 计算引用的运行时地址</a:t>
            </a:r>
            <a:endParaRPr lang="en-GB" altLang="zh-CN" b="1" dirty="0">
              <a:latin typeface="微软雅黑" pitchFamily="34" charset="-122"/>
              <a:ea typeface="微软雅黑" pitchFamily="34" charset="-122"/>
              <a:cs typeface="msgothic"/>
            </a:endParaRPr>
          </a:p>
        </p:txBody>
      </p:sp>
      <p:sp>
        <p:nvSpPr>
          <p:cNvPr id="19" name="矩形 18"/>
          <p:cNvSpPr/>
          <p:nvPr/>
        </p:nvSpPr>
        <p:spPr>
          <a:xfrm>
            <a:off x="353307" y="3387991"/>
            <a:ext cx="8556171" cy="646331"/>
          </a:xfrm>
          <a:prstGeom prst="rect">
            <a:avLst/>
          </a:prstGeom>
        </p:spPr>
        <p:txBody>
          <a:bodyPr wrap="square">
            <a:spAutoFit/>
          </a:bodyPr>
          <a:lstStyle/>
          <a:p>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 ADDR(s) + r. offset </a:t>
            </a:r>
            <a:r>
              <a:rPr lang="en-US" altLang="zh-CN" b="1" dirty="0">
                <a:solidFill>
                  <a:srgbClr val="0A6A0A"/>
                </a:solidFill>
                <a:latin typeface="微软雅黑" pitchFamily="34" charset="-122"/>
                <a:ea typeface="微软雅黑" pitchFamily="34" charset="-122"/>
              </a:rPr>
              <a:t>= 0x80483b4 + 0x7</a:t>
            </a:r>
          </a:p>
          <a:p>
            <a:r>
              <a:rPr lang="en-US" altLang="zh-CN" b="1" dirty="0">
                <a:solidFill>
                  <a:srgbClr val="0A6A0A"/>
                </a:solidFill>
                <a:latin typeface="微软雅黑" pitchFamily="34" charset="-122"/>
                <a:ea typeface="微软雅黑" pitchFamily="34" charset="-122"/>
              </a:rPr>
              <a:t>                                                  = 0x80483bb</a:t>
            </a:r>
            <a:endParaRPr lang="zh-CN" altLang="en-US" dirty="0"/>
          </a:p>
        </p:txBody>
      </p:sp>
      <p:sp>
        <p:nvSpPr>
          <p:cNvPr id="20" name="矩形 19"/>
          <p:cNvSpPr/>
          <p:nvPr/>
        </p:nvSpPr>
        <p:spPr>
          <a:xfrm>
            <a:off x="6433452" y="3013879"/>
            <a:ext cx="2551596" cy="873509"/>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r.offset</a:t>
            </a:r>
            <a:r>
              <a:rPr lang="en-GB" altLang="zh-CN" b="1" dirty="0">
                <a:latin typeface="微软雅黑" pitchFamily="34" charset="-122"/>
                <a:ea typeface="微软雅黑" pitchFamily="34" charset="-122"/>
                <a:cs typeface="msgothic"/>
              </a:rPr>
              <a:t> = 0x7</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r.symbol</a:t>
            </a:r>
            <a:r>
              <a:rPr lang="en-GB" altLang="zh-CN" b="1" dirty="0">
                <a:latin typeface="微软雅黑" pitchFamily="34" charset="-122"/>
                <a:ea typeface="微软雅黑" pitchFamily="34" charset="-122"/>
                <a:cs typeface="msgothic"/>
              </a:rPr>
              <a:t> =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r.type</a:t>
            </a:r>
            <a:r>
              <a:rPr lang="en-GB" altLang="zh-CN" b="1" dirty="0">
                <a:latin typeface="微软雅黑" pitchFamily="34" charset="-122"/>
                <a:ea typeface="微软雅黑" pitchFamily="34" charset="-122"/>
                <a:cs typeface="msgothic"/>
              </a:rPr>
              <a:t> = R_386_PC32</a:t>
            </a:r>
          </a:p>
        </p:txBody>
      </p:sp>
      <p:sp>
        <p:nvSpPr>
          <p:cNvPr id="21" name="矩形 20"/>
          <p:cNvSpPr/>
          <p:nvPr/>
        </p:nvSpPr>
        <p:spPr>
          <a:xfrm>
            <a:off x="344307" y="4101875"/>
            <a:ext cx="4784660" cy="352725"/>
          </a:xfrm>
          <a:prstGeom prst="rect">
            <a:avLst/>
          </a:prstGeom>
        </p:spPr>
        <p:txBody>
          <a:bodyPr wrap="squar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第二步： 计算重定位地址</a:t>
            </a:r>
            <a:endParaRPr lang="en-GB" altLang="zh-CN" b="1" dirty="0">
              <a:latin typeface="微软雅黑" pitchFamily="34" charset="-122"/>
              <a:ea typeface="微软雅黑" pitchFamily="34" charset="-122"/>
              <a:cs typeface="msgothic"/>
            </a:endParaRPr>
          </a:p>
        </p:txBody>
      </p:sp>
      <p:sp>
        <p:nvSpPr>
          <p:cNvPr id="22" name="矩形 21"/>
          <p:cNvSpPr/>
          <p:nvPr/>
        </p:nvSpPr>
        <p:spPr>
          <a:xfrm>
            <a:off x="151233" y="4445269"/>
            <a:ext cx="5769528" cy="613117"/>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1</a:t>
            </a:r>
            <a:r>
              <a:rPr lang="zh-CN" altLang="en-US" b="1" dirty="0">
                <a:latin typeface="微软雅黑" pitchFamily="34" charset="-122"/>
                <a:ea typeface="微软雅黑" pitchFamily="34" charset="-122"/>
                <a:cs typeface="msgothic"/>
              </a:rPr>
              <a:t>个字节的操作码： </a:t>
            </a:r>
            <a:r>
              <a:rPr lang="en-US" altLang="zh-CN" b="1" dirty="0">
                <a:latin typeface="微软雅黑" pitchFamily="34" charset="-122"/>
                <a:ea typeface="微软雅黑" pitchFamily="34" charset="-122"/>
                <a:cs typeface="msgothic"/>
              </a:rPr>
              <a:t>0xe8</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32</a:t>
            </a:r>
            <a:r>
              <a:rPr lang="zh-CN" altLang="en-US" b="1" dirty="0">
                <a:latin typeface="微软雅黑" pitchFamily="34" charset="-122"/>
                <a:ea typeface="微软雅黑" pitchFamily="34" charset="-122"/>
                <a:cs typeface="msgothic"/>
              </a:rPr>
              <a:t>位引用： </a:t>
            </a:r>
            <a:r>
              <a:rPr lang="en-US" altLang="zh-CN" b="1" dirty="0">
                <a:latin typeface="微软雅黑" pitchFamily="34" charset="-122"/>
                <a:ea typeface="微软雅黑" pitchFamily="34" charset="-122"/>
                <a:cs typeface="msgothic"/>
              </a:rPr>
              <a:t>0xff </a:t>
            </a:r>
            <a:r>
              <a:rPr lang="en-US" altLang="zh-CN" b="1" dirty="0" err="1">
                <a:latin typeface="微软雅黑" pitchFamily="34" charset="-122"/>
                <a:ea typeface="微软雅黑" pitchFamily="34" charset="-122"/>
                <a:cs typeface="msgothic"/>
              </a:rPr>
              <a:t>ff</a:t>
            </a:r>
            <a:r>
              <a:rPr lang="en-US" altLang="zh-CN" b="1" dirty="0">
                <a:latin typeface="微软雅黑" pitchFamily="34" charset="-122"/>
                <a:ea typeface="微软雅黑" pitchFamily="34" charset="-122"/>
                <a:cs typeface="msgothic"/>
              </a:rPr>
              <a:t> </a:t>
            </a:r>
            <a:r>
              <a:rPr lang="en-US" altLang="zh-CN" b="1" dirty="0" err="1">
                <a:latin typeface="微软雅黑" pitchFamily="34" charset="-122"/>
                <a:ea typeface="微软雅黑" pitchFamily="34" charset="-122"/>
                <a:cs typeface="msgothic"/>
              </a:rPr>
              <a:t>ff</a:t>
            </a:r>
            <a:r>
              <a:rPr lang="en-US" altLang="zh-CN" b="1" dirty="0">
                <a:latin typeface="微软雅黑" pitchFamily="34" charset="-122"/>
                <a:ea typeface="微软雅黑" pitchFamily="34" charset="-122"/>
                <a:cs typeface="msgothic"/>
              </a:rPr>
              <a:t> fc </a:t>
            </a:r>
            <a:r>
              <a:rPr lang="zh-CN" altLang="en-US" b="1" dirty="0">
                <a:latin typeface="微软雅黑" pitchFamily="34" charset="-122"/>
                <a:ea typeface="微软雅黑" pitchFamily="34" charset="-122"/>
                <a:cs typeface="msgothic"/>
              </a:rPr>
              <a:t>（小端法）</a:t>
            </a:r>
            <a:r>
              <a:rPr lang="en-US" altLang="zh-CN" b="1" dirty="0">
                <a:latin typeface="微软雅黑" pitchFamily="34" charset="-122"/>
                <a:ea typeface="微软雅黑" pitchFamily="34" charset="-122"/>
                <a:cs typeface="msgothic"/>
              </a:rPr>
              <a:t> </a:t>
            </a:r>
            <a:r>
              <a:rPr lang="en-US" altLang="zh-CN" b="1" dirty="0">
                <a:latin typeface="微软雅黑" pitchFamily="34" charset="-122"/>
                <a:ea typeface="微软雅黑" pitchFamily="34" charset="-122"/>
                <a:cs typeface="msgothic"/>
                <a:sym typeface="Wingdings" panose="05000000000000000000" pitchFamily="2" charset="2"/>
              </a:rPr>
              <a:t> -4 </a:t>
            </a:r>
            <a:r>
              <a:rPr lang="zh-CN" altLang="en-US" b="1" dirty="0">
                <a:latin typeface="微软雅黑" pitchFamily="34" charset="-122"/>
                <a:ea typeface="微软雅黑" pitchFamily="34" charset="-122"/>
                <a:cs typeface="msgothic"/>
                <a:sym typeface="Wingdings" panose="05000000000000000000" pitchFamily="2" charset="2"/>
              </a:rPr>
              <a:t>（十进制）</a:t>
            </a:r>
            <a:endParaRPr lang="en-GB" altLang="zh-CN" b="1" dirty="0">
              <a:latin typeface="微软雅黑" pitchFamily="34" charset="-122"/>
              <a:ea typeface="微软雅黑" pitchFamily="34" charset="-122"/>
              <a:cs typeface="msgothic"/>
            </a:endParaRPr>
          </a:p>
        </p:txBody>
      </p:sp>
      <p:sp>
        <p:nvSpPr>
          <p:cNvPr id="3" name="矩形 2"/>
          <p:cNvSpPr/>
          <p:nvPr/>
        </p:nvSpPr>
        <p:spPr>
          <a:xfrm>
            <a:off x="6173422" y="4595154"/>
            <a:ext cx="1526828" cy="369332"/>
          </a:xfrm>
          <a:prstGeom prst="rect">
            <a:avLst/>
          </a:prstGeom>
        </p:spPr>
        <p:txBody>
          <a:bodyPr wrap="none">
            <a:spAutoFit/>
          </a:bodyPr>
          <a:lstStyle/>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-4</a:t>
            </a:r>
            <a:endParaRPr lang="zh-CN" altLang="en-US" dirty="0"/>
          </a:p>
        </p:txBody>
      </p:sp>
      <p:sp>
        <p:nvSpPr>
          <p:cNvPr id="24" name="矩形 23"/>
          <p:cNvSpPr/>
          <p:nvPr/>
        </p:nvSpPr>
        <p:spPr>
          <a:xfrm>
            <a:off x="344307" y="5022511"/>
            <a:ext cx="8556171" cy="923330"/>
          </a:xfrm>
          <a:prstGeom prst="rect">
            <a:avLst/>
          </a:prstGeom>
        </p:spPr>
        <p:txBody>
          <a:bodyPr wrap="square">
            <a:spAutoFit/>
          </a:bodyPr>
          <a:lstStyle/>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a:t>
            </a:r>
          </a:p>
          <a:p>
            <a:r>
              <a:rPr lang="en-US" altLang="zh-CN" b="1" dirty="0">
                <a:solidFill>
                  <a:srgbClr val="0A6A0A"/>
                </a:solidFill>
                <a:latin typeface="微软雅黑" pitchFamily="34" charset="-122"/>
                <a:ea typeface="微软雅黑" pitchFamily="34" charset="-122"/>
              </a:rPr>
              <a:t>             = </a:t>
            </a:r>
            <a:r>
              <a:rPr lang="en-US" altLang="en-US" b="1" dirty="0">
                <a:solidFill>
                  <a:srgbClr val="0A6A0A"/>
                </a:solidFill>
                <a:latin typeface="微软雅黑" pitchFamily="34" charset="-122"/>
                <a:ea typeface="微软雅黑" pitchFamily="34" charset="-122"/>
              </a:rPr>
              <a:t>(unsigned)  (</a:t>
            </a:r>
            <a:r>
              <a:rPr lang="en-US" altLang="zh-CN" b="1" dirty="0">
                <a:solidFill>
                  <a:srgbClr val="0A6A0A"/>
                </a:solidFill>
                <a:latin typeface="微软雅黑" pitchFamily="34" charset="-122"/>
                <a:ea typeface="微软雅黑" pitchFamily="34" charset="-122"/>
              </a:rPr>
              <a:t>0x80483c8 +  (-4)  - 0x80483bb) </a:t>
            </a:r>
          </a:p>
          <a:p>
            <a:r>
              <a:rPr lang="en-US" altLang="zh-CN" b="1" dirty="0">
                <a:solidFill>
                  <a:srgbClr val="0A6A0A"/>
                </a:solidFill>
                <a:latin typeface="微软雅黑" pitchFamily="34" charset="-122"/>
                <a:ea typeface="微软雅黑" pitchFamily="34" charset="-122"/>
              </a:rPr>
              <a:t>             =</a:t>
            </a:r>
            <a:r>
              <a:rPr lang="en-US" altLang="en-US" b="1" dirty="0">
                <a:solidFill>
                  <a:srgbClr val="0A6A0A"/>
                </a:solidFill>
                <a:latin typeface="微软雅黑" pitchFamily="34" charset="-122"/>
                <a:ea typeface="微软雅黑" pitchFamily="34" charset="-122"/>
              </a:rPr>
              <a:t> (unsigned)  (0x9)</a:t>
            </a:r>
            <a:endParaRPr lang="zh-CN" altLang="en-US" dirty="0"/>
          </a:p>
        </p:txBody>
      </p:sp>
      <p:sp>
        <p:nvSpPr>
          <p:cNvPr id="26" name="Text Box 3"/>
          <p:cNvSpPr txBox="1">
            <a:spLocks noChangeArrowheads="1"/>
          </p:cNvSpPr>
          <p:nvPr/>
        </p:nvSpPr>
        <p:spPr bwMode="auto">
          <a:xfrm>
            <a:off x="93306" y="6249131"/>
            <a:ext cx="9050693" cy="354906"/>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Call</a:t>
            </a:r>
            <a:r>
              <a:rPr lang="zh-CN" altLang="en-US" b="1" dirty="0">
                <a:latin typeface="微软雅黑" pitchFamily="34" charset="-122"/>
                <a:ea typeface="微软雅黑" pitchFamily="34" charset="-122"/>
                <a:cs typeface="msgothic"/>
              </a:rPr>
              <a:t>指令的重定位形式      </a:t>
            </a:r>
            <a:r>
              <a:rPr lang="en-US" altLang="zh-CN" b="1" dirty="0">
                <a:latin typeface="微软雅黑" pitchFamily="34" charset="-122"/>
                <a:ea typeface="微软雅黑" pitchFamily="34" charset="-122"/>
                <a:cs typeface="msgothic"/>
              </a:rPr>
              <a:t>80483ba: e8 09 00 00 00    call 80483c8 &lt;swap&gt;</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540223348"/>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t>PC</a:t>
            </a:r>
            <a:r>
              <a:rPr lang="zh-CN" altLang="en-US" dirty="0"/>
              <a:t>相对引用重定位算法</a:t>
            </a:r>
            <a:endParaRPr lang="en-GB" altLang="zh-CN" dirty="0"/>
          </a:p>
        </p:txBody>
      </p:sp>
      <p:sp>
        <p:nvSpPr>
          <p:cNvPr id="2" name="矩形 1"/>
          <p:cNvSpPr/>
          <p:nvPr/>
        </p:nvSpPr>
        <p:spPr>
          <a:xfrm>
            <a:off x="270587" y="941133"/>
            <a:ext cx="8556171" cy="923330"/>
          </a:xfrm>
          <a:prstGeom prst="rect">
            <a:avLst/>
          </a:prstGeom>
        </p:spPr>
        <p:txBody>
          <a:bodyPr wrap="square">
            <a:spAutoFit/>
          </a:bodyPr>
          <a:lstStyle/>
          <a:p>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 ADDR(s) + r. offset;           //ref’s run-time address</a:t>
            </a:r>
          </a:p>
          <a:p>
            <a:endParaRPr lang="en-US" altLang="en-US" b="1" dirty="0">
              <a:solidFill>
                <a:srgbClr val="0A6A0A"/>
              </a:solidFill>
              <a:latin typeface="微软雅黑" pitchFamily="34" charset="-122"/>
              <a:ea typeface="微软雅黑" pitchFamily="34" charset="-122"/>
            </a:endParaRPr>
          </a:p>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a:t>
            </a:r>
            <a:r>
              <a:rPr lang="zh-CN" altLang="en-US" b="1" dirty="0">
                <a:latin typeface="微软雅黑" pitchFamily="34" charset="-122"/>
                <a:ea typeface="微软雅黑" pitchFamily="34" charset="-122"/>
              </a:rPr>
              <a:t>当前值</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a:t>
            </a:r>
            <a:endParaRPr lang="zh-CN" altLang="en-US" dirty="0"/>
          </a:p>
        </p:txBody>
      </p:sp>
      <p:sp>
        <p:nvSpPr>
          <p:cNvPr id="4" name="矩形 3"/>
          <p:cNvSpPr/>
          <p:nvPr/>
        </p:nvSpPr>
        <p:spPr>
          <a:xfrm>
            <a:off x="1489821" y="1994032"/>
            <a:ext cx="3058851" cy="369332"/>
          </a:xfrm>
          <a:prstGeom prst="rect">
            <a:avLst/>
          </a:prstGeom>
        </p:spPr>
        <p:txBody>
          <a:bodyPr wrap="none">
            <a:spAutoFit/>
          </a:bodyPr>
          <a:lstStyle/>
          <a:p>
            <a:r>
              <a:rPr lang="zh-CN" altLang="en-US" b="1" dirty="0">
                <a:solidFill>
                  <a:srgbClr val="FF0000"/>
                </a:solidFill>
                <a:latin typeface="微软雅黑" pitchFamily="34" charset="-122"/>
                <a:ea typeface="微软雅黑" pitchFamily="34" charset="-122"/>
              </a:rPr>
              <a:t>重定位值</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转移目标地址</a:t>
            </a:r>
            <a:r>
              <a:rPr lang="en-US" altLang="zh-CN" b="1" dirty="0">
                <a:latin typeface="微软雅黑" pitchFamily="34" charset="-122"/>
                <a:ea typeface="微软雅黑" pitchFamily="34" charset="-122"/>
              </a:rPr>
              <a:t>-PC</a:t>
            </a:r>
            <a:endParaRPr lang="zh-CN" altLang="en-US" b="1" dirty="0"/>
          </a:p>
        </p:txBody>
      </p:sp>
      <p:sp>
        <p:nvSpPr>
          <p:cNvPr id="27" name="Text Box 3"/>
          <p:cNvSpPr txBox="1">
            <a:spLocks noChangeArrowheads="1"/>
          </p:cNvSpPr>
          <p:nvPr/>
        </p:nvSpPr>
        <p:spPr bwMode="auto">
          <a:xfrm>
            <a:off x="93307" y="2563540"/>
            <a:ext cx="9050693" cy="354906"/>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Call</a:t>
            </a:r>
            <a:r>
              <a:rPr lang="zh-CN" altLang="en-US" b="1" dirty="0">
                <a:latin typeface="微软雅黑" pitchFamily="34" charset="-122"/>
                <a:ea typeface="微软雅黑" pitchFamily="34" charset="-122"/>
                <a:cs typeface="msgothic"/>
              </a:rPr>
              <a:t>指令的重定位形式      </a:t>
            </a:r>
            <a:r>
              <a:rPr lang="en-US" altLang="zh-CN" b="1" dirty="0">
                <a:latin typeface="微软雅黑" pitchFamily="34" charset="-122"/>
                <a:ea typeface="微软雅黑" pitchFamily="34" charset="-122"/>
                <a:cs typeface="msgothic"/>
              </a:rPr>
              <a:t>80483ba: e8 09 00 00 00    call 80483c8 &lt;swap&gt;</a:t>
            </a:r>
            <a:endParaRPr lang="en-GB" altLang="zh-CN" b="1" dirty="0">
              <a:latin typeface="微软雅黑" pitchFamily="34" charset="-122"/>
              <a:ea typeface="微软雅黑" pitchFamily="34" charset="-122"/>
              <a:cs typeface="msgothic"/>
            </a:endParaRPr>
          </a:p>
        </p:txBody>
      </p:sp>
      <p:sp>
        <p:nvSpPr>
          <p:cNvPr id="6" name="矩形 5"/>
          <p:cNvSpPr/>
          <p:nvPr/>
        </p:nvSpPr>
        <p:spPr>
          <a:xfrm>
            <a:off x="675611" y="3186404"/>
            <a:ext cx="3915367" cy="352725"/>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Call </a:t>
            </a:r>
            <a:r>
              <a:rPr lang="zh-CN" altLang="en-US" b="1" dirty="0">
                <a:latin typeface="微软雅黑" pitchFamily="34" charset="-122"/>
                <a:ea typeface="微软雅黑" pitchFamily="34" charset="-122"/>
                <a:cs typeface="msgothic"/>
              </a:rPr>
              <a:t>指令存放在地址    </a:t>
            </a:r>
            <a:r>
              <a:rPr lang="en-US" altLang="zh-CN" b="1" dirty="0">
                <a:latin typeface="微软雅黑" pitchFamily="34" charset="-122"/>
                <a:ea typeface="微软雅黑" pitchFamily="34" charset="-122"/>
                <a:cs typeface="msgothic"/>
              </a:rPr>
              <a:t>0x80483ba </a:t>
            </a:r>
            <a:endParaRPr lang="en-GB" altLang="zh-CN" b="1" dirty="0">
              <a:latin typeface="微软雅黑" pitchFamily="34" charset="-122"/>
              <a:ea typeface="微软雅黑" pitchFamily="34" charset="-122"/>
              <a:cs typeface="msgothic"/>
            </a:endParaRPr>
          </a:p>
        </p:txBody>
      </p:sp>
      <p:sp>
        <p:nvSpPr>
          <p:cNvPr id="29" name="矩形 28"/>
          <p:cNvSpPr/>
          <p:nvPr/>
        </p:nvSpPr>
        <p:spPr>
          <a:xfrm>
            <a:off x="703286" y="3688136"/>
            <a:ext cx="6773970" cy="613117"/>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CPU</a:t>
            </a:r>
            <a:r>
              <a:rPr lang="zh-CN" altLang="en-US" b="1" dirty="0">
                <a:latin typeface="微软雅黑" pitchFamily="34" charset="-122"/>
                <a:ea typeface="微软雅黑" pitchFamily="34" charset="-122"/>
                <a:cs typeface="msgothic"/>
              </a:rPr>
              <a:t>执行</a:t>
            </a:r>
            <a:r>
              <a:rPr lang="en-US" altLang="zh-CN" b="1" dirty="0">
                <a:latin typeface="微软雅黑" pitchFamily="34" charset="-122"/>
                <a:ea typeface="微软雅黑" pitchFamily="34" charset="-122"/>
                <a:cs typeface="msgothic"/>
              </a:rPr>
              <a:t>call</a:t>
            </a:r>
            <a:r>
              <a:rPr lang="zh-CN" altLang="en-US" b="1" dirty="0">
                <a:latin typeface="微软雅黑" pitchFamily="34" charset="-122"/>
                <a:ea typeface="微软雅黑" pitchFamily="34" charset="-122"/>
                <a:cs typeface="msgothic"/>
              </a:rPr>
              <a:t>指令时，</a:t>
            </a:r>
            <a:r>
              <a:rPr lang="en-US" altLang="zh-CN" b="1" dirty="0">
                <a:latin typeface="微软雅黑" pitchFamily="34" charset="-122"/>
                <a:ea typeface="微软雅黑" pitchFamily="34" charset="-122"/>
                <a:cs typeface="msgothic"/>
              </a:rPr>
              <a:t>PC</a:t>
            </a:r>
            <a:r>
              <a:rPr lang="zh-CN" altLang="en-US" b="1" dirty="0">
                <a:latin typeface="微软雅黑" pitchFamily="34" charset="-122"/>
                <a:ea typeface="微软雅黑" pitchFamily="34" charset="-122"/>
                <a:cs typeface="msgothic"/>
              </a:rPr>
              <a:t>值为 </a:t>
            </a:r>
            <a:r>
              <a:rPr lang="en-US" altLang="zh-CN" b="1" dirty="0">
                <a:latin typeface="微软雅黑" pitchFamily="34" charset="-122"/>
                <a:ea typeface="微软雅黑" pitchFamily="34" charset="-122"/>
                <a:cs typeface="msgothic"/>
              </a:rPr>
              <a:t>0x80483bf</a:t>
            </a:r>
            <a:r>
              <a:rPr lang="zh-CN" altLang="en-US" b="1" dirty="0">
                <a:latin typeface="微软雅黑" pitchFamily="34" charset="-122"/>
                <a:ea typeface="微软雅黑" pitchFamily="34" charset="-122"/>
                <a:cs typeface="msgothic"/>
              </a:rPr>
              <a:t>   </a:t>
            </a:r>
            <a:r>
              <a:rPr lang="en-US" altLang="zh-CN" b="1" dirty="0">
                <a:latin typeface="微软雅黑" pitchFamily="34" charset="-122"/>
                <a:ea typeface="微软雅黑" pitchFamily="34" charset="-122"/>
                <a:cs typeface="msgothic"/>
              </a:rPr>
              <a:t>= 0x80483ba  + 4</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                                  </a:t>
            </a:r>
            <a:r>
              <a:rPr lang="zh-CN" altLang="en-US" b="1" dirty="0">
                <a:latin typeface="微软雅黑" pitchFamily="34" charset="-122"/>
                <a:ea typeface="微软雅黑" pitchFamily="34" charset="-122"/>
                <a:cs typeface="msgothic"/>
              </a:rPr>
              <a:t>紧随</a:t>
            </a:r>
            <a:r>
              <a:rPr lang="en-US" altLang="zh-CN" b="1" dirty="0">
                <a:latin typeface="微软雅黑" pitchFamily="34" charset="-122"/>
                <a:ea typeface="微软雅黑" pitchFamily="34" charset="-122"/>
                <a:cs typeface="msgothic"/>
              </a:rPr>
              <a:t>call</a:t>
            </a:r>
            <a:r>
              <a:rPr lang="zh-CN" altLang="en-US" b="1" dirty="0">
                <a:latin typeface="微软雅黑" pitchFamily="34" charset="-122"/>
                <a:ea typeface="微软雅黑" pitchFamily="34" charset="-122"/>
                <a:cs typeface="msgothic"/>
              </a:rPr>
              <a:t>指令之后的指令的地址</a:t>
            </a:r>
            <a:endParaRPr lang="en-GB" altLang="zh-CN" b="1" dirty="0">
              <a:latin typeface="微软雅黑" pitchFamily="34" charset="-122"/>
              <a:ea typeface="微软雅黑" pitchFamily="34" charset="-122"/>
              <a:cs typeface="msgothic"/>
            </a:endParaRPr>
          </a:p>
        </p:txBody>
      </p:sp>
      <p:sp>
        <p:nvSpPr>
          <p:cNvPr id="30" name="矩形 29"/>
          <p:cNvSpPr/>
          <p:nvPr/>
        </p:nvSpPr>
        <p:spPr>
          <a:xfrm>
            <a:off x="781041" y="4792258"/>
            <a:ext cx="5818068" cy="352725"/>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PC </a:t>
            </a:r>
            <a:r>
              <a:rPr lang="en-GB" altLang="zh-CN" b="1" dirty="0">
                <a:latin typeface="微软雅黑" pitchFamily="34" charset="-122"/>
                <a:ea typeface="微软雅黑" pitchFamily="34" charset="-122"/>
                <a:cs typeface="msgothic"/>
                <a:sym typeface="Wingdings" panose="05000000000000000000" pitchFamily="2" charset="2"/>
              </a:rPr>
              <a:t> PC + 0x9  = 0x80483bf + 0x9 = 0x80483c8</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327212793"/>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重定位绝对引用算法</a:t>
            </a:r>
            <a:endParaRPr lang="en-GB" altLang="zh-CN" dirty="0"/>
          </a:p>
        </p:txBody>
      </p:sp>
      <p:sp>
        <p:nvSpPr>
          <p:cNvPr id="2" name="矩形 1"/>
          <p:cNvSpPr/>
          <p:nvPr/>
        </p:nvSpPr>
        <p:spPr>
          <a:xfrm>
            <a:off x="270587" y="941133"/>
            <a:ext cx="8556171" cy="369332"/>
          </a:xfrm>
          <a:prstGeom prst="rect">
            <a:avLst/>
          </a:prstGeom>
        </p:spPr>
        <p:txBody>
          <a:bodyPr wrap="square">
            <a:spAutoFit/>
          </a:bodyPr>
          <a:lstStyle/>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a:t>
            </a:r>
            <a:endParaRPr lang="zh-CN" altLang="en-US" dirty="0"/>
          </a:p>
        </p:txBody>
      </p:sp>
      <p:sp>
        <p:nvSpPr>
          <p:cNvPr id="9" name="Text Box 3"/>
          <p:cNvSpPr txBox="1">
            <a:spLocks noChangeArrowheads="1"/>
          </p:cNvSpPr>
          <p:nvPr/>
        </p:nvSpPr>
        <p:spPr bwMode="auto">
          <a:xfrm>
            <a:off x="684487" y="2540537"/>
            <a:ext cx="7051998" cy="38382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微软雅黑" pitchFamily="34" charset="-122"/>
                <a:ea typeface="微软雅黑" pitchFamily="34" charset="-122"/>
                <a:cs typeface="msgothic"/>
              </a:rPr>
              <a:t>假设： </a:t>
            </a:r>
            <a:r>
              <a:rPr lang="en-US" altLang="zh-CN" sz="2000" b="1" dirty="0">
                <a:latin typeface="微软雅黑" pitchFamily="34" charset="-122"/>
                <a:ea typeface="微软雅黑" pitchFamily="34" charset="-122"/>
                <a:cs typeface="msgothic"/>
              </a:rPr>
              <a:t>ADDR(</a:t>
            </a:r>
            <a:r>
              <a:rPr lang="en-US" altLang="zh-CN" sz="2000" b="1" dirty="0" err="1">
                <a:latin typeface="微软雅黑" pitchFamily="34" charset="-122"/>
                <a:ea typeface="微软雅黑" pitchFamily="34" charset="-122"/>
                <a:cs typeface="msgothic"/>
              </a:rPr>
              <a:t>r.symbol</a:t>
            </a:r>
            <a:r>
              <a:rPr lang="en-US" altLang="zh-CN" sz="2000" b="1" dirty="0">
                <a:latin typeface="微软雅黑" pitchFamily="34" charset="-122"/>
                <a:ea typeface="微软雅黑" pitchFamily="34" charset="-122"/>
                <a:cs typeface="msgothic"/>
              </a:rPr>
              <a:t>) = ADDR(</a:t>
            </a:r>
            <a:r>
              <a:rPr lang="en-US" altLang="zh-CN" sz="2000" b="1" dirty="0" err="1">
                <a:latin typeface="微软雅黑" pitchFamily="34" charset="-122"/>
                <a:ea typeface="微软雅黑" pitchFamily="34" charset="-122"/>
                <a:cs typeface="msgothic"/>
              </a:rPr>
              <a:t>buf</a:t>
            </a:r>
            <a:r>
              <a:rPr lang="en-US" altLang="zh-CN" sz="2000" b="1" dirty="0">
                <a:latin typeface="微软雅黑" pitchFamily="34" charset="-122"/>
                <a:ea typeface="微软雅黑" pitchFamily="34" charset="-122"/>
                <a:cs typeface="msgothic"/>
              </a:rPr>
              <a:t>) = 0x8049454</a:t>
            </a:r>
            <a:endParaRPr lang="en-GB" altLang="zh-CN" sz="2000" b="1" dirty="0">
              <a:latin typeface="微软雅黑" pitchFamily="34" charset="-122"/>
              <a:ea typeface="微软雅黑" pitchFamily="34" charset="-122"/>
              <a:cs typeface="msgothic"/>
            </a:endParaRPr>
          </a:p>
        </p:txBody>
      </p:sp>
      <p:sp>
        <p:nvSpPr>
          <p:cNvPr id="10" name="矩形 9"/>
          <p:cNvSpPr/>
          <p:nvPr/>
        </p:nvSpPr>
        <p:spPr>
          <a:xfrm>
            <a:off x="519783" y="1517213"/>
            <a:ext cx="4491935" cy="873509"/>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00000000 &lt;bufp0&gt;: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    0:  00 00 00 00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                                     0:R_386_32 </a:t>
            </a:r>
            <a:r>
              <a:rPr lang="en-GB" altLang="zh-CN" b="1" dirty="0" err="1">
                <a:latin typeface="微软雅黑" pitchFamily="34" charset="-122"/>
                <a:ea typeface="微软雅黑" pitchFamily="34" charset="-122"/>
                <a:cs typeface="msgothic"/>
              </a:rPr>
              <a:t>buf</a:t>
            </a:r>
            <a:endParaRPr lang="en-GB" altLang="zh-CN" b="1" dirty="0">
              <a:latin typeface="微软雅黑" pitchFamily="34" charset="-122"/>
              <a:ea typeface="微软雅黑" pitchFamily="34" charset="-122"/>
              <a:cs typeface="msgothic"/>
            </a:endParaRPr>
          </a:p>
        </p:txBody>
      </p:sp>
      <p:sp>
        <p:nvSpPr>
          <p:cNvPr id="11" name="矩形 10"/>
          <p:cNvSpPr/>
          <p:nvPr/>
        </p:nvSpPr>
        <p:spPr>
          <a:xfrm>
            <a:off x="5850293" y="1517213"/>
            <a:ext cx="3144417" cy="613117"/>
          </a:xfrm>
          <a:prstGeom prst="rect">
            <a:avLst/>
          </a:prstGeom>
        </p:spPr>
        <p:txBody>
          <a:bodyPr wrap="squar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告知链接器</a:t>
            </a:r>
            <a:r>
              <a:rPr lang="en-US" altLang="zh-CN" b="1" dirty="0">
                <a:latin typeface="微软雅黑" pitchFamily="34" charset="-122"/>
                <a:ea typeface="微软雅黑" pitchFamily="34" charset="-122"/>
                <a:cs typeface="msgothic"/>
              </a:rPr>
              <a:t>32</a:t>
            </a:r>
            <a:r>
              <a:rPr lang="zh-CN" altLang="en-US" b="1" dirty="0">
                <a:latin typeface="微软雅黑" pitchFamily="34" charset="-122"/>
                <a:ea typeface="微软雅黑" pitchFamily="34" charset="-122"/>
                <a:cs typeface="msgothic"/>
              </a:rPr>
              <a:t>位绝对引用，</a:t>
            </a:r>
            <a:endParaRPr lang="en-US" altLang="zh-CN" b="1" dirty="0">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开始于偏移</a:t>
            </a:r>
            <a:r>
              <a:rPr lang="en-US" altLang="zh-CN" b="1" dirty="0">
                <a:latin typeface="微软雅黑" pitchFamily="34" charset="-122"/>
                <a:ea typeface="微软雅黑" pitchFamily="34" charset="-122"/>
                <a:cs typeface="msgothic"/>
              </a:rPr>
              <a:t>0</a:t>
            </a:r>
            <a:r>
              <a:rPr lang="zh-CN" altLang="en-US" b="1" dirty="0">
                <a:latin typeface="微软雅黑" pitchFamily="34" charset="-122"/>
                <a:ea typeface="微软雅黑" pitchFamily="34" charset="-122"/>
                <a:cs typeface="msgothic"/>
              </a:rPr>
              <a:t>处</a:t>
            </a:r>
            <a:endParaRPr lang="en-GB" altLang="zh-CN" b="1" dirty="0">
              <a:latin typeface="微软雅黑" pitchFamily="34" charset="-122"/>
              <a:ea typeface="微软雅黑" pitchFamily="34" charset="-122"/>
              <a:cs typeface="msgothic"/>
            </a:endParaRPr>
          </a:p>
        </p:txBody>
      </p:sp>
      <p:sp>
        <p:nvSpPr>
          <p:cNvPr id="12" name="矩形 11"/>
          <p:cNvSpPr/>
          <p:nvPr/>
        </p:nvSpPr>
        <p:spPr>
          <a:xfrm>
            <a:off x="270587" y="3240364"/>
            <a:ext cx="8556171" cy="923330"/>
          </a:xfrm>
          <a:prstGeom prst="rect">
            <a:avLst/>
          </a:prstGeom>
        </p:spPr>
        <p:txBody>
          <a:bodyPr wrap="square">
            <a:spAutoFit/>
          </a:bodyPr>
          <a:lstStyle/>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a:t>
            </a:r>
          </a:p>
          <a:p>
            <a:r>
              <a:rPr lang="en-US" altLang="zh-CN" b="1" dirty="0">
                <a:solidFill>
                  <a:srgbClr val="0A6A0A"/>
                </a:solidFill>
                <a:latin typeface="微软雅黑" pitchFamily="34" charset="-122"/>
                <a:ea typeface="微软雅黑" pitchFamily="34" charset="-122"/>
              </a:rPr>
              <a:t>             = </a:t>
            </a:r>
            <a:r>
              <a:rPr lang="en-US" altLang="en-US" b="1" dirty="0">
                <a:solidFill>
                  <a:srgbClr val="0A6A0A"/>
                </a:solidFill>
                <a:latin typeface="微软雅黑" pitchFamily="34" charset="-122"/>
                <a:ea typeface="微软雅黑" pitchFamily="34" charset="-122"/>
              </a:rPr>
              <a:t>(unsigned)  (</a:t>
            </a:r>
            <a:r>
              <a:rPr lang="en-US" altLang="zh-CN" b="1" dirty="0">
                <a:solidFill>
                  <a:srgbClr val="0A6A0A"/>
                </a:solidFill>
                <a:latin typeface="微软雅黑" pitchFamily="34" charset="-122"/>
                <a:ea typeface="微软雅黑" pitchFamily="34" charset="-122"/>
              </a:rPr>
              <a:t>0x8049454+0) </a:t>
            </a:r>
          </a:p>
          <a:p>
            <a:r>
              <a:rPr lang="en-US" altLang="zh-CN" b="1" dirty="0">
                <a:solidFill>
                  <a:srgbClr val="0A6A0A"/>
                </a:solidFill>
                <a:latin typeface="微软雅黑" pitchFamily="34" charset="-122"/>
                <a:ea typeface="微软雅黑" pitchFamily="34" charset="-122"/>
              </a:rPr>
              <a:t>             =</a:t>
            </a:r>
            <a:r>
              <a:rPr lang="en-US" altLang="en-US" b="1" dirty="0">
                <a:solidFill>
                  <a:srgbClr val="0A6A0A"/>
                </a:solidFill>
                <a:latin typeface="微软雅黑" pitchFamily="34" charset="-122"/>
                <a:ea typeface="微软雅黑" pitchFamily="34" charset="-122"/>
              </a:rPr>
              <a:t> (unsigned)  (0x8049454)</a:t>
            </a:r>
            <a:endParaRPr lang="zh-CN" altLang="en-US" dirty="0"/>
          </a:p>
        </p:txBody>
      </p:sp>
      <p:sp>
        <p:nvSpPr>
          <p:cNvPr id="13" name="Text Box 3"/>
          <p:cNvSpPr txBox="1">
            <a:spLocks noChangeArrowheads="1"/>
          </p:cNvSpPr>
          <p:nvPr/>
        </p:nvSpPr>
        <p:spPr bwMode="auto">
          <a:xfrm>
            <a:off x="2080725" y="4634935"/>
            <a:ext cx="4935894" cy="875690"/>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重定位形式      </a:t>
            </a:r>
            <a:endParaRPr lang="en-US" altLang="zh-CN" b="1" dirty="0">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0804945c  &lt;bufp0&gt;: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     804945c:  54 94 04 08</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3612665067"/>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1"/>
          <p:cNvSpPr>
            <a:spLocks noGrp="1" noChangeArrowheads="1"/>
          </p:cNvSpPr>
          <p:nvPr>
            <p:ph type="title" idx="4294967295"/>
          </p:nvPr>
        </p:nvSpPr>
        <p:spPr>
          <a:xfrm>
            <a:off x="250825" y="28575"/>
            <a:ext cx="8716963" cy="67468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共享库（</a:t>
            </a:r>
            <a:r>
              <a:rPr lang="en-GB" altLang="zh-CN"/>
              <a:t>Shared Libraries</a:t>
            </a:r>
            <a:r>
              <a:rPr lang="zh-CN" altLang="en-GB"/>
              <a:t>）</a:t>
            </a:r>
            <a:endParaRPr lang="en-GB" altLang="zh-CN"/>
          </a:p>
        </p:txBody>
      </p:sp>
      <p:sp>
        <p:nvSpPr>
          <p:cNvPr id="35842" name="Rectangle 2"/>
          <p:cNvSpPr>
            <a:spLocks noGrp="1" noChangeArrowheads="1"/>
          </p:cNvSpPr>
          <p:nvPr>
            <p:ph type="body" idx="4294967295"/>
          </p:nvPr>
        </p:nvSpPr>
        <p:spPr>
          <a:xfrm>
            <a:off x="382588" y="825500"/>
            <a:ext cx="8496300" cy="5748338"/>
          </a:xfrm>
        </p:spPr>
        <p:txBody>
          <a:bodyPr/>
          <a:lstStyle/>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动态链接可以按以下两种方式进行：</a:t>
            </a: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solidFill>
                  <a:srgbClr val="0A6A0A"/>
                </a:solidFill>
                <a:latin typeface="微软雅黑" pitchFamily="34" charset="-122"/>
                <a:ea typeface="微软雅黑" pitchFamily="34" charset="-122"/>
              </a:rPr>
              <a:t>在第一次加载并运行时进行</a:t>
            </a:r>
            <a:r>
              <a:rPr lang="zh-CN" altLang="en-GB" sz="2200">
                <a:latin typeface="微软雅黑" pitchFamily="34" charset="-122"/>
                <a:ea typeface="微软雅黑" pitchFamily="34" charset="-122"/>
              </a:rPr>
              <a:t> </a:t>
            </a:r>
            <a:r>
              <a:rPr lang="en-GB" altLang="zh-CN" sz="2200">
                <a:solidFill>
                  <a:srgbClr val="FF0000"/>
                </a:solidFill>
                <a:latin typeface="微软雅黑" pitchFamily="34" charset="-122"/>
                <a:ea typeface="微软雅黑" pitchFamily="34" charset="-122"/>
              </a:rPr>
              <a:t>(load-time linking).</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200">
                <a:latin typeface="微软雅黑" pitchFamily="34" charset="-122"/>
                <a:ea typeface="微软雅黑" pitchFamily="34" charset="-122"/>
              </a:rPr>
              <a:t>Linux</a:t>
            </a:r>
            <a:r>
              <a:rPr lang="zh-CN" altLang="en-GB" sz="2200">
                <a:latin typeface="微软雅黑" pitchFamily="34" charset="-122"/>
                <a:ea typeface="微软雅黑" pitchFamily="34" charset="-122"/>
              </a:rPr>
              <a:t>通常由</a:t>
            </a:r>
            <a:r>
              <a:rPr lang="zh-CN" altLang="en-GB" sz="2200">
                <a:solidFill>
                  <a:srgbClr val="FF0000"/>
                </a:solidFill>
                <a:latin typeface="微软雅黑" pitchFamily="34" charset="-122"/>
                <a:ea typeface="微软雅黑" pitchFamily="34" charset="-122"/>
              </a:rPr>
              <a:t>动态链接器</a:t>
            </a:r>
            <a:r>
              <a:rPr lang="en-GB" altLang="zh-CN" sz="2200">
                <a:latin typeface="微软雅黑" pitchFamily="34" charset="-122"/>
                <a:ea typeface="微软雅黑" pitchFamily="34" charset="-122"/>
              </a:rPr>
              <a:t>(ld-linux.so)</a:t>
            </a:r>
            <a:r>
              <a:rPr lang="zh-CN" altLang="en-GB" sz="2200">
                <a:latin typeface="微软雅黑" pitchFamily="34" charset="-122"/>
                <a:ea typeface="微软雅黑" pitchFamily="34" charset="-122"/>
              </a:rPr>
              <a:t>自动处理 </a:t>
            </a:r>
            <a:endParaRPr lang="en-GB" altLang="zh-CN" sz="2200">
              <a:latin typeface="微软雅黑" pitchFamily="34" charset="-122"/>
              <a:ea typeface="微软雅黑" pitchFamily="34" charset="-122"/>
            </a:endParaRP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标准</a:t>
            </a:r>
            <a:r>
              <a:rPr lang="en-GB" altLang="zh-CN" sz="2200">
                <a:latin typeface="微软雅黑" pitchFamily="34" charset="-122"/>
                <a:ea typeface="微软雅黑" pitchFamily="34" charset="-122"/>
              </a:rPr>
              <a:t>C</a:t>
            </a:r>
            <a:r>
              <a:rPr lang="zh-CN" altLang="en-GB" sz="2200">
                <a:latin typeface="微软雅黑" pitchFamily="34" charset="-122"/>
                <a:ea typeface="微软雅黑" pitchFamily="34" charset="-122"/>
              </a:rPr>
              <a:t>库 </a:t>
            </a:r>
            <a:r>
              <a:rPr lang="en-GB" altLang="zh-CN" sz="2200">
                <a:latin typeface="微软雅黑" pitchFamily="34" charset="-122"/>
                <a:ea typeface="微软雅黑" pitchFamily="34" charset="-122"/>
              </a:rPr>
              <a:t>(libc.so) </a:t>
            </a:r>
            <a:r>
              <a:rPr lang="zh-CN" altLang="en-GB" sz="2200">
                <a:latin typeface="微软雅黑" pitchFamily="34" charset="-122"/>
                <a:ea typeface="微软雅黑" pitchFamily="34" charset="-122"/>
              </a:rPr>
              <a:t>通常按这种方式动态被链接</a:t>
            </a: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solidFill>
                  <a:srgbClr val="0A6A0A"/>
                </a:solidFill>
                <a:latin typeface="微软雅黑" pitchFamily="34" charset="-122"/>
                <a:ea typeface="微软雅黑" pitchFamily="34" charset="-122"/>
              </a:rPr>
              <a:t>在已经开始运行后进行</a:t>
            </a:r>
            <a:r>
              <a:rPr lang="en-GB" altLang="zh-CN" sz="2200">
                <a:solidFill>
                  <a:srgbClr val="FF0000"/>
                </a:solidFill>
                <a:latin typeface="微软雅黑" pitchFamily="34" charset="-122"/>
                <a:ea typeface="微软雅黑" pitchFamily="34" charset="-122"/>
              </a:rPr>
              <a:t>(run-time linking).</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在</a:t>
            </a:r>
            <a:r>
              <a:rPr lang="en-GB" altLang="zh-CN" sz="2200">
                <a:latin typeface="微软雅黑" pitchFamily="34" charset="-122"/>
                <a:ea typeface="微软雅黑" pitchFamily="34" charset="-122"/>
              </a:rPr>
              <a:t>Linux</a:t>
            </a:r>
            <a:r>
              <a:rPr lang="zh-CN" altLang="en-GB" sz="2200">
                <a:latin typeface="微软雅黑" pitchFamily="34" charset="-122"/>
                <a:ea typeface="微软雅黑" pitchFamily="34" charset="-122"/>
              </a:rPr>
              <a:t>中，通过调用</a:t>
            </a:r>
            <a:r>
              <a:rPr lang="en-GB" altLang="zh-CN" sz="2200">
                <a:latin typeface="微软雅黑" pitchFamily="34" charset="-122"/>
                <a:ea typeface="微软雅黑" pitchFamily="34" charset="-122"/>
              </a:rPr>
              <a:t> dlopen()</a:t>
            </a:r>
            <a:r>
              <a:rPr lang="zh-CN" altLang="en-GB" sz="2200">
                <a:latin typeface="微软雅黑" pitchFamily="34" charset="-122"/>
                <a:ea typeface="微软雅黑" pitchFamily="34" charset="-122"/>
              </a:rPr>
              <a:t>接口来实现</a:t>
            </a:r>
            <a:endParaRPr lang="en-GB" altLang="zh-CN" sz="2200">
              <a:latin typeface="微软雅黑" pitchFamily="34" charset="-122"/>
              <a:ea typeface="微软雅黑" pitchFamily="34" charset="-122"/>
            </a:endParaRPr>
          </a:p>
          <a:p>
            <a:pPr lvl="2">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solidFill>
                  <a:srgbClr val="CC3300"/>
                </a:solidFill>
                <a:latin typeface="微软雅黑" pitchFamily="34" charset="-122"/>
                <a:ea typeface="微软雅黑" pitchFamily="34" charset="-122"/>
              </a:rPr>
              <a:t>分发软件包、构建高性能</a:t>
            </a:r>
            <a:r>
              <a:rPr lang="en-GB" altLang="zh-CN" sz="2200">
                <a:solidFill>
                  <a:srgbClr val="CC3300"/>
                </a:solidFill>
                <a:latin typeface="微软雅黑" pitchFamily="34" charset="-122"/>
                <a:ea typeface="微软雅黑" pitchFamily="34" charset="-122"/>
              </a:rPr>
              <a:t>Web</a:t>
            </a:r>
            <a:r>
              <a:rPr lang="zh-CN" altLang="en-GB" sz="2200">
                <a:solidFill>
                  <a:srgbClr val="CC3300"/>
                </a:solidFill>
                <a:latin typeface="微软雅黑" pitchFamily="34" charset="-122"/>
                <a:ea typeface="微软雅黑" pitchFamily="34" charset="-122"/>
              </a:rPr>
              <a:t>服务器等</a:t>
            </a:r>
            <a:r>
              <a:rPr lang="zh-CN" altLang="en-GB" sz="2200">
                <a:latin typeface="微软雅黑" pitchFamily="34" charset="-122"/>
                <a:ea typeface="微软雅黑" pitchFamily="34" charset="-122"/>
              </a:rPr>
              <a:t> </a:t>
            </a:r>
            <a:endParaRPr lang="en-GB" altLang="zh-CN" sz="2200">
              <a:latin typeface="微软雅黑" pitchFamily="34" charset="-122"/>
              <a:ea typeface="微软雅黑" pitchFamily="34" charset="-122"/>
            </a:endParaRP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在内存中只有一个备份，被所有进程共享，</a:t>
            </a:r>
            <a:r>
              <a:rPr lang="zh-CN" altLang="en-GB" sz="2200">
                <a:solidFill>
                  <a:srgbClr val="FF0000"/>
                </a:solidFill>
                <a:latin typeface="微软雅黑" pitchFamily="34" charset="-122"/>
                <a:ea typeface="微软雅黑" pitchFamily="34" charset="-122"/>
              </a:rPr>
              <a:t>节省内存空间</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一个共享库目标文件被所有程序共享链接，</a:t>
            </a:r>
            <a:r>
              <a:rPr lang="zh-CN" altLang="en-GB" sz="2200">
                <a:solidFill>
                  <a:srgbClr val="FF0000"/>
                </a:solidFill>
                <a:latin typeface="微软雅黑" pitchFamily="34" charset="-122"/>
                <a:ea typeface="微软雅黑" pitchFamily="34" charset="-122"/>
              </a:rPr>
              <a:t>节省磁盘空间</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共享库升级时，被自动加载到内存和程序动态链接，</a:t>
            </a:r>
            <a:r>
              <a:rPr lang="zh-CN" altLang="en-GB" sz="2200">
                <a:solidFill>
                  <a:srgbClr val="FF0000"/>
                </a:solidFill>
                <a:latin typeface="微软雅黑" pitchFamily="34" charset="-122"/>
                <a:ea typeface="微软雅黑" pitchFamily="34" charset="-122"/>
              </a:rPr>
              <a:t>使用方便</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共享库可分模块、独立、用不同编程语言进行开发，</a:t>
            </a:r>
            <a:r>
              <a:rPr lang="zh-CN" altLang="en-GB" sz="2200">
                <a:solidFill>
                  <a:srgbClr val="FF0000"/>
                </a:solidFill>
                <a:latin typeface="微软雅黑" pitchFamily="34" charset="-122"/>
                <a:ea typeface="微软雅黑" pitchFamily="34" charset="-122"/>
              </a:rPr>
              <a:t>效率高</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第三方开发的共享库可作为程序插件，使程序功能</a:t>
            </a:r>
            <a:r>
              <a:rPr lang="zh-CN" altLang="en-GB" sz="2200">
                <a:solidFill>
                  <a:srgbClr val="FF0000"/>
                </a:solidFill>
                <a:latin typeface="微软雅黑" pitchFamily="34" charset="-122"/>
                <a:ea typeface="微软雅黑" pitchFamily="34" charset="-122"/>
              </a:rPr>
              <a:t>易于扩展</a:t>
            </a:r>
          </a:p>
        </p:txBody>
      </p:sp>
    </p:spTree>
    <p:extLst>
      <p:ext uri="{BB962C8B-B14F-4D97-AF65-F5344CB8AC3E}">
        <p14:creationId xmlns:p14="http://schemas.microsoft.com/office/powerpoint/2010/main" val="3960537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zh-CN" altLang="en-US" sz="3200" dirty="0"/>
              <a:t>链接小结</a:t>
            </a:r>
          </a:p>
        </p:txBody>
      </p:sp>
      <p:sp>
        <p:nvSpPr>
          <p:cNvPr id="753667" name="Rectangle 3"/>
          <p:cNvSpPr>
            <a:spLocks noGrp="1" noChangeArrowheads="1"/>
          </p:cNvSpPr>
          <p:nvPr>
            <p:ph type="body" idx="1"/>
          </p:nvPr>
        </p:nvSpPr>
        <p:spPr>
          <a:xfrm>
            <a:off x="468313" y="836613"/>
            <a:ext cx="8229600" cy="5711825"/>
          </a:xfrm>
        </p:spPr>
        <p:txBody>
          <a:bodyPr/>
          <a:lstStyle/>
          <a:p>
            <a:pPr>
              <a:lnSpc>
                <a:spcPct val="130000"/>
              </a:lnSpc>
            </a:pPr>
            <a:r>
              <a:rPr lang="zh-CN" altLang="en-US" sz="2000">
                <a:ea typeface="微软雅黑" pitchFamily="34" charset="-122"/>
              </a:rPr>
              <a:t>链接过程需要完成符号解析和重定位两方面的工作</a:t>
            </a:r>
          </a:p>
          <a:p>
            <a:pPr lvl="1">
              <a:lnSpc>
                <a:spcPct val="130000"/>
              </a:lnSpc>
            </a:pPr>
            <a:r>
              <a:rPr lang="zh-CN" altLang="en-US">
                <a:ea typeface="微软雅黑" pitchFamily="34" charset="-122"/>
              </a:rPr>
              <a:t>符号解析的目的就是将符号的引用与符号的定义关联起来</a:t>
            </a:r>
          </a:p>
          <a:p>
            <a:pPr lvl="1">
              <a:lnSpc>
                <a:spcPct val="130000"/>
              </a:lnSpc>
            </a:pPr>
            <a:r>
              <a:rPr lang="zh-CN" altLang="en-US">
                <a:ea typeface="微软雅黑" pitchFamily="34" charset="-122"/>
              </a:rPr>
              <a:t>重定位的目的是分别合并代码和数据，并根据代码和数据在虚拟地址空间中的位置，确定每个符号的最终存储地址，然后根据符号的确切地址来修改符号的引用处的地址。</a:t>
            </a:r>
          </a:p>
          <a:p>
            <a:pPr>
              <a:lnSpc>
                <a:spcPct val="130000"/>
              </a:lnSpc>
            </a:pPr>
            <a:r>
              <a:rPr lang="zh-CN" altLang="en-US" sz="2000">
                <a:ea typeface="微软雅黑" pitchFamily="34" charset="-122"/>
              </a:rPr>
              <a:t>在不同目标模块中可能会定义相同符号，因为相同的多个符号只能分配一个地址，因而链接器需要确定以哪个符号为准。</a:t>
            </a:r>
          </a:p>
          <a:p>
            <a:pPr>
              <a:lnSpc>
                <a:spcPct val="130000"/>
              </a:lnSpc>
            </a:pPr>
            <a:r>
              <a:rPr lang="zh-CN" altLang="en-US" sz="2000">
                <a:ea typeface="微软雅黑" pitchFamily="34" charset="-122"/>
              </a:rPr>
              <a:t>编译器通过对定义符号标识其为强符号还是弱符号，由链接器根据一套规则来确定多重定义符号中哪个是唯一的定义符号，如果不了解这些规则，则可能无法理解程序执行的有些结果。</a:t>
            </a:r>
          </a:p>
          <a:p>
            <a:pPr>
              <a:lnSpc>
                <a:spcPct val="130000"/>
              </a:lnSpc>
            </a:pPr>
            <a:r>
              <a:rPr lang="zh-CN" altLang="en-US" sz="2000">
                <a:ea typeface="微软雅黑" pitchFamily="34" charset="-122"/>
              </a:rPr>
              <a:t>加载器在加载可执行目标文件时，实际上只是把可执行目标文件中的只读代码段和可读写数据段通过页表映射到了虚拟地址空间中确定的位置，并没有真正把代码和数据从磁盘装入主存。</a:t>
            </a:r>
            <a:endParaRPr lang="zh-CN" altLang="en-US" sz="2000"/>
          </a:p>
        </p:txBody>
      </p:sp>
    </p:spTree>
    <p:extLst>
      <p:ext uri="{BB962C8B-B14F-4D97-AF65-F5344CB8AC3E}">
        <p14:creationId xmlns:p14="http://schemas.microsoft.com/office/powerpoint/2010/main" val="184417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Effect transition="in" filter="blinds(horizontal)">
                                      <p:cBhvr>
                                        <p:cTn id="7" dur="500"/>
                                        <p:tgtEl>
                                          <p:spTgt spid="75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3667">
                                            <p:txEl>
                                              <p:pRg st="1" end="1"/>
                                            </p:txEl>
                                          </p:spTgt>
                                        </p:tgtEl>
                                        <p:attrNameLst>
                                          <p:attrName>style.visibility</p:attrName>
                                        </p:attrNameLst>
                                      </p:cBhvr>
                                      <p:to>
                                        <p:strVal val="visible"/>
                                      </p:to>
                                    </p:set>
                                    <p:animEffect transition="in" filter="blinds(horizontal)">
                                      <p:cBhvr>
                                        <p:cTn id="12" dur="500"/>
                                        <p:tgtEl>
                                          <p:spTgt spid="75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3667">
                                            <p:txEl>
                                              <p:pRg st="2" end="2"/>
                                            </p:txEl>
                                          </p:spTgt>
                                        </p:tgtEl>
                                        <p:attrNameLst>
                                          <p:attrName>style.visibility</p:attrName>
                                        </p:attrNameLst>
                                      </p:cBhvr>
                                      <p:to>
                                        <p:strVal val="visible"/>
                                      </p:to>
                                    </p:set>
                                    <p:animEffect transition="in" filter="blinds(horizontal)">
                                      <p:cBhvr>
                                        <p:cTn id="17" dur="500"/>
                                        <p:tgtEl>
                                          <p:spTgt spid="753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3667">
                                            <p:txEl>
                                              <p:pRg st="3" end="3"/>
                                            </p:txEl>
                                          </p:spTgt>
                                        </p:tgtEl>
                                        <p:attrNameLst>
                                          <p:attrName>style.visibility</p:attrName>
                                        </p:attrNameLst>
                                      </p:cBhvr>
                                      <p:to>
                                        <p:strVal val="visible"/>
                                      </p:to>
                                    </p:set>
                                    <p:animEffect transition="in" filter="blinds(horizontal)">
                                      <p:cBhvr>
                                        <p:cTn id="22" dur="500"/>
                                        <p:tgtEl>
                                          <p:spTgt spid="753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3667">
                                            <p:txEl>
                                              <p:pRg st="4" end="4"/>
                                            </p:txEl>
                                          </p:spTgt>
                                        </p:tgtEl>
                                        <p:attrNameLst>
                                          <p:attrName>style.visibility</p:attrName>
                                        </p:attrNameLst>
                                      </p:cBhvr>
                                      <p:to>
                                        <p:strVal val="visible"/>
                                      </p:to>
                                    </p:set>
                                    <p:animEffect transition="in" filter="blinds(horizontal)">
                                      <p:cBhvr>
                                        <p:cTn id="27" dur="500"/>
                                        <p:tgtEl>
                                          <p:spTgt spid="753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3667">
                                            <p:txEl>
                                              <p:pRg st="5" end="5"/>
                                            </p:txEl>
                                          </p:spTgt>
                                        </p:tgtEl>
                                        <p:attrNameLst>
                                          <p:attrName>style.visibility</p:attrName>
                                        </p:attrNameLst>
                                      </p:cBhvr>
                                      <p:to>
                                        <p:strVal val="visible"/>
                                      </p:to>
                                    </p:set>
                                    <p:animEffect transition="in" filter="blinds(horizontal)">
                                      <p:cBhvr>
                                        <p:cTn id="32" dur="500"/>
                                        <p:tgtEl>
                                          <p:spTgt spid="753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欢迎大家选修计算机系统（</a:t>
            </a:r>
            <a:r>
              <a:rPr lang="en-US" altLang="zh-CN" dirty="0"/>
              <a:t>3</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考</a:t>
            </a:r>
            <a:r>
              <a:rPr lang="zh-CN" altLang="en-US" dirty="0"/>
              <a:t>研</a:t>
            </a:r>
            <a:r>
              <a:rPr lang="en-US" altLang="zh-CN" dirty="0"/>
              <a:t>408</a:t>
            </a:r>
            <a:r>
              <a:rPr lang="zh-CN" altLang="en-US" dirty="0"/>
              <a:t>专业科目中计算机组成的重点知识</a:t>
            </a:r>
            <a:endParaRPr lang="en-US" altLang="zh-CN" dirty="0"/>
          </a:p>
          <a:p>
            <a:r>
              <a:rPr lang="zh-CN" altLang="en-US" dirty="0" smtClean="0"/>
              <a:t>对打算在计算机专业继续深造的同学非常重要</a:t>
            </a:r>
            <a:endParaRPr lang="en-US" altLang="zh-CN" dirty="0" smtClean="0"/>
          </a:p>
          <a:p>
            <a:r>
              <a:rPr lang="en-US" altLang="zh-CN" dirty="0" smtClean="0"/>
              <a:t>2018</a:t>
            </a:r>
            <a:r>
              <a:rPr lang="zh-CN" altLang="en-US" dirty="0"/>
              <a:t>级和</a:t>
            </a:r>
            <a:r>
              <a:rPr lang="en-US" altLang="zh-CN" dirty="0"/>
              <a:t>2019</a:t>
            </a:r>
            <a:r>
              <a:rPr lang="zh-CN" altLang="en-US" dirty="0"/>
              <a:t>级培养方案又把计系</a:t>
            </a:r>
            <a:r>
              <a:rPr lang="en-US" altLang="zh-CN" dirty="0"/>
              <a:t>3</a:t>
            </a:r>
            <a:r>
              <a:rPr lang="zh-CN" altLang="en-US" dirty="0"/>
              <a:t>列入必修</a:t>
            </a:r>
            <a:r>
              <a:rPr lang="zh-CN" altLang="en-US" dirty="0" smtClean="0"/>
              <a:t>课程</a:t>
            </a:r>
            <a:endParaRPr lang="zh-CN" altLang="en-US" dirty="0"/>
          </a:p>
          <a:p>
            <a:endParaRPr lang="zh-CN" altLang="en-US" dirty="0"/>
          </a:p>
        </p:txBody>
      </p:sp>
    </p:spTree>
    <p:extLst>
      <p:ext uri="{BB962C8B-B14F-4D97-AF65-F5344CB8AC3E}">
        <p14:creationId xmlns:p14="http://schemas.microsoft.com/office/powerpoint/2010/main" val="163047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a:ea typeface="宋体" pitchFamily="2" charset="-122"/>
              </a:rPr>
              <a:t>C</a:t>
            </a:r>
            <a:r>
              <a:rPr lang="zh-CN" altLang="en-US">
                <a:ea typeface="宋体" pitchFamily="2" charset="-122"/>
              </a:rPr>
              <a:t>语言程序中涉及的运算</a:t>
            </a:r>
          </a:p>
        </p:txBody>
      </p:sp>
      <p:sp>
        <p:nvSpPr>
          <p:cNvPr id="395267" name="Rectangle 3"/>
          <p:cNvSpPr>
            <a:spLocks noGrp="1" noChangeArrowheads="1"/>
          </p:cNvSpPr>
          <p:nvPr>
            <p:ph type="body" idx="4294967295"/>
          </p:nvPr>
        </p:nvSpPr>
        <p:spPr>
          <a:xfrm>
            <a:off x="192088" y="1131888"/>
            <a:ext cx="8559800" cy="5229225"/>
          </a:xfrm>
        </p:spPr>
        <p:txBody>
          <a:bodyPr lIns="63500" tIns="25400" rIns="63500" bIns="25400">
            <a:spAutoFit/>
          </a:bodyPr>
          <a:lstStyle/>
          <a:p>
            <a:pPr marL="203200" indent="-203200">
              <a:lnSpc>
                <a:spcPct val="100000"/>
              </a:lnSpc>
              <a:spcBef>
                <a:spcPct val="10000"/>
              </a:spcBef>
            </a:pPr>
            <a:r>
              <a:rPr lang="zh-CN" altLang="en-US" sz="2000">
                <a:ea typeface="黑体" pitchFamily="49" charset="-122"/>
              </a:rPr>
              <a:t>移位运算</a:t>
            </a:r>
          </a:p>
          <a:p>
            <a:pPr marL="685800" lvl="1" indent="-190500">
              <a:lnSpc>
                <a:spcPct val="100000"/>
              </a:lnSpc>
              <a:spcBef>
                <a:spcPct val="10000"/>
              </a:spcBef>
            </a:pPr>
            <a:r>
              <a:rPr lang="zh-CN" altLang="en-US">
                <a:ea typeface="黑体" pitchFamily="49" charset="-122"/>
              </a:rPr>
              <a:t>用途</a:t>
            </a:r>
          </a:p>
          <a:p>
            <a:pPr marL="1257300" lvl="2" indent="-342900">
              <a:lnSpc>
                <a:spcPct val="100000"/>
              </a:lnSpc>
              <a:spcBef>
                <a:spcPct val="10000"/>
              </a:spcBef>
            </a:pPr>
            <a:r>
              <a:rPr lang="zh-CN" altLang="en-US" sz="2000">
                <a:ea typeface="黑体" pitchFamily="49" charset="-122"/>
              </a:rPr>
              <a:t>提取部分信息</a:t>
            </a:r>
          </a:p>
          <a:p>
            <a:pPr marL="1257300" lvl="2" indent="-342900">
              <a:lnSpc>
                <a:spcPct val="100000"/>
              </a:lnSpc>
              <a:spcBef>
                <a:spcPct val="10000"/>
              </a:spcBef>
            </a:pPr>
            <a:r>
              <a:rPr lang="zh-CN" altLang="en-US" sz="2000">
                <a:ea typeface="黑体" pitchFamily="49" charset="-122"/>
              </a:rPr>
              <a:t>扩大或缩小数值的</a:t>
            </a:r>
            <a:r>
              <a:rPr lang="en-US" altLang="zh-CN" sz="2000">
                <a:ea typeface="黑体" pitchFamily="49" charset="-122"/>
              </a:rPr>
              <a:t>2</a:t>
            </a:r>
            <a:r>
              <a:rPr lang="zh-CN" altLang="en-US" sz="2000">
                <a:ea typeface="黑体" pitchFamily="49" charset="-122"/>
              </a:rPr>
              <a:t>、</a:t>
            </a:r>
            <a:r>
              <a:rPr lang="en-US" altLang="zh-CN" sz="2000">
                <a:ea typeface="黑体" pitchFamily="49" charset="-122"/>
              </a:rPr>
              <a:t>4</a:t>
            </a:r>
            <a:r>
              <a:rPr lang="zh-CN" altLang="en-US" sz="2000">
                <a:ea typeface="黑体" pitchFamily="49" charset="-122"/>
              </a:rPr>
              <a:t>、</a:t>
            </a:r>
            <a:r>
              <a:rPr lang="en-US" altLang="zh-CN" sz="2000">
                <a:ea typeface="黑体" pitchFamily="49" charset="-122"/>
              </a:rPr>
              <a:t>8…</a:t>
            </a:r>
            <a:r>
              <a:rPr lang="zh-CN" altLang="en-US" sz="2000">
                <a:ea typeface="黑体" pitchFamily="49" charset="-122"/>
              </a:rPr>
              <a:t>倍</a:t>
            </a:r>
          </a:p>
          <a:p>
            <a:pPr marL="685800" lvl="1" indent="-190500">
              <a:lnSpc>
                <a:spcPct val="100000"/>
              </a:lnSpc>
              <a:spcBef>
                <a:spcPct val="10000"/>
              </a:spcBef>
            </a:pPr>
            <a:r>
              <a:rPr lang="zh-CN" altLang="en-US">
                <a:ea typeface="黑体" pitchFamily="49" charset="-122"/>
              </a:rPr>
              <a:t>操作</a:t>
            </a:r>
          </a:p>
          <a:p>
            <a:pPr marL="1257300" lvl="2" indent="-342900">
              <a:lnSpc>
                <a:spcPct val="100000"/>
              </a:lnSpc>
              <a:spcBef>
                <a:spcPct val="10000"/>
              </a:spcBef>
            </a:pPr>
            <a:r>
              <a:rPr lang="zh-CN" altLang="en-US" sz="2000">
                <a:ea typeface="黑体" pitchFamily="49" charset="-122"/>
              </a:rPr>
              <a:t>左移</a:t>
            </a:r>
            <a:r>
              <a:rPr lang="en-US" altLang="zh-CN" sz="2000">
                <a:ea typeface="黑体" pitchFamily="49" charset="-122"/>
              </a:rPr>
              <a:t>:</a:t>
            </a:r>
            <a:r>
              <a:rPr lang="zh-CN" altLang="en-US" sz="2000">
                <a:ea typeface="黑体" pitchFamily="49" charset="-122"/>
              </a:rPr>
              <a:t>：</a:t>
            </a:r>
            <a:r>
              <a:rPr lang="en-US" altLang="zh-CN" sz="2000">
                <a:ea typeface="黑体" pitchFamily="49" charset="-122"/>
              </a:rPr>
              <a:t>x&lt;&lt;k;   </a:t>
            </a:r>
            <a:r>
              <a:rPr lang="zh-CN" altLang="en-US" sz="2000">
                <a:ea typeface="黑体" pitchFamily="49" charset="-122"/>
              </a:rPr>
              <a:t>右移： </a:t>
            </a:r>
            <a:r>
              <a:rPr lang="en-US" altLang="zh-CN" sz="2000">
                <a:ea typeface="黑体" pitchFamily="49" charset="-122"/>
              </a:rPr>
              <a:t>x&gt;&gt;k</a:t>
            </a:r>
          </a:p>
          <a:p>
            <a:pPr marL="1257300" lvl="2" indent="-342900">
              <a:lnSpc>
                <a:spcPct val="100000"/>
              </a:lnSpc>
              <a:spcBef>
                <a:spcPct val="10000"/>
              </a:spcBef>
            </a:pPr>
            <a:r>
              <a:rPr lang="zh-CN" altLang="en-US" sz="2000">
                <a:ea typeface="黑体" pitchFamily="49" charset="-122"/>
              </a:rPr>
              <a:t>不区分是逻辑移位还是算术移位，由</a:t>
            </a:r>
            <a:r>
              <a:rPr lang="en-US" altLang="zh-CN" sz="2000">
                <a:ea typeface="黑体" pitchFamily="49" charset="-122"/>
              </a:rPr>
              <a:t>x</a:t>
            </a:r>
            <a:r>
              <a:rPr lang="zh-CN" altLang="en-US" sz="2000">
                <a:ea typeface="黑体" pitchFamily="49" charset="-122"/>
              </a:rPr>
              <a:t>的类型确定</a:t>
            </a:r>
          </a:p>
          <a:p>
            <a:pPr marL="1257300" lvl="2" indent="-342900">
              <a:lnSpc>
                <a:spcPct val="100000"/>
              </a:lnSpc>
              <a:spcBef>
                <a:spcPct val="10000"/>
              </a:spcBef>
            </a:pPr>
            <a:r>
              <a:rPr lang="zh-CN" altLang="en-US" sz="2000">
                <a:ea typeface="黑体" pitchFamily="49" charset="-122"/>
              </a:rPr>
              <a:t>无符号数：逻辑左移、逻辑右移</a:t>
            </a:r>
          </a:p>
          <a:p>
            <a:pPr marL="1714500" lvl="3" indent="-342900">
              <a:spcBef>
                <a:spcPct val="10000"/>
              </a:spcBef>
              <a:buFontTx/>
              <a:buNone/>
            </a:pPr>
            <a:r>
              <a:rPr lang="zh-CN" altLang="en-US" sz="2000">
                <a:solidFill>
                  <a:srgbClr val="CC0000"/>
                </a:solidFill>
                <a:ea typeface="黑体" pitchFamily="49" charset="-122"/>
              </a:rPr>
              <a:t>高（低）位移出，低（高）位补</a:t>
            </a:r>
            <a:r>
              <a:rPr lang="en-US" altLang="zh-CN" sz="2000">
                <a:solidFill>
                  <a:srgbClr val="CC0000"/>
                </a:solidFill>
                <a:ea typeface="黑体" pitchFamily="49" charset="-122"/>
              </a:rPr>
              <a:t>0</a:t>
            </a:r>
            <a:r>
              <a:rPr lang="zh-CN" altLang="en-US" sz="2000">
                <a:solidFill>
                  <a:srgbClr val="CC0000"/>
                </a:solidFill>
                <a:ea typeface="黑体" pitchFamily="49" charset="-122"/>
              </a:rPr>
              <a:t>，可能溢出！</a:t>
            </a:r>
          </a:p>
          <a:p>
            <a:pPr marL="1714500" lvl="3" indent="-342900">
              <a:spcBef>
                <a:spcPct val="10000"/>
              </a:spcBef>
              <a:buFontTx/>
              <a:buNone/>
            </a:pPr>
            <a:r>
              <a:rPr lang="zh-CN" altLang="en-US" sz="2000">
                <a:solidFill>
                  <a:schemeClr val="accent2"/>
                </a:solidFill>
                <a:ea typeface="黑体" pitchFamily="49" charset="-122"/>
              </a:rPr>
              <a:t>问题：何时可能发生溢出？如何判断溢出？</a:t>
            </a:r>
            <a:endParaRPr lang="en-US" altLang="zh-CN" sz="2000">
              <a:solidFill>
                <a:schemeClr val="accent2"/>
              </a:solidFill>
              <a:ea typeface="黑体" pitchFamily="49" charset="-122"/>
            </a:endParaRPr>
          </a:p>
          <a:p>
            <a:pPr marL="1257300" lvl="2" indent="-342900">
              <a:lnSpc>
                <a:spcPct val="100000"/>
              </a:lnSpc>
              <a:spcBef>
                <a:spcPct val="10000"/>
              </a:spcBef>
              <a:buFontTx/>
              <a:buNone/>
            </a:pPr>
            <a:r>
              <a:rPr lang="zh-CN" altLang="en-US" sz="2000">
                <a:solidFill>
                  <a:srgbClr val="009900"/>
                </a:solidFill>
                <a:ea typeface="黑体" pitchFamily="49" charset="-122"/>
              </a:rPr>
              <a:t>          若高位移出的是</a:t>
            </a:r>
            <a:r>
              <a:rPr lang="en-US" altLang="zh-CN" sz="2000">
                <a:solidFill>
                  <a:srgbClr val="009900"/>
                </a:solidFill>
                <a:ea typeface="黑体" pitchFamily="49" charset="-122"/>
              </a:rPr>
              <a:t>1</a:t>
            </a:r>
            <a:r>
              <a:rPr lang="zh-CN" altLang="en-US" sz="2000">
                <a:solidFill>
                  <a:srgbClr val="009900"/>
                </a:solidFill>
                <a:ea typeface="黑体" pitchFamily="49" charset="-122"/>
              </a:rPr>
              <a:t>，则左移时发生溢出</a:t>
            </a:r>
          </a:p>
          <a:p>
            <a:pPr marL="1257300" lvl="2" indent="-342900">
              <a:lnSpc>
                <a:spcPct val="100000"/>
              </a:lnSpc>
              <a:spcBef>
                <a:spcPct val="10000"/>
              </a:spcBef>
            </a:pPr>
            <a:r>
              <a:rPr lang="zh-CN" altLang="en-US" sz="2000">
                <a:ea typeface="黑体" pitchFamily="49" charset="-122"/>
              </a:rPr>
              <a:t>带符号整数：算术左移、算术右移</a:t>
            </a:r>
          </a:p>
          <a:p>
            <a:pPr marL="1714500" lvl="3" indent="-342900">
              <a:spcBef>
                <a:spcPct val="10000"/>
              </a:spcBef>
              <a:buFontTx/>
              <a:buNone/>
            </a:pPr>
            <a:r>
              <a:rPr lang="zh-CN" altLang="en-US" sz="2000">
                <a:solidFill>
                  <a:srgbClr val="CC0000"/>
                </a:solidFill>
                <a:ea typeface="黑体" pitchFamily="49" charset="-122"/>
              </a:rPr>
              <a:t>左移：高位移出，低位补</a:t>
            </a:r>
            <a:r>
              <a:rPr lang="en-US" altLang="zh-CN" sz="2000">
                <a:solidFill>
                  <a:srgbClr val="CC0000"/>
                </a:solidFill>
                <a:ea typeface="黑体" pitchFamily="49" charset="-122"/>
              </a:rPr>
              <a:t>0</a:t>
            </a:r>
            <a:r>
              <a:rPr lang="zh-CN" altLang="en-US" sz="2000">
                <a:solidFill>
                  <a:srgbClr val="CC0000"/>
                </a:solidFill>
                <a:ea typeface="黑体" pitchFamily="49" charset="-122"/>
              </a:rPr>
              <a:t>。可能溢出！</a:t>
            </a:r>
          </a:p>
          <a:p>
            <a:pPr marL="1257300" lvl="2" indent="-342900">
              <a:lnSpc>
                <a:spcPct val="100000"/>
              </a:lnSpc>
              <a:spcBef>
                <a:spcPct val="10000"/>
              </a:spcBef>
              <a:buFontTx/>
              <a:buNone/>
            </a:pPr>
            <a:r>
              <a:rPr lang="zh-CN" altLang="en-US" sz="2000">
                <a:solidFill>
                  <a:srgbClr val="CC0000"/>
                </a:solidFill>
                <a:ea typeface="黑体" pitchFamily="49" charset="-122"/>
              </a:rPr>
              <a:t>       </a:t>
            </a:r>
            <a:r>
              <a:rPr lang="zh-CN" altLang="en-US" sz="2000">
                <a:solidFill>
                  <a:schemeClr val="accent2"/>
                </a:solidFill>
                <a:ea typeface="黑体" pitchFamily="49" charset="-122"/>
              </a:rPr>
              <a:t>溢出判断：</a:t>
            </a:r>
            <a:r>
              <a:rPr lang="zh-CN" altLang="en-US" sz="2000">
                <a:solidFill>
                  <a:srgbClr val="009900"/>
                </a:solidFill>
                <a:ea typeface="黑体" pitchFamily="49" charset="-122"/>
              </a:rPr>
              <a:t>若移出的位不等于新的符号位，则溢出。</a:t>
            </a:r>
            <a:endParaRPr lang="en-US" altLang="zh-CN" sz="2000">
              <a:solidFill>
                <a:srgbClr val="009900"/>
              </a:solidFill>
              <a:ea typeface="黑体" pitchFamily="49" charset="-122"/>
            </a:endParaRPr>
          </a:p>
          <a:p>
            <a:pPr marL="1714500" lvl="3" indent="-342900">
              <a:spcBef>
                <a:spcPct val="10000"/>
              </a:spcBef>
              <a:buFontTx/>
              <a:buNone/>
            </a:pPr>
            <a:r>
              <a:rPr lang="zh-CN" altLang="en-US" sz="2000">
                <a:solidFill>
                  <a:srgbClr val="CC0000"/>
                </a:solidFill>
                <a:ea typeface="黑体" pitchFamily="49" charset="-122"/>
              </a:rPr>
              <a:t>右移：低位移出，高位补符，可能发生有效数据丢失。</a:t>
            </a:r>
          </a:p>
        </p:txBody>
      </p:sp>
      <p:sp>
        <p:nvSpPr>
          <p:cNvPr id="5" name="矩形 4"/>
          <p:cNvSpPr>
            <a:spLocks noChangeArrowheads="1"/>
          </p:cNvSpPr>
          <p:nvPr/>
        </p:nvSpPr>
        <p:spPr bwMode="auto">
          <a:xfrm>
            <a:off x="3194050" y="735013"/>
            <a:ext cx="5772150" cy="1096962"/>
          </a:xfrm>
          <a:prstGeom prst="rect">
            <a:avLst/>
          </a:prstGeom>
          <a:noFill/>
          <a:ln w="9525">
            <a:noFill/>
            <a:miter lim="800000"/>
            <a:headEnd/>
            <a:tailEnd/>
          </a:ln>
        </p:spPr>
        <p:txBody>
          <a:bodyPr>
            <a:spAutoFit/>
          </a:bodyPr>
          <a:lstStyle/>
          <a:p>
            <a:pPr eaLnBrk="0" fontAlgn="base" hangingPunct="0">
              <a:spcBef>
                <a:spcPct val="0"/>
              </a:spcBef>
              <a:spcAft>
                <a:spcPct val="0"/>
              </a:spcAft>
            </a:pPr>
            <a:r>
              <a:rPr lang="zh-CN" altLang="en-US" sz="2200" b="1">
                <a:solidFill>
                  <a:srgbClr val="009900"/>
                </a:solidFill>
                <a:latin typeface="黑体" pitchFamily="49" charset="-122"/>
                <a:ea typeface="黑体" pitchFamily="49" charset="-122"/>
              </a:rPr>
              <a:t>如何从</a:t>
            </a:r>
            <a:r>
              <a:rPr lang="en-US" altLang="zh-CN" sz="2200" b="1">
                <a:solidFill>
                  <a:srgbClr val="009900"/>
                </a:solidFill>
                <a:latin typeface="黑体" pitchFamily="49" charset="-122"/>
                <a:ea typeface="黑体" pitchFamily="49" charset="-122"/>
              </a:rPr>
              <a:t>16</a:t>
            </a:r>
            <a:r>
              <a:rPr lang="zh-CN" altLang="en-US" sz="2200" b="1">
                <a:solidFill>
                  <a:srgbClr val="009900"/>
                </a:solidFill>
                <a:latin typeface="黑体" pitchFamily="49" charset="-122"/>
                <a:ea typeface="黑体" pitchFamily="49" charset="-122"/>
              </a:rPr>
              <a:t>位数据</a:t>
            </a:r>
            <a:r>
              <a:rPr lang="en-US" altLang="zh-CN" sz="2200" b="1">
                <a:solidFill>
                  <a:srgbClr val="009900"/>
                </a:solidFill>
                <a:latin typeface="黑体" pitchFamily="49" charset="-122"/>
                <a:ea typeface="黑体" pitchFamily="49" charset="-122"/>
              </a:rPr>
              <a:t>y</a:t>
            </a:r>
            <a:r>
              <a:rPr lang="zh-CN" altLang="en-US" sz="2200" b="1">
                <a:solidFill>
                  <a:srgbClr val="009900"/>
                </a:solidFill>
                <a:latin typeface="黑体" pitchFamily="49" charset="-122"/>
                <a:ea typeface="黑体" pitchFamily="49" charset="-122"/>
              </a:rPr>
              <a:t>中提取高位字节？</a:t>
            </a:r>
          </a:p>
          <a:p>
            <a:pPr eaLnBrk="0" fontAlgn="base" hangingPunct="0">
              <a:spcBef>
                <a:spcPct val="0"/>
              </a:spcBef>
              <a:spcAft>
                <a:spcPct val="0"/>
              </a:spcAft>
            </a:pPr>
            <a:r>
              <a:rPr lang="zh-CN" altLang="en-US" sz="2200" b="1">
                <a:solidFill>
                  <a:srgbClr val="FF0000"/>
                </a:solidFill>
                <a:latin typeface="黑体" pitchFamily="49" charset="-122"/>
                <a:ea typeface="黑体" pitchFamily="49" charset="-122"/>
              </a:rPr>
              <a:t>某字长为</a:t>
            </a:r>
            <a:r>
              <a:rPr lang="en-US" altLang="zh-CN" sz="2200" b="1">
                <a:solidFill>
                  <a:srgbClr val="FF0000"/>
                </a:solidFill>
                <a:latin typeface="黑体" pitchFamily="49" charset="-122"/>
                <a:ea typeface="黑体" pitchFamily="49" charset="-122"/>
              </a:rPr>
              <a:t>8</a:t>
            </a:r>
            <a:r>
              <a:rPr lang="zh-CN" altLang="en-US" sz="2200" b="1">
                <a:solidFill>
                  <a:srgbClr val="FF0000"/>
                </a:solidFill>
                <a:latin typeface="黑体" pitchFamily="49" charset="-122"/>
                <a:ea typeface="黑体" pitchFamily="49" charset="-122"/>
              </a:rPr>
              <a:t>的机器中，</a:t>
            </a:r>
            <a:r>
              <a:rPr lang="en-US" altLang="zh-CN" sz="2200" b="1">
                <a:solidFill>
                  <a:srgbClr val="FF0000"/>
                </a:solidFill>
                <a:latin typeface="黑体" pitchFamily="49" charset="-122"/>
                <a:ea typeface="黑体" pitchFamily="49" charset="-122"/>
              </a:rPr>
              <a:t>x</a:t>
            </a:r>
            <a:r>
              <a:rPr lang="zh-CN" altLang="en-US" sz="2200" b="1">
                <a:solidFill>
                  <a:srgbClr val="FF0000"/>
                </a:solidFill>
                <a:latin typeface="黑体" pitchFamily="49" charset="-122"/>
                <a:ea typeface="黑体" pitchFamily="49" charset="-122"/>
              </a:rPr>
              <a:t>、</a:t>
            </a:r>
            <a:r>
              <a:rPr lang="en-US" altLang="zh-CN" sz="2200" b="1">
                <a:solidFill>
                  <a:srgbClr val="FF0000"/>
                </a:solidFill>
                <a:latin typeface="黑体" pitchFamily="49" charset="-122"/>
                <a:ea typeface="黑体" pitchFamily="49" charset="-122"/>
              </a:rPr>
              <a:t>y</a:t>
            </a:r>
            <a:r>
              <a:rPr lang="zh-CN" altLang="en-US" sz="2200" b="1">
                <a:solidFill>
                  <a:srgbClr val="FF0000"/>
                </a:solidFill>
                <a:latin typeface="黑体" pitchFamily="49" charset="-122"/>
                <a:ea typeface="黑体" pitchFamily="49" charset="-122"/>
              </a:rPr>
              <a:t>和</a:t>
            </a:r>
            <a:r>
              <a:rPr lang="en-US" altLang="zh-CN" sz="2200" b="1">
                <a:solidFill>
                  <a:srgbClr val="FF0000"/>
                </a:solidFill>
                <a:latin typeface="黑体" pitchFamily="49" charset="-122"/>
                <a:ea typeface="黑体" pitchFamily="49" charset="-122"/>
              </a:rPr>
              <a:t>z</a:t>
            </a:r>
            <a:r>
              <a:rPr lang="zh-CN" altLang="en-US" sz="2200" b="1">
                <a:solidFill>
                  <a:srgbClr val="FF0000"/>
                </a:solidFill>
                <a:latin typeface="黑体" pitchFamily="49" charset="-122"/>
                <a:ea typeface="黑体" pitchFamily="49" charset="-122"/>
              </a:rPr>
              <a:t>都是</a:t>
            </a:r>
            <a:r>
              <a:rPr lang="en-US" altLang="zh-CN" sz="2200" b="1">
                <a:solidFill>
                  <a:srgbClr val="FF0000"/>
                </a:solidFill>
                <a:latin typeface="黑体" pitchFamily="49" charset="-122"/>
                <a:ea typeface="黑体" pitchFamily="49" charset="-122"/>
              </a:rPr>
              <a:t>8</a:t>
            </a:r>
            <a:r>
              <a:rPr lang="zh-CN" altLang="en-US" sz="2200" b="1">
                <a:solidFill>
                  <a:srgbClr val="FF0000"/>
                </a:solidFill>
                <a:latin typeface="黑体" pitchFamily="49" charset="-122"/>
                <a:ea typeface="黑体" pitchFamily="49" charset="-122"/>
              </a:rPr>
              <a:t>位带符号整数，已知</a:t>
            </a:r>
            <a:r>
              <a:rPr lang="en-US" altLang="zh-CN" sz="2200" b="1">
                <a:solidFill>
                  <a:srgbClr val="FF0000"/>
                </a:solidFill>
                <a:latin typeface="黑体" pitchFamily="49" charset="-122"/>
                <a:ea typeface="黑体" pitchFamily="49" charset="-122"/>
              </a:rPr>
              <a:t>x=-81</a:t>
            </a:r>
            <a:r>
              <a:rPr lang="zh-CN" altLang="en-US" sz="2200" b="1">
                <a:solidFill>
                  <a:srgbClr val="FF0000"/>
                </a:solidFill>
                <a:latin typeface="黑体" pitchFamily="49" charset="-122"/>
                <a:ea typeface="黑体" pitchFamily="49" charset="-122"/>
              </a:rPr>
              <a:t>，则</a:t>
            </a:r>
            <a:r>
              <a:rPr lang="en-US" altLang="zh-CN" sz="2200" b="1">
                <a:solidFill>
                  <a:srgbClr val="FF0000"/>
                </a:solidFill>
                <a:latin typeface="黑体" pitchFamily="49" charset="-122"/>
                <a:ea typeface="黑体" pitchFamily="49" charset="-122"/>
              </a:rPr>
              <a:t>y=x/2=</a:t>
            </a:r>
            <a:r>
              <a:rPr lang="zh-CN" altLang="en-US" sz="2200" b="1">
                <a:solidFill>
                  <a:srgbClr val="FF0000"/>
                </a:solidFill>
                <a:latin typeface="黑体" pitchFamily="49" charset="-122"/>
                <a:ea typeface="黑体" pitchFamily="49" charset="-122"/>
              </a:rPr>
              <a:t>？</a:t>
            </a:r>
            <a:r>
              <a:rPr lang="en-US" altLang="zh-CN" sz="2200" b="1">
                <a:solidFill>
                  <a:srgbClr val="FF0000"/>
                </a:solidFill>
                <a:latin typeface="黑体" pitchFamily="49" charset="-122"/>
                <a:ea typeface="黑体" pitchFamily="49" charset="-122"/>
              </a:rPr>
              <a:t>z=2x=</a:t>
            </a:r>
            <a:r>
              <a:rPr lang="zh-CN" altLang="en-US" sz="2200" b="1">
                <a:solidFill>
                  <a:srgbClr val="FF0000"/>
                </a:solidFill>
                <a:latin typeface="黑体" pitchFamily="49" charset="-122"/>
                <a:ea typeface="黑体" pitchFamily="49" charset="-122"/>
              </a:rPr>
              <a:t>？</a:t>
            </a:r>
          </a:p>
        </p:txBody>
      </p:sp>
      <p:sp>
        <p:nvSpPr>
          <p:cNvPr id="529413" name="Text Box 5"/>
          <p:cNvSpPr txBox="1">
            <a:spLocks noChangeArrowheads="1"/>
          </p:cNvSpPr>
          <p:nvPr/>
        </p:nvSpPr>
        <p:spPr bwMode="auto">
          <a:xfrm>
            <a:off x="5921375" y="1936750"/>
            <a:ext cx="2990850" cy="854075"/>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9900"/>
                </a:solidFill>
                <a:ea typeface="黑体" pitchFamily="49" charset="-122"/>
              </a:rPr>
              <a:t>(y&gt;&gt;8) </a:t>
            </a:r>
            <a:r>
              <a:rPr lang="zh-CN" altLang="en-US" sz="2000" b="1">
                <a:solidFill>
                  <a:srgbClr val="009900"/>
                </a:solidFill>
                <a:ea typeface="黑体" pitchFamily="49" charset="-122"/>
              </a:rPr>
              <a:t>送</a:t>
            </a:r>
            <a:r>
              <a:rPr lang="en-US" altLang="zh-CN" sz="2000" b="1">
                <a:solidFill>
                  <a:srgbClr val="009900"/>
                </a:solidFill>
                <a:ea typeface="黑体" pitchFamily="49" charset="-122"/>
              </a:rPr>
              <a:t>8</a:t>
            </a:r>
            <a:r>
              <a:rPr lang="zh-CN" altLang="en-US" sz="2000" b="1">
                <a:solidFill>
                  <a:srgbClr val="009900"/>
                </a:solidFill>
                <a:ea typeface="黑体" pitchFamily="49" charset="-122"/>
              </a:rPr>
              <a:t>位寄存器</a:t>
            </a:r>
          </a:p>
          <a:p>
            <a:pPr eaLnBrk="0" fontAlgn="base" hangingPunct="0">
              <a:spcBef>
                <a:spcPct val="50000"/>
              </a:spcBef>
              <a:spcAft>
                <a:spcPct val="0"/>
              </a:spcAft>
            </a:pPr>
            <a:r>
              <a:rPr lang="zh-CN" altLang="en-US" sz="2000" b="1">
                <a:solidFill>
                  <a:srgbClr val="FF0000"/>
                </a:solidFill>
                <a:ea typeface="黑体" pitchFamily="49" charset="-122"/>
              </a:rPr>
              <a:t>移位！</a:t>
            </a:r>
            <a:r>
              <a:rPr lang="en-US" altLang="zh-CN" sz="2000" b="1">
                <a:solidFill>
                  <a:srgbClr val="FF0000"/>
                </a:solidFill>
                <a:ea typeface="黑体" pitchFamily="49" charset="-122"/>
              </a:rPr>
              <a:t>y=</a:t>
            </a:r>
            <a:r>
              <a:rPr lang="en-US" altLang="zh-CN" sz="2000" b="1">
                <a:solidFill>
                  <a:srgbClr val="FF0000"/>
                </a:solidFill>
                <a:effectLst>
                  <a:outerShdw blurRad="38100" dist="38100" dir="2700000" algn="tl">
                    <a:srgbClr val="C0C0C0"/>
                  </a:outerShdw>
                </a:effectLst>
                <a:latin typeface="宋体" pitchFamily="2" charset="-122"/>
              </a:rPr>
              <a:t>-</a:t>
            </a:r>
            <a:r>
              <a:rPr lang="en-US" altLang="zh-CN" sz="2000" b="1">
                <a:solidFill>
                  <a:srgbClr val="FF0000"/>
                </a:solidFill>
                <a:ea typeface="黑体" pitchFamily="49" charset="-122"/>
              </a:rPr>
              <a:t>40</a:t>
            </a:r>
            <a:r>
              <a:rPr lang="zh-CN" altLang="en-US" sz="2000" b="1">
                <a:solidFill>
                  <a:srgbClr val="FF0000"/>
                </a:solidFill>
                <a:ea typeface="黑体" pitchFamily="49" charset="-122"/>
              </a:rPr>
              <a:t>？ </a:t>
            </a:r>
            <a:r>
              <a:rPr lang="en-US" altLang="zh-CN" sz="2000" b="1">
                <a:solidFill>
                  <a:srgbClr val="FF0000"/>
                </a:solidFill>
                <a:ea typeface="黑体" pitchFamily="49" charset="-122"/>
              </a:rPr>
              <a:t>z=</a:t>
            </a:r>
            <a:r>
              <a:rPr lang="en-US" altLang="zh-CN" sz="2000" b="1">
                <a:solidFill>
                  <a:srgbClr val="FF0000"/>
                </a:solidFill>
                <a:effectLst>
                  <a:outerShdw blurRad="38100" dist="38100" dir="2700000" algn="tl">
                    <a:srgbClr val="C0C0C0"/>
                  </a:outerShdw>
                </a:effectLst>
                <a:latin typeface="宋体" pitchFamily="2" charset="-122"/>
              </a:rPr>
              <a:t>-</a:t>
            </a:r>
            <a:r>
              <a:rPr lang="en-US" altLang="zh-CN" sz="2000" b="1">
                <a:solidFill>
                  <a:srgbClr val="FF0000"/>
                </a:solidFill>
                <a:ea typeface="黑体" pitchFamily="49" charset="-122"/>
              </a:rPr>
              <a:t>162?</a:t>
            </a:r>
          </a:p>
        </p:txBody>
      </p:sp>
    </p:spTree>
    <p:extLst>
      <p:ext uri="{BB962C8B-B14F-4D97-AF65-F5344CB8AC3E}">
        <p14:creationId xmlns:p14="http://schemas.microsoft.com/office/powerpoint/2010/main" val="166802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3">
                                            <p:txEl>
                                              <p:pRg st="0" end="0"/>
                                            </p:txEl>
                                          </p:spTgt>
                                        </p:tgtEl>
                                        <p:attrNameLst>
                                          <p:attrName>style.visibility</p:attrName>
                                        </p:attrNameLst>
                                      </p:cBhvr>
                                      <p:to>
                                        <p:strVal val="visible"/>
                                      </p:to>
                                    </p:set>
                                    <p:animEffect transition="in" filter="blinds(horizontal)">
                                      <p:cBhvr>
                                        <p:cTn id="12" dur="500"/>
                                        <p:tgtEl>
                                          <p:spTgt spid="5294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9413">
                                            <p:txEl>
                                              <p:pRg st="1" end="1"/>
                                            </p:txEl>
                                          </p:spTgt>
                                        </p:tgtEl>
                                        <p:attrNameLst>
                                          <p:attrName>style.visibility</p:attrName>
                                        </p:attrNameLst>
                                      </p:cBhvr>
                                      <p:to>
                                        <p:strVal val="visible"/>
                                      </p:to>
                                    </p:set>
                                    <p:animEffect transition="in" filter="blinds(horizontal)">
                                      <p:cBhvr>
                                        <p:cTn id="22" dur="500"/>
                                        <p:tgtEl>
                                          <p:spTgt spid="5294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5267">
                                            <p:txEl>
                                              <p:pRg st="2" end="2"/>
                                            </p:txEl>
                                          </p:spTgt>
                                        </p:tgtEl>
                                        <p:attrNameLst>
                                          <p:attrName>style.visibility</p:attrName>
                                        </p:attrNameLst>
                                      </p:cBhvr>
                                      <p:to>
                                        <p:strVal val="visible"/>
                                      </p:to>
                                    </p:set>
                                    <p:animEffect transition="in" filter="blinds(horizontal)">
                                      <p:cBhvr>
                                        <p:cTn id="27" dur="500"/>
                                        <p:tgtEl>
                                          <p:spTgt spid="395267">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5267">
                                            <p:txEl>
                                              <p:pRg st="3" end="3"/>
                                            </p:txEl>
                                          </p:spTgt>
                                        </p:tgtEl>
                                        <p:attrNameLst>
                                          <p:attrName>style.visibility</p:attrName>
                                        </p:attrNameLst>
                                      </p:cBhvr>
                                      <p:to>
                                        <p:strVal val="visible"/>
                                      </p:to>
                                    </p:set>
                                    <p:animEffect transition="in" filter="blinds(horizontal)">
                                      <p:cBhvr>
                                        <p:cTn id="30" dur="500"/>
                                        <p:tgtEl>
                                          <p:spTgt spid="39526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5267">
                                            <p:txEl>
                                              <p:pRg st="5" end="5"/>
                                            </p:txEl>
                                          </p:spTgt>
                                        </p:tgtEl>
                                        <p:attrNameLst>
                                          <p:attrName>style.visibility</p:attrName>
                                        </p:attrNameLst>
                                      </p:cBhvr>
                                      <p:to>
                                        <p:strVal val="visible"/>
                                      </p:to>
                                    </p:set>
                                    <p:animEffect transition="in" filter="blinds(horizontal)">
                                      <p:cBhvr>
                                        <p:cTn id="35" dur="500"/>
                                        <p:tgtEl>
                                          <p:spTgt spid="3952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5267">
                                            <p:txEl>
                                              <p:pRg st="6" end="6"/>
                                            </p:txEl>
                                          </p:spTgt>
                                        </p:tgtEl>
                                        <p:attrNameLst>
                                          <p:attrName>style.visibility</p:attrName>
                                        </p:attrNameLst>
                                      </p:cBhvr>
                                      <p:to>
                                        <p:strVal val="visible"/>
                                      </p:to>
                                    </p:set>
                                    <p:animEffect transition="in" filter="blinds(horizontal)">
                                      <p:cBhvr>
                                        <p:cTn id="40" dur="500"/>
                                        <p:tgtEl>
                                          <p:spTgt spid="3952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5267">
                                            <p:txEl>
                                              <p:pRg st="7" end="7"/>
                                            </p:txEl>
                                          </p:spTgt>
                                        </p:tgtEl>
                                        <p:attrNameLst>
                                          <p:attrName>style.visibility</p:attrName>
                                        </p:attrNameLst>
                                      </p:cBhvr>
                                      <p:to>
                                        <p:strVal val="visible"/>
                                      </p:to>
                                    </p:set>
                                    <p:animEffect transition="in" filter="blinds(horizontal)">
                                      <p:cBhvr>
                                        <p:cTn id="45" dur="500"/>
                                        <p:tgtEl>
                                          <p:spTgt spid="3952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95267">
                                            <p:txEl>
                                              <p:pRg st="8" end="8"/>
                                            </p:txEl>
                                          </p:spTgt>
                                        </p:tgtEl>
                                        <p:attrNameLst>
                                          <p:attrName>style.visibility</p:attrName>
                                        </p:attrNameLst>
                                      </p:cBhvr>
                                      <p:to>
                                        <p:strVal val="visible"/>
                                      </p:to>
                                    </p:set>
                                    <p:animEffect transition="in" filter="blinds(horizontal)">
                                      <p:cBhvr>
                                        <p:cTn id="50" dur="500"/>
                                        <p:tgtEl>
                                          <p:spTgt spid="395267">
                                            <p:txEl>
                                              <p:pRg st="8" end="8"/>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95267">
                                            <p:txEl>
                                              <p:pRg st="9" end="9"/>
                                            </p:txEl>
                                          </p:spTgt>
                                        </p:tgtEl>
                                        <p:attrNameLst>
                                          <p:attrName>style.visibility</p:attrName>
                                        </p:attrNameLst>
                                      </p:cBhvr>
                                      <p:to>
                                        <p:strVal val="visible"/>
                                      </p:to>
                                    </p:set>
                                    <p:animEffect transition="in" filter="blinds(horizontal)">
                                      <p:cBhvr>
                                        <p:cTn id="53" dur="500"/>
                                        <p:tgtEl>
                                          <p:spTgt spid="395267">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95267">
                                            <p:txEl>
                                              <p:pRg st="10" end="10"/>
                                            </p:txEl>
                                          </p:spTgt>
                                        </p:tgtEl>
                                        <p:attrNameLst>
                                          <p:attrName>style.visibility</p:attrName>
                                        </p:attrNameLst>
                                      </p:cBhvr>
                                      <p:to>
                                        <p:strVal val="visible"/>
                                      </p:to>
                                    </p:set>
                                    <p:animEffect transition="in" filter="blinds(horizontal)">
                                      <p:cBhvr>
                                        <p:cTn id="58" dur="500"/>
                                        <p:tgtEl>
                                          <p:spTgt spid="395267">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95267">
                                            <p:txEl>
                                              <p:pRg st="11" end="11"/>
                                            </p:txEl>
                                          </p:spTgt>
                                        </p:tgtEl>
                                        <p:attrNameLst>
                                          <p:attrName>style.visibility</p:attrName>
                                        </p:attrNameLst>
                                      </p:cBhvr>
                                      <p:to>
                                        <p:strVal val="visible"/>
                                      </p:to>
                                    </p:set>
                                    <p:animEffect transition="in" filter="blinds(horizontal)">
                                      <p:cBhvr>
                                        <p:cTn id="63" dur="500"/>
                                        <p:tgtEl>
                                          <p:spTgt spid="395267">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95267">
                                            <p:txEl>
                                              <p:pRg st="12" end="12"/>
                                            </p:txEl>
                                          </p:spTgt>
                                        </p:tgtEl>
                                        <p:attrNameLst>
                                          <p:attrName>style.visibility</p:attrName>
                                        </p:attrNameLst>
                                      </p:cBhvr>
                                      <p:to>
                                        <p:strVal val="visible"/>
                                      </p:to>
                                    </p:set>
                                    <p:animEffect transition="in" filter="blinds(horizontal)">
                                      <p:cBhvr>
                                        <p:cTn id="68" dur="500"/>
                                        <p:tgtEl>
                                          <p:spTgt spid="395267">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95267">
                                            <p:txEl>
                                              <p:pRg st="13" end="13"/>
                                            </p:txEl>
                                          </p:spTgt>
                                        </p:tgtEl>
                                        <p:attrNameLst>
                                          <p:attrName>style.visibility</p:attrName>
                                        </p:attrNameLst>
                                      </p:cBhvr>
                                      <p:to>
                                        <p:strVal val="visible"/>
                                      </p:to>
                                    </p:set>
                                    <p:animEffect transition="in" filter="blinds(horizontal)">
                                      <p:cBhvr>
                                        <p:cTn id="73" dur="500"/>
                                        <p:tgtEl>
                                          <p:spTgt spid="395267">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395267">
                                            <p:txEl>
                                              <p:pRg st="14" end="14"/>
                                            </p:txEl>
                                          </p:spTgt>
                                        </p:tgtEl>
                                        <p:attrNameLst>
                                          <p:attrName>style.visibility</p:attrName>
                                        </p:attrNameLst>
                                      </p:cBhvr>
                                      <p:to>
                                        <p:strVal val="visible"/>
                                      </p:to>
                                    </p:set>
                                    <p:animEffect transition="in" filter="blinds(horizontal)">
                                      <p:cBhvr>
                                        <p:cTn id="78" dur="500"/>
                                        <p:tgtEl>
                                          <p:spTgt spid="395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idx="4294967295"/>
          </p:nvPr>
        </p:nvSpPr>
        <p:spPr>
          <a:xfrm>
            <a:off x="476250" y="0"/>
            <a:ext cx="8229600" cy="600075"/>
          </a:xfrm>
        </p:spPr>
        <p:txBody>
          <a:bodyPr lIns="63500" tIns="25400" rIns="63500" bIns="25400" anchor="t">
            <a:spAutoFit/>
          </a:bodyPr>
          <a:lstStyle/>
          <a:p>
            <a:pPr algn="l"/>
            <a:r>
              <a:rPr lang="en-US" altLang="zh-CN" sz="3600">
                <a:ea typeface="宋体" pitchFamily="2" charset="-122"/>
              </a:rPr>
              <a:t>C</a:t>
            </a:r>
            <a:r>
              <a:rPr lang="zh-CN" altLang="en-US" sz="3600">
                <a:ea typeface="宋体" pitchFamily="2" charset="-122"/>
              </a:rPr>
              <a:t>语言程序中涉及的运算</a:t>
            </a:r>
          </a:p>
        </p:txBody>
      </p:sp>
      <p:sp>
        <p:nvSpPr>
          <p:cNvPr id="396291" name="Rectangle 3"/>
          <p:cNvSpPr>
            <a:spLocks noGrp="1" noChangeArrowheads="1"/>
          </p:cNvSpPr>
          <p:nvPr>
            <p:ph type="body" idx="4294967295"/>
          </p:nvPr>
        </p:nvSpPr>
        <p:spPr>
          <a:xfrm>
            <a:off x="269875" y="998538"/>
            <a:ext cx="8532813" cy="4635500"/>
          </a:xfrm>
        </p:spPr>
        <p:txBody>
          <a:bodyPr lIns="63500" tIns="25400" rIns="63500" bIns="25400">
            <a:spAutoFit/>
          </a:bodyPr>
          <a:lstStyle/>
          <a:p>
            <a:pPr marL="203200" indent="-203200">
              <a:lnSpc>
                <a:spcPct val="100000"/>
              </a:lnSpc>
              <a:spcBef>
                <a:spcPct val="30000"/>
              </a:spcBef>
            </a:pPr>
            <a:r>
              <a:rPr lang="zh-CN" altLang="en-US" sz="2200">
                <a:latin typeface="微软雅黑" pitchFamily="34" charset="-122"/>
                <a:ea typeface="微软雅黑" pitchFamily="34" charset="-122"/>
              </a:rPr>
              <a:t>位扩展和位截断运算</a:t>
            </a:r>
          </a:p>
          <a:p>
            <a:pPr marL="685800" lvl="1" indent="-190500">
              <a:lnSpc>
                <a:spcPct val="100000"/>
              </a:lnSpc>
              <a:spcBef>
                <a:spcPct val="30000"/>
              </a:spcBef>
            </a:pPr>
            <a:r>
              <a:rPr lang="zh-CN" altLang="en-US" sz="2200">
                <a:latin typeface="微软雅黑" pitchFamily="34" charset="-122"/>
                <a:ea typeface="微软雅黑" pitchFamily="34" charset="-122"/>
              </a:rPr>
              <a:t>用途</a:t>
            </a:r>
          </a:p>
          <a:p>
            <a:pPr marL="1257300" lvl="2" indent="-342900">
              <a:lnSpc>
                <a:spcPct val="100000"/>
              </a:lnSpc>
              <a:spcBef>
                <a:spcPct val="30000"/>
              </a:spcBef>
            </a:pPr>
            <a:r>
              <a:rPr lang="zh-CN" altLang="en-US" sz="2200">
                <a:latin typeface="微软雅黑" pitchFamily="34" charset="-122"/>
                <a:ea typeface="微软雅黑" pitchFamily="34" charset="-122"/>
              </a:rPr>
              <a:t>类型转换时可能需要数据扩展或截断</a:t>
            </a:r>
          </a:p>
          <a:p>
            <a:pPr marL="685800" lvl="1" indent="-190500">
              <a:lnSpc>
                <a:spcPct val="100000"/>
              </a:lnSpc>
              <a:spcBef>
                <a:spcPct val="30000"/>
              </a:spcBef>
            </a:pPr>
            <a:r>
              <a:rPr lang="zh-CN" altLang="en-US" sz="2200">
                <a:latin typeface="微软雅黑" pitchFamily="34" charset="-122"/>
                <a:ea typeface="微软雅黑" pitchFamily="34" charset="-122"/>
              </a:rPr>
              <a:t>操作</a:t>
            </a:r>
          </a:p>
          <a:p>
            <a:pPr marL="1257300" lvl="2" indent="-342900">
              <a:lnSpc>
                <a:spcPct val="100000"/>
              </a:lnSpc>
              <a:spcBef>
                <a:spcPct val="30000"/>
              </a:spcBef>
            </a:pPr>
            <a:r>
              <a:rPr lang="zh-CN" altLang="en-US" sz="2200">
                <a:latin typeface="微软雅黑" pitchFamily="34" charset="-122"/>
                <a:ea typeface="微软雅黑" pitchFamily="34" charset="-122"/>
              </a:rPr>
              <a:t>没有专门操作运算符，根据类型转换前后数据长短确定是扩展还是截断</a:t>
            </a:r>
          </a:p>
          <a:p>
            <a:pPr marL="1257300" lvl="2" indent="-342900">
              <a:lnSpc>
                <a:spcPct val="100000"/>
              </a:lnSpc>
              <a:spcBef>
                <a:spcPct val="30000"/>
              </a:spcBef>
            </a:pPr>
            <a:r>
              <a:rPr lang="zh-CN" altLang="en-US" sz="2200">
                <a:latin typeface="微软雅黑" pitchFamily="34" charset="-122"/>
                <a:ea typeface="微软雅黑" pitchFamily="34" charset="-122"/>
              </a:rPr>
              <a:t>扩展：短转长</a:t>
            </a:r>
          </a:p>
          <a:p>
            <a:pPr marL="1257300" lvl="2" indent="-342900">
              <a:lnSpc>
                <a:spcPct val="100000"/>
              </a:lnSpc>
              <a:spcBef>
                <a:spcPct val="30000"/>
              </a:spcBef>
              <a:buFontTx/>
              <a:buNone/>
            </a:pPr>
            <a:r>
              <a:rPr lang="zh-CN" altLang="en-US" sz="2200">
                <a:solidFill>
                  <a:srgbClr val="009900"/>
                </a:solidFill>
                <a:latin typeface="微软雅黑" pitchFamily="34" charset="-122"/>
                <a:ea typeface="微软雅黑" pitchFamily="34" charset="-122"/>
              </a:rPr>
              <a:t>       无符号数：</a:t>
            </a:r>
            <a:r>
              <a:rPr lang="en-US" altLang="zh-CN" sz="2200">
                <a:solidFill>
                  <a:srgbClr val="009900"/>
                </a:solidFill>
                <a:latin typeface="微软雅黑" pitchFamily="34" charset="-122"/>
                <a:ea typeface="微软雅黑" pitchFamily="34" charset="-122"/>
              </a:rPr>
              <a:t>0</a:t>
            </a:r>
            <a:r>
              <a:rPr lang="zh-CN" altLang="en-US" sz="2200">
                <a:solidFill>
                  <a:srgbClr val="009900"/>
                </a:solidFill>
                <a:latin typeface="微软雅黑" pitchFamily="34" charset="-122"/>
                <a:ea typeface="微软雅黑" pitchFamily="34" charset="-122"/>
              </a:rPr>
              <a:t>扩展，前面补</a:t>
            </a:r>
            <a:r>
              <a:rPr lang="en-US" altLang="zh-CN" sz="2200">
                <a:solidFill>
                  <a:srgbClr val="009900"/>
                </a:solidFill>
                <a:latin typeface="微软雅黑" pitchFamily="34" charset="-122"/>
                <a:ea typeface="微软雅黑" pitchFamily="34" charset="-122"/>
              </a:rPr>
              <a:t>0 </a:t>
            </a:r>
          </a:p>
          <a:p>
            <a:pPr marL="1257300" lvl="2" indent="-342900">
              <a:lnSpc>
                <a:spcPct val="100000"/>
              </a:lnSpc>
              <a:spcBef>
                <a:spcPct val="30000"/>
              </a:spcBef>
              <a:buFontTx/>
              <a:buNone/>
            </a:pPr>
            <a:r>
              <a:rPr lang="zh-CN" altLang="en-US" sz="2200">
                <a:solidFill>
                  <a:srgbClr val="009900"/>
                </a:solidFill>
                <a:latin typeface="微软雅黑" pitchFamily="34" charset="-122"/>
                <a:ea typeface="微软雅黑" pitchFamily="34" charset="-122"/>
              </a:rPr>
              <a:t>       带符号整数：符号扩展，前面补符</a:t>
            </a:r>
          </a:p>
          <a:p>
            <a:pPr marL="1257300" lvl="2" indent="-342900">
              <a:lnSpc>
                <a:spcPct val="100000"/>
              </a:lnSpc>
              <a:spcBef>
                <a:spcPct val="30000"/>
              </a:spcBef>
            </a:pPr>
            <a:r>
              <a:rPr lang="zh-CN" altLang="en-US" sz="2200">
                <a:latin typeface="微软雅黑" pitchFamily="34" charset="-122"/>
                <a:ea typeface="微软雅黑" pitchFamily="34" charset="-122"/>
              </a:rPr>
              <a:t>截断：长转短</a:t>
            </a:r>
          </a:p>
          <a:p>
            <a:pPr marL="1257300" lvl="2" indent="-342900">
              <a:lnSpc>
                <a:spcPct val="100000"/>
              </a:lnSpc>
              <a:spcBef>
                <a:spcPct val="30000"/>
              </a:spcBef>
              <a:buFontTx/>
              <a:buNone/>
            </a:pPr>
            <a:r>
              <a:rPr lang="zh-CN" altLang="en-US" sz="2200">
                <a:latin typeface="微软雅黑" pitchFamily="34" charset="-122"/>
                <a:ea typeface="微软雅黑" pitchFamily="34" charset="-122"/>
              </a:rPr>
              <a:t>      </a:t>
            </a:r>
            <a:r>
              <a:rPr lang="zh-CN" altLang="en-US" sz="2200">
                <a:solidFill>
                  <a:srgbClr val="009900"/>
                </a:solidFill>
                <a:latin typeface="微软雅黑" pitchFamily="34" charset="-122"/>
                <a:ea typeface="微软雅黑" pitchFamily="34" charset="-122"/>
              </a:rPr>
              <a:t>强行将高位丢弃，故可能发生“溢出”</a:t>
            </a:r>
          </a:p>
        </p:txBody>
      </p:sp>
    </p:spTree>
    <p:extLst>
      <p:ext uri="{BB962C8B-B14F-4D97-AF65-F5344CB8AC3E}">
        <p14:creationId xmlns:p14="http://schemas.microsoft.com/office/powerpoint/2010/main" val="316375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6291">
                                            <p:txEl>
                                              <p:pRg st="2" end="2"/>
                                            </p:txEl>
                                          </p:spTgt>
                                        </p:tgtEl>
                                        <p:attrNameLst>
                                          <p:attrName>style.visibility</p:attrName>
                                        </p:attrNameLst>
                                      </p:cBhvr>
                                      <p:to>
                                        <p:strVal val="visible"/>
                                      </p:to>
                                    </p:set>
                                    <p:animEffect transition="in" filter="blinds(horizontal)">
                                      <p:cBhvr>
                                        <p:cTn id="7" dur="500"/>
                                        <p:tgtEl>
                                          <p:spTgt spid="396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12" dur="500"/>
                                        <p:tgtEl>
                                          <p:spTgt spid="39629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17" dur="500"/>
                                        <p:tgtEl>
                                          <p:spTgt spid="39629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pRg st="6" end="6"/>
                                            </p:txEl>
                                          </p:spTgt>
                                        </p:tgtEl>
                                        <p:attrNameLst>
                                          <p:attrName>style.visibility</p:attrName>
                                        </p:attrNameLst>
                                      </p:cBhvr>
                                      <p:to>
                                        <p:strVal val="visible"/>
                                      </p:to>
                                    </p:set>
                                    <p:animEffect transition="in" filter="blinds(horizontal)">
                                      <p:cBhvr>
                                        <p:cTn id="22" dur="500"/>
                                        <p:tgtEl>
                                          <p:spTgt spid="3962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pRg st="7" end="7"/>
                                            </p:txEl>
                                          </p:spTgt>
                                        </p:tgtEl>
                                        <p:attrNameLst>
                                          <p:attrName>style.visibility</p:attrName>
                                        </p:attrNameLst>
                                      </p:cBhvr>
                                      <p:to>
                                        <p:strVal val="visible"/>
                                      </p:to>
                                    </p:set>
                                    <p:animEffect transition="in" filter="blinds(horizontal)">
                                      <p:cBhvr>
                                        <p:cTn id="27" dur="500"/>
                                        <p:tgtEl>
                                          <p:spTgt spid="39629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6291">
                                            <p:txEl>
                                              <p:pRg st="8" end="8"/>
                                            </p:txEl>
                                          </p:spTgt>
                                        </p:tgtEl>
                                        <p:attrNameLst>
                                          <p:attrName>style.visibility</p:attrName>
                                        </p:attrNameLst>
                                      </p:cBhvr>
                                      <p:to>
                                        <p:strVal val="visible"/>
                                      </p:to>
                                    </p:set>
                                    <p:animEffect transition="in" filter="blinds(horizontal)">
                                      <p:cBhvr>
                                        <p:cTn id="32" dur="500"/>
                                        <p:tgtEl>
                                          <p:spTgt spid="39629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6291">
                                            <p:txEl>
                                              <p:pRg st="9" end="9"/>
                                            </p:txEl>
                                          </p:spTgt>
                                        </p:tgtEl>
                                        <p:attrNameLst>
                                          <p:attrName>style.visibility</p:attrName>
                                        </p:attrNameLst>
                                      </p:cBhvr>
                                      <p:to>
                                        <p:strVal val="visible"/>
                                      </p:to>
                                    </p:set>
                                    <p:animEffect transition="in" filter="blinds(horizontal)">
                                      <p:cBhvr>
                                        <p:cTn id="37" dur="500"/>
                                        <p:tgtEl>
                                          <p:spTgt spid="396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8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9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0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6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7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18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19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0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26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27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28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0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29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8880</Words>
  <Application>Microsoft Office PowerPoint</Application>
  <PresentationFormat>全屏显示(4:3)</PresentationFormat>
  <Paragraphs>1294</Paragraphs>
  <Slides>76</Slides>
  <Notes>28</Notes>
  <HiddenSlides>0</HiddenSlides>
  <MMClips>0</MMClips>
  <ScaleCrop>false</ScaleCrop>
  <HeadingPairs>
    <vt:vector size="6" baseType="variant">
      <vt:variant>
        <vt:lpstr>已用的字体</vt:lpstr>
      </vt:variant>
      <vt:variant>
        <vt:i4>19</vt:i4>
      </vt:variant>
      <vt:variant>
        <vt:lpstr>主题</vt:lpstr>
      </vt:variant>
      <vt:variant>
        <vt:i4>39</vt:i4>
      </vt:variant>
      <vt:variant>
        <vt:lpstr>幻灯片标题</vt:lpstr>
      </vt:variant>
      <vt:variant>
        <vt:i4>76</vt:i4>
      </vt:variant>
    </vt:vector>
  </HeadingPairs>
  <TitlesOfParts>
    <vt:vector size="134" baseType="lpstr">
      <vt:lpstr>Gill Sans</vt:lpstr>
      <vt:lpstr>Monaco</vt:lpstr>
      <vt:lpstr>ＭＳ Ｐゴシック</vt:lpstr>
      <vt:lpstr>msgothic</vt:lpstr>
      <vt:lpstr>ヒラギノ角ゴ ProN W3</vt:lpstr>
      <vt:lpstr>黑体</vt:lpstr>
      <vt:lpstr>宋体</vt:lpstr>
      <vt:lpstr>微软雅黑</vt:lpstr>
      <vt:lpstr>Arial</vt:lpstr>
      <vt:lpstr>Arial Black</vt:lpstr>
      <vt:lpstr>Arial Narrow</vt:lpstr>
      <vt:lpstr>Calibri</vt:lpstr>
      <vt:lpstr>Calibri Bold</vt:lpstr>
      <vt:lpstr>Calibri Bold Italic</vt:lpstr>
      <vt:lpstr>Courier New</vt:lpstr>
      <vt:lpstr>Symbol</vt:lpstr>
      <vt:lpstr>Times New Roman</vt:lpstr>
      <vt:lpstr>Wingdings</vt:lpstr>
      <vt:lpstr>Wingdings 2</vt:lpstr>
      <vt:lpstr>Office 主题</vt:lpstr>
      <vt:lpstr>1_默认设计模板</vt:lpstr>
      <vt:lpstr>template2007</vt:lpstr>
      <vt:lpstr>1_template2007</vt:lpstr>
      <vt:lpstr>2_template2007</vt:lpstr>
      <vt:lpstr>3_template2007</vt:lpstr>
      <vt:lpstr>4_template2007</vt:lpstr>
      <vt:lpstr>5_template2007</vt:lpstr>
      <vt:lpstr>9_template2007</vt:lpstr>
      <vt:lpstr>2_默认设计模板</vt:lpstr>
      <vt:lpstr>3_默认设计模板</vt:lpstr>
      <vt:lpstr>4_默认设计模板</vt:lpstr>
      <vt:lpstr>8_默认设计模板</vt:lpstr>
      <vt:lpstr>9_默认设计模板</vt:lpstr>
      <vt:lpstr>10_默认设计模板</vt:lpstr>
      <vt:lpstr>11_默认设计模板</vt:lpstr>
      <vt:lpstr>12_默认设计模板</vt:lpstr>
      <vt:lpstr>13_默认设计模板</vt:lpstr>
      <vt:lpstr>14_默认设计模板</vt:lpstr>
      <vt:lpstr>15_默认设计模板</vt:lpstr>
      <vt:lpstr>16_默认设计模板</vt:lpstr>
      <vt:lpstr>17_默认设计模板</vt:lpstr>
      <vt:lpstr>18_默认设计模板</vt:lpstr>
      <vt:lpstr>19_默认设计模板</vt:lpstr>
      <vt:lpstr>20_默认设计模板</vt:lpstr>
      <vt:lpstr>21_默认设计模板</vt:lpstr>
      <vt:lpstr>22_默认设计模板</vt:lpstr>
      <vt:lpstr>23_默认设计模板</vt:lpstr>
      <vt:lpstr>24_默认设计模板</vt:lpstr>
      <vt:lpstr>25_默认设计模板</vt:lpstr>
      <vt:lpstr>26_默认设计模板</vt:lpstr>
      <vt:lpstr>27_默认设计模板</vt:lpstr>
      <vt:lpstr>28_默认设计模板</vt:lpstr>
      <vt:lpstr>30_默认设计模板</vt:lpstr>
      <vt:lpstr>29_默认设计模板</vt:lpstr>
      <vt:lpstr>31_默认设计模板</vt:lpstr>
      <vt:lpstr>32_默认设计模板</vt:lpstr>
      <vt:lpstr>33_默认设计模板</vt:lpstr>
      <vt:lpstr>34_默认设计模板</vt:lpstr>
      <vt:lpstr>第一章</vt:lpstr>
      <vt:lpstr>一个典型程序的转换处理过程</vt:lpstr>
      <vt:lpstr>PowerPoint 演示文稿</vt:lpstr>
      <vt:lpstr>PowerPoint 演示文稿</vt:lpstr>
      <vt:lpstr>C语言程序中的整数</vt:lpstr>
      <vt:lpstr>C语言程序中涉及的运算</vt:lpstr>
      <vt:lpstr>C语言程序中涉及的运算</vt:lpstr>
      <vt:lpstr>C语言程序中涉及的运算</vt:lpstr>
      <vt:lpstr>C语言程序中涉及的运算</vt:lpstr>
      <vt:lpstr>C语言程序中涉及的运算</vt:lpstr>
      <vt:lpstr>数据的基本宽度</vt:lpstr>
      <vt:lpstr>数据的基本宽度</vt:lpstr>
      <vt:lpstr>程序中数据类型的宽度</vt:lpstr>
      <vt:lpstr>Alignment(对齐) 举例</vt:lpstr>
      <vt:lpstr>PowerPoint 演示文稿</vt:lpstr>
      <vt:lpstr>PowerPoint 演示文稿</vt:lpstr>
      <vt:lpstr>PowerPoint 演示文稿</vt:lpstr>
      <vt:lpstr>机器级指令</vt:lpstr>
      <vt:lpstr>IA-32的寄存器组织</vt:lpstr>
      <vt:lpstr>IA-32的寄存器组织</vt:lpstr>
      <vt:lpstr>IA-32的标志寄存器</vt:lpstr>
      <vt:lpstr>保护模式下的寻址方式</vt:lpstr>
      <vt:lpstr>PowerPoint 演示文稿</vt:lpstr>
      <vt:lpstr>IA-32常用指令类型</vt:lpstr>
      <vt:lpstr>IA-32常用指令类型</vt:lpstr>
      <vt:lpstr>IA-32常用指令类型</vt:lpstr>
      <vt:lpstr>IA-32常用指令类型</vt:lpstr>
      <vt:lpstr>例子：C表达式类型转换顺序</vt:lpstr>
      <vt:lpstr>选择结构的机器级表示</vt:lpstr>
      <vt:lpstr>    switch-case语句举例</vt:lpstr>
      <vt:lpstr>         循环结构的机器级表示 </vt:lpstr>
      <vt:lpstr>过程调用的机器级表示</vt:lpstr>
      <vt:lpstr>过程调用的机器级表示</vt:lpstr>
      <vt:lpstr>入口参数的位置</vt:lpstr>
      <vt:lpstr>过程调用举例</vt:lpstr>
      <vt:lpstr>逆向工程举例</vt:lpstr>
      <vt:lpstr>数组的分配和访问</vt:lpstr>
      <vt:lpstr>                        结构体数据的分配和访问</vt:lpstr>
      <vt:lpstr>数据的对齐 </vt:lpstr>
      <vt:lpstr>越界访问和缓冲区溢出 </vt:lpstr>
      <vt:lpstr>越界访问和缓冲区溢出</vt:lpstr>
      <vt:lpstr>PowerPoint 演示文稿</vt:lpstr>
      <vt:lpstr>存储器 层次结构举例</vt:lpstr>
      <vt:lpstr>随机访问存储器 (RAM)</vt:lpstr>
      <vt:lpstr>磁盘结构</vt:lpstr>
      <vt:lpstr> 计算磁盘容量</vt:lpstr>
      <vt:lpstr>磁盘访问时间</vt:lpstr>
      <vt:lpstr>局部性</vt:lpstr>
      <vt:lpstr>Caches</vt:lpstr>
      <vt:lpstr>高速缓冲存储器(CACHE)的运行原理</vt:lpstr>
      <vt:lpstr>Cache的几个参数</vt:lpstr>
      <vt:lpstr>PowerPoint 演示文稿</vt:lpstr>
      <vt:lpstr>一个C语言程序举例</vt:lpstr>
      <vt:lpstr>可执行文件的生成</vt:lpstr>
      <vt:lpstr>链接过程的本质</vt:lpstr>
      <vt:lpstr>链接操作的步骤</vt:lpstr>
      <vt:lpstr>可执行文件的存储器映像</vt:lpstr>
      <vt:lpstr>链接操作的步骤</vt:lpstr>
      <vt:lpstr>三类目标文件 </vt:lpstr>
      <vt:lpstr>Executable and Linkable Format (ELF)</vt:lpstr>
      <vt:lpstr>全局符号的符号解析</vt:lpstr>
      <vt:lpstr>链接器对符号的解析规则</vt:lpstr>
      <vt:lpstr>静态共享库</vt:lpstr>
      <vt:lpstr>静态库的创建</vt:lpstr>
      <vt:lpstr>链接器中符号解析的全过程 </vt:lpstr>
      <vt:lpstr>链接顺序问题</vt:lpstr>
      <vt:lpstr>可重定位目标文件格式</vt:lpstr>
      <vt:lpstr>重定位信息</vt:lpstr>
      <vt:lpstr>重定位PC相对引用</vt:lpstr>
      <vt:lpstr>重定位PC相对引用</vt:lpstr>
      <vt:lpstr>PC相对引用重定位算法</vt:lpstr>
      <vt:lpstr>PC相对引用重定位算法</vt:lpstr>
      <vt:lpstr>重定位绝对引用算法</vt:lpstr>
      <vt:lpstr>共享库（Shared Libraries）</vt:lpstr>
      <vt:lpstr>链接小结</vt:lpstr>
      <vt:lpstr>欢迎大家选修计算机系统（3）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张 锐</cp:lastModifiedBy>
  <cp:revision>19</cp:revision>
  <dcterms:created xsi:type="dcterms:W3CDTF">2016-06-20T11:05:46Z</dcterms:created>
  <dcterms:modified xsi:type="dcterms:W3CDTF">2019-06-18T16:54:02Z</dcterms:modified>
</cp:coreProperties>
</file>