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12"/>
  </p:notesMasterIdLst>
  <p:handoutMasterIdLst>
    <p:handoutMasterId r:id="rId13"/>
  </p:handoutMasterIdLst>
  <p:sldIdLst>
    <p:sldId id="543" r:id="rId3"/>
    <p:sldId id="544" r:id="rId4"/>
    <p:sldId id="545" r:id="rId5"/>
    <p:sldId id="546" r:id="rId6"/>
    <p:sldId id="547" r:id="rId7"/>
    <p:sldId id="548" r:id="rId8"/>
    <p:sldId id="549" r:id="rId9"/>
    <p:sldId id="553" r:id="rId10"/>
    <p:sldId id="552" r:id="rId11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FFFF"/>
    <a:srgbClr val="FCFCFC"/>
    <a:srgbClr val="DF9F98"/>
    <a:srgbClr val="D6CDEE"/>
    <a:srgbClr val="F7F5CD"/>
    <a:srgbClr val="FFAB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88185" autoAdjust="0"/>
  </p:normalViewPr>
  <p:slideViewPr>
    <p:cSldViewPr snapToGrid="0" snapToObjects="1">
      <p:cViewPr varScale="1">
        <p:scale>
          <a:sx n="88" d="100"/>
          <a:sy n="88" d="100"/>
        </p:scale>
        <p:origin x="1099" y="43"/>
      </p:cViewPr>
      <p:guideLst>
        <p:guide orient="horz" pos="1706"/>
        <p:guide pos="29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 eaLnBrk="0" hangingPunct="0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6D631C0-D9EE-4951-8BE1-5541418E5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015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4C8A251-9591-4227-8579-0BF62C74A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923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46A33E-92C2-44A9-85BD-66A5B9A1F64E}" type="datetime3">
              <a:rPr lang="en-AU" altLang="zh-CN" smtClean="0">
                <a:latin typeface="Times New Roman" panose="02020603050405020304" pitchFamily="18" charset="0"/>
              </a:rPr>
              <a:pPr/>
              <a:t>30 May, 2022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DF3F05-833D-41B6-82A4-3E32D164179F}" type="slidenum">
              <a:rPr lang="en-AU" altLang="zh-CN" smtClean="0">
                <a:latin typeface="Times New Roman" panose="02020603050405020304" pitchFamily="18" charset="0"/>
              </a:rPr>
              <a:pPr/>
              <a:t>1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30781" indent="-33078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b="1" dirty="0"/>
              <a:t>#Blocks is a power of 2</a:t>
            </a:r>
          </a:p>
          <a:p>
            <a:pPr marL="330781" indent="-33078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b="1" dirty="0"/>
              <a:t>Use low-order address bits</a:t>
            </a:r>
            <a:endParaRPr lang="en-AU" altLang="zh-CN" b="1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713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2D81DA-924A-4132-B0DD-B21114554B20}" type="datetime3">
              <a:rPr lang="en-AU" altLang="zh-CN" smtClean="0">
                <a:latin typeface="Times New Roman" panose="02020603050405020304" pitchFamily="18" charset="0"/>
              </a:rPr>
              <a:pPr/>
              <a:t>30 May, 2022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71F072-57A3-4BED-BC11-FDD2C699C1C6}" type="slidenum">
              <a:rPr lang="en-AU" altLang="zh-CN" smtClean="0">
                <a:latin typeface="Times New Roman" panose="02020603050405020304" pitchFamily="18" charset="0"/>
              </a:rPr>
              <a:pPr/>
              <a:t>2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97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96C6F9-FC57-4E7D-9961-737E89CE4CF7}" type="datetime3">
              <a:rPr lang="en-AU" altLang="zh-CN" smtClean="0">
                <a:latin typeface="Times New Roman" panose="02020603050405020304" pitchFamily="18" charset="0"/>
              </a:rPr>
              <a:pPr/>
              <a:t>30 May, 2022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154B38-CED8-4464-986F-5EB1DC79C48D}" type="slidenum">
              <a:rPr lang="en-AU" altLang="zh-CN" smtClean="0">
                <a:latin typeface="Times New Roman" panose="02020603050405020304" pitchFamily="18" charset="0"/>
              </a:rPr>
              <a:pPr/>
              <a:t>3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31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D4C27D-0F78-4FEE-A179-3AD45CE4FEF4}" type="datetime3">
              <a:rPr lang="en-AU" altLang="zh-CN" smtClean="0">
                <a:latin typeface="Times New Roman" panose="02020603050405020304" pitchFamily="18" charset="0"/>
              </a:rPr>
              <a:pPr/>
              <a:t>30 May, 2022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51412-478B-4099-AA34-8F6675E87639}" type="slidenum">
              <a:rPr lang="en-AU" altLang="zh-CN" smtClean="0">
                <a:latin typeface="Times New Roman" panose="02020603050405020304" pitchFamily="18" charset="0"/>
              </a:rPr>
              <a:pPr/>
              <a:t>4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09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0F426A-B124-459E-A95A-7FBFF7510556}" type="datetime3">
              <a:rPr lang="en-AU" altLang="zh-CN" smtClean="0">
                <a:latin typeface="Times New Roman" panose="02020603050405020304" pitchFamily="18" charset="0"/>
              </a:rPr>
              <a:pPr/>
              <a:t>30 May, 2022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E656F1-9823-4996-91E0-D8682AFCC089}" type="slidenum">
              <a:rPr lang="en-AU" altLang="zh-CN" smtClean="0">
                <a:latin typeface="Times New Roman" panose="02020603050405020304" pitchFamily="18" charset="0"/>
              </a:rPr>
              <a:pPr/>
              <a:t>5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77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848CA4-7ABD-4E5D-B2F9-023B6D4F91FB}" type="datetime3">
              <a:rPr lang="en-AU" altLang="zh-CN" smtClean="0">
                <a:latin typeface="Times New Roman" panose="02020603050405020304" pitchFamily="18" charset="0"/>
              </a:rPr>
              <a:pPr/>
              <a:t>30 May, 2022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ECD97B-CB2A-40E9-AA88-B1DFE40AE24B}" type="slidenum">
              <a:rPr lang="en-AU" altLang="zh-CN" smtClean="0">
                <a:latin typeface="Times New Roman" panose="02020603050405020304" pitchFamily="18" charset="0"/>
              </a:rPr>
              <a:pPr/>
              <a:t>6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51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851A31-0E85-4648-B1F2-A1EA3F926DA5}" type="datetime3">
              <a:rPr lang="en-AU" altLang="zh-CN" smtClean="0">
                <a:latin typeface="Times New Roman" panose="02020603050405020304" pitchFamily="18" charset="0"/>
              </a:rPr>
              <a:pPr/>
              <a:t>30 May, 2022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090387-8820-4FF0-93B7-00207287348D}" type="slidenum">
              <a:rPr lang="en-AU" altLang="zh-CN" smtClean="0">
                <a:latin typeface="Times New Roman" panose="02020603050405020304" pitchFamily="18" charset="0"/>
              </a:rPr>
              <a:pPr/>
              <a:t>7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17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7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21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50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439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272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0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00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4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90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40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2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60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89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3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B68528B5-8705-4014-970D-91DC1F74F40D}" type="slidenum">
              <a:rPr lang="en-US" altLang="zh-CN" sz="1000">
                <a:solidFill>
                  <a:srgbClr val="000000"/>
                </a:solidFill>
                <a:ea typeface="ＭＳ Ｐゴシック" pitchFamily="34" charset="-128"/>
              </a:rPr>
              <a:pPr/>
              <a:t>‹#›</a:t>
            </a:fld>
            <a:endParaRPr lang="en-US" altLang="zh-CN" sz="1000"/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4649788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zh-CN" sz="1000" b="0">
                <a:latin typeface="Calibri" pitchFamily="34" charset="0"/>
              </a:rPr>
              <a:t>Bryant and O’Hallaron, Computer Systems: A Programmer’s Perspective, Third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360" tIns="44280" rIns="90360" bIns="44280" numCol="1" anchor="t" anchorCtr="0" compatLnSpc="1"/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title text format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3000"/>
              </a:lnSpc>
              <a:buClr>
                <a:srgbClr val="000066"/>
              </a:buClr>
              <a:buSzPct val="100000"/>
              <a:buFont typeface="Times New Roman" pitchFamily="18" charset="0"/>
              <a:buNone/>
              <a:defRPr/>
            </a:pPr>
            <a:fld id="{5E225D90-60F6-48C1-9B9C-DA168AFFFB25}" type="slidenum">
              <a:rPr lang="en-GB" altLang="zh-CN" b="0" smtClean="0">
                <a:solidFill>
                  <a:srgbClr val="000066"/>
                </a:solidFill>
                <a:latin typeface="Times New Roman" pitchFamily="18" charset="0"/>
              </a:rPr>
              <a:pPr algn="ctr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GB" altLang="zh-CN" b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>
            <a:noFill/>
          </a:ln>
        </p:spPr>
        <p:txBody>
          <a:bodyPr wrap="none" lIns="45720" rIns="4572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  <a:buClr>
                <a:srgbClr val="000066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zh-CN" sz="1400" b="0">
                <a:solidFill>
                  <a:srgbClr val="660033"/>
                </a:solidFill>
                <a:latin typeface="Helvetica" panose="020B0604020202020204" pitchFamily="34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+mj-lt"/>
          <a:ea typeface="ＭＳ Ｐゴシック" pitchFamily="-96" charset="-128"/>
          <a:cs typeface="ＭＳ Ｐゴシック" pitchFamily="-96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pitchFamily="2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96" charset="-128"/>
          <a:cs typeface="ＭＳ Ｐゴシック" pitchFamily="-96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pitchFamily="2" charset="2"/>
        <a:buChar char=""/>
        <a:defRPr sz="2000" b="1">
          <a:solidFill>
            <a:srgbClr val="000066"/>
          </a:solidFill>
          <a:latin typeface="+mn-lt"/>
          <a:ea typeface="ＭＳ Ｐゴシック" pitchFamily="-96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pitchFamily="2" charset="2"/>
        <a:buChar char=""/>
        <a:defRPr sz="2400" b="1">
          <a:solidFill>
            <a:srgbClr val="000099"/>
          </a:solidFill>
          <a:latin typeface="+mn-lt"/>
          <a:ea typeface="ＭＳ Ｐゴシック" pitchFamily="-96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pitchFamily="2" charset="2"/>
        <a:buChar char=""/>
        <a:defRPr sz="2000" b="1">
          <a:solidFill>
            <a:srgbClr val="000066"/>
          </a:solidFill>
          <a:latin typeface="+mn-lt"/>
          <a:ea typeface="ＭＳ Ｐゴシック" pitchFamily="-96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itchFamily="2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5pPr>
      <a:lvl6pPr marL="29070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6pPr>
      <a:lvl7pPr marL="33642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7pPr>
      <a:lvl8pPr marL="38214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8pPr>
      <a:lvl9pPr marL="42786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b="0"/>
              <a:t>Chapter 5 — Large and Fast: Exploiting Memory Hierarchy — </a:t>
            </a:r>
            <a:fld id="{F43FDF5D-2731-4367-B4E7-716F580DFC02}" type="slidenum">
              <a:rPr lang="en-AU" altLang="zh-CN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AU" altLang="zh-CN" sz="1400" b="0"/>
          </a:p>
        </p:txBody>
      </p:sp>
      <p:pic>
        <p:nvPicPr>
          <p:cNvPr id="37891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2349500"/>
            <a:ext cx="53403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6"/>
          <p:cNvSpPr>
            <a:spLocks noGrp="1" noChangeArrowheads="1"/>
          </p:cNvSpPr>
          <p:nvPr>
            <p:ph type="title"/>
          </p:nvPr>
        </p:nvSpPr>
        <p:spPr>
          <a:xfrm>
            <a:off x="503238" y="387350"/>
            <a:ext cx="8259762" cy="5842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软件到硬件的映射原理</a:t>
            </a:r>
            <a:r>
              <a:rPr lang="en-US" altLang="zh-CN" sz="3200" dirty="0">
                <a:ea typeface="宋体" panose="02010600030101010101" pitchFamily="2" charset="-122"/>
              </a:rPr>
              <a:t>-</a:t>
            </a:r>
            <a:r>
              <a:rPr lang="zh-CN" altLang="en-US" sz="3200" dirty="0">
                <a:ea typeface="宋体" panose="02010600030101010101" pitchFamily="2" charset="-122"/>
              </a:rPr>
              <a:t>以直接映射为例</a:t>
            </a:r>
            <a:endParaRPr lang="en-AU" altLang="zh-CN" sz="3200" dirty="0">
              <a:ea typeface="宋体" panose="02010600030101010101" pitchFamily="2" charset="-122"/>
            </a:endParaRP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935037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每个存储器地址仅仅对应到</a:t>
            </a:r>
            <a:r>
              <a:rPr lang="en-US" altLang="zh-CN" sz="2400">
                <a:ea typeface="宋体" panose="02010600030101010101" pitchFamily="2" charset="-122"/>
              </a:rPr>
              <a:t>CACHE</a:t>
            </a:r>
            <a:r>
              <a:rPr lang="zh-CN" altLang="en-US" sz="2400">
                <a:ea typeface="宋体" panose="02010600030101010101" pitchFamily="2" charset="-122"/>
              </a:rPr>
              <a:t>中的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唯一的</a:t>
            </a:r>
            <a:r>
              <a:rPr lang="zh-CN" altLang="en-US" sz="2400">
                <a:ea typeface="宋体" panose="02010600030101010101" pitchFamily="2" charset="-122"/>
              </a:rPr>
              <a:t>一个位置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块地址</a:t>
            </a:r>
            <a:r>
              <a:rPr lang="en-US" altLang="zh-CN" sz="2400">
                <a:ea typeface="宋体" panose="02010600030101010101" pitchFamily="2" charset="-122"/>
              </a:rPr>
              <a:t>) modulo (cache</a:t>
            </a:r>
            <a:r>
              <a:rPr lang="zh-CN" altLang="en-US" sz="2400">
                <a:ea typeface="宋体" panose="02010600030101010101" pitchFamily="2" charset="-122"/>
              </a:rPr>
              <a:t>中的块数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AU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74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/>
              <a:t>Chapter 5 — Large and Fast: Exploiting Memory Hierarchy — </a:t>
            </a:r>
            <a:fld id="{335FF933-C687-42A0-81D1-9C8E8F6A2098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zh-CN" sz="140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387350"/>
            <a:ext cx="8259763" cy="58420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宋体" panose="02010600030101010101" pitchFamily="2" charset="-122"/>
              </a:rPr>
              <a:t>标记和有效位</a:t>
            </a:r>
            <a:endParaRPr lang="en-AU" altLang="zh-CN" sz="3200">
              <a:ea typeface="宋体" panose="02010600030101010101" pitchFamily="2" charset="-122"/>
            </a:endParaRP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3889375" cy="5111750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400">
                <a:ea typeface="宋体" panose="02010600030101010101" pitchFamily="2" charset="-122"/>
              </a:rPr>
              <a:t>如何知道</a:t>
            </a:r>
            <a:r>
              <a:rPr lang="en-US" altLang="zh-CN" sz="2400">
                <a:ea typeface="宋体" panose="02010600030101010101" pitchFamily="2" charset="-122"/>
              </a:rPr>
              <a:t>cache</a:t>
            </a:r>
            <a:r>
              <a:rPr lang="zh-CN" altLang="en-US" sz="2400">
                <a:ea typeface="宋体" panose="02010600030101010101" pitchFamily="2" charset="-122"/>
              </a:rPr>
              <a:t>中的数据项对应内存中哪个地址</a:t>
            </a:r>
            <a:r>
              <a:rPr lang="en-US" altLang="zh-CN" sz="2400">
                <a:ea typeface="宋体" panose="02010600030101010101" pitchFamily="2" charset="-122"/>
              </a:rPr>
              <a:t>?</a:t>
            </a:r>
          </a:p>
          <a:p>
            <a:pPr lvl="1" eaLnBrk="1" hangingPunct="1">
              <a:defRPr/>
            </a:pPr>
            <a:r>
              <a:rPr lang="zh-CN" altLang="en-US" sz="2400">
                <a:ea typeface="宋体" panose="02010600030101010101" pitchFamily="2" charset="-122"/>
              </a:rPr>
              <a:t>存储标记</a:t>
            </a:r>
            <a:r>
              <a:rPr lang="en-US" altLang="zh-CN" sz="2400">
                <a:ea typeface="宋体" panose="02010600030101010101" pitchFamily="2" charset="-122"/>
              </a:rPr>
              <a:t>tag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>
                <a:ea typeface="宋体" panose="02010600030101010101" pitchFamily="2" charset="-122"/>
              </a:rPr>
              <a:t>如何保证是否包含有效信息？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>
                <a:ea typeface="宋体" panose="02010600030101010101" pitchFamily="2" charset="-122"/>
              </a:rPr>
              <a:t>有效位</a:t>
            </a:r>
            <a:r>
              <a:rPr lang="en-US" altLang="zh-CN" sz="2400">
                <a:ea typeface="宋体" panose="02010600030101010101" pitchFamily="2" charset="-122"/>
              </a:rPr>
              <a:t>Valid bit: </a:t>
            </a:r>
          </a:p>
          <a:p>
            <a:pPr lvl="2" eaLnBrk="1" hangingPunct="1">
              <a:defRPr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endParaRPr lang="en-US" altLang="zh-CN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zh-CN" altLang="en-US">
                <a:ea typeface="宋体" panose="02010600030101010101" pitchFamily="2" charset="-122"/>
              </a:rPr>
              <a:t>不在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>
                <a:ea typeface="宋体" panose="02010600030101010101" pitchFamily="2" charset="-122"/>
              </a:rPr>
              <a:t>初始值为</a:t>
            </a:r>
            <a:r>
              <a:rPr lang="en-US" altLang="zh-CN" sz="2400">
                <a:ea typeface="宋体" panose="02010600030101010101" pitchFamily="2" charset="-122"/>
              </a:rPr>
              <a:t> 0</a:t>
            </a:r>
            <a:endParaRPr lang="en-AU" altLang="zh-CN" sz="2400">
              <a:ea typeface="宋体" panose="02010600030101010101" pitchFamily="2" charset="-122"/>
            </a:endParaRPr>
          </a:p>
        </p:txBody>
      </p:sp>
      <p:sp>
        <p:nvSpPr>
          <p:cNvPr id="5" name="Rectangle 57"/>
          <p:cNvSpPr txBox="1">
            <a:spLocks noChangeArrowheads="1"/>
          </p:cNvSpPr>
          <p:nvPr/>
        </p:nvSpPr>
        <p:spPr bwMode="auto">
          <a:xfrm>
            <a:off x="4356100" y="1139825"/>
            <a:ext cx="4464050" cy="1338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ea typeface="宋体" panose="02010600030101010101" pitchFamily="2" charset="-122"/>
              </a:rPr>
              <a:t>】Cache</a:t>
            </a:r>
          </a:p>
          <a:p>
            <a:pPr eaLnBrk="1" hangingPunct="1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容量</a:t>
            </a:r>
            <a:r>
              <a:rPr lang="en-US" altLang="zh-CN" sz="2400" dirty="0"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ea typeface="宋体" panose="02010600030101010101" pitchFamily="2" charset="-122"/>
              </a:rPr>
              <a:t>块</a:t>
            </a:r>
            <a:r>
              <a:rPr lang="en-US" altLang="zh-CN" sz="2400" dirty="0">
                <a:ea typeface="宋体" panose="02010600030101010101" pitchFamily="2" charset="-122"/>
              </a:rPr>
              <a:t>, 1 </a:t>
            </a:r>
            <a:r>
              <a:rPr lang="zh-CN" altLang="en-US" sz="2400" dirty="0"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ea typeface="宋体" panose="02010600030101010101" pitchFamily="2" charset="-122"/>
              </a:rPr>
              <a:t>块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直接映射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初始状态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4356100" y="2708275"/>
          <a:ext cx="4491038" cy="3621090"/>
        </p:xfrm>
        <a:graphic>
          <a:graphicData uri="http://schemas.openxmlformats.org/drawingml/2006/table">
            <a:tbl>
              <a:tblPr/>
              <a:tblGrid>
                <a:gridCol w="79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Index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索引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有效位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Tag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标记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01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3" y="-26988"/>
            <a:ext cx="2038350" cy="41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/>
              <a:t>Chapter 5 — Large and Fast: Exploiting Memory Hierarchy — </a:t>
            </a:r>
            <a:fld id="{799397E9-A988-4C91-9E87-2E2B1FB72E5C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zh-CN" sz="140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387350"/>
            <a:ext cx="8259763" cy="58420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宋体" panose="02010600030101010101" pitchFamily="2" charset="-122"/>
              </a:rPr>
              <a:t>标记和有效位</a:t>
            </a:r>
            <a:endParaRPr lang="en-AU" altLang="zh-CN" sz="3200">
              <a:ea typeface="宋体" panose="02010600030101010101" pitchFamily="2" charset="-122"/>
            </a:endParaRP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2952750" cy="5111750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如何知道</a:t>
            </a:r>
            <a:r>
              <a:rPr lang="en-US" altLang="zh-CN" sz="2400" dirty="0"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ea typeface="宋体" panose="02010600030101010101" pitchFamily="2" charset="-122"/>
              </a:rPr>
              <a:t>中的数据项对应内存中哪个地址</a:t>
            </a:r>
            <a:r>
              <a:rPr lang="en-US" altLang="zh-CN" sz="2400" dirty="0">
                <a:ea typeface="宋体" panose="02010600030101010101" pitchFamily="2" charset="-122"/>
              </a:rPr>
              <a:t>?</a:t>
            </a:r>
          </a:p>
          <a:p>
            <a:pPr lvl="1" eaLnBrk="1" hangingPunct="1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存储标记</a:t>
            </a:r>
            <a:r>
              <a:rPr lang="en-US" altLang="zh-CN" sz="2400" dirty="0">
                <a:ea typeface="宋体" panose="02010600030101010101" pitchFamily="2" charset="-122"/>
              </a:rPr>
              <a:t>tag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如何保证是否包含有效信息？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有效位</a:t>
            </a:r>
            <a:r>
              <a:rPr lang="en-US" altLang="zh-CN" sz="2400" dirty="0">
                <a:ea typeface="宋体" panose="02010600030101010101" pitchFamily="2" charset="-122"/>
              </a:rPr>
              <a:t>Valid bit: 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zh-CN" altLang="en-US" dirty="0">
                <a:ea typeface="宋体" panose="02010600030101010101" pitchFamily="2" charset="-122"/>
              </a:rPr>
              <a:t>不在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初始值为</a:t>
            </a:r>
            <a:r>
              <a:rPr lang="en-US" altLang="zh-CN" sz="2400" dirty="0">
                <a:ea typeface="宋体" panose="02010600030101010101" pitchFamily="2" charset="-122"/>
              </a:rPr>
              <a:t> 0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Rectangle 57"/>
          <p:cNvSpPr txBox="1">
            <a:spLocks noChangeArrowheads="1"/>
          </p:cNvSpPr>
          <p:nvPr/>
        </p:nvSpPr>
        <p:spPr bwMode="auto">
          <a:xfrm>
            <a:off x="3348038" y="260350"/>
            <a:ext cx="3527425" cy="1338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【</a:t>
            </a:r>
            <a:r>
              <a:rPr lang="zh-CN" altLang="en-US" sz="2000" dirty="0"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ea typeface="宋体" panose="02010600030101010101" pitchFamily="2" charset="-122"/>
              </a:rPr>
              <a:t>】Cache</a:t>
            </a:r>
          </a:p>
          <a:p>
            <a:pPr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容量</a:t>
            </a:r>
            <a:r>
              <a:rPr lang="en-US" altLang="zh-CN" sz="2000" dirty="0"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ea typeface="宋体" panose="02010600030101010101" pitchFamily="2" charset="-122"/>
              </a:rPr>
              <a:t>块</a:t>
            </a:r>
            <a:r>
              <a:rPr lang="en-US" altLang="zh-CN" sz="2000" dirty="0">
                <a:ea typeface="宋体" panose="02010600030101010101" pitchFamily="2" charset="-122"/>
              </a:rPr>
              <a:t>, 1 </a:t>
            </a:r>
            <a:r>
              <a:rPr lang="zh-CN" altLang="en-US" sz="2000" dirty="0">
                <a:ea typeface="宋体" panose="02010600030101010101" pitchFamily="2" charset="-122"/>
              </a:rPr>
              <a:t>字节</a:t>
            </a:r>
            <a:r>
              <a:rPr lang="en-US" altLang="zh-CN" sz="2000" dirty="0"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ea typeface="宋体" panose="02010600030101010101" pitchFamily="2" charset="-122"/>
              </a:rPr>
              <a:t>块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ea typeface="宋体" panose="02010600030101010101" pitchFamily="2" charset="-122"/>
              </a:rPr>
              <a:t>直接映射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初始状态</a:t>
            </a:r>
            <a:endParaRPr lang="en-AU" altLang="zh-CN" sz="2000" dirty="0">
              <a:ea typeface="宋体" panose="02010600030101010101" pitchFamily="2" charset="-122"/>
            </a:endParaRPr>
          </a:p>
        </p:txBody>
      </p:sp>
      <p:graphicFrame>
        <p:nvGraphicFramePr>
          <p:cNvPr id="7" name="Group 55"/>
          <p:cNvGraphicFramePr>
            <a:graphicFrameLocks noGrp="1"/>
          </p:cNvGraphicFramePr>
          <p:nvPr/>
        </p:nvGraphicFramePr>
        <p:xfrm>
          <a:off x="3348038" y="1743075"/>
          <a:ext cx="3455987" cy="1062038"/>
        </p:xfrm>
        <a:graphic>
          <a:graphicData uri="http://schemas.openxmlformats.org/drawingml/2006/table">
            <a:tbl>
              <a:tblPr/>
              <a:tblGrid>
                <a:gridCol w="826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29" marR="91429"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29" marR="91429"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29" marR="91429"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29" marR="91429"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29" marR="91429"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29" marR="91429"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29" marR="91429"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29" marR="91429"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3348038" y="2970213"/>
          <a:ext cx="3240087" cy="3292479"/>
        </p:xfrm>
        <a:graphic>
          <a:graphicData uri="http://schemas.openxmlformats.org/drawingml/2006/table">
            <a:tbl>
              <a:tblPr/>
              <a:tblGrid>
                <a:gridCol w="82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Index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Tag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Mem[10110]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32" marR="9143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060" name="文本框 2"/>
          <p:cNvSpPr txBox="1">
            <a:spLocks noChangeArrowheads="1"/>
          </p:cNvSpPr>
          <p:nvPr/>
        </p:nvSpPr>
        <p:spPr bwMode="auto">
          <a:xfrm>
            <a:off x="7210425" y="363538"/>
            <a:ext cx="693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000000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61" name="文本框 22"/>
          <p:cNvSpPr txBox="1">
            <a:spLocks noChangeArrowheads="1"/>
          </p:cNvSpPr>
          <p:nvPr/>
        </p:nvSpPr>
        <p:spPr bwMode="auto">
          <a:xfrm>
            <a:off x="7227888" y="568325"/>
            <a:ext cx="693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000001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62" name="文本框 23"/>
          <p:cNvSpPr txBox="1">
            <a:spLocks noChangeArrowheads="1"/>
          </p:cNvSpPr>
          <p:nvPr/>
        </p:nvSpPr>
        <p:spPr bwMode="auto">
          <a:xfrm>
            <a:off x="7218363" y="771525"/>
            <a:ext cx="695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000010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63" name="文本框 24"/>
          <p:cNvSpPr txBox="1">
            <a:spLocks noChangeArrowheads="1"/>
          </p:cNvSpPr>
          <p:nvPr/>
        </p:nvSpPr>
        <p:spPr bwMode="auto">
          <a:xfrm>
            <a:off x="7218363" y="95408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000011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64" name="文本框 25"/>
          <p:cNvSpPr txBox="1">
            <a:spLocks noChangeArrowheads="1"/>
          </p:cNvSpPr>
          <p:nvPr/>
        </p:nvSpPr>
        <p:spPr bwMode="auto">
          <a:xfrm>
            <a:off x="7218363" y="1143000"/>
            <a:ext cx="695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000100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65" name="文本框 26"/>
          <p:cNvSpPr txBox="1">
            <a:spLocks noChangeArrowheads="1"/>
          </p:cNvSpPr>
          <p:nvPr/>
        </p:nvSpPr>
        <p:spPr bwMode="auto">
          <a:xfrm>
            <a:off x="7218363" y="1333500"/>
            <a:ext cx="695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000101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66" name="文本框 27"/>
          <p:cNvSpPr txBox="1">
            <a:spLocks noChangeArrowheads="1"/>
          </p:cNvSpPr>
          <p:nvPr/>
        </p:nvSpPr>
        <p:spPr bwMode="auto">
          <a:xfrm>
            <a:off x="7218363" y="1520825"/>
            <a:ext cx="6842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000110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67" name="文本框 28"/>
          <p:cNvSpPr txBox="1">
            <a:spLocks noChangeArrowheads="1"/>
          </p:cNvSpPr>
          <p:nvPr/>
        </p:nvSpPr>
        <p:spPr bwMode="auto">
          <a:xfrm>
            <a:off x="7218363" y="1731963"/>
            <a:ext cx="671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000111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68" name="文本框 29"/>
          <p:cNvSpPr txBox="1">
            <a:spLocks noChangeArrowheads="1"/>
          </p:cNvSpPr>
          <p:nvPr/>
        </p:nvSpPr>
        <p:spPr bwMode="auto">
          <a:xfrm>
            <a:off x="7218363" y="1930400"/>
            <a:ext cx="695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001000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69" name="文本框 30"/>
          <p:cNvSpPr txBox="1">
            <a:spLocks noChangeArrowheads="1"/>
          </p:cNvSpPr>
          <p:nvPr/>
        </p:nvSpPr>
        <p:spPr bwMode="auto">
          <a:xfrm>
            <a:off x="7218363" y="2139950"/>
            <a:ext cx="695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001001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70" name="文本框 31"/>
          <p:cNvSpPr txBox="1">
            <a:spLocks noChangeArrowheads="1"/>
          </p:cNvSpPr>
          <p:nvPr/>
        </p:nvSpPr>
        <p:spPr bwMode="auto">
          <a:xfrm>
            <a:off x="7227888" y="2314575"/>
            <a:ext cx="693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001010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71" name="文本框 32"/>
          <p:cNvSpPr txBox="1">
            <a:spLocks noChangeArrowheads="1"/>
          </p:cNvSpPr>
          <p:nvPr/>
        </p:nvSpPr>
        <p:spPr bwMode="auto">
          <a:xfrm>
            <a:off x="7223125" y="2503488"/>
            <a:ext cx="682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001011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72" name="文本框 33"/>
          <p:cNvSpPr txBox="1">
            <a:spLocks noChangeArrowheads="1"/>
          </p:cNvSpPr>
          <p:nvPr/>
        </p:nvSpPr>
        <p:spPr bwMode="auto">
          <a:xfrm>
            <a:off x="7232650" y="2679700"/>
            <a:ext cx="682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001100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73" name="文本框 34"/>
          <p:cNvSpPr txBox="1">
            <a:spLocks noChangeArrowheads="1"/>
          </p:cNvSpPr>
          <p:nvPr/>
        </p:nvSpPr>
        <p:spPr bwMode="auto">
          <a:xfrm>
            <a:off x="7235825" y="2876550"/>
            <a:ext cx="684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001101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74" name="文本框 35"/>
          <p:cNvSpPr txBox="1">
            <a:spLocks noChangeArrowheads="1"/>
          </p:cNvSpPr>
          <p:nvPr/>
        </p:nvSpPr>
        <p:spPr bwMode="auto">
          <a:xfrm>
            <a:off x="7239000" y="3063875"/>
            <a:ext cx="671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001110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75" name="文本框 36"/>
          <p:cNvSpPr txBox="1">
            <a:spLocks noChangeArrowheads="1"/>
          </p:cNvSpPr>
          <p:nvPr/>
        </p:nvSpPr>
        <p:spPr bwMode="auto">
          <a:xfrm>
            <a:off x="7239000" y="3268663"/>
            <a:ext cx="684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001111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76" name="文本框 37"/>
          <p:cNvSpPr txBox="1">
            <a:spLocks noChangeArrowheads="1"/>
          </p:cNvSpPr>
          <p:nvPr/>
        </p:nvSpPr>
        <p:spPr bwMode="auto">
          <a:xfrm>
            <a:off x="7245350" y="3463925"/>
            <a:ext cx="693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010000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77" name="文本框 38"/>
          <p:cNvSpPr txBox="1">
            <a:spLocks noChangeArrowheads="1"/>
          </p:cNvSpPr>
          <p:nvPr/>
        </p:nvSpPr>
        <p:spPr bwMode="auto">
          <a:xfrm>
            <a:off x="7208838" y="37925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ea typeface="宋体" panose="02010600030101010101" pitchFamily="2" charset="-122"/>
              </a:rPr>
              <a:t>010110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42078" name="矩形 20"/>
          <p:cNvSpPr>
            <a:spLocks noChangeArrowheads="1"/>
          </p:cNvSpPr>
          <p:nvPr/>
        </p:nvSpPr>
        <p:spPr bwMode="auto">
          <a:xfrm>
            <a:off x="7196138" y="363538"/>
            <a:ext cx="1609725" cy="1566862"/>
          </a:xfrm>
          <a:prstGeom prst="rect">
            <a:avLst/>
          </a:prstGeom>
          <a:noFill/>
          <a:ln w="12700" algn="ctr">
            <a:solidFill>
              <a:srgbClr val="7030A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2079" name="矩形 41"/>
          <p:cNvSpPr>
            <a:spLocks noChangeArrowheads="1"/>
          </p:cNvSpPr>
          <p:nvPr/>
        </p:nvSpPr>
        <p:spPr bwMode="auto">
          <a:xfrm>
            <a:off x="7245350" y="1943100"/>
            <a:ext cx="1609725" cy="1565275"/>
          </a:xfrm>
          <a:prstGeom prst="rect">
            <a:avLst/>
          </a:prstGeom>
          <a:noFill/>
          <a:ln w="12700" algn="ctr">
            <a:solidFill>
              <a:srgbClr val="7030A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2080" name="矩形 21"/>
          <p:cNvSpPr>
            <a:spLocks noChangeArrowheads="1"/>
          </p:cNvSpPr>
          <p:nvPr/>
        </p:nvSpPr>
        <p:spPr bwMode="auto">
          <a:xfrm>
            <a:off x="7050088" y="261938"/>
            <a:ext cx="515937" cy="39020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2081" name="文本框 39"/>
          <p:cNvSpPr txBox="1">
            <a:spLocks noChangeArrowheads="1"/>
          </p:cNvSpPr>
          <p:nvPr/>
        </p:nvSpPr>
        <p:spPr bwMode="auto">
          <a:xfrm>
            <a:off x="6954838" y="4165600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TAG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2082" name="文本框 1"/>
          <p:cNvSpPr txBox="1">
            <a:spLocks noChangeArrowheads="1"/>
          </p:cNvSpPr>
          <p:nvPr/>
        </p:nvSpPr>
        <p:spPr bwMode="auto">
          <a:xfrm>
            <a:off x="6804025" y="4716463"/>
            <a:ext cx="2160588" cy="1476375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如果访存序列为： </a:t>
            </a:r>
            <a:r>
              <a:rPr lang="en-US" altLang="zh-CN" sz="1800" b="1">
                <a:ea typeface="宋体" panose="02010600030101010101" pitchFamily="2" charset="-122"/>
              </a:rPr>
              <a:t>22, 26, 22, 26, 16,3,16,</a:t>
            </a:r>
            <a:r>
              <a:rPr lang="zh-CN" altLang="en-US" sz="1800" b="1">
                <a:ea typeface="宋体" panose="02010600030101010101" pitchFamily="2" charset="-122"/>
              </a:rPr>
              <a:t>请画出最后</a:t>
            </a:r>
            <a:r>
              <a:rPr lang="en-US" altLang="zh-CN" sz="1800" b="1">
                <a:ea typeface="宋体" panose="02010600030101010101" pitchFamily="2" charset="-122"/>
              </a:rPr>
              <a:t>cache</a:t>
            </a:r>
            <a:r>
              <a:rPr lang="zh-CN" altLang="en-US" sz="1800" b="1">
                <a:ea typeface="宋体" panose="02010600030101010101" pitchFamily="2" charset="-122"/>
              </a:rPr>
              <a:t>的状态及计算其命中率</a:t>
            </a:r>
            <a:r>
              <a:rPr lang="en-US" altLang="zh-CN" sz="1800" b="1">
                <a:ea typeface="宋体" panose="02010600030101010101" pitchFamily="2" charset="-122"/>
              </a:rPr>
              <a:t>/</a:t>
            </a:r>
            <a:r>
              <a:rPr lang="zh-CN" altLang="en-US" sz="1800" b="1">
                <a:ea typeface="宋体" panose="02010600030101010101" pitchFamily="2" charset="-122"/>
              </a:rPr>
              <a:t>缺失率</a:t>
            </a:r>
          </a:p>
        </p:txBody>
      </p:sp>
    </p:spTree>
    <p:extLst>
      <p:ext uri="{BB962C8B-B14F-4D97-AF65-F5344CB8AC3E}">
        <p14:creationId xmlns:p14="http://schemas.microsoft.com/office/powerpoint/2010/main" val="238603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b="0"/>
              <a:t>Chapter 5 — Large and Fast: Exploiting Memory Hierarchy — </a:t>
            </a:r>
            <a:fld id="{71C3B1E4-2B33-4014-8FB4-27204FB3A459}" type="slidenum">
              <a:rPr lang="en-AU" altLang="zh-CN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zh-CN" sz="1400" b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例</a:t>
            </a:r>
            <a:r>
              <a:rPr lang="en-US" altLang="zh-CN">
                <a:ea typeface="宋体" panose="02010600030101010101" pitchFamily="2" charset="-122"/>
              </a:rPr>
              <a:t>】Cache</a:t>
            </a:r>
            <a:endParaRPr lang="en-AU" altLang="zh-CN">
              <a:ea typeface="宋体" panose="02010600030101010101" pitchFamily="2" charset="-122"/>
            </a:endParaRPr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565400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Index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Tag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Mem[11010]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Mem[10110]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70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b="0"/>
              <a:t>Chapter 5 — Large and Fast: Exploiting Memory Hierarchy — </a:t>
            </a:r>
            <a:fld id="{8747DCE3-2DC0-4BC6-8A85-D1DB5B13907C}" type="slidenum">
              <a:rPr lang="en-AU" altLang="zh-CN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zh-CN" sz="1400" b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例</a:t>
            </a:r>
            <a:r>
              <a:rPr lang="en-US" altLang="zh-CN">
                <a:ea typeface="宋体" panose="02010600030101010101" pitchFamily="2" charset="-122"/>
              </a:rPr>
              <a:t>】Cache</a:t>
            </a:r>
            <a:endParaRPr lang="en-AU" altLang="zh-CN">
              <a:ea typeface="宋体" panose="02010600030101010101" pitchFamily="2" charset="-122"/>
            </a:endParaRPr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Index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Tag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Mem[11010]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Mem[10110]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6974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92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b="0"/>
              <a:t>Chapter 5 — Large and Fast: Exploiting Memory Hierarchy — </a:t>
            </a:r>
            <a:fld id="{C66F9EEB-1B59-426D-833D-F4526EE5CC63}" type="slidenum">
              <a:rPr lang="en-AU" altLang="zh-CN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zh-CN" sz="1400" b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例</a:t>
            </a:r>
            <a:r>
              <a:rPr lang="en-US" altLang="zh-CN">
                <a:ea typeface="宋体" panose="02010600030101010101" pitchFamily="2" charset="-122"/>
              </a:rPr>
              <a:t>】Cache</a:t>
            </a:r>
            <a:endParaRPr lang="en-AU" altLang="zh-CN">
              <a:ea typeface="宋体" panose="02010600030101010101" pitchFamily="2" charset="-122"/>
            </a:endParaRPr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Index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Tag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Mem[10000]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Mem[11010]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Mem[00011]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Mem[10110]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7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b="0"/>
              <a:t>Chapter 5 — Large and Fast: Exploiting Memory Hierarchy — </a:t>
            </a:r>
            <a:fld id="{CCA2EEB7-5CEA-4EE2-A0C4-8EE2DD45616D}" type="slidenum">
              <a:rPr lang="en-AU" altLang="zh-CN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zh-CN" sz="1400" b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例</a:t>
            </a:r>
            <a:r>
              <a:rPr lang="en-US" altLang="zh-CN">
                <a:ea typeface="宋体" panose="02010600030101010101" pitchFamily="2" charset="-122"/>
              </a:rPr>
              <a:t>】Cache</a:t>
            </a:r>
            <a:endParaRPr lang="en-AU" altLang="zh-CN">
              <a:ea typeface="宋体" panose="02010600030101010101" pitchFamily="2" charset="-122"/>
            </a:endParaRPr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4932363" y="2276475"/>
          <a:ext cx="3743324" cy="3292479"/>
        </p:xfrm>
        <a:graphic>
          <a:graphicData uri="http://schemas.openxmlformats.org/drawingml/2006/table">
            <a:tbl>
              <a:tblPr/>
              <a:tblGrid>
                <a:gridCol w="86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Index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Tag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Mem[10000]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[10010]</a:t>
                      </a:r>
                      <a:endParaRPr kumimoji="0" lang="en-AU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Mem[00011]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Mem[10110]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13" marR="9141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684213" y="2287588"/>
          <a:ext cx="3600451" cy="3292479"/>
        </p:xfrm>
        <a:graphic>
          <a:graphicData uri="http://schemas.openxmlformats.org/drawingml/2006/table">
            <a:tbl>
              <a:tblPr/>
              <a:tblGrid>
                <a:gridCol w="79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Index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Tag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Mem[10000]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[11010]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Mem[00011]</a:t>
                      </a:r>
                      <a:endParaRPr kumimoji="0" lang="en-AU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Mem[10110]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0301" name="文本框 1"/>
          <p:cNvSpPr txBox="1">
            <a:spLocks noChangeArrowheads="1"/>
          </p:cNvSpPr>
          <p:nvPr/>
        </p:nvSpPr>
        <p:spPr bwMode="auto">
          <a:xfrm>
            <a:off x="539750" y="5732463"/>
            <a:ext cx="8462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Cache</a:t>
            </a:r>
            <a:r>
              <a:rPr lang="zh-CN" altLang="en-US" sz="2400">
                <a:ea typeface="宋体" panose="02010600030101010101" pitchFamily="2" charset="-122"/>
              </a:rPr>
              <a:t>具有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时间局部性</a:t>
            </a:r>
            <a:r>
              <a:rPr lang="zh-CN" altLang="en-US" sz="2400">
                <a:ea typeface="宋体" panose="02010600030101010101" pitchFamily="2" charset="-122"/>
              </a:rPr>
              <a:t>：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最近访问</a:t>
            </a:r>
            <a:r>
              <a:rPr lang="zh-CN" altLang="en-US" sz="2400">
                <a:ea typeface="宋体" panose="02010600030101010101" pitchFamily="2" charset="-122"/>
              </a:rPr>
              <a:t>过的字替换掉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较早访问</a:t>
            </a:r>
            <a:r>
              <a:rPr lang="zh-CN" altLang="en-US" sz="2400">
                <a:ea typeface="宋体" panose="02010600030101010101" pitchFamily="2" charset="-122"/>
              </a:rPr>
              <a:t>的字</a:t>
            </a:r>
          </a:p>
        </p:txBody>
      </p:sp>
    </p:spTree>
    <p:extLst>
      <p:ext uri="{BB962C8B-B14F-4D97-AF65-F5344CB8AC3E}">
        <p14:creationId xmlns:p14="http://schemas.microsoft.com/office/powerpoint/2010/main" val="325160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797" y="3308531"/>
            <a:ext cx="7592093" cy="762000"/>
          </a:xfrm>
        </p:spPr>
        <p:txBody>
          <a:bodyPr/>
          <a:lstStyle/>
          <a:p>
            <a:r>
              <a:rPr lang="zh-CN" altLang="en-US" dirty="0"/>
              <a:t>如果块的大小是</a:t>
            </a:r>
            <a:r>
              <a:rPr lang="en-US" altLang="zh-CN" dirty="0"/>
              <a:t>4</a:t>
            </a:r>
            <a:r>
              <a:rPr lang="zh-CN" altLang="en-US" dirty="0"/>
              <a:t>个字节呢？</a:t>
            </a:r>
          </a:p>
        </p:txBody>
      </p:sp>
    </p:spTree>
    <p:extLst>
      <p:ext uri="{BB962C8B-B14F-4D97-AF65-F5344CB8AC3E}">
        <p14:creationId xmlns:p14="http://schemas.microsoft.com/office/powerpoint/2010/main" val="380966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那么我们的实验分析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  <a:r>
              <a:rPr lang="en-US" altLang="zh-CN" dirty="0"/>
              <a:t>-8</a:t>
            </a:r>
            <a:r>
              <a:rPr lang="zh-CN" altLang="en-US" dirty="0"/>
              <a:t>路组相连，块大小为</a:t>
            </a:r>
            <a:r>
              <a:rPr lang="en-US" altLang="zh-CN" dirty="0"/>
              <a:t>64bytes</a:t>
            </a:r>
          </a:p>
          <a:p>
            <a:r>
              <a:rPr lang="zh-CN" altLang="en-US" dirty="0"/>
              <a:t>我上面是</a:t>
            </a:r>
            <a:r>
              <a:rPr lang="en-US" altLang="zh-CN" dirty="0"/>
              <a:t>level1</a:t>
            </a:r>
            <a:r>
              <a:rPr lang="zh-CN" altLang="en-US" dirty="0"/>
              <a:t>的环境，</a:t>
            </a:r>
            <a:r>
              <a:rPr lang="en-US" altLang="zh-CN" dirty="0"/>
              <a:t>level 2</a:t>
            </a:r>
            <a:r>
              <a:rPr lang="zh-CN" altLang="en-US" dirty="0"/>
              <a:t>呢？有多少层</a:t>
            </a:r>
            <a:r>
              <a:rPr lang="en-US" altLang="zh-CN" dirty="0"/>
              <a:t>level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/>
              <a:t>我们的代码</a:t>
            </a:r>
            <a:endParaRPr lang="en-US" altLang="zh-CN" dirty="0"/>
          </a:p>
          <a:p>
            <a:r>
              <a:rPr lang="zh-CN" altLang="en-US" dirty="0"/>
              <a:t>实验结果，分析</a:t>
            </a:r>
          </a:p>
        </p:txBody>
      </p:sp>
    </p:spTree>
    <p:extLst>
      <p:ext uri="{BB962C8B-B14F-4D97-AF65-F5344CB8AC3E}">
        <p14:creationId xmlns:p14="http://schemas.microsoft.com/office/powerpoint/2010/main" val="3043805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4584</TotalTime>
  <Words>788</Words>
  <Application>Microsoft Office PowerPoint</Application>
  <PresentationFormat>全屏显示(4:3)</PresentationFormat>
  <Paragraphs>326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StarSymbol</vt:lpstr>
      <vt:lpstr>Arial</vt:lpstr>
      <vt:lpstr>Arial Narrow</vt:lpstr>
      <vt:lpstr>Calibri</vt:lpstr>
      <vt:lpstr>Helvetica</vt:lpstr>
      <vt:lpstr>Times New Roman</vt:lpstr>
      <vt:lpstr>Wingdings</vt:lpstr>
      <vt:lpstr>Wingdings 2</vt:lpstr>
      <vt:lpstr>template2007</vt:lpstr>
      <vt:lpstr>Default Design</vt:lpstr>
      <vt:lpstr>软件到硬件的映射原理-以直接映射为例</vt:lpstr>
      <vt:lpstr>标记和有效位</vt:lpstr>
      <vt:lpstr>标记和有效位</vt:lpstr>
      <vt:lpstr>【例】Cache</vt:lpstr>
      <vt:lpstr>【例】Cache</vt:lpstr>
      <vt:lpstr>【例】Cache</vt:lpstr>
      <vt:lpstr>【例】Cache</vt:lpstr>
      <vt:lpstr>如果块的大小是4个字节呢？</vt:lpstr>
      <vt:lpstr>那么我们的实验分析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dell</cp:lastModifiedBy>
  <cp:revision>654</cp:revision>
  <cp:lastPrinted>1999-09-20T15:19:00Z</cp:lastPrinted>
  <dcterms:created xsi:type="dcterms:W3CDTF">2011-09-29T14:59:00Z</dcterms:created>
  <dcterms:modified xsi:type="dcterms:W3CDTF">2022-05-30T12:52:50Z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