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0" r:id="rId4"/>
    <p:sldId id="278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44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297A9-4AB0-4B78-8E79-6D8EDD8B3007}" type="datetimeFigureOut">
              <a:rPr lang="zh-CN" altLang="en-US" smtClean="0"/>
              <a:t>2022/6/7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E48C9-4D66-48E3-8E8F-989668B3A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I-d cache</a:t>
            </a:r>
            <a:r>
              <a:rPr lang="zh-CN" altLang="en-US" dirty="0" smtClean="0"/>
              <a:t>分离的好处：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）带宽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同时提供指令和数据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）干扰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指令的顺序性强，局部性强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）指令只读无需“写直达或写回”等考虑及硬件开销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块的大小不相同、组大小、和容量可以都不相同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2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0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L1</a:t>
            </a:r>
            <a:r>
              <a:rPr lang="zh-CN" altLang="en-US" dirty="0" smtClean="0"/>
              <a:t>山脊的另一边，对应</a:t>
            </a:r>
            <a:r>
              <a:rPr lang="en-US" altLang="zh-CN" dirty="0" smtClean="0"/>
              <a:t>2K</a:t>
            </a:r>
            <a:r>
              <a:rPr lang="zh-CN" altLang="en-US" dirty="0" smtClean="0"/>
              <a:t>的工作集反而下降很多，这是因为数据集太小时间都花在程序基本代码上了，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数据访问的作用体现不出来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3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2022/6/7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2022/6/7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2022/6/7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2022/6/7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2022/6/7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2022/6/7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2022/6/7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2022/6/7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2022/6/7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2022/6/7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0293" y="1122362"/>
            <a:ext cx="7494813" cy="103972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实验五：</a:t>
            </a:r>
            <a:r>
              <a:rPr lang="en-US" altLang="zh-CN" sz="4800" b="1" dirty="0" smtClean="0"/>
              <a:t>Cache</a:t>
            </a:r>
            <a:r>
              <a:rPr lang="zh-CN" altLang="zh-CN" sz="4800" dirty="0" smtClean="0"/>
              <a:t>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33" y="2762588"/>
            <a:ext cx="8015992" cy="3353398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zh-CN" altLang="en-US" sz="3200" dirty="0" smtClean="0"/>
              <a:t>了解</a:t>
            </a:r>
            <a:r>
              <a:rPr lang="en-US" altLang="zh-CN" sz="3200" dirty="0"/>
              <a:t>Cache</a:t>
            </a:r>
            <a:r>
              <a:rPr lang="zh-CN" altLang="en-US" sz="3200" dirty="0"/>
              <a:t>对系统性能的影响</a:t>
            </a:r>
            <a:r>
              <a:rPr lang="zh-CN" altLang="zh-CN" sz="3200" dirty="0" smtClean="0"/>
              <a:t>；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719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21" y="1851788"/>
            <a:ext cx="6174344" cy="3772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5815" y="1311592"/>
            <a:ext cx="20402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工作集大小</a:t>
            </a:r>
            <a:endParaRPr lang="zh-CN" altLang="en-US" sz="135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786437" y="2426018"/>
            <a:ext cx="1551623" cy="171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740593" y="3677603"/>
            <a:ext cx="94297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86100" y="4037648"/>
            <a:ext cx="154305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872163" y="2443162"/>
            <a:ext cx="0" cy="677228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69180" y="3677603"/>
            <a:ext cx="0" cy="3600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88970" y="4037648"/>
            <a:ext cx="0" cy="51435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048828" y="4749165"/>
            <a:ext cx="94297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07" y="2220992"/>
            <a:ext cx="6313129" cy="34035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5815" y="1311592"/>
            <a:ext cx="20402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步长</a:t>
            </a:r>
            <a:r>
              <a:rPr lang="zh-CN" altLang="en-US" sz="1350" dirty="0"/>
              <a:t>大小</a:t>
            </a:r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3351847" y="1947148"/>
            <a:ext cx="27346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工作集大小固定为</a:t>
            </a:r>
            <a:r>
              <a:rPr lang="en-US" altLang="zh-CN" sz="1350" dirty="0"/>
              <a:t>Size=4MB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6364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009" y="335147"/>
            <a:ext cx="8105152" cy="64327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093" y="1184223"/>
            <a:ext cx="8446984" cy="5485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zh-CN" altLang="en-US" dirty="0"/>
              <a:t>本实验通过一个简单的例子，验证</a:t>
            </a:r>
            <a:r>
              <a:rPr lang="en-US" altLang="zh-CN" dirty="0"/>
              <a:t>Cache</a:t>
            </a:r>
            <a:r>
              <a:rPr lang="zh-CN" altLang="en-US" dirty="0"/>
              <a:t>对系统性能的影响。请按要求完成实验，获得实验数据，并对实验结果给出合理的解释</a:t>
            </a:r>
            <a:r>
              <a:rPr lang="zh-CN" altLang="en-US" dirty="0" smtClean="0"/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实验操作说明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612" y="1201781"/>
            <a:ext cx="8565596" cy="5438862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CN" altLang="en-US" sz="2400" dirty="0" smtClean="0"/>
              <a:t>先编译程序</a:t>
            </a:r>
            <a:r>
              <a:rPr lang="en-US" altLang="zh-CN" sz="2400" dirty="0" err="1" smtClean="0"/>
              <a:t>main_a.c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，如果有编译错误，请修正至编译成功。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$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–o </a:t>
            </a:r>
            <a:r>
              <a:rPr lang="en-US" altLang="zh-CN" sz="2400" dirty="0" err="1"/>
              <a:t>main_a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main_a.c</a:t>
            </a:r>
            <a:endParaRPr lang="en-US" altLang="zh-CN" sz="2400" dirty="0" smtClean="0"/>
          </a:p>
          <a:p>
            <a:pPr marL="457200" lvl="0" indent="-457200">
              <a:buFont typeface="+mj-lt"/>
              <a:buAutoNum type="arabicPeriod" startAt="2"/>
            </a:pPr>
            <a:r>
              <a:rPr lang="zh-CN" altLang="en-US" sz="2400" dirty="0" smtClean="0"/>
              <a:t>按表格依次</a:t>
            </a:r>
            <a:r>
              <a:rPr lang="zh-CN" altLang="en-US" sz="2400" dirty="0"/>
              <a:t>以</a:t>
            </a:r>
            <a:r>
              <a:rPr lang="zh-CN" altLang="en-US" sz="2400" dirty="0" smtClean="0"/>
              <a:t>不同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矩阵大小执行程序</a:t>
            </a:r>
            <a:r>
              <a:rPr lang="en-US" altLang="zh-CN" sz="2400" dirty="0" smtClean="0"/>
              <a:t>./</a:t>
            </a:r>
            <a:r>
              <a:rPr lang="en-US" altLang="zh-CN" sz="2400" dirty="0" err="1" smtClean="0"/>
              <a:t>main_a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记录</a:t>
            </a:r>
            <a:r>
              <a:rPr lang="zh-CN" altLang="en-US" sz="2400" dirty="0" smtClean="0"/>
              <a:t>运行时间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en-US" altLang="zh-CN" sz="2400" dirty="0" smtClean="0"/>
              <a:t>      $./</a:t>
            </a:r>
            <a:r>
              <a:rPr lang="en-US" altLang="zh-CN" sz="2400" dirty="0" err="1" smtClean="0"/>
              <a:t>main_a</a:t>
            </a:r>
            <a:r>
              <a:rPr lang="en-US" altLang="zh-CN" sz="2400" dirty="0" smtClean="0"/>
              <a:t> 100</a:t>
            </a:r>
          </a:p>
          <a:p>
            <a:pPr marL="0" lv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$./</a:t>
            </a:r>
            <a:r>
              <a:rPr lang="en-US" altLang="zh-CN" sz="2400" dirty="0" err="1" smtClean="0"/>
              <a:t>main_a</a:t>
            </a:r>
            <a:r>
              <a:rPr lang="en-US" altLang="zh-CN" sz="2400" dirty="0" smtClean="0"/>
              <a:t> 500</a:t>
            </a:r>
          </a:p>
          <a:p>
            <a:pPr marL="0" lv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…</a:t>
            </a:r>
          </a:p>
          <a:p>
            <a:pPr marL="0" lv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$./</a:t>
            </a:r>
            <a:r>
              <a:rPr lang="en-US" altLang="zh-CN" sz="2400" dirty="0" err="1" smtClean="0"/>
              <a:t>main_a</a:t>
            </a:r>
            <a:r>
              <a:rPr lang="en-US" altLang="zh-CN" sz="2400" dirty="0" smtClean="0"/>
              <a:t> 3000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400" dirty="0"/>
          </a:p>
          <a:p>
            <a:pPr marL="457200" lvl="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lvl="0" indent="-457200">
              <a:buFont typeface="+mj-lt"/>
              <a:buAutoNum type="arabicPeriod"/>
            </a:pPr>
            <a:endParaRPr lang="en-US" altLang="zh-CN" sz="2400" dirty="0"/>
          </a:p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zh-CN" altLang="en-US" sz="2400" dirty="0" smtClean="0"/>
              <a:t>分析：</a:t>
            </a:r>
            <a:endParaRPr lang="zh-CN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43612"/>
              </p:ext>
            </p:extLst>
          </p:nvPr>
        </p:nvGraphicFramePr>
        <p:xfrm>
          <a:off x="359195" y="4484185"/>
          <a:ext cx="8722172" cy="1533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454"/>
                <a:gridCol w="819761"/>
                <a:gridCol w="839449"/>
                <a:gridCol w="944381"/>
                <a:gridCol w="1094282"/>
                <a:gridCol w="1109272"/>
                <a:gridCol w="1064301"/>
                <a:gridCol w="1109272"/>
              </a:tblGrid>
              <a:tr h="51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矩阵大小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2500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3000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017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一般算法执行时间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0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009" y="365126"/>
            <a:ext cx="8105152" cy="1530041"/>
          </a:xfrm>
        </p:spPr>
        <p:txBody>
          <a:bodyPr>
            <a:normAutofit/>
          </a:bodyPr>
          <a:lstStyle/>
          <a:p>
            <a:r>
              <a:rPr lang="zh-CN" altLang="zh-CN" dirty="0"/>
              <a:t>关于</a:t>
            </a:r>
            <a:r>
              <a:rPr lang="en-US" altLang="zh-CN" dirty="0"/>
              <a:t>x86</a:t>
            </a:r>
            <a:r>
              <a:rPr lang="zh-CN" altLang="zh-CN" dirty="0"/>
              <a:t>层次结构的测量，可以参考计算机系统二课本</a:t>
            </a:r>
            <a:r>
              <a:rPr lang="en-US" altLang="zh-CN" dirty="0"/>
              <a:t>6.6</a:t>
            </a:r>
            <a:r>
              <a:rPr lang="zh-CN" altLang="zh-CN" dirty="0"/>
              <a:t>小节的内容。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968910"/>
            <a:ext cx="8105151" cy="4500255"/>
          </a:xfrm>
        </p:spPr>
        <p:txBody>
          <a:bodyPr>
            <a:normAutofit/>
          </a:bodyPr>
          <a:lstStyle/>
          <a:p>
            <a:r>
              <a:rPr lang="zh-CN" altLang="zh-CN" dirty="0"/>
              <a:t>关于</a:t>
            </a:r>
            <a:r>
              <a:rPr lang="en-US" altLang="zh-CN" dirty="0"/>
              <a:t>x86</a:t>
            </a:r>
            <a:r>
              <a:rPr lang="zh-CN" altLang="zh-CN" dirty="0"/>
              <a:t>层次结构的测量，</a:t>
            </a:r>
            <a:r>
              <a:rPr lang="zh-CN" altLang="zh-CN" dirty="0" smtClean="0"/>
              <a:t>可参考</a:t>
            </a:r>
            <a:r>
              <a:rPr lang="en-US" altLang="zh-CN" dirty="0" smtClean="0"/>
              <a:t>6.6</a:t>
            </a:r>
            <a:r>
              <a:rPr lang="zh-CN" altLang="zh-CN" dirty="0"/>
              <a:t>小节的内容。</a:t>
            </a:r>
          </a:p>
          <a:p>
            <a:pPr lvl="0"/>
            <a:r>
              <a:rPr lang="zh-CN" altLang="zh-CN" dirty="0"/>
              <a:t>查看源码，</a:t>
            </a:r>
            <a:r>
              <a:rPr lang="zh-CN" altLang="zh-CN" dirty="0" smtClean="0"/>
              <a:t>结合课本</a:t>
            </a:r>
            <a:r>
              <a:rPr lang="en-US" altLang="zh-CN" dirty="0"/>
              <a:t>P444</a:t>
            </a:r>
            <a:r>
              <a:rPr lang="zh-CN" altLang="zh-CN" dirty="0"/>
              <a:t>的代码理解</a:t>
            </a:r>
          </a:p>
          <a:p>
            <a:pPr lvl="0"/>
            <a:r>
              <a:rPr lang="zh-CN" altLang="zh-CN" dirty="0"/>
              <a:t>测量</a:t>
            </a:r>
            <a:r>
              <a:rPr lang="en-US" altLang="zh-CN" dirty="0"/>
              <a:t>x86 cache</a:t>
            </a:r>
            <a:r>
              <a:rPr lang="zh-CN" altLang="zh-CN" dirty="0"/>
              <a:t>的层次结构</a:t>
            </a:r>
          </a:p>
          <a:p>
            <a:pPr lvl="0"/>
            <a:r>
              <a:rPr lang="zh-CN" altLang="zh-CN" dirty="0"/>
              <a:t>测量</a:t>
            </a:r>
            <a:r>
              <a:rPr lang="en-US" altLang="zh-CN" dirty="0"/>
              <a:t>L1 cache</a:t>
            </a:r>
            <a:r>
              <a:rPr lang="zh-CN" altLang="zh-CN" dirty="0"/>
              <a:t>行的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r>
              <a:rPr lang="zh-CN" altLang="zh-CN" dirty="0"/>
              <a:t>将实验的附件</a:t>
            </a:r>
            <a:r>
              <a:rPr lang="en-US" altLang="zh-CN" dirty="0"/>
              <a:t>mountain.tar</a:t>
            </a:r>
            <a:r>
              <a:rPr lang="zh-CN" altLang="zh-CN" dirty="0"/>
              <a:t>解压</a:t>
            </a:r>
            <a:r>
              <a:rPr lang="en-US" altLang="zh-CN" dirty="0"/>
              <a:t>, </a:t>
            </a:r>
            <a:r>
              <a:rPr lang="zh-CN" altLang="zh-CN" dirty="0"/>
              <a:t>执行</a:t>
            </a:r>
            <a:r>
              <a:rPr lang="en-US" altLang="zh-CN" dirty="0"/>
              <a:t> make </a:t>
            </a:r>
            <a:r>
              <a:rPr lang="zh-CN" altLang="zh-CN" dirty="0"/>
              <a:t>生成</a:t>
            </a:r>
            <a:r>
              <a:rPr lang="en-US" altLang="zh-CN" dirty="0"/>
              <a:t>mountain</a:t>
            </a:r>
            <a:r>
              <a:rPr lang="zh-CN" altLang="zh-CN" dirty="0"/>
              <a:t>的可执行文件，最后运行</a:t>
            </a:r>
            <a:r>
              <a:rPr lang="en-US" altLang="zh-CN" dirty="0"/>
              <a:t>mountain</a:t>
            </a:r>
            <a:r>
              <a:rPr lang="zh-CN" altLang="zh-CN" dirty="0"/>
              <a:t>，得到不同</a:t>
            </a:r>
            <a:r>
              <a:rPr lang="en-US" altLang="zh-CN" dirty="0"/>
              <a:t>size</a:t>
            </a:r>
            <a:r>
              <a:rPr lang="zh-CN" altLang="zh-CN" dirty="0"/>
              <a:t>（对应于时间局部性）和</a:t>
            </a:r>
            <a:r>
              <a:rPr lang="en-US" altLang="zh-CN" dirty="0"/>
              <a:t>stride</a:t>
            </a:r>
            <a:r>
              <a:rPr lang="zh-CN" altLang="zh-CN" dirty="0"/>
              <a:t>（对应于空间局部性）的吞吐量数据</a:t>
            </a:r>
            <a:r>
              <a:rPr lang="zh-CN" altLang="zh-CN" dirty="0" smtClean="0"/>
              <a:t>。</a:t>
            </a:r>
            <a:r>
              <a:rPr lang="zh-CN" altLang="zh-CN" dirty="0"/>
              <a:t>将数据记录到一个</a:t>
            </a:r>
            <a:r>
              <a:rPr lang="en-US" altLang="zh-CN" dirty="0"/>
              <a:t>txt</a:t>
            </a:r>
            <a:r>
              <a:rPr lang="zh-CN" altLang="zh-CN" dirty="0" smtClean="0"/>
              <a:t>中</a:t>
            </a:r>
            <a:r>
              <a:rPr lang="zh-CN" altLang="en-US" dirty="0" smtClean="0"/>
              <a:t>，</a:t>
            </a:r>
            <a:r>
              <a:rPr lang="zh-CN" altLang="zh-CN" dirty="0"/>
              <a:t>用</a:t>
            </a:r>
            <a:r>
              <a:rPr lang="en-US" altLang="zh-CN" dirty="0" err="1"/>
              <a:t>matlab</a:t>
            </a:r>
            <a:r>
              <a:rPr lang="zh-CN" altLang="zh-CN" dirty="0"/>
              <a:t>绘制对应的存储器山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7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1054842"/>
            <a:ext cx="8229600" cy="8572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300" dirty="0"/>
              <a:t>6.5</a:t>
            </a:r>
            <a:r>
              <a:rPr lang="zh-CN" altLang="en-US" sz="3300" dirty="0"/>
              <a:t> </a:t>
            </a:r>
            <a:r>
              <a:rPr lang="en-US" altLang="zh-CN" sz="3300" dirty="0"/>
              <a:t>Intel </a:t>
            </a:r>
            <a:r>
              <a:rPr lang="en-US" altLang="zh-CN" sz="3300" dirty="0"/>
              <a:t>core </a:t>
            </a:r>
            <a:r>
              <a:rPr lang="en-US" altLang="zh-CN" sz="3300" dirty="0"/>
              <a:t>i7cache</a:t>
            </a:r>
            <a:r>
              <a:rPr lang="zh-CN" altLang="en-US" sz="3300" dirty="0"/>
              <a:t>实例</a:t>
            </a:r>
            <a:r>
              <a:rPr lang="en-US" altLang="zh-CN" sz="3300" dirty="0"/>
              <a:t> </a:t>
            </a:r>
            <a:endParaRPr lang="zh-CN" altLang="en-US" sz="33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39567"/>
            <a:ext cx="8229600" cy="4566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6.5.1</a:t>
            </a:r>
            <a:r>
              <a:rPr lang="zh-CN" altLang="en-US" sz="2400" dirty="0"/>
              <a:t> 结构</a:t>
            </a:r>
            <a:endParaRPr lang="en-US" altLang="zh-CN" sz="2400" dirty="0"/>
          </a:p>
          <a:p>
            <a:pPr lvl="1"/>
            <a:r>
              <a:rPr lang="zh-CN" altLang="en-US" sz="2100" dirty="0"/>
              <a:t>分为</a:t>
            </a:r>
            <a:r>
              <a:rPr lang="en-US" altLang="zh-CN" sz="2100" dirty="0"/>
              <a:t>L1/L2/L3</a:t>
            </a:r>
            <a:r>
              <a:rPr lang="zh-CN" altLang="en-US" sz="2100" dirty="0"/>
              <a:t>三级</a:t>
            </a:r>
            <a:endParaRPr lang="en-US" altLang="zh-CN" sz="2100" dirty="0"/>
          </a:p>
          <a:p>
            <a:pPr lvl="1"/>
            <a:r>
              <a:rPr lang="en-US" altLang="zh-CN" sz="2100" dirty="0"/>
              <a:t>L1</a:t>
            </a:r>
            <a:r>
              <a:rPr lang="zh-CN" altLang="en-US" sz="2100" dirty="0"/>
              <a:t>分为</a:t>
            </a:r>
            <a:r>
              <a:rPr lang="en-US" altLang="zh-CN" sz="2100" dirty="0" err="1">
                <a:solidFill>
                  <a:srgbClr val="FF0000"/>
                </a:solidFill>
              </a:rPr>
              <a:t>i</a:t>
            </a:r>
            <a:r>
              <a:rPr lang="en-US" altLang="zh-CN" sz="2100" dirty="0">
                <a:solidFill>
                  <a:srgbClr val="FF0000"/>
                </a:solidFill>
              </a:rPr>
              <a:t>-cache</a:t>
            </a:r>
            <a:r>
              <a:rPr lang="zh-CN" altLang="en-US" sz="2100" dirty="0"/>
              <a:t>和</a:t>
            </a:r>
            <a:r>
              <a:rPr lang="en-US" altLang="zh-CN" sz="2100" dirty="0">
                <a:solidFill>
                  <a:srgbClr val="FF0000"/>
                </a:solidFill>
              </a:rPr>
              <a:t>d-cache</a:t>
            </a:r>
            <a:r>
              <a:rPr lang="en-US" altLang="zh-CN" sz="2100" dirty="0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370" y="1634229"/>
            <a:ext cx="3901554" cy="35061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58" y="4676367"/>
            <a:ext cx="5345069" cy="10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107" y="1792223"/>
            <a:ext cx="6007894" cy="387905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382355"/>
            <a:ext cx="8229600" cy="4566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6.5.2</a:t>
            </a:r>
            <a:r>
              <a:rPr lang="zh-CN" altLang="en-US" sz="2400" dirty="0"/>
              <a:t> 存储山（</a:t>
            </a:r>
            <a:r>
              <a:rPr lang="en-US" altLang="zh-CN" sz="2400" dirty="0"/>
              <a:t>The Memory Mountain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100" dirty="0"/>
              <a:t>读吞吐率，</a:t>
            </a:r>
            <a:r>
              <a:rPr lang="en-US" altLang="zh-CN" sz="2100" dirty="0"/>
              <a:t>MB/s</a:t>
            </a:r>
          </a:p>
          <a:p>
            <a:pPr lvl="1"/>
            <a:r>
              <a:rPr lang="zh-CN" altLang="en-US" sz="2100" dirty="0"/>
              <a:t>注意</a:t>
            </a:r>
            <a:r>
              <a:rPr lang="en-US" altLang="zh-CN" sz="2100" dirty="0"/>
              <a:t>stride</a:t>
            </a:r>
            <a:r>
              <a:rPr lang="zh-CN" altLang="en-US" sz="2100" dirty="0"/>
              <a:t>和</a:t>
            </a:r>
            <a:r>
              <a:rPr lang="en-US" altLang="zh-CN" sz="2100" dirty="0"/>
              <a:t>size</a:t>
            </a:r>
            <a:r>
              <a:rPr lang="zh-CN" altLang="en-US" sz="2100" dirty="0"/>
              <a:t>两个</a:t>
            </a:r>
            <a:endParaRPr lang="en-US" altLang="zh-CN" sz="2100" dirty="0"/>
          </a:p>
          <a:p>
            <a:pPr marL="342900" lvl="1" indent="0">
              <a:buNone/>
            </a:pPr>
            <a:r>
              <a:rPr lang="zh-CN" altLang="en-US" sz="2100" dirty="0"/>
              <a:t>方向的“山脊”分别</a:t>
            </a:r>
            <a:endParaRPr lang="en-US" altLang="zh-CN" sz="2100" dirty="0"/>
          </a:p>
          <a:p>
            <a:pPr marL="342900" lvl="1" indent="0">
              <a:buNone/>
            </a:pPr>
            <a:r>
              <a:rPr lang="zh-CN" altLang="en-US" sz="2100" dirty="0"/>
              <a:t>对应时间和空间局部性</a:t>
            </a:r>
            <a:endParaRPr lang="en-US" altLang="zh-CN" sz="2100" dirty="0"/>
          </a:p>
          <a:p>
            <a:pPr marL="342900" lvl="1" indent="0">
              <a:buNone/>
            </a:pPr>
            <a:r>
              <a:rPr lang="zh-CN" altLang="en-US" sz="2100" dirty="0"/>
              <a:t>的</a:t>
            </a:r>
            <a:r>
              <a:rPr lang="zh-CN" altLang="en-US" sz="2100" dirty="0"/>
              <a:t>变化</a:t>
            </a:r>
            <a:endParaRPr lang="en-US" altLang="zh-CN" sz="21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663" y="4999687"/>
            <a:ext cx="3925303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rPr>
              <a:t>CPU reads at a rate of over</a:t>
            </a:r>
            <a:r>
              <a: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rPr>
              <a:t>6 GB/s, and the lowest point of the main memory ridge, where the CPU reads at</a:t>
            </a:r>
            <a:r>
              <a: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ea typeface="宋体" panose="02010600030101010101" pitchFamily="2" charset="-122"/>
              </a:rPr>
              <a:t>a rate of 600 MB/s.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382355"/>
            <a:ext cx="8229600" cy="4566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100" dirty="0"/>
              <a:t>测试代</a:t>
            </a:r>
            <a:r>
              <a:rPr lang="zh-CN" altLang="en-US" sz="2100" dirty="0"/>
              <a:t>码</a:t>
            </a:r>
            <a:endParaRPr lang="en-US" altLang="zh-CN" sz="2100" dirty="0"/>
          </a:p>
        </p:txBody>
      </p:sp>
      <p:sp>
        <p:nvSpPr>
          <p:cNvPr id="5" name="矩形 4"/>
          <p:cNvSpPr/>
          <p:nvPr/>
        </p:nvSpPr>
        <p:spPr>
          <a:xfrm>
            <a:off x="840105" y="1815778"/>
            <a:ext cx="776668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i="1" dirty="0">
                <a:solidFill>
                  <a:srgbClr val="000000"/>
                </a:solidFill>
                <a:latin typeface="TimesTen-Italic"/>
              </a:rPr>
              <a:t>code/mem/mountain/</a:t>
            </a:r>
            <a:r>
              <a:rPr lang="en-US" altLang="zh-CN" sz="1350" i="1" dirty="0" err="1">
                <a:solidFill>
                  <a:srgbClr val="000000"/>
                </a:solidFill>
                <a:latin typeface="TimesTen-Italic"/>
              </a:rPr>
              <a:t>mountain.c</a:t>
            </a:r>
            <a:endParaRPr lang="en-US" altLang="zh-CN" sz="1350" i="1" dirty="0">
              <a:solidFill>
                <a:srgbClr val="000000"/>
              </a:solidFill>
              <a:latin typeface="TimesTen-Italic"/>
            </a:endParaRP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double data[MAXELEMS];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/* The global array we’ll be traversing */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2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/*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4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* test - Iterate over first "</a:t>
            </a:r>
            <a:r>
              <a:rPr lang="en-US" altLang="zh-CN" sz="1350" dirty="0" err="1">
                <a:solidFill>
                  <a:srgbClr val="00AEF0"/>
                </a:solidFill>
                <a:latin typeface="ZztexMono-Regular"/>
              </a:rPr>
              <a:t>elems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" elements of array "data"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* with stride of "stride".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6 </a:t>
            </a:r>
            <a:r>
              <a:rPr lang="zh-CN" altLang="en-US" sz="1350" dirty="0">
                <a:solidFill>
                  <a:srgbClr val="00AEF0"/>
                </a:solidFill>
                <a:latin typeface="ZztexMono-Regular"/>
              </a:rPr>
              <a:t>*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/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7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void test(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elems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, 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 stride)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/* The test function */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8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{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9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;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10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double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result = 0.0;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11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volatile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double sink;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12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13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for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 = 0; 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 &lt; 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elems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; 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 += stride) {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14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	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result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+= data[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];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15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}</a:t>
            </a:r>
            <a:endParaRPr lang="en-US" altLang="zh-CN" sz="1350" dirty="0">
              <a:solidFill>
                <a:srgbClr val="000000"/>
              </a:solidFill>
              <a:latin typeface="ZztexMono-Regular"/>
            </a:endParaRP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16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sink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= result;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/* So compiler doesn’t optimize away the loop */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17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}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2843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77277" y="1466590"/>
            <a:ext cx="7495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18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19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/*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20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* run - Run test(</a:t>
            </a:r>
            <a:r>
              <a:rPr lang="en-US" altLang="zh-CN" sz="1350" dirty="0" err="1">
                <a:solidFill>
                  <a:srgbClr val="00AEF0"/>
                </a:solidFill>
                <a:latin typeface="ZztexMono-Regular"/>
              </a:rPr>
              <a:t>elems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, stride) and return read throughput (MB/s).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21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* "size" is in bytes, "stride" is in array elements, and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22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* </a:t>
            </a:r>
            <a:r>
              <a:rPr lang="en-US" altLang="zh-CN" sz="1350" dirty="0" err="1">
                <a:solidFill>
                  <a:srgbClr val="00AEF0"/>
                </a:solidFill>
                <a:latin typeface="ZztexMono-Regular"/>
              </a:rPr>
              <a:t>Mhz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 is CPU clock frequency in Mhz.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23 </a:t>
            </a:r>
            <a:r>
              <a:rPr lang="zh-CN" altLang="en-US" sz="1350" dirty="0">
                <a:solidFill>
                  <a:srgbClr val="00AEF0"/>
                </a:solidFill>
                <a:latin typeface="ZztexMono-Regular"/>
              </a:rPr>
              <a:t>*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/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24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double run(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 size, 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 stride, double 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Mhz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)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25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{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26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double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cycles;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27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elems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 = size / 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sizeof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(double);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28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29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</a:t>
            </a:r>
            <a:r>
              <a:rPr lang="en-US" altLang="zh-CN" sz="1350" b="1" dirty="0">
                <a:solidFill>
                  <a:srgbClr val="FF0000"/>
                </a:solidFill>
                <a:latin typeface="ZztexMono-Regular"/>
              </a:rPr>
              <a:t>test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elems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, stride);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/* warm up the cache */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30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cycles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= fcyc2(test, </a:t>
            </a:r>
            <a:r>
              <a:rPr lang="en-US" altLang="zh-CN" sz="1350" dirty="0" err="1">
                <a:solidFill>
                  <a:srgbClr val="000000"/>
                </a:solidFill>
                <a:latin typeface="ZztexMono-Regular"/>
              </a:rPr>
              <a:t>elems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, stride, 0);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/* call test(</a:t>
            </a:r>
            <a:r>
              <a:rPr lang="en-US" altLang="zh-CN" sz="1350" dirty="0" err="1">
                <a:solidFill>
                  <a:srgbClr val="00AEF0"/>
                </a:solidFill>
                <a:latin typeface="ZztexMono-Regular"/>
              </a:rPr>
              <a:t>elems,stride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) */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31 </a:t>
            </a:r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	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return </a:t>
            </a:r>
            <a:r>
              <a:rPr lang="en-US" altLang="zh-CN" sz="1350" dirty="0">
                <a:solidFill>
                  <a:srgbClr val="FF0000"/>
                </a:solidFill>
                <a:latin typeface="ZztexMono-Regular"/>
              </a:rPr>
              <a:t>(size / stride) / (cycles / </a:t>
            </a:r>
            <a:r>
              <a:rPr lang="en-US" altLang="zh-CN" sz="1350" dirty="0" err="1">
                <a:solidFill>
                  <a:srgbClr val="FF0000"/>
                </a:solidFill>
                <a:latin typeface="ZztexMono-Regular"/>
              </a:rPr>
              <a:t>Mhz</a:t>
            </a:r>
            <a:r>
              <a:rPr lang="en-US" altLang="zh-CN" sz="1350" dirty="0">
                <a:solidFill>
                  <a:srgbClr val="FF0000"/>
                </a:solidFill>
                <a:latin typeface="ZztexMono-Regular"/>
              </a:rPr>
              <a:t>)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; </a:t>
            </a:r>
            <a:r>
              <a:rPr lang="en-US" altLang="zh-CN" sz="1350" dirty="0">
                <a:solidFill>
                  <a:srgbClr val="00AEF0"/>
                </a:solidFill>
                <a:latin typeface="ZztexMono-Regular"/>
              </a:rPr>
              <a:t>/* convert cycles to MB/s */</a:t>
            </a:r>
          </a:p>
          <a:p>
            <a:r>
              <a:rPr lang="en-US" altLang="zh-CN" sz="1350" dirty="0">
                <a:solidFill>
                  <a:srgbClr val="00AEF0"/>
                </a:solidFill>
                <a:latin typeface="StoneSans"/>
              </a:rPr>
              <a:t>32 </a:t>
            </a:r>
            <a:r>
              <a:rPr lang="en-US" altLang="zh-CN" sz="1350" dirty="0">
                <a:solidFill>
                  <a:srgbClr val="000000"/>
                </a:solidFill>
                <a:latin typeface="ZztexMono-Regular"/>
              </a:rPr>
              <a:t>}</a:t>
            </a:r>
          </a:p>
          <a:p>
            <a:r>
              <a:rPr lang="en-US" altLang="zh-CN" sz="1350" i="1" dirty="0">
                <a:solidFill>
                  <a:srgbClr val="000000"/>
                </a:solidFill>
                <a:latin typeface="TimesTen-Italic"/>
              </a:rPr>
              <a:t>code/mem/mountain/</a:t>
            </a:r>
            <a:r>
              <a:rPr lang="en-US" altLang="zh-CN" sz="1350" i="1" dirty="0" err="1">
                <a:solidFill>
                  <a:srgbClr val="000000"/>
                </a:solidFill>
                <a:latin typeface="TimesTen-Italic"/>
              </a:rPr>
              <a:t>mountain.c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710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70" y="951548"/>
            <a:ext cx="3863930" cy="2494784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-151448" y="1836697"/>
            <a:ext cx="8229600" cy="4566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100" dirty="0"/>
              <a:t>观察存储山</a:t>
            </a:r>
            <a:endParaRPr lang="en-US" altLang="zh-CN" sz="2100" dirty="0"/>
          </a:p>
          <a:p>
            <a:pPr lvl="2"/>
            <a:r>
              <a:rPr lang="en-US" altLang="zh-CN" sz="1800" dirty="0"/>
              <a:t>4</a:t>
            </a:r>
            <a:r>
              <a:rPr lang="zh-CN" altLang="en-US" sz="1800" dirty="0"/>
              <a:t>条左右方向的山脊，分别对应于工作集</a:t>
            </a:r>
            <a:endParaRPr lang="en-US" altLang="zh-CN" sz="1800" dirty="0"/>
          </a:p>
          <a:p>
            <a:pPr marL="685800" lvl="2" indent="0">
              <a:buNone/>
            </a:pPr>
            <a:r>
              <a:rPr lang="zh-CN" altLang="en-US" sz="1800" dirty="0"/>
              <a:t>可以包含在</a:t>
            </a:r>
            <a:r>
              <a:rPr lang="en-US" altLang="zh-CN" sz="1800" dirty="0"/>
              <a:t>L1/L2/L3</a:t>
            </a:r>
            <a:r>
              <a:rPr lang="zh-CN" altLang="en-US" sz="1800" dirty="0"/>
              <a:t>和主存</a:t>
            </a:r>
            <a:endParaRPr lang="en-US" altLang="zh-CN" sz="1800" dirty="0"/>
          </a:p>
          <a:p>
            <a:pPr lvl="2"/>
            <a:r>
              <a:rPr lang="en-US" altLang="zh-CN" sz="1800" dirty="0"/>
              <a:t>L1</a:t>
            </a:r>
            <a:r>
              <a:rPr lang="zh-CN" altLang="en-US" sz="1800" dirty="0"/>
              <a:t>山脊都在</a:t>
            </a:r>
            <a:r>
              <a:rPr lang="en-US" altLang="zh-CN" sz="1800" dirty="0"/>
              <a:t>L1cache</a:t>
            </a:r>
            <a:r>
              <a:rPr lang="zh-CN" altLang="en-US" sz="1800" dirty="0"/>
              <a:t>内以最高速度访问</a:t>
            </a:r>
            <a:endParaRPr lang="en-US" altLang="zh-CN" sz="1800" dirty="0"/>
          </a:p>
          <a:p>
            <a:pPr lvl="2"/>
            <a:r>
              <a:rPr lang="en-US" altLang="zh-CN" sz="1800" dirty="0"/>
              <a:t>L2/L3</a:t>
            </a:r>
            <a:r>
              <a:rPr lang="zh-CN" altLang="en-US" sz="1800" dirty="0"/>
              <a:t>山脊随着</a:t>
            </a:r>
            <a:r>
              <a:rPr lang="en-US" altLang="zh-CN" sz="1800" dirty="0"/>
              <a:t>stride</a:t>
            </a:r>
            <a:r>
              <a:rPr lang="zh-CN" altLang="en-US" sz="1800" dirty="0"/>
              <a:t>变大（空间局部性下降）而下降</a:t>
            </a:r>
            <a:endParaRPr lang="en-US" altLang="zh-CN" sz="1800" dirty="0"/>
          </a:p>
          <a:p>
            <a:pPr lvl="2"/>
            <a:r>
              <a:rPr lang="en-US" altLang="zh-CN" sz="1800" dirty="0"/>
              <a:t>stride1/2</a:t>
            </a:r>
            <a:r>
              <a:rPr lang="zh-CN" altLang="en-US" sz="1800" dirty="0"/>
              <a:t>平坦在</a:t>
            </a:r>
            <a:r>
              <a:rPr lang="en-US" altLang="zh-CN" sz="1800" dirty="0"/>
              <a:t>4.5GB/s</a:t>
            </a:r>
            <a:r>
              <a:rPr lang="zh-CN" altLang="en-US" sz="1800" dirty="0"/>
              <a:t>属于硬件预取机制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r>
              <a:rPr lang="zh-CN" altLang="en-US" sz="1800" dirty="0"/>
              <a:t>程序需要工作在高处，而不是落在山谷</a:t>
            </a:r>
            <a:endParaRPr lang="en-US" altLang="zh-CN" sz="1800" dirty="0"/>
          </a:p>
          <a:p>
            <a:pPr lvl="2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960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557</Words>
  <Application>Microsoft Office PowerPoint</Application>
  <PresentationFormat>全屏显示(4:3)</PresentationFormat>
  <Paragraphs>115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StoneSans</vt:lpstr>
      <vt:lpstr>TimesTen-Italic</vt:lpstr>
      <vt:lpstr>ZztexMono-Regular</vt:lpstr>
      <vt:lpstr>黑体</vt:lpstr>
      <vt:lpstr>宋体</vt:lpstr>
      <vt:lpstr>Arial</vt:lpstr>
      <vt:lpstr>Calibri</vt:lpstr>
      <vt:lpstr>Calibri Light</vt:lpstr>
      <vt:lpstr>Courier New</vt:lpstr>
      <vt:lpstr>Times New Roman</vt:lpstr>
      <vt:lpstr>Office 主题</vt:lpstr>
      <vt:lpstr>实验五：Cache实验</vt:lpstr>
      <vt:lpstr>实验介绍：</vt:lpstr>
      <vt:lpstr>实验操作说明</vt:lpstr>
      <vt:lpstr>关于x86层次结构的测量，可以参考计算机系统二课本6.6小节的内容。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Yuhong Feng</cp:lastModifiedBy>
  <cp:revision>47</cp:revision>
  <dcterms:created xsi:type="dcterms:W3CDTF">2016-03-28T08:52:44Z</dcterms:created>
  <dcterms:modified xsi:type="dcterms:W3CDTF">2022-06-06T16:48:03Z</dcterms:modified>
</cp:coreProperties>
</file>