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4"/>
  </p:notesMasterIdLst>
  <p:handoutMasterIdLst>
    <p:handoutMasterId r:id="rId5"/>
  </p:handoutMasterIdLst>
  <p:sldIdLst>
    <p:sldId id="551" r:id="rId3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88185" autoAdjust="0"/>
  </p:normalViewPr>
  <p:slideViewPr>
    <p:cSldViewPr snapToGrid="0" snapToObjects="1">
      <p:cViewPr varScale="1">
        <p:scale>
          <a:sx n="88" d="100"/>
          <a:sy n="88" d="100"/>
        </p:scale>
        <p:origin x="1099" y="29"/>
      </p:cViewPr>
      <p:guideLst>
        <p:guide orient="horz" pos="1706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6D631C0-D9EE-4951-8BE1-5541418E5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01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4C8A251-9591-4227-8579-0BF62C74A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46A33E-92C2-44A9-85BD-66A5B9A1F64E}" type="datetime3">
              <a:rPr lang="en-AU" altLang="zh-CN" smtClean="0">
                <a:latin typeface="Times New Roman" panose="02020603050405020304" pitchFamily="18" charset="0"/>
              </a:rPr>
              <a:pPr/>
              <a:t>15 June, 2022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2638" indent="-227013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98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0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42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1438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DF3F05-833D-41B6-82A4-3E32D164179F}" type="slidenum">
              <a:rPr lang="en-AU" altLang="zh-CN" smtClean="0">
                <a:latin typeface="Times New Roman" panose="02020603050405020304" pitchFamily="18" charset="0"/>
              </a:rPr>
              <a:pPr/>
              <a:t>1</a:t>
            </a:fld>
            <a:endParaRPr lang="en-AU" altLang="zh-CN">
              <a:latin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30781" indent="-33078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dirty="0"/>
              <a:t>#Blocks is a power of 2</a:t>
            </a:r>
          </a:p>
          <a:p>
            <a:pPr marL="330781" indent="-33078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dirty="0"/>
              <a:t>Use low-order address bits</a:t>
            </a:r>
            <a:endParaRPr lang="en-AU" altLang="zh-CN" b="1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69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1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0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39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72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0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4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2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6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8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B68528B5-8705-4014-970D-91DC1F74F40D}" type="slidenum">
              <a:rPr lang="en-US" altLang="zh-CN" sz="1000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US" altLang="zh-CN" sz="1000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4649788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000" b="0">
                <a:latin typeface="Calibri" pitchFamily="34" charset="0"/>
              </a:rPr>
              <a:t>Bryant and O’Hallaron, Computer Systems: A Programmer’s Perspective, Third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360" tIns="44280" rIns="90360" bIns="44280" numCol="1" anchor="t" anchorCtr="0" compatLnSpc="1"/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3000"/>
              </a:lnSpc>
              <a:buClr>
                <a:srgbClr val="000066"/>
              </a:buClr>
              <a:buSzPct val="100000"/>
              <a:buFont typeface="Times New Roman" pitchFamily="18" charset="0"/>
              <a:buNone/>
              <a:defRPr/>
            </a:pPr>
            <a:fld id="{5E225D90-60F6-48C1-9B9C-DA168AFFFB25}" type="slidenum">
              <a:rPr lang="en-GB" altLang="zh-CN" b="0" smtClean="0">
                <a:solidFill>
                  <a:srgbClr val="000066"/>
                </a:solidFill>
                <a:latin typeface="Times New Roman" pitchFamily="18" charset="0"/>
              </a:rPr>
              <a:pPr algn="ctr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GB" altLang="zh-CN" b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>
            <a:noFill/>
          </a:ln>
        </p:spPr>
        <p:txBody>
          <a:bodyPr wrap="none" lIns="45720" rIns="4572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buClr>
                <a:srgbClr val="000066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zh-CN" sz="1400" b="0">
                <a:solidFill>
                  <a:srgbClr val="660033"/>
                </a:solidFill>
                <a:latin typeface="Helvetica" panose="020B0604020202020204" pitchFamily="34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+mj-lt"/>
          <a:ea typeface="ＭＳ Ｐゴシック" pitchFamily="-96" charset="-128"/>
          <a:cs typeface="ＭＳ Ｐゴシック" pitchFamily="-96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96" charset="-128"/>
          <a:cs typeface="ＭＳ Ｐゴシック" pitchFamily="-96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pitchFamily="2" charset="2"/>
        <a:buChar char=""/>
        <a:defRPr sz="2400" b="1">
          <a:solidFill>
            <a:srgbClr val="000099"/>
          </a:solidFill>
          <a:latin typeface="+mn-lt"/>
          <a:ea typeface="ＭＳ Ｐゴシック" pitchFamily="-96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5pPr>
      <a:lvl6pPr marL="29070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6pPr>
      <a:lvl7pPr marL="33642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7pPr>
      <a:lvl8pPr marL="38214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8pPr>
      <a:lvl9pPr marL="42786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>
          <a:xfrm>
            <a:off x="162044" y="288129"/>
            <a:ext cx="8259762" cy="584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ea typeface="宋体" panose="02010600030101010101" pitchFamily="2" charset="-122"/>
              </a:rPr>
              <a:t>硬件特征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0084" y="850638"/>
            <a:ext cx="8270875" cy="49053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获取你的</a:t>
            </a:r>
            <a:r>
              <a:rPr lang="en-US" altLang="zh-CN" sz="2400" dirty="0"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ea typeface="宋体" panose="02010600030101010101" pitchFamily="2" charset="-122"/>
              </a:rPr>
              <a:t>参数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56" y="409577"/>
            <a:ext cx="3355843" cy="2004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26" y="2708275"/>
            <a:ext cx="3984902" cy="17697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625" y="4698067"/>
            <a:ext cx="6731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>
                <a:latin typeface="Calibri" pitchFamily="34" charset="0"/>
              </a:rPr>
              <a:t>64</a:t>
            </a:r>
            <a:r>
              <a:rPr lang="zh-CN" altLang="en-US" sz="1800" dirty="0">
                <a:latin typeface="Calibri" pitchFamily="34" charset="0"/>
              </a:rPr>
              <a:t>组，</a:t>
            </a:r>
            <a:r>
              <a:rPr lang="en-US" altLang="zh-CN" sz="1800" dirty="0">
                <a:latin typeface="Calibri" pitchFamily="34" charset="0"/>
              </a:rPr>
              <a:t>s = log</a:t>
            </a:r>
            <a:r>
              <a:rPr lang="en-US" altLang="zh-CN" sz="1800" baseline="-25000" dirty="0">
                <a:latin typeface="Calibri" pitchFamily="34" charset="0"/>
              </a:rPr>
              <a:t>2</a:t>
            </a:r>
            <a:r>
              <a:rPr lang="en-US" altLang="zh-CN" sz="1800" dirty="0">
                <a:latin typeface="Calibri" pitchFamily="34" charset="0"/>
              </a:rPr>
              <a:t>64=6</a:t>
            </a: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Calibri" pitchFamily="34" charset="0"/>
              </a:rPr>
              <a:t>一级缓存大小：</a:t>
            </a:r>
            <a:r>
              <a:rPr lang="en-US" altLang="zh-CN" sz="1800" dirty="0">
                <a:latin typeface="Calibri" pitchFamily="34" charset="0"/>
              </a:rPr>
              <a:t>32K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latin typeface="Calibri" pitchFamily="34" charset="0"/>
              </a:rPr>
              <a:t>64</a:t>
            </a:r>
            <a:r>
              <a:rPr lang="zh-CN" altLang="en-US" sz="1800" dirty="0">
                <a:latin typeface="Calibri" pitchFamily="34" charset="0"/>
              </a:rPr>
              <a:t>组</a:t>
            </a:r>
            <a:endParaRPr lang="en-US" altLang="zh-CN" sz="1800" dirty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800" dirty="0">
                <a:latin typeface="Calibri" pitchFamily="34" charset="0"/>
              </a:rPr>
              <a:t>8</a:t>
            </a:r>
            <a:r>
              <a:rPr lang="zh-CN" altLang="en-US" sz="1800" dirty="0">
                <a:latin typeface="Calibri" pitchFamily="34" charset="0"/>
              </a:rPr>
              <a:t>路</a:t>
            </a:r>
            <a:endParaRPr lang="en-US" altLang="zh-CN" sz="1800" dirty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Calibri" pitchFamily="34" charset="0"/>
              </a:rPr>
              <a:t>每路大小</a:t>
            </a:r>
            <a:r>
              <a:rPr lang="en-US" altLang="zh-CN" sz="1800" dirty="0">
                <a:latin typeface="Calibri" pitchFamily="34" charset="0"/>
              </a:rPr>
              <a:t>(</a:t>
            </a:r>
            <a:r>
              <a:rPr lang="zh-CN" altLang="en-US" sz="1800" dirty="0">
                <a:latin typeface="Calibri" pitchFamily="34" charset="0"/>
              </a:rPr>
              <a:t>块的大小）：</a:t>
            </a:r>
            <a:r>
              <a:rPr lang="en-US" altLang="zh-CN" sz="1800" dirty="0">
                <a:latin typeface="Calibri" pitchFamily="34" charset="0"/>
              </a:rPr>
              <a:t>32*1024/(64*8)=32768/(64*8)=64bytes</a:t>
            </a: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Calibri" pitchFamily="34" charset="0"/>
              </a:rPr>
              <a:t>块偏移：</a:t>
            </a:r>
            <a:r>
              <a:rPr lang="en-US" altLang="zh-CN" sz="1800" dirty="0">
                <a:latin typeface="Calibri" pitchFamily="34" charset="0"/>
              </a:rPr>
              <a:t>b = log</a:t>
            </a:r>
            <a:r>
              <a:rPr lang="en-US" altLang="zh-CN" sz="1800" baseline="-25000" dirty="0">
                <a:latin typeface="Calibri" pitchFamily="34" charset="0"/>
              </a:rPr>
              <a:t>2</a:t>
            </a:r>
            <a:r>
              <a:rPr lang="en-US" altLang="zh-CN" sz="1800" dirty="0">
                <a:latin typeface="Calibri" pitchFamily="34" charset="0"/>
              </a:rPr>
              <a:t>64=6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6" y="1506411"/>
            <a:ext cx="4393264" cy="21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66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4585</TotalTime>
  <Words>74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StarSymbol</vt:lpstr>
      <vt:lpstr>Arial</vt:lpstr>
      <vt:lpstr>Arial Narrow</vt:lpstr>
      <vt:lpstr>Calibri</vt:lpstr>
      <vt:lpstr>Helvetica</vt:lpstr>
      <vt:lpstr>Times New Roman</vt:lpstr>
      <vt:lpstr>Wingdings</vt:lpstr>
      <vt:lpstr>Wingdings 2</vt:lpstr>
      <vt:lpstr>template2007</vt:lpstr>
      <vt:lpstr>Default Design</vt:lpstr>
      <vt:lpstr>1. 硬件特征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dell</cp:lastModifiedBy>
  <cp:revision>654</cp:revision>
  <cp:lastPrinted>1999-09-20T15:19:00Z</cp:lastPrinted>
  <dcterms:created xsi:type="dcterms:W3CDTF">2011-09-29T14:59:00Z</dcterms:created>
  <dcterms:modified xsi:type="dcterms:W3CDTF">2022-06-15T03:32:22Z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