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4" r:id="rId5"/>
    <p:sldId id="278" r:id="rId6"/>
    <p:sldId id="270" r:id="rId7"/>
    <p:sldId id="271" r:id="rId8"/>
    <p:sldId id="267" r:id="rId9"/>
    <p:sldId id="272" r:id="rId10"/>
    <p:sldId id="273" r:id="rId11"/>
    <p:sldId id="274" r:id="rId12"/>
    <p:sldId id="277" r:id="rId13"/>
    <p:sldId id="27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/>
              <a:t>实验四：</a:t>
            </a:r>
            <a:r>
              <a:rPr lang="zh-CN" altLang="zh-CN" sz="4800" dirty="0"/>
              <a:t>缓冲区溢出攻击实验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理解程序函数调用中参数传递机制；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掌握缓冲区溢出攻击方法；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进一步熟练掌握</a:t>
            </a:r>
            <a:r>
              <a:rPr lang="en-US" altLang="zh-CN" sz="3200" dirty="0"/>
              <a:t>GDB</a:t>
            </a:r>
            <a:r>
              <a:rPr lang="zh-CN" altLang="zh-CN" sz="3200" dirty="0"/>
              <a:t>调试工具和</a:t>
            </a:r>
            <a:r>
              <a:rPr lang="en-US" altLang="zh-CN" sz="3200" dirty="0" err="1"/>
              <a:t>objdump</a:t>
            </a:r>
            <a:r>
              <a:rPr lang="zh-CN" altLang="zh-CN" sz="3200" dirty="0"/>
              <a:t>反汇编工具。</a:t>
            </a: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查看汇编代码，例如：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利用反汇编命令查看</a:t>
            </a:r>
            <a:r>
              <a:rPr lang="en-US" altLang="zh-CN" sz="1800" dirty="0" err="1">
                <a:solidFill>
                  <a:srgbClr val="FF0000"/>
                </a:solidFill>
              </a:rPr>
              <a:t>getbuf</a:t>
            </a:r>
            <a:r>
              <a:rPr lang="zh-CN" altLang="zh-CN" sz="1800" dirty="0"/>
              <a:t>函数</a:t>
            </a:r>
          </a:p>
          <a:p>
            <a:pPr marL="914400" lvl="2" indent="0">
              <a:buNone/>
            </a:pPr>
            <a:r>
              <a:rPr lang="en-US" altLang="zh-CN" sz="1600" i="1" dirty="0"/>
              <a:t>$ </a:t>
            </a:r>
            <a:r>
              <a:rPr lang="en-US" altLang="zh-CN" sz="1600" i="1" dirty="0" err="1"/>
              <a:t>objdump</a:t>
            </a:r>
            <a:r>
              <a:rPr lang="en-US" altLang="zh-CN" sz="1600" i="1" dirty="0"/>
              <a:t> -d </a:t>
            </a:r>
            <a:r>
              <a:rPr lang="en-US" altLang="zh-CN" sz="1600" i="1" dirty="0" err="1"/>
              <a:t>bufbomb</a:t>
            </a:r>
            <a:r>
              <a:rPr lang="en-US" altLang="zh-CN" sz="1600" i="1" dirty="0"/>
              <a:t> |</a:t>
            </a:r>
            <a:r>
              <a:rPr lang="en-US" altLang="zh-CN" sz="1600" i="1" dirty="0" err="1"/>
              <a:t>grep</a:t>
            </a:r>
            <a:r>
              <a:rPr lang="en-US" altLang="zh-CN" sz="1600" i="1" dirty="0"/>
              <a:t> -A15 "&lt;</a:t>
            </a:r>
            <a:r>
              <a:rPr lang="en-US" altLang="zh-CN" sz="1600" i="1" dirty="0" err="1">
                <a:solidFill>
                  <a:srgbClr val="FF0000"/>
                </a:solidFill>
              </a:rPr>
              <a:t>getbuf</a:t>
            </a:r>
            <a:r>
              <a:rPr lang="en-US" altLang="zh-CN" sz="1600" i="1" dirty="0"/>
              <a:t>&gt;"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 08048ad0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getbuf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8048ad0:	55                   	push   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8048ad1:	89 e5   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8048ad3:	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28             	sub    $0x28,%esp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8048ad6:	8d 45 e8             	lea    -0x18(%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8048ad9:	89 04 24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8048adc:	e8 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80489c0 &lt;Gets&gt;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8048ae1:	c9                   	leave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8048ae2:	b8 01 00 00 00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$0x1,%eax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8048ae7:	c3                   	ret  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8048ae8:	90                   	</a:t>
            </a:r>
            <a:r>
              <a:rPr lang="en-US" altLang="zh-CN" sz="1600" dirty="0" err="1"/>
              <a:t>nop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8048ae9:	8d b4 26 00 00 00 00 	lea    0x0(%esi,%eiz,1),%</a:t>
            </a:r>
            <a:r>
              <a:rPr lang="en-US" altLang="zh-CN" sz="1600" dirty="0" err="1" smtClean="0"/>
              <a:t>esi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/>
              <a:t>从而</a:t>
            </a:r>
            <a:r>
              <a:rPr lang="zh-CN" altLang="zh-CN" sz="1600" dirty="0"/>
              <a:t>分析</a:t>
            </a:r>
            <a:r>
              <a:rPr lang="en-US" altLang="zh-CN" sz="1600" dirty="0" err="1"/>
              <a:t>getbuf</a:t>
            </a:r>
            <a:r>
              <a:rPr lang="zh-CN" altLang="zh-CN" sz="1600" dirty="0"/>
              <a:t>在调用</a:t>
            </a:r>
            <a:r>
              <a:rPr lang="en-US" altLang="zh-CN" sz="1600" dirty="0"/>
              <a:t>&lt;Gets&gt;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栈</a:t>
            </a:r>
            <a:r>
              <a:rPr lang="zh-CN" altLang="en-US" sz="1600" dirty="0" smtClean="0"/>
              <a:t>帧结构，同理可以分析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getbuf</a:t>
            </a:r>
            <a:r>
              <a:rPr lang="zh-CN" altLang="en-US" sz="1600" dirty="0" smtClean="0"/>
              <a:t>时的栈帧结构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98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查看函数或变量的地址，</a:t>
            </a: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/>
              <a:t>查找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函数地址时执行以下命令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        $ </a:t>
            </a:r>
            <a:r>
              <a:rPr lang="en-US" altLang="zh-CN" sz="1800" i="1" dirty="0" err="1"/>
              <a:t>objdump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-t </a:t>
            </a:r>
            <a:r>
              <a:rPr lang="en-US" altLang="zh-CN" sz="1800" i="1" dirty="0" err="1"/>
              <a:t>bufbomb|grep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–e smoke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i="1" dirty="0" smtClean="0"/>
              <a:t>       08048eb0 </a:t>
            </a:r>
            <a:r>
              <a:rPr lang="en-US" altLang="zh-CN" sz="1800" i="1" dirty="0"/>
              <a:t>g     F .text	0000002a              </a:t>
            </a:r>
            <a:r>
              <a:rPr lang="en-US" altLang="zh-CN" sz="1800" i="1" dirty="0" smtClean="0"/>
              <a:t>smoke</a:t>
            </a:r>
          </a:p>
          <a:p>
            <a:pPr marL="0" indent="0">
              <a:buNone/>
            </a:pPr>
            <a:r>
              <a:rPr lang="zh-CN" altLang="en-US" sz="1800" dirty="0" smtClean="0"/>
              <a:t>从而得知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函数代码的起始地址为</a:t>
            </a:r>
            <a:r>
              <a:rPr lang="en-US" altLang="zh-CN" sz="1800" dirty="0" smtClean="0"/>
              <a:t>08048eb0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63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4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buNone/>
            </a:pPr>
            <a:r>
              <a:rPr lang="zh-CN" altLang="en-US" sz="1800" dirty="0" smtClean="0"/>
              <a:t>        对于</a:t>
            </a:r>
            <a:r>
              <a:rPr lang="zh-CN" altLang="en-US" sz="1800" dirty="0"/>
              <a:t>第一关</a:t>
            </a:r>
            <a:r>
              <a:rPr lang="zh-CN" altLang="en-US" sz="1800" dirty="0" smtClean="0"/>
              <a:t>：分析栈帧结构后可知，</a:t>
            </a:r>
            <a:r>
              <a:rPr lang="en-US" altLang="zh-CN" sz="1800" dirty="0" err="1" smtClean="0"/>
              <a:t>buf</a:t>
            </a:r>
            <a:r>
              <a:rPr lang="zh-CN" altLang="zh-CN" sz="1800" dirty="0"/>
              <a:t>第一个元素的地址是</a:t>
            </a:r>
            <a:r>
              <a:rPr lang="en-US" altLang="zh-CN" sz="1800" dirty="0"/>
              <a:t>ebp-0x18</a:t>
            </a:r>
            <a:r>
              <a:rPr lang="zh-CN" altLang="zh-CN" sz="1800" dirty="0"/>
              <a:t>，而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第一个字节的地址是</a:t>
            </a:r>
            <a:r>
              <a:rPr lang="en-US" altLang="zh-CN" sz="1800" dirty="0"/>
              <a:t>ebp+0x04</a:t>
            </a:r>
            <a:r>
              <a:rPr lang="zh-CN" altLang="zh-CN" sz="1800" dirty="0"/>
              <a:t>，两个位置的相差换算成换算成十进制就是</a:t>
            </a:r>
            <a:r>
              <a:rPr lang="en-US" altLang="zh-CN" sz="1800" dirty="0"/>
              <a:t>0x04 - (-0x18) = 4 + 24 = 28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也就是说</a:t>
            </a:r>
            <a:r>
              <a:rPr lang="zh-CN" altLang="en-US" sz="1800" dirty="0" smtClean="0"/>
              <a:t>输入到缓冲区中的数据，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构造</a:t>
            </a:r>
            <a:r>
              <a:rPr lang="en-US" altLang="zh-CN" sz="1800" dirty="0"/>
              <a:t>28</a:t>
            </a:r>
            <a:r>
              <a:rPr lang="zh-CN" altLang="zh-CN" sz="1800" dirty="0" smtClean="0"/>
              <a:t>个</a:t>
            </a:r>
            <a:r>
              <a:rPr lang="zh-CN" altLang="en-US" sz="1800" dirty="0" smtClean="0"/>
              <a:t>任意</a:t>
            </a:r>
            <a:r>
              <a:rPr lang="zh-CN" altLang="zh-CN" sz="1800" dirty="0" smtClean="0"/>
              <a:t>字符</a:t>
            </a:r>
            <a:r>
              <a:rPr lang="zh-CN" altLang="zh-CN" sz="1800" dirty="0"/>
              <a:t>，然后加上</a:t>
            </a:r>
            <a:r>
              <a:rPr lang="en-US" altLang="zh-CN" sz="1800" dirty="0"/>
              <a:t>smoke()</a:t>
            </a:r>
            <a:r>
              <a:rPr lang="zh-CN" altLang="zh-CN" sz="1800" dirty="0"/>
              <a:t>的地址（注意小端表示）就能准确覆盖到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，完成溢出</a:t>
            </a:r>
            <a:r>
              <a:rPr lang="zh-CN" altLang="zh-CN" sz="1800" dirty="0" smtClean="0"/>
              <a:t>攻击</a:t>
            </a:r>
            <a:r>
              <a:rPr lang="zh-CN" altLang="en-US" sz="1800" dirty="0" smtClean="0"/>
              <a:t>返回到</a:t>
            </a:r>
            <a:r>
              <a:rPr lang="en-US" altLang="zh-CN" sz="1800" dirty="0" smtClean="0"/>
              <a:t>smoke()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无关紧要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28</a:t>
            </a:r>
            <a:r>
              <a:rPr lang="zh-CN" altLang="en-US" sz="1800" smtClean="0"/>
              <a:t>字节</a:t>
            </a:r>
            <a:r>
              <a:rPr lang="zh-CN" altLang="zh-CN" sz="1800" smtClean="0"/>
              <a:t>区域</a:t>
            </a:r>
            <a:r>
              <a:rPr lang="zh-CN" altLang="zh-CN" sz="1800" dirty="0"/>
              <a:t>可以用</a:t>
            </a:r>
            <a:r>
              <a:rPr lang="en-US" altLang="zh-CN" sz="1800" dirty="0"/>
              <a:t>00~99</a:t>
            </a:r>
            <a:r>
              <a:rPr lang="zh-CN" altLang="zh-CN" sz="1800" dirty="0"/>
              <a:t>来填充。故输入的字符串</a:t>
            </a:r>
            <a:r>
              <a:rPr lang="zh-CN" altLang="en-US" sz="1800" dirty="0"/>
              <a:t>保存到</a:t>
            </a:r>
            <a:r>
              <a:rPr lang="en-US" altLang="zh-CN" sz="1800" dirty="0"/>
              <a:t>0.txt</a:t>
            </a:r>
            <a:r>
              <a:rPr lang="zh-CN" altLang="en-US" sz="1800" dirty="0"/>
              <a:t>，用</a:t>
            </a:r>
            <a:r>
              <a:rPr lang="en-US" altLang="zh-CN" sz="1800" dirty="0"/>
              <a:t>cat</a:t>
            </a:r>
            <a:r>
              <a:rPr lang="zh-CN" altLang="en-US" sz="1800" dirty="0"/>
              <a:t>查看</a:t>
            </a:r>
            <a:r>
              <a:rPr lang="en-US" altLang="zh-CN" sz="1800" dirty="0"/>
              <a:t>0.txt</a:t>
            </a:r>
            <a:r>
              <a:rPr lang="zh-CN" altLang="en-US" sz="1800" dirty="0"/>
              <a:t>内容：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$ cat 0.txt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00112233445566778899001122334455667788990011223344556677</a:t>
            </a:r>
            <a:r>
              <a:rPr lang="en-US" altLang="zh-CN" sz="1800" dirty="0" smtClean="0">
                <a:solidFill>
                  <a:srgbClr val="FF0000"/>
                </a:solidFill>
              </a:rPr>
              <a:t>b08e0408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然后通过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sendstring</a:t>
            </a:r>
            <a:r>
              <a:rPr lang="zh-CN" altLang="en-US" sz="1800" dirty="0" smtClean="0">
                <a:solidFill>
                  <a:srgbClr val="FF0000"/>
                </a:solidFill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</a:rPr>
              <a:t>0.txt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转换成二进制格式，在通过管道输入到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bufbomb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$ cat 0.txt|./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</a:t>
            </a:r>
            <a:r>
              <a:rPr lang="en-US" altLang="zh-CN" sz="1800" dirty="0" err="1"/>
              <a:t>leo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leo</a:t>
            </a:r>
            <a:r>
              <a:rPr lang="zh-CN" altLang="en-US" sz="1800" dirty="0" smtClean="0"/>
              <a:t>要替换成同学自己的名字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Team: </a:t>
            </a:r>
            <a:r>
              <a:rPr lang="en-US" altLang="zh-CN" sz="1800" dirty="0" err="1"/>
              <a:t>leo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Cookie: 0x76021cb1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Type </a:t>
            </a:r>
            <a:r>
              <a:rPr lang="en-US" altLang="zh-CN" sz="1800" dirty="0" err="1"/>
              <a:t>string:Smoke</a:t>
            </a:r>
            <a:r>
              <a:rPr lang="en-US" altLang="zh-CN" sz="1800" dirty="0"/>
              <a:t>!: You called smoke()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652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5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 smtClean="0"/>
              <a:t>最后一关还需要在输入数据中包含黑客构造的代码，因此需要通过编写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或汇编代码并通过</a:t>
            </a:r>
            <a:r>
              <a:rPr lang="en-US" altLang="zh-CN" sz="1800" dirty="0" smtClean="0"/>
              <a:t>GCC</a:t>
            </a:r>
            <a:r>
              <a:rPr lang="zh-CN" altLang="en-US" sz="1800" dirty="0" smtClean="0"/>
              <a:t>产生目标文件，从而得到所需的代码。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30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941763" y="3833813"/>
            <a:ext cx="1260475" cy="103505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941763" y="4824413"/>
            <a:ext cx="1260475" cy="944562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49" name="Group 45"/>
          <p:cNvGrpSpPr>
            <a:grpSpLocks/>
          </p:cNvGrpSpPr>
          <p:nvPr/>
        </p:nvGrpSpPr>
        <p:grpSpPr bwMode="auto">
          <a:xfrm>
            <a:off x="3446463" y="188913"/>
            <a:ext cx="1081087" cy="1465262"/>
            <a:chOff x="2171" y="119"/>
            <a:chExt cx="681" cy="923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92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90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实验设计为一个黑客利用缓冲区溢出技术进行攻击的游戏。我们仅给黑客（同学）提供一个二进制可执行文件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bufbomb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和部分函数的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代码，不提供每个关卡的源代码。程序运行中有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个关卡，每个关卡需要用户输入正确的缓冲区内容，否则无法通过管卡！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同学查看各关卡的要求，运用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调试工具和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反汇编工具，通过分析汇编代码和相应的栈帧结构，通过缓冲区溢出办法在执行了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getbuf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函数返回时作攻击，使之返回到各关卡要求的指定函数中。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只需要返回到指定函数，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不仅返回到指定函数还需要为该指定函数准备好参数，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要求在返回到指定函数之前执行一段汇编代码完成全局变量的修改。</a:t>
            </a: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实验前注意事项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由于</a:t>
            </a:r>
            <a:r>
              <a:rPr lang="zh-CN" altLang="zh-CN" b="1" dirty="0" smtClean="0"/>
              <a:t>本</a:t>
            </a:r>
            <a:r>
              <a:rPr lang="zh-CN" altLang="zh-CN" b="1" dirty="0"/>
              <a:t>次实验用到的可执行文件是</a:t>
            </a:r>
            <a:r>
              <a:rPr lang="en-US" altLang="zh-CN" b="1" dirty="0"/>
              <a:t>32</a:t>
            </a:r>
            <a:r>
              <a:rPr lang="zh-CN" altLang="zh-CN" b="1" dirty="0"/>
              <a:t>位，而实验环境是</a:t>
            </a:r>
            <a:r>
              <a:rPr lang="en-US" altLang="zh-CN" b="1" dirty="0"/>
              <a:t>64</a:t>
            </a:r>
            <a:r>
              <a:rPr lang="zh-CN" altLang="zh-CN" b="1" dirty="0"/>
              <a:t>位的，需要先安装一个</a:t>
            </a:r>
            <a:r>
              <a:rPr lang="en-US" altLang="zh-CN" b="1" dirty="0"/>
              <a:t>32</a:t>
            </a:r>
            <a:r>
              <a:rPr lang="zh-CN" altLang="zh-CN" b="1" dirty="0"/>
              <a:t>位的库，在</a:t>
            </a:r>
            <a:r>
              <a:rPr lang="en-US" altLang="zh-CN" b="1" dirty="0"/>
              <a:t>root</a:t>
            </a:r>
            <a:r>
              <a:rPr lang="zh-CN" altLang="zh-CN" b="1" dirty="0"/>
              <a:t>权限下安装如下所</a:t>
            </a:r>
            <a:r>
              <a:rPr lang="zh-CN" altLang="zh-CN" b="1" dirty="0" smtClean="0"/>
              <a:t>示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还需要安装</a:t>
            </a:r>
            <a:r>
              <a:rPr lang="en-US" altLang="zh-CN" b="1" dirty="0" err="1" smtClean="0"/>
              <a:t>sendmail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73" y="2543175"/>
            <a:ext cx="8830102" cy="39109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3773" y="4152855"/>
            <a:ext cx="8830102" cy="4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48152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b="1" dirty="0" smtClean="0"/>
              <a:t>1 </a:t>
            </a:r>
            <a:r>
              <a:rPr lang="zh-CN" altLang="en-US" sz="3800" b="1" dirty="0" smtClean="0"/>
              <a:t>攻击目标：</a:t>
            </a:r>
            <a:endParaRPr lang="en-US" altLang="zh-CN" sz="3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3800" dirty="0" smtClean="0"/>
              <a:t>实验攻击目标的程序为</a:t>
            </a:r>
            <a:r>
              <a:rPr lang="en-US" altLang="zh-CN" sz="3800" dirty="0" err="1" smtClean="0"/>
              <a:t>bufbomb</a:t>
            </a:r>
            <a:r>
              <a:rPr lang="zh-CN" altLang="en-US" sz="3800" dirty="0" smtClean="0"/>
              <a:t>。该程序中含有一个带有漏洞的</a:t>
            </a:r>
            <a:r>
              <a:rPr lang="en-US" altLang="zh-CN" sz="3800" dirty="0" err="1" smtClean="0"/>
              <a:t>getbuf</a:t>
            </a:r>
            <a:r>
              <a:rPr lang="en-US" altLang="zh-CN" sz="3800" dirty="0" smtClean="0"/>
              <a:t>()</a:t>
            </a:r>
            <a:r>
              <a:rPr lang="zh-CN" altLang="en-US" sz="3800" dirty="0" smtClean="0"/>
              <a:t>函数，它所调用的系统函数</a:t>
            </a:r>
            <a:r>
              <a:rPr lang="en-US" altLang="zh-CN" sz="3800" dirty="0" smtClean="0"/>
              <a:t>gets()</a:t>
            </a:r>
            <a:r>
              <a:rPr lang="zh-CN" altLang="en-US" sz="3800" dirty="0" smtClean="0"/>
              <a:t>未进行缓冲区溢出保护。其代码如下：</a:t>
            </a:r>
            <a:endParaRPr lang="en-US" altLang="zh-CN" sz="3800" dirty="0" smtClean="0"/>
          </a:p>
          <a:p>
            <a:pPr marL="1371600" lvl="3" indent="0">
              <a:buNone/>
            </a:pPr>
            <a:r>
              <a:rPr lang="en-US" altLang="zh-CN" sz="3300" i="1" dirty="0" err="1"/>
              <a:t>int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getbuf</a:t>
            </a:r>
            <a:r>
              <a:rPr lang="en-US" altLang="zh-CN" sz="3300" i="1" dirty="0"/>
              <a:t>()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{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char 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[12];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Gets(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);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return 1;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 smtClean="0"/>
              <a:t>}</a:t>
            </a:r>
          </a:p>
          <a:p>
            <a:pPr marL="0" indent="0">
              <a:buNone/>
            </a:pPr>
            <a:r>
              <a:rPr lang="en-US" altLang="zh-CN" sz="3800" i="1" dirty="0"/>
              <a:t>	</a:t>
            </a:r>
            <a:endParaRPr lang="en-US" altLang="zh-CN" sz="3800" i="1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/>
              <a:t>系统函数</a:t>
            </a:r>
            <a:r>
              <a:rPr lang="en-US" altLang="zh-CN" sz="3800" dirty="0"/>
              <a:t>gets()</a:t>
            </a:r>
            <a:r>
              <a:rPr lang="zh-CN" altLang="en-US" sz="3800" dirty="0"/>
              <a:t>从标准输入设备读字符串函数。以回车结束读取，不会判断上限，所以程序员应该确保</a:t>
            </a:r>
            <a:r>
              <a:rPr lang="en-US" altLang="zh-CN" sz="3800" dirty="0"/>
              <a:t>buffer</a:t>
            </a:r>
            <a:r>
              <a:rPr lang="zh-CN" altLang="en-US" sz="3800" dirty="0"/>
              <a:t>的空间足够大，以便在执行读操作时不发生溢出。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41" y="600075"/>
            <a:ext cx="5671464" cy="565784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400" b="1" dirty="0"/>
              <a:t>2 </a:t>
            </a:r>
            <a:r>
              <a:rPr lang="zh-CN" altLang="en-US" sz="4400" b="1" dirty="0"/>
              <a:t>攻击要求：</a:t>
            </a:r>
            <a:endParaRPr lang="en-US" altLang="zh-CN" sz="4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4200" dirty="0" smtClean="0"/>
              <a:t>目标程序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将执行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，进而执行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，最终执行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会从标准输入设备读入数据。要求黑客同学利用所学知识，构造适当的输入数据，通过标准输入传递到目标程序，实现以下目的：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1</a:t>
            </a:r>
            <a:r>
              <a:rPr lang="zh-CN" altLang="en-US" sz="4200" dirty="0" smtClean="0"/>
              <a:t>）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返回时，不返回到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，而是直接返回到指定的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smoke()</a:t>
            </a:r>
            <a:r>
              <a:rPr lang="zh-CN" altLang="en-US" sz="4200" dirty="0" smtClean="0"/>
              <a:t>函数（该函数已经存在于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可执行文件中）。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2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fizz()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），而且要求给</a:t>
            </a:r>
            <a:r>
              <a:rPr lang="en-US" altLang="zh-CN" sz="4200" dirty="0" smtClean="0"/>
              <a:t>fizz()</a:t>
            </a:r>
            <a:r>
              <a:rPr lang="zh-CN" altLang="en-US" sz="4200" dirty="0" smtClean="0"/>
              <a:t>函数</a:t>
            </a:r>
            <a:r>
              <a:rPr lang="zh-CN" altLang="en-US" sz="4200" dirty="0"/>
              <a:t>传入一个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黑客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4200" b="1" dirty="0">
                <a:solidFill>
                  <a:srgbClr val="FF0000"/>
                </a:solidFill>
              </a:rPr>
              <a:t>值作为参数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可以通过</a:t>
            </a:r>
            <a:r>
              <a:rPr lang="en-US" altLang="zh-CN" sz="4200" dirty="0" err="1" smtClean="0"/>
              <a:t>makecookie</a:t>
            </a:r>
            <a:r>
              <a:rPr lang="zh-CN" altLang="en-US" sz="4200" dirty="0" smtClean="0"/>
              <a:t>工具根据黑客姓名产生</a:t>
            </a:r>
            <a:r>
              <a:rPr lang="en-US" altLang="zh-CN" sz="4200" dirty="0" smtClean="0"/>
              <a:t>——</a:t>
            </a:r>
            <a:r>
              <a:rPr lang="zh-CN" altLang="en-US" sz="4200" dirty="0" smtClean="0"/>
              <a:t>“</a:t>
            </a:r>
            <a:r>
              <a:rPr lang="en-US" altLang="zh-CN" sz="4200" dirty="0" err="1" smtClean="0"/>
              <a:t>makecookie</a:t>
            </a:r>
            <a:r>
              <a:rPr lang="en-US" altLang="zh-CN" sz="4200" dirty="0" smtClean="0"/>
              <a:t> neo</a:t>
            </a:r>
            <a:r>
              <a:rPr lang="zh-CN" altLang="en-US" sz="4200" dirty="0" smtClean="0"/>
              <a:t>”</a:t>
            </a:r>
            <a:r>
              <a:rPr lang="en-US" altLang="zh-CN" sz="4200" dirty="0" smtClean="0"/>
              <a:t>(neo</a:t>
            </a:r>
            <a:r>
              <a:rPr lang="zh-CN" altLang="en-US" sz="4200" dirty="0"/>
              <a:t>请替换</a:t>
            </a:r>
            <a:r>
              <a:rPr lang="zh-CN" altLang="en-US" sz="4200" dirty="0" smtClean="0"/>
              <a:t>成你的名字</a:t>
            </a:r>
            <a:r>
              <a:rPr lang="en-US" altLang="zh-CN" sz="4200" dirty="0" smtClean="0"/>
              <a:t>)</a:t>
            </a:r>
            <a:r>
              <a:rPr lang="zh-CN" altLang="en-US" sz="4200" dirty="0" smtClean="0"/>
              <a:t>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3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band()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），并且在返回到</a:t>
            </a:r>
            <a:r>
              <a:rPr lang="en-US" altLang="zh-CN" sz="4200" dirty="0" smtClean="0"/>
              <a:t>band()</a:t>
            </a:r>
            <a:r>
              <a:rPr lang="zh-CN" altLang="en-US" sz="4200" dirty="0" smtClean="0"/>
              <a:t>之前，先修改全局变量</a:t>
            </a:r>
            <a:r>
              <a:rPr lang="en-US" altLang="zh-CN" sz="4200" dirty="0" err="1" smtClean="0"/>
              <a:t>global_value</a:t>
            </a:r>
            <a:r>
              <a:rPr lang="zh-CN" altLang="en-US" sz="4200" dirty="0" smtClean="0"/>
              <a:t>为你的黑客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值（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值生成方法与上一要求相同）</a:t>
            </a:r>
            <a:endParaRPr lang="en-US" altLang="zh-CN" sz="4200" dirty="0"/>
          </a:p>
        </p:txBody>
      </p:sp>
      <p:sp>
        <p:nvSpPr>
          <p:cNvPr id="4" name="Rectangle 4"/>
          <p:cNvSpPr/>
          <p:nvPr/>
        </p:nvSpPr>
        <p:spPr bwMode="auto">
          <a:xfrm>
            <a:off x="6179058" y="901827"/>
            <a:ext cx="1841500" cy="147561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bufbomb</a:t>
            </a:r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(…)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</a:t>
            </a:r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•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</a:t>
            </a:r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test();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</a:t>
            </a:r>
            <a:r>
              <a:rPr lang="en-US" altLang="zh-CN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•</a:t>
            </a:r>
            <a:endParaRPr lang="en-US" altLang="zh-CN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}  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</p:txBody>
      </p:sp>
      <p:sp>
        <p:nvSpPr>
          <p:cNvPr id="5" name="Rectangle 5"/>
          <p:cNvSpPr/>
          <p:nvPr/>
        </p:nvSpPr>
        <p:spPr bwMode="auto">
          <a:xfrm>
            <a:off x="6155593" y="2680334"/>
            <a:ext cx="1864965" cy="143065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test(…){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•</a:t>
            </a:r>
          </a:p>
          <a:p>
            <a:pPr algn="l"/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</a:t>
            </a:r>
            <a:r>
              <a:rPr lang="en-US" dirty="0" err="1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getbuf</a:t>
            </a:r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();</a:t>
            </a: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</a:t>
            </a:r>
            <a:r>
              <a:rPr lang="en-US" altLang="zh-CN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•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}</a:t>
            </a:r>
          </a:p>
        </p:txBody>
      </p:sp>
      <p:sp>
        <p:nvSpPr>
          <p:cNvPr id="6" name="Arc 10"/>
          <p:cNvSpPr/>
          <p:nvPr/>
        </p:nvSpPr>
        <p:spPr bwMode="auto">
          <a:xfrm rot="10800000">
            <a:off x="5870447" y="3698556"/>
            <a:ext cx="1097280" cy="1616647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Freeform 1"/>
          <p:cNvSpPr/>
          <p:nvPr/>
        </p:nvSpPr>
        <p:spPr bwMode="auto">
          <a:xfrm>
            <a:off x="6179058" y="1639633"/>
            <a:ext cx="2086671" cy="1018223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-1" fmla="*/ 1616926 w 2445343"/>
              <a:gd name="connsiteY0-2" fmla="*/ 0 h 2230244"/>
              <a:gd name="connsiteX1-3" fmla="*/ 2397512 w 2445343"/>
              <a:gd name="connsiteY1-4" fmla="*/ 970156 h 2230244"/>
              <a:gd name="connsiteX2-5" fmla="*/ 512956 w 2445343"/>
              <a:gd name="connsiteY2-6" fmla="*/ 1873405 h 2230244"/>
              <a:gd name="connsiteX3-7" fmla="*/ 0 w 2445343"/>
              <a:gd name="connsiteY3-8" fmla="*/ 2230244 h 2230244"/>
              <a:gd name="connsiteX0-9" fmla="*/ 1616926 w 2415785"/>
              <a:gd name="connsiteY0-10" fmla="*/ 0 h 2230244"/>
              <a:gd name="connsiteX1-11" fmla="*/ 2397512 w 2415785"/>
              <a:gd name="connsiteY1-12" fmla="*/ 970156 h 2230244"/>
              <a:gd name="connsiteX2-13" fmla="*/ 512956 w 2415785"/>
              <a:gd name="connsiteY2-14" fmla="*/ 1873405 h 2230244"/>
              <a:gd name="connsiteX3-15" fmla="*/ 0 w 2415785"/>
              <a:gd name="connsiteY3-16" fmla="*/ 2230244 h 2230244"/>
              <a:gd name="connsiteX0-17" fmla="*/ 1616926 w 2410056"/>
              <a:gd name="connsiteY0-18" fmla="*/ 0 h 2230244"/>
              <a:gd name="connsiteX1-19" fmla="*/ 2397512 w 2410056"/>
              <a:gd name="connsiteY1-20" fmla="*/ 970156 h 2230244"/>
              <a:gd name="connsiteX2-21" fmla="*/ 1170878 w 2410056"/>
              <a:gd name="connsiteY2-22" fmla="*/ 970156 h 2230244"/>
              <a:gd name="connsiteX3-23" fmla="*/ 0 w 2410056"/>
              <a:gd name="connsiteY3-24" fmla="*/ 2230244 h 2230244"/>
              <a:gd name="connsiteX0-25" fmla="*/ 1293541 w 2086671"/>
              <a:gd name="connsiteY0-26" fmla="*/ 0 h 2085278"/>
              <a:gd name="connsiteX1-27" fmla="*/ 2074127 w 2086671"/>
              <a:gd name="connsiteY1-28" fmla="*/ 970156 h 2085278"/>
              <a:gd name="connsiteX2-29" fmla="*/ 847493 w 2086671"/>
              <a:gd name="connsiteY2-30" fmla="*/ 970156 h 2085278"/>
              <a:gd name="connsiteX3-31" fmla="*/ 0 w 2086671"/>
              <a:gd name="connsiteY3-32" fmla="*/ 2085278 h 20852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5"/>
          <p:cNvSpPr/>
          <p:nvPr/>
        </p:nvSpPr>
        <p:spPr bwMode="auto">
          <a:xfrm>
            <a:off x="6155592" y="4271390"/>
            <a:ext cx="1864965" cy="1430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getbuf</a:t>
            </a:r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(…){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•</a:t>
            </a:r>
          </a:p>
          <a:p>
            <a:pPr algn="l"/>
            <a:r>
              <a:rPr lang="en-US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 gets();</a:t>
            </a: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</a:t>
            </a:r>
            <a:r>
              <a:rPr lang="en-US" altLang="zh-CN" dirty="0" smtClean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 •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Courier New Bold" charset="0"/>
            </a:endParaRPr>
          </a:p>
          <a:p>
            <a:pPr algn="l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Courier New Bold" charset="0"/>
              </a:rPr>
              <a:t>}</a:t>
            </a:r>
          </a:p>
        </p:txBody>
      </p:sp>
      <p:sp>
        <p:nvSpPr>
          <p:cNvPr id="9" name="Freeform 1"/>
          <p:cNvSpPr/>
          <p:nvPr/>
        </p:nvSpPr>
        <p:spPr bwMode="auto">
          <a:xfrm>
            <a:off x="6374130" y="3395660"/>
            <a:ext cx="2086671" cy="1018223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-1" fmla="*/ 1616926 w 2445343"/>
              <a:gd name="connsiteY0-2" fmla="*/ 0 h 2230244"/>
              <a:gd name="connsiteX1-3" fmla="*/ 2397512 w 2445343"/>
              <a:gd name="connsiteY1-4" fmla="*/ 970156 h 2230244"/>
              <a:gd name="connsiteX2-5" fmla="*/ 512956 w 2445343"/>
              <a:gd name="connsiteY2-6" fmla="*/ 1873405 h 2230244"/>
              <a:gd name="connsiteX3-7" fmla="*/ 0 w 2445343"/>
              <a:gd name="connsiteY3-8" fmla="*/ 2230244 h 2230244"/>
              <a:gd name="connsiteX0-9" fmla="*/ 1616926 w 2415785"/>
              <a:gd name="connsiteY0-10" fmla="*/ 0 h 2230244"/>
              <a:gd name="connsiteX1-11" fmla="*/ 2397512 w 2415785"/>
              <a:gd name="connsiteY1-12" fmla="*/ 970156 h 2230244"/>
              <a:gd name="connsiteX2-13" fmla="*/ 512956 w 2415785"/>
              <a:gd name="connsiteY2-14" fmla="*/ 1873405 h 2230244"/>
              <a:gd name="connsiteX3-15" fmla="*/ 0 w 2415785"/>
              <a:gd name="connsiteY3-16" fmla="*/ 2230244 h 2230244"/>
              <a:gd name="connsiteX0-17" fmla="*/ 1616926 w 2410056"/>
              <a:gd name="connsiteY0-18" fmla="*/ 0 h 2230244"/>
              <a:gd name="connsiteX1-19" fmla="*/ 2397512 w 2410056"/>
              <a:gd name="connsiteY1-20" fmla="*/ 970156 h 2230244"/>
              <a:gd name="connsiteX2-21" fmla="*/ 1170878 w 2410056"/>
              <a:gd name="connsiteY2-22" fmla="*/ 970156 h 2230244"/>
              <a:gd name="connsiteX3-23" fmla="*/ 0 w 2410056"/>
              <a:gd name="connsiteY3-24" fmla="*/ 2230244 h 2230244"/>
              <a:gd name="connsiteX0-25" fmla="*/ 1293541 w 2086671"/>
              <a:gd name="connsiteY0-26" fmla="*/ 0 h 2085278"/>
              <a:gd name="connsiteX1-27" fmla="*/ 2074127 w 2086671"/>
              <a:gd name="connsiteY1-28" fmla="*/ 970156 h 2085278"/>
              <a:gd name="connsiteX2-29" fmla="*/ 847493 w 2086671"/>
              <a:gd name="connsiteY2-30" fmla="*/ 970156 h 2085278"/>
              <a:gd name="connsiteX3-31" fmla="*/ 0 w 2086671"/>
              <a:gd name="connsiteY3-32" fmla="*/ 2085278 h 20852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Arc 10"/>
          <p:cNvSpPr/>
          <p:nvPr/>
        </p:nvSpPr>
        <p:spPr bwMode="auto">
          <a:xfrm rot="10800000">
            <a:off x="5785103" y="1639633"/>
            <a:ext cx="884381" cy="1919544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7333488" y="2334768"/>
            <a:ext cx="1591057" cy="835153"/>
          </a:xfrm>
          <a:prstGeom prst="borderCallout1">
            <a:avLst>
              <a:gd name="adj1" fmla="val 18750"/>
              <a:gd name="adj2" fmla="val -8333"/>
              <a:gd name="adj3" fmla="val 164215"/>
              <a:gd name="adj4" fmla="val -48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 smtClean="0"/>
              <a:t>smoke()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</a:t>
            </a:r>
            <a:r>
              <a:rPr lang="en-US" altLang="zh-CN" dirty="0" smtClean="0"/>
              <a:t>izz(cookie)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</a:t>
            </a:r>
            <a:r>
              <a:rPr lang="en-US" altLang="zh-CN" dirty="0" smtClean="0"/>
              <a:t>and()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400" b="1" dirty="0" smtClean="0"/>
              <a:t>3 </a:t>
            </a:r>
            <a:r>
              <a:rPr lang="zh-CN" altLang="en-US" sz="8400" b="1" dirty="0" smtClean="0"/>
              <a:t>攻击操作：</a:t>
            </a:r>
            <a:endParaRPr lang="en-US" altLang="zh-CN" sz="8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        </a:t>
            </a:r>
            <a:r>
              <a:rPr lang="zh-CN" altLang="en-US" sz="7200" dirty="0"/>
              <a:t>已知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中有</a:t>
            </a:r>
            <a:r>
              <a:rPr lang="en-US" altLang="zh-CN" sz="7200" dirty="0"/>
              <a:t>test()</a:t>
            </a:r>
            <a:r>
              <a:rPr lang="zh-CN" altLang="en-US" sz="7200" dirty="0"/>
              <a:t>函数将会调用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函数，并调用</a:t>
            </a:r>
            <a:r>
              <a:rPr lang="en-US" altLang="zh-CN" sz="7200" dirty="0"/>
              <a:t>gets()</a:t>
            </a:r>
            <a:r>
              <a:rPr lang="zh-CN" altLang="en-US" sz="7200" dirty="0"/>
              <a:t>从标准输入设备读入字符串。因此可以通过大于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中给出的数据缓冲区的字符串而破坏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栈帧，改变其返回地址</a:t>
            </a:r>
            <a:r>
              <a:rPr lang="en-US" altLang="zh-CN" sz="7200" dirty="0"/>
              <a:t>——</a:t>
            </a:r>
            <a:r>
              <a:rPr lang="zh-CN" altLang="en-US" sz="7200" dirty="0"/>
              <a:t>指向我们提供的攻击函数。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7200" b="1" dirty="0"/>
              <a:t>具体操作如下：</a:t>
            </a:r>
            <a:endParaRPr lang="en-US" altLang="zh-C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1</a:t>
            </a:r>
            <a:r>
              <a:rPr lang="zh-CN" altLang="en-US" sz="7200" dirty="0"/>
              <a:t>）使用</a:t>
            </a:r>
            <a:r>
              <a:rPr lang="en-US" altLang="zh-CN" sz="7200" dirty="0" err="1"/>
              <a:t>gdb</a:t>
            </a:r>
            <a:r>
              <a:rPr lang="zh-CN" altLang="en-US" sz="7200" dirty="0"/>
              <a:t>和</a:t>
            </a:r>
            <a:r>
              <a:rPr lang="en-US" altLang="zh-CN" sz="7200" dirty="0" err="1"/>
              <a:t>objdump</a:t>
            </a:r>
            <a:r>
              <a:rPr lang="zh-CN" altLang="en-US" sz="7200" dirty="0"/>
              <a:t>分析其栈帧结构，确定</a:t>
            </a:r>
            <a:r>
              <a:rPr lang="en-US" altLang="zh-CN" sz="7200" dirty="0"/>
              <a:t>test()</a:t>
            </a:r>
            <a:r>
              <a:rPr lang="zh-CN" altLang="en-US" sz="7200" dirty="0"/>
              <a:t>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后返回地址与</a:t>
            </a:r>
            <a:r>
              <a:rPr lang="en-US" altLang="zh-CN" sz="7200" dirty="0" err="1"/>
              <a:t>buf</a:t>
            </a:r>
            <a:r>
              <a:rPr lang="zh-CN" altLang="en-US" sz="7200" dirty="0"/>
              <a:t>缓冲区</a:t>
            </a:r>
            <a:r>
              <a:rPr lang="zh-CN" altLang="en-US" sz="7200" dirty="0">
                <a:solidFill>
                  <a:srgbClr val="FF0000"/>
                </a:solidFill>
              </a:rPr>
              <a:t>相对位置关系</a:t>
            </a:r>
            <a:r>
              <a:rPr lang="zh-CN" altLang="en-US" sz="7200" dirty="0"/>
              <a:t>；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2</a:t>
            </a:r>
            <a:r>
              <a:rPr lang="zh-CN" altLang="en-US" sz="7200" dirty="0"/>
              <a:t>）根据目标攻击函数地址，构造出传给</a:t>
            </a:r>
            <a:r>
              <a:rPr lang="en-US" altLang="zh-CN" sz="7200" dirty="0"/>
              <a:t>gets()</a:t>
            </a:r>
            <a:r>
              <a:rPr lang="zh-CN" altLang="en-US" sz="7200" dirty="0"/>
              <a:t>的数据（用于填充缓冲区并破坏栈帧结构）。将所构造的</a:t>
            </a:r>
            <a:r>
              <a:rPr lang="zh-CN" altLang="en-US" sz="7200" dirty="0" smtClean="0"/>
              <a:t>数据每字节用</a:t>
            </a:r>
            <a:r>
              <a:rPr lang="en-US" altLang="zh-CN" sz="7200" dirty="0"/>
              <a:t>16</a:t>
            </a:r>
            <a:r>
              <a:rPr lang="zh-CN" altLang="en-US" sz="7200" dirty="0"/>
              <a:t>进制数字表示（文本字符串</a:t>
            </a:r>
            <a:r>
              <a:rPr lang="zh-CN" altLang="en-US" sz="7200" dirty="0" smtClean="0"/>
              <a:t>，例如</a:t>
            </a:r>
            <a:r>
              <a:rPr lang="en-US" altLang="zh-CN" sz="7200" dirty="0" smtClean="0"/>
              <a:t>0x3</a:t>
            </a:r>
            <a:r>
              <a:rPr lang="zh-CN" altLang="en-US" sz="7200" dirty="0" smtClean="0"/>
              <a:t>用</a:t>
            </a:r>
            <a:r>
              <a:rPr lang="zh-CN" altLang="en-US" sz="7200" dirty="0"/>
              <a:t>两个字符</a:t>
            </a:r>
            <a:r>
              <a:rPr lang="zh-CN" altLang="en-US" sz="7200" dirty="0" smtClean="0"/>
              <a:t>表示为“</a:t>
            </a:r>
            <a:r>
              <a:rPr lang="en-US" altLang="zh-CN" sz="7200" dirty="0" smtClean="0"/>
              <a:t>03</a:t>
            </a:r>
            <a:r>
              <a:rPr lang="zh-CN" altLang="en-US" sz="7200" dirty="0" smtClean="0"/>
              <a:t>”），</a:t>
            </a:r>
            <a:r>
              <a:rPr lang="zh-CN" altLang="en-US" sz="7200" dirty="0"/>
              <a:t>并保存在</a:t>
            </a:r>
            <a:r>
              <a:rPr lang="en-US" altLang="zh-CN" sz="7200" dirty="0">
                <a:solidFill>
                  <a:srgbClr val="FF0000"/>
                </a:solidFill>
              </a:rPr>
              <a:t>exploit.txt</a:t>
            </a:r>
            <a:r>
              <a:rPr lang="zh-CN" altLang="en-US" sz="7200" dirty="0"/>
              <a:t>文件中。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3</a:t>
            </a:r>
            <a:r>
              <a:rPr lang="zh-CN" altLang="en-US" sz="7200" dirty="0"/>
              <a:t>）将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文本文件中的数据通过</a:t>
            </a:r>
            <a:r>
              <a:rPr lang="en-US" altLang="zh-CN" sz="7200" dirty="0" err="1"/>
              <a:t>sendstring</a:t>
            </a:r>
            <a:r>
              <a:rPr lang="zh-CN" altLang="en-US" sz="7200" dirty="0"/>
              <a:t>工具转换成</a:t>
            </a:r>
            <a:r>
              <a:rPr lang="en-US" altLang="zh-CN" sz="7200" dirty="0"/>
              <a:t>char</a:t>
            </a:r>
            <a:r>
              <a:rPr lang="zh-CN" altLang="en-US" sz="7200" dirty="0"/>
              <a:t>类型的数据</a:t>
            </a:r>
            <a:r>
              <a:rPr lang="en-US" altLang="zh-CN" sz="7200" dirty="0"/>
              <a:t>——</a:t>
            </a:r>
            <a:r>
              <a:rPr lang="zh-CN" altLang="en-US" sz="7200" dirty="0"/>
              <a:t>保存在</a:t>
            </a:r>
            <a:r>
              <a:rPr lang="en-US" altLang="zh-CN" sz="7200" dirty="0"/>
              <a:t>exploit_raw.txt</a:t>
            </a:r>
            <a:r>
              <a:rPr lang="zh-CN" altLang="en-US" sz="7200" dirty="0"/>
              <a:t>中。比如利用</a:t>
            </a:r>
            <a:r>
              <a:rPr lang="zh-CN" altLang="zh-CN" sz="7200" dirty="0"/>
              <a:t>管道</a:t>
            </a:r>
            <a:r>
              <a:rPr lang="zh-CN" altLang="en-US" sz="7200" dirty="0"/>
              <a:t>“</a:t>
            </a:r>
            <a:r>
              <a:rPr lang="en-US" altLang="zh-CN" sz="7200" dirty="0">
                <a:solidFill>
                  <a:srgbClr val="FF0000"/>
                </a:solidFill>
              </a:rPr>
              <a:t>cat exploit.txt | ./</a:t>
            </a:r>
            <a:r>
              <a:rPr lang="en-US" altLang="zh-CN" sz="7200" dirty="0" err="1">
                <a:solidFill>
                  <a:srgbClr val="FF0000"/>
                </a:solidFill>
              </a:rPr>
              <a:t>sendstring</a:t>
            </a:r>
            <a:r>
              <a:rPr lang="en-US" altLang="zh-CN" sz="7200" dirty="0">
                <a:solidFill>
                  <a:srgbClr val="FF0000"/>
                </a:solidFill>
              </a:rPr>
              <a:t> | ./exploit_raw.txt</a:t>
            </a:r>
            <a:r>
              <a:rPr lang="zh-CN" altLang="en-US" sz="7200" dirty="0"/>
              <a:t>”或通过重定向“</a:t>
            </a:r>
            <a:r>
              <a:rPr lang="en-US" altLang="zh-CN" sz="7200" dirty="0">
                <a:solidFill>
                  <a:srgbClr val="FF0000"/>
                </a:solidFill>
              </a:rPr>
              <a:t>./</a:t>
            </a:r>
            <a:r>
              <a:rPr lang="en-US" altLang="zh-CN" sz="7200" dirty="0" err="1">
                <a:solidFill>
                  <a:srgbClr val="FF0000"/>
                </a:solidFill>
              </a:rPr>
              <a:t>sendstring</a:t>
            </a:r>
            <a:r>
              <a:rPr lang="en-US" altLang="zh-CN" sz="7200" dirty="0">
                <a:solidFill>
                  <a:srgbClr val="FF0000"/>
                </a:solidFill>
              </a:rPr>
              <a:t> &lt; exploit.txt &gt; </a:t>
            </a:r>
            <a:r>
              <a:rPr lang="en-US" altLang="zh-CN" sz="7200" dirty="0" smtClean="0">
                <a:solidFill>
                  <a:srgbClr val="FF0000"/>
                </a:solidFill>
              </a:rPr>
              <a:t>exploit_raw.txt</a:t>
            </a:r>
            <a:r>
              <a:rPr lang="zh-CN" altLang="en-US" sz="7200" dirty="0"/>
              <a:t>”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4</a:t>
            </a:r>
            <a:r>
              <a:rPr lang="zh-CN" altLang="en-US" sz="7200" dirty="0"/>
              <a:t>）执行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，并将转换后的数据作为标准输入数据传入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。具体方法有</a:t>
            </a:r>
            <a:r>
              <a:rPr lang="zh-CN" altLang="en-US" sz="7200" dirty="0" smtClean="0"/>
              <a:t>多种，例如</a:t>
            </a:r>
            <a:r>
              <a:rPr lang="en-US" altLang="zh-CN" sz="7200" dirty="0"/>
              <a:t>“cat </a:t>
            </a:r>
            <a:r>
              <a:rPr lang="en-US" altLang="zh-CN" sz="7200" dirty="0" smtClean="0"/>
              <a:t>exploit_raw.txt </a:t>
            </a:r>
            <a:r>
              <a:rPr lang="en-US" altLang="zh-CN" sz="7200" dirty="0"/>
              <a:t>| 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–t neo”</a:t>
            </a:r>
            <a:r>
              <a:rPr lang="zh-CN" altLang="en-US" sz="7200" dirty="0" smtClean="0"/>
              <a:t>、“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-t </a:t>
            </a:r>
            <a:r>
              <a:rPr lang="en-US" altLang="zh-CN" sz="7200" dirty="0" smtClean="0"/>
              <a:t>neo</a:t>
            </a:r>
            <a:r>
              <a:rPr lang="en-US" altLang="zh-CN" sz="7200" dirty="0"/>
              <a:t>&lt; </a:t>
            </a:r>
            <a:r>
              <a:rPr lang="en-US" altLang="zh-CN" sz="7200" dirty="0" smtClean="0"/>
              <a:t>exploit_raw.txt</a:t>
            </a:r>
            <a:r>
              <a:rPr lang="zh-CN" altLang="en-US" sz="7200" dirty="0" smtClean="0"/>
              <a:t>”。其中</a:t>
            </a:r>
            <a:r>
              <a:rPr lang="en-US" altLang="zh-CN" sz="7200" dirty="0" smtClean="0"/>
              <a:t>neo</a:t>
            </a:r>
            <a:r>
              <a:rPr lang="zh-CN" altLang="en-US" sz="7200" dirty="0" smtClean="0"/>
              <a:t>请替换成同学自己的名字。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将参数传入</a:t>
            </a:r>
            <a:r>
              <a:rPr lang="en-US" altLang="zh-CN" sz="1800" dirty="0" err="1"/>
              <a:t>bufbomb</a:t>
            </a:r>
            <a:r>
              <a:rPr lang="zh-CN" altLang="en-US" sz="1800" dirty="0"/>
              <a:t>时，也可指直接从</a:t>
            </a:r>
            <a:r>
              <a:rPr lang="en-US" altLang="zh-CN" sz="1800" dirty="0"/>
              <a:t>exploit.txt</a:t>
            </a:r>
            <a:r>
              <a:rPr lang="zh-CN" altLang="en-US" sz="1800" dirty="0"/>
              <a:t>文件开始，执行“</a:t>
            </a:r>
            <a:r>
              <a:rPr lang="en-US" altLang="zh-CN" sz="1800" dirty="0"/>
              <a:t>$ cat exploit.txt | 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 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neo</a:t>
            </a:r>
            <a:r>
              <a:rPr lang="zh-CN" altLang="en-US" sz="1800" dirty="0"/>
              <a:t>”。无需</a:t>
            </a:r>
            <a:r>
              <a:rPr lang="en-US" altLang="zh-CN" sz="1800" dirty="0"/>
              <a:t>exploit_raw.txt</a:t>
            </a:r>
            <a:r>
              <a:rPr lang="zh-CN" altLang="en-US" sz="1800" dirty="0"/>
              <a:t>的中转，直接由</a:t>
            </a:r>
            <a:r>
              <a:rPr lang="en-US" altLang="zh-CN" sz="1800" dirty="0" err="1"/>
              <a:t>sendstring</a:t>
            </a:r>
            <a:r>
              <a:rPr lang="zh-CN" altLang="en-US" sz="1800" dirty="0"/>
              <a:t>通过管道输入到</a:t>
            </a:r>
            <a:r>
              <a:rPr lang="en-US" altLang="zh-CN" sz="1800" dirty="0" err="1" smtClean="0"/>
              <a:t>bufbomb</a:t>
            </a:r>
            <a:r>
              <a:rPr lang="zh-CN" altLang="en-US" sz="1800" dirty="0" smtClean="0"/>
              <a:t>的标准输入设备中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17405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856</Words>
  <Application>Microsoft Office PowerPoint</Application>
  <PresentationFormat>全屏显示(4:3)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Gill Sans</vt:lpstr>
      <vt:lpstr>ヒラギノ角ゴ ProN W3</vt:lpstr>
      <vt:lpstr>黑体</vt:lpstr>
      <vt:lpstr>宋体</vt:lpstr>
      <vt:lpstr>微软雅黑</vt:lpstr>
      <vt:lpstr>Arial</vt:lpstr>
      <vt:lpstr>Calibri</vt:lpstr>
      <vt:lpstr>Courier New</vt:lpstr>
      <vt:lpstr>Courier New Bold</vt:lpstr>
      <vt:lpstr>Times New Roman</vt:lpstr>
      <vt:lpstr>Office 主题</vt:lpstr>
      <vt:lpstr>实验四：缓冲区溢出攻击实验</vt:lpstr>
      <vt:lpstr>过程调用的机器级表示</vt:lpstr>
      <vt:lpstr>一个简单的过程调用例子</vt:lpstr>
      <vt:lpstr>实验介绍：</vt:lpstr>
      <vt:lpstr>实验前注意事项</vt:lpstr>
      <vt:lpstr>实验操作说明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Yuhong Feng</cp:lastModifiedBy>
  <cp:revision>45</cp:revision>
  <dcterms:created xsi:type="dcterms:W3CDTF">2016-03-28T08:52:44Z</dcterms:created>
  <dcterms:modified xsi:type="dcterms:W3CDTF">2020-05-18T08:08:24Z</dcterms:modified>
</cp:coreProperties>
</file>